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gif" ContentType="image/gif"/>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theme/themeOverride1.xml" ContentType="application/vnd.openxmlformats-officedocument.themeOverride+xml"/>
  <Override PartName="/ppt/drawings/drawing1.xml" ContentType="application/vnd.openxmlformats-officedocument.drawingml.chartshapes+xml"/>
  <Override PartName="/ppt/notesSlides/notesSlide4.xml" ContentType="application/vnd.openxmlformats-officedocument.presentationml.notesSlide+xml"/>
  <Override PartName="/ppt/charts/chart5.xml" ContentType="application/vnd.openxmlformats-officedocument.drawingml.chart+xml"/>
  <Override PartName="/ppt/drawings/drawing2.xml" ContentType="application/vnd.openxmlformats-officedocument.drawingml.chartshapes+xml"/>
  <Override PartName="/ppt/charts/chart6.xml" ContentType="application/vnd.openxmlformats-officedocument.drawingml.chart+xml"/>
  <Override PartName="/ppt/drawings/drawing3.xml" ContentType="application/vnd.openxmlformats-officedocument.drawingml.chartshapes+xml"/>
  <Override PartName="/ppt/notesSlides/notesSlide5.xml" ContentType="application/vnd.openxmlformats-officedocument.presentationml.notesSlide+xml"/>
  <Override PartName="/ppt/charts/chart7.xml" ContentType="application/vnd.openxmlformats-officedocument.drawingml.chart+xml"/>
  <Override PartName="/ppt/drawings/drawing4.xml" ContentType="application/vnd.openxmlformats-officedocument.drawingml.chartshapes+xml"/>
  <Override PartName="/ppt/charts/chart8.xml" ContentType="application/vnd.openxmlformats-officedocument.drawingml.chart+xml"/>
  <Override PartName="/ppt/charts/chart9.xml" ContentType="application/vnd.openxmlformats-officedocument.drawingml.chart+xml"/>
  <Override PartName="/ppt/charts/chart10.xml" ContentType="application/vnd.openxmlformats-officedocument.drawingml.chart+xml"/>
  <Override PartName="/ppt/theme/themeOverride2.xml" ContentType="application/vnd.openxmlformats-officedocument.themeOverride+xml"/>
  <Override PartName="/ppt/drawings/drawing5.xml" ContentType="application/vnd.openxmlformats-officedocument.drawingml.chartshapes+xml"/>
  <Override PartName="/ppt/charts/chart11.xml" ContentType="application/vnd.openxmlformats-officedocument.drawingml.chart+xml"/>
  <Override PartName="/ppt/drawings/drawing6.xml" ContentType="application/vnd.openxmlformats-officedocument.drawingml.chartshapes+xml"/>
  <Override PartName="/ppt/charts/chart12.xml" ContentType="application/vnd.openxmlformats-officedocument.drawingml.chart+xml"/>
  <Override PartName="/ppt/charts/chart13.xml" ContentType="application/vnd.openxmlformats-officedocument.drawingml.chart+xml"/>
  <Override PartName="/ppt/drawings/drawing7.xml" ContentType="application/vnd.openxmlformats-officedocument.drawingml.chartshapes+xml"/>
  <Override PartName="/ppt/charts/chart14.xml" ContentType="application/vnd.openxmlformats-officedocument.drawingml.chart+xml"/>
  <Override PartName="/ppt/drawings/drawing8.xml" ContentType="application/vnd.openxmlformats-officedocument.drawingml.chartshapes+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notesMasterIdLst>
    <p:notesMasterId r:id="rId33"/>
  </p:notesMasterIdLst>
  <p:sldIdLst>
    <p:sldId id="256" r:id="rId2"/>
    <p:sldId id="257" r:id="rId3"/>
    <p:sldId id="299" r:id="rId4"/>
    <p:sldId id="264" r:id="rId5"/>
    <p:sldId id="267" r:id="rId6"/>
    <p:sldId id="268" r:id="rId7"/>
    <p:sldId id="276" r:id="rId8"/>
    <p:sldId id="275" r:id="rId9"/>
    <p:sldId id="272" r:id="rId10"/>
    <p:sldId id="265" r:id="rId11"/>
    <p:sldId id="261" r:id="rId12"/>
    <p:sldId id="262" r:id="rId13"/>
    <p:sldId id="305" r:id="rId14"/>
    <p:sldId id="277" r:id="rId15"/>
    <p:sldId id="278" r:id="rId16"/>
    <p:sldId id="280" r:id="rId17"/>
    <p:sldId id="281" r:id="rId18"/>
    <p:sldId id="282" r:id="rId19"/>
    <p:sldId id="283" r:id="rId20"/>
    <p:sldId id="284" r:id="rId21"/>
    <p:sldId id="285" r:id="rId22"/>
    <p:sldId id="286" r:id="rId23"/>
    <p:sldId id="287" r:id="rId24"/>
    <p:sldId id="288" r:id="rId25"/>
    <p:sldId id="289" r:id="rId26"/>
    <p:sldId id="290" r:id="rId27"/>
    <p:sldId id="292" r:id="rId28"/>
    <p:sldId id="297" r:id="rId29"/>
    <p:sldId id="298" r:id="rId30"/>
    <p:sldId id="302" r:id="rId31"/>
    <p:sldId id="300" r:id="rId32"/>
  </p:sldIdLst>
  <p:sldSz cx="9144000" cy="5143500" type="screen16x9"/>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Style moyen 2 - Accentuation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246" autoAdjust="0"/>
    <p:restoredTop sz="88455" autoAdjust="0"/>
  </p:normalViewPr>
  <p:slideViewPr>
    <p:cSldViewPr>
      <p:cViewPr>
        <p:scale>
          <a:sx n="80" d="100"/>
          <a:sy n="80" d="100"/>
        </p:scale>
        <p:origin x="-978" y="-198"/>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Feuille_de_calcul_Microsoft_Excel1.xlsx"/></Relationships>
</file>

<file path=ppt/charts/_rels/chart10.xml.rels><?xml version="1.0" encoding="UTF-8" standalone="yes"?>
<Relationships xmlns="http://schemas.openxmlformats.org/package/2006/relationships"><Relationship Id="rId3" Type="http://schemas.openxmlformats.org/officeDocument/2006/relationships/chartUserShapes" Target="../drawings/drawing5.xml"/><Relationship Id="rId2" Type="http://schemas.openxmlformats.org/officeDocument/2006/relationships/package" Target="../embeddings/Feuille_de_calcul_Microsoft_Excel7.xlsx"/><Relationship Id="rId1" Type="http://schemas.openxmlformats.org/officeDocument/2006/relationships/themeOverride" Target="../theme/themeOverride2.xml"/></Relationships>
</file>

<file path=ppt/charts/_rels/chart11.xml.rels><?xml version="1.0" encoding="UTF-8" standalone="yes"?>
<Relationships xmlns="http://schemas.openxmlformats.org/package/2006/relationships"><Relationship Id="rId2" Type="http://schemas.openxmlformats.org/officeDocument/2006/relationships/chartUserShapes" Target="../drawings/drawing6.xml"/><Relationship Id="rId1" Type="http://schemas.openxmlformats.org/officeDocument/2006/relationships/package" Target="../embeddings/Feuille_de_calcul_Microsoft_Excel8.xlsx"/></Relationships>
</file>

<file path=ppt/charts/_rels/chart12.xml.rels><?xml version="1.0" encoding="UTF-8" standalone="yes"?>
<Relationships xmlns="http://schemas.openxmlformats.org/package/2006/relationships"><Relationship Id="rId1" Type="http://schemas.openxmlformats.org/officeDocument/2006/relationships/package" Target="../embeddings/Feuille_de_calcul_Microsoft_Excel9.xlsx"/></Relationships>
</file>

<file path=ppt/charts/_rels/chart13.xml.rels><?xml version="1.0" encoding="UTF-8" standalone="yes"?>
<Relationships xmlns="http://schemas.openxmlformats.org/package/2006/relationships"><Relationship Id="rId2" Type="http://schemas.openxmlformats.org/officeDocument/2006/relationships/chartUserShapes" Target="../drawings/drawing7.xml"/><Relationship Id="rId1" Type="http://schemas.openxmlformats.org/officeDocument/2006/relationships/package" Target="../embeddings/Feuille_de_calcul_Microsoft_Excel10.xlsx"/></Relationships>
</file>

<file path=ppt/charts/_rels/chart14.xml.rels><?xml version="1.0" encoding="UTF-8" standalone="yes"?>
<Relationships xmlns="http://schemas.openxmlformats.org/package/2006/relationships"><Relationship Id="rId2" Type="http://schemas.openxmlformats.org/officeDocument/2006/relationships/chartUserShapes" Target="../drawings/drawing8.xml"/><Relationship Id="rId1" Type="http://schemas.openxmlformats.org/officeDocument/2006/relationships/package" Target="../embeddings/Feuille_de_calcul_Microsoft_Excel11.xlsx"/></Relationships>
</file>

<file path=ppt/charts/_rels/chart2.xml.rels><?xml version="1.0" encoding="UTF-8" standalone="yes"?>
<Relationships xmlns="http://schemas.openxmlformats.org/package/2006/relationships"><Relationship Id="rId1" Type="http://schemas.openxmlformats.org/officeDocument/2006/relationships/oleObject" Target="../embeddings/oleObject1.bin"/></Relationships>
</file>

<file path=ppt/charts/_rels/chart3.xml.rels><?xml version="1.0" encoding="UTF-8" standalone="yes"?>
<Relationships xmlns="http://schemas.openxmlformats.org/package/2006/relationships"><Relationship Id="rId1" Type="http://schemas.openxmlformats.org/officeDocument/2006/relationships/oleObject" Target="../embeddings/oleObject2.bin"/></Relationships>
</file>

<file path=ppt/charts/_rels/chart4.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package" Target="../embeddings/Feuille_de_calcul_Microsoft_Excel2.xlsx"/><Relationship Id="rId1" Type="http://schemas.openxmlformats.org/officeDocument/2006/relationships/themeOverride" Target="../theme/themeOverride1.xml"/></Relationships>
</file>

<file path=ppt/charts/_rels/chart5.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package" Target="../embeddings/Feuille_de_calcul_Microsoft_Excel3.xlsx"/></Relationships>
</file>

<file path=ppt/charts/_rels/chart6.xml.rels><?xml version="1.0" encoding="UTF-8" standalone="yes"?>
<Relationships xmlns="http://schemas.openxmlformats.org/package/2006/relationships"><Relationship Id="rId2" Type="http://schemas.openxmlformats.org/officeDocument/2006/relationships/chartUserShapes" Target="../drawings/drawing3.xml"/><Relationship Id="rId1" Type="http://schemas.openxmlformats.org/officeDocument/2006/relationships/oleObject" Target="../embeddings/oleObject3.bin"/></Relationships>
</file>

<file path=ppt/charts/_rels/chart7.xml.rels><?xml version="1.0" encoding="UTF-8" standalone="yes"?>
<Relationships xmlns="http://schemas.openxmlformats.org/package/2006/relationships"><Relationship Id="rId2" Type="http://schemas.openxmlformats.org/officeDocument/2006/relationships/chartUserShapes" Target="../drawings/drawing4.xml"/><Relationship Id="rId1" Type="http://schemas.openxmlformats.org/officeDocument/2006/relationships/package" Target="../embeddings/Feuille_de_calcul_Microsoft_Excel4.xlsx"/></Relationships>
</file>

<file path=ppt/charts/_rels/chart8.xml.rels><?xml version="1.0" encoding="UTF-8" standalone="yes"?>
<Relationships xmlns="http://schemas.openxmlformats.org/package/2006/relationships"><Relationship Id="rId1" Type="http://schemas.openxmlformats.org/officeDocument/2006/relationships/package" Target="../embeddings/Feuille_de_calcul_Microsoft_Excel5.xlsx"/></Relationships>
</file>

<file path=ppt/charts/_rels/chart9.xml.rels><?xml version="1.0" encoding="UTF-8" standalone="yes"?>
<Relationships xmlns="http://schemas.openxmlformats.org/package/2006/relationships"><Relationship Id="rId1" Type="http://schemas.openxmlformats.org/officeDocument/2006/relationships/package" Target="../embeddings/Feuille_de_calcul_Microsoft_Excel6.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28"/>
    </mc:Choice>
    <mc:Fallback>
      <c:style val="28"/>
    </mc:Fallback>
  </mc:AlternateContent>
  <c:chart>
    <c:autoTitleDeleted val="1"/>
    <c:plotArea>
      <c:layout>
        <c:manualLayout>
          <c:layoutTarget val="inner"/>
          <c:xMode val="edge"/>
          <c:yMode val="edge"/>
          <c:x val="7.6062639821029635E-2"/>
          <c:y val="0.18637274549098196"/>
          <c:w val="0.89149888143176759"/>
          <c:h val="0.63452102045392855"/>
        </c:manualLayout>
      </c:layout>
      <c:lineChart>
        <c:grouping val="standard"/>
        <c:varyColors val="0"/>
        <c:ser>
          <c:idx val="1"/>
          <c:order val="0"/>
          <c:tx>
            <c:v>gravier 3/8</c:v>
          </c:tx>
          <c:marker>
            <c:symbol val="none"/>
          </c:marker>
          <c:cat>
            <c:numRef>
              <c:f>'analyse granulo'!$B$57:$B$77</c:f>
              <c:numCache>
                <c:formatCode>0.000</c:formatCode>
                <c:ptCount val="21"/>
                <c:pt idx="0">
                  <c:v>0</c:v>
                </c:pt>
                <c:pt idx="1">
                  <c:v>8.0000000000000224E-2</c:v>
                </c:pt>
                <c:pt idx="2">
                  <c:v>0.16000000000000023</c:v>
                </c:pt>
                <c:pt idx="3">
                  <c:v>0.315000000000001</c:v>
                </c:pt>
                <c:pt idx="4">
                  <c:v>0.63000000000000222</c:v>
                </c:pt>
                <c:pt idx="5">
                  <c:v>1.25</c:v>
                </c:pt>
                <c:pt idx="6">
                  <c:v>2.5</c:v>
                </c:pt>
                <c:pt idx="7">
                  <c:v>3.15</c:v>
                </c:pt>
                <c:pt idx="8">
                  <c:v>4</c:v>
                </c:pt>
                <c:pt idx="9">
                  <c:v>5</c:v>
                </c:pt>
                <c:pt idx="10" formatCode="0.00">
                  <c:v>6.3</c:v>
                </c:pt>
                <c:pt idx="11" formatCode="0.00">
                  <c:v>8</c:v>
                </c:pt>
                <c:pt idx="12" formatCode="0.00">
                  <c:v>10</c:v>
                </c:pt>
                <c:pt idx="13" formatCode="0.00">
                  <c:v>12.5</c:v>
                </c:pt>
                <c:pt idx="14" formatCode="0.00">
                  <c:v>16</c:v>
                </c:pt>
                <c:pt idx="15" formatCode="0.00">
                  <c:v>20</c:v>
                </c:pt>
                <c:pt idx="16" formatCode="0.00">
                  <c:v>25</c:v>
                </c:pt>
                <c:pt idx="17" formatCode="0.00">
                  <c:v>31.5</c:v>
                </c:pt>
                <c:pt idx="18" formatCode="0.00">
                  <c:v>40</c:v>
                </c:pt>
                <c:pt idx="19" formatCode="0.00">
                  <c:v>50</c:v>
                </c:pt>
                <c:pt idx="20" formatCode="0.00">
                  <c:v>63</c:v>
                </c:pt>
              </c:numCache>
            </c:numRef>
          </c:cat>
          <c:val>
            <c:numRef>
              <c:f>'analyse granulo'!$D$57:$D$77</c:f>
              <c:numCache>
                <c:formatCode>General</c:formatCode>
                <c:ptCount val="21"/>
                <c:pt idx="0">
                  <c:v>0</c:v>
                </c:pt>
                <c:pt idx="1">
                  <c:v>0</c:v>
                </c:pt>
                <c:pt idx="2">
                  <c:v>0</c:v>
                </c:pt>
                <c:pt idx="3">
                  <c:v>0</c:v>
                </c:pt>
                <c:pt idx="4">
                  <c:v>0</c:v>
                </c:pt>
                <c:pt idx="5">
                  <c:v>0</c:v>
                </c:pt>
                <c:pt idx="6">
                  <c:v>0.15000000000000024</c:v>
                </c:pt>
                <c:pt idx="7">
                  <c:v>0.33000000000000135</c:v>
                </c:pt>
                <c:pt idx="8">
                  <c:v>3.62</c:v>
                </c:pt>
                <c:pt idx="9">
                  <c:v>20.66</c:v>
                </c:pt>
                <c:pt idx="10">
                  <c:v>50.25</c:v>
                </c:pt>
                <c:pt idx="11">
                  <c:v>92.710000000000022</c:v>
                </c:pt>
                <c:pt idx="12">
                  <c:v>100</c:v>
                </c:pt>
                <c:pt idx="13">
                  <c:v>100</c:v>
                </c:pt>
                <c:pt idx="14">
                  <c:v>100</c:v>
                </c:pt>
                <c:pt idx="15">
                  <c:v>100</c:v>
                </c:pt>
                <c:pt idx="16">
                  <c:v>100</c:v>
                </c:pt>
                <c:pt idx="17">
                  <c:v>100</c:v>
                </c:pt>
                <c:pt idx="18">
                  <c:v>100</c:v>
                </c:pt>
                <c:pt idx="19">
                  <c:v>100</c:v>
                </c:pt>
                <c:pt idx="20">
                  <c:v>100</c:v>
                </c:pt>
              </c:numCache>
            </c:numRef>
          </c:val>
          <c:smooth val="0"/>
        </c:ser>
        <c:ser>
          <c:idx val="2"/>
          <c:order val="1"/>
          <c:tx>
            <c:v>gravier 8/16</c:v>
          </c:tx>
          <c:marker>
            <c:symbol val="none"/>
          </c:marker>
          <c:cat>
            <c:numRef>
              <c:f>'analyse granulo'!$B$57:$B$77</c:f>
              <c:numCache>
                <c:formatCode>0.000</c:formatCode>
                <c:ptCount val="21"/>
                <c:pt idx="0">
                  <c:v>0</c:v>
                </c:pt>
                <c:pt idx="1">
                  <c:v>8.0000000000000224E-2</c:v>
                </c:pt>
                <c:pt idx="2">
                  <c:v>0.16000000000000023</c:v>
                </c:pt>
                <c:pt idx="3">
                  <c:v>0.315000000000001</c:v>
                </c:pt>
                <c:pt idx="4">
                  <c:v>0.63000000000000222</c:v>
                </c:pt>
                <c:pt idx="5">
                  <c:v>1.25</c:v>
                </c:pt>
                <c:pt idx="6">
                  <c:v>2.5</c:v>
                </c:pt>
                <c:pt idx="7">
                  <c:v>3.15</c:v>
                </c:pt>
                <c:pt idx="8">
                  <c:v>4</c:v>
                </c:pt>
                <c:pt idx="9">
                  <c:v>5</c:v>
                </c:pt>
                <c:pt idx="10" formatCode="0.00">
                  <c:v>6.3</c:v>
                </c:pt>
                <c:pt idx="11" formatCode="0.00">
                  <c:v>8</c:v>
                </c:pt>
                <c:pt idx="12" formatCode="0.00">
                  <c:v>10</c:v>
                </c:pt>
                <c:pt idx="13" formatCode="0.00">
                  <c:v>12.5</c:v>
                </c:pt>
                <c:pt idx="14" formatCode="0.00">
                  <c:v>16</c:v>
                </c:pt>
                <c:pt idx="15" formatCode="0.00">
                  <c:v>20</c:v>
                </c:pt>
                <c:pt idx="16" formatCode="0.00">
                  <c:v>25</c:v>
                </c:pt>
                <c:pt idx="17" formatCode="0.00">
                  <c:v>31.5</c:v>
                </c:pt>
                <c:pt idx="18" formatCode="0.00">
                  <c:v>40</c:v>
                </c:pt>
                <c:pt idx="19" formatCode="0.00">
                  <c:v>50</c:v>
                </c:pt>
                <c:pt idx="20" formatCode="0.00">
                  <c:v>63</c:v>
                </c:pt>
              </c:numCache>
            </c:numRef>
          </c:cat>
          <c:val>
            <c:numRef>
              <c:f>'analyse granulo'!$E$57:$E$77</c:f>
              <c:numCache>
                <c:formatCode>General</c:formatCode>
                <c:ptCount val="21"/>
                <c:pt idx="0">
                  <c:v>0</c:v>
                </c:pt>
                <c:pt idx="1">
                  <c:v>0</c:v>
                </c:pt>
                <c:pt idx="2">
                  <c:v>0</c:v>
                </c:pt>
                <c:pt idx="3">
                  <c:v>0</c:v>
                </c:pt>
                <c:pt idx="4">
                  <c:v>0</c:v>
                </c:pt>
                <c:pt idx="5">
                  <c:v>0</c:v>
                </c:pt>
                <c:pt idx="6">
                  <c:v>0</c:v>
                </c:pt>
                <c:pt idx="7">
                  <c:v>0</c:v>
                </c:pt>
                <c:pt idx="8">
                  <c:v>0</c:v>
                </c:pt>
                <c:pt idx="9">
                  <c:v>1.08</c:v>
                </c:pt>
                <c:pt idx="10">
                  <c:v>3.54</c:v>
                </c:pt>
                <c:pt idx="11">
                  <c:v>19.489999999999917</c:v>
                </c:pt>
                <c:pt idx="12">
                  <c:v>52.41</c:v>
                </c:pt>
                <c:pt idx="13">
                  <c:v>81.790000000000006</c:v>
                </c:pt>
                <c:pt idx="14">
                  <c:v>98.06</c:v>
                </c:pt>
                <c:pt idx="15">
                  <c:v>100</c:v>
                </c:pt>
                <c:pt idx="16">
                  <c:v>100</c:v>
                </c:pt>
                <c:pt idx="17">
                  <c:v>100</c:v>
                </c:pt>
                <c:pt idx="18">
                  <c:v>100</c:v>
                </c:pt>
                <c:pt idx="19">
                  <c:v>100</c:v>
                </c:pt>
                <c:pt idx="20">
                  <c:v>100</c:v>
                </c:pt>
              </c:numCache>
            </c:numRef>
          </c:val>
          <c:smooth val="0"/>
        </c:ser>
        <c:dLbls>
          <c:showLegendKey val="0"/>
          <c:showVal val="0"/>
          <c:showCatName val="0"/>
          <c:showSerName val="0"/>
          <c:showPercent val="0"/>
          <c:showBubbleSize val="0"/>
        </c:dLbls>
        <c:marker val="1"/>
        <c:smooth val="0"/>
        <c:axId val="73293184"/>
        <c:axId val="31944704"/>
      </c:lineChart>
      <c:catAx>
        <c:axId val="73293184"/>
        <c:scaling>
          <c:orientation val="minMax"/>
        </c:scaling>
        <c:delete val="0"/>
        <c:axPos val="b"/>
        <c:majorGridlines/>
        <c:minorGridlines/>
        <c:title>
          <c:tx>
            <c:rich>
              <a:bodyPr/>
              <a:lstStyle/>
              <a:p>
                <a:pPr>
                  <a:defRPr/>
                </a:pPr>
                <a:r>
                  <a:rPr lang="fr-FR"/>
                  <a:t>Tamis (mm)</a:t>
                </a:r>
              </a:p>
            </c:rich>
          </c:tx>
          <c:layout>
            <c:manualLayout>
              <c:xMode val="edge"/>
              <c:yMode val="edge"/>
              <c:x val="0.43164974389390248"/>
              <c:y val="0.938198540904291"/>
            </c:manualLayout>
          </c:layout>
          <c:overlay val="0"/>
        </c:title>
        <c:numFmt formatCode="0.000" sourceLinked="1"/>
        <c:majorTickMark val="cross"/>
        <c:minorTickMark val="none"/>
        <c:tickLblPos val="nextTo"/>
        <c:txPr>
          <a:bodyPr rot="0" vert="horz"/>
          <a:lstStyle/>
          <a:p>
            <a:pPr>
              <a:defRPr sz="1050"/>
            </a:pPr>
            <a:endParaRPr lang="fr-FR"/>
          </a:p>
        </c:txPr>
        <c:crossAx val="31944704"/>
        <c:crosses val="autoZero"/>
        <c:auto val="0"/>
        <c:lblAlgn val="ctr"/>
        <c:lblOffset val="100"/>
        <c:tickLblSkip val="1"/>
        <c:tickMarkSkip val="1"/>
        <c:noMultiLvlLbl val="0"/>
      </c:catAx>
      <c:valAx>
        <c:axId val="31944704"/>
        <c:scaling>
          <c:orientation val="minMax"/>
          <c:max val="100"/>
        </c:scaling>
        <c:delete val="0"/>
        <c:axPos val="l"/>
        <c:majorGridlines/>
        <c:minorGridlines/>
        <c:title>
          <c:tx>
            <c:rich>
              <a:bodyPr/>
              <a:lstStyle/>
              <a:p>
                <a:pPr>
                  <a:defRPr/>
                </a:pPr>
                <a:r>
                  <a:rPr lang="fr-FR" sz="1600" dirty="0"/>
                  <a:t>Tamisât en [%]</a:t>
                </a:r>
              </a:p>
            </c:rich>
          </c:tx>
          <c:layout>
            <c:manualLayout>
              <c:xMode val="edge"/>
              <c:yMode val="edge"/>
              <c:x val="1.274787498238392E-3"/>
              <c:y val="0.29032426155102387"/>
            </c:manualLayout>
          </c:layout>
          <c:overlay val="0"/>
        </c:title>
        <c:numFmt formatCode="General" sourceLinked="1"/>
        <c:majorTickMark val="cross"/>
        <c:minorTickMark val="none"/>
        <c:tickLblPos val="nextTo"/>
        <c:txPr>
          <a:bodyPr rot="0" vert="horz"/>
          <a:lstStyle/>
          <a:p>
            <a:pPr>
              <a:defRPr sz="1200"/>
            </a:pPr>
            <a:endParaRPr lang="fr-FR"/>
          </a:p>
        </c:txPr>
        <c:crossAx val="73293184"/>
        <c:crosses val="autoZero"/>
        <c:crossBetween val="midCat"/>
        <c:minorUnit val="5"/>
      </c:valAx>
    </c:plotArea>
    <c:legend>
      <c:legendPos val="r"/>
      <c:layout>
        <c:manualLayout>
          <c:xMode val="edge"/>
          <c:yMode val="edge"/>
          <c:x val="3.8499547185618647E-2"/>
          <c:y val="2.0692658331790986E-2"/>
          <c:w val="0.94816867426812002"/>
          <c:h val="0.12304579960585878"/>
        </c:manualLayout>
      </c:layout>
      <c:overlay val="0"/>
    </c:legend>
    <c:plotVisOnly val="0"/>
    <c:dispBlanksAs val="gap"/>
    <c:showDLblsOverMax val="0"/>
  </c:chart>
  <c:txPr>
    <a:bodyPr/>
    <a:lstStyle/>
    <a:p>
      <a:pPr>
        <a:defRPr sz="1800"/>
      </a:pPr>
      <a:endParaRPr lang="fr-FR"/>
    </a:p>
  </c:tx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barChart>
        <c:barDir val="col"/>
        <c:grouping val="clustered"/>
        <c:varyColors val="0"/>
        <c:ser>
          <c:idx val="0"/>
          <c:order val="0"/>
          <c:tx>
            <c:strRef>
              <c:f>Feuil1!$B$1</c:f>
              <c:strCache>
                <c:ptCount val="1"/>
                <c:pt idx="0">
                  <c:v>BT</c:v>
                </c:pt>
              </c:strCache>
            </c:strRef>
          </c:tx>
          <c:invertIfNegative val="0"/>
          <c:dLbls>
            <c:dLbl>
              <c:idx val="0"/>
              <c:layout/>
              <c:tx>
                <c:rich>
                  <a:bodyPr/>
                  <a:lstStyle/>
                  <a:p>
                    <a:r>
                      <a:rPr lang="en-US" sz="1400" dirty="0"/>
                      <a:t>36581</a:t>
                    </a:r>
                  </a:p>
                </c:rich>
              </c:tx>
              <c:dLblPos val="ctr"/>
              <c:showLegendKey val="0"/>
              <c:showVal val="1"/>
              <c:showCatName val="0"/>
              <c:showSerName val="0"/>
              <c:showPercent val="0"/>
              <c:showBubbleSize val="0"/>
            </c:dLbl>
            <c:txPr>
              <a:bodyPr/>
              <a:lstStyle/>
              <a:p>
                <a:pPr>
                  <a:defRPr sz="2000" b="1"/>
                </a:pPr>
                <a:endParaRPr lang="fr-FR"/>
              </a:p>
            </c:txPr>
            <c:dLblPos val="ctr"/>
            <c:showLegendKey val="0"/>
            <c:showVal val="1"/>
            <c:showCatName val="0"/>
            <c:showSerName val="0"/>
            <c:showPercent val="0"/>
            <c:showBubbleSize val="0"/>
            <c:showLeaderLines val="0"/>
          </c:dLbls>
          <c:cat>
            <c:strRef>
              <c:f>Feuil1!$A$2:$A$5</c:f>
              <c:strCache>
                <c:ptCount val="4"/>
                <c:pt idx="0">
                  <c:v>BT</c:v>
                </c:pt>
                <c:pt idx="1">
                  <c:v>BGC10℅</c:v>
                </c:pt>
                <c:pt idx="2">
                  <c:v>BGC20℅</c:v>
                </c:pt>
                <c:pt idx="3">
                  <c:v>BGC30℅</c:v>
                </c:pt>
              </c:strCache>
            </c:strRef>
          </c:cat>
          <c:val>
            <c:numRef>
              <c:f>Feuil1!$B$2:$B$5</c:f>
              <c:numCache>
                <c:formatCode>General</c:formatCode>
                <c:ptCount val="4"/>
                <c:pt idx="0">
                  <c:v>36581</c:v>
                </c:pt>
              </c:numCache>
            </c:numRef>
          </c:val>
        </c:ser>
        <c:ser>
          <c:idx val="1"/>
          <c:order val="1"/>
          <c:tx>
            <c:strRef>
              <c:f>Feuil1!$C$1</c:f>
              <c:strCache>
                <c:ptCount val="1"/>
                <c:pt idx="0">
                  <c:v>BGC 10℅</c:v>
                </c:pt>
              </c:strCache>
            </c:strRef>
          </c:tx>
          <c:invertIfNegative val="0"/>
          <c:dLbls>
            <c:dLbl>
              <c:idx val="1"/>
              <c:layout/>
              <c:tx>
                <c:rich>
                  <a:bodyPr/>
                  <a:lstStyle/>
                  <a:p>
                    <a:r>
                      <a:rPr lang="en-US" sz="1400" dirty="0"/>
                      <a:t>29730,42</a:t>
                    </a:r>
                  </a:p>
                </c:rich>
              </c:tx>
              <c:dLblPos val="ctr"/>
              <c:showLegendKey val="0"/>
              <c:showVal val="1"/>
              <c:showCatName val="0"/>
              <c:showSerName val="0"/>
              <c:showPercent val="0"/>
              <c:showBubbleSize val="0"/>
            </c:dLbl>
            <c:txPr>
              <a:bodyPr/>
              <a:lstStyle/>
              <a:p>
                <a:pPr>
                  <a:defRPr sz="2000" b="1"/>
                </a:pPr>
                <a:endParaRPr lang="fr-FR"/>
              </a:p>
            </c:txPr>
            <c:dLblPos val="ctr"/>
            <c:showLegendKey val="0"/>
            <c:showVal val="1"/>
            <c:showCatName val="0"/>
            <c:showSerName val="0"/>
            <c:showPercent val="0"/>
            <c:showBubbleSize val="0"/>
            <c:showLeaderLines val="0"/>
          </c:dLbls>
          <c:cat>
            <c:strRef>
              <c:f>Feuil1!$A$2:$A$5</c:f>
              <c:strCache>
                <c:ptCount val="4"/>
                <c:pt idx="0">
                  <c:v>BT</c:v>
                </c:pt>
                <c:pt idx="1">
                  <c:v>BGC10℅</c:v>
                </c:pt>
                <c:pt idx="2">
                  <c:v>BGC20℅</c:v>
                </c:pt>
                <c:pt idx="3">
                  <c:v>BGC30℅</c:v>
                </c:pt>
              </c:strCache>
            </c:strRef>
          </c:cat>
          <c:val>
            <c:numRef>
              <c:f>Feuil1!$C$2:$C$5</c:f>
              <c:numCache>
                <c:formatCode>General</c:formatCode>
                <c:ptCount val="4"/>
                <c:pt idx="1">
                  <c:v>29730.42</c:v>
                </c:pt>
              </c:numCache>
            </c:numRef>
          </c:val>
        </c:ser>
        <c:ser>
          <c:idx val="2"/>
          <c:order val="2"/>
          <c:tx>
            <c:strRef>
              <c:f>Feuil1!$D$1</c:f>
              <c:strCache>
                <c:ptCount val="1"/>
                <c:pt idx="0">
                  <c:v>BGC 20℅</c:v>
                </c:pt>
              </c:strCache>
            </c:strRef>
          </c:tx>
          <c:invertIfNegative val="0"/>
          <c:dLbls>
            <c:dLbl>
              <c:idx val="2"/>
              <c:layout/>
              <c:tx>
                <c:rich>
                  <a:bodyPr/>
                  <a:lstStyle/>
                  <a:p>
                    <a:r>
                      <a:rPr lang="en-US" sz="1400" dirty="0"/>
                      <a:t>24743,68</a:t>
                    </a:r>
                  </a:p>
                </c:rich>
              </c:tx>
              <c:dLblPos val="ctr"/>
              <c:showLegendKey val="0"/>
              <c:showVal val="1"/>
              <c:showCatName val="0"/>
              <c:showSerName val="0"/>
              <c:showPercent val="0"/>
              <c:showBubbleSize val="0"/>
            </c:dLbl>
            <c:txPr>
              <a:bodyPr/>
              <a:lstStyle/>
              <a:p>
                <a:pPr>
                  <a:defRPr sz="2000" b="1"/>
                </a:pPr>
                <a:endParaRPr lang="fr-FR"/>
              </a:p>
            </c:txPr>
            <c:dLblPos val="ctr"/>
            <c:showLegendKey val="0"/>
            <c:showVal val="1"/>
            <c:showCatName val="0"/>
            <c:showSerName val="0"/>
            <c:showPercent val="0"/>
            <c:showBubbleSize val="0"/>
            <c:showLeaderLines val="0"/>
          </c:dLbls>
          <c:cat>
            <c:strRef>
              <c:f>Feuil1!$A$2:$A$5</c:f>
              <c:strCache>
                <c:ptCount val="4"/>
                <c:pt idx="0">
                  <c:v>BT</c:v>
                </c:pt>
                <c:pt idx="1">
                  <c:v>BGC10℅</c:v>
                </c:pt>
                <c:pt idx="2">
                  <c:v>BGC20℅</c:v>
                </c:pt>
                <c:pt idx="3">
                  <c:v>BGC30℅</c:v>
                </c:pt>
              </c:strCache>
            </c:strRef>
          </c:cat>
          <c:val>
            <c:numRef>
              <c:f>Feuil1!$D$2:$D$5</c:f>
              <c:numCache>
                <c:formatCode>General</c:formatCode>
                <c:ptCount val="4"/>
                <c:pt idx="2">
                  <c:v>24743.68</c:v>
                </c:pt>
              </c:numCache>
            </c:numRef>
          </c:val>
        </c:ser>
        <c:ser>
          <c:idx val="3"/>
          <c:order val="3"/>
          <c:tx>
            <c:strRef>
              <c:f>Feuil1!$E$1</c:f>
              <c:strCache>
                <c:ptCount val="1"/>
                <c:pt idx="0">
                  <c:v>BGC 30℅</c:v>
                </c:pt>
              </c:strCache>
            </c:strRef>
          </c:tx>
          <c:invertIfNegative val="0"/>
          <c:dLbls>
            <c:dLbl>
              <c:idx val="3"/>
              <c:layout/>
              <c:tx>
                <c:rich>
                  <a:bodyPr/>
                  <a:lstStyle/>
                  <a:p>
                    <a:r>
                      <a:rPr lang="en-US" sz="1400" dirty="0"/>
                      <a:t>21825,17</a:t>
                    </a:r>
                  </a:p>
                </c:rich>
              </c:tx>
              <c:dLblPos val="ctr"/>
              <c:showLegendKey val="0"/>
              <c:showVal val="1"/>
              <c:showCatName val="0"/>
              <c:showSerName val="0"/>
              <c:showPercent val="0"/>
              <c:showBubbleSize val="0"/>
            </c:dLbl>
            <c:txPr>
              <a:bodyPr/>
              <a:lstStyle/>
              <a:p>
                <a:pPr>
                  <a:defRPr sz="2000" b="1"/>
                </a:pPr>
                <a:endParaRPr lang="fr-FR"/>
              </a:p>
            </c:txPr>
            <c:dLblPos val="ctr"/>
            <c:showLegendKey val="0"/>
            <c:showVal val="1"/>
            <c:showCatName val="0"/>
            <c:showSerName val="0"/>
            <c:showPercent val="0"/>
            <c:showBubbleSize val="0"/>
            <c:showLeaderLines val="0"/>
          </c:dLbls>
          <c:cat>
            <c:strRef>
              <c:f>Feuil1!$A$2:$A$5</c:f>
              <c:strCache>
                <c:ptCount val="4"/>
                <c:pt idx="0">
                  <c:v>BT</c:v>
                </c:pt>
                <c:pt idx="1">
                  <c:v>BGC10℅</c:v>
                </c:pt>
                <c:pt idx="2">
                  <c:v>BGC20℅</c:v>
                </c:pt>
                <c:pt idx="3">
                  <c:v>BGC30℅</c:v>
                </c:pt>
              </c:strCache>
            </c:strRef>
          </c:cat>
          <c:val>
            <c:numRef>
              <c:f>Feuil1!$E$2:$E$5</c:f>
              <c:numCache>
                <c:formatCode>General</c:formatCode>
                <c:ptCount val="4"/>
                <c:pt idx="3">
                  <c:v>21825.17</c:v>
                </c:pt>
              </c:numCache>
            </c:numRef>
          </c:val>
        </c:ser>
        <c:dLbls>
          <c:dLblPos val="ctr"/>
          <c:showLegendKey val="0"/>
          <c:showVal val="1"/>
          <c:showCatName val="0"/>
          <c:showSerName val="0"/>
          <c:showPercent val="0"/>
          <c:showBubbleSize val="0"/>
        </c:dLbls>
        <c:gapWidth val="150"/>
        <c:axId val="72885376"/>
        <c:axId val="72887296"/>
      </c:barChart>
      <c:catAx>
        <c:axId val="72885376"/>
        <c:scaling>
          <c:orientation val="minMax"/>
        </c:scaling>
        <c:delete val="0"/>
        <c:axPos val="b"/>
        <c:majorGridlines/>
        <c:minorGridlines/>
        <c:title>
          <c:tx>
            <c:rich>
              <a:bodyPr/>
              <a:lstStyle/>
              <a:p>
                <a:pPr>
                  <a:defRPr sz="1400">
                    <a:latin typeface="Times New Roman" pitchFamily="18" charset="0"/>
                    <a:cs typeface="Times New Roman" pitchFamily="18" charset="0"/>
                  </a:defRPr>
                </a:pPr>
                <a:r>
                  <a:rPr lang="fr-FR" sz="1400">
                    <a:latin typeface="Times New Roman" pitchFamily="18" charset="0"/>
                    <a:cs typeface="Times New Roman" pitchFamily="18" charset="0"/>
                  </a:rPr>
                  <a:t>type</a:t>
                </a:r>
                <a:r>
                  <a:rPr lang="fr-FR" sz="1400" baseline="0">
                    <a:latin typeface="Times New Roman" pitchFamily="18" charset="0"/>
                    <a:cs typeface="Times New Roman" pitchFamily="18" charset="0"/>
                  </a:rPr>
                  <a:t> de béton</a:t>
                </a:r>
                <a:endParaRPr lang="fr-FR" sz="1400">
                  <a:latin typeface="Times New Roman" pitchFamily="18" charset="0"/>
                  <a:cs typeface="Times New Roman" pitchFamily="18" charset="0"/>
                </a:endParaRPr>
              </a:p>
            </c:rich>
          </c:tx>
          <c:layout/>
          <c:overlay val="0"/>
        </c:title>
        <c:numFmt formatCode="General" sourceLinked="1"/>
        <c:majorTickMark val="out"/>
        <c:minorTickMark val="none"/>
        <c:tickLblPos val="nextTo"/>
        <c:txPr>
          <a:bodyPr/>
          <a:lstStyle/>
          <a:p>
            <a:pPr>
              <a:defRPr sz="1200" b="1"/>
            </a:pPr>
            <a:endParaRPr lang="fr-FR"/>
          </a:p>
        </c:txPr>
        <c:crossAx val="72887296"/>
        <c:crosses val="autoZero"/>
        <c:auto val="1"/>
        <c:lblAlgn val="ctr"/>
        <c:lblOffset val="100"/>
        <c:noMultiLvlLbl val="0"/>
      </c:catAx>
      <c:valAx>
        <c:axId val="72887296"/>
        <c:scaling>
          <c:orientation val="minMax"/>
        </c:scaling>
        <c:delete val="0"/>
        <c:axPos val="l"/>
        <c:majorGridlines/>
        <c:minorGridlines/>
        <c:title>
          <c:tx>
            <c:rich>
              <a:bodyPr rot="-5400000" vert="horz"/>
              <a:lstStyle/>
              <a:p>
                <a:pPr>
                  <a:defRPr sz="1400">
                    <a:latin typeface="Times New Roman" pitchFamily="18" charset="0"/>
                    <a:cs typeface="Times New Roman" pitchFamily="18" charset="0"/>
                  </a:defRPr>
                </a:pPr>
                <a:r>
                  <a:rPr lang="fr-FR" sz="1400">
                    <a:latin typeface="Times New Roman" pitchFamily="18" charset="0"/>
                    <a:cs typeface="Times New Roman" pitchFamily="18" charset="0"/>
                  </a:rPr>
                  <a:t>MODULE</a:t>
                </a:r>
                <a:r>
                  <a:rPr lang="fr-FR" sz="1400" baseline="0">
                    <a:latin typeface="Times New Roman" pitchFamily="18" charset="0"/>
                    <a:cs typeface="Times New Roman" pitchFamily="18" charset="0"/>
                  </a:rPr>
                  <a:t> D'élasticité dynamique.(mpa)</a:t>
                </a:r>
                <a:endParaRPr lang="fr-FR" sz="1400">
                  <a:latin typeface="Times New Roman" pitchFamily="18" charset="0"/>
                  <a:cs typeface="Times New Roman" pitchFamily="18" charset="0"/>
                </a:endParaRPr>
              </a:p>
            </c:rich>
          </c:tx>
          <c:layout/>
          <c:overlay val="0"/>
        </c:title>
        <c:numFmt formatCode="General" sourceLinked="1"/>
        <c:majorTickMark val="out"/>
        <c:minorTickMark val="none"/>
        <c:tickLblPos val="nextTo"/>
        <c:txPr>
          <a:bodyPr/>
          <a:lstStyle/>
          <a:p>
            <a:pPr>
              <a:defRPr sz="1100" b="1"/>
            </a:pPr>
            <a:endParaRPr lang="fr-FR"/>
          </a:p>
        </c:txPr>
        <c:crossAx val="72885376"/>
        <c:crosses val="autoZero"/>
        <c:crossBetween val="between"/>
      </c:valAx>
    </c:plotArea>
    <c:plotVisOnly val="1"/>
    <c:dispBlanksAs val="gap"/>
    <c:showDLblsOverMax val="0"/>
  </c:chart>
  <c:externalData r:id="rId2">
    <c:autoUpdate val="0"/>
  </c:externalData>
  <c:userShapes r:id="rId3"/>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scatterChart>
        <c:scatterStyle val="smoothMarker"/>
        <c:varyColors val="0"/>
        <c:ser>
          <c:idx val="0"/>
          <c:order val="0"/>
          <c:tx>
            <c:strRef>
              <c:f>Feuil1!$I$3</c:f>
              <c:strCache>
                <c:ptCount val="1"/>
                <c:pt idx="0">
                  <c:v>BT</c:v>
                </c:pt>
              </c:strCache>
            </c:strRef>
          </c:tx>
          <c:xVal>
            <c:numRef>
              <c:f>Feuil1!$H$4:$H$14</c:f>
              <c:numCache>
                <c:formatCode>General</c:formatCode>
                <c:ptCount val="11"/>
                <c:pt idx="0">
                  <c:v>0</c:v>
                </c:pt>
                <c:pt idx="1">
                  <c:v>3.1619999999999999</c:v>
                </c:pt>
                <c:pt idx="2">
                  <c:v>7.74</c:v>
                </c:pt>
                <c:pt idx="3">
                  <c:v>10.945</c:v>
                </c:pt>
                <c:pt idx="4">
                  <c:v>13.41</c:v>
                </c:pt>
                <c:pt idx="5">
                  <c:v>15.49</c:v>
                </c:pt>
                <c:pt idx="6">
                  <c:v>16.43</c:v>
                </c:pt>
                <c:pt idx="7">
                  <c:v>18.164999999999999</c:v>
                </c:pt>
                <c:pt idx="8">
                  <c:v>19.739999999999998</c:v>
                </c:pt>
                <c:pt idx="9">
                  <c:v>21</c:v>
                </c:pt>
                <c:pt idx="10">
                  <c:v>21</c:v>
                </c:pt>
              </c:numCache>
            </c:numRef>
          </c:xVal>
          <c:yVal>
            <c:numRef>
              <c:f>Feuil1!$I$4:$I$14</c:f>
              <c:numCache>
                <c:formatCode>General</c:formatCode>
                <c:ptCount val="11"/>
                <c:pt idx="0">
                  <c:v>0</c:v>
                </c:pt>
                <c:pt idx="1">
                  <c:v>0.152</c:v>
                </c:pt>
                <c:pt idx="2">
                  <c:v>0.35</c:v>
                </c:pt>
                <c:pt idx="3">
                  <c:v>0.45800000000000002</c:v>
                </c:pt>
                <c:pt idx="4">
                  <c:v>0.50900000000000001</c:v>
                </c:pt>
                <c:pt idx="5">
                  <c:v>0.53500000000000003</c:v>
                </c:pt>
                <c:pt idx="6">
                  <c:v>0.53500000000000003</c:v>
                </c:pt>
                <c:pt idx="7">
                  <c:v>0.53500000000000003</c:v>
                </c:pt>
                <c:pt idx="8">
                  <c:v>0.53500000000000003</c:v>
                </c:pt>
                <c:pt idx="9">
                  <c:v>0.53500000000000003</c:v>
                </c:pt>
                <c:pt idx="10">
                  <c:v>0.53500000000000003</c:v>
                </c:pt>
              </c:numCache>
            </c:numRef>
          </c:yVal>
          <c:smooth val="1"/>
        </c:ser>
        <c:ser>
          <c:idx val="1"/>
          <c:order val="1"/>
          <c:tx>
            <c:strRef>
              <c:f>Feuil1!$J$3</c:f>
              <c:strCache>
                <c:ptCount val="1"/>
                <c:pt idx="0">
                  <c:v>BGC10℅</c:v>
                </c:pt>
              </c:strCache>
            </c:strRef>
          </c:tx>
          <c:xVal>
            <c:numRef>
              <c:f>Feuil1!$H$4:$H$14</c:f>
              <c:numCache>
                <c:formatCode>General</c:formatCode>
                <c:ptCount val="11"/>
                <c:pt idx="0">
                  <c:v>0</c:v>
                </c:pt>
                <c:pt idx="1">
                  <c:v>3.1619999999999999</c:v>
                </c:pt>
                <c:pt idx="2">
                  <c:v>7.74</c:v>
                </c:pt>
                <c:pt idx="3">
                  <c:v>10.945</c:v>
                </c:pt>
                <c:pt idx="4">
                  <c:v>13.41</c:v>
                </c:pt>
                <c:pt idx="5">
                  <c:v>15.49</c:v>
                </c:pt>
                <c:pt idx="6">
                  <c:v>16.43</c:v>
                </c:pt>
                <c:pt idx="7">
                  <c:v>18.164999999999999</c:v>
                </c:pt>
                <c:pt idx="8">
                  <c:v>19.739999999999998</c:v>
                </c:pt>
                <c:pt idx="9">
                  <c:v>21</c:v>
                </c:pt>
                <c:pt idx="10">
                  <c:v>21</c:v>
                </c:pt>
              </c:numCache>
            </c:numRef>
          </c:xVal>
          <c:yVal>
            <c:numRef>
              <c:f>Feuil1!$J$4:$J$14</c:f>
              <c:numCache>
                <c:formatCode>General</c:formatCode>
                <c:ptCount val="11"/>
                <c:pt idx="0">
                  <c:v>0</c:v>
                </c:pt>
                <c:pt idx="1">
                  <c:v>0.114</c:v>
                </c:pt>
                <c:pt idx="2">
                  <c:v>0.26700000000000002</c:v>
                </c:pt>
                <c:pt idx="3">
                  <c:v>0.36899999999999999</c:v>
                </c:pt>
                <c:pt idx="4">
                  <c:v>0.41399999999999998</c:v>
                </c:pt>
                <c:pt idx="5">
                  <c:v>0.42599999999999999</c:v>
                </c:pt>
                <c:pt idx="6">
                  <c:v>0.42599999999999999</c:v>
                </c:pt>
                <c:pt idx="7">
                  <c:v>0.42599999999999999</c:v>
                </c:pt>
                <c:pt idx="8">
                  <c:v>0.42599999999999999</c:v>
                </c:pt>
                <c:pt idx="9">
                  <c:v>0.42599999999999999</c:v>
                </c:pt>
                <c:pt idx="10">
                  <c:v>0.42599999999999999</c:v>
                </c:pt>
              </c:numCache>
            </c:numRef>
          </c:yVal>
          <c:smooth val="1"/>
        </c:ser>
        <c:ser>
          <c:idx val="2"/>
          <c:order val="2"/>
          <c:tx>
            <c:strRef>
              <c:f>Feuil1!$K$3</c:f>
              <c:strCache>
                <c:ptCount val="1"/>
                <c:pt idx="0">
                  <c:v>BGC20℅</c:v>
                </c:pt>
              </c:strCache>
            </c:strRef>
          </c:tx>
          <c:xVal>
            <c:numRef>
              <c:f>Feuil1!$H$4:$H$14</c:f>
              <c:numCache>
                <c:formatCode>General</c:formatCode>
                <c:ptCount val="11"/>
                <c:pt idx="0">
                  <c:v>0</c:v>
                </c:pt>
                <c:pt idx="1">
                  <c:v>3.1619999999999999</c:v>
                </c:pt>
                <c:pt idx="2">
                  <c:v>7.74</c:v>
                </c:pt>
                <c:pt idx="3">
                  <c:v>10.945</c:v>
                </c:pt>
                <c:pt idx="4">
                  <c:v>13.41</c:v>
                </c:pt>
                <c:pt idx="5">
                  <c:v>15.49</c:v>
                </c:pt>
                <c:pt idx="6">
                  <c:v>16.43</c:v>
                </c:pt>
                <c:pt idx="7">
                  <c:v>18.164999999999999</c:v>
                </c:pt>
                <c:pt idx="8">
                  <c:v>19.739999999999998</c:v>
                </c:pt>
                <c:pt idx="9">
                  <c:v>21</c:v>
                </c:pt>
                <c:pt idx="10">
                  <c:v>21</c:v>
                </c:pt>
              </c:numCache>
            </c:numRef>
          </c:xVal>
          <c:yVal>
            <c:numRef>
              <c:f>Feuil1!$K$4:$K$14</c:f>
              <c:numCache>
                <c:formatCode>General</c:formatCode>
                <c:ptCount val="11"/>
                <c:pt idx="0">
                  <c:v>0</c:v>
                </c:pt>
                <c:pt idx="1">
                  <c:v>0.109</c:v>
                </c:pt>
                <c:pt idx="2">
                  <c:v>0.254</c:v>
                </c:pt>
                <c:pt idx="3">
                  <c:v>0.36899999999999999</c:v>
                </c:pt>
                <c:pt idx="4">
                  <c:v>0.40699999999999997</c:v>
                </c:pt>
                <c:pt idx="5">
                  <c:v>0.42</c:v>
                </c:pt>
                <c:pt idx="6">
                  <c:v>0.42</c:v>
                </c:pt>
                <c:pt idx="7">
                  <c:v>0.42</c:v>
                </c:pt>
                <c:pt idx="8">
                  <c:v>0.42</c:v>
                </c:pt>
                <c:pt idx="9">
                  <c:v>0.42</c:v>
                </c:pt>
                <c:pt idx="10">
                  <c:v>0.42</c:v>
                </c:pt>
              </c:numCache>
            </c:numRef>
          </c:yVal>
          <c:smooth val="1"/>
        </c:ser>
        <c:ser>
          <c:idx val="3"/>
          <c:order val="3"/>
          <c:tx>
            <c:strRef>
              <c:f>Feuil1!$L$3</c:f>
              <c:strCache>
                <c:ptCount val="1"/>
                <c:pt idx="0">
                  <c:v>BGC30℅</c:v>
                </c:pt>
              </c:strCache>
            </c:strRef>
          </c:tx>
          <c:xVal>
            <c:numRef>
              <c:f>Feuil1!$H$4:$H$14</c:f>
              <c:numCache>
                <c:formatCode>General</c:formatCode>
                <c:ptCount val="11"/>
                <c:pt idx="0">
                  <c:v>0</c:v>
                </c:pt>
                <c:pt idx="1">
                  <c:v>3.1619999999999999</c:v>
                </c:pt>
                <c:pt idx="2">
                  <c:v>7.74</c:v>
                </c:pt>
                <c:pt idx="3">
                  <c:v>10.945</c:v>
                </c:pt>
                <c:pt idx="4">
                  <c:v>13.41</c:v>
                </c:pt>
                <c:pt idx="5">
                  <c:v>15.49</c:v>
                </c:pt>
                <c:pt idx="6">
                  <c:v>16.43</c:v>
                </c:pt>
                <c:pt idx="7">
                  <c:v>18.164999999999999</c:v>
                </c:pt>
                <c:pt idx="8">
                  <c:v>19.739999999999998</c:v>
                </c:pt>
                <c:pt idx="9">
                  <c:v>21</c:v>
                </c:pt>
                <c:pt idx="10">
                  <c:v>21</c:v>
                </c:pt>
              </c:numCache>
            </c:numRef>
          </c:xVal>
          <c:yVal>
            <c:numRef>
              <c:f>Feuil1!$L$4:$L$14</c:f>
              <c:numCache>
                <c:formatCode>General</c:formatCode>
                <c:ptCount val="11"/>
                <c:pt idx="0">
                  <c:v>0</c:v>
                </c:pt>
                <c:pt idx="1">
                  <c:v>0.10100000000000001</c:v>
                </c:pt>
                <c:pt idx="2">
                  <c:v>0.23</c:v>
                </c:pt>
                <c:pt idx="3">
                  <c:v>0.32500000000000001</c:v>
                </c:pt>
                <c:pt idx="4">
                  <c:v>0.38</c:v>
                </c:pt>
                <c:pt idx="5">
                  <c:v>0.40699999999999997</c:v>
                </c:pt>
                <c:pt idx="6">
                  <c:v>0.40699999999999997</c:v>
                </c:pt>
                <c:pt idx="7">
                  <c:v>0.40699999999999997</c:v>
                </c:pt>
                <c:pt idx="8">
                  <c:v>0.40699999999999997</c:v>
                </c:pt>
                <c:pt idx="9">
                  <c:v>0.40699999999999997</c:v>
                </c:pt>
                <c:pt idx="10">
                  <c:v>0.40699999999999997</c:v>
                </c:pt>
              </c:numCache>
            </c:numRef>
          </c:yVal>
          <c:smooth val="1"/>
        </c:ser>
        <c:dLbls>
          <c:showLegendKey val="0"/>
          <c:showVal val="0"/>
          <c:showCatName val="0"/>
          <c:showSerName val="0"/>
          <c:showPercent val="0"/>
          <c:showBubbleSize val="0"/>
        </c:dLbls>
        <c:axId val="72229632"/>
        <c:axId val="72231552"/>
      </c:scatterChart>
      <c:valAx>
        <c:axId val="72229632"/>
        <c:scaling>
          <c:orientation val="minMax"/>
        </c:scaling>
        <c:delete val="0"/>
        <c:axPos val="b"/>
        <c:majorGridlines/>
        <c:minorGridlines/>
        <c:title>
          <c:tx>
            <c:rich>
              <a:bodyPr/>
              <a:lstStyle/>
              <a:p>
                <a:pPr>
                  <a:defRPr/>
                </a:pPr>
                <a:r>
                  <a:rPr lang="fr-FR"/>
                  <a:t>la racine de temps  </a:t>
                </a:r>
              </a:p>
            </c:rich>
          </c:tx>
          <c:layout/>
          <c:overlay val="0"/>
        </c:title>
        <c:numFmt formatCode="General" sourceLinked="1"/>
        <c:majorTickMark val="out"/>
        <c:minorTickMark val="none"/>
        <c:tickLblPos val="nextTo"/>
        <c:crossAx val="72231552"/>
        <c:crosses val="autoZero"/>
        <c:crossBetween val="midCat"/>
      </c:valAx>
      <c:valAx>
        <c:axId val="72231552"/>
        <c:scaling>
          <c:orientation val="minMax"/>
        </c:scaling>
        <c:delete val="0"/>
        <c:axPos val="l"/>
        <c:majorGridlines/>
        <c:minorGridlines/>
        <c:title>
          <c:tx>
            <c:rich>
              <a:bodyPr rot="-5400000" vert="horz"/>
              <a:lstStyle/>
              <a:p>
                <a:pPr>
                  <a:defRPr/>
                </a:pPr>
                <a:r>
                  <a:rPr lang="fr-FR"/>
                  <a:t>taux d'absorption d'eau (gr/cm2)</a:t>
                </a:r>
              </a:p>
            </c:rich>
          </c:tx>
          <c:layout/>
          <c:overlay val="0"/>
        </c:title>
        <c:numFmt formatCode="General" sourceLinked="1"/>
        <c:majorTickMark val="out"/>
        <c:minorTickMark val="none"/>
        <c:tickLblPos val="nextTo"/>
        <c:crossAx val="72229632"/>
        <c:crosses val="autoZero"/>
        <c:crossBetween val="midCat"/>
      </c:valAx>
    </c:plotArea>
    <c:legend>
      <c:legendPos val="r"/>
      <c:layout/>
      <c:overlay val="0"/>
    </c:legend>
    <c:plotVisOnly val="1"/>
    <c:dispBlanksAs val="gap"/>
    <c:showDLblsOverMax val="0"/>
  </c:chart>
  <c:txPr>
    <a:bodyPr/>
    <a:lstStyle/>
    <a:p>
      <a:pPr>
        <a:defRPr sz="1800"/>
      </a:pPr>
      <a:endParaRPr lang="fr-FR"/>
    </a:p>
  </c:txPr>
  <c:externalData r:id="rId1">
    <c:autoUpdate val="0"/>
  </c:externalData>
  <c:userShapes r:id="rId2"/>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22296208933767186"/>
          <c:y val="6.7288042257012057E-2"/>
          <c:w val="0.59581664567995385"/>
          <c:h val="0.62726385461180667"/>
        </c:manualLayout>
      </c:layout>
      <c:barChart>
        <c:barDir val="col"/>
        <c:grouping val="clustered"/>
        <c:varyColors val="0"/>
        <c:ser>
          <c:idx val="0"/>
          <c:order val="0"/>
          <c:tx>
            <c:strRef>
              <c:f>Feuil1!$B$1</c:f>
              <c:strCache>
                <c:ptCount val="1"/>
                <c:pt idx="0">
                  <c:v>avnt S-M</c:v>
                </c:pt>
              </c:strCache>
            </c:strRef>
          </c:tx>
          <c:invertIfNegative val="0"/>
          <c:dLbls>
            <c:delete val="1"/>
          </c:dLbls>
          <c:cat>
            <c:strRef>
              <c:f>Feuil1!$A$2:$A$5</c:f>
              <c:strCache>
                <c:ptCount val="4"/>
                <c:pt idx="0">
                  <c:v>BT</c:v>
                </c:pt>
                <c:pt idx="1">
                  <c:v>BGCR 10</c:v>
                </c:pt>
                <c:pt idx="2">
                  <c:v>BGCR 20</c:v>
                </c:pt>
                <c:pt idx="3">
                  <c:v>BGCR 30</c:v>
                </c:pt>
              </c:strCache>
            </c:strRef>
          </c:cat>
          <c:val>
            <c:numRef>
              <c:f>Feuil1!$B$2:$B$5</c:f>
              <c:numCache>
                <c:formatCode>General</c:formatCode>
                <c:ptCount val="4"/>
                <c:pt idx="0">
                  <c:v>2495</c:v>
                </c:pt>
                <c:pt idx="1">
                  <c:v>2416</c:v>
                </c:pt>
                <c:pt idx="2">
                  <c:v>2437</c:v>
                </c:pt>
                <c:pt idx="3">
                  <c:v>2260</c:v>
                </c:pt>
              </c:numCache>
            </c:numRef>
          </c:val>
        </c:ser>
        <c:ser>
          <c:idx val="1"/>
          <c:order val="1"/>
          <c:tx>
            <c:strRef>
              <c:f>Feuil1!$C$1</c:f>
              <c:strCache>
                <c:ptCount val="1"/>
                <c:pt idx="0">
                  <c:v>CYCLE 6</c:v>
                </c:pt>
              </c:strCache>
            </c:strRef>
          </c:tx>
          <c:invertIfNegative val="0"/>
          <c:dLbls>
            <c:delete val="1"/>
          </c:dLbls>
          <c:cat>
            <c:strRef>
              <c:f>Feuil1!$A$2:$A$5</c:f>
              <c:strCache>
                <c:ptCount val="4"/>
                <c:pt idx="0">
                  <c:v>BT</c:v>
                </c:pt>
                <c:pt idx="1">
                  <c:v>BGCR 10</c:v>
                </c:pt>
                <c:pt idx="2">
                  <c:v>BGCR 20</c:v>
                </c:pt>
                <c:pt idx="3">
                  <c:v>BGCR 30</c:v>
                </c:pt>
              </c:strCache>
            </c:strRef>
          </c:cat>
          <c:val>
            <c:numRef>
              <c:f>Feuil1!$C$2:$C$5</c:f>
              <c:numCache>
                <c:formatCode>General</c:formatCode>
                <c:ptCount val="4"/>
                <c:pt idx="0">
                  <c:v>2311</c:v>
                </c:pt>
                <c:pt idx="1">
                  <c:v>2220</c:v>
                </c:pt>
                <c:pt idx="2">
                  <c:v>2295</c:v>
                </c:pt>
                <c:pt idx="3">
                  <c:v>2195</c:v>
                </c:pt>
              </c:numCache>
            </c:numRef>
          </c:val>
        </c:ser>
        <c:ser>
          <c:idx val="2"/>
          <c:order val="2"/>
          <c:tx>
            <c:strRef>
              <c:f>Feuil1!$D$1</c:f>
              <c:strCache>
                <c:ptCount val="1"/>
                <c:pt idx="0">
                  <c:v>CYCLE 12</c:v>
                </c:pt>
              </c:strCache>
            </c:strRef>
          </c:tx>
          <c:invertIfNegative val="0"/>
          <c:dLbls>
            <c:delete val="1"/>
          </c:dLbls>
          <c:cat>
            <c:strRef>
              <c:f>Feuil1!$A$2:$A$5</c:f>
              <c:strCache>
                <c:ptCount val="4"/>
                <c:pt idx="0">
                  <c:v>BT</c:v>
                </c:pt>
                <c:pt idx="1">
                  <c:v>BGCR 10</c:v>
                </c:pt>
                <c:pt idx="2">
                  <c:v>BGCR 20</c:v>
                </c:pt>
                <c:pt idx="3">
                  <c:v>BGCR 30</c:v>
                </c:pt>
              </c:strCache>
            </c:strRef>
          </c:cat>
          <c:val>
            <c:numRef>
              <c:f>Feuil1!$D$2:$D$5</c:f>
              <c:numCache>
                <c:formatCode>General</c:formatCode>
                <c:ptCount val="4"/>
                <c:pt idx="0">
                  <c:v>2285</c:v>
                </c:pt>
                <c:pt idx="1">
                  <c:v>2160</c:v>
                </c:pt>
                <c:pt idx="2">
                  <c:v>2270</c:v>
                </c:pt>
                <c:pt idx="3">
                  <c:v>2151</c:v>
                </c:pt>
              </c:numCache>
            </c:numRef>
          </c:val>
        </c:ser>
        <c:dLbls>
          <c:dLblPos val="inBase"/>
          <c:showLegendKey val="0"/>
          <c:showVal val="1"/>
          <c:showCatName val="0"/>
          <c:showSerName val="0"/>
          <c:showPercent val="0"/>
          <c:showBubbleSize val="0"/>
        </c:dLbls>
        <c:gapWidth val="150"/>
        <c:axId val="35504512"/>
        <c:axId val="35506432"/>
      </c:barChart>
      <c:catAx>
        <c:axId val="35504512"/>
        <c:scaling>
          <c:orientation val="minMax"/>
        </c:scaling>
        <c:delete val="0"/>
        <c:axPos val="b"/>
        <c:majorGridlines/>
        <c:minorGridlines/>
        <c:title>
          <c:tx>
            <c:rich>
              <a:bodyPr/>
              <a:lstStyle/>
              <a:p>
                <a:pPr>
                  <a:defRPr/>
                </a:pPr>
                <a:r>
                  <a:rPr lang="fr-FR" dirty="0" smtClean="0"/>
                  <a:t>Type</a:t>
                </a:r>
                <a:r>
                  <a:rPr lang="fr-FR" baseline="0" dirty="0" smtClean="0"/>
                  <a:t> de béton </a:t>
                </a:r>
                <a:endParaRPr lang="fr-FR" dirty="0"/>
              </a:p>
            </c:rich>
          </c:tx>
          <c:layout>
            <c:manualLayout>
              <c:xMode val="edge"/>
              <c:yMode val="edge"/>
              <c:x val="0.42775702289829454"/>
              <c:y val="0.84705123865239706"/>
            </c:manualLayout>
          </c:layout>
          <c:overlay val="0"/>
        </c:title>
        <c:majorTickMark val="out"/>
        <c:minorTickMark val="none"/>
        <c:tickLblPos val="nextTo"/>
        <c:crossAx val="35506432"/>
        <c:crosses val="autoZero"/>
        <c:auto val="1"/>
        <c:lblAlgn val="ctr"/>
        <c:lblOffset val="100"/>
        <c:noMultiLvlLbl val="0"/>
      </c:catAx>
      <c:valAx>
        <c:axId val="35506432"/>
        <c:scaling>
          <c:orientation val="minMax"/>
        </c:scaling>
        <c:delete val="0"/>
        <c:axPos val="l"/>
        <c:majorGridlines/>
        <c:minorGridlines/>
        <c:title>
          <c:tx>
            <c:rich>
              <a:bodyPr rot="-5400000" vert="horz"/>
              <a:lstStyle/>
              <a:p>
                <a:pPr>
                  <a:defRPr/>
                </a:pPr>
                <a:r>
                  <a:rPr lang="fr-FR" sz="1400" dirty="0" smtClean="0"/>
                  <a:t>La</a:t>
                </a:r>
                <a:r>
                  <a:rPr lang="fr-FR" sz="1400" baseline="0" dirty="0" smtClean="0"/>
                  <a:t> masse volumique (kg/m</a:t>
                </a:r>
                <a:r>
                  <a:rPr lang="fr-FR" sz="1400" baseline="30000" dirty="0" smtClean="0"/>
                  <a:t>3</a:t>
                </a:r>
                <a:r>
                  <a:rPr lang="fr-FR" baseline="0" dirty="0" smtClean="0"/>
                  <a:t>)</a:t>
                </a:r>
                <a:endParaRPr lang="fr-FR" dirty="0"/>
              </a:p>
            </c:rich>
          </c:tx>
          <c:layout>
            <c:manualLayout>
              <c:xMode val="edge"/>
              <c:yMode val="edge"/>
              <c:x val="5.6077557292682746E-2"/>
              <c:y val="0.12240462612825044"/>
            </c:manualLayout>
          </c:layout>
          <c:overlay val="0"/>
        </c:title>
        <c:numFmt formatCode="General" sourceLinked="1"/>
        <c:majorTickMark val="out"/>
        <c:minorTickMark val="none"/>
        <c:tickLblPos val="nextTo"/>
        <c:crossAx val="35504512"/>
        <c:crosses val="autoZero"/>
        <c:crossBetween val="between"/>
      </c:valAx>
    </c:plotArea>
    <c:legend>
      <c:legendPos val="r"/>
      <c:layout/>
      <c:overlay val="0"/>
    </c:legend>
    <c:plotVisOnly val="1"/>
    <c:dispBlanksAs val="gap"/>
    <c:showDLblsOverMax val="0"/>
  </c:chart>
  <c:txPr>
    <a:bodyPr/>
    <a:lstStyle/>
    <a:p>
      <a:pPr>
        <a:defRPr sz="1800"/>
      </a:pPr>
      <a:endParaRPr lang="fr-FR"/>
    </a:p>
  </c:txPr>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Feuil1!$B$1</c:f>
              <c:strCache>
                <c:ptCount val="1"/>
                <c:pt idx="0">
                  <c:v>AVANT S-M</c:v>
                </c:pt>
              </c:strCache>
            </c:strRef>
          </c:tx>
          <c:invertIfNegative val="0"/>
          <c:cat>
            <c:strRef>
              <c:f>Feuil1!$A$2:$A$5</c:f>
              <c:strCache>
                <c:ptCount val="4"/>
                <c:pt idx="0">
                  <c:v>BT</c:v>
                </c:pt>
                <c:pt idx="1">
                  <c:v>BGC10</c:v>
                </c:pt>
                <c:pt idx="2">
                  <c:v>BGC20</c:v>
                </c:pt>
                <c:pt idx="3">
                  <c:v>BGC30</c:v>
                </c:pt>
              </c:strCache>
            </c:strRef>
          </c:cat>
          <c:val>
            <c:numRef>
              <c:f>Feuil1!$B$2:$B$5</c:f>
              <c:numCache>
                <c:formatCode>General</c:formatCode>
                <c:ptCount val="4"/>
                <c:pt idx="0">
                  <c:v>40</c:v>
                </c:pt>
                <c:pt idx="1">
                  <c:v>36.82</c:v>
                </c:pt>
                <c:pt idx="2">
                  <c:v>33.26</c:v>
                </c:pt>
                <c:pt idx="3">
                  <c:v>30.13</c:v>
                </c:pt>
              </c:numCache>
            </c:numRef>
          </c:val>
        </c:ser>
        <c:ser>
          <c:idx val="1"/>
          <c:order val="1"/>
          <c:tx>
            <c:strRef>
              <c:f>Feuil1!$C$1</c:f>
              <c:strCache>
                <c:ptCount val="1"/>
                <c:pt idx="0">
                  <c:v>APRES S-M</c:v>
                </c:pt>
              </c:strCache>
            </c:strRef>
          </c:tx>
          <c:invertIfNegative val="0"/>
          <c:cat>
            <c:strRef>
              <c:f>Feuil1!$A$2:$A$5</c:f>
              <c:strCache>
                <c:ptCount val="4"/>
                <c:pt idx="0">
                  <c:v>BT</c:v>
                </c:pt>
                <c:pt idx="1">
                  <c:v>BGC10</c:v>
                </c:pt>
                <c:pt idx="2">
                  <c:v>BGC20</c:v>
                </c:pt>
                <c:pt idx="3">
                  <c:v>BGC30</c:v>
                </c:pt>
              </c:strCache>
            </c:strRef>
          </c:cat>
          <c:val>
            <c:numRef>
              <c:f>Feuil1!$C$2:$C$5</c:f>
              <c:numCache>
                <c:formatCode>General</c:formatCode>
                <c:ptCount val="4"/>
                <c:pt idx="0">
                  <c:v>24.86</c:v>
                </c:pt>
                <c:pt idx="1">
                  <c:v>22.32</c:v>
                </c:pt>
                <c:pt idx="2">
                  <c:v>18.61</c:v>
                </c:pt>
                <c:pt idx="3">
                  <c:v>16.7</c:v>
                </c:pt>
              </c:numCache>
            </c:numRef>
          </c:val>
        </c:ser>
        <c:ser>
          <c:idx val="2"/>
          <c:order val="2"/>
          <c:tx>
            <c:strRef>
              <c:f>Feuil1!$D$1</c:f>
              <c:strCache>
                <c:ptCount val="1"/>
                <c:pt idx="0">
                  <c:v>Colonne1</c:v>
                </c:pt>
              </c:strCache>
            </c:strRef>
          </c:tx>
          <c:invertIfNegative val="0"/>
          <c:cat>
            <c:strRef>
              <c:f>Feuil1!$A$2:$A$5</c:f>
              <c:strCache>
                <c:ptCount val="4"/>
                <c:pt idx="0">
                  <c:v>BT</c:v>
                </c:pt>
                <c:pt idx="1">
                  <c:v>BGC10</c:v>
                </c:pt>
                <c:pt idx="2">
                  <c:v>BGC20</c:v>
                </c:pt>
                <c:pt idx="3">
                  <c:v>BGC30</c:v>
                </c:pt>
              </c:strCache>
            </c:strRef>
          </c:cat>
          <c:val>
            <c:numRef>
              <c:f>Feuil1!$D$2:$D$5</c:f>
              <c:numCache>
                <c:formatCode>General</c:formatCode>
                <c:ptCount val="4"/>
              </c:numCache>
            </c:numRef>
          </c:val>
        </c:ser>
        <c:dLbls>
          <c:showLegendKey val="0"/>
          <c:showVal val="0"/>
          <c:showCatName val="0"/>
          <c:showSerName val="0"/>
          <c:showPercent val="0"/>
          <c:showBubbleSize val="0"/>
        </c:dLbls>
        <c:gapWidth val="150"/>
        <c:axId val="34788480"/>
        <c:axId val="34790400"/>
      </c:barChart>
      <c:catAx>
        <c:axId val="34788480"/>
        <c:scaling>
          <c:orientation val="minMax"/>
        </c:scaling>
        <c:delete val="0"/>
        <c:axPos val="b"/>
        <c:majorGridlines/>
        <c:minorGridlines/>
        <c:title>
          <c:tx>
            <c:rich>
              <a:bodyPr/>
              <a:lstStyle/>
              <a:p>
                <a:pPr>
                  <a:defRPr/>
                </a:pPr>
                <a:r>
                  <a:rPr lang="fr-FR" dirty="0" smtClean="0"/>
                  <a:t>Type</a:t>
                </a:r>
                <a:r>
                  <a:rPr lang="fr-FR" baseline="0" dirty="0" smtClean="0"/>
                  <a:t> de béton</a:t>
                </a:r>
                <a:endParaRPr lang="fr-FR" dirty="0"/>
              </a:p>
            </c:rich>
          </c:tx>
          <c:layout/>
          <c:overlay val="0"/>
        </c:title>
        <c:majorTickMark val="out"/>
        <c:minorTickMark val="none"/>
        <c:tickLblPos val="nextTo"/>
        <c:crossAx val="34790400"/>
        <c:crosses val="autoZero"/>
        <c:auto val="1"/>
        <c:lblAlgn val="ctr"/>
        <c:lblOffset val="100"/>
        <c:noMultiLvlLbl val="0"/>
      </c:catAx>
      <c:valAx>
        <c:axId val="34790400"/>
        <c:scaling>
          <c:orientation val="minMax"/>
          <c:max val="40"/>
        </c:scaling>
        <c:delete val="0"/>
        <c:axPos val="l"/>
        <c:majorGridlines/>
        <c:minorGridlines/>
        <c:title>
          <c:tx>
            <c:rich>
              <a:bodyPr rot="-5400000" vert="horz"/>
              <a:lstStyle/>
              <a:p>
                <a:pPr>
                  <a:defRPr/>
                </a:pPr>
                <a:r>
                  <a:rPr lang="fr-FR" dirty="0" err="1" smtClean="0"/>
                  <a:t>Rc</a:t>
                </a:r>
                <a:r>
                  <a:rPr lang="fr-FR" baseline="0" dirty="0" smtClean="0"/>
                  <a:t> (</a:t>
                </a:r>
                <a:r>
                  <a:rPr lang="fr-FR" baseline="0" dirty="0" err="1" smtClean="0"/>
                  <a:t>Mpa</a:t>
                </a:r>
                <a:r>
                  <a:rPr lang="fr-FR" baseline="0" dirty="0" smtClean="0"/>
                  <a:t>)</a:t>
                </a:r>
                <a:endParaRPr lang="fr-FR" dirty="0"/>
              </a:p>
            </c:rich>
          </c:tx>
          <c:layout/>
          <c:overlay val="0"/>
        </c:title>
        <c:numFmt formatCode="General" sourceLinked="1"/>
        <c:majorTickMark val="out"/>
        <c:minorTickMark val="none"/>
        <c:tickLblPos val="nextTo"/>
        <c:crossAx val="34788480"/>
        <c:crosses val="autoZero"/>
        <c:crossBetween val="between"/>
      </c:valAx>
    </c:plotArea>
    <c:legend>
      <c:legendPos val="r"/>
      <c:legendEntry>
        <c:idx val="2"/>
        <c:delete val="1"/>
      </c:legendEntry>
      <c:layout/>
      <c:overlay val="0"/>
    </c:legend>
    <c:plotVisOnly val="1"/>
    <c:dispBlanksAs val="gap"/>
    <c:showDLblsOverMax val="0"/>
  </c:chart>
  <c:txPr>
    <a:bodyPr/>
    <a:lstStyle/>
    <a:p>
      <a:pPr>
        <a:defRPr sz="1800"/>
      </a:pPr>
      <a:endParaRPr lang="fr-FR"/>
    </a:p>
  </c:txPr>
  <c:externalData r:id="rId1">
    <c:autoUpdate val="0"/>
  </c:externalData>
  <c:userShapes r:id="rId2"/>
</c:chartSpace>
</file>

<file path=ppt/charts/chart14.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Feuil1!$B$1</c:f>
              <c:strCache>
                <c:ptCount val="1"/>
                <c:pt idx="0">
                  <c:v>AVANT S-M</c:v>
                </c:pt>
              </c:strCache>
            </c:strRef>
          </c:tx>
          <c:invertIfNegative val="0"/>
          <c:cat>
            <c:strRef>
              <c:f>Feuil1!$A$2:$A$5</c:f>
              <c:strCache>
                <c:ptCount val="4"/>
                <c:pt idx="0">
                  <c:v>BT</c:v>
                </c:pt>
                <c:pt idx="1">
                  <c:v>BGC10</c:v>
                </c:pt>
                <c:pt idx="2">
                  <c:v>BGC20</c:v>
                </c:pt>
                <c:pt idx="3">
                  <c:v>BGC30</c:v>
                </c:pt>
              </c:strCache>
            </c:strRef>
          </c:cat>
          <c:val>
            <c:numRef>
              <c:f>Feuil1!$B$2:$B$5</c:f>
              <c:numCache>
                <c:formatCode>General</c:formatCode>
                <c:ptCount val="4"/>
                <c:pt idx="0">
                  <c:v>4.5199999999999996</c:v>
                </c:pt>
                <c:pt idx="1">
                  <c:v>4.33</c:v>
                </c:pt>
                <c:pt idx="2">
                  <c:v>4.33</c:v>
                </c:pt>
                <c:pt idx="3">
                  <c:v>4.17</c:v>
                </c:pt>
              </c:numCache>
            </c:numRef>
          </c:val>
        </c:ser>
        <c:ser>
          <c:idx val="1"/>
          <c:order val="1"/>
          <c:tx>
            <c:strRef>
              <c:f>Feuil1!$C$1</c:f>
              <c:strCache>
                <c:ptCount val="1"/>
                <c:pt idx="0">
                  <c:v>APRES S-M</c:v>
                </c:pt>
              </c:strCache>
            </c:strRef>
          </c:tx>
          <c:invertIfNegative val="0"/>
          <c:cat>
            <c:strRef>
              <c:f>Feuil1!$A$2:$A$5</c:f>
              <c:strCache>
                <c:ptCount val="4"/>
                <c:pt idx="0">
                  <c:v>BT</c:v>
                </c:pt>
                <c:pt idx="1">
                  <c:v>BGC10</c:v>
                </c:pt>
                <c:pt idx="2">
                  <c:v>BGC20</c:v>
                </c:pt>
                <c:pt idx="3">
                  <c:v>BGC30</c:v>
                </c:pt>
              </c:strCache>
            </c:strRef>
          </c:cat>
          <c:val>
            <c:numRef>
              <c:f>Feuil1!$C$2:$C$5</c:f>
              <c:numCache>
                <c:formatCode>General</c:formatCode>
                <c:ptCount val="4"/>
                <c:pt idx="0">
                  <c:v>3.53</c:v>
                </c:pt>
                <c:pt idx="1">
                  <c:v>3.31</c:v>
                </c:pt>
                <c:pt idx="2">
                  <c:v>3.22</c:v>
                </c:pt>
                <c:pt idx="3">
                  <c:v>3.12</c:v>
                </c:pt>
              </c:numCache>
            </c:numRef>
          </c:val>
        </c:ser>
        <c:ser>
          <c:idx val="2"/>
          <c:order val="2"/>
          <c:tx>
            <c:strRef>
              <c:f>Feuil1!$D$1</c:f>
              <c:strCache>
                <c:ptCount val="1"/>
                <c:pt idx="0">
                  <c:v>Colonne1</c:v>
                </c:pt>
              </c:strCache>
            </c:strRef>
          </c:tx>
          <c:invertIfNegative val="0"/>
          <c:cat>
            <c:strRef>
              <c:f>Feuil1!$A$2:$A$5</c:f>
              <c:strCache>
                <c:ptCount val="4"/>
                <c:pt idx="0">
                  <c:v>BT</c:v>
                </c:pt>
                <c:pt idx="1">
                  <c:v>BGC10</c:v>
                </c:pt>
                <c:pt idx="2">
                  <c:v>BGC20</c:v>
                </c:pt>
                <c:pt idx="3">
                  <c:v>BGC30</c:v>
                </c:pt>
              </c:strCache>
            </c:strRef>
          </c:cat>
          <c:val>
            <c:numRef>
              <c:f>Feuil1!$D$2:$D$5</c:f>
              <c:numCache>
                <c:formatCode>General</c:formatCode>
                <c:ptCount val="4"/>
              </c:numCache>
            </c:numRef>
          </c:val>
        </c:ser>
        <c:dLbls>
          <c:showLegendKey val="0"/>
          <c:showVal val="0"/>
          <c:showCatName val="0"/>
          <c:showSerName val="0"/>
          <c:showPercent val="0"/>
          <c:showBubbleSize val="0"/>
        </c:dLbls>
        <c:gapWidth val="150"/>
        <c:axId val="32346112"/>
        <c:axId val="32348032"/>
      </c:barChart>
      <c:catAx>
        <c:axId val="32346112"/>
        <c:scaling>
          <c:orientation val="minMax"/>
        </c:scaling>
        <c:delete val="0"/>
        <c:axPos val="b"/>
        <c:majorGridlines/>
        <c:minorGridlines/>
        <c:title>
          <c:tx>
            <c:rich>
              <a:bodyPr/>
              <a:lstStyle/>
              <a:p>
                <a:pPr>
                  <a:defRPr/>
                </a:pPr>
                <a:r>
                  <a:rPr lang="fr-FR" dirty="0" smtClean="0"/>
                  <a:t>TYPE</a:t>
                </a:r>
                <a:r>
                  <a:rPr lang="fr-FR" baseline="0" dirty="0" smtClean="0"/>
                  <a:t> DE BETON</a:t>
                </a:r>
                <a:endParaRPr lang="fr-FR" dirty="0"/>
              </a:p>
            </c:rich>
          </c:tx>
          <c:layout/>
          <c:overlay val="0"/>
        </c:title>
        <c:majorTickMark val="out"/>
        <c:minorTickMark val="none"/>
        <c:tickLblPos val="nextTo"/>
        <c:crossAx val="32348032"/>
        <c:crosses val="autoZero"/>
        <c:auto val="1"/>
        <c:lblAlgn val="ctr"/>
        <c:lblOffset val="100"/>
        <c:noMultiLvlLbl val="0"/>
      </c:catAx>
      <c:valAx>
        <c:axId val="32348032"/>
        <c:scaling>
          <c:orientation val="minMax"/>
        </c:scaling>
        <c:delete val="0"/>
        <c:axPos val="l"/>
        <c:majorGridlines/>
        <c:minorGridlines/>
        <c:title>
          <c:tx>
            <c:rich>
              <a:bodyPr rot="-5400000" vert="horz"/>
              <a:lstStyle/>
              <a:p>
                <a:pPr>
                  <a:defRPr/>
                </a:pPr>
                <a:r>
                  <a:rPr lang="fr-FR" baseline="0" dirty="0" smtClean="0"/>
                  <a:t> LA VITESSE ULTR SON (Km/s)</a:t>
                </a:r>
                <a:endParaRPr lang="fr-FR" dirty="0"/>
              </a:p>
            </c:rich>
          </c:tx>
          <c:layout/>
          <c:overlay val="0"/>
        </c:title>
        <c:numFmt formatCode="General" sourceLinked="1"/>
        <c:majorTickMark val="out"/>
        <c:minorTickMark val="none"/>
        <c:tickLblPos val="nextTo"/>
        <c:crossAx val="32346112"/>
        <c:crosses val="autoZero"/>
        <c:crossBetween val="between"/>
      </c:valAx>
    </c:plotArea>
    <c:legend>
      <c:legendPos val="r"/>
      <c:legendEntry>
        <c:idx val="2"/>
        <c:delete val="1"/>
      </c:legendEntry>
      <c:layout/>
      <c:overlay val="0"/>
    </c:legend>
    <c:plotVisOnly val="1"/>
    <c:dispBlanksAs val="gap"/>
    <c:showDLblsOverMax val="0"/>
  </c:chart>
  <c:txPr>
    <a:bodyPr/>
    <a:lstStyle/>
    <a:p>
      <a:pPr>
        <a:defRPr sz="1800"/>
      </a:pPr>
      <a:endParaRPr lang="fr-FR"/>
    </a:p>
  </c:txPr>
  <c:externalData r:id="rId1">
    <c:autoUpdate val="0"/>
  </c:externalData>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28"/>
    </mc:Choice>
    <mc:Fallback>
      <c:style val="28"/>
    </mc:Fallback>
  </mc:AlternateContent>
  <c:chart>
    <c:title>
      <c:tx>
        <c:rich>
          <a:bodyPr/>
          <a:lstStyle/>
          <a:p>
            <a:pPr>
              <a:defRPr/>
            </a:pPr>
            <a:r>
              <a:rPr lang="fr-FR"/>
              <a:t>Courbe granulométrique  de sable</a:t>
            </a:r>
          </a:p>
          <a:p>
            <a:pPr>
              <a:defRPr/>
            </a:pPr>
            <a:endParaRPr lang="fr-FR"/>
          </a:p>
        </c:rich>
      </c:tx>
      <c:layout/>
      <c:overlay val="0"/>
    </c:title>
    <c:autoTitleDeleted val="0"/>
    <c:plotArea>
      <c:layout/>
      <c:scatterChart>
        <c:scatterStyle val="smoothMarker"/>
        <c:varyColors val="0"/>
        <c:ser>
          <c:idx val="0"/>
          <c:order val="0"/>
          <c:xVal>
            <c:numRef>
              <c:f>Feuil1!$A$1:$A$7</c:f>
              <c:numCache>
                <c:formatCode>General</c:formatCode>
                <c:ptCount val="7"/>
                <c:pt idx="0">
                  <c:v>5</c:v>
                </c:pt>
                <c:pt idx="1">
                  <c:v>2.5</c:v>
                </c:pt>
                <c:pt idx="2">
                  <c:v>1.25</c:v>
                </c:pt>
                <c:pt idx="3">
                  <c:v>0.63000000000000211</c:v>
                </c:pt>
                <c:pt idx="4">
                  <c:v>0.31500000000000095</c:v>
                </c:pt>
                <c:pt idx="5">
                  <c:v>0.16</c:v>
                </c:pt>
                <c:pt idx="6">
                  <c:v>8.0000000000000043E-2</c:v>
                </c:pt>
              </c:numCache>
            </c:numRef>
          </c:xVal>
          <c:yVal>
            <c:numRef>
              <c:f>Feuil1!$B$1:$B$7</c:f>
              <c:numCache>
                <c:formatCode>General</c:formatCode>
                <c:ptCount val="7"/>
                <c:pt idx="0">
                  <c:v>100</c:v>
                </c:pt>
                <c:pt idx="1">
                  <c:v>99.5</c:v>
                </c:pt>
                <c:pt idx="2">
                  <c:v>92.740000000000023</c:v>
                </c:pt>
                <c:pt idx="3">
                  <c:v>70.61</c:v>
                </c:pt>
                <c:pt idx="4">
                  <c:v>31.5</c:v>
                </c:pt>
                <c:pt idx="5">
                  <c:v>4.6099999999999985</c:v>
                </c:pt>
                <c:pt idx="6">
                  <c:v>0.41000000000000031</c:v>
                </c:pt>
              </c:numCache>
            </c:numRef>
          </c:yVal>
          <c:smooth val="1"/>
        </c:ser>
        <c:dLbls>
          <c:showLegendKey val="0"/>
          <c:showVal val="0"/>
          <c:showCatName val="0"/>
          <c:showSerName val="0"/>
          <c:showPercent val="0"/>
          <c:showBubbleSize val="0"/>
        </c:dLbls>
        <c:axId val="72026368"/>
        <c:axId val="72044928"/>
      </c:scatterChart>
      <c:valAx>
        <c:axId val="72026368"/>
        <c:scaling>
          <c:logBase val="10"/>
          <c:orientation val="minMax"/>
        </c:scaling>
        <c:delete val="0"/>
        <c:axPos val="b"/>
        <c:majorGridlines/>
        <c:minorGridlines/>
        <c:title>
          <c:tx>
            <c:rich>
              <a:bodyPr/>
              <a:lstStyle/>
              <a:p>
                <a:pPr>
                  <a:defRPr/>
                </a:pPr>
                <a:r>
                  <a:rPr lang="fr-FR"/>
                  <a:t>Tamis (mm). </a:t>
                </a:r>
              </a:p>
            </c:rich>
          </c:tx>
          <c:layout/>
          <c:overlay val="0"/>
        </c:title>
        <c:numFmt formatCode="General" sourceLinked="1"/>
        <c:majorTickMark val="out"/>
        <c:minorTickMark val="none"/>
        <c:tickLblPos val="nextTo"/>
        <c:crossAx val="72044928"/>
        <c:crosses val="autoZero"/>
        <c:crossBetween val="midCat"/>
      </c:valAx>
      <c:valAx>
        <c:axId val="72044928"/>
        <c:scaling>
          <c:orientation val="minMax"/>
          <c:max val="100"/>
        </c:scaling>
        <c:delete val="0"/>
        <c:axPos val="l"/>
        <c:majorGridlines/>
        <c:minorGridlines/>
        <c:title>
          <c:tx>
            <c:rich>
              <a:bodyPr rot="-5400000" vert="horz"/>
              <a:lstStyle/>
              <a:p>
                <a:pPr>
                  <a:defRPr/>
                </a:pPr>
                <a:r>
                  <a:rPr lang="fr-FR"/>
                  <a:t>tamisât %</a:t>
                </a:r>
              </a:p>
            </c:rich>
          </c:tx>
          <c:layout/>
          <c:overlay val="0"/>
        </c:title>
        <c:numFmt formatCode="General" sourceLinked="1"/>
        <c:majorTickMark val="out"/>
        <c:minorTickMark val="none"/>
        <c:tickLblPos val="nextTo"/>
        <c:crossAx val="72026368"/>
        <c:crossesAt val="1.0000000000000007E-2"/>
        <c:crossBetween val="midCat"/>
      </c:valAx>
    </c:plotArea>
    <c:plotVisOnly val="1"/>
    <c:dispBlanksAs val="gap"/>
    <c:showDLblsOverMax val="0"/>
  </c:chart>
  <c:txPr>
    <a:bodyPr/>
    <a:lstStyle/>
    <a:p>
      <a:pPr>
        <a:defRPr sz="1800"/>
      </a:pPr>
      <a:endParaRPr lang="fr-FR"/>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28"/>
    </mc:Choice>
    <mc:Fallback>
      <c:style val="28"/>
    </mc:Fallback>
  </mc:AlternateContent>
  <c:chart>
    <c:title>
      <c:tx>
        <c:rich>
          <a:bodyPr/>
          <a:lstStyle/>
          <a:p>
            <a:pPr>
              <a:defRPr/>
            </a:pPr>
            <a:r>
              <a:rPr lang="en-US"/>
              <a:t>Courbe gronulumétrique de la poudrette de caoutchouc</a:t>
            </a:r>
          </a:p>
          <a:p>
            <a:pPr>
              <a:defRPr/>
            </a:pPr>
            <a:endParaRPr lang="en-US"/>
          </a:p>
        </c:rich>
      </c:tx>
      <c:layout>
        <c:manualLayout>
          <c:xMode val="edge"/>
          <c:yMode val="edge"/>
          <c:x val="0.18202777777777779"/>
          <c:y val="0"/>
        </c:manualLayout>
      </c:layout>
      <c:overlay val="0"/>
    </c:title>
    <c:autoTitleDeleted val="0"/>
    <c:plotArea>
      <c:layout>
        <c:manualLayout>
          <c:layoutTarget val="inner"/>
          <c:xMode val="edge"/>
          <c:yMode val="edge"/>
          <c:x val="0.18582174103237153"/>
          <c:y val="0.30105351414406639"/>
          <c:w val="0.63581014873140851"/>
          <c:h val="0.51521544181977252"/>
        </c:manualLayout>
      </c:layout>
      <c:scatterChart>
        <c:scatterStyle val="smoothMarker"/>
        <c:varyColors val="0"/>
        <c:ser>
          <c:idx val="0"/>
          <c:order val="0"/>
          <c:tx>
            <c:v>caoutchouc</c:v>
          </c:tx>
          <c:xVal>
            <c:numRef>
              <c:f>Feuil1!$A$1:$A$7</c:f>
              <c:numCache>
                <c:formatCode>General</c:formatCode>
                <c:ptCount val="7"/>
                <c:pt idx="0">
                  <c:v>5</c:v>
                </c:pt>
                <c:pt idx="1">
                  <c:v>2.5</c:v>
                </c:pt>
                <c:pt idx="2">
                  <c:v>1.25</c:v>
                </c:pt>
                <c:pt idx="3">
                  <c:v>0.63000000000000189</c:v>
                </c:pt>
                <c:pt idx="4">
                  <c:v>0.31500000000000083</c:v>
                </c:pt>
                <c:pt idx="5">
                  <c:v>0.16</c:v>
                </c:pt>
                <c:pt idx="6">
                  <c:v>8.0000000000000043E-2</c:v>
                </c:pt>
              </c:numCache>
            </c:numRef>
          </c:xVal>
          <c:yVal>
            <c:numRef>
              <c:f>Feuil1!$B$1:$B$8</c:f>
              <c:numCache>
                <c:formatCode>General</c:formatCode>
                <c:ptCount val="8"/>
                <c:pt idx="1">
                  <c:v>100</c:v>
                </c:pt>
                <c:pt idx="2">
                  <c:v>94.7</c:v>
                </c:pt>
                <c:pt idx="3">
                  <c:v>78.599999999999994</c:v>
                </c:pt>
                <c:pt idx="4">
                  <c:v>49.4</c:v>
                </c:pt>
                <c:pt idx="5">
                  <c:v>21.7</c:v>
                </c:pt>
                <c:pt idx="6">
                  <c:v>0.5</c:v>
                </c:pt>
                <c:pt idx="7">
                  <c:v>0</c:v>
                </c:pt>
              </c:numCache>
            </c:numRef>
          </c:yVal>
          <c:smooth val="1"/>
        </c:ser>
        <c:dLbls>
          <c:showLegendKey val="0"/>
          <c:showVal val="0"/>
          <c:showCatName val="0"/>
          <c:showSerName val="0"/>
          <c:showPercent val="0"/>
          <c:showBubbleSize val="0"/>
        </c:dLbls>
        <c:axId val="104688256"/>
        <c:axId val="104702720"/>
      </c:scatterChart>
      <c:valAx>
        <c:axId val="104688256"/>
        <c:scaling>
          <c:logBase val="10"/>
          <c:orientation val="minMax"/>
          <c:max val="4"/>
          <c:min val="7.0000000000000007E-2"/>
        </c:scaling>
        <c:delete val="0"/>
        <c:axPos val="b"/>
        <c:majorGridlines/>
        <c:minorGridlines/>
        <c:title>
          <c:tx>
            <c:rich>
              <a:bodyPr/>
              <a:lstStyle/>
              <a:p>
                <a:pPr>
                  <a:defRPr/>
                </a:pPr>
                <a:r>
                  <a:rPr lang="fr-FR"/>
                  <a:t>Tamis</a:t>
                </a:r>
              </a:p>
            </c:rich>
          </c:tx>
          <c:layout>
            <c:manualLayout>
              <c:xMode val="edge"/>
              <c:yMode val="edge"/>
              <c:x val="0.41161425691607467"/>
              <c:y val="0.86315832449706453"/>
            </c:manualLayout>
          </c:layout>
          <c:overlay val="0"/>
        </c:title>
        <c:numFmt formatCode="General" sourceLinked="1"/>
        <c:majorTickMark val="out"/>
        <c:minorTickMark val="none"/>
        <c:tickLblPos val="nextTo"/>
        <c:crossAx val="104702720"/>
        <c:crosses val="autoZero"/>
        <c:crossBetween val="midCat"/>
      </c:valAx>
      <c:valAx>
        <c:axId val="104702720"/>
        <c:scaling>
          <c:orientation val="minMax"/>
          <c:max val="100"/>
        </c:scaling>
        <c:delete val="0"/>
        <c:axPos val="l"/>
        <c:majorGridlines/>
        <c:minorGridlines/>
        <c:title>
          <c:tx>
            <c:rich>
              <a:bodyPr rot="-5400000" vert="horz"/>
              <a:lstStyle/>
              <a:p>
                <a:pPr>
                  <a:defRPr/>
                </a:pPr>
                <a:r>
                  <a:rPr lang="fr-FR"/>
                  <a:t>tamisât</a:t>
                </a:r>
              </a:p>
              <a:p>
                <a:pPr>
                  <a:defRPr/>
                </a:pPr>
                <a:r>
                  <a:rPr lang="fr-FR"/>
                  <a:t>%</a:t>
                </a:r>
              </a:p>
            </c:rich>
          </c:tx>
          <c:layout/>
          <c:overlay val="0"/>
        </c:title>
        <c:numFmt formatCode="General" sourceLinked="1"/>
        <c:majorTickMark val="out"/>
        <c:minorTickMark val="none"/>
        <c:tickLblPos val="nextTo"/>
        <c:crossAx val="104688256"/>
        <c:crossesAt val="1.0000000000000005E-2"/>
        <c:crossBetween val="midCat"/>
      </c:valAx>
    </c:plotArea>
    <c:legend>
      <c:legendPos val="r"/>
      <c:layout>
        <c:manualLayout>
          <c:xMode val="edge"/>
          <c:yMode val="edge"/>
          <c:x val="0.81232910379522549"/>
          <c:y val="0.64757788659045323"/>
          <c:w val="0.17803234076872412"/>
          <c:h val="0.13576630190497502"/>
        </c:manualLayout>
      </c:layout>
      <c:overlay val="0"/>
    </c:legend>
    <c:plotVisOnly val="1"/>
    <c:dispBlanksAs val="gap"/>
    <c:showDLblsOverMax val="0"/>
  </c:chart>
  <c:txPr>
    <a:bodyPr/>
    <a:lstStyle/>
    <a:p>
      <a:pPr>
        <a:defRPr sz="1800"/>
      </a:pPr>
      <a:endParaRPr lang="fr-FR"/>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scatterChart>
        <c:scatterStyle val="smoothMarker"/>
        <c:varyColors val="0"/>
        <c:ser>
          <c:idx val="0"/>
          <c:order val="0"/>
          <c:tx>
            <c:v>G 3/8</c:v>
          </c:tx>
          <c:xVal>
            <c:numRef>
              <c:f>Feuil1!$A$8:$A$14</c:f>
              <c:numCache>
                <c:formatCode>General</c:formatCode>
                <c:ptCount val="7"/>
                <c:pt idx="0">
                  <c:v>35</c:v>
                </c:pt>
                <c:pt idx="1">
                  <c:v>36</c:v>
                </c:pt>
                <c:pt idx="2">
                  <c:v>37</c:v>
                </c:pt>
                <c:pt idx="3">
                  <c:v>38</c:v>
                </c:pt>
                <c:pt idx="4">
                  <c:v>39</c:v>
                </c:pt>
                <c:pt idx="5">
                  <c:v>40</c:v>
                </c:pt>
                <c:pt idx="6">
                  <c:v>41</c:v>
                </c:pt>
              </c:numCache>
            </c:numRef>
          </c:xVal>
          <c:yVal>
            <c:numRef>
              <c:f>Feuil1!$D$8:$D$14</c:f>
              <c:numCache>
                <c:formatCode>General</c:formatCode>
                <c:ptCount val="7"/>
                <c:pt idx="0">
                  <c:v>0.15</c:v>
                </c:pt>
                <c:pt idx="1">
                  <c:v>0.33</c:v>
                </c:pt>
                <c:pt idx="2">
                  <c:v>3.62</c:v>
                </c:pt>
                <c:pt idx="3">
                  <c:v>20.66</c:v>
                </c:pt>
                <c:pt idx="4">
                  <c:v>50.25</c:v>
                </c:pt>
                <c:pt idx="5">
                  <c:v>92.71</c:v>
                </c:pt>
                <c:pt idx="6">
                  <c:v>100</c:v>
                </c:pt>
              </c:numCache>
            </c:numRef>
          </c:yVal>
          <c:smooth val="1"/>
        </c:ser>
        <c:ser>
          <c:idx val="1"/>
          <c:order val="1"/>
          <c:tx>
            <c:strRef>
              <c:f>Feuil1!$C$1</c:f>
              <c:strCache>
                <c:ptCount val="1"/>
                <c:pt idx="0">
                  <c:v>sable</c:v>
                </c:pt>
              </c:strCache>
            </c:strRef>
          </c:tx>
          <c:xVal>
            <c:numRef>
              <c:f>Feuil1!$A$3:$A$11</c:f>
              <c:numCache>
                <c:formatCode>General</c:formatCode>
                <c:ptCount val="9"/>
                <c:pt idx="0">
                  <c:v>20</c:v>
                </c:pt>
                <c:pt idx="1">
                  <c:v>23</c:v>
                </c:pt>
                <c:pt idx="2">
                  <c:v>26</c:v>
                </c:pt>
                <c:pt idx="3">
                  <c:v>29</c:v>
                </c:pt>
                <c:pt idx="4">
                  <c:v>32</c:v>
                </c:pt>
                <c:pt idx="5">
                  <c:v>35</c:v>
                </c:pt>
                <c:pt idx="6">
                  <c:v>36</c:v>
                </c:pt>
                <c:pt idx="7">
                  <c:v>37</c:v>
                </c:pt>
                <c:pt idx="8">
                  <c:v>38</c:v>
                </c:pt>
              </c:numCache>
            </c:numRef>
          </c:xVal>
          <c:yVal>
            <c:numRef>
              <c:f>Feuil1!$C$3:$C$11</c:f>
              <c:numCache>
                <c:formatCode>General</c:formatCode>
                <c:ptCount val="9"/>
                <c:pt idx="0">
                  <c:v>0.43</c:v>
                </c:pt>
                <c:pt idx="1">
                  <c:v>4.21</c:v>
                </c:pt>
                <c:pt idx="2">
                  <c:v>33.72</c:v>
                </c:pt>
                <c:pt idx="3">
                  <c:v>84.03</c:v>
                </c:pt>
                <c:pt idx="4">
                  <c:v>89.69</c:v>
                </c:pt>
                <c:pt idx="5">
                  <c:v>93.84</c:v>
                </c:pt>
                <c:pt idx="6">
                  <c:v>95.33</c:v>
                </c:pt>
                <c:pt idx="7">
                  <c:v>97.28</c:v>
                </c:pt>
                <c:pt idx="8">
                  <c:v>99.58</c:v>
                </c:pt>
              </c:numCache>
            </c:numRef>
          </c:yVal>
          <c:smooth val="1"/>
        </c:ser>
        <c:ser>
          <c:idx val="2"/>
          <c:order val="2"/>
          <c:tx>
            <c:v>G 8/15</c:v>
          </c:tx>
          <c:xVal>
            <c:numRef>
              <c:f>Feuil1!$A$11:$A$16</c:f>
              <c:numCache>
                <c:formatCode>General</c:formatCode>
                <c:ptCount val="6"/>
                <c:pt idx="0">
                  <c:v>38</c:v>
                </c:pt>
                <c:pt idx="1">
                  <c:v>39</c:v>
                </c:pt>
                <c:pt idx="2">
                  <c:v>40</c:v>
                </c:pt>
                <c:pt idx="3">
                  <c:v>41</c:v>
                </c:pt>
                <c:pt idx="4">
                  <c:v>42</c:v>
                </c:pt>
                <c:pt idx="5">
                  <c:v>43</c:v>
                </c:pt>
              </c:numCache>
            </c:numRef>
          </c:xVal>
          <c:yVal>
            <c:numRef>
              <c:f>Feuil1!$E$11:$E$16</c:f>
              <c:numCache>
                <c:formatCode>General</c:formatCode>
                <c:ptCount val="6"/>
                <c:pt idx="0">
                  <c:v>1.08</c:v>
                </c:pt>
                <c:pt idx="1">
                  <c:v>3.54</c:v>
                </c:pt>
                <c:pt idx="2">
                  <c:v>19.489999999999998</c:v>
                </c:pt>
                <c:pt idx="3">
                  <c:v>52.41</c:v>
                </c:pt>
                <c:pt idx="4">
                  <c:v>81.790000000000006</c:v>
                </c:pt>
                <c:pt idx="5">
                  <c:v>98.06</c:v>
                </c:pt>
              </c:numCache>
            </c:numRef>
          </c:yVal>
          <c:smooth val="1"/>
        </c:ser>
        <c:dLbls>
          <c:showLegendKey val="0"/>
          <c:showVal val="0"/>
          <c:showCatName val="0"/>
          <c:showSerName val="0"/>
          <c:showPercent val="0"/>
          <c:showBubbleSize val="0"/>
        </c:dLbls>
        <c:axId val="101427456"/>
        <c:axId val="101437824"/>
      </c:scatterChart>
      <c:valAx>
        <c:axId val="101427456"/>
        <c:scaling>
          <c:orientation val="minMax"/>
          <c:max val="44"/>
          <c:min val="20"/>
        </c:scaling>
        <c:delete val="0"/>
        <c:axPos val="b"/>
        <c:minorGridlines/>
        <c:title>
          <c:tx>
            <c:rich>
              <a:bodyPr/>
              <a:lstStyle/>
              <a:p>
                <a:pPr>
                  <a:defRPr/>
                </a:pPr>
                <a:r>
                  <a:rPr lang="fr-FR"/>
                  <a:t>TAMIS</a:t>
                </a:r>
                <a:r>
                  <a:rPr lang="fr-FR" baseline="0"/>
                  <a:t> </a:t>
                </a:r>
                <a:endParaRPr lang="fr-FR"/>
              </a:p>
            </c:rich>
          </c:tx>
          <c:layout/>
          <c:overlay val="0"/>
        </c:title>
        <c:numFmt formatCode="General" sourceLinked="1"/>
        <c:majorTickMark val="out"/>
        <c:minorTickMark val="none"/>
        <c:tickLblPos val="nextTo"/>
        <c:crossAx val="101437824"/>
        <c:crosses val="autoZero"/>
        <c:crossBetween val="midCat"/>
        <c:majorUnit val="2"/>
      </c:valAx>
      <c:valAx>
        <c:axId val="101437824"/>
        <c:scaling>
          <c:orientation val="minMax"/>
          <c:max val="105"/>
          <c:min val="0"/>
        </c:scaling>
        <c:delete val="0"/>
        <c:axPos val="l"/>
        <c:majorGridlines/>
        <c:minorGridlines/>
        <c:title>
          <c:tx>
            <c:rich>
              <a:bodyPr rot="-5400000" vert="horz"/>
              <a:lstStyle/>
              <a:p>
                <a:pPr>
                  <a:defRPr/>
                </a:pPr>
                <a:r>
                  <a:rPr lang="fr-FR"/>
                  <a:t>TAMISSAT</a:t>
                </a:r>
                <a:r>
                  <a:rPr lang="fr-FR" baseline="0"/>
                  <a:t> </a:t>
                </a:r>
                <a:r>
                  <a:rPr lang="fr-FR" baseline="0">
                    <a:latin typeface="Times New Roman"/>
                    <a:cs typeface="Times New Roman"/>
                  </a:rPr>
                  <a:t>℅</a:t>
                </a:r>
                <a:endParaRPr lang="fr-FR"/>
              </a:p>
            </c:rich>
          </c:tx>
          <c:layout/>
          <c:overlay val="0"/>
        </c:title>
        <c:numFmt formatCode="General" sourceLinked="1"/>
        <c:majorTickMark val="out"/>
        <c:minorTickMark val="none"/>
        <c:tickLblPos val="nextTo"/>
        <c:crossAx val="101427456"/>
        <c:crosses val="autoZero"/>
        <c:crossBetween val="midCat"/>
        <c:majorUnit val="10"/>
      </c:valAx>
    </c:plotArea>
    <c:legend>
      <c:legendPos val="t"/>
      <c:layout/>
      <c:overlay val="0"/>
    </c:legend>
    <c:plotVisOnly val="1"/>
    <c:dispBlanksAs val="gap"/>
    <c:showDLblsOverMax val="0"/>
  </c:chart>
  <c:txPr>
    <a:bodyPr/>
    <a:lstStyle/>
    <a:p>
      <a:pPr>
        <a:defRPr sz="1200">
          <a:latin typeface="Times New Roman" panose="02020603050405020304" pitchFamily="18" charset="0"/>
          <a:cs typeface="Times New Roman" panose="02020603050405020304" pitchFamily="18" charset="0"/>
        </a:defRPr>
      </a:pPr>
      <a:endParaRPr lang="fr-FR"/>
    </a:p>
  </c:txPr>
  <c:externalData r:id="rId2">
    <c:autoUpdate val="0"/>
  </c:externalData>
  <c:userShapes r:id="rId3"/>
</c:chartSpace>
</file>

<file path=ppt/charts/chart5.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1665085851775035"/>
          <c:y val="3.0527862356375036E-2"/>
          <c:w val="0.76495354881932154"/>
          <c:h val="0.82705005624296968"/>
        </c:manualLayout>
      </c:layout>
      <c:barChart>
        <c:barDir val="col"/>
        <c:grouping val="clustered"/>
        <c:varyColors val="0"/>
        <c:ser>
          <c:idx val="0"/>
          <c:order val="0"/>
          <c:tx>
            <c:strRef>
              <c:f>Feuil1!$B$1</c:f>
              <c:strCache>
                <c:ptCount val="1"/>
                <c:pt idx="0">
                  <c:v>BT</c:v>
                </c:pt>
              </c:strCache>
            </c:strRef>
          </c:tx>
          <c:invertIfNegative val="0"/>
          <c:dLbls>
            <c:dLbl>
              <c:idx val="0"/>
              <c:layout>
                <c:manualLayout>
                  <c:x val="5.9727957629027169E-2"/>
                  <c:y val="0.36244433326477987"/>
                </c:manualLayout>
              </c:layout>
              <c:dLblPos val="outEnd"/>
              <c:showLegendKey val="0"/>
              <c:showVal val="1"/>
              <c:showCatName val="0"/>
              <c:showSerName val="0"/>
              <c:showPercent val="0"/>
              <c:showBubbleSize val="0"/>
            </c:dLbl>
            <c:txPr>
              <a:bodyPr/>
              <a:lstStyle/>
              <a:p>
                <a:pPr>
                  <a:defRPr sz="1400" b="1">
                    <a:latin typeface="Times New Roman" pitchFamily="18" charset="0"/>
                    <a:cs typeface="Times New Roman" pitchFamily="18" charset="0"/>
                  </a:defRPr>
                </a:pPr>
                <a:endParaRPr lang="fr-FR"/>
              </a:p>
            </c:txPr>
            <c:dLblPos val="inEnd"/>
            <c:showLegendKey val="0"/>
            <c:showVal val="1"/>
            <c:showCatName val="0"/>
            <c:showSerName val="0"/>
            <c:showPercent val="0"/>
            <c:showBubbleSize val="0"/>
            <c:showLeaderLines val="0"/>
          </c:dLbls>
          <c:cat>
            <c:numRef>
              <c:f>Feuil1!$A$2:$A$7</c:f>
              <c:numCache>
                <c:formatCode>0%</c:formatCode>
                <c:ptCount val="6"/>
                <c:pt idx="0">
                  <c:v>0</c:v>
                </c:pt>
                <c:pt idx="1">
                  <c:v>0.1</c:v>
                </c:pt>
                <c:pt idx="2">
                  <c:v>0.2</c:v>
                </c:pt>
                <c:pt idx="3">
                  <c:v>0.3</c:v>
                </c:pt>
              </c:numCache>
            </c:numRef>
          </c:cat>
          <c:val>
            <c:numRef>
              <c:f>Feuil1!$B$2:$B$7</c:f>
              <c:numCache>
                <c:formatCode>General</c:formatCode>
                <c:ptCount val="6"/>
                <c:pt idx="0">
                  <c:v>2521.77</c:v>
                </c:pt>
              </c:numCache>
            </c:numRef>
          </c:val>
        </c:ser>
        <c:ser>
          <c:idx val="1"/>
          <c:order val="1"/>
          <c:tx>
            <c:strRef>
              <c:f>Feuil1!$C$1</c:f>
              <c:strCache>
                <c:ptCount val="1"/>
                <c:pt idx="0">
                  <c:v>BGC 10%</c:v>
                </c:pt>
              </c:strCache>
            </c:strRef>
          </c:tx>
          <c:invertIfNegative val="0"/>
          <c:dLbls>
            <c:dLbl>
              <c:idx val="1"/>
              <c:layout>
                <c:manualLayout>
                  <c:x val="3.9249800727646424E-2"/>
                  <c:y val="0.31455660407207608"/>
                </c:manualLayout>
              </c:layout>
              <c:dLblPos val="outEnd"/>
              <c:showLegendKey val="0"/>
              <c:showVal val="1"/>
              <c:showCatName val="0"/>
              <c:showSerName val="0"/>
              <c:showPercent val="0"/>
              <c:showBubbleSize val="0"/>
            </c:dLbl>
            <c:txPr>
              <a:bodyPr/>
              <a:lstStyle/>
              <a:p>
                <a:pPr>
                  <a:defRPr sz="1400" b="1">
                    <a:latin typeface="Times New Roman" pitchFamily="18" charset="0"/>
                    <a:cs typeface="Times New Roman" pitchFamily="18" charset="0"/>
                  </a:defRPr>
                </a:pPr>
                <a:endParaRPr lang="fr-FR"/>
              </a:p>
            </c:txPr>
            <c:dLblPos val="inEnd"/>
            <c:showLegendKey val="0"/>
            <c:showVal val="1"/>
            <c:showCatName val="0"/>
            <c:showSerName val="0"/>
            <c:showPercent val="0"/>
            <c:showBubbleSize val="0"/>
            <c:showLeaderLines val="0"/>
          </c:dLbls>
          <c:cat>
            <c:numRef>
              <c:f>Feuil1!$A$2:$A$7</c:f>
              <c:numCache>
                <c:formatCode>0%</c:formatCode>
                <c:ptCount val="6"/>
                <c:pt idx="0">
                  <c:v>0</c:v>
                </c:pt>
                <c:pt idx="1">
                  <c:v>0.1</c:v>
                </c:pt>
                <c:pt idx="2">
                  <c:v>0.2</c:v>
                </c:pt>
                <c:pt idx="3">
                  <c:v>0.3</c:v>
                </c:pt>
              </c:numCache>
            </c:numRef>
          </c:cat>
          <c:val>
            <c:numRef>
              <c:f>Feuil1!$C$2:$C$7</c:f>
              <c:numCache>
                <c:formatCode>General</c:formatCode>
                <c:ptCount val="6"/>
                <c:pt idx="1">
                  <c:v>2442</c:v>
                </c:pt>
              </c:numCache>
            </c:numRef>
          </c:val>
        </c:ser>
        <c:ser>
          <c:idx val="2"/>
          <c:order val="2"/>
          <c:tx>
            <c:strRef>
              <c:f>Feuil1!$D$1</c:f>
              <c:strCache>
                <c:ptCount val="1"/>
                <c:pt idx="0">
                  <c:v>BGC 20%</c:v>
                </c:pt>
              </c:strCache>
            </c:strRef>
          </c:tx>
          <c:invertIfNegative val="0"/>
          <c:dLbls>
            <c:dLbl>
              <c:idx val="2"/>
              <c:layout>
                <c:manualLayout>
                  <c:x val="4.9488879178336734E-2"/>
                  <c:y val="0.26432800461944916"/>
                </c:manualLayout>
              </c:layout>
              <c:dLblPos val="outEnd"/>
              <c:showLegendKey val="0"/>
              <c:showVal val="1"/>
              <c:showCatName val="0"/>
              <c:showSerName val="0"/>
              <c:showPercent val="0"/>
              <c:showBubbleSize val="0"/>
            </c:dLbl>
            <c:txPr>
              <a:bodyPr/>
              <a:lstStyle/>
              <a:p>
                <a:pPr>
                  <a:defRPr sz="1400" b="1">
                    <a:latin typeface="Times New Roman" pitchFamily="18" charset="0"/>
                    <a:cs typeface="Times New Roman" pitchFamily="18" charset="0"/>
                  </a:defRPr>
                </a:pPr>
                <a:endParaRPr lang="fr-FR"/>
              </a:p>
            </c:txPr>
            <c:dLblPos val="inEnd"/>
            <c:showLegendKey val="0"/>
            <c:showVal val="1"/>
            <c:showCatName val="0"/>
            <c:showSerName val="0"/>
            <c:showPercent val="0"/>
            <c:showBubbleSize val="0"/>
            <c:showLeaderLines val="0"/>
          </c:dLbls>
          <c:cat>
            <c:numRef>
              <c:f>Feuil1!$A$2:$A$7</c:f>
              <c:numCache>
                <c:formatCode>0%</c:formatCode>
                <c:ptCount val="6"/>
                <c:pt idx="0">
                  <c:v>0</c:v>
                </c:pt>
                <c:pt idx="1">
                  <c:v>0.1</c:v>
                </c:pt>
                <c:pt idx="2">
                  <c:v>0.2</c:v>
                </c:pt>
                <c:pt idx="3">
                  <c:v>0.3</c:v>
                </c:pt>
              </c:numCache>
            </c:numRef>
          </c:cat>
          <c:val>
            <c:numRef>
              <c:f>Feuil1!$D$2:$D$7</c:f>
              <c:numCache>
                <c:formatCode>General</c:formatCode>
                <c:ptCount val="6"/>
                <c:pt idx="2">
                  <c:v>2383</c:v>
                </c:pt>
              </c:numCache>
            </c:numRef>
          </c:val>
        </c:ser>
        <c:ser>
          <c:idx val="3"/>
          <c:order val="3"/>
          <c:tx>
            <c:strRef>
              <c:f>Feuil1!$F$1</c:f>
              <c:strCache>
                <c:ptCount val="1"/>
                <c:pt idx="0">
                  <c:v>BGC 30% </c:v>
                </c:pt>
              </c:strCache>
            </c:strRef>
          </c:tx>
          <c:invertIfNegative val="0"/>
          <c:dLbls>
            <c:dLbl>
              <c:idx val="3"/>
              <c:layout>
                <c:manualLayout>
                  <c:x val="6.3140983779257295E-2"/>
                  <c:y val="0.1827065305089304"/>
                </c:manualLayout>
              </c:layout>
              <c:dLblPos val="outEnd"/>
              <c:showLegendKey val="0"/>
              <c:showVal val="1"/>
              <c:showCatName val="0"/>
              <c:showSerName val="0"/>
              <c:showPercent val="0"/>
              <c:showBubbleSize val="0"/>
            </c:dLbl>
            <c:txPr>
              <a:bodyPr/>
              <a:lstStyle/>
              <a:p>
                <a:pPr>
                  <a:defRPr sz="1400" b="1">
                    <a:latin typeface="Times New Roman" pitchFamily="18" charset="0"/>
                    <a:cs typeface="Times New Roman" pitchFamily="18" charset="0"/>
                  </a:defRPr>
                </a:pPr>
                <a:endParaRPr lang="fr-FR"/>
              </a:p>
            </c:txPr>
            <c:dLblPos val="inEnd"/>
            <c:showLegendKey val="0"/>
            <c:showVal val="1"/>
            <c:showCatName val="0"/>
            <c:showSerName val="0"/>
            <c:showPercent val="0"/>
            <c:showBubbleSize val="0"/>
            <c:showLeaderLines val="0"/>
          </c:dLbls>
          <c:cat>
            <c:numRef>
              <c:f>Feuil1!$A$2:$A$7</c:f>
              <c:numCache>
                <c:formatCode>0%</c:formatCode>
                <c:ptCount val="6"/>
                <c:pt idx="0">
                  <c:v>0</c:v>
                </c:pt>
                <c:pt idx="1">
                  <c:v>0.1</c:v>
                </c:pt>
                <c:pt idx="2">
                  <c:v>0.2</c:v>
                </c:pt>
                <c:pt idx="3">
                  <c:v>0.3</c:v>
                </c:pt>
              </c:numCache>
            </c:numRef>
          </c:cat>
          <c:val>
            <c:numRef>
              <c:f>Feuil1!$F$2:$F$7</c:f>
              <c:numCache>
                <c:formatCode>General</c:formatCode>
                <c:ptCount val="6"/>
                <c:pt idx="3">
                  <c:v>2328.17</c:v>
                </c:pt>
              </c:numCache>
            </c:numRef>
          </c:val>
        </c:ser>
        <c:dLbls>
          <c:dLblPos val="inEnd"/>
          <c:showLegendKey val="0"/>
          <c:showVal val="1"/>
          <c:showCatName val="0"/>
          <c:showSerName val="0"/>
          <c:showPercent val="0"/>
          <c:showBubbleSize val="0"/>
        </c:dLbls>
        <c:gapWidth val="150"/>
        <c:axId val="95434240"/>
        <c:axId val="95436160"/>
      </c:barChart>
      <c:catAx>
        <c:axId val="95434240"/>
        <c:scaling>
          <c:orientation val="minMax"/>
        </c:scaling>
        <c:delete val="0"/>
        <c:axPos val="b"/>
        <c:majorGridlines/>
        <c:minorGridlines/>
        <c:title>
          <c:tx>
            <c:rich>
              <a:bodyPr/>
              <a:lstStyle/>
              <a:p>
                <a:pPr>
                  <a:defRPr sz="1400" b="1">
                    <a:latin typeface="Times New Roman" pitchFamily="18" charset="0"/>
                    <a:cs typeface="Times New Roman" pitchFamily="18" charset="0"/>
                  </a:defRPr>
                </a:pPr>
                <a:r>
                  <a:rPr lang="fr-FR" sz="1400" b="1" dirty="0">
                    <a:latin typeface="Times New Roman" pitchFamily="18" charset="0"/>
                    <a:cs typeface="Times New Roman" pitchFamily="18" charset="0"/>
                  </a:rPr>
                  <a:t>teneur</a:t>
                </a:r>
                <a:r>
                  <a:rPr lang="fr-FR" sz="1400" b="1" baseline="0" dirty="0">
                    <a:latin typeface="Times New Roman" pitchFamily="18" charset="0"/>
                    <a:cs typeface="Times New Roman" pitchFamily="18" charset="0"/>
                  </a:rPr>
                  <a:t> en caoutchouc en %</a:t>
                </a:r>
                <a:endParaRPr lang="fr-FR" sz="1400" b="1" dirty="0">
                  <a:latin typeface="Times New Roman" pitchFamily="18" charset="0"/>
                  <a:cs typeface="Times New Roman" pitchFamily="18" charset="0"/>
                </a:endParaRPr>
              </a:p>
            </c:rich>
          </c:tx>
          <c:layout>
            <c:manualLayout>
              <c:xMode val="edge"/>
              <c:yMode val="edge"/>
              <c:x val="0.59786650929122453"/>
              <c:y val="0.88007921880685325"/>
            </c:manualLayout>
          </c:layout>
          <c:overlay val="0"/>
        </c:title>
        <c:numFmt formatCode="0%" sourceLinked="1"/>
        <c:majorTickMark val="out"/>
        <c:minorTickMark val="none"/>
        <c:tickLblPos val="nextTo"/>
        <c:crossAx val="95436160"/>
        <c:crosses val="autoZero"/>
        <c:auto val="0"/>
        <c:lblAlgn val="ctr"/>
        <c:lblOffset val="100"/>
        <c:noMultiLvlLbl val="0"/>
      </c:catAx>
      <c:valAx>
        <c:axId val="95436160"/>
        <c:scaling>
          <c:orientation val="minMax"/>
        </c:scaling>
        <c:delete val="0"/>
        <c:axPos val="l"/>
        <c:majorGridlines/>
        <c:minorGridlines/>
        <c:title>
          <c:tx>
            <c:rich>
              <a:bodyPr rot="-5400000" vert="horz"/>
              <a:lstStyle/>
              <a:p>
                <a:pPr>
                  <a:defRPr sz="1400">
                    <a:latin typeface="Times New Roman" pitchFamily="18" charset="0"/>
                    <a:cs typeface="Times New Roman" pitchFamily="18" charset="0"/>
                  </a:defRPr>
                </a:pPr>
                <a:r>
                  <a:rPr lang="fr-FR" sz="1400" dirty="0">
                    <a:latin typeface="Times New Roman" pitchFamily="18" charset="0"/>
                    <a:cs typeface="Times New Roman" pitchFamily="18" charset="0"/>
                  </a:rPr>
                  <a:t>la</a:t>
                </a:r>
                <a:r>
                  <a:rPr lang="fr-FR" sz="1400" baseline="0" dirty="0">
                    <a:latin typeface="Times New Roman" pitchFamily="18" charset="0"/>
                    <a:cs typeface="Times New Roman" pitchFamily="18" charset="0"/>
                  </a:rPr>
                  <a:t> masse volumique (kg/m3)</a:t>
                </a:r>
                <a:endParaRPr lang="fr-FR" sz="1400" dirty="0">
                  <a:latin typeface="Times New Roman" pitchFamily="18" charset="0"/>
                  <a:cs typeface="Times New Roman" pitchFamily="18" charset="0"/>
                </a:endParaRPr>
              </a:p>
            </c:rich>
          </c:tx>
          <c:layout>
            <c:manualLayout>
              <c:xMode val="edge"/>
              <c:yMode val="edge"/>
              <c:x val="1.3129804103048665E-2"/>
              <c:y val="6.2134029263991662E-2"/>
            </c:manualLayout>
          </c:layout>
          <c:overlay val="0"/>
        </c:title>
        <c:numFmt formatCode="General" sourceLinked="1"/>
        <c:majorTickMark val="out"/>
        <c:minorTickMark val="none"/>
        <c:tickLblPos val="nextTo"/>
        <c:crossAx val="95434240"/>
        <c:crosses val="autoZero"/>
        <c:crossBetween val="between"/>
      </c:valAx>
    </c:plotArea>
    <c:legend>
      <c:legendPos val="r"/>
      <c:layout>
        <c:manualLayout>
          <c:xMode val="edge"/>
          <c:yMode val="edge"/>
          <c:x val="0.89441037688945935"/>
          <c:y val="3.4331939852240902E-2"/>
          <c:w val="9.5350544659850295E-2"/>
          <c:h val="0.96566806014775908"/>
        </c:manualLayout>
      </c:layout>
      <c:overlay val="0"/>
      <c:txPr>
        <a:bodyPr/>
        <a:lstStyle/>
        <a:p>
          <a:pPr>
            <a:defRPr sz="1600" b="1">
              <a:latin typeface="Times New Roman" pitchFamily="18" charset="0"/>
              <a:cs typeface="Times New Roman" pitchFamily="18" charset="0"/>
            </a:defRPr>
          </a:pPr>
          <a:endParaRPr lang="fr-FR"/>
        </a:p>
      </c:txPr>
    </c:legend>
    <c:plotVisOnly val="1"/>
    <c:dispBlanksAs val="gap"/>
    <c:showDLblsOverMax val="0"/>
  </c:chart>
  <c:externalData r:id="rId1">
    <c:autoUpdate val="0"/>
  </c:externalData>
  <c:userShapes r:id="rId2"/>
</c:chartSpace>
</file>

<file path=ppt/charts/chart6.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28"/>
    </mc:Choice>
    <mc:Fallback>
      <c:style val="28"/>
    </mc:Fallback>
  </mc:AlternateContent>
  <c:chart>
    <c:autoTitleDeleted val="0"/>
    <c:plotArea>
      <c:layout/>
      <c:scatterChart>
        <c:scatterStyle val="smoothMarker"/>
        <c:varyColors val="0"/>
        <c:ser>
          <c:idx val="0"/>
          <c:order val="0"/>
          <c:xVal>
            <c:numRef>
              <c:f>Feuil1!$A$1:$A$4</c:f>
              <c:numCache>
                <c:formatCode>General</c:formatCode>
                <c:ptCount val="4"/>
                <c:pt idx="0">
                  <c:v>0</c:v>
                </c:pt>
                <c:pt idx="1">
                  <c:v>10</c:v>
                </c:pt>
                <c:pt idx="2">
                  <c:v>20</c:v>
                </c:pt>
                <c:pt idx="3">
                  <c:v>30</c:v>
                </c:pt>
              </c:numCache>
            </c:numRef>
          </c:xVal>
          <c:yVal>
            <c:numRef>
              <c:f>Feuil1!$B$1:$B$4</c:f>
              <c:numCache>
                <c:formatCode>General</c:formatCode>
                <c:ptCount val="4"/>
                <c:pt idx="0">
                  <c:v>9</c:v>
                </c:pt>
                <c:pt idx="1">
                  <c:v>7.5</c:v>
                </c:pt>
                <c:pt idx="2">
                  <c:v>6</c:v>
                </c:pt>
                <c:pt idx="3">
                  <c:v>4.5</c:v>
                </c:pt>
              </c:numCache>
            </c:numRef>
          </c:yVal>
          <c:smooth val="1"/>
        </c:ser>
        <c:dLbls>
          <c:showLegendKey val="0"/>
          <c:showVal val="0"/>
          <c:showCatName val="0"/>
          <c:showSerName val="0"/>
          <c:showPercent val="0"/>
          <c:showBubbleSize val="0"/>
        </c:dLbls>
        <c:axId val="93144960"/>
        <c:axId val="93147136"/>
      </c:scatterChart>
      <c:valAx>
        <c:axId val="93144960"/>
        <c:scaling>
          <c:orientation val="minMax"/>
        </c:scaling>
        <c:delete val="0"/>
        <c:axPos val="b"/>
        <c:majorGridlines/>
        <c:minorGridlines/>
        <c:title>
          <c:tx>
            <c:rich>
              <a:bodyPr/>
              <a:lstStyle/>
              <a:p>
                <a:pPr>
                  <a:defRPr/>
                </a:pPr>
                <a:r>
                  <a:rPr lang="fr-FR"/>
                  <a:t>pourcentage de caoutchouc en℅</a:t>
                </a:r>
              </a:p>
            </c:rich>
          </c:tx>
          <c:layout/>
          <c:overlay val="0"/>
        </c:title>
        <c:numFmt formatCode="General" sourceLinked="1"/>
        <c:majorTickMark val="out"/>
        <c:minorTickMark val="none"/>
        <c:tickLblPos val="nextTo"/>
        <c:crossAx val="93147136"/>
        <c:crosses val="autoZero"/>
        <c:crossBetween val="midCat"/>
      </c:valAx>
      <c:valAx>
        <c:axId val="93147136"/>
        <c:scaling>
          <c:orientation val="minMax"/>
          <c:min val="3"/>
        </c:scaling>
        <c:delete val="0"/>
        <c:axPos val="l"/>
        <c:majorGridlines/>
        <c:minorGridlines/>
        <c:title>
          <c:tx>
            <c:rich>
              <a:bodyPr rot="-5400000" vert="horz"/>
              <a:lstStyle/>
              <a:p>
                <a:pPr>
                  <a:defRPr/>
                </a:pPr>
                <a:r>
                  <a:rPr lang="fr-FR"/>
                  <a:t>Affaissement  en (cm)</a:t>
                </a:r>
              </a:p>
            </c:rich>
          </c:tx>
          <c:layout>
            <c:manualLayout>
              <c:xMode val="edge"/>
              <c:yMode val="edge"/>
              <c:x val="1.4950936598349302E-2"/>
              <c:y val="0.22462602782313748"/>
            </c:manualLayout>
          </c:layout>
          <c:overlay val="0"/>
        </c:title>
        <c:numFmt formatCode="General" sourceLinked="1"/>
        <c:majorTickMark val="out"/>
        <c:minorTickMark val="none"/>
        <c:tickLblPos val="nextTo"/>
        <c:crossAx val="93144960"/>
        <c:crosses val="autoZero"/>
        <c:crossBetween val="midCat"/>
      </c:valAx>
    </c:plotArea>
    <c:plotVisOnly val="1"/>
    <c:dispBlanksAs val="gap"/>
    <c:showDLblsOverMax val="0"/>
  </c:chart>
  <c:txPr>
    <a:bodyPr/>
    <a:lstStyle/>
    <a:p>
      <a:pPr>
        <a:defRPr sz="1800"/>
      </a:pPr>
      <a:endParaRPr lang="fr-FR"/>
    </a:p>
  </c:txPr>
  <c:externalData r:id="rId1">
    <c:autoUpdate val="0"/>
  </c:externalData>
  <c:userShapes r:id="rId2"/>
</c:chartSpace>
</file>

<file path=ppt/charts/chart7.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Feuil1!$B$1</c:f>
              <c:strCache>
                <c:ptCount val="1"/>
                <c:pt idx="0">
                  <c:v>7 JOURS</c:v>
                </c:pt>
              </c:strCache>
            </c:strRef>
          </c:tx>
          <c:invertIfNegative val="0"/>
          <c:cat>
            <c:strRef>
              <c:f>Feuil1!$A$2:$A$5</c:f>
              <c:strCache>
                <c:ptCount val="4"/>
                <c:pt idx="0">
                  <c:v>BT </c:v>
                </c:pt>
                <c:pt idx="1">
                  <c:v>BGC10</c:v>
                </c:pt>
                <c:pt idx="2">
                  <c:v>BGC20</c:v>
                </c:pt>
                <c:pt idx="3">
                  <c:v>BGC30</c:v>
                </c:pt>
              </c:strCache>
            </c:strRef>
          </c:cat>
          <c:val>
            <c:numRef>
              <c:f>Feuil1!$B$2:$B$5</c:f>
              <c:numCache>
                <c:formatCode>General</c:formatCode>
                <c:ptCount val="4"/>
                <c:pt idx="0">
                  <c:v>23.34</c:v>
                </c:pt>
                <c:pt idx="1">
                  <c:v>20.326000000000001</c:v>
                </c:pt>
                <c:pt idx="2">
                  <c:v>19.818999999999999</c:v>
                </c:pt>
                <c:pt idx="3">
                  <c:v>16.198</c:v>
                </c:pt>
              </c:numCache>
            </c:numRef>
          </c:val>
        </c:ser>
        <c:ser>
          <c:idx val="1"/>
          <c:order val="1"/>
          <c:tx>
            <c:strRef>
              <c:f>Feuil1!$C$1</c:f>
              <c:strCache>
                <c:ptCount val="1"/>
                <c:pt idx="0">
                  <c:v>14 JOURS</c:v>
                </c:pt>
              </c:strCache>
            </c:strRef>
          </c:tx>
          <c:invertIfNegative val="0"/>
          <c:cat>
            <c:strRef>
              <c:f>Feuil1!$A$2:$A$5</c:f>
              <c:strCache>
                <c:ptCount val="4"/>
                <c:pt idx="0">
                  <c:v>BT </c:v>
                </c:pt>
                <c:pt idx="1">
                  <c:v>BGC10</c:v>
                </c:pt>
                <c:pt idx="2">
                  <c:v>BGC20</c:v>
                </c:pt>
                <c:pt idx="3">
                  <c:v>BGC30</c:v>
                </c:pt>
              </c:strCache>
            </c:strRef>
          </c:cat>
          <c:val>
            <c:numRef>
              <c:f>Feuil1!$C$2:$C$5</c:f>
              <c:numCache>
                <c:formatCode>General</c:formatCode>
                <c:ptCount val="4"/>
                <c:pt idx="0">
                  <c:v>32.365000000000002</c:v>
                </c:pt>
                <c:pt idx="1">
                  <c:v>30.538</c:v>
                </c:pt>
                <c:pt idx="2">
                  <c:v>26.841999999999999</c:v>
                </c:pt>
                <c:pt idx="3">
                  <c:v>22.65</c:v>
                </c:pt>
              </c:numCache>
            </c:numRef>
          </c:val>
        </c:ser>
        <c:ser>
          <c:idx val="2"/>
          <c:order val="2"/>
          <c:tx>
            <c:strRef>
              <c:f>Feuil1!$D$1</c:f>
              <c:strCache>
                <c:ptCount val="1"/>
                <c:pt idx="0">
                  <c:v>28 JOURS</c:v>
                </c:pt>
              </c:strCache>
            </c:strRef>
          </c:tx>
          <c:invertIfNegative val="0"/>
          <c:cat>
            <c:strRef>
              <c:f>Feuil1!$A$2:$A$5</c:f>
              <c:strCache>
                <c:ptCount val="4"/>
                <c:pt idx="0">
                  <c:v>BT </c:v>
                </c:pt>
                <c:pt idx="1">
                  <c:v>BGC10</c:v>
                </c:pt>
                <c:pt idx="2">
                  <c:v>BGC20</c:v>
                </c:pt>
                <c:pt idx="3">
                  <c:v>BGC30</c:v>
                </c:pt>
              </c:strCache>
            </c:strRef>
          </c:cat>
          <c:val>
            <c:numRef>
              <c:f>Feuil1!$D$2:$D$5</c:f>
              <c:numCache>
                <c:formatCode>General</c:formatCode>
                <c:ptCount val="4"/>
                <c:pt idx="0">
                  <c:v>37.328000000000003</c:v>
                </c:pt>
                <c:pt idx="1">
                  <c:v>34.270000000000003</c:v>
                </c:pt>
                <c:pt idx="2">
                  <c:v>31.722000000000001</c:v>
                </c:pt>
                <c:pt idx="3">
                  <c:v>28.137</c:v>
                </c:pt>
              </c:numCache>
            </c:numRef>
          </c:val>
        </c:ser>
        <c:ser>
          <c:idx val="3"/>
          <c:order val="3"/>
          <c:tx>
            <c:strRef>
              <c:f>Feuil1!$E$1</c:f>
              <c:strCache>
                <c:ptCount val="1"/>
                <c:pt idx="0">
                  <c:v>56 JOURS</c:v>
                </c:pt>
              </c:strCache>
            </c:strRef>
          </c:tx>
          <c:invertIfNegative val="0"/>
          <c:cat>
            <c:strRef>
              <c:f>Feuil1!$A$2:$A$5</c:f>
              <c:strCache>
                <c:ptCount val="4"/>
                <c:pt idx="0">
                  <c:v>BT </c:v>
                </c:pt>
                <c:pt idx="1">
                  <c:v>BGC10</c:v>
                </c:pt>
                <c:pt idx="2">
                  <c:v>BGC20</c:v>
                </c:pt>
                <c:pt idx="3">
                  <c:v>BGC30</c:v>
                </c:pt>
              </c:strCache>
            </c:strRef>
          </c:cat>
          <c:val>
            <c:numRef>
              <c:f>Feuil1!$E$2:$E$5</c:f>
              <c:numCache>
                <c:formatCode>General</c:formatCode>
                <c:ptCount val="4"/>
                <c:pt idx="0">
                  <c:v>40.805</c:v>
                </c:pt>
                <c:pt idx="1">
                  <c:v>36.82</c:v>
                </c:pt>
                <c:pt idx="2">
                  <c:v>33.255000000000003</c:v>
                </c:pt>
                <c:pt idx="3">
                  <c:v>30.125</c:v>
                </c:pt>
              </c:numCache>
            </c:numRef>
          </c:val>
        </c:ser>
        <c:dLbls>
          <c:showLegendKey val="0"/>
          <c:showVal val="0"/>
          <c:showCatName val="0"/>
          <c:showSerName val="0"/>
          <c:showPercent val="0"/>
          <c:showBubbleSize val="0"/>
        </c:dLbls>
        <c:gapWidth val="150"/>
        <c:axId val="92062848"/>
        <c:axId val="92064768"/>
      </c:barChart>
      <c:catAx>
        <c:axId val="92062848"/>
        <c:scaling>
          <c:orientation val="minMax"/>
        </c:scaling>
        <c:delete val="0"/>
        <c:axPos val="b"/>
        <c:majorGridlines/>
        <c:minorGridlines/>
        <c:title>
          <c:tx>
            <c:rich>
              <a:bodyPr/>
              <a:lstStyle/>
              <a:p>
                <a:pPr>
                  <a:defRPr/>
                </a:pPr>
                <a:r>
                  <a:rPr lang="fr-FR" dirty="0" smtClean="0"/>
                  <a:t>Type</a:t>
                </a:r>
                <a:r>
                  <a:rPr lang="fr-FR" baseline="0" dirty="0" smtClean="0"/>
                  <a:t> de béton</a:t>
                </a:r>
                <a:endParaRPr lang="fr-FR" dirty="0"/>
              </a:p>
            </c:rich>
          </c:tx>
          <c:layout/>
          <c:overlay val="0"/>
        </c:title>
        <c:majorTickMark val="out"/>
        <c:minorTickMark val="none"/>
        <c:tickLblPos val="nextTo"/>
        <c:crossAx val="92064768"/>
        <c:crosses val="autoZero"/>
        <c:auto val="1"/>
        <c:lblAlgn val="ctr"/>
        <c:lblOffset val="100"/>
        <c:noMultiLvlLbl val="0"/>
      </c:catAx>
      <c:valAx>
        <c:axId val="92064768"/>
        <c:scaling>
          <c:orientation val="minMax"/>
        </c:scaling>
        <c:delete val="0"/>
        <c:axPos val="l"/>
        <c:majorGridlines/>
        <c:minorGridlines/>
        <c:title>
          <c:tx>
            <c:rich>
              <a:bodyPr rot="-5400000" vert="horz"/>
              <a:lstStyle/>
              <a:p>
                <a:pPr>
                  <a:defRPr/>
                </a:pPr>
                <a:r>
                  <a:rPr lang="fr-FR" dirty="0" err="1" smtClean="0"/>
                  <a:t>Rc</a:t>
                </a:r>
                <a:r>
                  <a:rPr lang="fr-FR" baseline="0" dirty="0" smtClean="0"/>
                  <a:t> (</a:t>
                </a:r>
                <a:r>
                  <a:rPr lang="fr-FR" baseline="0" dirty="0" err="1" smtClean="0"/>
                  <a:t>Mpa</a:t>
                </a:r>
                <a:r>
                  <a:rPr lang="fr-FR" baseline="0" dirty="0" smtClean="0"/>
                  <a:t>)</a:t>
                </a:r>
                <a:endParaRPr lang="fr-FR" dirty="0"/>
              </a:p>
            </c:rich>
          </c:tx>
          <c:layout/>
          <c:overlay val="0"/>
        </c:title>
        <c:numFmt formatCode="General" sourceLinked="1"/>
        <c:majorTickMark val="out"/>
        <c:minorTickMark val="none"/>
        <c:tickLblPos val="nextTo"/>
        <c:crossAx val="92062848"/>
        <c:crosses val="autoZero"/>
        <c:crossBetween val="between"/>
      </c:valAx>
    </c:plotArea>
    <c:legend>
      <c:legendPos val="r"/>
      <c:layout/>
      <c:overlay val="0"/>
    </c:legend>
    <c:plotVisOnly val="1"/>
    <c:dispBlanksAs val="gap"/>
    <c:showDLblsOverMax val="0"/>
  </c:chart>
  <c:txPr>
    <a:bodyPr/>
    <a:lstStyle/>
    <a:p>
      <a:pPr>
        <a:defRPr sz="1800"/>
      </a:pPr>
      <a:endParaRPr lang="fr-FR"/>
    </a:p>
  </c:txPr>
  <c:externalData r:id="rId1">
    <c:autoUpdate val="0"/>
  </c:externalData>
  <c:userShapes r:id="rId2"/>
</c:chartSpace>
</file>

<file path=ppt/charts/chart8.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Feuil1!$B$1</c:f>
              <c:strCache>
                <c:ptCount val="1"/>
                <c:pt idx="0">
                  <c:v>7 jours</c:v>
                </c:pt>
              </c:strCache>
            </c:strRef>
          </c:tx>
          <c:invertIfNegative val="0"/>
          <c:cat>
            <c:strRef>
              <c:f>Feuil1!$A$2:$A$5</c:f>
              <c:strCache>
                <c:ptCount val="4"/>
                <c:pt idx="0">
                  <c:v>BT</c:v>
                </c:pt>
                <c:pt idx="1">
                  <c:v>BGC 10</c:v>
                </c:pt>
                <c:pt idx="2">
                  <c:v>BGC 20</c:v>
                </c:pt>
                <c:pt idx="3">
                  <c:v>BGC 30 </c:v>
                </c:pt>
              </c:strCache>
            </c:strRef>
          </c:cat>
          <c:val>
            <c:numRef>
              <c:f>Feuil1!$B$2:$B$5</c:f>
              <c:numCache>
                <c:formatCode>General</c:formatCode>
                <c:ptCount val="4"/>
                <c:pt idx="0">
                  <c:v>2.02</c:v>
                </c:pt>
                <c:pt idx="1">
                  <c:v>1.877</c:v>
                </c:pt>
                <c:pt idx="2">
                  <c:v>1.7929999999999999</c:v>
                </c:pt>
                <c:pt idx="3">
                  <c:v>1.7210000000000001</c:v>
                </c:pt>
              </c:numCache>
            </c:numRef>
          </c:val>
        </c:ser>
        <c:ser>
          <c:idx val="1"/>
          <c:order val="1"/>
          <c:tx>
            <c:strRef>
              <c:f>Feuil1!$C$1</c:f>
              <c:strCache>
                <c:ptCount val="1"/>
                <c:pt idx="0">
                  <c:v>14 jours</c:v>
                </c:pt>
              </c:strCache>
            </c:strRef>
          </c:tx>
          <c:invertIfNegative val="0"/>
          <c:cat>
            <c:strRef>
              <c:f>Feuil1!$A$2:$A$5</c:f>
              <c:strCache>
                <c:ptCount val="4"/>
                <c:pt idx="0">
                  <c:v>BT</c:v>
                </c:pt>
                <c:pt idx="1">
                  <c:v>BGC 10</c:v>
                </c:pt>
                <c:pt idx="2">
                  <c:v>BGC 20</c:v>
                </c:pt>
                <c:pt idx="3">
                  <c:v>BGC 30 </c:v>
                </c:pt>
              </c:strCache>
            </c:strRef>
          </c:cat>
          <c:val>
            <c:numRef>
              <c:f>Feuil1!$C$2:$C$5</c:f>
              <c:numCache>
                <c:formatCode>General</c:formatCode>
                <c:ptCount val="4"/>
                <c:pt idx="0">
                  <c:v>2.2450000000000001</c:v>
                </c:pt>
                <c:pt idx="1">
                  <c:v>2.1560000000000001</c:v>
                </c:pt>
                <c:pt idx="2">
                  <c:v>2.0990000000000002</c:v>
                </c:pt>
                <c:pt idx="3">
                  <c:v>1.9510000000000001</c:v>
                </c:pt>
              </c:numCache>
            </c:numRef>
          </c:val>
        </c:ser>
        <c:ser>
          <c:idx val="2"/>
          <c:order val="2"/>
          <c:tx>
            <c:strRef>
              <c:f>Feuil1!$D$1</c:f>
              <c:strCache>
                <c:ptCount val="1"/>
                <c:pt idx="0">
                  <c:v>28 jours</c:v>
                </c:pt>
              </c:strCache>
            </c:strRef>
          </c:tx>
          <c:invertIfNegative val="0"/>
          <c:cat>
            <c:strRef>
              <c:f>Feuil1!$A$2:$A$5</c:f>
              <c:strCache>
                <c:ptCount val="4"/>
                <c:pt idx="0">
                  <c:v>BT</c:v>
                </c:pt>
                <c:pt idx="1">
                  <c:v>BGC 10</c:v>
                </c:pt>
                <c:pt idx="2">
                  <c:v>BGC 20</c:v>
                </c:pt>
                <c:pt idx="3">
                  <c:v>BGC 30 </c:v>
                </c:pt>
              </c:strCache>
            </c:strRef>
          </c:cat>
          <c:val>
            <c:numRef>
              <c:f>Feuil1!$D$2:$D$5</c:f>
              <c:numCache>
                <c:formatCode>General</c:formatCode>
                <c:ptCount val="4"/>
                <c:pt idx="0">
                  <c:v>3.0129999999999999</c:v>
                </c:pt>
                <c:pt idx="1">
                  <c:v>2.74</c:v>
                </c:pt>
                <c:pt idx="2">
                  <c:v>2.347</c:v>
                </c:pt>
                <c:pt idx="3">
                  <c:v>2.202</c:v>
                </c:pt>
              </c:numCache>
            </c:numRef>
          </c:val>
        </c:ser>
        <c:ser>
          <c:idx val="3"/>
          <c:order val="3"/>
          <c:tx>
            <c:strRef>
              <c:f>Feuil1!$E$1</c:f>
              <c:strCache>
                <c:ptCount val="1"/>
                <c:pt idx="0">
                  <c:v>56 jours</c:v>
                </c:pt>
              </c:strCache>
            </c:strRef>
          </c:tx>
          <c:invertIfNegative val="0"/>
          <c:dLbls>
            <c:dLbl>
              <c:idx val="0"/>
              <c:delete val="1"/>
            </c:dLbl>
            <c:dLbl>
              <c:idx val="1"/>
              <c:layout/>
              <c:tx>
                <c:rich>
                  <a:bodyPr/>
                  <a:lstStyle/>
                  <a:p>
                    <a:r>
                      <a:rPr lang="en-US" dirty="0" smtClean="0">
                        <a:solidFill>
                          <a:schemeClr val="bg1"/>
                        </a:solidFill>
                      </a:rPr>
                      <a:t>11</a:t>
                    </a:r>
                    <a:r>
                      <a:rPr lang="en-US" baseline="0" dirty="0" smtClean="0">
                        <a:solidFill>
                          <a:schemeClr val="bg1"/>
                        </a:solidFill>
                      </a:rPr>
                      <a:t> ℅</a:t>
                    </a:r>
                    <a:endParaRPr lang="en-US" dirty="0">
                      <a:solidFill>
                        <a:schemeClr val="bg1"/>
                      </a:solidFill>
                    </a:endParaRPr>
                  </a:p>
                </c:rich>
              </c:tx>
              <c:dLblPos val="outEnd"/>
              <c:showLegendKey val="0"/>
              <c:showVal val="1"/>
              <c:showCatName val="0"/>
              <c:showSerName val="0"/>
              <c:showPercent val="0"/>
              <c:showBubbleSize val="0"/>
            </c:dLbl>
            <c:dLbl>
              <c:idx val="2"/>
              <c:layout/>
              <c:tx>
                <c:rich>
                  <a:bodyPr/>
                  <a:lstStyle/>
                  <a:p>
                    <a:r>
                      <a:rPr lang="en-US" dirty="0" smtClean="0">
                        <a:solidFill>
                          <a:schemeClr val="bg1"/>
                        </a:solidFill>
                      </a:rPr>
                      <a:t>20</a:t>
                    </a:r>
                    <a:r>
                      <a:rPr lang="en-US" baseline="0" dirty="0" smtClean="0">
                        <a:solidFill>
                          <a:schemeClr val="bg1"/>
                        </a:solidFill>
                      </a:rPr>
                      <a:t> ℅</a:t>
                    </a:r>
                    <a:endParaRPr lang="en-US" dirty="0">
                      <a:solidFill>
                        <a:schemeClr val="bg1"/>
                      </a:solidFill>
                    </a:endParaRPr>
                  </a:p>
                </c:rich>
              </c:tx>
              <c:dLblPos val="outEnd"/>
              <c:showLegendKey val="0"/>
              <c:showVal val="1"/>
              <c:showCatName val="0"/>
              <c:showSerName val="0"/>
              <c:showPercent val="0"/>
              <c:showBubbleSize val="0"/>
            </c:dLbl>
            <c:dLbl>
              <c:idx val="3"/>
              <c:layout/>
              <c:tx>
                <c:rich>
                  <a:bodyPr/>
                  <a:lstStyle/>
                  <a:p>
                    <a:r>
                      <a:rPr lang="en-US" dirty="0" smtClean="0">
                        <a:solidFill>
                          <a:schemeClr val="bg1"/>
                        </a:solidFill>
                      </a:rPr>
                      <a:t>28</a:t>
                    </a:r>
                    <a:r>
                      <a:rPr lang="en-US" baseline="0" dirty="0" smtClean="0">
                        <a:solidFill>
                          <a:schemeClr val="bg1"/>
                        </a:solidFill>
                      </a:rPr>
                      <a:t> ℅</a:t>
                    </a:r>
                    <a:endParaRPr lang="en-US" dirty="0">
                      <a:solidFill>
                        <a:schemeClr val="bg1"/>
                      </a:solidFill>
                    </a:endParaRPr>
                  </a:p>
                </c:rich>
              </c:tx>
              <c:dLblPos val="outEnd"/>
              <c:showLegendKey val="0"/>
              <c:showVal val="1"/>
              <c:showCatName val="0"/>
              <c:showSerName val="0"/>
              <c:showPercent val="0"/>
              <c:showBubbleSize val="0"/>
            </c:dLbl>
            <c:spPr>
              <a:solidFill>
                <a:srgbClr val="FF0000"/>
              </a:solidFill>
            </c:spPr>
            <c:txPr>
              <a:bodyPr/>
              <a:lstStyle/>
              <a:p>
                <a:pPr>
                  <a:defRPr>
                    <a:solidFill>
                      <a:schemeClr val="tx1"/>
                    </a:solidFill>
                  </a:defRPr>
                </a:pPr>
                <a:endParaRPr lang="fr-FR"/>
              </a:p>
            </c:txPr>
            <c:dLblPos val="outEnd"/>
            <c:showLegendKey val="0"/>
            <c:showVal val="1"/>
            <c:showCatName val="0"/>
            <c:showSerName val="0"/>
            <c:showPercent val="0"/>
            <c:showBubbleSize val="0"/>
            <c:showLeaderLines val="0"/>
          </c:dLbls>
          <c:cat>
            <c:strRef>
              <c:f>Feuil1!$A$2:$A$5</c:f>
              <c:strCache>
                <c:ptCount val="4"/>
                <c:pt idx="0">
                  <c:v>BT</c:v>
                </c:pt>
                <c:pt idx="1">
                  <c:v>BGC 10</c:v>
                </c:pt>
                <c:pt idx="2">
                  <c:v>BGC 20</c:v>
                </c:pt>
                <c:pt idx="3">
                  <c:v>BGC 30 </c:v>
                </c:pt>
              </c:strCache>
            </c:strRef>
          </c:cat>
          <c:val>
            <c:numRef>
              <c:f>Feuil1!$E$2:$E$5</c:f>
              <c:numCache>
                <c:formatCode>General</c:formatCode>
                <c:ptCount val="4"/>
                <c:pt idx="0">
                  <c:v>3.18</c:v>
                </c:pt>
                <c:pt idx="1">
                  <c:v>2.8410000000000002</c:v>
                </c:pt>
                <c:pt idx="2">
                  <c:v>2.4780000000000002</c:v>
                </c:pt>
                <c:pt idx="3">
                  <c:v>2.31</c:v>
                </c:pt>
              </c:numCache>
            </c:numRef>
          </c:val>
        </c:ser>
        <c:dLbls>
          <c:showLegendKey val="0"/>
          <c:showVal val="0"/>
          <c:showCatName val="0"/>
          <c:showSerName val="0"/>
          <c:showPercent val="0"/>
          <c:showBubbleSize val="0"/>
        </c:dLbls>
        <c:gapWidth val="150"/>
        <c:axId val="92628096"/>
        <c:axId val="92630016"/>
      </c:barChart>
      <c:catAx>
        <c:axId val="92628096"/>
        <c:scaling>
          <c:orientation val="minMax"/>
        </c:scaling>
        <c:delete val="0"/>
        <c:axPos val="b"/>
        <c:majorGridlines/>
        <c:minorGridlines/>
        <c:title>
          <c:tx>
            <c:rich>
              <a:bodyPr/>
              <a:lstStyle/>
              <a:p>
                <a:pPr>
                  <a:defRPr/>
                </a:pPr>
                <a:r>
                  <a:rPr lang="fr-FR" dirty="0" smtClean="0"/>
                  <a:t>Type</a:t>
                </a:r>
                <a:r>
                  <a:rPr lang="fr-FR" baseline="0" dirty="0" smtClean="0"/>
                  <a:t> de béton </a:t>
                </a:r>
                <a:endParaRPr lang="fr-FR" dirty="0"/>
              </a:p>
            </c:rich>
          </c:tx>
          <c:layout/>
          <c:overlay val="0"/>
        </c:title>
        <c:majorTickMark val="out"/>
        <c:minorTickMark val="none"/>
        <c:tickLblPos val="nextTo"/>
        <c:crossAx val="92630016"/>
        <c:crosses val="autoZero"/>
        <c:auto val="1"/>
        <c:lblAlgn val="ctr"/>
        <c:lblOffset val="100"/>
        <c:noMultiLvlLbl val="0"/>
      </c:catAx>
      <c:valAx>
        <c:axId val="92630016"/>
        <c:scaling>
          <c:orientation val="minMax"/>
        </c:scaling>
        <c:delete val="0"/>
        <c:axPos val="l"/>
        <c:majorGridlines/>
        <c:minorGridlines/>
        <c:title>
          <c:tx>
            <c:rich>
              <a:bodyPr rot="-5400000" vert="horz"/>
              <a:lstStyle/>
              <a:p>
                <a:pPr>
                  <a:defRPr/>
                </a:pPr>
                <a:r>
                  <a:rPr lang="fr-FR" dirty="0" smtClean="0"/>
                  <a:t>Rt</a:t>
                </a:r>
                <a:r>
                  <a:rPr lang="fr-FR" baseline="0" dirty="0" smtClean="0"/>
                  <a:t> (</a:t>
                </a:r>
                <a:r>
                  <a:rPr lang="fr-FR" baseline="0" dirty="0" err="1" smtClean="0"/>
                  <a:t>Mpa</a:t>
                </a:r>
                <a:r>
                  <a:rPr lang="fr-FR" baseline="0" dirty="0" smtClean="0"/>
                  <a:t>)</a:t>
                </a:r>
                <a:endParaRPr lang="fr-FR" dirty="0"/>
              </a:p>
            </c:rich>
          </c:tx>
          <c:layout/>
          <c:overlay val="0"/>
        </c:title>
        <c:numFmt formatCode="General" sourceLinked="1"/>
        <c:majorTickMark val="out"/>
        <c:minorTickMark val="none"/>
        <c:tickLblPos val="nextTo"/>
        <c:crossAx val="92628096"/>
        <c:crosses val="autoZero"/>
        <c:crossBetween val="between"/>
      </c:valAx>
    </c:plotArea>
    <c:legend>
      <c:legendPos val="r"/>
      <c:layout/>
      <c:overlay val="0"/>
    </c:legend>
    <c:plotVisOnly val="1"/>
    <c:dispBlanksAs val="gap"/>
    <c:showDLblsOverMax val="0"/>
  </c:chart>
  <c:txPr>
    <a:bodyPr/>
    <a:lstStyle/>
    <a:p>
      <a:pPr>
        <a:defRPr sz="1800"/>
      </a:pPr>
      <a:endParaRPr lang="fr-FR"/>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tx>
            <c:v>28 JOURS</c:v>
          </c:tx>
          <c:xVal>
            <c:numRef>
              <c:f>Feuil1!$A$1:$A$4</c:f>
              <c:numCache>
                <c:formatCode>General</c:formatCode>
                <c:ptCount val="4"/>
                <c:pt idx="0">
                  <c:v>0</c:v>
                </c:pt>
                <c:pt idx="1">
                  <c:v>10</c:v>
                </c:pt>
                <c:pt idx="2">
                  <c:v>20</c:v>
                </c:pt>
                <c:pt idx="3">
                  <c:v>30</c:v>
                </c:pt>
              </c:numCache>
            </c:numRef>
          </c:xVal>
          <c:yVal>
            <c:numRef>
              <c:f>Feuil1!$B$1:$B$4</c:f>
              <c:numCache>
                <c:formatCode>General</c:formatCode>
                <c:ptCount val="4"/>
                <c:pt idx="0">
                  <c:v>4.4400000000000004</c:v>
                </c:pt>
                <c:pt idx="1">
                  <c:v>4.05</c:v>
                </c:pt>
                <c:pt idx="2">
                  <c:v>3.71</c:v>
                </c:pt>
                <c:pt idx="3">
                  <c:v>3.6</c:v>
                </c:pt>
              </c:numCache>
            </c:numRef>
          </c:yVal>
          <c:smooth val="1"/>
        </c:ser>
        <c:dLbls>
          <c:showLegendKey val="0"/>
          <c:showVal val="0"/>
          <c:showCatName val="0"/>
          <c:showSerName val="0"/>
          <c:showPercent val="0"/>
          <c:showBubbleSize val="0"/>
        </c:dLbls>
        <c:axId val="91910912"/>
        <c:axId val="91912832"/>
      </c:scatterChart>
      <c:valAx>
        <c:axId val="91910912"/>
        <c:scaling>
          <c:orientation val="minMax"/>
        </c:scaling>
        <c:delete val="0"/>
        <c:axPos val="b"/>
        <c:majorGridlines/>
        <c:minorGridlines/>
        <c:title>
          <c:tx>
            <c:rich>
              <a:bodyPr/>
              <a:lstStyle/>
              <a:p>
                <a:pPr>
                  <a:defRPr/>
                </a:pPr>
                <a:r>
                  <a:rPr lang="fr-FR"/>
                  <a:t>POURCENTAGE DE CAOUTCHOUC ℅</a:t>
                </a:r>
              </a:p>
            </c:rich>
          </c:tx>
          <c:layout/>
          <c:overlay val="0"/>
        </c:title>
        <c:numFmt formatCode="General" sourceLinked="1"/>
        <c:majorTickMark val="out"/>
        <c:minorTickMark val="none"/>
        <c:tickLblPos val="nextTo"/>
        <c:crossAx val="91912832"/>
        <c:crosses val="autoZero"/>
        <c:crossBetween val="midCat"/>
      </c:valAx>
      <c:valAx>
        <c:axId val="91912832"/>
        <c:scaling>
          <c:orientation val="minMax"/>
          <c:min val="2"/>
        </c:scaling>
        <c:delete val="0"/>
        <c:axPos val="l"/>
        <c:majorGridlines/>
        <c:title>
          <c:tx>
            <c:rich>
              <a:bodyPr rot="-5400000" vert="horz"/>
              <a:lstStyle/>
              <a:p>
                <a:pPr>
                  <a:defRPr/>
                </a:pPr>
                <a:r>
                  <a:rPr lang="fr-FR"/>
                  <a:t>La vitesse ultra son(km/s)</a:t>
                </a:r>
              </a:p>
            </c:rich>
          </c:tx>
          <c:layout/>
          <c:overlay val="0"/>
        </c:title>
        <c:numFmt formatCode="General" sourceLinked="1"/>
        <c:majorTickMark val="out"/>
        <c:minorTickMark val="none"/>
        <c:tickLblPos val="nextTo"/>
        <c:crossAx val="91910912"/>
        <c:crosses val="autoZero"/>
        <c:crossBetween val="midCat"/>
      </c:valAx>
    </c:plotArea>
    <c:legend>
      <c:legendPos val="r"/>
      <c:layout/>
      <c:overlay val="0"/>
    </c:legend>
    <c:plotVisOnly val="1"/>
    <c:dispBlanksAs val="gap"/>
    <c:showDLblsOverMax val="0"/>
  </c:chart>
  <c:txPr>
    <a:bodyPr/>
    <a:lstStyle/>
    <a:p>
      <a:pPr>
        <a:defRPr sz="1800"/>
      </a:pPr>
      <a:endParaRPr lang="fr-FR"/>
    </a:p>
  </c:txPr>
  <c:externalData r:id="rId1">
    <c:autoUpdate val="0"/>
  </c:externalData>
</c:chartSpace>
</file>

<file path=ppt/drawings/drawing1.xml><?xml version="1.0" encoding="utf-8"?>
<c:userShapes xmlns:c="http://schemas.openxmlformats.org/drawingml/2006/chart">
  <cdr:relSizeAnchor xmlns:cdr="http://schemas.openxmlformats.org/drawingml/2006/chartDrawing">
    <cdr:from>
      <cdr:x>0.83901</cdr:x>
      <cdr:y>0.18427</cdr:y>
    </cdr:from>
    <cdr:to>
      <cdr:x>0.9257</cdr:x>
      <cdr:y>0.47312</cdr:y>
    </cdr:to>
    <cdr:cxnSp macro="">
      <cdr:nvCxnSpPr>
        <cdr:cNvPr id="3" name="Connecteur droit 2"/>
        <cdr:cNvCxnSpPr/>
      </cdr:nvCxnSpPr>
      <cdr:spPr>
        <a:xfrm xmlns:a="http://schemas.openxmlformats.org/drawingml/2006/main" flipV="1">
          <a:off x="4878610" y="497588"/>
          <a:ext cx="504056" cy="779976"/>
        </a:xfrm>
        <a:prstGeom xmlns:a="http://schemas.openxmlformats.org/drawingml/2006/main" prst="line">
          <a:avLst/>
        </a:prstGeom>
        <a:effectLst xmlns:a="http://schemas.openxmlformats.org/drawingml/2006/main"/>
      </cdr:spPr>
      <cdr:style>
        <a:lnRef xmlns:a="http://schemas.openxmlformats.org/drawingml/2006/main" idx="2">
          <a:schemeClr val="dk1"/>
        </a:lnRef>
        <a:fillRef xmlns:a="http://schemas.openxmlformats.org/drawingml/2006/main" idx="0">
          <a:schemeClr val="dk1"/>
        </a:fillRef>
        <a:effectRef xmlns:a="http://schemas.openxmlformats.org/drawingml/2006/main" idx="1">
          <a:schemeClr val="dk1"/>
        </a:effectRef>
        <a:fontRef xmlns:a="http://schemas.openxmlformats.org/drawingml/2006/main" idx="minor">
          <a:schemeClr val="tx1"/>
        </a:fontRef>
      </cdr:style>
    </cdr:cxnSp>
  </cdr:relSizeAnchor>
  <cdr:relSizeAnchor xmlns:cdr="http://schemas.openxmlformats.org/drawingml/2006/chartDrawing">
    <cdr:from>
      <cdr:x>0.67802</cdr:x>
      <cdr:y>0.22701</cdr:y>
    </cdr:from>
    <cdr:to>
      <cdr:x>0.71517</cdr:x>
      <cdr:y>0.72786</cdr:y>
    </cdr:to>
    <cdr:cxnSp macro="">
      <cdr:nvCxnSpPr>
        <cdr:cNvPr id="13" name="Connecteur droit 12"/>
        <cdr:cNvCxnSpPr/>
      </cdr:nvCxnSpPr>
      <cdr:spPr>
        <a:xfrm xmlns:a="http://schemas.openxmlformats.org/drawingml/2006/main">
          <a:off x="3942506" y="613003"/>
          <a:ext cx="216024" cy="1352429"/>
        </a:xfrm>
        <a:prstGeom xmlns:a="http://schemas.openxmlformats.org/drawingml/2006/main" prst="line">
          <a:avLst/>
        </a:prstGeom>
      </cdr:spPr>
      <cdr:style>
        <a:lnRef xmlns:a="http://schemas.openxmlformats.org/drawingml/2006/main" idx="2">
          <a:schemeClr val="dk1"/>
        </a:lnRef>
        <a:fillRef xmlns:a="http://schemas.openxmlformats.org/drawingml/2006/main" idx="0">
          <a:schemeClr val="dk1"/>
        </a:fillRef>
        <a:effectRef xmlns:a="http://schemas.openxmlformats.org/drawingml/2006/main" idx="1">
          <a:schemeClr val="dk1"/>
        </a:effectRef>
        <a:fontRef xmlns:a="http://schemas.openxmlformats.org/drawingml/2006/main" idx="minor">
          <a:schemeClr val="tx1"/>
        </a:fontRef>
      </cdr:style>
    </cdr:cxnSp>
  </cdr:relSizeAnchor>
  <cdr:relSizeAnchor xmlns:cdr="http://schemas.openxmlformats.org/drawingml/2006/chartDrawing">
    <cdr:from>
      <cdr:x>0.80186</cdr:x>
      <cdr:y>0.22701</cdr:y>
    </cdr:from>
    <cdr:to>
      <cdr:x>0.82663</cdr:x>
      <cdr:y>0.72786</cdr:y>
    </cdr:to>
    <cdr:cxnSp macro="">
      <cdr:nvCxnSpPr>
        <cdr:cNvPr id="14" name="Connecteur droit 13"/>
        <cdr:cNvCxnSpPr/>
      </cdr:nvCxnSpPr>
      <cdr:spPr>
        <a:xfrm xmlns:a="http://schemas.openxmlformats.org/drawingml/2006/main" flipH="1">
          <a:off x="4662586" y="613003"/>
          <a:ext cx="144016" cy="1352429"/>
        </a:xfrm>
        <a:prstGeom xmlns:a="http://schemas.openxmlformats.org/drawingml/2006/main" prst="line">
          <a:avLst/>
        </a:prstGeom>
      </cdr:spPr>
      <cdr:style>
        <a:lnRef xmlns:a="http://schemas.openxmlformats.org/drawingml/2006/main" idx="2">
          <a:schemeClr val="dk1"/>
        </a:lnRef>
        <a:fillRef xmlns:a="http://schemas.openxmlformats.org/drawingml/2006/main" idx="0">
          <a:schemeClr val="dk1"/>
        </a:fillRef>
        <a:effectRef xmlns:a="http://schemas.openxmlformats.org/drawingml/2006/main" idx="1">
          <a:schemeClr val="dk1"/>
        </a:effectRef>
        <a:fontRef xmlns:a="http://schemas.openxmlformats.org/drawingml/2006/main" idx="minor">
          <a:schemeClr val="tx1"/>
        </a:fontRef>
      </cdr:style>
    </cdr:cxnSp>
  </cdr:relSizeAnchor>
  <cdr:relSizeAnchor xmlns:cdr="http://schemas.openxmlformats.org/drawingml/2006/chartDrawing">
    <cdr:from>
      <cdr:x>0.66205</cdr:x>
      <cdr:y>0.53627</cdr:y>
    </cdr:from>
    <cdr:to>
      <cdr:x>0.66205</cdr:x>
      <cdr:y>0.60048</cdr:y>
    </cdr:to>
    <cdr:cxnSp macro="">
      <cdr:nvCxnSpPr>
        <cdr:cNvPr id="22" name="Connecteur droit avec flèche 21"/>
        <cdr:cNvCxnSpPr/>
      </cdr:nvCxnSpPr>
      <cdr:spPr>
        <a:xfrm xmlns:a="http://schemas.openxmlformats.org/drawingml/2006/main">
          <a:off x="4552951" y="2147889"/>
          <a:ext cx="1" cy="257175"/>
        </a:xfrm>
        <a:prstGeom xmlns:a="http://schemas.openxmlformats.org/drawingml/2006/main" prst="straightConnector1">
          <a:avLst/>
        </a:prstGeom>
        <a:ln xmlns:a="http://schemas.openxmlformats.org/drawingml/2006/main">
          <a:headEnd type="arrow"/>
          <a:tailEnd type="arrow"/>
        </a:ln>
      </cdr:spPr>
      <cdr:style>
        <a:lnRef xmlns:a="http://schemas.openxmlformats.org/drawingml/2006/main" idx="3">
          <a:schemeClr val="accent5"/>
        </a:lnRef>
        <a:fillRef xmlns:a="http://schemas.openxmlformats.org/drawingml/2006/main" idx="0">
          <a:schemeClr val="accent5"/>
        </a:fillRef>
        <a:effectRef xmlns:a="http://schemas.openxmlformats.org/drawingml/2006/main" idx="2">
          <a:schemeClr val="accent5"/>
        </a:effectRef>
        <a:fontRef xmlns:a="http://schemas.openxmlformats.org/drawingml/2006/main" idx="minor">
          <a:schemeClr val="tx1"/>
        </a:fontRef>
      </cdr:style>
    </cdr:cxnSp>
  </cdr:relSizeAnchor>
  <cdr:relSizeAnchor xmlns:cdr="http://schemas.openxmlformats.org/drawingml/2006/chartDrawing">
    <cdr:from>
      <cdr:x>0.66251</cdr:x>
      <cdr:y>0.22701</cdr:y>
    </cdr:from>
    <cdr:to>
      <cdr:x>0.66564</cdr:x>
      <cdr:y>0.53825</cdr:y>
    </cdr:to>
    <cdr:cxnSp macro="">
      <cdr:nvCxnSpPr>
        <cdr:cNvPr id="32" name="Connecteur droit avec flèche 31"/>
        <cdr:cNvCxnSpPr/>
      </cdr:nvCxnSpPr>
      <cdr:spPr>
        <a:xfrm xmlns:a="http://schemas.openxmlformats.org/drawingml/2006/main" flipH="1">
          <a:off x="3852306" y="613003"/>
          <a:ext cx="18192" cy="840433"/>
        </a:xfrm>
        <a:prstGeom xmlns:a="http://schemas.openxmlformats.org/drawingml/2006/main" prst="straightConnector1">
          <a:avLst/>
        </a:prstGeom>
        <a:ln xmlns:a="http://schemas.openxmlformats.org/drawingml/2006/main">
          <a:headEnd type="arrow"/>
          <a:tailEnd type="arrow"/>
        </a:ln>
      </cdr:spPr>
      <cdr:style>
        <a:lnRef xmlns:a="http://schemas.openxmlformats.org/drawingml/2006/main" idx="3">
          <a:schemeClr val="accent3"/>
        </a:lnRef>
        <a:fillRef xmlns:a="http://schemas.openxmlformats.org/drawingml/2006/main" idx="0">
          <a:schemeClr val="accent3"/>
        </a:fillRef>
        <a:effectRef xmlns:a="http://schemas.openxmlformats.org/drawingml/2006/main" idx="2">
          <a:schemeClr val="accent3"/>
        </a:effectRef>
        <a:fontRef xmlns:a="http://schemas.openxmlformats.org/drawingml/2006/main" idx="minor">
          <a:schemeClr val="tx1"/>
        </a:fontRef>
      </cdr:style>
    </cdr:cxnSp>
  </cdr:relSizeAnchor>
  <cdr:relSizeAnchor xmlns:cdr="http://schemas.openxmlformats.org/drawingml/2006/chartDrawing">
    <cdr:from>
      <cdr:x>0.54848</cdr:x>
      <cdr:y>0.68609</cdr:y>
    </cdr:from>
    <cdr:to>
      <cdr:x>0.69114</cdr:x>
      <cdr:y>0.78359</cdr:y>
    </cdr:to>
    <cdr:sp macro="" textlink="">
      <cdr:nvSpPr>
        <cdr:cNvPr id="35" name="ZoneTexte 34"/>
        <cdr:cNvSpPr txBox="1"/>
      </cdr:nvSpPr>
      <cdr:spPr>
        <a:xfrm xmlns:a="http://schemas.openxmlformats.org/drawingml/2006/main">
          <a:off x="3771901" y="2747964"/>
          <a:ext cx="981075" cy="390525"/>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fr-FR" sz="1600" b="1">
              <a:latin typeface="Times New Roman" panose="02020603050405020304" pitchFamily="18" charset="0"/>
              <a:cs typeface="Times New Roman" panose="02020603050405020304" pitchFamily="18" charset="0"/>
            </a:rPr>
            <a:t>36%</a:t>
          </a:r>
          <a:endParaRPr lang="fr-FR" sz="1100" b="1">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0.55032</cdr:x>
      <cdr:y>0.53587</cdr:y>
    </cdr:from>
    <cdr:to>
      <cdr:x>0.69298</cdr:x>
      <cdr:y>0.63337</cdr:y>
    </cdr:to>
    <cdr:sp macro="" textlink="">
      <cdr:nvSpPr>
        <cdr:cNvPr id="36" name="ZoneTexte 1"/>
        <cdr:cNvSpPr txBox="1"/>
      </cdr:nvSpPr>
      <cdr:spPr>
        <a:xfrm xmlns:a="http://schemas.openxmlformats.org/drawingml/2006/main">
          <a:off x="3784600" y="2146300"/>
          <a:ext cx="981075" cy="390525"/>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fr-FR" sz="1600" b="1">
              <a:latin typeface="Times New Roman" panose="02020603050405020304" pitchFamily="18" charset="0"/>
              <a:cs typeface="Times New Roman" panose="02020603050405020304" pitchFamily="18" charset="0"/>
            </a:rPr>
            <a:t>10%</a:t>
          </a:r>
          <a:endParaRPr lang="fr-FR" sz="1100" b="1">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0.55032</cdr:x>
      <cdr:y>0.2933</cdr:y>
    </cdr:from>
    <cdr:to>
      <cdr:x>0.69298</cdr:x>
      <cdr:y>0.3908</cdr:y>
    </cdr:to>
    <cdr:sp macro="" textlink="">
      <cdr:nvSpPr>
        <cdr:cNvPr id="37" name="ZoneTexte 1"/>
        <cdr:cNvSpPr txBox="1"/>
      </cdr:nvSpPr>
      <cdr:spPr>
        <a:xfrm xmlns:a="http://schemas.openxmlformats.org/drawingml/2006/main">
          <a:off x="3784600" y="1174750"/>
          <a:ext cx="981075" cy="390525"/>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fr-FR" sz="1600" b="1">
              <a:latin typeface="Times New Roman" panose="02020603050405020304" pitchFamily="18" charset="0"/>
              <a:cs typeface="Times New Roman" panose="02020603050405020304" pitchFamily="18" charset="0"/>
            </a:rPr>
            <a:t>54%</a:t>
          </a:r>
          <a:endParaRPr lang="fr-FR" sz="1100" b="1">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0.12075</cdr:x>
      <cdr:y>0.47144</cdr:y>
    </cdr:from>
    <cdr:to>
      <cdr:x>0.84137</cdr:x>
      <cdr:y>0.76233</cdr:y>
    </cdr:to>
    <cdr:cxnSp macro="">
      <cdr:nvCxnSpPr>
        <cdr:cNvPr id="4" name="Connecteur droit 3"/>
        <cdr:cNvCxnSpPr/>
      </cdr:nvCxnSpPr>
      <cdr:spPr>
        <a:xfrm xmlns:a="http://schemas.openxmlformats.org/drawingml/2006/main" flipH="1">
          <a:off x="702146" y="1273025"/>
          <a:ext cx="4190199" cy="785490"/>
        </a:xfrm>
        <a:prstGeom xmlns:a="http://schemas.openxmlformats.org/drawingml/2006/main" prst="line">
          <a:avLst/>
        </a:prstGeom>
      </cdr:spPr>
      <cdr:style>
        <a:lnRef xmlns:a="http://schemas.openxmlformats.org/drawingml/2006/main" idx="2">
          <a:schemeClr val="dk1"/>
        </a:lnRef>
        <a:fillRef xmlns:a="http://schemas.openxmlformats.org/drawingml/2006/main" idx="0">
          <a:schemeClr val="dk1"/>
        </a:fillRef>
        <a:effectRef xmlns:a="http://schemas.openxmlformats.org/drawingml/2006/main" idx="1">
          <a:schemeClr val="dk1"/>
        </a:effectRef>
        <a:fontRef xmlns:a="http://schemas.openxmlformats.org/drawingml/2006/main" idx="minor">
          <a:schemeClr val="tx1"/>
        </a:fontRef>
      </cdr:style>
    </cdr:cxnSp>
  </cdr:relSizeAnchor>
  <cdr:relSizeAnchor xmlns:cdr="http://schemas.openxmlformats.org/drawingml/2006/chartDrawing">
    <cdr:from>
      <cdr:x>0.66293</cdr:x>
      <cdr:y>0.60572</cdr:y>
    </cdr:from>
    <cdr:to>
      <cdr:x>0.66564</cdr:x>
      <cdr:y>0.76233</cdr:y>
    </cdr:to>
    <cdr:cxnSp macro="">
      <cdr:nvCxnSpPr>
        <cdr:cNvPr id="6" name="Connecteur droit avec flèche 5"/>
        <cdr:cNvCxnSpPr/>
      </cdr:nvCxnSpPr>
      <cdr:spPr>
        <a:xfrm xmlns:a="http://schemas.openxmlformats.org/drawingml/2006/main">
          <a:off x="3854750" y="1635626"/>
          <a:ext cx="15748" cy="422889"/>
        </a:xfrm>
        <a:prstGeom xmlns:a="http://schemas.openxmlformats.org/drawingml/2006/main" prst="straightConnector1">
          <a:avLst/>
        </a:prstGeom>
        <a:ln xmlns:a="http://schemas.openxmlformats.org/drawingml/2006/main">
          <a:headEnd type="arrow"/>
          <a:tailEnd type="arrow"/>
        </a:ln>
      </cdr:spPr>
      <cdr:style>
        <a:lnRef xmlns:a="http://schemas.openxmlformats.org/drawingml/2006/main" idx="3">
          <a:schemeClr val="accent6"/>
        </a:lnRef>
        <a:fillRef xmlns:a="http://schemas.openxmlformats.org/drawingml/2006/main" idx="0">
          <a:schemeClr val="accent6"/>
        </a:fillRef>
        <a:effectRef xmlns:a="http://schemas.openxmlformats.org/drawingml/2006/main" idx="2">
          <a:schemeClr val="accent6"/>
        </a:effectRef>
        <a:fontRef xmlns:a="http://schemas.openxmlformats.org/drawingml/2006/main" idx="minor">
          <a:schemeClr val="tx1"/>
        </a:fontRef>
      </cdr:style>
    </cdr:cxnSp>
  </cdr:relSizeAnchor>
</c:userShapes>
</file>

<file path=ppt/drawings/drawing2.xml><?xml version="1.0" encoding="utf-8"?>
<c:userShapes xmlns:c="http://schemas.openxmlformats.org/drawingml/2006/chart">
  <cdr:relSizeAnchor xmlns:cdr="http://schemas.openxmlformats.org/drawingml/2006/chartDrawing">
    <cdr:from>
      <cdr:x>0.59829</cdr:x>
      <cdr:y>0.07168</cdr:y>
    </cdr:from>
    <cdr:to>
      <cdr:x>0.59829</cdr:x>
      <cdr:y>0.56227</cdr:y>
    </cdr:to>
    <cdr:cxnSp macro="">
      <cdr:nvCxnSpPr>
        <cdr:cNvPr id="3" name="Connecteur droit avec flèche 2"/>
        <cdr:cNvCxnSpPr/>
      </cdr:nvCxnSpPr>
      <cdr:spPr>
        <a:xfrm xmlns:a="http://schemas.openxmlformats.org/drawingml/2006/main">
          <a:off x="4452520" y="144991"/>
          <a:ext cx="6" cy="992349"/>
        </a:xfrm>
        <a:prstGeom xmlns:a="http://schemas.openxmlformats.org/drawingml/2006/main" prst="straightConnector1">
          <a:avLst/>
        </a:prstGeom>
        <a:ln xmlns:a="http://schemas.openxmlformats.org/drawingml/2006/main">
          <a:headEnd type="arrow"/>
          <a:tailEnd type="arrow"/>
        </a:ln>
      </cdr:spPr>
      <cdr:style>
        <a:lnRef xmlns:a="http://schemas.openxmlformats.org/drawingml/2006/main" idx="3">
          <a:schemeClr val="accent6"/>
        </a:lnRef>
        <a:fillRef xmlns:a="http://schemas.openxmlformats.org/drawingml/2006/main" idx="0">
          <a:schemeClr val="accent6"/>
        </a:fillRef>
        <a:effectRef xmlns:a="http://schemas.openxmlformats.org/drawingml/2006/main" idx="2">
          <a:schemeClr val="accent6"/>
        </a:effectRef>
        <a:fontRef xmlns:a="http://schemas.openxmlformats.org/drawingml/2006/main" idx="minor">
          <a:schemeClr val="tx1"/>
        </a:fontRef>
      </cdr:style>
    </cdr:cxnSp>
  </cdr:relSizeAnchor>
  <cdr:relSizeAnchor xmlns:cdr="http://schemas.openxmlformats.org/drawingml/2006/chartDrawing">
    <cdr:from>
      <cdr:x>0.61764</cdr:x>
      <cdr:y>0.27356</cdr:y>
    </cdr:from>
    <cdr:to>
      <cdr:x>0.7144</cdr:x>
      <cdr:y>0.47098</cdr:y>
    </cdr:to>
    <cdr:sp macro="" textlink="">
      <cdr:nvSpPr>
        <cdr:cNvPr id="4" name="ZoneTexte 3"/>
        <cdr:cNvSpPr txBox="1"/>
      </cdr:nvSpPr>
      <cdr:spPr>
        <a:xfrm xmlns:a="http://schemas.openxmlformats.org/drawingml/2006/main">
          <a:off x="4596524" y="553344"/>
          <a:ext cx="720095" cy="399330"/>
        </a:xfrm>
        <a:prstGeom xmlns:a="http://schemas.openxmlformats.org/drawingml/2006/main" prst="rect">
          <a:avLst/>
        </a:prstGeom>
        <a:solidFill xmlns:a="http://schemas.openxmlformats.org/drawingml/2006/main">
          <a:srgbClr val="FF0000"/>
        </a:solidFill>
      </cdr:spPr>
      <cdr:txBody>
        <a:bodyPr xmlns:a="http://schemas.openxmlformats.org/drawingml/2006/main" vertOverflow="clip" wrap="square" rtlCol="0"/>
        <a:lstStyle xmlns:a="http://schemas.openxmlformats.org/drawingml/2006/main"/>
        <a:p xmlns:a="http://schemas.openxmlformats.org/drawingml/2006/main">
          <a:r>
            <a:rPr lang="fr-FR" sz="1600" b="1" dirty="0" smtClean="0">
              <a:solidFill>
                <a:schemeClr val="bg1"/>
              </a:solidFill>
            </a:rPr>
            <a:t>8,3℅</a:t>
          </a:r>
          <a:endParaRPr lang="fr-FR" sz="1600" b="1" dirty="0">
            <a:solidFill>
              <a:schemeClr val="bg1"/>
            </a:solidFill>
          </a:endParaRPr>
        </a:p>
      </cdr:txBody>
    </cdr:sp>
  </cdr:relSizeAnchor>
  <cdr:relSizeAnchor xmlns:cdr="http://schemas.openxmlformats.org/drawingml/2006/chartDrawing">
    <cdr:from>
      <cdr:x>0.44348</cdr:x>
      <cdr:y>0.07168</cdr:y>
    </cdr:from>
    <cdr:to>
      <cdr:x>0.44348</cdr:x>
      <cdr:y>0.42497</cdr:y>
    </cdr:to>
    <cdr:cxnSp macro="">
      <cdr:nvCxnSpPr>
        <cdr:cNvPr id="7" name="Connecteur droit avec flèche 6"/>
        <cdr:cNvCxnSpPr/>
      </cdr:nvCxnSpPr>
      <cdr:spPr>
        <a:xfrm xmlns:a="http://schemas.openxmlformats.org/drawingml/2006/main">
          <a:off x="3300398" y="204545"/>
          <a:ext cx="0" cy="1008112"/>
        </a:xfrm>
        <a:prstGeom xmlns:a="http://schemas.openxmlformats.org/drawingml/2006/main" prst="straightConnector1">
          <a:avLst/>
        </a:prstGeom>
        <a:ln xmlns:a="http://schemas.openxmlformats.org/drawingml/2006/main">
          <a:headEnd type="arrow"/>
          <a:tailEnd type="arrow"/>
        </a:ln>
      </cdr:spPr>
      <cdr:style>
        <a:lnRef xmlns:a="http://schemas.openxmlformats.org/drawingml/2006/main" idx="2">
          <a:schemeClr val="accent6"/>
        </a:lnRef>
        <a:fillRef xmlns:a="http://schemas.openxmlformats.org/drawingml/2006/main" idx="0">
          <a:schemeClr val="accent6"/>
        </a:fillRef>
        <a:effectRef xmlns:a="http://schemas.openxmlformats.org/drawingml/2006/main" idx="1">
          <a:schemeClr val="accent6"/>
        </a:effectRef>
        <a:fontRef xmlns:a="http://schemas.openxmlformats.org/drawingml/2006/main" idx="minor">
          <a:schemeClr val="tx1"/>
        </a:fontRef>
      </cdr:style>
    </cdr:cxnSp>
  </cdr:relSizeAnchor>
  <cdr:relSizeAnchor xmlns:cdr="http://schemas.openxmlformats.org/drawingml/2006/chartDrawing">
    <cdr:from>
      <cdr:x>0.47734</cdr:x>
      <cdr:y>0.22309</cdr:y>
    </cdr:from>
    <cdr:to>
      <cdr:x>0.57894</cdr:x>
      <cdr:y>0.39381</cdr:y>
    </cdr:to>
    <cdr:sp macro="" textlink="">
      <cdr:nvSpPr>
        <cdr:cNvPr id="13" name="ZoneTexte 12"/>
        <cdr:cNvSpPr txBox="1"/>
      </cdr:nvSpPr>
      <cdr:spPr>
        <a:xfrm xmlns:a="http://schemas.openxmlformats.org/drawingml/2006/main">
          <a:off x="3552401" y="451255"/>
          <a:ext cx="756114" cy="345327"/>
        </a:xfrm>
        <a:prstGeom xmlns:a="http://schemas.openxmlformats.org/drawingml/2006/main" prst="rect">
          <a:avLst/>
        </a:prstGeom>
        <a:solidFill xmlns:a="http://schemas.openxmlformats.org/drawingml/2006/main">
          <a:srgbClr val="FF0000"/>
        </a:solidFill>
      </cdr:spPr>
      <cdr:txBody>
        <a:bodyPr xmlns:a="http://schemas.openxmlformats.org/drawingml/2006/main" vertOverflow="clip" wrap="square" rtlCol="0"/>
        <a:lstStyle xmlns:a="http://schemas.openxmlformats.org/drawingml/2006/main"/>
        <a:p xmlns:a="http://schemas.openxmlformats.org/drawingml/2006/main">
          <a:r>
            <a:rPr lang="fr-FR" sz="1600" b="1" dirty="0" smtClean="0">
              <a:solidFill>
                <a:schemeClr val="bg1"/>
              </a:solidFill>
            </a:rPr>
            <a:t>5,8 ℅</a:t>
          </a:r>
          <a:endParaRPr lang="fr-FR" sz="1600" b="1" dirty="0">
            <a:solidFill>
              <a:schemeClr val="bg1"/>
            </a:solidFill>
          </a:endParaRPr>
        </a:p>
      </cdr:txBody>
    </cdr:sp>
  </cdr:relSizeAnchor>
  <cdr:relSizeAnchor xmlns:cdr="http://schemas.openxmlformats.org/drawingml/2006/chartDrawing">
    <cdr:from>
      <cdr:x>0.28947</cdr:x>
      <cdr:y>0.07168</cdr:y>
    </cdr:from>
    <cdr:to>
      <cdr:x>0.28947</cdr:x>
      <cdr:y>0.29879</cdr:y>
    </cdr:to>
    <cdr:cxnSp macro="">
      <cdr:nvCxnSpPr>
        <cdr:cNvPr id="15" name="Connecteur droit avec flèche 14"/>
        <cdr:cNvCxnSpPr/>
      </cdr:nvCxnSpPr>
      <cdr:spPr>
        <a:xfrm xmlns:a="http://schemas.openxmlformats.org/drawingml/2006/main">
          <a:off x="2154255" y="204545"/>
          <a:ext cx="0" cy="648072"/>
        </a:xfrm>
        <a:prstGeom xmlns:a="http://schemas.openxmlformats.org/drawingml/2006/main" prst="straightConnector1">
          <a:avLst/>
        </a:prstGeom>
        <a:ln xmlns:a="http://schemas.openxmlformats.org/drawingml/2006/main">
          <a:headEnd type="arrow"/>
          <a:tailEnd type="arrow"/>
        </a:ln>
      </cdr:spPr>
      <cdr:style>
        <a:lnRef xmlns:a="http://schemas.openxmlformats.org/drawingml/2006/main" idx="3">
          <a:schemeClr val="accent6"/>
        </a:lnRef>
        <a:fillRef xmlns:a="http://schemas.openxmlformats.org/drawingml/2006/main" idx="0">
          <a:schemeClr val="accent6"/>
        </a:fillRef>
        <a:effectRef xmlns:a="http://schemas.openxmlformats.org/drawingml/2006/main" idx="2">
          <a:schemeClr val="accent6"/>
        </a:effectRef>
        <a:fontRef xmlns:a="http://schemas.openxmlformats.org/drawingml/2006/main" idx="minor">
          <a:schemeClr val="tx1"/>
        </a:fontRef>
      </cdr:style>
    </cdr:cxnSp>
  </cdr:relSizeAnchor>
  <cdr:relSizeAnchor xmlns:cdr="http://schemas.openxmlformats.org/drawingml/2006/chartDrawing">
    <cdr:from>
      <cdr:x>0.33704</cdr:x>
      <cdr:y>0.13172</cdr:y>
    </cdr:from>
    <cdr:to>
      <cdr:x>0.4338</cdr:x>
      <cdr:y>0.29879</cdr:y>
    </cdr:to>
    <cdr:sp macro="" textlink="">
      <cdr:nvSpPr>
        <cdr:cNvPr id="18" name="ZoneTexte 17"/>
        <cdr:cNvSpPr txBox="1"/>
      </cdr:nvSpPr>
      <cdr:spPr>
        <a:xfrm xmlns:a="http://schemas.openxmlformats.org/drawingml/2006/main">
          <a:off x="2508310" y="375856"/>
          <a:ext cx="720080" cy="476761"/>
        </a:xfrm>
        <a:prstGeom xmlns:a="http://schemas.openxmlformats.org/drawingml/2006/main" prst="rect">
          <a:avLst/>
        </a:prstGeom>
        <a:solidFill xmlns:a="http://schemas.openxmlformats.org/drawingml/2006/main">
          <a:srgbClr val="FF0000"/>
        </a:solidFill>
      </cdr:spPr>
      <cdr:txBody>
        <a:bodyPr xmlns:a="http://schemas.openxmlformats.org/drawingml/2006/main" vertOverflow="clip" wrap="square" rtlCol="0"/>
        <a:lstStyle xmlns:a="http://schemas.openxmlformats.org/drawingml/2006/main"/>
        <a:p xmlns:a="http://schemas.openxmlformats.org/drawingml/2006/main">
          <a:r>
            <a:rPr lang="fr-FR" sz="1600" b="1" dirty="0" smtClean="0">
              <a:solidFill>
                <a:schemeClr val="bg1"/>
              </a:solidFill>
            </a:rPr>
            <a:t>3,2 ℅</a:t>
          </a:r>
          <a:endParaRPr lang="fr-FR" sz="1600" b="1" dirty="0">
            <a:solidFill>
              <a:schemeClr val="bg1"/>
            </a:solidFill>
          </a:endParaRPr>
        </a:p>
      </cdr:txBody>
    </cdr:sp>
  </cdr:relSizeAnchor>
</c:userShapes>
</file>

<file path=ppt/drawings/drawing3.xml><?xml version="1.0" encoding="utf-8"?>
<c:userShapes xmlns:c="http://schemas.openxmlformats.org/drawingml/2006/chart">
  <cdr:relSizeAnchor xmlns:cdr="http://schemas.openxmlformats.org/drawingml/2006/chartDrawing">
    <cdr:from>
      <cdr:x>0.86813</cdr:x>
      <cdr:y>0.1323</cdr:y>
    </cdr:from>
    <cdr:to>
      <cdr:x>0.94349</cdr:x>
      <cdr:y>0.30584</cdr:y>
    </cdr:to>
    <cdr:sp macro="" textlink="">
      <cdr:nvSpPr>
        <cdr:cNvPr id="10" name="ZoneTexte 9"/>
        <cdr:cNvSpPr txBox="1"/>
      </cdr:nvSpPr>
      <cdr:spPr>
        <a:xfrm xmlns:a="http://schemas.openxmlformats.org/drawingml/2006/main">
          <a:off x="6636894" y="384282"/>
          <a:ext cx="576064" cy="504056"/>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fr-FR" sz="1600" b="1" dirty="0" smtClean="0">
              <a:solidFill>
                <a:schemeClr val="bg1"/>
              </a:solidFill>
              <a:latin typeface="Times New Roman" pitchFamily="18" charset="0"/>
              <a:cs typeface="Times New Roman" pitchFamily="18" charset="0"/>
            </a:rPr>
            <a:t>-4,5 cm</a:t>
          </a:r>
          <a:endParaRPr lang="fr-FR" sz="1600" b="1" dirty="0">
            <a:solidFill>
              <a:schemeClr val="bg1"/>
            </a:solidFill>
            <a:latin typeface="Times New Roman" pitchFamily="18" charset="0"/>
            <a:cs typeface="Times New Roman" pitchFamily="18" charset="0"/>
          </a:endParaRPr>
        </a:p>
      </cdr:txBody>
    </cdr:sp>
  </cdr:relSizeAnchor>
  <cdr:relSizeAnchor xmlns:cdr="http://schemas.openxmlformats.org/drawingml/2006/chartDrawing">
    <cdr:from>
      <cdr:x>0.6515</cdr:x>
      <cdr:y>0.1323</cdr:y>
    </cdr:from>
    <cdr:to>
      <cdr:x>0.74569</cdr:x>
      <cdr:y>0.23147</cdr:y>
    </cdr:to>
    <cdr:sp macro="" textlink="">
      <cdr:nvSpPr>
        <cdr:cNvPr id="11" name="ZoneTexte 10"/>
        <cdr:cNvSpPr txBox="1"/>
      </cdr:nvSpPr>
      <cdr:spPr>
        <a:xfrm xmlns:a="http://schemas.openxmlformats.org/drawingml/2006/main">
          <a:off x="4980710" y="384282"/>
          <a:ext cx="720080" cy="288032"/>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fr-FR" sz="1600" b="1" dirty="0" smtClean="0">
              <a:solidFill>
                <a:schemeClr val="bg1"/>
              </a:solidFill>
            </a:rPr>
            <a:t>-3</a:t>
          </a:r>
          <a:endParaRPr lang="fr-FR" sz="1600" b="1" dirty="0">
            <a:solidFill>
              <a:schemeClr val="bg1"/>
            </a:solidFill>
          </a:endParaRPr>
        </a:p>
      </cdr:txBody>
    </cdr:sp>
  </cdr:relSizeAnchor>
  <cdr:relSizeAnchor xmlns:cdr="http://schemas.openxmlformats.org/drawingml/2006/chartDrawing">
    <cdr:from>
      <cdr:x>0.37835</cdr:x>
      <cdr:y>0.08272</cdr:y>
    </cdr:from>
    <cdr:to>
      <cdr:x>0.5</cdr:x>
      <cdr:y>0.23147</cdr:y>
    </cdr:to>
    <cdr:sp macro="" textlink="">
      <cdr:nvSpPr>
        <cdr:cNvPr id="12" name="ZoneTexte 11"/>
        <cdr:cNvSpPr txBox="1"/>
      </cdr:nvSpPr>
      <cdr:spPr>
        <a:xfrm xmlns:a="http://schemas.openxmlformats.org/drawingml/2006/main">
          <a:off x="2892478" y="240266"/>
          <a:ext cx="930025" cy="432048"/>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fr-FR" sz="1800" b="1" dirty="0" smtClean="0">
              <a:solidFill>
                <a:schemeClr val="bg1"/>
              </a:solidFill>
            </a:rPr>
            <a:t>- 1,5</a:t>
          </a:r>
          <a:endParaRPr lang="fr-FR" sz="1800" b="1" dirty="0">
            <a:solidFill>
              <a:schemeClr val="bg1"/>
            </a:solidFill>
          </a:endParaRPr>
        </a:p>
      </cdr:txBody>
    </cdr:sp>
  </cdr:relSizeAnchor>
</c:userShapes>
</file>

<file path=ppt/drawings/drawing4.xml><?xml version="1.0" encoding="utf-8"?>
<c:userShapes xmlns:c="http://schemas.openxmlformats.org/drawingml/2006/chart">
  <cdr:relSizeAnchor xmlns:cdr="http://schemas.openxmlformats.org/drawingml/2006/chartDrawing">
    <cdr:from>
      <cdr:x>0.73222</cdr:x>
      <cdr:y>0.21947</cdr:y>
    </cdr:from>
    <cdr:to>
      <cdr:x>0.73222</cdr:x>
      <cdr:y>0.34536</cdr:y>
    </cdr:to>
    <cdr:cxnSp macro="">
      <cdr:nvCxnSpPr>
        <cdr:cNvPr id="3" name="Connecteur droit avec flèche 2"/>
        <cdr:cNvCxnSpPr/>
      </cdr:nvCxnSpPr>
      <cdr:spPr>
        <a:xfrm xmlns:a="http://schemas.openxmlformats.org/drawingml/2006/main">
          <a:off x="5710013" y="627658"/>
          <a:ext cx="0" cy="360040"/>
        </a:xfrm>
        <a:prstGeom xmlns:a="http://schemas.openxmlformats.org/drawingml/2006/main" prst="straightConnector1">
          <a:avLst/>
        </a:prstGeom>
        <a:ln xmlns:a="http://schemas.openxmlformats.org/drawingml/2006/main">
          <a:headEnd type="arrow"/>
          <a:tailEnd type="arrow"/>
        </a:ln>
      </cdr:spPr>
      <cdr:style>
        <a:lnRef xmlns:a="http://schemas.openxmlformats.org/drawingml/2006/main" idx="3">
          <a:schemeClr val="accent6"/>
        </a:lnRef>
        <a:fillRef xmlns:a="http://schemas.openxmlformats.org/drawingml/2006/main" idx="0">
          <a:schemeClr val="accent6"/>
        </a:fillRef>
        <a:effectRef xmlns:a="http://schemas.openxmlformats.org/drawingml/2006/main" idx="2">
          <a:schemeClr val="accent6"/>
        </a:effectRef>
        <a:fontRef xmlns:a="http://schemas.openxmlformats.org/drawingml/2006/main" idx="minor">
          <a:schemeClr val="tx1"/>
        </a:fontRef>
      </cdr:style>
    </cdr:cxnSp>
  </cdr:relSizeAnchor>
  <cdr:relSizeAnchor xmlns:cdr="http://schemas.openxmlformats.org/drawingml/2006/chartDrawing">
    <cdr:from>
      <cdr:x>0.4829</cdr:x>
      <cdr:y>0.11875</cdr:y>
    </cdr:from>
    <cdr:to>
      <cdr:x>0.55677</cdr:x>
      <cdr:y>0.24712</cdr:y>
    </cdr:to>
    <cdr:sp macro="" textlink="">
      <cdr:nvSpPr>
        <cdr:cNvPr id="2" name="ZoneTexte 1"/>
        <cdr:cNvSpPr txBox="1"/>
      </cdr:nvSpPr>
      <cdr:spPr>
        <a:xfrm xmlns:a="http://schemas.openxmlformats.org/drawingml/2006/main">
          <a:off x="3765797" y="339626"/>
          <a:ext cx="576064" cy="367118"/>
        </a:xfrm>
        <a:prstGeom xmlns:a="http://schemas.openxmlformats.org/drawingml/2006/main" prst="rect">
          <a:avLst/>
        </a:prstGeom>
        <a:solidFill xmlns:a="http://schemas.openxmlformats.org/drawingml/2006/main">
          <a:srgbClr val="FF0000"/>
        </a:solidFill>
      </cdr:spPr>
      <cdr:txBody>
        <a:bodyPr xmlns:a="http://schemas.openxmlformats.org/drawingml/2006/main" vertOverflow="clip" wrap="square" rtlCol="0"/>
        <a:lstStyle xmlns:a="http://schemas.openxmlformats.org/drawingml/2006/main"/>
        <a:p xmlns:a="http://schemas.openxmlformats.org/drawingml/2006/main">
          <a:r>
            <a:rPr lang="fr-FR" sz="1400" b="1" dirty="0" smtClean="0">
              <a:solidFill>
                <a:schemeClr val="bg1"/>
              </a:solidFill>
            </a:rPr>
            <a:t>15 ℅</a:t>
          </a:r>
          <a:endParaRPr lang="fr-FR" sz="1400" b="1" dirty="0">
            <a:solidFill>
              <a:schemeClr val="bg1"/>
            </a:solidFill>
          </a:endParaRPr>
        </a:p>
      </cdr:txBody>
    </cdr:sp>
  </cdr:relSizeAnchor>
  <cdr:relSizeAnchor xmlns:cdr="http://schemas.openxmlformats.org/drawingml/2006/chartDrawing">
    <cdr:from>
      <cdr:x>0.33516</cdr:x>
      <cdr:y>0.14393</cdr:y>
    </cdr:from>
    <cdr:to>
      <cdr:x>0.40903</cdr:x>
      <cdr:y>0.24712</cdr:y>
    </cdr:to>
    <cdr:sp macro="" textlink="">
      <cdr:nvSpPr>
        <cdr:cNvPr id="4" name="ZoneTexte 3"/>
        <cdr:cNvSpPr txBox="1"/>
      </cdr:nvSpPr>
      <cdr:spPr>
        <a:xfrm xmlns:a="http://schemas.openxmlformats.org/drawingml/2006/main">
          <a:off x="2613669" y="411634"/>
          <a:ext cx="576064" cy="295110"/>
        </a:xfrm>
        <a:prstGeom xmlns:a="http://schemas.openxmlformats.org/drawingml/2006/main" prst="rect">
          <a:avLst/>
        </a:prstGeom>
        <a:solidFill xmlns:a="http://schemas.openxmlformats.org/drawingml/2006/main">
          <a:srgbClr val="FF0000"/>
        </a:solidFill>
      </cdr:spPr>
      <cdr:txBody>
        <a:bodyPr xmlns:a="http://schemas.openxmlformats.org/drawingml/2006/main" vertOverflow="clip" wrap="square" rtlCol="0"/>
        <a:lstStyle xmlns:a="http://schemas.openxmlformats.org/drawingml/2006/main"/>
        <a:p xmlns:a="http://schemas.openxmlformats.org/drawingml/2006/main">
          <a:r>
            <a:rPr lang="fr-FR" sz="1400" b="1" dirty="0" smtClean="0">
              <a:solidFill>
                <a:schemeClr val="bg1"/>
              </a:solidFill>
            </a:rPr>
            <a:t>8 ℅</a:t>
          </a:r>
          <a:endParaRPr lang="fr-FR" sz="1400" b="1" dirty="0">
            <a:solidFill>
              <a:schemeClr val="bg1"/>
            </a:solidFill>
          </a:endParaRPr>
        </a:p>
      </cdr:txBody>
    </cdr:sp>
  </cdr:relSizeAnchor>
</c:userShapes>
</file>

<file path=ppt/drawings/drawing5.xml><?xml version="1.0" encoding="utf-8"?>
<c:userShapes xmlns:c="http://schemas.openxmlformats.org/drawingml/2006/chart">
  <cdr:relSizeAnchor xmlns:cdr="http://schemas.openxmlformats.org/drawingml/2006/chartDrawing">
    <cdr:from>
      <cdr:x>0.69697</cdr:x>
      <cdr:y>0.09315</cdr:y>
    </cdr:from>
    <cdr:to>
      <cdr:x>0.69697</cdr:x>
      <cdr:y>0.33247</cdr:y>
    </cdr:to>
    <cdr:cxnSp macro="">
      <cdr:nvCxnSpPr>
        <cdr:cNvPr id="3" name="Connecteur droit avec flèche 2"/>
        <cdr:cNvCxnSpPr/>
      </cdr:nvCxnSpPr>
      <cdr:spPr>
        <a:xfrm xmlns:a="http://schemas.openxmlformats.org/drawingml/2006/main">
          <a:off x="4968549" y="294302"/>
          <a:ext cx="0" cy="756089"/>
        </a:xfrm>
        <a:prstGeom xmlns:a="http://schemas.openxmlformats.org/drawingml/2006/main" prst="straightConnector1">
          <a:avLst/>
        </a:prstGeom>
        <a:ln xmlns:a="http://schemas.openxmlformats.org/drawingml/2006/main">
          <a:headEnd type="arrow"/>
          <a:tailEnd type="arrow"/>
        </a:ln>
      </cdr:spPr>
      <cdr:style>
        <a:lnRef xmlns:a="http://schemas.openxmlformats.org/drawingml/2006/main" idx="3">
          <a:schemeClr val="dk1"/>
        </a:lnRef>
        <a:fillRef xmlns:a="http://schemas.openxmlformats.org/drawingml/2006/main" idx="0">
          <a:schemeClr val="dk1"/>
        </a:fillRef>
        <a:effectRef xmlns:a="http://schemas.openxmlformats.org/drawingml/2006/main" idx="2">
          <a:schemeClr val="dk1"/>
        </a:effectRef>
        <a:fontRef xmlns:a="http://schemas.openxmlformats.org/drawingml/2006/main" idx="minor">
          <a:schemeClr val="tx1"/>
        </a:fontRef>
      </cdr:style>
    </cdr:cxnSp>
  </cdr:relSizeAnchor>
  <cdr:relSizeAnchor xmlns:cdr="http://schemas.openxmlformats.org/drawingml/2006/chartDrawing">
    <cdr:from>
      <cdr:x>0.32323</cdr:x>
      <cdr:y>0.10255</cdr:y>
    </cdr:from>
    <cdr:to>
      <cdr:x>0.43435</cdr:x>
      <cdr:y>0.24786</cdr:y>
    </cdr:to>
    <cdr:sp macro="" textlink="">
      <cdr:nvSpPr>
        <cdr:cNvPr id="4" name="ZoneTexte 3"/>
        <cdr:cNvSpPr txBox="1"/>
      </cdr:nvSpPr>
      <cdr:spPr>
        <a:xfrm xmlns:a="http://schemas.openxmlformats.org/drawingml/2006/main">
          <a:off x="2304253" y="323998"/>
          <a:ext cx="792115" cy="459060"/>
        </a:xfrm>
        <a:prstGeom xmlns:a="http://schemas.openxmlformats.org/drawingml/2006/main" prst="rect">
          <a:avLst/>
        </a:prstGeom>
        <a:solidFill xmlns:a="http://schemas.openxmlformats.org/drawingml/2006/main">
          <a:srgbClr val="FF0000"/>
        </a:solidFill>
      </cdr:spPr>
      <cdr:txBody>
        <a:bodyPr xmlns:a="http://schemas.openxmlformats.org/drawingml/2006/main" vertOverflow="clip" wrap="square" rtlCol="0"/>
        <a:lstStyle xmlns:a="http://schemas.openxmlformats.org/drawingml/2006/main"/>
        <a:p xmlns:a="http://schemas.openxmlformats.org/drawingml/2006/main">
          <a:r>
            <a:rPr lang="fr-FR" sz="1400" b="1" dirty="0" smtClean="0">
              <a:solidFill>
                <a:schemeClr val="bg1"/>
              </a:solidFill>
            </a:rPr>
            <a:t>19 ℅</a:t>
          </a:r>
          <a:endParaRPr lang="fr-FR" sz="1400" b="1" dirty="0">
            <a:solidFill>
              <a:schemeClr val="bg1"/>
            </a:solidFill>
          </a:endParaRPr>
        </a:p>
      </cdr:txBody>
    </cdr:sp>
  </cdr:relSizeAnchor>
  <cdr:relSizeAnchor xmlns:cdr="http://schemas.openxmlformats.org/drawingml/2006/chartDrawing">
    <cdr:from>
      <cdr:x>0.56566</cdr:x>
      <cdr:y>0.1752</cdr:y>
    </cdr:from>
    <cdr:to>
      <cdr:x>0.68687</cdr:x>
      <cdr:y>0.32051</cdr:y>
    </cdr:to>
    <cdr:sp macro="" textlink="">
      <cdr:nvSpPr>
        <cdr:cNvPr id="5" name="ZoneTexte 4"/>
        <cdr:cNvSpPr txBox="1"/>
      </cdr:nvSpPr>
      <cdr:spPr>
        <a:xfrm xmlns:a="http://schemas.openxmlformats.org/drawingml/2006/main">
          <a:off x="4032445" y="553528"/>
          <a:ext cx="864075" cy="459060"/>
        </a:xfrm>
        <a:prstGeom xmlns:a="http://schemas.openxmlformats.org/drawingml/2006/main" prst="rect">
          <a:avLst/>
        </a:prstGeom>
        <a:solidFill xmlns:a="http://schemas.openxmlformats.org/drawingml/2006/main">
          <a:srgbClr val="FF0000"/>
        </a:solidFill>
      </cdr:spPr>
      <cdr:txBody>
        <a:bodyPr xmlns:a="http://schemas.openxmlformats.org/drawingml/2006/main" vertOverflow="clip" wrap="square" rtlCol="0"/>
        <a:lstStyle xmlns:a="http://schemas.openxmlformats.org/drawingml/2006/main"/>
        <a:p xmlns:a="http://schemas.openxmlformats.org/drawingml/2006/main">
          <a:r>
            <a:rPr lang="fr-FR" sz="1400" b="1" dirty="0" smtClean="0">
              <a:solidFill>
                <a:schemeClr val="bg1"/>
              </a:solidFill>
            </a:rPr>
            <a:t>32  ℅</a:t>
          </a:r>
          <a:endParaRPr lang="fr-FR" sz="1400" b="1" dirty="0">
            <a:solidFill>
              <a:schemeClr val="bg1"/>
            </a:solidFill>
          </a:endParaRPr>
        </a:p>
      </cdr:txBody>
    </cdr:sp>
  </cdr:relSizeAnchor>
  <cdr:relSizeAnchor xmlns:cdr="http://schemas.openxmlformats.org/drawingml/2006/chartDrawing">
    <cdr:from>
      <cdr:x>0.81449</cdr:x>
      <cdr:y>0.17948</cdr:y>
    </cdr:from>
    <cdr:to>
      <cdr:x>0.9256</cdr:x>
      <cdr:y>0.31623</cdr:y>
    </cdr:to>
    <cdr:sp macro="" textlink="">
      <cdr:nvSpPr>
        <cdr:cNvPr id="6" name="ZoneTexte 5"/>
        <cdr:cNvSpPr txBox="1"/>
      </cdr:nvSpPr>
      <cdr:spPr>
        <a:xfrm xmlns:a="http://schemas.openxmlformats.org/drawingml/2006/main">
          <a:off x="5806311" y="567029"/>
          <a:ext cx="792090" cy="432057"/>
        </a:xfrm>
        <a:prstGeom xmlns:a="http://schemas.openxmlformats.org/drawingml/2006/main" prst="rect">
          <a:avLst/>
        </a:prstGeom>
        <a:solidFill xmlns:a="http://schemas.openxmlformats.org/drawingml/2006/main">
          <a:srgbClr val="FF0000"/>
        </a:solidFill>
      </cdr:spPr>
      <cdr:txBody>
        <a:bodyPr xmlns:a="http://schemas.openxmlformats.org/drawingml/2006/main" vertOverflow="clip" wrap="square" rtlCol="0"/>
        <a:lstStyle xmlns:a="http://schemas.openxmlformats.org/drawingml/2006/main"/>
        <a:p xmlns:a="http://schemas.openxmlformats.org/drawingml/2006/main">
          <a:r>
            <a:rPr lang="fr-FR" sz="1400" b="1" dirty="0" smtClean="0">
              <a:solidFill>
                <a:schemeClr val="bg1"/>
              </a:solidFill>
            </a:rPr>
            <a:t>40  ℅ </a:t>
          </a:r>
          <a:endParaRPr lang="fr-FR" sz="1400" b="1" dirty="0">
            <a:solidFill>
              <a:schemeClr val="bg1"/>
            </a:solidFill>
          </a:endParaRPr>
        </a:p>
      </cdr:txBody>
    </cdr:sp>
  </cdr:relSizeAnchor>
</c:userShapes>
</file>

<file path=ppt/drawings/drawing6.xml><?xml version="1.0" encoding="utf-8"?>
<c:userShapes xmlns:c="http://schemas.openxmlformats.org/drawingml/2006/chart">
  <cdr:relSizeAnchor xmlns:cdr="http://schemas.openxmlformats.org/drawingml/2006/chartDrawing">
    <cdr:from>
      <cdr:x>0.65542</cdr:x>
      <cdr:y>0.11661</cdr:y>
    </cdr:from>
    <cdr:to>
      <cdr:x>0.65542</cdr:x>
      <cdr:y>0.23352</cdr:y>
    </cdr:to>
    <cdr:cxnSp macro="">
      <cdr:nvCxnSpPr>
        <cdr:cNvPr id="3" name="Connecteur droit avec flèche 2"/>
        <cdr:cNvCxnSpPr/>
      </cdr:nvCxnSpPr>
      <cdr:spPr>
        <a:xfrm xmlns:a="http://schemas.openxmlformats.org/drawingml/2006/main">
          <a:off x="4176464" y="281510"/>
          <a:ext cx="0" cy="282228"/>
        </a:xfrm>
        <a:prstGeom xmlns:a="http://schemas.openxmlformats.org/drawingml/2006/main" prst="straightConnector1">
          <a:avLst/>
        </a:prstGeom>
        <a:ln xmlns:a="http://schemas.openxmlformats.org/drawingml/2006/main">
          <a:headEnd type="arrow"/>
          <a:tailEnd type="arrow"/>
        </a:ln>
      </cdr:spPr>
      <cdr:style>
        <a:lnRef xmlns:a="http://schemas.openxmlformats.org/drawingml/2006/main" idx="2">
          <a:schemeClr val="accent2"/>
        </a:lnRef>
        <a:fillRef xmlns:a="http://schemas.openxmlformats.org/drawingml/2006/main" idx="0">
          <a:schemeClr val="accent2"/>
        </a:fillRef>
        <a:effectRef xmlns:a="http://schemas.openxmlformats.org/drawingml/2006/main" idx="1">
          <a:schemeClr val="accent2"/>
        </a:effectRef>
        <a:fontRef xmlns:a="http://schemas.openxmlformats.org/drawingml/2006/main" idx="minor">
          <a:schemeClr val="tx1"/>
        </a:fontRef>
      </cdr:style>
    </cdr:cxnSp>
  </cdr:relSizeAnchor>
  <cdr:relSizeAnchor xmlns:cdr="http://schemas.openxmlformats.org/drawingml/2006/chartDrawing">
    <cdr:from>
      <cdr:x>0.66672</cdr:x>
      <cdr:y>0.11123</cdr:y>
    </cdr:from>
    <cdr:to>
      <cdr:x>0.74582</cdr:x>
      <cdr:y>0.18998</cdr:y>
    </cdr:to>
    <cdr:sp macro="" textlink="">
      <cdr:nvSpPr>
        <cdr:cNvPr id="5" name="ZoneTexte 4"/>
        <cdr:cNvSpPr txBox="1"/>
      </cdr:nvSpPr>
      <cdr:spPr>
        <a:xfrm xmlns:a="http://schemas.openxmlformats.org/drawingml/2006/main">
          <a:off x="4248472" y="268518"/>
          <a:ext cx="504041" cy="190110"/>
        </a:xfrm>
        <a:prstGeom xmlns:a="http://schemas.openxmlformats.org/drawingml/2006/main" prst="rect">
          <a:avLst/>
        </a:prstGeom>
        <a:solidFill xmlns:a="http://schemas.openxmlformats.org/drawingml/2006/main">
          <a:srgbClr val="C00000"/>
        </a:solidFill>
      </cdr:spPr>
      <cdr:txBody>
        <a:bodyPr xmlns:a="http://schemas.openxmlformats.org/drawingml/2006/main" vertOverflow="clip" wrap="square" rtlCol="0"/>
        <a:lstStyle xmlns:a="http://schemas.openxmlformats.org/drawingml/2006/main"/>
        <a:p xmlns:a="http://schemas.openxmlformats.org/drawingml/2006/main">
          <a:r>
            <a:rPr lang="fr-FR" sz="1100" dirty="0" smtClean="0"/>
            <a:t>20 ℅</a:t>
          </a:r>
          <a:endParaRPr lang="fr-FR" sz="1100" dirty="0"/>
        </a:p>
      </cdr:txBody>
    </cdr:sp>
  </cdr:relSizeAnchor>
  <cdr:relSizeAnchor xmlns:cdr="http://schemas.openxmlformats.org/drawingml/2006/chartDrawing">
    <cdr:from>
      <cdr:x>0.50547</cdr:x>
      <cdr:y>0.13401</cdr:y>
    </cdr:from>
    <cdr:to>
      <cdr:x>0.51265</cdr:x>
      <cdr:y>0.15067</cdr:y>
    </cdr:to>
    <cdr:sp macro="" textlink="">
      <cdr:nvSpPr>
        <cdr:cNvPr id="6" name="ZoneTexte 5"/>
        <cdr:cNvSpPr txBox="1"/>
      </cdr:nvSpPr>
      <cdr:spPr>
        <a:xfrm xmlns:a="http://schemas.openxmlformats.org/drawingml/2006/main">
          <a:off x="3220982" y="367609"/>
          <a:ext cx="45719" cy="45719"/>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fr-FR" sz="1100" dirty="0"/>
        </a:p>
      </cdr:txBody>
    </cdr:sp>
  </cdr:relSizeAnchor>
  <cdr:relSizeAnchor xmlns:cdr="http://schemas.openxmlformats.org/drawingml/2006/chartDrawing">
    <cdr:from>
      <cdr:x>0.64987</cdr:x>
      <cdr:y>0.26526</cdr:y>
    </cdr:from>
    <cdr:to>
      <cdr:x>0.76288</cdr:x>
      <cdr:y>0.3965</cdr:y>
    </cdr:to>
    <cdr:sp macro="" textlink="">
      <cdr:nvSpPr>
        <cdr:cNvPr id="7" name="ZoneTexte 6"/>
        <cdr:cNvSpPr txBox="1"/>
      </cdr:nvSpPr>
      <cdr:spPr>
        <a:xfrm xmlns:a="http://schemas.openxmlformats.org/drawingml/2006/main">
          <a:off x="4141121" y="727649"/>
          <a:ext cx="720080" cy="36004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fr-FR" sz="1100" dirty="0"/>
        </a:p>
      </cdr:txBody>
    </cdr:sp>
  </cdr:relSizeAnchor>
  <cdr:relSizeAnchor xmlns:cdr="http://schemas.openxmlformats.org/drawingml/2006/chartDrawing">
    <cdr:from>
      <cdr:x>0.63282</cdr:x>
      <cdr:y>0.26335</cdr:y>
    </cdr:from>
    <cdr:to>
      <cdr:x>0.70812</cdr:x>
      <cdr:y>0.34209</cdr:y>
    </cdr:to>
    <cdr:sp macro="" textlink="">
      <cdr:nvSpPr>
        <cdr:cNvPr id="8" name="ZoneTexte 7"/>
        <cdr:cNvSpPr txBox="1"/>
      </cdr:nvSpPr>
      <cdr:spPr>
        <a:xfrm xmlns:a="http://schemas.openxmlformats.org/drawingml/2006/main">
          <a:off x="4032448" y="635746"/>
          <a:ext cx="479827" cy="190086"/>
        </a:xfrm>
        <a:prstGeom xmlns:a="http://schemas.openxmlformats.org/drawingml/2006/main" prst="rect">
          <a:avLst/>
        </a:prstGeom>
        <a:solidFill xmlns:a="http://schemas.openxmlformats.org/drawingml/2006/main">
          <a:srgbClr val="92D050"/>
        </a:solidFill>
      </cdr:spPr>
      <cdr:txBody>
        <a:bodyPr xmlns:a="http://schemas.openxmlformats.org/drawingml/2006/main" vertOverflow="clip" wrap="square" rtlCol="0"/>
        <a:lstStyle xmlns:a="http://schemas.openxmlformats.org/drawingml/2006/main"/>
        <a:p xmlns:a="http://schemas.openxmlformats.org/drawingml/2006/main">
          <a:r>
            <a:rPr lang="fr-FR" sz="1100" dirty="0" smtClean="0"/>
            <a:t>22 ℅</a:t>
          </a:r>
          <a:endParaRPr lang="fr-FR" sz="1100" dirty="0"/>
        </a:p>
      </cdr:txBody>
    </cdr:sp>
  </cdr:relSizeAnchor>
  <cdr:relSizeAnchor xmlns:cdr="http://schemas.openxmlformats.org/drawingml/2006/chartDrawing">
    <cdr:from>
      <cdr:x>0.61022</cdr:x>
      <cdr:y>0.10778</cdr:y>
    </cdr:from>
    <cdr:to>
      <cdr:x>0.61022</cdr:x>
      <cdr:y>0.2887</cdr:y>
    </cdr:to>
    <cdr:cxnSp macro="">
      <cdr:nvCxnSpPr>
        <cdr:cNvPr id="10" name="Connecteur droit avec flèche 9"/>
        <cdr:cNvCxnSpPr/>
      </cdr:nvCxnSpPr>
      <cdr:spPr>
        <a:xfrm xmlns:a="http://schemas.openxmlformats.org/drawingml/2006/main">
          <a:off x="3888432" y="295657"/>
          <a:ext cx="0" cy="496317"/>
        </a:xfrm>
        <a:prstGeom xmlns:a="http://schemas.openxmlformats.org/drawingml/2006/main" prst="straightConnector1">
          <a:avLst/>
        </a:prstGeom>
        <a:ln xmlns:a="http://schemas.openxmlformats.org/drawingml/2006/main">
          <a:headEnd type="arrow"/>
          <a:tailEnd type="arrow"/>
        </a:ln>
      </cdr:spPr>
      <cdr:style>
        <a:lnRef xmlns:a="http://schemas.openxmlformats.org/drawingml/2006/main" idx="2">
          <a:schemeClr val="accent4"/>
        </a:lnRef>
        <a:fillRef xmlns:a="http://schemas.openxmlformats.org/drawingml/2006/main" idx="0">
          <a:schemeClr val="accent4"/>
        </a:fillRef>
        <a:effectRef xmlns:a="http://schemas.openxmlformats.org/drawingml/2006/main" idx="1">
          <a:schemeClr val="accent4"/>
        </a:effectRef>
        <a:fontRef xmlns:a="http://schemas.openxmlformats.org/drawingml/2006/main" idx="minor">
          <a:schemeClr val="tx1"/>
        </a:fontRef>
      </cdr:style>
    </cdr:cxnSp>
  </cdr:relSizeAnchor>
  <cdr:relSizeAnchor xmlns:cdr="http://schemas.openxmlformats.org/drawingml/2006/chartDrawing">
    <cdr:from>
      <cdr:x>0.51982</cdr:x>
      <cdr:y>0.29318</cdr:y>
    </cdr:from>
    <cdr:to>
      <cdr:x>0.61022</cdr:x>
      <cdr:y>0.39818</cdr:y>
    </cdr:to>
    <cdr:sp macro="" textlink="">
      <cdr:nvSpPr>
        <cdr:cNvPr id="11" name="ZoneTexte 10"/>
        <cdr:cNvSpPr txBox="1"/>
      </cdr:nvSpPr>
      <cdr:spPr>
        <a:xfrm xmlns:a="http://schemas.openxmlformats.org/drawingml/2006/main">
          <a:off x="3312368" y="707754"/>
          <a:ext cx="576046" cy="253480"/>
        </a:xfrm>
        <a:prstGeom xmlns:a="http://schemas.openxmlformats.org/drawingml/2006/main" prst="rect">
          <a:avLst/>
        </a:prstGeom>
        <a:solidFill xmlns:a="http://schemas.openxmlformats.org/drawingml/2006/main">
          <a:srgbClr val="7030A0"/>
        </a:solidFill>
      </cdr:spPr>
      <cdr:txBody>
        <a:bodyPr xmlns:a="http://schemas.openxmlformats.org/drawingml/2006/main" vertOverflow="clip" wrap="square" rtlCol="0"/>
        <a:lstStyle xmlns:a="http://schemas.openxmlformats.org/drawingml/2006/main"/>
        <a:p xmlns:a="http://schemas.openxmlformats.org/drawingml/2006/main">
          <a:r>
            <a:rPr lang="fr-FR" sz="1100" dirty="0" smtClean="0"/>
            <a:t>24 ℅</a:t>
          </a:r>
          <a:endParaRPr lang="fr-FR" sz="1100" dirty="0"/>
        </a:p>
      </cdr:txBody>
    </cdr:sp>
  </cdr:relSizeAnchor>
</c:userShapes>
</file>

<file path=ppt/drawings/drawing7.xml><?xml version="1.0" encoding="utf-8"?>
<c:userShapes xmlns:c="http://schemas.openxmlformats.org/drawingml/2006/chart">
  <cdr:relSizeAnchor xmlns:cdr="http://schemas.openxmlformats.org/drawingml/2006/chartDrawing">
    <cdr:from>
      <cdr:x>0.21277</cdr:x>
      <cdr:y>0.0663</cdr:y>
    </cdr:from>
    <cdr:to>
      <cdr:x>0.21277</cdr:x>
      <cdr:y>0.30503</cdr:y>
    </cdr:to>
    <cdr:cxnSp macro="">
      <cdr:nvCxnSpPr>
        <cdr:cNvPr id="3" name="Connecteur droit avec flèche 2"/>
        <cdr:cNvCxnSpPr/>
      </cdr:nvCxnSpPr>
      <cdr:spPr>
        <a:xfrm xmlns:a="http://schemas.openxmlformats.org/drawingml/2006/main">
          <a:off x="1440160" y="219995"/>
          <a:ext cx="0" cy="792088"/>
        </a:xfrm>
        <a:prstGeom xmlns:a="http://schemas.openxmlformats.org/drawingml/2006/main" prst="straightConnector1">
          <a:avLst/>
        </a:prstGeom>
        <a:ln xmlns:a="http://schemas.openxmlformats.org/drawingml/2006/main">
          <a:headEnd type="arrow"/>
          <a:tailEnd type="arrow"/>
        </a:ln>
      </cdr:spPr>
      <cdr:style>
        <a:lnRef xmlns:a="http://schemas.openxmlformats.org/drawingml/2006/main" idx="2">
          <a:schemeClr val="accent3"/>
        </a:lnRef>
        <a:fillRef xmlns:a="http://schemas.openxmlformats.org/drawingml/2006/main" idx="0">
          <a:schemeClr val="accent3"/>
        </a:fillRef>
        <a:effectRef xmlns:a="http://schemas.openxmlformats.org/drawingml/2006/main" idx="1">
          <a:schemeClr val="accent3"/>
        </a:effectRef>
        <a:fontRef xmlns:a="http://schemas.openxmlformats.org/drawingml/2006/main" idx="minor">
          <a:schemeClr val="tx1"/>
        </a:fontRef>
      </cdr:style>
    </cdr:cxnSp>
  </cdr:relSizeAnchor>
  <cdr:relSizeAnchor xmlns:cdr="http://schemas.openxmlformats.org/drawingml/2006/chartDrawing">
    <cdr:from>
      <cdr:x>0.2234</cdr:x>
      <cdr:y>0.11804</cdr:y>
    </cdr:from>
    <cdr:to>
      <cdr:x>0.30851</cdr:x>
      <cdr:y>0.24018</cdr:y>
    </cdr:to>
    <cdr:sp macro="" textlink="">
      <cdr:nvSpPr>
        <cdr:cNvPr id="4" name="ZoneTexte 3"/>
        <cdr:cNvSpPr txBox="1"/>
      </cdr:nvSpPr>
      <cdr:spPr>
        <a:xfrm xmlns:a="http://schemas.openxmlformats.org/drawingml/2006/main">
          <a:off x="1512168" y="278356"/>
          <a:ext cx="576064" cy="288032"/>
        </a:xfrm>
        <a:prstGeom xmlns:a="http://schemas.openxmlformats.org/drawingml/2006/main" prst="rect">
          <a:avLst/>
        </a:prstGeom>
        <a:solidFill xmlns:a="http://schemas.openxmlformats.org/drawingml/2006/main">
          <a:srgbClr val="FF0000"/>
        </a:solidFill>
      </cdr:spPr>
      <cdr:txBody>
        <a:bodyPr xmlns:a="http://schemas.openxmlformats.org/drawingml/2006/main" vertOverflow="clip" wrap="square" rtlCol="0"/>
        <a:lstStyle xmlns:a="http://schemas.openxmlformats.org/drawingml/2006/main"/>
        <a:p xmlns:a="http://schemas.openxmlformats.org/drawingml/2006/main">
          <a:r>
            <a:rPr lang="fr-FR" sz="1100" dirty="0" smtClean="0">
              <a:solidFill>
                <a:schemeClr val="bg1"/>
              </a:solidFill>
            </a:rPr>
            <a:t>66 ℅</a:t>
          </a:r>
          <a:endParaRPr lang="fr-FR" sz="1100" dirty="0">
            <a:solidFill>
              <a:schemeClr val="bg1"/>
            </a:solidFill>
          </a:endParaRPr>
        </a:p>
      </cdr:txBody>
    </cdr:sp>
  </cdr:relSizeAnchor>
  <cdr:relSizeAnchor xmlns:cdr="http://schemas.openxmlformats.org/drawingml/2006/chartDrawing">
    <cdr:from>
      <cdr:x>0.38298</cdr:x>
      <cdr:y>0.14857</cdr:y>
    </cdr:from>
    <cdr:to>
      <cdr:x>0.46809</cdr:x>
      <cdr:y>0.27071</cdr:y>
    </cdr:to>
    <cdr:sp macro="" textlink="">
      <cdr:nvSpPr>
        <cdr:cNvPr id="6" name="ZoneTexte 5"/>
        <cdr:cNvSpPr txBox="1"/>
      </cdr:nvSpPr>
      <cdr:spPr>
        <a:xfrm xmlns:a="http://schemas.openxmlformats.org/drawingml/2006/main">
          <a:off x="2592288" y="350364"/>
          <a:ext cx="576064" cy="288032"/>
        </a:xfrm>
        <a:prstGeom xmlns:a="http://schemas.openxmlformats.org/drawingml/2006/main" prst="rect">
          <a:avLst/>
        </a:prstGeom>
        <a:solidFill xmlns:a="http://schemas.openxmlformats.org/drawingml/2006/main">
          <a:srgbClr val="FF0000"/>
        </a:solidFill>
      </cdr:spPr>
      <cdr:txBody>
        <a:bodyPr xmlns:a="http://schemas.openxmlformats.org/drawingml/2006/main" vertOverflow="clip" wrap="square" rtlCol="0"/>
        <a:lstStyle xmlns:a="http://schemas.openxmlformats.org/drawingml/2006/main"/>
        <a:p xmlns:a="http://schemas.openxmlformats.org/drawingml/2006/main">
          <a:r>
            <a:rPr lang="fr-FR" sz="1100" dirty="0" smtClean="0">
              <a:solidFill>
                <a:schemeClr val="bg1"/>
              </a:solidFill>
            </a:rPr>
            <a:t>60 ℅</a:t>
          </a:r>
          <a:endParaRPr lang="fr-FR" sz="1100" dirty="0">
            <a:solidFill>
              <a:schemeClr val="bg1"/>
            </a:solidFill>
          </a:endParaRPr>
        </a:p>
      </cdr:txBody>
    </cdr:sp>
  </cdr:relSizeAnchor>
  <cdr:relSizeAnchor xmlns:cdr="http://schemas.openxmlformats.org/drawingml/2006/chartDrawing">
    <cdr:from>
      <cdr:x>0.52813</cdr:x>
      <cdr:y>0.13141</cdr:y>
    </cdr:from>
    <cdr:to>
      <cdr:x>0.53046</cdr:x>
      <cdr:y>0.39638</cdr:y>
    </cdr:to>
    <cdr:cxnSp macro="">
      <cdr:nvCxnSpPr>
        <cdr:cNvPr id="10" name="Connecteur droit avec flèche 9"/>
        <cdr:cNvCxnSpPr/>
      </cdr:nvCxnSpPr>
      <cdr:spPr>
        <a:xfrm xmlns:a="http://schemas.openxmlformats.org/drawingml/2006/main">
          <a:off x="3574752" y="327014"/>
          <a:ext cx="15772" cy="659375"/>
        </a:xfrm>
        <a:prstGeom xmlns:a="http://schemas.openxmlformats.org/drawingml/2006/main" prst="straightConnector1">
          <a:avLst/>
        </a:prstGeom>
        <a:ln xmlns:a="http://schemas.openxmlformats.org/drawingml/2006/main">
          <a:headEnd type="arrow"/>
          <a:tailEnd type="arrow"/>
        </a:ln>
      </cdr:spPr>
      <cdr:style>
        <a:lnRef xmlns:a="http://schemas.openxmlformats.org/drawingml/2006/main" idx="2">
          <a:schemeClr val="accent3"/>
        </a:lnRef>
        <a:fillRef xmlns:a="http://schemas.openxmlformats.org/drawingml/2006/main" idx="0">
          <a:schemeClr val="accent3"/>
        </a:fillRef>
        <a:effectRef xmlns:a="http://schemas.openxmlformats.org/drawingml/2006/main" idx="1">
          <a:schemeClr val="accent3"/>
        </a:effectRef>
        <a:fontRef xmlns:a="http://schemas.openxmlformats.org/drawingml/2006/main" idx="minor">
          <a:schemeClr val="tx1"/>
        </a:fontRef>
      </cdr:style>
    </cdr:cxnSp>
  </cdr:relSizeAnchor>
  <cdr:relSizeAnchor xmlns:cdr="http://schemas.openxmlformats.org/drawingml/2006/chartDrawing">
    <cdr:from>
      <cdr:x>0.53191</cdr:x>
      <cdr:y>0.20964</cdr:y>
    </cdr:from>
    <cdr:to>
      <cdr:x>0.61702</cdr:x>
      <cdr:y>0.33178</cdr:y>
    </cdr:to>
    <cdr:sp macro="" textlink="">
      <cdr:nvSpPr>
        <cdr:cNvPr id="11" name="ZoneTexte 10"/>
        <cdr:cNvSpPr txBox="1"/>
      </cdr:nvSpPr>
      <cdr:spPr>
        <a:xfrm xmlns:a="http://schemas.openxmlformats.org/drawingml/2006/main">
          <a:off x="3600400" y="494380"/>
          <a:ext cx="576064" cy="288032"/>
        </a:xfrm>
        <a:prstGeom xmlns:a="http://schemas.openxmlformats.org/drawingml/2006/main" prst="rect">
          <a:avLst/>
        </a:prstGeom>
        <a:solidFill xmlns:a="http://schemas.openxmlformats.org/drawingml/2006/main">
          <a:srgbClr val="FF0000"/>
        </a:solidFill>
      </cdr:spPr>
      <cdr:txBody>
        <a:bodyPr xmlns:a="http://schemas.openxmlformats.org/drawingml/2006/main" vertOverflow="clip" wrap="square" rtlCol="0"/>
        <a:lstStyle xmlns:a="http://schemas.openxmlformats.org/drawingml/2006/main"/>
        <a:p xmlns:a="http://schemas.openxmlformats.org/drawingml/2006/main">
          <a:r>
            <a:rPr lang="fr-FR" sz="1100" dirty="0" smtClean="0">
              <a:solidFill>
                <a:schemeClr val="bg1"/>
              </a:solidFill>
            </a:rPr>
            <a:t>56 ℅</a:t>
          </a:r>
          <a:endParaRPr lang="fr-FR" sz="1100" dirty="0">
            <a:solidFill>
              <a:schemeClr val="bg1"/>
            </a:solidFill>
          </a:endParaRPr>
        </a:p>
      </cdr:txBody>
    </cdr:sp>
  </cdr:relSizeAnchor>
  <cdr:relSizeAnchor xmlns:cdr="http://schemas.openxmlformats.org/drawingml/2006/chartDrawing">
    <cdr:from>
      <cdr:x>0.68085</cdr:x>
      <cdr:y>0.20964</cdr:y>
    </cdr:from>
    <cdr:to>
      <cdr:x>0.68085</cdr:x>
      <cdr:y>0.43524</cdr:y>
    </cdr:to>
    <cdr:cxnSp macro="">
      <cdr:nvCxnSpPr>
        <cdr:cNvPr id="16" name="Connecteur droit avec flèche 15"/>
        <cdr:cNvCxnSpPr/>
      </cdr:nvCxnSpPr>
      <cdr:spPr>
        <a:xfrm xmlns:a="http://schemas.openxmlformats.org/drawingml/2006/main">
          <a:off x="4608505" y="695583"/>
          <a:ext cx="7" cy="748548"/>
        </a:xfrm>
        <a:prstGeom xmlns:a="http://schemas.openxmlformats.org/drawingml/2006/main" prst="straightConnector1">
          <a:avLst/>
        </a:prstGeom>
        <a:ln xmlns:a="http://schemas.openxmlformats.org/drawingml/2006/main">
          <a:headEnd type="arrow"/>
          <a:tailEnd type="arrow"/>
        </a:ln>
      </cdr:spPr>
      <cdr:style>
        <a:lnRef xmlns:a="http://schemas.openxmlformats.org/drawingml/2006/main" idx="2">
          <a:schemeClr val="accent3"/>
        </a:lnRef>
        <a:fillRef xmlns:a="http://schemas.openxmlformats.org/drawingml/2006/main" idx="0">
          <a:schemeClr val="accent3"/>
        </a:fillRef>
        <a:effectRef xmlns:a="http://schemas.openxmlformats.org/drawingml/2006/main" idx="1">
          <a:schemeClr val="accent3"/>
        </a:effectRef>
        <a:fontRef xmlns:a="http://schemas.openxmlformats.org/drawingml/2006/main" idx="minor">
          <a:schemeClr val="tx1"/>
        </a:fontRef>
      </cdr:style>
    </cdr:cxnSp>
  </cdr:relSizeAnchor>
  <cdr:relSizeAnchor xmlns:cdr="http://schemas.openxmlformats.org/drawingml/2006/chartDrawing">
    <cdr:from>
      <cdr:x>0.69149</cdr:x>
      <cdr:y>0.20964</cdr:y>
    </cdr:from>
    <cdr:to>
      <cdr:x>0.76596</cdr:x>
      <cdr:y>0.33178</cdr:y>
    </cdr:to>
    <cdr:sp macro="" textlink="">
      <cdr:nvSpPr>
        <cdr:cNvPr id="17" name="ZoneTexte 16"/>
        <cdr:cNvSpPr txBox="1"/>
      </cdr:nvSpPr>
      <cdr:spPr>
        <a:xfrm xmlns:a="http://schemas.openxmlformats.org/drawingml/2006/main">
          <a:off x="4680520" y="494380"/>
          <a:ext cx="504056" cy="288032"/>
        </a:xfrm>
        <a:prstGeom xmlns:a="http://schemas.openxmlformats.org/drawingml/2006/main" prst="rect">
          <a:avLst/>
        </a:prstGeom>
        <a:solidFill xmlns:a="http://schemas.openxmlformats.org/drawingml/2006/main">
          <a:srgbClr val="FF0000"/>
        </a:solidFill>
      </cdr:spPr>
      <cdr:txBody>
        <a:bodyPr xmlns:a="http://schemas.openxmlformats.org/drawingml/2006/main" vertOverflow="clip" wrap="square" rtlCol="0"/>
        <a:lstStyle xmlns:a="http://schemas.openxmlformats.org/drawingml/2006/main"/>
        <a:p xmlns:a="http://schemas.openxmlformats.org/drawingml/2006/main">
          <a:r>
            <a:rPr lang="fr-FR" sz="1100" dirty="0" smtClean="0">
              <a:solidFill>
                <a:schemeClr val="bg1"/>
              </a:solidFill>
            </a:rPr>
            <a:t>55 ℅</a:t>
          </a:r>
          <a:endParaRPr lang="fr-FR" sz="1100" dirty="0">
            <a:solidFill>
              <a:schemeClr val="bg1"/>
            </a:solidFill>
          </a:endParaRPr>
        </a:p>
      </cdr:txBody>
    </cdr:sp>
  </cdr:relSizeAnchor>
</c:userShapes>
</file>

<file path=ppt/drawings/drawing8.xml><?xml version="1.0" encoding="utf-8"?>
<c:userShapes xmlns:c="http://schemas.openxmlformats.org/drawingml/2006/chart">
  <cdr:relSizeAnchor xmlns:cdr="http://schemas.openxmlformats.org/drawingml/2006/chartDrawing">
    <cdr:from>
      <cdr:x>0.22832</cdr:x>
      <cdr:y>0.15217</cdr:y>
    </cdr:from>
    <cdr:to>
      <cdr:x>0.29931</cdr:x>
      <cdr:y>0.25073</cdr:y>
    </cdr:to>
    <cdr:sp macro="" textlink="">
      <cdr:nvSpPr>
        <cdr:cNvPr id="5" name="ZoneTexte 4"/>
        <cdr:cNvSpPr txBox="1"/>
      </cdr:nvSpPr>
      <cdr:spPr>
        <a:xfrm xmlns:a="http://schemas.openxmlformats.org/drawingml/2006/main">
          <a:off x="1665903" y="504056"/>
          <a:ext cx="518001" cy="326453"/>
        </a:xfrm>
        <a:prstGeom xmlns:a="http://schemas.openxmlformats.org/drawingml/2006/main" prst="rect">
          <a:avLst/>
        </a:prstGeom>
        <a:solidFill xmlns:a="http://schemas.openxmlformats.org/drawingml/2006/main">
          <a:srgbClr val="FF0000"/>
        </a:solidFill>
      </cdr:spPr>
      <cdr:txBody>
        <a:bodyPr xmlns:a="http://schemas.openxmlformats.org/drawingml/2006/main" vertOverflow="clip" wrap="square" rtlCol="0"/>
        <a:lstStyle xmlns:a="http://schemas.openxmlformats.org/drawingml/2006/main"/>
        <a:p xmlns:a="http://schemas.openxmlformats.org/drawingml/2006/main">
          <a:r>
            <a:rPr lang="fr-FR" sz="1100" dirty="0" smtClean="0">
              <a:solidFill>
                <a:schemeClr val="bg1"/>
              </a:solidFill>
            </a:rPr>
            <a:t>22 ℅</a:t>
          </a:r>
          <a:endParaRPr lang="fr-FR" sz="1100" dirty="0">
            <a:solidFill>
              <a:schemeClr val="bg1"/>
            </a:solidFill>
          </a:endParaRPr>
        </a:p>
      </cdr:txBody>
    </cdr:sp>
  </cdr:relSizeAnchor>
  <cdr:relSizeAnchor xmlns:cdr="http://schemas.openxmlformats.org/drawingml/2006/chartDrawing">
    <cdr:from>
      <cdr:x>0.5559</cdr:x>
      <cdr:y>0.18394</cdr:y>
    </cdr:from>
    <cdr:to>
      <cdr:x>0.6415</cdr:x>
      <cdr:y>0.29111</cdr:y>
    </cdr:to>
    <cdr:sp macro="" textlink="">
      <cdr:nvSpPr>
        <cdr:cNvPr id="6" name="ZoneTexte 5"/>
        <cdr:cNvSpPr txBox="1"/>
      </cdr:nvSpPr>
      <cdr:spPr>
        <a:xfrm xmlns:a="http://schemas.openxmlformats.org/drawingml/2006/main">
          <a:off x="4056112" y="528266"/>
          <a:ext cx="624561" cy="307777"/>
        </a:xfrm>
        <a:prstGeom xmlns:a="http://schemas.openxmlformats.org/drawingml/2006/main" prst="rect">
          <a:avLst/>
        </a:prstGeom>
        <a:solidFill xmlns:a="http://schemas.openxmlformats.org/drawingml/2006/main">
          <a:srgbClr val="FF0000"/>
        </a:solidFill>
      </cdr:spPr>
      <cdr:txBody>
        <a:bodyPr xmlns:a="http://schemas.openxmlformats.org/drawingml/2006/main" vertOverflow="clip" wrap="square" rtlCol="0"/>
        <a:lstStyle xmlns:a="http://schemas.openxmlformats.org/drawingml/2006/main"/>
        <a:p xmlns:a="http://schemas.openxmlformats.org/drawingml/2006/main">
          <a:r>
            <a:rPr lang="fr-FR" dirty="0" smtClean="0">
              <a:solidFill>
                <a:schemeClr val="bg1"/>
              </a:solidFill>
            </a:rPr>
            <a:t>25℅</a:t>
          </a:r>
          <a:endParaRPr lang="fr-FR" sz="1100" dirty="0">
            <a:solidFill>
              <a:schemeClr val="bg1"/>
            </a:solidFill>
          </a:endParaRPr>
        </a:p>
      </cdr:txBody>
    </cdr:sp>
  </cdr:relSizeAnchor>
  <cdr:relSizeAnchor xmlns:cdr="http://schemas.openxmlformats.org/drawingml/2006/chartDrawing">
    <cdr:from>
      <cdr:x>0.69406</cdr:x>
      <cdr:y>0.17551</cdr:y>
    </cdr:from>
    <cdr:to>
      <cdr:x>0.77675</cdr:x>
      <cdr:y>0.28268</cdr:y>
    </cdr:to>
    <cdr:sp macro="" textlink="">
      <cdr:nvSpPr>
        <cdr:cNvPr id="7" name="ZoneTexte 6"/>
        <cdr:cNvSpPr txBox="1"/>
      </cdr:nvSpPr>
      <cdr:spPr>
        <a:xfrm xmlns:a="http://schemas.openxmlformats.org/drawingml/2006/main">
          <a:off x="5064224" y="504056"/>
          <a:ext cx="603319" cy="307777"/>
        </a:xfrm>
        <a:prstGeom xmlns:a="http://schemas.openxmlformats.org/drawingml/2006/main" prst="rect">
          <a:avLst/>
        </a:prstGeom>
        <a:solidFill xmlns:a="http://schemas.openxmlformats.org/drawingml/2006/main">
          <a:srgbClr val="FF0000"/>
        </a:solidFill>
      </cdr:spPr>
      <cdr:txBody>
        <a:bodyPr xmlns:a="http://schemas.openxmlformats.org/drawingml/2006/main" vertOverflow="clip" wrap="square" rtlCol="0"/>
        <a:lstStyle xmlns:a="http://schemas.openxmlformats.org/drawingml/2006/main"/>
        <a:p xmlns:a="http://schemas.openxmlformats.org/drawingml/2006/main">
          <a:r>
            <a:rPr lang="fr-FR" sz="1100" dirty="0" smtClean="0">
              <a:solidFill>
                <a:schemeClr val="bg1"/>
              </a:solidFill>
            </a:rPr>
            <a:t>25 ℅</a:t>
          </a:r>
          <a:endParaRPr lang="fr-FR" sz="1100" dirty="0">
            <a:solidFill>
              <a:schemeClr val="bg1"/>
            </a:solidFill>
          </a:endParaRP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52682ED-A10E-4832-A013-B233A95BDE00}" type="datetimeFigureOut">
              <a:rPr lang="fr-FR" smtClean="0"/>
              <a:pPr/>
              <a:t>16/06/2015</a:t>
            </a:fld>
            <a:endParaRPr lang="fr-FR" dirty="0"/>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dirty="0"/>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DCCA124-D51D-47D9-BC0C-FC9DF1277341}" type="slidenum">
              <a:rPr lang="fr-FR" smtClean="0"/>
              <a:pPr/>
              <a:t>‹N°›</a:t>
            </a:fld>
            <a:endParaRPr lang="fr-FR" dirty="0"/>
          </a:p>
        </p:txBody>
      </p:sp>
    </p:spTree>
    <p:extLst>
      <p:ext uri="{BB962C8B-B14F-4D97-AF65-F5344CB8AC3E}">
        <p14:creationId xmlns:p14="http://schemas.microsoft.com/office/powerpoint/2010/main" val="11806934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DCCA124-D51D-47D9-BC0C-FC9DF1277341}" type="slidenum">
              <a:rPr lang="fr-FR" smtClean="0"/>
              <a:pPr/>
              <a:t>4</a:t>
            </a:fld>
            <a:endParaRPr lang="fr-FR" dirty="0"/>
          </a:p>
        </p:txBody>
      </p:sp>
    </p:spTree>
    <p:extLst>
      <p:ext uri="{BB962C8B-B14F-4D97-AF65-F5344CB8AC3E}">
        <p14:creationId xmlns:p14="http://schemas.microsoft.com/office/powerpoint/2010/main" val="27801487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DCCA124-D51D-47D9-BC0C-FC9DF1277341}" type="slidenum">
              <a:rPr lang="fr-FR" smtClean="0"/>
              <a:pPr/>
              <a:t>8</a:t>
            </a:fld>
            <a:endParaRPr lang="fr-FR" dirty="0"/>
          </a:p>
        </p:txBody>
      </p:sp>
    </p:spTree>
    <p:extLst>
      <p:ext uri="{BB962C8B-B14F-4D97-AF65-F5344CB8AC3E}">
        <p14:creationId xmlns:p14="http://schemas.microsoft.com/office/powerpoint/2010/main" val="40600070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DCCA124-D51D-47D9-BC0C-FC9DF1277341}" type="slidenum">
              <a:rPr lang="fr-FR" smtClean="0"/>
              <a:pPr/>
              <a:t>9</a:t>
            </a:fld>
            <a:endParaRPr lang="fr-FR" dirty="0"/>
          </a:p>
        </p:txBody>
      </p:sp>
    </p:spTree>
    <p:extLst>
      <p:ext uri="{BB962C8B-B14F-4D97-AF65-F5344CB8AC3E}">
        <p14:creationId xmlns:p14="http://schemas.microsoft.com/office/powerpoint/2010/main" val="4900209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DCCA124-D51D-47D9-BC0C-FC9DF1277341}" type="slidenum">
              <a:rPr lang="fr-FR" smtClean="0"/>
              <a:pPr/>
              <a:t>18</a:t>
            </a:fld>
            <a:endParaRPr lang="fr-FR" dirty="0"/>
          </a:p>
        </p:txBody>
      </p:sp>
    </p:spTree>
    <p:extLst>
      <p:ext uri="{BB962C8B-B14F-4D97-AF65-F5344CB8AC3E}">
        <p14:creationId xmlns:p14="http://schemas.microsoft.com/office/powerpoint/2010/main" val="36263590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1DCCA124-D51D-47D9-BC0C-FC9DF1277341}" type="slidenum">
              <a:rPr lang="fr-FR" smtClean="0"/>
              <a:pPr/>
              <a:t>20</a:t>
            </a:fld>
            <a:endParaRPr lang="fr-FR" dirty="0"/>
          </a:p>
        </p:txBody>
      </p:sp>
    </p:spTree>
    <p:extLst>
      <p:ext uri="{BB962C8B-B14F-4D97-AF65-F5344CB8AC3E}">
        <p14:creationId xmlns:p14="http://schemas.microsoft.com/office/powerpoint/2010/main" val="18871350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DCCA124-D51D-47D9-BC0C-FC9DF1277341}" type="slidenum">
              <a:rPr lang="fr-FR" smtClean="0"/>
              <a:pPr/>
              <a:t>28</a:t>
            </a:fld>
            <a:endParaRPr lang="fr-FR" dirty="0"/>
          </a:p>
        </p:txBody>
      </p:sp>
    </p:spTree>
    <p:extLst>
      <p:ext uri="{BB962C8B-B14F-4D97-AF65-F5344CB8AC3E}">
        <p14:creationId xmlns:p14="http://schemas.microsoft.com/office/powerpoint/2010/main" val="20311583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DCCA124-D51D-47D9-BC0C-FC9DF1277341}" type="slidenum">
              <a:rPr lang="fr-FR" smtClean="0"/>
              <a:pPr/>
              <a:t>29</a:t>
            </a:fld>
            <a:endParaRPr lang="fr-FR" dirty="0"/>
          </a:p>
        </p:txBody>
      </p:sp>
    </p:spTree>
    <p:extLst>
      <p:ext uri="{BB962C8B-B14F-4D97-AF65-F5344CB8AC3E}">
        <p14:creationId xmlns:p14="http://schemas.microsoft.com/office/powerpoint/2010/main" val="33327833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1597820"/>
            <a:ext cx="7772400" cy="1102519"/>
          </a:xfrm>
        </p:spPr>
        <p:txBody>
          <a:bodyPr/>
          <a:lstStyle/>
          <a:p>
            <a:r>
              <a:rPr lang="fr-FR" smtClean="0"/>
              <a:t>Modifiez le style du titre</a:t>
            </a:r>
            <a:endParaRPr lang="fr-FR"/>
          </a:p>
        </p:txBody>
      </p:sp>
      <p:sp>
        <p:nvSpPr>
          <p:cNvPr id="3" name="Sous-titr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FR"/>
          </a:p>
        </p:txBody>
      </p:sp>
      <p:sp>
        <p:nvSpPr>
          <p:cNvPr id="4" name="Espace réservé de la date 3"/>
          <p:cNvSpPr>
            <a:spLocks noGrp="1"/>
          </p:cNvSpPr>
          <p:nvPr>
            <p:ph type="dt" sz="half" idx="10"/>
          </p:nvPr>
        </p:nvSpPr>
        <p:spPr/>
        <p:txBody>
          <a:bodyPr/>
          <a:lstStyle/>
          <a:p>
            <a:fld id="{02B42C3C-87A3-446C-B388-A6D027C30363}" type="datetime1">
              <a:rPr lang="fr-FR" smtClean="0"/>
              <a:t>16/06/2015</a:t>
            </a:fld>
            <a:endParaRPr lang="fr-FR" dirty="0"/>
          </a:p>
        </p:txBody>
      </p:sp>
      <p:sp>
        <p:nvSpPr>
          <p:cNvPr id="5" name="Espace réservé du pied de page 4"/>
          <p:cNvSpPr>
            <a:spLocks noGrp="1"/>
          </p:cNvSpPr>
          <p:nvPr>
            <p:ph type="ftr" sz="quarter" idx="11"/>
          </p:nvPr>
        </p:nvSpPr>
        <p:spPr/>
        <p:txBody>
          <a:bodyPr/>
          <a:lstStyle/>
          <a:p>
            <a:endParaRPr lang="fr-FR" dirty="0"/>
          </a:p>
        </p:txBody>
      </p:sp>
      <p:sp>
        <p:nvSpPr>
          <p:cNvPr id="6" name="Espace réservé du numéro de diapositive 5"/>
          <p:cNvSpPr>
            <a:spLocks noGrp="1"/>
          </p:cNvSpPr>
          <p:nvPr>
            <p:ph type="sldNum" sz="quarter" idx="12"/>
          </p:nvPr>
        </p:nvSpPr>
        <p:spPr/>
        <p:txBody>
          <a:bodyPr/>
          <a:lstStyle/>
          <a:p>
            <a:fld id="{7C04EE00-FFFE-4489-BF87-FC784A8F434D}" type="slidenum">
              <a:rPr lang="fr-FR" smtClean="0"/>
              <a:pPr/>
              <a:t>‹N°›</a:t>
            </a:fld>
            <a:endParaRPr lang="fr-FR" dirty="0"/>
          </a:p>
        </p:txBody>
      </p:sp>
    </p:spTree>
    <p:extLst>
      <p:ext uri="{BB962C8B-B14F-4D97-AF65-F5344CB8AC3E}">
        <p14:creationId xmlns:p14="http://schemas.microsoft.com/office/powerpoint/2010/main" val="37485491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74B541C9-A1E6-4BF6-975F-E8A77FD9D3C2}" type="datetime1">
              <a:rPr lang="fr-FR" smtClean="0"/>
              <a:t>16/06/2015</a:t>
            </a:fld>
            <a:endParaRPr lang="fr-FR" dirty="0"/>
          </a:p>
        </p:txBody>
      </p:sp>
      <p:sp>
        <p:nvSpPr>
          <p:cNvPr id="5" name="Espace réservé du pied de page 4"/>
          <p:cNvSpPr>
            <a:spLocks noGrp="1"/>
          </p:cNvSpPr>
          <p:nvPr>
            <p:ph type="ftr" sz="quarter" idx="11"/>
          </p:nvPr>
        </p:nvSpPr>
        <p:spPr/>
        <p:txBody>
          <a:bodyPr/>
          <a:lstStyle/>
          <a:p>
            <a:endParaRPr lang="fr-FR" dirty="0"/>
          </a:p>
        </p:txBody>
      </p:sp>
      <p:sp>
        <p:nvSpPr>
          <p:cNvPr id="6" name="Espace réservé du numéro de diapositive 5"/>
          <p:cNvSpPr>
            <a:spLocks noGrp="1"/>
          </p:cNvSpPr>
          <p:nvPr>
            <p:ph type="sldNum" sz="quarter" idx="12"/>
          </p:nvPr>
        </p:nvSpPr>
        <p:spPr/>
        <p:txBody>
          <a:bodyPr/>
          <a:lstStyle/>
          <a:p>
            <a:fld id="{7C04EE00-FFFE-4489-BF87-FC784A8F434D}" type="slidenum">
              <a:rPr lang="fr-FR" smtClean="0"/>
              <a:pPr/>
              <a:t>‹N°›</a:t>
            </a:fld>
            <a:endParaRPr lang="fr-FR" dirty="0"/>
          </a:p>
        </p:txBody>
      </p:sp>
    </p:spTree>
    <p:extLst>
      <p:ext uri="{BB962C8B-B14F-4D97-AF65-F5344CB8AC3E}">
        <p14:creationId xmlns:p14="http://schemas.microsoft.com/office/powerpoint/2010/main" val="22206591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05979"/>
            <a:ext cx="2057400" cy="4388644"/>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457200" y="205979"/>
            <a:ext cx="6019800" cy="4388644"/>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7886680A-06C3-4546-8CA3-3FCD643B84CD}" type="datetime1">
              <a:rPr lang="fr-FR" smtClean="0"/>
              <a:t>16/06/2015</a:t>
            </a:fld>
            <a:endParaRPr lang="fr-FR" dirty="0"/>
          </a:p>
        </p:txBody>
      </p:sp>
      <p:sp>
        <p:nvSpPr>
          <p:cNvPr id="5" name="Espace réservé du pied de page 4"/>
          <p:cNvSpPr>
            <a:spLocks noGrp="1"/>
          </p:cNvSpPr>
          <p:nvPr>
            <p:ph type="ftr" sz="quarter" idx="11"/>
          </p:nvPr>
        </p:nvSpPr>
        <p:spPr/>
        <p:txBody>
          <a:bodyPr/>
          <a:lstStyle/>
          <a:p>
            <a:endParaRPr lang="fr-FR" dirty="0"/>
          </a:p>
        </p:txBody>
      </p:sp>
      <p:sp>
        <p:nvSpPr>
          <p:cNvPr id="6" name="Espace réservé du numéro de diapositive 5"/>
          <p:cNvSpPr>
            <a:spLocks noGrp="1"/>
          </p:cNvSpPr>
          <p:nvPr>
            <p:ph type="sldNum" sz="quarter" idx="12"/>
          </p:nvPr>
        </p:nvSpPr>
        <p:spPr/>
        <p:txBody>
          <a:bodyPr/>
          <a:lstStyle/>
          <a:p>
            <a:fld id="{7C04EE00-FFFE-4489-BF87-FC784A8F434D}" type="slidenum">
              <a:rPr lang="fr-FR" smtClean="0"/>
              <a:pPr/>
              <a:t>‹N°›</a:t>
            </a:fld>
            <a:endParaRPr lang="fr-FR" dirty="0"/>
          </a:p>
        </p:txBody>
      </p:sp>
    </p:spTree>
    <p:extLst>
      <p:ext uri="{BB962C8B-B14F-4D97-AF65-F5344CB8AC3E}">
        <p14:creationId xmlns:p14="http://schemas.microsoft.com/office/powerpoint/2010/main" val="13412483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825117EC-4836-4BB7-8E6F-624DC0D01053}" type="datetime1">
              <a:rPr lang="fr-FR" smtClean="0"/>
              <a:t>16/06/2015</a:t>
            </a:fld>
            <a:endParaRPr lang="fr-FR" dirty="0"/>
          </a:p>
        </p:txBody>
      </p:sp>
      <p:sp>
        <p:nvSpPr>
          <p:cNvPr id="5" name="Espace réservé du pied de page 4"/>
          <p:cNvSpPr>
            <a:spLocks noGrp="1"/>
          </p:cNvSpPr>
          <p:nvPr>
            <p:ph type="ftr" sz="quarter" idx="11"/>
          </p:nvPr>
        </p:nvSpPr>
        <p:spPr/>
        <p:txBody>
          <a:bodyPr/>
          <a:lstStyle/>
          <a:p>
            <a:endParaRPr lang="fr-FR" dirty="0"/>
          </a:p>
        </p:txBody>
      </p:sp>
      <p:sp>
        <p:nvSpPr>
          <p:cNvPr id="6" name="Espace réservé du numéro de diapositive 5"/>
          <p:cNvSpPr>
            <a:spLocks noGrp="1"/>
          </p:cNvSpPr>
          <p:nvPr>
            <p:ph type="sldNum" sz="quarter" idx="12"/>
          </p:nvPr>
        </p:nvSpPr>
        <p:spPr/>
        <p:txBody>
          <a:bodyPr/>
          <a:lstStyle/>
          <a:p>
            <a:fld id="{7C04EE00-FFFE-4489-BF87-FC784A8F434D}" type="slidenum">
              <a:rPr lang="fr-FR" smtClean="0"/>
              <a:pPr/>
              <a:t>‹N°›</a:t>
            </a:fld>
            <a:endParaRPr lang="fr-FR" dirty="0"/>
          </a:p>
        </p:txBody>
      </p:sp>
    </p:spTree>
    <p:extLst>
      <p:ext uri="{BB962C8B-B14F-4D97-AF65-F5344CB8AC3E}">
        <p14:creationId xmlns:p14="http://schemas.microsoft.com/office/powerpoint/2010/main" val="6679138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3305176"/>
            <a:ext cx="7772400" cy="1021556"/>
          </a:xfrm>
        </p:spPr>
        <p:txBody>
          <a:bodyPr anchor="t"/>
          <a:lstStyle>
            <a:lvl1pPr algn="l">
              <a:defRPr sz="4000" b="1" cap="all"/>
            </a:lvl1pPr>
          </a:lstStyle>
          <a:p>
            <a:r>
              <a:rPr lang="fr-FR" smtClean="0"/>
              <a:t>Modifiez le style du titre</a:t>
            </a:r>
            <a:endParaRPr lang="fr-FR"/>
          </a:p>
        </p:txBody>
      </p:sp>
      <p:sp>
        <p:nvSpPr>
          <p:cNvPr id="3" name="Espace réservé du texte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fld id="{15743387-2B55-4670-B73C-5CABAB96B0E4}" type="datetime1">
              <a:rPr lang="fr-FR" smtClean="0"/>
              <a:t>16/06/2015</a:t>
            </a:fld>
            <a:endParaRPr lang="fr-FR" dirty="0"/>
          </a:p>
        </p:txBody>
      </p:sp>
      <p:sp>
        <p:nvSpPr>
          <p:cNvPr id="5" name="Espace réservé du pied de page 4"/>
          <p:cNvSpPr>
            <a:spLocks noGrp="1"/>
          </p:cNvSpPr>
          <p:nvPr>
            <p:ph type="ftr" sz="quarter" idx="11"/>
          </p:nvPr>
        </p:nvSpPr>
        <p:spPr/>
        <p:txBody>
          <a:bodyPr/>
          <a:lstStyle/>
          <a:p>
            <a:endParaRPr lang="fr-FR" dirty="0"/>
          </a:p>
        </p:txBody>
      </p:sp>
      <p:sp>
        <p:nvSpPr>
          <p:cNvPr id="6" name="Espace réservé du numéro de diapositive 5"/>
          <p:cNvSpPr>
            <a:spLocks noGrp="1"/>
          </p:cNvSpPr>
          <p:nvPr>
            <p:ph type="sldNum" sz="quarter" idx="12"/>
          </p:nvPr>
        </p:nvSpPr>
        <p:spPr/>
        <p:txBody>
          <a:bodyPr/>
          <a:lstStyle/>
          <a:p>
            <a:fld id="{7C04EE00-FFFE-4489-BF87-FC784A8F434D}" type="slidenum">
              <a:rPr lang="fr-FR" smtClean="0"/>
              <a:pPr/>
              <a:t>‹N°›</a:t>
            </a:fld>
            <a:endParaRPr lang="fr-FR" dirty="0"/>
          </a:p>
        </p:txBody>
      </p:sp>
    </p:spTree>
    <p:extLst>
      <p:ext uri="{BB962C8B-B14F-4D97-AF65-F5344CB8AC3E}">
        <p14:creationId xmlns:p14="http://schemas.microsoft.com/office/powerpoint/2010/main" val="15472247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E60E04FF-A26B-409C-BBFB-19E9DE724A7D}" type="datetime1">
              <a:rPr lang="fr-FR" smtClean="0"/>
              <a:t>16/06/2015</a:t>
            </a:fld>
            <a:endParaRPr lang="fr-FR" dirty="0"/>
          </a:p>
        </p:txBody>
      </p:sp>
      <p:sp>
        <p:nvSpPr>
          <p:cNvPr id="6" name="Espace réservé du pied de page 5"/>
          <p:cNvSpPr>
            <a:spLocks noGrp="1"/>
          </p:cNvSpPr>
          <p:nvPr>
            <p:ph type="ftr" sz="quarter" idx="11"/>
          </p:nvPr>
        </p:nvSpPr>
        <p:spPr/>
        <p:txBody>
          <a:bodyPr/>
          <a:lstStyle/>
          <a:p>
            <a:endParaRPr lang="fr-FR" dirty="0"/>
          </a:p>
        </p:txBody>
      </p:sp>
      <p:sp>
        <p:nvSpPr>
          <p:cNvPr id="7" name="Espace réservé du numéro de diapositive 6"/>
          <p:cNvSpPr>
            <a:spLocks noGrp="1"/>
          </p:cNvSpPr>
          <p:nvPr>
            <p:ph type="sldNum" sz="quarter" idx="12"/>
          </p:nvPr>
        </p:nvSpPr>
        <p:spPr/>
        <p:txBody>
          <a:bodyPr/>
          <a:lstStyle/>
          <a:p>
            <a:fld id="{7C04EE00-FFFE-4489-BF87-FC784A8F434D}" type="slidenum">
              <a:rPr lang="fr-FR" smtClean="0"/>
              <a:pPr/>
              <a:t>‹N°›</a:t>
            </a:fld>
            <a:endParaRPr lang="fr-FR" dirty="0"/>
          </a:p>
        </p:txBody>
      </p:sp>
    </p:spTree>
    <p:extLst>
      <p:ext uri="{BB962C8B-B14F-4D97-AF65-F5344CB8AC3E}">
        <p14:creationId xmlns:p14="http://schemas.microsoft.com/office/powerpoint/2010/main" val="15147257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Modifiez le style du titre</a:t>
            </a:r>
            <a:endParaRPr lang="fr-FR"/>
          </a:p>
        </p:txBody>
      </p:sp>
      <p:sp>
        <p:nvSpPr>
          <p:cNvPr id="3" name="Espace réservé du texte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8"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D69FFF94-B5F1-4808-8B22-68F2568A7668}" type="datetime1">
              <a:rPr lang="fr-FR" smtClean="0"/>
              <a:t>16/06/2015</a:t>
            </a:fld>
            <a:endParaRPr lang="fr-FR" dirty="0"/>
          </a:p>
        </p:txBody>
      </p:sp>
      <p:sp>
        <p:nvSpPr>
          <p:cNvPr id="8" name="Espace réservé du pied de page 7"/>
          <p:cNvSpPr>
            <a:spLocks noGrp="1"/>
          </p:cNvSpPr>
          <p:nvPr>
            <p:ph type="ftr" sz="quarter" idx="11"/>
          </p:nvPr>
        </p:nvSpPr>
        <p:spPr/>
        <p:txBody>
          <a:bodyPr/>
          <a:lstStyle/>
          <a:p>
            <a:endParaRPr lang="fr-FR" dirty="0"/>
          </a:p>
        </p:txBody>
      </p:sp>
      <p:sp>
        <p:nvSpPr>
          <p:cNvPr id="9" name="Espace réservé du numéro de diapositive 8"/>
          <p:cNvSpPr>
            <a:spLocks noGrp="1"/>
          </p:cNvSpPr>
          <p:nvPr>
            <p:ph type="sldNum" sz="quarter" idx="12"/>
          </p:nvPr>
        </p:nvSpPr>
        <p:spPr/>
        <p:txBody>
          <a:bodyPr/>
          <a:lstStyle/>
          <a:p>
            <a:fld id="{7C04EE00-FFFE-4489-BF87-FC784A8F434D}" type="slidenum">
              <a:rPr lang="fr-FR" smtClean="0"/>
              <a:pPr/>
              <a:t>‹N°›</a:t>
            </a:fld>
            <a:endParaRPr lang="fr-FR" dirty="0"/>
          </a:p>
        </p:txBody>
      </p:sp>
    </p:spTree>
    <p:extLst>
      <p:ext uri="{BB962C8B-B14F-4D97-AF65-F5344CB8AC3E}">
        <p14:creationId xmlns:p14="http://schemas.microsoft.com/office/powerpoint/2010/main" val="22822936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fld id="{A0F1139F-17A4-4A18-B91B-B87BCD82515D}" type="datetime1">
              <a:rPr lang="fr-FR" smtClean="0"/>
              <a:t>16/06/2015</a:t>
            </a:fld>
            <a:endParaRPr lang="fr-FR" dirty="0"/>
          </a:p>
        </p:txBody>
      </p:sp>
      <p:sp>
        <p:nvSpPr>
          <p:cNvPr id="4" name="Espace réservé du pied de page 3"/>
          <p:cNvSpPr>
            <a:spLocks noGrp="1"/>
          </p:cNvSpPr>
          <p:nvPr>
            <p:ph type="ftr" sz="quarter" idx="11"/>
          </p:nvPr>
        </p:nvSpPr>
        <p:spPr/>
        <p:txBody>
          <a:bodyPr/>
          <a:lstStyle/>
          <a:p>
            <a:endParaRPr lang="fr-FR" dirty="0"/>
          </a:p>
        </p:txBody>
      </p:sp>
      <p:sp>
        <p:nvSpPr>
          <p:cNvPr id="5" name="Espace réservé du numéro de diapositive 4"/>
          <p:cNvSpPr>
            <a:spLocks noGrp="1"/>
          </p:cNvSpPr>
          <p:nvPr>
            <p:ph type="sldNum" sz="quarter" idx="12"/>
          </p:nvPr>
        </p:nvSpPr>
        <p:spPr/>
        <p:txBody>
          <a:bodyPr/>
          <a:lstStyle/>
          <a:p>
            <a:fld id="{7C04EE00-FFFE-4489-BF87-FC784A8F434D}" type="slidenum">
              <a:rPr lang="fr-FR" smtClean="0"/>
              <a:pPr/>
              <a:t>‹N°›</a:t>
            </a:fld>
            <a:endParaRPr lang="fr-FR" dirty="0"/>
          </a:p>
        </p:txBody>
      </p:sp>
    </p:spTree>
    <p:extLst>
      <p:ext uri="{BB962C8B-B14F-4D97-AF65-F5344CB8AC3E}">
        <p14:creationId xmlns:p14="http://schemas.microsoft.com/office/powerpoint/2010/main" val="8883866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2D5B8C04-77C3-4EA3-92F9-124E5C0587C2}" type="datetime1">
              <a:rPr lang="fr-FR" smtClean="0"/>
              <a:t>16/06/2015</a:t>
            </a:fld>
            <a:endParaRPr lang="fr-FR" dirty="0"/>
          </a:p>
        </p:txBody>
      </p:sp>
      <p:sp>
        <p:nvSpPr>
          <p:cNvPr id="3" name="Espace réservé du pied de page 2"/>
          <p:cNvSpPr>
            <a:spLocks noGrp="1"/>
          </p:cNvSpPr>
          <p:nvPr>
            <p:ph type="ftr" sz="quarter" idx="11"/>
          </p:nvPr>
        </p:nvSpPr>
        <p:spPr/>
        <p:txBody>
          <a:bodyPr/>
          <a:lstStyle/>
          <a:p>
            <a:endParaRPr lang="fr-FR" dirty="0"/>
          </a:p>
        </p:txBody>
      </p:sp>
      <p:sp>
        <p:nvSpPr>
          <p:cNvPr id="4" name="Espace réservé du numéro de diapositive 3"/>
          <p:cNvSpPr>
            <a:spLocks noGrp="1"/>
          </p:cNvSpPr>
          <p:nvPr>
            <p:ph type="sldNum" sz="quarter" idx="12"/>
          </p:nvPr>
        </p:nvSpPr>
        <p:spPr/>
        <p:txBody>
          <a:bodyPr/>
          <a:lstStyle/>
          <a:p>
            <a:fld id="{7C04EE00-FFFE-4489-BF87-FC784A8F434D}" type="slidenum">
              <a:rPr lang="fr-FR" smtClean="0"/>
              <a:pPr/>
              <a:t>‹N°›</a:t>
            </a:fld>
            <a:endParaRPr lang="fr-FR" dirty="0"/>
          </a:p>
        </p:txBody>
      </p:sp>
    </p:spTree>
    <p:extLst>
      <p:ext uri="{BB962C8B-B14F-4D97-AF65-F5344CB8AC3E}">
        <p14:creationId xmlns:p14="http://schemas.microsoft.com/office/powerpoint/2010/main" val="14381194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2" y="204787"/>
            <a:ext cx="3008313" cy="871538"/>
          </a:xfrm>
        </p:spPr>
        <p:txBody>
          <a:bodyPr anchor="b"/>
          <a:lstStyle>
            <a:lvl1pPr algn="l">
              <a:defRPr sz="2000" b="1"/>
            </a:lvl1pPr>
          </a:lstStyle>
          <a:p>
            <a:r>
              <a:rPr lang="fr-FR" smtClean="0"/>
              <a:t>Modifiez le style du titre</a:t>
            </a:r>
            <a:endParaRPr lang="fr-FR"/>
          </a:p>
        </p:txBody>
      </p:sp>
      <p:sp>
        <p:nvSpPr>
          <p:cNvPr id="3" name="Espace réservé du contenu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2" y="1076327"/>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2E1C20DF-C22B-4A17-9B54-FD1191B153F2}" type="datetime1">
              <a:rPr lang="fr-FR" smtClean="0"/>
              <a:t>16/06/2015</a:t>
            </a:fld>
            <a:endParaRPr lang="fr-FR" dirty="0"/>
          </a:p>
        </p:txBody>
      </p:sp>
      <p:sp>
        <p:nvSpPr>
          <p:cNvPr id="6" name="Espace réservé du pied de page 5"/>
          <p:cNvSpPr>
            <a:spLocks noGrp="1"/>
          </p:cNvSpPr>
          <p:nvPr>
            <p:ph type="ftr" sz="quarter" idx="11"/>
          </p:nvPr>
        </p:nvSpPr>
        <p:spPr/>
        <p:txBody>
          <a:bodyPr/>
          <a:lstStyle/>
          <a:p>
            <a:endParaRPr lang="fr-FR" dirty="0"/>
          </a:p>
        </p:txBody>
      </p:sp>
      <p:sp>
        <p:nvSpPr>
          <p:cNvPr id="7" name="Espace réservé du numéro de diapositive 6"/>
          <p:cNvSpPr>
            <a:spLocks noGrp="1"/>
          </p:cNvSpPr>
          <p:nvPr>
            <p:ph type="sldNum" sz="quarter" idx="12"/>
          </p:nvPr>
        </p:nvSpPr>
        <p:spPr/>
        <p:txBody>
          <a:bodyPr/>
          <a:lstStyle/>
          <a:p>
            <a:fld id="{7C04EE00-FFFE-4489-BF87-FC784A8F434D}" type="slidenum">
              <a:rPr lang="fr-FR" smtClean="0"/>
              <a:pPr/>
              <a:t>‹N°›</a:t>
            </a:fld>
            <a:endParaRPr lang="fr-FR" dirty="0"/>
          </a:p>
        </p:txBody>
      </p:sp>
    </p:spTree>
    <p:extLst>
      <p:ext uri="{BB962C8B-B14F-4D97-AF65-F5344CB8AC3E}">
        <p14:creationId xmlns:p14="http://schemas.microsoft.com/office/powerpoint/2010/main" val="18824189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3600451"/>
            <a:ext cx="5486400" cy="425054"/>
          </a:xfrm>
        </p:spPr>
        <p:txBody>
          <a:bodyPr anchor="b"/>
          <a:lstStyle>
            <a:lvl1pPr algn="l">
              <a:defRPr sz="2000" b="1"/>
            </a:lvl1pPr>
          </a:lstStyle>
          <a:p>
            <a:r>
              <a:rPr lang="fr-FR" smtClean="0"/>
              <a:t>Modifiez le style du titre</a:t>
            </a:r>
            <a:endParaRPr lang="fr-FR"/>
          </a:p>
        </p:txBody>
      </p:sp>
      <p:sp>
        <p:nvSpPr>
          <p:cNvPr id="3" name="Espace réservé pour une image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dirty="0"/>
          </a:p>
        </p:txBody>
      </p:sp>
      <p:sp>
        <p:nvSpPr>
          <p:cNvPr id="4" name="Espace réservé du texte 3"/>
          <p:cNvSpPr>
            <a:spLocks noGrp="1"/>
          </p:cNvSpPr>
          <p:nvPr>
            <p:ph type="body" sz="half" idx="2"/>
          </p:nvPr>
        </p:nvSpPr>
        <p:spPr>
          <a:xfrm>
            <a:off x="1792288" y="4025504"/>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6E60E23E-649F-4CA5-9BAE-C4010B7A0BD2}" type="datetime1">
              <a:rPr lang="fr-FR" smtClean="0"/>
              <a:t>16/06/2015</a:t>
            </a:fld>
            <a:endParaRPr lang="fr-FR" dirty="0"/>
          </a:p>
        </p:txBody>
      </p:sp>
      <p:sp>
        <p:nvSpPr>
          <p:cNvPr id="6" name="Espace réservé du pied de page 5"/>
          <p:cNvSpPr>
            <a:spLocks noGrp="1"/>
          </p:cNvSpPr>
          <p:nvPr>
            <p:ph type="ftr" sz="quarter" idx="11"/>
          </p:nvPr>
        </p:nvSpPr>
        <p:spPr/>
        <p:txBody>
          <a:bodyPr/>
          <a:lstStyle/>
          <a:p>
            <a:endParaRPr lang="fr-FR" dirty="0"/>
          </a:p>
        </p:txBody>
      </p:sp>
      <p:sp>
        <p:nvSpPr>
          <p:cNvPr id="7" name="Espace réservé du numéro de diapositive 6"/>
          <p:cNvSpPr>
            <a:spLocks noGrp="1"/>
          </p:cNvSpPr>
          <p:nvPr>
            <p:ph type="sldNum" sz="quarter" idx="12"/>
          </p:nvPr>
        </p:nvSpPr>
        <p:spPr/>
        <p:txBody>
          <a:bodyPr/>
          <a:lstStyle/>
          <a:p>
            <a:fld id="{7C04EE00-FFFE-4489-BF87-FC784A8F434D}" type="slidenum">
              <a:rPr lang="fr-FR" smtClean="0"/>
              <a:pPr/>
              <a:t>‹N°›</a:t>
            </a:fld>
            <a:endParaRPr lang="fr-FR" dirty="0"/>
          </a:p>
        </p:txBody>
      </p:sp>
    </p:spTree>
    <p:extLst>
      <p:ext uri="{BB962C8B-B14F-4D97-AF65-F5344CB8AC3E}">
        <p14:creationId xmlns:p14="http://schemas.microsoft.com/office/powerpoint/2010/main" val="8744947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F1A23325-70E5-45FC-8D19-F9CCFC623680}" type="datetime1">
              <a:rPr lang="fr-FR" smtClean="0"/>
              <a:t>16/06/2015</a:t>
            </a:fld>
            <a:endParaRPr lang="fr-FR" dirty="0"/>
          </a:p>
        </p:txBody>
      </p:sp>
      <p:sp>
        <p:nvSpPr>
          <p:cNvPr id="5" name="Espace réservé du pied de page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dirty="0"/>
          </a:p>
        </p:txBody>
      </p:sp>
      <p:sp>
        <p:nvSpPr>
          <p:cNvPr id="6" name="Espace réservé du numéro de diapositive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7C04EE00-FFFE-4489-BF87-FC784A8F434D}" type="slidenum">
              <a:rPr lang="fr-FR" smtClean="0"/>
              <a:pPr/>
              <a:t>‹N°›</a:t>
            </a:fld>
            <a:endParaRPr lang="fr-FR" dirty="0"/>
          </a:p>
        </p:txBody>
      </p:sp>
    </p:spTree>
    <p:extLst>
      <p:ext uri="{BB962C8B-B14F-4D97-AF65-F5344CB8AC3E}">
        <p14:creationId xmlns:p14="http://schemas.microsoft.com/office/powerpoint/2010/main" val="354032430"/>
      </p:ext>
    </p:extLst>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png"/><Relationship Id="rId1" Type="http://schemas.openxmlformats.org/officeDocument/2006/relationships/slideLayout" Target="../slideLayouts/slideLayout2.xml"/><Relationship Id="rId5" Type="http://schemas.openxmlformats.org/officeDocument/2006/relationships/image" Target="../media/image15.jpeg"/><Relationship Id="rId4" Type="http://schemas.openxmlformats.org/officeDocument/2006/relationships/image" Target="../media/image14.jpeg"/></Relationships>
</file>

<file path=ppt/slides/_rels/slide18.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4.gif"/></Relationships>
</file>

<file path=ppt/slides/_rels/slide20.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chart" Target="../charts/chart1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chart" Target="../charts/chart1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chart" Target="../charts/chart1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chart" Target="../charts/chart1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chart" Target="../charts/chart14.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8.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image" Target="../media/image8.emf"/></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5"/>
          <p:cNvPicPr>
            <a:picLocks noChangeAspect="1" noChangeArrowheads="1"/>
          </p:cNvPicPr>
          <p:nvPr/>
        </p:nvPicPr>
        <p:blipFill>
          <a:blip r:embed="rId2"/>
          <a:srcRect/>
          <a:stretch>
            <a:fillRect/>
          </a:stretch>
        </p:blipFill>
        <p:spPr bwMode="auto">
          <a:xfrm>
            <a:off x="0" y="0"/>
            <a:ext cx="9251950" cy="5143500"/>
          </a:xfrm>
          <a:prstGeom prst="rect">
            <a:avLst/>
          </a:prstGeom>
          <a:noFill/>
          <a:ln w="9525">
            <a:noFill/>
            <a:miter lim="800000"/>
            <a:headEnd/>
            <a:tailEnd/>
          </a:ln>
        </p:spPr>
      </p:pic>
      <p:sp>
        <p:nvSpPr>
          <p:cNvPr id="5" name="Espace réservé du numéro de diapositive 4"/>
          <p:cNvSpPr>
            <a:spLocks noGrp="1"/>
          </p:cNvSpPr>
          <p:nvPr>
            <p:ph type="sldNum" sz="quarter" idx="12"/>
          </p:nvPr>
        </p:nvSpPr>
        <p:spPr/>
        <p:txBody>
          <a:bodyPr/>
          <a:lstStyle/>
          <a:p>
            <a:fld id="{7C04EE00-FFFE-4489-BF87-FC784A8F434D}" type="slidenum">
              <a:rPr lang="fr-FR" smtClean="0"/>
              <a:pPr/>
              <a:t>1</a:t>
            </a:fld>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downLeft)">
                                      <p:cBhvr>
                                        <p:cTn id="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Rectangle 2"/>
          <p:cNvSpPr txBox="1">
            <a:spLocks noChangeArrowheads="1"/>
          </p:cNvSpPr>
          <p:nvPr/>
        </p:nvSpPr>
        <p:spPr>
          <a:xfrm rot="5400000" flipV="1">
            <a:off x="-1958912" y="1946339"/>
            <a:ext cx="5156073" cy="1238250"/>
          </a:xfrm>
          <a:prstGeom prst="rect">
            <a:avLst/>
          </a:prstGeom>
        </p:spPr>
        <p:style>
          <a:lnRef idx="0">
            <a:schemeClr val="accent5"/>
          </a:lnRef>
          <a:fillRef idx="3">
            <a:schemeClr val="accent5"/>
          </a:fillRef>
          <a:effectRef idx="3">
            <a:schemeClr val="accent5"/>
          </a:effectRef>
          <a:fontRef idx="minor">
            <a:schemeClr val="lt1"/>
          </a:fontRef>
        </p:style>
        <p:txBody>
          <a:bodyPr anchor="ctr">
            <a:normAutofit/>
          </a:bodyP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fr-FR" sz="2600" b="1" i="1" dirty="0" smtClean="0">
                <a:latin typeface="Times New Roman" pitchFamily="18" charset="0"/>
                <a:cs typeface="Times New Roman" pitchFamily="18" charset="0"/>
              </a:rPr>
              <a:t>MATÉRIAUX, MATÉRIELS ET ESSAIS</a:t>
            </a:r>
            <a:endParaRPr lang="fr-FR" sz="2600" i="1" dirty="0">
              <a:latin typeface="Times New Roman" pitchFamily="18" charset="0"/>
              <a:cs typeface="Times New Roman" pitchFamily="18" charset="0"/>
            </a:endParaRPr>
          </a:p>
        </p:txBody>
      </p:sp>
      <p:sp>
        <p:nvSpPr>
          <p:cNvPr id="6145" name="Rectangle 1"/>
          <p:cNvSpPr>
            <a:spLocks noChangeArrowheads="1"/>
          </p:cNvSpPr>
          <p:nvPr/>
        </p:nvSpPr>
        <p:spPr bwMode="auto">
          <a:xfrm>
            <a:off x="1345308" y="1131590"/>
            <a:ext cx="3692229" cy="70788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342900" marR="0" lvl="0" indent="-342900" algn="justLow" defTabSz="914400" rtl="0" eaLnBrk="1" fontAlgn="base" latinLnBrk="0" hangingPunct="1">
              <a:spcBef>
                <a:spcPct val="0"/>
              </a:spcBef>
              <a:spcAft>
                <a:spcPct val="0"/>
              </a:spcAft>
              <a:buClrTx/>
              <a:buSzTx/>
              <a:buFont typeface="Wingdings" pitchFamily="2" charset="2"/>
              <a:buChar char="q"/>
              <a:tabLst/>
            </a:pPr>
            <a:r>
              <a:rPr kumimoji="0" lang="fr-FR" sz="2000" b="1" i="0" u="sng"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Caractéristiques du gravier :</a:t>
            </a:r>
            <a:endParaRPr kumimoji="0" lang="fr-FR" sz="2000" b="0" i="0" u="sng" strike="noStrike" cap="none" normalizeH="0" baseline="0" dirty="0" smtClean="0">
              <a:ln>
                <a:noFill/>
              </a:ln>
              <a:solidFill>
                <a:schemeClr val="tx1"/>
              </a:solidFill>
              <a:effectLst/>
              <a:latin typeface="Times New Roman" pitchFamily="18" charset="0"/>
              <a:cs typeface="Times New Roman" pitchFamily="18" charset="0"/>
            </a:endParaRPr>
          </a:p>
          <a:p>
            <a:pPr marL="800100" lvl="1" indent="-342900" algn="justLow" eaLnBrk="0" fontAlgn="base" hangingPunct="0">
              <a:spcBef>
                <a:spcPct val="0"/>
              </a:spcBef>
              <a:spcAft>
                <a:spcPct val="0"/>
              </a:spcAft>
              <a:buFont typeface="Wingdings" pitchFamily="2" charset="2"/>
              <a:buChar char="Ø"/>
            </a:pPr>
            <a:r>
              <a:rPr kumimoji="0" lang="fr-FR"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Gravier concassé :</a:t>
            </a:r>
            <a:endParaRPr kumimoji="0" lang="fr-FR"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6148" name="Rectangle 4"/>
          <p:cNvSpPr>
            <a:spLocks noChangeArrowheads="1"/>
          </p:cNvSpPr>
          <p:nvPr/>
        </p:nvSpPr>
        <p:spPr bwMode="auto">
          <a:xfrm>
            <a:off x="0" y="-184666"/>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dirty="0"/>
          </a:p>
        </p:txBody>
      </p:sp>
      <p:sp>
        <p:nvSpPr>
          <p:cNvPr id="6149" name="Rectangle 5"/>
          <p:cNvSpPr>
            <a:spLocks noChangeArrowheads="1"/>
          </p:cNvSpPr>
          <p:nvPr/>
        </p:nvSpPr>
        <p:spPr bwMode="auto">
          <a:xfrm>
            <a:off x="0" y="2115622"/>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dirty="0"/>
          </a:p>
        </p:txBody>
      </p:sp>
      <p:sp>
        <p:nvSpPr>
          <p:cNvPr id="11" name="TextBox 2"/>
          <p:cNvSpPr txBox="1">
            <a:spLocks noChangeArrowheads="1"/>
          </p:cNvSpPr>
          <p:nvPr/>
        </p:nvSpPr>
        <p:spPr bwMode="auto">
          <a:xfrm>
            <a:off x="1238250" y="21000"/>
            <a:ext cx="2757686" cy="492443"/>
          </a:xfrm>
          <a:prstGeom prst="rect">
            <a:avLst/>
          </a:prstGeom>
          <a:noFill/>
          <a:ln w="9525">
            <a:noFill/>
            <a:miter lim="800000"/>
            <a:headEnd/>
            <a:tailEnd/>
          </a:ln>
        </p:spPr>
        <p:txBody>
          <a:bodyPr wrap="square">
            <a:spAutoFit/>
          </a:bodyPr>
          <a:lstStyle/>
          <a:p>
            <a:r>
              <a:rPr lang="fr-FR" sz="2600" b="1" i="1" dirty="0">
                <a:latin typeface="Times New Roman" pitchFamily="18" charset="0"/>
                <a:cs typeface="Times New Roman" pitchFamily="18" charset="0"/>
              </a:rPr>
              <a:t>MATÉRIAUX</a:t>
            </a:r>
            <a:endParaRPr lang="en-US" sz="2600" i="1" dirty="0">
              <a:latin typeface="Times New Roman" pitchFamily="18" charset="0"/>
              <a:cs typeface="Times New Roman" pitchFamily="18" charset="0"/>
            </a:endParaRPr>
          </a:p>
        </p:txBody>
      </p:sp>
      <p:sp>
        <p:nvSpPr>
          <p:cNvPr id="12" name="Connecteur droit avec flèche 11"/>
          <p:cNvSpPr>
            <a:spLocks noChangeShapeType="1"/>
          </p:cNvSpPr>
          <p:nvPr/>
        </p:nvSpPr>
        <p:spPr bwMode="auto">
          <a:xfrm>
            <a:off x="1343610" y="411510"/>
            <a:ext cx="2196000" cy="0"/>
          </a:xfrm>
          <a:prstGeom prst="straightConnector1">
            <a:avLst/>
          </a:prstGeom>
          <a:noFill/>
          <a:ln w="25400">
            <a:solidFill>
              <a:schemeClr val="tx2">
                <a:lumMod val="60000"/>
                <a:lumOff val="40000"/>
              </a:schemeClr>
            </a:solidFill>
            <a:round/>
            <a:headEnd/>
            <a:tailEnd/>
          </a:ln>
        </p:spPr>
        <p:txBody>
          <a:bodyPr vert="horz" wrap="square" lIns="91440" tIns="45720" rIns="91440" bIns="45720" numCol="1" anchor="t" anchorCtr="0" compatLnSpc="1">
            <a:prstTxWarp prst="textNoShape">
              <a:avLst/>
            </a:prstTxWarp>
          </a:bodyPr>
          <a:lstStyle/>
          <a:p>
            <a:endParaRPr lang="fr-FR" dirty="0"/>
          </a:p>
        </p:txBody>
      </p:sp>
      <p:sp>
        <p:nvSpPr>
          <p:cNvPr id="7" name="Espace réservé du numéro de diapositive 6"/>
          <p:cNvSpPr>
            <a:spLocks noGrp="1"/>
          </p:cNvSpPr>
          <p:nvPr>
            <p:ph type="sldNum" sz="quarter" idx="12"/>
          </p:nvPr>
        </p:nvSpPr>
        <p:spPr/>
        <p:txBody>
          <a:bodyPr/>
          <a:lstStyle/>
          <a:p>
            <a:fld id="{7C04EE00-FFFE-4489-BF87-FC784A8F434D}" type="slidenum">
              <a:rPr lang="fr-FR" smtClean="0"/>
              <a:pPr/>
              <a:t>10</a:t>
            </a:fld>
            <a:endParaRPr lang="fr-FR" dirty="0"/>
          </a:p>
        </p:txBody>
      </p:sp>
      <p:sp>
        <p:nvSpPr>
          <p:cNvPr id="13" name="Rectangle 12"/>
          <p:cNvSpPr/>
          <p:nvPr/>
        </p:nvSpPr>
        <p:spPr>
          <a:xfrm>
            <a:off x="1259632" y="359554"/>
            <a:ext cx="7884368" cy="923330"/>
          </a:xfrm>
          <a:prstGeom prst="rect">
            <a:avLst/>
          </a:prstGeom>
        </p:spPr>
        <p:txBody>
          <a:bodyPr wrap="square">
            <a:spAutoFit/>
          </a:bodyPr>
          <a:lstStyle/>
          <a:p>
            <a:pPr algn="just"/>
            <a:r>
              <a:rPr lang="fr-FR" dirty="0" smtClean="0">
                <a:latin typeface="Times New Roman" pitchFamily="18" charset="0"/>
                <a:cs typeface="Times New Roman" pitchFamily="18" charset="0"/>
              </a:rPr>
              <a:t>Dans cette  partie, on présente les différents matériaux utilisés dans cette étude, ainsi que leurs caractéristiques et on présente les calculs de formulation de notre béton .</a:t>
            </a:r>
            <a:endParaRPr lang="fr-FR" dirty="0">
              <a:latin typeface="Times New Roman" pitchFamily="18" charset="0"/>
              <a:cs typeface="Times New Roman" pitchFamily="18" charset="0"/>
            </a:endParaRPr>
          </a:p>
        </p:txBody>
      </p:sp>
      <p:sp>
        <p:nvSpPr>
          <p:cNvPr id="3" name="Rectangle 2"/>
          <p:cNvSpPr/>
          <p:nvPr/>
        </p:nvSpPr>
        <p:spPr>
          <a:xfrm>
            <a:off x="1343610" y="1662795"/>
            <a:ext cx="7800390" cy="646331"/>
          </a:xfrm>
          <a:prstGeom prst="rect">
            <a:avLst/>
          </a:prstGeom>
        </p:spPr>
        <p:txBody>
          <a:bodyPr wrap="square">
            <a:spAutoFit/>
          </a:bodyPr>
          <a:lstStyle/>
          <a:p>
            <a:pPr algn="just">
              <a:spcAft>
                <a:spcPts val="0"/>
              </a:spcAft>
              <a:tabLst>
                <a:tab pos="1828800" algn="l"/>
                <a:tab pos="2171700" algn="l"/>
                <a:tab pos="2628900" algn="l"/>
                <a:tab pos="3886200" algn="l"/>
              </a:tabLst>
            </a:pPr>
            <a:r>
              <a:rPr lang="fr-FR" dirty="0">
                <a:latin typeface="Times New Roman"/>
                <a:ea typeface="Times New Roman"/>
                <a:cs typeface="Arial"/>
              </a:rPr>
              <a:t>Le gravie utilisé pour la confection du béton est </a:t>
            </a:r>
            <a:r>
              <a:rPr lang="fr-FR" dirty="0" smtClean="0">
                <a:latin typeface="Times New Roman"/>
                <a:ea typeface="Times New Roman"/>
                <a:cs typeface="Arial"/>
              </a:rPr>
              <a:t>un gravier </a:t>
            </a:r>
            <a:r>
              <a:rPr lang="fr-FR" dirty="0">
                <a:latin typeface="Times New Roman"/>
                <a:ea typeface="Times New Roman"/>
                <a:cs typeface="Arial"/>
              </a:rPr>
              <a:t>de </a:t>
            </a:r>
            <a:r>
              <a:rPr lang="fr-FR" dirty="0" smtClean="0">
                <a:latin typeface="Times New Roman"/>
                <a:ea typeface="Times New Roman"/>
                <a:cs typeface="Arial"/>
              </a:rPr>
              <a:t>MECHERIE. Les </a:t>
            </a:r>
            <a:r>
              <a:rPr lang="fr-FR" dirty="0">
                <a:latin typeface="Times New Roman"/>
                <a:ea typeface="Times New Roman"/>
                <a:cs typeface="Arial"/>
              </a:rPr>
              <a:t>fractions utilisées sont :</a:t>
            </a:r>
            <a:r>
              <a:rPr lang="fr-FR" b="1" dirty="0">
                <a:latin typeface="Times New Roman"/>
                <a:ea typeface="Times New Roman"/>
                <a:cs typeface="Arial"/>
              </a:rPr>
              <a:t> (3/8), (8/15).</a:t>
            </a:r>
            <a:endParaRPr lang="fr-FR" dirty="0">
              <a:ea typeface="Calibri"/>
              <a:cs typeface="Arial"/>
            </a:endParaRPr>
          </a:p>
        </p:txBody>
      </p:sp>
      <p:sp>
        <p:nvSpPr>
          <p:cNvPr id="14" name="Rectangle 13"/>
          <p:cNvSpPr/>
          <p:nvPr/>
        </p:nvSpPr>
        <p:spPr>
          <a:xfrm>
            <a:off x="468282" y="4833033"/>
            <a:ext cx="301686" cy="369332"/>
          </a:xfrm>
          <a:prstGeom prst="rect">
            <a:avLst/>
          </a:prstGeom>
        </p:spPr>
        <p:txBody>
          <a:bodyPr wrap="none">
            <a:spAutoFit/>
          </a:bodyPr>
          <a:lstStyle/>
          <a:p>
            <a:r>
              <a:rPr lang="fr-FR" b="1" dirty="0">
                <a:effectLst>
                  <a:glow rad="45504">
                    <a:schemeClr val="accent1">
                      <a:satMod val="220000"/>
                      <a:alpha val="35000"/>
                    </a:schemeClr>
                  </a:glow>
                  <a:outerShdw blurRad="63500" dist="50800" dir="8100000" sx="0" sy="0">
                    <a:srgbClr val="000000">
                      <a:alpha val="50000"/>
                    </a:srgbClr>
                  </a:outerShdw>
                </a:effectLst>
              </a:rPr>
              <a:t>7</a:t>
            </a:r>
            <a:endParaRPr lang="fr-FR" dirty="0"/>
          </a:p>
        </p:txBody>
      </p:sp>
      <p:graphicFrame>
        <p:nvGraphicFramePr>
          <p:cNvPr id="15" name="Graphique 14"/>
          <p:cNvGraphicFramePr/>
          <p:nvPr>
            <p:extLst>
              <p:ext uri="{D42A27DB-BD31-4B8C-83A1-F6EECF244321}">
                <p14:modId xmlns:p14="http://schemas.microsoft.com/office/powerpoint/2010/main" val="2317335420"/>
              </p:ext>
            </p:extLst>
          </p:nvPr>
        </p:nvGraphicFramePr>
        <p:xfrm>
          <a:off x="1343610" y="2432236"/>
          <a:ext cx="7620878" cy="2711264"/>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additive="base">
                                        <p:cTn id="13" dur="500" fill="hold"/>
                                        <p:tgtEl>
                                          <p:spTgt spid="11"/>
                                        </p:tgtEl>
                                        <p:attrNameLst>
                                          <p:attrName>ppt_x</p:attrName>
                                        </p:attrNameLst>
                                      </p:cBhvr>
                                      <p:tavLst>
                                        <p:tav tm="0">
                                          <p:val>
                                            <p:strVal val="#ppt_x"/>
                                          </p:val>
                                        </p:tav>
                                        <p:tav tm="100000">
                                          <p:val>
                                            <p:strVal val="#ppt_x"/>
                                          </p:val>
                                        </p:tav>
                                      </p:tavLst>
                                    </p:anim>
                                    <p:anim calcmode="lin" valueType="num">
                                      <p:cBhvr additive="base">
                                        <p:cTn id="14" dur="500" fill="hold"/>
                                        <p:tgtEl>
                                          <p:spTgt spid="11"/>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additive="base">
                                        <p:cTn id="17" dur="500" fill="hold"/>
                                        <p:tgtEl>
                                          <p:spTgt spid="12"/>
                                        </p:tgtEl>
                                        <p:attrNameLst>
                                          <p:attrName>ppt_x</p:attrName>
                                        </p:attrNameLst>
                                      </p:cBhvr>
                                      <p:tavLst>
                                        <p:tav tm="0">
                                          <p:val>
                                            <p:strVal val="#ppt_x"/>
                                          </p:val>
                                        </p:tav>
                                        <p:tav tm="100000">
                                          <p:val>
                                            <p:strVal val="#ppt_x"/>
                                          </p:val>
                                        </p:tav>
                                      </p:tavLst>
                                    </p:anim>
                                    <p:anim calcmode="lin" valueType="num">
                                      <p:cBhvr additive="base">
                                        <p:cTn id="1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ppt_x"/>
                                          </p:val>
                                        </p:tav>
                                        <p:tav tm="100000">
                                          <p:val>
                                            <p:strVal val="#ppt_x"/>
                                          </p:val>
                                        </p:tav>
                                      </p:tavLst>
                                    </p:anim>
                                    <p:anim calcmode="lin" valueType="num">
                                      <p:cBhvr additive="base">
                                        <p:cTn id="24"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6145"/>
                                        </p:tgtEl>
                                        <p:attrNameLst>
                                          <p:attrName>style.visibility</p:attrName>
                                        </p:attrNameLst>
                                      </p:cBhvr>
                                      <p:to>
                                        <p:strVal val="visible"/>
                                      </p:to>
                                    </p:set>
                                    <p:anim calcmode="lin" valueType="num">
                                      <p:cBhvr additive="base">
                                        <p:cTn id="29" dur="500" fill="hold"/>
                                        <p:tgtEl>
                                          <p:spTgt spid="6145"/>
                                        </p:tgtEl>
                                        <p:attrNameLst>
                                          <p:attrName>ppt_x</p:attrName>
                                        </p:attrNameLst>
                                      </p:cBhvr>
                                      <p:tavLst>
                                        <p:tav tm="0">
                                          <p:val>
                                            <p:strVal val="#ppt_x"/>
                                          </p:val>
                                        </p:tav>
                                        <p:tav tm="100000">
                                          <p:val>
                                            <p:strVal val="#ppt_x"/>
                                          </p:val>
                                        </p:tav>
                                      </p:tavLst>
                                    </p:anim>
                                    <p:anim calcmode="lin" valueType="num">
                                      <p:cBhvr additive="base">
                                        <p:cTn id="30" dur="500" fill="hold"/>
                                        <p:tgtEl>
                                          <p:spTgt spid="6145"/>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3"/>
                                        </p:tgtEl>
                                        <p:attrNameLst>
                                          <p:attrName>style.visibility</p:attrName>
                                        </p:attrNameLst>
                                      </p:cBhvr>
                                      <p:to>
                                        <p:strVal val="visible"/>
                                      </p:to>
                                    </p:set>
                                    <p:anim calcmode="lin" valueType="num">
                                      <p:cBhvr additive="base">
                                        <p:cTn id="33" dur="500" fill="hold"/>
                                        <p:tgtEl>
                                          <p:spTgt spid="3"/>
                                        </p:tgtEl>
                                        <p:attrNameLst>
                                          <p:attrName>ppt_x</p:attrName>
                                        </p:attrNameLst>
                                      </p:cBhvr>
                                      <p:tavLst>
                                        <p:tav tm="0">
                                          <p:val>
                                            <p:strVal val="#ppt_x"/>
                                          </p:val>
                                        </p:tav>
                                        <p:tav tm="100000">
                                          <p:val>
                                            <p:strVal val="#ppt_x"/>
                                          </p:val>
                                        </p:tav>
                                      </p:tavLst>
                                    </p:anim>
                                    <p:anim calcmode="lin" valueType="num">
                                      <p:cBhvr additive="base">
                                        <p:cTn id="3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8" fill="hold" grpId="0" nodeType="clickEffect">
                                  <p:stCondLst>
                                    <p:cond delay="0"/>
                                  </p:stCondLst>
                                  <p:childTnLst>
                                    <p:set>
                                      <p:cBhvr>
                                        <p:cTn id="38" dur="1" fill="hold">
                                          <p:stCondLst>
                                            <p:cond delay="0"/>
                                          </p:stCondLst>
                                        </p:cTn>
                                        <p:tgtEl>
                                          <p:spTgt spid="15"/>
                                        </p:tgtEl>
                                        <p:attrNameLst>
                                          <p:attrName>style.visibility</p:attrName>
                                        </p:attrNameLst>
                                      </p:cBhvr>
                                      <p:to>
                                        <p:strVal val="visible"/>
                                      </p:to>
                                    </p:set>
                                    <p:anim calcmode="lin" valueType="num">
                                      <p:cBhvr additive="base">
                                        <p:cTn id="39" dur="500" fill="hold"/>
                                        <p:tgtEl>
                                          <p:spTgt spid="15"/>
                                        </p:tgtEl>
                                        <p:attrNameLst>
                                          <p:attrName>ppt_x</p:attrName>
                                        </p:attrNameLst>
                                      </p:cBhvr>
                                      <p:tavLst>
                                        <p:tav tm="0">
                                          <p:val>
                                            <p:strVal val="0-#ppt_w/2"/>
                                          </p:val>
                                        </p:tav>
                                        <p:tav tm="100000">
                                          <p:val>
                                            <p:strVal val="#ppt_x"/>
                                          </p:val>
                                        </p:tav>
                                      </p:tavLst>
                                    </p:anim>
                                    <p:anim calcmode="lin" valueType="num">
                                      <p:cBhvr additive="base">
                                        <p:cTn id="40" dur="5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145" grpId="0"/>
      <p:bldP spid="11" grpId="0"/>
      <p:bldP spid="12" grpId="0" animBg="1"/>
      <p:bldP spid="13" grpId="0"/>
      <p:bldP spid="3" grpId="0"/>
      <p:bldGraphic spid="15" grpId="0">
        <p:bldAsOne/>
      </p:bldGraphic>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rot="5400000" flipV="1">
            <a:off x="-1958912" y="1946339"/>
            <a:ext cx="5156073" cy="1238250"/>
          </a:xfrm>
          <a:prstGeom prst="rect">
            <a:avLst/>
          </a:prstGeom>
        </p:spPr>
        <p:style>
          <a:lnRef idx="0">
            <a:schemeClr val="accent5"/>
          </a:lnRef>
          <a:fillRef idx="3">
            <a:schemeClr val="accent5"/>
          </a:fillRef>
          <a:effectRef idx="3">
            <a:schemeClr val="accent5"/>
          </a:effectRef>
          <a:fontRef idx="minor">
            <a:schemeClr val="lt1"/>
          </a:fontRef>
        </p:style>
        <p:txBody>
          <a:bodyPr anchor="ctr">
            <a:normAutofit/>
          </a:bodyP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fr-FR" sz="2600" b="1" i="1" dirty="0" smtClean="0">
                <a:latin typeface="Times New Roman" pitchFamily="18" charset="0"/>
                <a:cs typeface="Times New Roman" pitchFamily="18" charset="0"/>
              </a:rPr>
              <a:t>MATÉRIAUX, MATÉRIELS ET ESSAIS</a:t>
            </a:r>
            <a:endParaRPr lang="fr-FR" sz="2600" i="1" dirty="0">
              <a:latin typeface="Times New Roman" pitchFamily="18" charset="0"/>
              <a:cs typeface="Times New Roman" pitchFamily="18" charset="0"/>
            </a:endParaRPr>
          </a:p>
        </p:txBody>
      </p:sp>
      <p:sp>
        <p:nvSpPr>
          <p:cNvPr id="3" name="Rectangle 4"/>
          <p:cNvSpPr>
            <a:spLocks noChangeArrowheads="1"/>
          </p:cNvSpPr>
          <p:nvPr/>
        </p:nvSpPr>
        <p:spPr bwMode="auto">
          <a:xfrm>
            <a:off x="0" y="-184666"/>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dirty="0"/>
          </a:p>
        </p:txBody>
      </p:sp>
      <p:sp>
        <p:nvSpPr>
          <p:cNvPr id="4" name="Rectangle 5"/>
          <p:cNvSpPr>
            <a:spLocks noChangeArrowheads="1"/>
          </p:cNvSpPr>
          <p:nvPr/>
        </p:nvSpPr>
        <p:spPr bwMode="auto">
          <a:xfrm>
            <a:off x="0" y="2115622"/>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dirty="0"/>
          </a:p>
        </p:txBody>
      </p:sp>
      <mc:AlternateContent xmlns:mc="http://schemas.openxmlformats.org/markup-compatibility/2006" xmlns:a14="http://schemas.microsoft.com/office/drawing/2010/main">
        <mc:Choice Requires="a14">
          <p:graphicFrame>
            <p:nvGraphicFramePr>
              <p:cNvPr id="48" name="Tableau 47"/>
              <p:cNvGraphicFramePr>
                <a:graphicFrameLocks noGrp="1"/>
              </p:cNvGraphicFramePr>
              <p:nvPr>
                <p:extLst>
                  <p:ext uri="{D42A27DB-BD31-4B8C-83A1-F6EECF244321}">
                    <p14:modId xmlns:p14="http://schemas.microsoft.com/office/powerpoint/2010/main" val="987251509"/>
                  </p:ext>
                </p:extLst>
              </p:nvPr>
            </p:nvGraphicFramePr>
            <p:xfrm>
              <a:off x="1331640" y="1113588"/>
              <a:ext cx="7632849" cy="3348372"/>
            </p:xfrm>
            <a:graphic>
              <a:graphicData uri="http://schemas.openxmlformats.org/drawingml/2006/table">
                <a:tbl>
                  <a:tblPr/>
                  <a:tblGrid>
                    <a:gridCol w="4757429"/>
                    <a:gridCol w="1479282"/>
                    <a:gridCol w="1396138"/>
                  </a:tblGrid>
                  <a:tr h="372265">
                    <a:tc rowSpan="2">
                      <a:txBody>
                        <a:bodyPr/>
                        <a:lstStyle/>
                        <a:p>
                          <a:pPr algn="ctr">
                            <a:lnSpc>
                              <a:spcPct val="115000"/>
                            </a:lnSpc>
                            <a:spcAft>
                              <a:spcPts val="0"/>
                            </a:spcAft>
                          </a:pPr>
                          <a:r>
                            <a:rPr lang="fr-FR" sz="1500" b="1" dirty="0" smtClean="0">
                              <a:latin typeface="Times New Roman"/>
                              <a:ea typeface="Calibri"/>
                              <a:cs typeface="Arial"/>
                            </a:rPr>
                            <a:t>Caractéristiques du gravier</a:t>
                          </a:r>
                          <a:endParaRPr lang="fr-FR" sz="15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gridSpan="2">
                      <a:txBody>
                        <a:bodyPr/>
                        <a:lstStyle/>
                        <a:p>
                          <a:pPr algn="ctr">
                            <a:lnSpc>
                              <a:spcPct val="115000"/>
                            </a:lnSpc>
                            <a:spcAft>
                              <a:spcPts val="0"/>
                            </a:spcAft>
                            <a:tabLst>
                              <a:tab pos="628650" algn="l"/>
                            </a:tabLst>
                          </a:pPr>
                          <a:r>
                            <a:rPr lang="fr-FR" sz="1500" b="1" dirty="0" smtClean="0">
                              <a:latin typeface="Times New Roman"/>
                              <a:ea typeface="Calibri"/>
                              <a:cs typeface="Arial"/>
                            </a:rPr>
                            <a:t>Gravier concassé</a:t>
                          </a:r>
                          <a:endParaRPr lang="fr-FR" sz="15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hMerge="1">
                      <a:txBody>
                        <a:bodyPr/>
                        <a:lstStyle/>
                        <a:p>
                          <a:endParaRPr lang="fr-FR"/>
                        </a:p>
                      </a:txBody>
                      <a:tcPr/>
                    </a:tc>
                  </a:tr>
                  <a:tr h="372265">
                    <a:tc vMerge="1">
                      <a:txBody>
                        <a:bodyPr/>
                        <a:lstStyle/>
                        <a:p>
                          <a:endParaRPr lang="fr-FR"/>
                        </a:p>
                      </a:txBody>
                      <a:tcPr/>
                    </a:tc>
                    <a:tc>
                      <a:txBody>
                        <a:bodyPr/>
                        <a:lstStyle/>
                        <a:p>
                          <a:pPr algn="ctr">
                            <a:lnSpc>
                              <a:spcPct val="115000"/>
                            </a:lnSpc>
                            <a:spcAft>
                              <a:spcPts val="0"/>
                            </a:spcAft>
                          </a:pPr>
                          <a:r>
                            <a:rPr lang="fr-FR" sz="1500" b="1" dirty="0">
                              <a:latin typeface="Times New Roman"/>
                              <a:ea typeface="Calibri"/>
                              <a:cs typeface="Arial"/>
                            </a:rPr>
                            <a:t>3/8</a:t>
                          </a:r>
                          <a:endParaRPr lang="fr-FR" sz="15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algn="ctr">
                            <a:lnSpc>
                              <a:spcPct val="115000"/>
                            </a:lnSpc>
                            <a:spcAft>
                              <a:spcPts val="0"/>
                            </a:spcAft>
                          </a:pPr>
                          <a:r>
                            <a:rPr lang="fr-FR" sz="1500" b="1" dirty="0">
                              <a:latin typeface="Times New Roman"/>
                              <a:ea typeface="Calibri"/>
                              <a:cs typeface="Arial"/>
                            </a:rPr>
                            <a:t>8/16</a:t>
                          </a:r>
                          <a:endParaRPr lang="fr-FR" sz="15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r>
                  <a:tr h="742517">
                    <a:tc>
                      <a:txBody>
                        <a:bodyPr/>
                        <a:lstStyle/>
                        <a:p>
                          <a:pPr algn="ctr">
                            <a:lnSpc>
                              <a:spcPct val="115000"/>
                            </a:lnSpc>
                            <a:spcAft>
                              <a:spcPts val="0"/>
                            </a:spcAft>
                          </a:pPr>
                          <a:r>
                            <a:rPr lang="fr-FR" sz="1500" b="1" dirty="0" smtClean="0">
                              <a:latin typeface="Times New Roman"/>
                              <a:ea typeface="Calibri"/>
                              <a:cs typeface="Arial"/>
                            </a:rPr>
                            <a:t>La masse volumique apparente γ</a:t>
                          </a:r>
                          <a:r>
                            <a:rPr lang="fr-FR" sz="1500" b="1" baseline="0" dirty="0" smtClean="0">
                              <a:latin typeface="Times New Roman"/>
                              <a:ea typeface="Calibri"/>
                              <a:cs typeface="Arial"/>
                            </a:rPr>
                            <a:t> (Kg/</a:t>
                          </a:r>
                          <a14:m>
                            <m:oMath xmlns:m="http://schemas.openxmlformats.org/officeDocument/2006/math">
                              <m:sSup>
                                <m:sSupPr>
                                  <m:ctrlPr>
                                    <a:rPr lang="fr-FR" sz="1500" b="1" i="1" baseline="0" smtClean="0">
                                      <a:latin typeface="Cambria Math"/>
                                      <a:cs typeface="Arial"/>
                                    </a:rPr>
                                  </m:ctrlPr>
                                </m:sSupPr>
                                <m:e>
                                  <m:r>
                                    <a:rPr lang="fr-FR" sz="1500" b="1" i="1" baseline="0" smtClean="0">
                                      <a:latin typeface="Cambria Math"/>
                                      <a:cs typeface="Arial"/>
                                    </a:rPr>
                                    <m:t>𝒎</m:t>
                                  </m:r>
                                </m:e>
                                <m:sup>
                                  <m:r>
                                    <a:rPr lang="fr-FR" sz="1500" b="1" i="1" baseline="0" smtClean="0">
                                      <a:latin typeface="Cambria Math"/>
                                      <a:cs typeface="Arial"/>
                                    </a:rPr>
                                    <m:t>𝟑</m:t>
                                  </m:r>
                                </m:sup>
                              </m:sSup>
                            </m:oMath>
                          </a14:m>
                          <a:r>
                            <a:rPr lang="fr-FR" sz="1500" b="1" baseline="0" dirty="0" smtClean="0">
                              <a:latin typeface="Times New Roman"/>
                              <a:ea typeface="Calibri"/>
                              <a:cs typeface="Arial"/>
                            </a:rPr>
                            <a:t>)</a:t>
                          </a:r>
                          <a:endParaRPr lang="fr-FR" sz="15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algn="ctr">
                            <a:lnSpc>
                              <a:spcPct val="115000"/>
                            </a:lnSpc>
                            <a:spcAft>
                              <a:spcPts val="0"/>
                            </a:spcAft>
                          </a:pPr>
                          <a:r>
                            <a:rPr lang="fr-FR" sz="1500" dirty="0" smtClean="0">
                              <a:latin typeface="Times New Roman"/>
                              <a:ea typeface="Calibri"/>
                              <a:cs typeface="Arial"/>
                            </a:rPr>
                            <a:t>1340</a:t>
                          </a:r>
                          <a:endParaRPr lang="fr-FR" sz="1500"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500" dirty="0" smtClean="0">
                              <a:latin typeface="Times New Roman"/>
                              <a:ea typeface="Calibri"/>
                              <a:cs typeface="Arial"/>
                            </a:rPr>
                            <a:t>1510</a:t>
                          </a:r>
                          <a:endParaRPr lang="fr-FR" sz="1500"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44530">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lang="fr-FR" sz="1500" b="1" dirty="0">
                              <a:latin typeface="Times New Roman"/>
                              <a:ea typeface="Calibri"/>
                              <a:cs typeface="Arial"/>
                            </a:rPr>
                            <a:t>La masse volumique absolue ou spécifique </a:t>
                          </a:r>
                          <a:r>
                            <a:rPr lang="fr-FR" sz="1500" b="1" dirty="0" smtClean="0">
                              <a:latin typeface="Times New Roman"/>
                              <a:ea typeface="Calibri"/>
                              <a:cs typeface="Arial"/>
                            </a:rPr>
                            <a:t>ρ</a:t>
                          </a:r>
                          <a:r>
                            <a:rPr kumimoji="0" lang="fr-FR" sz="1500" b="1" i="0" u="none" strike="noStrike" kern="1200" cap="none" spc="0" normalizeH="0" baseline="0" noProof="0" dirty="0" smtClean="0">
                              <a:ln>
                                <a:noFill/>
                              </a:ln>
                              <a:solidFill>
                                <a:prstClr val="black"/>
                              </a:solidFill>
                              <a:effectLst/>
                              <a:uLnTx/>
                              <a:uFillTx/>
                              <a:latin typeface="Times New Roman"/>
                              <a:ea typeface="Calibri"/>
                              <a:cs typeface="Arial"/>
                            </a:rPr>
                            <a:t>(</a:t>
                          </a:r>
                          <a:r>
                            <a:rPr lang="fr-FR" sz="1500" b="1" baseline="0" dirty="0" smtClean="0">
                              <a:latin typeface="Times New Roman"/>
                              <a:ea typeface="Calibri"/>
                              <a:cs typeface="Arial"/>
                            </a:rPr>
                            <a:t>Kg/</a:t>
                          </a:r>
                          <a14:m>
                            <m:oMath xmlns:m="http://schemas.openxmlformats.org/officeDocument/2006/math">
                              <m:sSup>
                                <m:sSupPr>
                                  <m:ctrlPr>
                                    <a:rPr lang="fr-FR" sz="1500" b="1" i="1" baseline="0" smtClean="0">
                                      <a:latin typeface="Cambria Math"/>
                                      <a:cs typeface="Arial"/>
                                    </a:rPr>
                                  </m:ctrlPr>
                                </m:sSupPr>
                                <m:e>
                                  <m:r>
                                    <a:rPr lang="fr-FR" sz="1500" b="1" i="1" baseline="0" smtClean="0">
                                      <a:latin typeface="Cambria Math"/>
                                      <a:cs typeface="Arial"/>
                                    </a:rPr>
                                    <m:t>𝒎</m:t>
                                  </m:r>
                                </m:e>
                                <m:sup>
                                  <m:r>
                                    <a:rPr lang="fr-FR" sz="1500" b="1" i="1" baseline="0" smtClean="0">
                                      <a:latin typeface="Cambria Math"/>
                                      <a:cs typeface="Arial"/>
                                    </a:rPr>
                                    <m:t>𝟑</m:t>
                                  </m:r>
                                </m:sup>
                              </m:sSup>
                            </m:oMath>
                          </a14:m>
                          <a:r>
                            <a:rPr kumimoji="0" lang="fr-FR" sz="1500" b="1" i="0" u="none" strike="noStrike" kern="1200" cap="none" spc="0" normalizeH="0" baseline="0" noProof="0" dirty="0" smtClean="0">
                              <a:ln>
                                <a:noFill/>
                              </a:ln>
                              <a:solidFill>
                                <a:prstClr val="black"/>
                              </a:solidFill>
                              <a:effectLst/>
                              <a:uLnTx/>
                              <a:uFillTx/>
                              <a:latin typeface="Times New Roman"/>
                              <a:ea typeface="Calibri"/>
                              <a:cs typeface="Arial"/>
                            </a:rPr>
                            <a:t>)</a:t>
                          </a:r>
                          <a:endParaRPr kumimoji="0" lang="fr-FR" sz="1500" b="1" i="0" u="none" strike="noStrike" kern="1200" cap="none" spc="0" normalizeH="0" baseline="0" noProof="0" dirty="0" smtClean="0">
                            <a:ln>
                              <a:noFill/>
                            </a:ln>
                            <a:solidFill>
                              <a:prstClr val="black"/>
                            </a:solidFill>
                            <a:effectLst/>
                            <a:uLnTx/>
                            <a:uFillTx/>
                            <a:latin typeface="+mn-lt"/>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algn="ctr">
                            <a:lnSpc>
                              <a:spcPct val="115000"/>
                            </a:lnSpc>
                            <a:spcAft>
                              <a:spcPts val="0"/>
                            </a:spcAft>
                          </a:pPr>
                          <a:r>
                            <a:rPr lang="fr-FR" sz="1500" dirty="0" smtClean="0">
                              <a:latin typeface="Times New Roman"/>
                              <a:ea typeface="Calibri"/>
                              <a:cs typeface="Arial"/>
                            </a:rPr>
                            <a:t>2570</a:t>
                          </a:r>
                          <a:endParaRPr lang="fr-FR" sz="1500"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500" dirty="0" smtClean="0">
                              <a:latin typeface="Times New Roman"/>
                              <a:ea typeface="Calibri"/>
                              <a:cs typeface="Arial"/>
                            </a:rPr>
                            <a:t>2660</a:t>
                          </a:r>
                          <a:endParaRPr lang="fr-FR" sz="1500"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2265">
                    <a:tc>
                      <a:txBody>
                        <a:bodyPr/>
                        <a:lstStyle/>
                        <a:p>
                          <a:pPr algn="ctr">
                            <a:lnSpc>
                              <a:spcPct val="115000"/>
                            </a:lnSpc>
                            <a:spcAft>
                              <a:spcPts val="0"/>
                            </a:spcAft>
                          </a:pPr>
                          <a:r>
                            <a:rPr lang="fr-FR" sz="1500" b="1" dirty="0">
                              <a:latin typeface="Times New Roman"/>
                              <a:ea typeface="Calibri"/>
                              <a:cs typeface="Arial"/>
                            </a:rPr>
                            <a:t>Porosité P (%)</a:t>
                          </a:r>
                          <a:endParaRPr lang="fr-FR" sz="15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algn="ctr">
                            <a:lnSpc>
                              <a:spcPct val="115000"/>
                            </a:lnSpc>
                            <a:spcAft>
                              <a:spcPts val="0"/>
                            </a:spcAft>
                          </a:pPr>
                          <a:r>
                            <a:rPr lang="fr-FR" sz="1500" dirty="0" smtClean="0">
                              <a:latin typeface="Times New Roman"/>
                              <a:ea typeface="Calibri"/>
                              <a:cs typeface="Arial"/>
                            </a:rPr>
                            <a:t>47,86</a:t>
                          </a:r>
                          <a:endParaRPr lang="fr-FR" sz="1500"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500" dirty="0" smtClean="0">
                              <a:latin typeface="Times New Roman"/>
                              <a:ea typeface="Calibri"/>
                              <a:cs typeface="Arial"/>
                            </a:rPr>
                            <a:t>43,23</a:t>
                          </a:r>
                          <a:endParaRPr lang="fr-FR" sz="1500"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2265">
                    <a:tc>
                      <a:txBody>
                        <a:bodyPr/>
                        <a:lstStyle/>
                        <a:p>
                          <a:pPr algn="ctr">
                            <a:lnSpc>
                              <a:spcPct val="115000"/>
                            </a:lnSpc>
                            <a:spcAft>
                              <a:spcPts val="0"/>
                            </a:spcAft>
                          </a:pPr>
                          <a:r>
                            <a:rPr lang="fr-FR" sz="1500" b="1" dirty="0">
                              <a:latin typeface="Times New Roman"/>
                              <a:ea typeface="Calibri"/>
                              <a:cs typeface="Arial"/>
                            </a:rPr>
                            <a:t>Compacité C(%)</a:t>
                          </a:r>
                          <a:endParaRPr lang="fr-FR" sz="15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algn="ctr">
                            <a:lnSpc>
                              <a:spcPct val="115000"/>
                            </a:lnSpc>
                            <a:spcAft>
                              <a:spcPts val="0"/>
                            </a:spcAft>
                          </a:pPr>
                          <a:r>
                            <a:rPr lang="fr-FR" sz="1500" dirty="0" smtClean="0">
                              <a:latin typeface="Times New Roman"/>
                              <a:ea typeface="Calibri"/>
                              <a:cs typeface="Arial"/>
                            </a:rPr>
                            <a:t>52,14</a:t>
                          </a:r>
                          <a:endParaRPr lang="fr-FR" sz="1500"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500" dirty="0" smtClean="0">
                              <a:latin typeface="Times New Roman"/>
                              <a:ea typeface="Calibri"/>
                              <a:cs typeface="Arial"/>
                            </a:rPr>
                            <a:t>56,77</a:t>
                          </a:r>
                          <a:endParaRPr lang="fr-FR" sz="1500"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2265">
                    <a:tc>
                      <a:txBody>
                        <a:bodyPr/>
                        <a:lstStyle/>
                        <a:p>
                          <a:pPr algn="ctr">
                            <a:lnSpc>
                              <a:spcPct val="115000"/>
                            </a:lnSpc>
                            <a:spcAft>
                              <a:spcPts val="0"/>
                            </a:spcAft>
                          </a:pPr>
                          <a:r>
                            <a:rPr lang="fr-FR" sz="1500" b="1" dirty="0">
                              <a:latin typeface="Times New Roman"/>
                              <a:ea typeface="Calibri"/>
                              <a:cs typeface="Arial"/>
                            </a:rPr>
                            <a:t>Indice des vides </a:t>
                          </a:r>
                          <a:r>
                            <a:rPr lang="fr-FR" sz="1500" b="1" dirty="0" smtClean="0">
                              <a:latin typeface="Times New Roman"/>
                              <a:ea typeface="Calibri"/>
                              <a:cs typeface="Arial"/>
                            </a:rPr>
                            <a:t>e</a:t>
                          </a:r>
                          <a:endParaRPr lang="fr-FR" sz="15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algn="ctr">
                            <a:lnSpc>
                              <a:spcPct val="115000"/>
                            </a:lnSpc>
                            <a:spcAft>
                              <a:spcPts val="0"/>
                            </a:spcAft>
                          </a:pPr>
                          <a:r>
                            <a:rPr lang="fr-FR" sz="1500" dirty="0" smtClean="0">
                              <a:latin typeface="Times New Roman"/>
                              <a:ea typeface="Calibri"/>
                              <a:cs typeface="Arial"/>
                            </a:rPr>
                            <a:t>0.92</a:t>
                          </a:r>
                          <a:endParaRPr lang="fr-FR" sz="1500"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500" dirty="0" smtClean="0">
                              <a:latin typeface="Times New Roman"/>
                              <a:ea typeface="Calibri"/>
                              <a:cs typeface="Arial"/>
                            </a:rPr>
                            <a:t>0,76</a:t>
                          </a:r>
                          <a:endParaRPr lang="fr-FR" sz="1500"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mc:Choice>
        <mc:Fallback xmlns="">
          <p:graphicFrame>
            <p:nvGraphicFramePr>
              <p:cNvPr id="48" name="Tableau 47"/>
              <p:cNvGraphicFramePr>
                <a:graphicFrameLocks noGrp="1"/>
              </p:cNvGraphicFramePr>
              <p:nvPr>
                <p:extLst>
                  <p:ext uri="{D42A27DB-BD31-4B8C-83A1-F6EECF244321}">
                    <p14:modId xmlns:p14="http://schemas.microsoft.com/office/powerpoint/2010/main" val="987251509"/>
                  </p:ext>
                </p:extLst>
              </p:nvPr>
            </p:nvGraphicFramePr>
            <p:xfrm>
              <a:off x="1331640" y="1484784"/>
              <a:ext cx="7632849" cy="4464495"/>
            </p:xfrm>
            <a:graphic>
              <a:graphicData uri="http://schemas.openxmlformats.org/drawingml/2006/table">
                <a:tbl>
                  <a:tblPr/>
                  <a:tblGrid>
                    <a:gridCol w="4757429"/>
                    <a:gridCol w="1479282"/>
                    <a:gridCol w="1396138"/>
                  </a:tblGrid>
                  <a:tr h="496353">
                    <a:tc rowSpan="2">
                      <a:txBody>
                        <a:bodyPr/>
                        <a:lstStyle/>
                        <a:p>
                          <a:pPr algn="ctr">
                            <a:lnSpc>
                              <a:spcPct val="115000"/>
                            </a:lnSpc>
                            <a:spcAft>
                              <a:spcPts val="0"/>
                            </a:spcAft>
                          </a:pPr>
                          <a:r>
                            <a:rPr lang="fr-FR" sz="2000" b="1" dirty="0" smtClean="0">
                              <a:latin typeface="Times New Roman"/>
                              <a:ea typeface="Calibri"/>
                              <a:cs typeface="Arial"/>
                            </a:rPr>
                            <a:t>Caractéristiques du gravier</a:t>
                          </a:r>
                          <a:endParaRPr lang="fr-FR" sz="20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gridSpan="2">
                      <a:txBody>
                        <a:bodyPr/>
                        <a:lstStyle/>
                        <a:p>
                          <a:pPr algn="ctr">
                            <a:lnSpc>
                              <a:spcPct val="115000"/>
                            </a:lnSpc>
                            <a:spcAft>
                              <a:spcPts val="0"/>
                            </a:spcAft>
                            <a:tabLst>
                              <a:tab pos="628650" algn="l"/>
                            </a:tabLst>
                          </a:pPr>
                          <a:r>
                            <a:rPr lang="fr-FR" sz="2000" b="1" dirty="0" smtClean="0">
                              <a:latin typeface="Times New Roman"/>
                              <a:ea typeface="Calibri"/>
                              <a:cs typeface="Arial"/>
                            </a:rPr>
                            <a:t>Gravier concassé</a:t>
                          </a:r>
                          <a:endParaRPr lang="fr-FR" sz="20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hMerge="1">
                      <a:txBody>
                        <a:bodyPr/>
                        <a:lstStyle/>
                        <a:p>
                          <a:endParaRPr lang="fr-FR"/>
                        </a:p>
                      </a:txBody>
                      <a:tcPr/>
                    </a:tc>
                  </a:tr>
                  <a:tr h="496353">
                    <a:tc vMerge="1">
                      <a:txBody>
                        <a:bodyPr/>
                        <a:lstStyle/>
                        <a:p>
                          <a:endParaRPr lang="fr-FR"/>
                        </a:p>
                      </a:txBody>
                      <a:tcPr/>
                    </a:tc>
                    <a:tc>
                      <a:txBody>
                        <a:bodyPr/>
                        <a:lstStyle/>
                        <a:p>
                          <a:pPr algn="ctr">
                            <a:lnSpc>
                              <a:spcPct val="115000"/>
                            </a:lnSpc>
                            <a:spcAft>
                              <a:spcPts val="0"/>
                            </a:spcAft>
                          </a:pPr>
                          <a:r>
                            <a:rPr lang="fr-FR" sz="2000" b="1" dirty="0">
                              <a:latin typeface="Times New Roman"/>
                              <a:ea typeface="Calibri"/>
                              <a:cs typeface="Arial"/>
                            </a:rPr>
                            <a:t>3/8</a:t>
                          </a:r>
                          <a:endParaRPr lang="fr-FR" sz="20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algn="ctr">
                            <a:lnSpc>
                              <a:spcPct val="115000"/>
                            </a:lnSpc>
                            <a:spcAft>
                              <a:spcPts val="0"/>
                            </a:spcAft>
                          </a:pPr>
                          <a:r>
                            <a:rPr lang="fr-FR" sz="2000" b="1" dirty="0">
                              <a:latin typeface="Times New Roman"/>
                              <a:ea typeface="Calibri"/>
                              <a:cs typeface="Arial"/>
                            </a:rPr>
                            <a:t>8/16</a:t>
                          </a:r>
                          <a:endParaRPr lang="fr-FR" sz="20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r>
                  <a:tr h="990023">
                    <a:tc>
                      <a:txBody>
                        <a:bodyPr/>
                        <a:lstStyle/>
                        <a:p>
                          <a:endParaRPr lang="fr-F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rotWithShape="1">
                          <a:blip r:embed="rId2"/>
                          <a:stretch>
                            <a:fillRect t="-101235" r="-60435" b="-258025"/>
                          </a:stretch>
                        </a:blipFill>
                      </a:tcPr>
                    </a:tc>
                    <a:tc>
                      <a:txBody>
                        <a:bodyPr/>
                        <a:lstStyle/>
                        <a:p>
                          <a:pPr algn="ctr">
                            <a:lnSpc>
                              <a:spcPct val="115000"/>
                            </a:lnSpc>
                            <a:spcAft>
                              <a:spcPts val="0"/>
                            </a:spcAft>
                          </a:pPr>
                          <a:r>
                            <a:rPr lang="fr-FR" sz="2000" dirty="0" smtClean="0">
                              <a:latin typeface="Times New Roman"/>
                              <a:ea typeface="Calibri"/>
                              <a:cs typeface="Arial"/>
                            </a:rPr>
                            <a:t>1340</a:t>
                          </a:r>
                          <a:endParaRPr lang="fr-FR" sz="2000"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2000" dirty="0" smtClean="0">
                              <a:latin typeface="Times New Roman"/>
                              <a:ea typeface="Calibri"/>
                              <a:cs typeface="Arial"/>
                            </a:rPr>
                            <a:t>1510</a:t>
                          </a:r>
                          <a:endParaRPr lang="fr-FR" sz="2000"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92707">
                    <a:tc>
                      <a:txBody>
                        <a:bodyPr/>
                        <a:lstStyle/>
                        <a:p>
                          <a:endParaRPr lang="fr-F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rotWithShape="1">
                          <a:blip r:embed="rId2"/>
                          <a:stretch>
                            <a:fillRect t="-200000" r="-60435" b="-156442"/>
                          </a:stretch>
                        </a:blipFill>
                      </a:tcPr>
                    </a:tc>
                    <a:tc>
                      <a:txBody>
                        <a:bodyPr/>
                        <a:lstStyle/>
                        <a:p>
                          <a:pPr algn="ctr">
                            <a:lnSpc>
                              <a:spcPct val="115000"/>
                            </a:lnSpc>
                            <a:spcAft>
                              <a:spcPts val="0"/>
                            </a:spcAft>
                          </a:pPr>
                          <a:r>
                            <a:rPr lang="fr-FR" sz="2000" dirty="0" smtClean="0">
                              <a:latin typeface="Times New Roman"/>
                              <a:ea typeface="Calibri"/>
                              <a:cs typeface="Arial"/>
                            </a:rPr>
                            <a:t>2570</a:t>
                          </a:r>
                          <a:endParaRPr lang="fr-FR" sz="2000"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2000" dirty="0" smtClean="0">
                              <a:latin typeface="Times New Roman"/>
                              <a:ea typeface="Calibri"/>
                              <a:cs typeface="Arial"/>
                            </a:rPr>
                            <a:t>2660</a:t>
                          </a:r>
                          <a:endParaRPr lang="fr-FR" sz="2000"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6353">
                    <a:tc>
                      <a:txBody>
                        <a:bodyPr/>
                        <a:lstStyle/>
                        <a:p>
                          <a:pPr algn="ctr">
                            <a:lnSpc>
                              <a:spcPct val="115000"/>
                            </a:lnSpc>
                            <a:spcAft>
                              <a:spcPts val="0"/>
                            </a:spcAft>
                          </a:pPr>
                          <a:r>
                            <a:rPr lang="fr-FR" sz="2000" b="1" dirty="0">
                              <a:latin typeface="Times New Roman"/>
                              <a:ea typeface="Calibri"/>
                              <a:cs typeface="Arial"/>
                            </a:rPr>
                            <a:t>Porosité P (%)</a:t>
                          </a:r>
                          <a:endParaRPr lang="fr-FR" sz="20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algn="ctr">
                            <a:lnSpc>
                              <a:spcPct val="115000"/>
                            </a:lnSpc>
                            <a:spcAft>
                              <a:spcPts val="0"/>
                            </a:spcAft>
                          </a:pPr>
                          <a:r>
                            <a:rPr lang="fr-FR" sz="2000" dirty="0" smtClean="0">
                              <a:latin typeface="Times New Roman"/>
                              <a:ea typeface="Calibri"/>
                              <a:cs typeface="Arial"/>
                            </a:rPr>
                            <a:t>47,86</a:t>
                          </a:r>
                          <a:endParaRPr lang="fr-FR" sz="2000"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2000" dirty="0" smtClean="0">
                              <a:latin typeface="Times New Roman"/>
                              <a:ea typeface="Calibri"/>
                              <a:cs typeface="Arial"/>
                            </a:rPr>
                            <a:t>43,23</a:t>
                          </a:r>
                          <a:endParaRPr lang="fr-FR" sz="2000"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6353">
                    <a:tc>
                      <a:txBody>
                        <a:bodyPr/>
                        <a:lstStyle/>
                        <a:p>
                          <a:pPr algn="ctr">
                            <a:lnSpc>
                              <a:spcPct val="115000"/>
                            </a:lnSpc>
                            <a:spcAft>
                              <a:spcPts val="0"/>
                            </a:spcAft>
                          </a:pPr>
                          <a:r>
                            <a:rPr lang="fr-FR" sz="2000" b="1" dirty="0">
                              <a:latin typeface="Times New Roman"/>
                              <a:ea typeface="Calibri"/>
                              <a:cs typeface="Arial"/>
                            </a:rPr>
                            <a:t>Compacité C(%)</a:t>
                          </a:r>
                          <a:endParaRPr lang="fr-FR" sz="20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algn="ctr">
                            <a:lnSpc>
                              <a:spcPct val="115000"/>
                            </a:lnSpc>
                            <a:spcAft>
                              <a:spcPts val="0"/>
                            </a:spcAft>
                          </a:pPr>
                          <a:r>
                            <a:rPr lang="fr-FR" sz="2000" dirty="0" smtClean="0">
                              <a:latin typeface="Times New Roman"/>
                              <a:ea typeface="Calibri"/>
                              <a:cs typeface="Arial"/>
                            </a:rPr>
                            <a:t>52,14</a:t>
                          </a:r>
                          <a:endParaRPr lang="fr-FR" sz="2000"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2000" dirty="0" smtClean="0">
                              <a:latin typeface="Times New Roman"/>
                              <a:ea typeface="Calibri"/>
                              <a:cs typeface="Arial"/>
                            </a:rPr>
                            <a:t>56,77</a:t>
                          </a:r>
                          <a:endParaRPr lang="fr-FR" sz="2000"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6353">
                    <a:tc>
                      <a:txBody>
                        <a:bodyPr/>
                        <a:lstStyle/>
                        <a:p>
                          <a:pPr algn="ctr">
                            <a:lnSpc>
                              <a:spcPct val="115000"/>
                            </a:lnSpc>
                            <a:spcAft>
                              <a:spcPts val="0"/>
                            </a:spcAft>
                          </a:pPr>
                          <a:r>
                            <a:rPr lang="fr-FR" sz="2000" b="1" dirty="0">
                              <a:latin typeface="Times New Roman"/>
                              <a:ea typeface="Calibri"/>
                              <a:cs typeface="Arial"/>
                            </a:rPr>
                            <a:t>Indice des vides </a:t>
                          </a:r>
                          <a:r>
                            <a:rPr lang="fr-FR" sz="2000" b="1" dirty="0" smtClean="0">
                              <a:latin typeface="Times New Roman"/>
                              <a:ea typeface="Calibri"/>
                              <a:cs typeface="Arial"/>
                            </a:rPr>
                            <a:t>e</a:t>
                          </a:r>
                          <a:endParaRPr lang="fr-FR" sz="2000" b="1"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algn="ctr">
                            <a:lnSpc>
                              <a:spcPct val="115000"/>
                            </a:lnSpc>
                            <a:spcAft>
                              <a:spcPts val="0"/>
                            </a:spcAft>
                          </a:pPr>
                          <a:r>
                            <a:rPr lang="fr-FR" sz="2000" dirty="0" smtClean="0">
                              <a:latin typeface="Times New Roman"/>
                              <a:ea typeface="Calibri"/>
                              <a:cs typeface="Arial"/>
                            </a:rPr>
                            <a:t>0.92</a:t>
                          </a:r>
                          <a:endParaRPr lang="fr-FR" sz="2000"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2000" dirty="0" smtClean="0">
                              <a:latin typeface="Times New Roman"/>
                              <a:ea typeface="Calibri"/>
                              <a:cs typeface="Arial"/>
                            </a:rPr>
                            <a:t>0,76</a:t>
                          </a:r>
                          <a:endParaRPr lang="fr-FR" sz="2000" dirty="0">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mc:Fallback>
      </mc:AlternateContent>
      <p:sp>
        <p:nvSpPr>
          <p:cNvPr id="5" name="Rectangle 4"/>
          <p:cNvSpPr/>
          <p:nvPr/>
        </p:nvSpPr>
        <p:spPr>
          <a:xfrm>
            <a:off x="1238251" y="366651"/>
            <a:ext cx="7905749" cy="769441"/>
          </a:xfrm>
          <a:prstGeom prst="rect">
            <a:avLst/>
          </a:prstGeom>
        </p:spPr>
        <p:txBody>
          <a:bodyPr wrap="square">
            <a:spAutoFit/>
          </a:bodyPr>
          <a:lstStyle/>
          <a:p>
            <a:pPr algn="just"/>
            <a:r>
              <a:rPr lang="fr-FR" sz="2200" dirty="0">
                <a:latin typeface="Times New Roman"/>
                <a:ea typeface="Times New Roman"/>
              </a:rPr>
              <a:t> </a:t>
            </a:r>
            <a:r>
              <a:rPr lang="fr-FR" sz="2200" dirty="0" smtClean="0">
                <a:latin typeface="Times New Roman"/>
                <a:ea typeface="Times New Roman"/>
              </a:rPr>
              <a:t>Les résultats des propriétés physiques du gravier utilisée sont regroupées dans le tableau suivant :</a:t>
            </a:r>
            <a:endParaRPr lang="fr-FR" sz="2200" dirty="0"/>
          </a:p>
        </p:txBody>
      </p:sp>
      <p:sp>
        <p:nvSpPr>
          <p:cNvPr id="9" name="Rectangle 8"/>
          <p:cNvSpPr/>
          <p:nvPr/>
        </p:nvSpPr>
        <p:spPr>
          <a:xfrm>
            <a:off x="468282" y="4833033"/>
            <a:ext cx="301686" cy="369332"/>
          </a:xfrm>
          <a:prstGeom prst="rect">
            <a:avLst/>
          </a:prstGeom>
        </p:spPr>
        <p:txBody>
          <a:bodyPr wrap="none">
            <a:spAutoFit/>
          </a:bodyPr>
          <a:lstStyle/>
          <a:p>
            <a:r>
              <a:rPr lang="fr-FR" b="1" dirty="0">
                <a:effectLst>
                  <a:glow rad="45504">
                    <a:schemeClr val="accent1">
                      <a:satMod val="220000"/>
                      <a:alpha val="35000"/>
                    </a:schemeClr>
                  </a:glow>
                  <a:outerShdw blurRad="63500" dist="50800" dir="8100000" sx="0" sy="0">
                    <a:srgbClr val="000000">
                      <a:alpha val="50000"/>
                    </a:srgbClr>
                  </a:outerShdw>
                </a:effectLst>
              </a:rPr>
              <a:t>8</a:t>
            </a:r>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8"/>
                                        </p:tgtEl>
                                        <p:attrNameLst>
                                          <p:attrName>style.visibility</p:attrName>
                                        </p:attrNameLst>
                                      </p:cBhvr>
                                      <p:to>
                                        <p:strVal val="visible"/>
                                      </p:to>
                                    </p:set>
                                    <p:anim calcmode="lin" valueType="num">
                                      <p:cBhvr additive="base">
                                        <p:cTn id="19" dur="500" fill="hold"/>
                                        <p:tgtEl>
                                          <p:spTgt spid="48"/>
                                        </p:tgtEl>
                                        <p:attrNameLst>
                                          <p:attrName>ppt_x</p:attrName>
                                        </p:attrNameLst>
                                      </p:cBhvr>
                                      <p:tavLst>
                                        <p:tav tm="0">
                                          <p:val>
                                            <p:strVal val="#ppt_x"/>
                                          </p:val>
                                        </p:tav>
                                        <p:tav tm="100000">
                                          <p:val>
                                            <p:strVal val="#ppt_x"/>
                                          </p:val>
                                        </p:tav>
                                      </p:tavLst>
                                    </p:anim>
                                    <p:anim calcmode="lin" valueType="num">
                                      <p:cBhvr additive="base">
                                        <p:cTn id="20" dur="500" fill="hold"/>
                                        <p:tgtEl>
                                          <p:spTgt spid="4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rot="5400000" flipV="1">
            <a:off x="-1958912" y="1958912"/>
            <a:ext cx="5156073" cy="1238250"/>
          </a:xfrm>
          <a:prstGeom prst="rect">
            <a:avLst/>
          </a:prstGeom>
        </p:spPr>
        <p:style>
          <a:lnRef idx="0">
            <a:schemeClr val="accent5"/>
          </a:lnRef>
          <a:fillRef idx="3">
            <a:schemeClr val="accent5"/>
          </a:fillRef>
          <a:effectRef idx="3">
            <a:schemeClr val="accent5"/>
          </a:effectRef>
          <a:fontRef idx="minor">
            <a:schemeClr val="lt1"/>
          </a:fontRef>
        </p:style>
        <p:txBody>
          <a:bodyPr anchor="ctr">
            <a:normAutofit/>
          </a:bodyP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fr-FR" sz="2600" b="1" i="1" dirty="0" smtClean="0">
                <a:latin typeface="Times New Roman" pitchFamily="18" charset="0"/>
                <a:cs typeface="Times New Roman" pitchFamily="18" charset="0"/>
              </a:rPr>
              <a:t>MATÉRIAUX, MATÉRIELS ET ESSAIS</a:t>
            </a:r>
            <a:endParaRPr lang="fr-FR" sz="2600" i="1" dirty="0">
              <a:latin typeface="Times New Roman" pitchFamily="18" charset="0"/>
              <a:cs typeface="Times New Roman" pitchFamily="18" charset="0"/>
            </a:endParaRPr>
          </a:p>
        </p:txBody>
      </p:sp>
      <p:sp>
        <p:nvSpPr>
          <p:cNvPr id="3" name="Rectangle 4"/>
          <p:cNvSpPr>
            <a:spLocks noChangeArrowheads="1"/>
          </p:cNvSpPr>
          <p:nvPr/>
        </p:nvSpPr>
        <p:spPr bwMode="auto">
          <a:xfrm>
            <a:off x="0" y="-184666"/>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dirty="0"/>
          </a:p>
        </p:txBody>
      </p:sp>
      <p:sp>
        <p:nvSpPr>
          <p:cNvPr id="4" name="Rectangle 5"/>
          <p:cNvSpPr>
            <a:spLocks noChangeArrowheads="1"/>
          </p:cNvSpPr>
          <p:nvPr/>
        </p:nvSpPr>
        <p:spPr bwMode="auto">
          <a:xfrm>
            <a:off x="0" y="2115622"/>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dirty="0"/>
          </a:p>
        </p:txBody>
      </p:sp>
      <p:sp>
        <p:nvSpPr>
          <p:cNvPr id="2049" name="Rectangle 1"/>
          <p:cNvSpPr>
            <a:spLocks noChangeArrowheads="1"/>
          </p:cNvSpPr>
          <p:nvPr/>
        </p:nvSpPr>
        <p:spPr bwMode="auto">
          <a:xfrm>
            <a:off x="1285852" y="22363"/>
            <a:ext cx="7858148" cy="110799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342900" marR="0" lvl="0" indent="-342900" algn="l" defTabSz="914400" rtl="0" eaLnBrk="1" fontAlgn="base" latinLnBrk="0" hangingPunct="1">
              <a:lnSpc>
                <a:spcPct val="100000"/>
              </a:lnSpc>
              <a:spcBef>
                <a:spcPct val="0"/>
              </a:spcBef>
              <a:spcAft>
                <a:spcPct val="0"/>
              </a:spcAft>
              <a:buClrTx/>
              <a:buSzTx/>
              <a:buFont typeface="Wingdings" pitchFamily="2" charset="2"/>
              <a:buChar char="Ø"/>
              <a:tabLst/>
            </a:pPr>
            <a:r>
              <a:rPr kumimoji="0" lang="fr-FR" sz="22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Caractéristiques du  sable :</a:t>
            </a:r>
            <a:endParaRPr kumimoji="0" lang="fr-FR" sz="22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2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Le sable utilisé dans nos travaux est un sable de dune</a:t>
            </a:r>
            <a:r>
              <a:rPr kumimoji="0" lang="fr-FR" sz="2200" b="0" i="0" u="none" strike="noStrike" cap="none" normalizeH="0" dirty="0" smtClean="0">
                <a:ln>
                  <a:noFill/>
                </a:ln>
                <a:solidFill>
                  <a:schemeClr val="tx1"/>
                </a:solidFill>
                <a:effectLst/>
                <a:latin typeface="Times New Roman" pitchFamily="18" charset="0"/>
                <a:ea typeface="Calibri" pitchFamily="34" charset="0"/>
                <a:cs typeface="Times New Roman" pitchFamily="18" charset="0"/>
              </a:rPr>
              <a:t> </a:t>
            </a:r>
            <a:r>
              <a:rPr kumimoji="0" lang="fr-FR" sz="2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de </a:t>
            </a:r>
            <a:r>
              <a:rPr lang="fr-FR" sz="2200" dirty="0" smtClean="0">
                <a:latin typeface="Times New Roman" pitchFamily="18" charset="0"/>
                <a:ea typeface="Calibri" pitchFamily="34" charset="0"/>
                <a:cs typeface="Times New Roman" pitchFamily="18" charset="0"/>
              </a:rPr>
              <a:t>OUED SOUF</a:t>
            </a:r>
            <a:r>
              <a:rPr kumimoji="0" lang="fr-FR" sz="2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d’où les caractéristiques sont cités ci-après :</a:t>
            </a:r>
            <a:endParaRPr kumimoji="0" lang="fr-FR" sz="22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051" name="Rectangle 3"/>
          <p:cNvSpPr>
            <a:spLocks noChangeArrowheads="1"/>
          </p:cNvSpPr>
          <p:nvPr/>
        </p:nvSpPr>
        <p:spPr bwMode="auto">
          <a:xfrm>
            <a:off x="0" y="-184666"/>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dirty="0"/>
          </a:p>
        </p:txBody>
      </p:sp>
      <p:sp>
        <p:nvSpPr>
          <p:cNvPr id="2052" name="Rectangle 4"/>
          <p:cNvSpPr>
            <a:spLocks noChangeArrowheads="1"/>
          </p:cNvSpPr>
          <p:nvPr/>
        </p:nvSpPr>
        <p:spPr bwMode="auto">
          <a:xfrm>
            <a:off x="0" y="1958460"/>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dirty="0"/>
          </a:p>
        </p:txBody>
      </p:sp>
      <p:sp>
        <p:nvSpPr>
          <p:cNvPr id="2053" name="Rectangle 5"/>
          <p:cNvSpPr>
            <a:spLocks noChangeArrowheads="1"/>
          </p:cNvSpPr>
          <p:nvPr/>
        </p:nvSpPr>
        <p:spPr bwMode="auto">
          <a:xfrm>
            <a:off x="1285853" y="4225176"/>
            <a:ext cx="7750644" cy="116955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fontAlgn="base">
              <a:spcBef>
                <a:spcPct val="0"/>
              </a:spcBef>
              <a:spcAft>
                <a:spcPct val="0"/>
              </a:spcAft>
              <a:tabLst>
                <a:tab pos="1219200" algn="l"/>
              </a:tabLst>
            </a:pPr>
            <a:r>
              <a:rPr kumimoji="0" lang="fr-FR" sz="22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Modules de finesse:</a:t>
            </a:r>
            <a:r>
              <a:rPr lang="fr-FR" sz="2200" b="1" dirty="0" smtClean="0">
                <a:latin typeface="Times New Roman" pitchFamily="18" charset="0"/>
                <a:cs typeface="Times New Roman" pitchFamily="18" charset="0"/>
              </a:rPr>
              <a:t>= 2,01    </a:t>
            </a:r>
            <a:r>
              <a:rPr lang="fr-FR" sz="2400" b="1" dirty="0"/>
              <a:t>donc :  2 &lt; MF  &lt; </a:t>
            </a:r>
            <a:r>
              <a:rPr lang="fr-FR" sz="2400" b="1" dirty="0" smtClean="0"/>
              <a:t>2,5   </a:t>
            </a:r>
            <a:r>
              <a:rPr lang="fr-FR" sz="2400" b="1" dirty="0"/>
              <a:t>(C’est un sable moyen</a:t>
            </a:r>
            <a:r>
              <a:rPr lang="fr-FR" sz="2400" b="1" dirty="0" smtClean="0"/>
              <a:t>).</a:t>
            </a:r>
            <a:endParaRPr lang="fr-FR" sz="2400" dirty="0"/>
          </a:p>
          <a:p>
            <a:pPr fontAlgn="base">
              <a:spcBef>
                <a:spcPct val="0"/>
              </a:spcBef>
              <a:spcAft>
                <a:spcPct val="0"/>
              </a:spcAft>
              <a:tabLst>
                <a:tab pos="1219200" algn="l"/>
              </a:tabLst>
            </a:pPr>
            <a:r>
              <a:rPr lang="fr-FR" sz="2200" b="1" dirty="0" smtClean="0">
                <a:latin typeface="Times New Roman" pitchFamily="18" charset="0"/>
                <a:cs typeface="Times New Roman" pitchFamily="18" charset="0"/>
              </a:rPr>
              <a:t>   </a:t>
            </a:r>
            <a:endParaRPr lang="fr-FR" sz="2200" dirty="0" smtClean="0">
              <a:latin typeface="Times New Roman" pitchFamily="18" charset="0"/>
              <a:cs typeface="Times New Roman" pitchFamily="18" charset="0"/>
            </a:endParaRPr>
          </a:p>
        </p:txBody>
      </p:sp>
      <p:sp>
        <p:nvSpPr>
          <p:cNvPr id="11" name="Rectangle 10"/>
          <p:cNvSpPr/>
          <p:nvPr/>
        </p:nvSpPr>
        <p:spPr>
          <a:xfrm>
            <a:off x="468282" y="4833035"/>
            <a:ext cx="301686" cy="646331"/>
          </a:xfrm>
          <a:prstGeom prst="rect">
            <a:avLst/>
          </a:prstGeom>
        </p:spPr>
        <p:txBody>
          <a:bodyPr wrap="none">
            <a:spAutoFit/>
          </a:bodyPr>
          <a:lstStyle/>
          <a:p>
            <a:r>
              <a:rPr lang="fr-FR" b="1" dirty="0">
                <a:effectLst>
                  <a:glow rad="45504">
                    <a:schemeClr val="accent1">
                      <a:satMod val="220000"/>
                      <a:alpha val="35000"/>
                    </a:schemeClr>
                  </a:glow>
                  <a:outerShdw blurRad="63500" dist="50800" dir="8100000" sx="0" sy="0">
                    <a:srgbClr val="000000">
                      <a:alpha val="50000"/>
                    </a:srgbClr>
                  </a:outerShdw>
                </a:effectLst>
              </a:rPr>
              <a:t>9</a:t>
            </a:r>
            <a:endParaRPr lang="fr-FR" b="1" dirty="0" smtClean="0">
              <a:effectLst>
                <a:glow rad="45504">
                  <a:schemeClr val="accent1">
                    <a:satMod val="220000"/>
                    <a:alpha val="35000"/>
                  </a:schemeClr>
                </a:glow>
                <a:outerShdw blurRad="63500" dist="50800" dir="8100000" sx="0" sy="0">
                  <a:srgbClr val="000000">
                    <a:alpha val="50000"/>
                  </a:srgbClr>
                </a:outerShdw>
              </a:effectLst>
            </a:endParaRPr>
          </a:p>
          <a:p>
            <a:endParaRPr lang="fr-FR" dirty="0"/>
          </a:p>
        </p:txBody>
      </p:sp>
      <p:graphicFrame>
        <p:nvGraphicFramePr>
          <p:cNvPr id="12" name="Graphique 11"/>
          <p:cNvGraphicFramePr/>
          <p:nvPr>
            <p:extLst>
              <p:ext uri="{D42A27DB-BD31-4B8C-83A1-F6EECF244321}">
                <p14:modId xmlns:p14="http://schemas.microsoft.com/office/powerpoint/2010/main" val="805882426"/>
              </p:ext>
            </p:extLst>
          </p:nvPr>
        </p:nvGraphicFramePr>
        <p:xfrm>
          <a:off x="1416758" y="991859"/>
          <a:ext cx="7596336" cy="3353380"/>
        </p:xfrm>
        <a:graphic>
          <a:graphicData uri="http://schemas.openxmlformats.org/drawingml/2006/chart">
            <c:chart xmlns:c="http://schemas.openxmlformats.org/drawingml/2006/chart" xmlns:r="http://schemas.openxmlformats.org/officeDocument/2006/relationships" r:id="rId2"/>
          </a:graphicData>
        </a:graphic>
      </p:graphicFrame>
      <p:sp>
        <p:nvSpPr>
          <p:cNvPr id="6" name="Rectangle 5"/>
          <p:cNvSpPr/>
          <p:nvPr/>
        </p:nvSpPr>
        <p:spPr>
          <a:xfrm>
            <a:off x="10116619" y="1470041"/>
            <a:ext cx="1466689" cy="369332"/>
          </a:xfrm>
          <a:prstGeom prst="rect">
            <a:avLst/>
          </a:prstGeom>
        </p:spPr>
        <p:txBody>
          <a:bodyPr wrap="square">
            <a:spAutoFit/>
          </a:bodyPr>
          <a:lstStyle/>
          <a:p>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049"/>
                                        </p:tgtEl>
                                        <p:attrNameLst>
                                          <p:attrName>style.visibility</p:attrName>
                                        </p:attrNameLst>
                                      </p:cBhvr>
                                      <p:to>
                                        <p:strVal val="visible"/>
                                      </p:to>
                                    </p:set>
                                    <p:anim calcmode="lin" valueType="num">
                                      <p:cBhvr additive="base">
                                        <p:cTn id="13" dur="500" fill="hold"/>
                                        <p:tgtEl>
                                          <p:spTgt spid="2049"/>
                                        </p:tgtEl>
                                        <p:attrNameLst>
                                          <p:attrName>ppt_x</p:attrName>
                                        </p:attrNameLst>
                                      </p:cBhvr>
                                      <p:tavLst>
                                        <p:tav tm="0">
                                          <p:val>
                                            <p:strVal val="#ppt_x"/>
                                          </p:val>
                                        </p:tav>
                                        <p:tav tm="100000">
                                          <p:val>
                                            <p:strVal val="#ppt_x"/>
                                          </p:val>
                                        </p:tav>
                                      </p:tavLst>
                                    </p:anim>
                                    <p:anim calcmode="lin" valueType="num">
                                      <p:cBhvr additive="base">
                                        <p:cTn id="14" dur="500" fill="hold"/>
                                        <p:tgtEl>
                                          <p:spTgt spid="2049"/>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ppt_x"/>
                                          </p:val>
                                        </p:tav>
                                        <p:tav tm="100000">
                                          <p:val>
                                            <p:strVal val="#ppt_x"/>
                                          </p:val>
                                        </p:tav>
                                      </p:tavLst>
                                    </p:anim>
                                    <p:anim calcmode="lin" valueType="num">
                                      <p:cBhvr additive="base">
                                        <p:cTn id="20"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053"/>
                                        </p:tgtEl>
                                        <p:attrNameLst>
                                          <p:attrName>style.visibility</p:attrName>
                                        </p:attrNameLst>
                                      </p:cBhvr>
                                      <p:to>
                                        <p:strVal val="visible"/>
                                      </p:to>
                                    </p:set>
                                    <p:anim calcmode="lin" valueType="num">
                                      <p:cBhvr additive="base">
                                        <p:cTn id="25" dur="500" fill="hold"/>
                                        <p:tgtEl>
                                          <p:spTgt spid="2053"/>
                                        </p:tgtEl>
                                        <p:attrNameLst>
                                          <p:attrName>ppt_x</p:attrName>
                                        </p:attrNameLst>
                                      </p:cBhvr>
                                      <p:tavLst>
                                        <p:tav tm="0">
                                          <p:val>
                                            <p:strVal val="#ppt_x"/>
                                          </p:val>
                                        </p:tav>
                                        <p:tav tm="100000">
                                          <p:val>
                                            <p:strVal val="#ppt_x"/>
                                          </p:val>
                                        </p:tav>
                                      </p:tavLst>
                                    </p:anim>
                                    <p:anim calcmode="lin" valueType="num">
                                      <p:cBhvr additive="base">
                                        <p:cTn id="26" dur="500" fill="hold"/>
                                        <p:tgtEl>
                                          <p:spTgt spid="205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049" grpId="0"/>
      <p:bldP spid="2053" grpId="0"/>
      <p:bldGraphic spid="12" grpId="0">
        <p:bldAsOne/>
      </p:bldGraphic>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2"/>
          <p:cNvSpPr txBox="1">
            <a:spLocks noChangeArrowheads="1"/>
          </p:cNvSpPr>
          <p:nvPr/>
        </p:nvSpPr>
        <p:spPr>
          <a:xfrm rot="5400000" flipV="1">
            <a:off x="-1951126" y="1973918"/>
            <a:ext cx="5156073" cy="1238250"/>
          </a:xfrm>
          <a:prstGeom prst="rect">
            <a:avLst/>
          </a:prstGeom>
        </p:spPr>
        <p:style>
          <a:lnRef idx="0">
            <a:schemeClr val="accent5"/>
          </a:lnRef>
          <a:fillRef idx="3">
            <a:schemeClr val="accent5"/>
          </a:fillRef>
          <a:effectRef idx="3">
            <a:schemeClr val="accent5"/>
          </a:effectRef>
          <a:fontRef idx="minor">
            <a:schemeClr val="lt1"/>
          </a:fontRef>
        </p:style>
        <p:txBody>
          <a:bodyPr anchor="ctr">
            <a:normAutofit/>
          </a:bodyP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fr-FR" sz="2600" b="1" i="1" dirty="0" smtClean="0">
                <a:latin typeface="Times New Roman" pitchFamily="18" charset="0"/>
                <a:cs typeface="Times New Roman" pitchFamily="18" charset="0"/>
              </a:rPr>
              <a:t>MATÉRIAUX, MATÉRIELS ET ESSAIS</a:t>
            </a:r>
            <a:endParaRPr lang="fr-FR" sz="2600" i="1" dirty="0">
              <a:latin typeface="Times New Roman" pitchFamily="18" charset="0"/>
              <a:cs typeface="Times New Roman" pitchFamily="18" charset="0"/>
            </a:endParaRPr>
          </a:p>
        </p:txBody>
      </p:sp>
      <p:sp>
        <p:nvSpPr>
          <p:cNvPr id="17" name="Rectangle 4"/>
          <p:cNvSpPr>
            <a:spLocks noChangeArrowheads="1"/>
          </p:cNvSpPr>
          <p:nvPr/>
        </p:nvSpPr>
        <p:spPr bwMode="auto">
          <a:xfrm>
            <a:off x="7788" y="-169659"/>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dirty="0"/>
          </a:p>
        </p:txBody>
      </p:sp>
      <p:sp>
        <p:nvSpPr>
          <p:cNvPr id="18" name="Rectangle 5"/>
          <p:cNvSpPr>
            <a:spLocks noChangeArrowheads="1"/>
          </p:cNvSpPr>
          <p:nvPr/>
        </p:nvSpPr>
        <p:spPr bwMode="auto">
          <a:xfrm>
            <a:off x="7788" y="2130628"/>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dirty="0"/>
          </a:p>
        </p:txBody>
      </p:sp>
      <p:sp>
        <p:nvSpPr>
          <p:cNvPr id="20" name="Rectangle 3"/>
          <p:cNvSpPr>
            <a:spLocks noChangeArrowheads="1"/>
          </p:cNvSpPr>
          <p:nvPr/>
        </p:nvSpPr>
        <p:spPr bwMode="auto">
          <a:xfrm>
            <a:off x="7788" y="-169659"/>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dirty="0"/>
          </a:p>
        </p:txBody>
      </p:sp>
      <p:sp>
        <p:nvSpPr>
          <p:cNvPr id="22" name="Rectangle 4"/>
          <p:cNvSpPr>
            <a:spLocks noChangeArrowheads="1"/>
          </p:cNvSpPr>
          <p:nvPr/>
        </p:nvSpPr>
        <p:spPr bwMode="auto">
          <a:xfrm>
            <a:off x="7788" y="1973466"/>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dirty="0"/>
          </a:p>
        </p:txBody>
      </p:sp>
      <mc:AlternateContent xmlns:mc="http://schemas.openxmlformats.org/markup-compatibility/2006" xmlns:a14="http://schemas.microsoft.com/office/drawing/2010/main">
        <mc:Choice Requires="a14">
          <p:graphicFrame>
            <p:nvGraphicFramePr>
              <p:cNvPr id="15" name="Tableau 14"/>
              <p:cNvGraphicFramePr>
                <a:graphicFrameLocks noGrp="1"/>
              </p:cNvGraphicFramePr>
              <p:nvPr>
                <p:extLst>
                  <p:ext uri="{D42A27DB-BD31-4B8C-83A1-F6EECF244321}">
                    <p14:modId xmlns:p14="http://schemas.microsoft.com/office/powerpoint/2010/main" val="3754176788"/>
                  </p:ext>
                </p:extLst>
              </p:nvPr>
            </p:nvGraphicFramePr>
            <p:xfrm>
              <a:off x="1691680" y="2104795"/>
              <a:ext cx="6909380" cy="2693137"/>
            </p:xfrm>
            <a:graphic>
              <a:graphicData uri="http://schemas.openxmlformats.org/drawingml/2006/table">
                <a:tbl>
                  <a:tblPr rtl="1" firstRow="1" firstCol="1" bandRow="1"/>
                  <a:tblGrid>
                    <a:gridCol w="2408644"/>
                    <a:gridCol w="4500736"/>
                  </a:tblGrid>
                  <a:tr h="408902">
                    <a:tc>
                      <a:txBody>
                        <a:bodyPr/>
                        <a:lstStyle/>
                        <a:p>
                          <a:pPr algn="ctr" rtl="1">
                            <a:lnSpc>
                              <a:spcPct val="115000"/>
                            </a:lnSpc>
                            <a:spcAft>
                              <a:spcPts val="0"/>
                            </a:spcAft>
                            <a:tabLst>
                              <a:tab pos="4892040" algn="l"/>
                            </a:tabLst>
                          </a:pPr>
                          <a:r>
                            <a:rPr lang="fr-FR" sz="1500" b="1" dirty="0">
                              <a:effectLst/>
                              <a:latin typeface="Times New Roman"/>
                              <a:ea typeface="Times New Roman"/>
                              <a:cs typeface="Arial"/>
                            </a:rPr>
                            <a:t>Valeurs</a:t>
                          </a:r>
                          <a:endParaRPr lang="fr-FR" sz="1500" dirty="0">
                            <a:effectLst/>
                            <a:latin typeface="Calibri"/>
                            <a:ea typeface="Calibri"/>
                            <a:cs typeface="Arial"/>
                          </a:endParaRPr>
                        </a:p>
                      </a:txBody>
                      <a:tcPr marL="68580" marR="68580" marT="0" marB="0">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BFBFBF"/>
                        </a:solidFill>
                      </a:tcPr>
                    </a:tc>
                    <a:tc>
                      <a:txBody>
                        <a:bodyPr/>
                        <a:lstStyle/>
                        <a:p>
                          <a:pPr algn="ctr" rtl="1">
                            <a:lnSpc>
                              <a:spcPct val="115000"/>
                            </a:lnSpc>
                            <a:spcAft>
                              <a:spcPts val="0"/>
                            </a:spcAft>
                            <a:tabLst>
                              <a:tab pos="4892040" algn="l"/>
                            </a:tabLst>
                          </a:pPr>
                          <a:r>
                            <a:rPr lang="fr-FR" sz="1500" b="1" dirty="0" smtClean="0">
                              <a:effectLst/>
                              <a:latin typeface="Times New Roman"/>
                              <a:ea typeface="Times New Roman"/>
                              <a:cs typeface="Arial"/>
                            </a:rPr>
                            <a:t>Propriétés</a:t>
                          </a:r>
                          <a:endParaRPr lang="fr-FR" sz="1500" dirty="0">
                            <a:effectLst/>
                            <a:latin typeface="Calibri"/>
                            <a:ea typeface="Calibri"/>
                            <a:cs typeface="Arial"/>
                          </a:endParaRPr>
                        </a:p>
                      </a:txBody>
                      <a:tcPr marL="68580" marR="68580" marT="0" marB="0">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BFBFBF"/>
                        </a:solidFill>
                      </a:tcPr>
                    </a:tc>
                  </a:tr>
                  <a:tr h="531734">
                    <a:tc>
                      <a:txBody>
                        <a:bodyPr/>
                        <a:lstStyle/>
                        <a:p>
                          <a:pPr algn="ctr" rtl="1">
                            <a:lnSpc>
                              <a:spcPct val="115000"/>
                            </a:lnSpc>
                            <a:spcAft>
                              <a:spcPts val="0"/>
                            </a:spcAft>
                            <a:tabLst>
                              <a:tab pos="4892040" algn="l"/>
                            </a:tabLst>
                          </a:pPr>
                          <a:r>
                            <a:rPr lang="fr-FR" sz="1500" dirty="0" smtClean="0">
                              <a:effectLst/>
                              <a:latin typeface="Times New Roman"/>
                              <a:ea typeface="Times New Roman"/>
                              <a:cs typeface="Arial"/>
                            </a:rPr>
                            <a:t>1558</a:t>
                          </a:r>
                          <a:endParaRPr lang="fr-FR" sz="1500" dirty="0">
                            <a:effectLst/>
                            <a:latin typeface="Calibri"/>
                            <a:ea typeface="Calibri"/>
                            <a:cs typeface="Arial"/>
                          </a:endParaRPr>
                        </a:p>
                      </a:txBody>
                      <a:tcPr marL="68580" marR="68580" marT="0" marB="0">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lang="fr-FR" sz="1500" b="1" dirty="0" smtClean="0">
                              <a:effectLst/>
                              <a:latin typeface="Times New Roman"/>
                              <a:ea typeface="Times New Roman"/>
                              <a:cs typeface="Arial"/>
                            </a:rPr>
                            <a:t> Masse volumique apparente </a:t>
                          </a:r>
                          <a:r>
                            <a:rPr kumimoji="0" lang="fr-FR" sz="1500" b="1" i="0" u="none" strike="noStrike" kern="1200" cap="none" spc="0" normalizeH="0" baseline="0" noProof="0" dirty="0" smtClean="0">
                              <a:ln>
                                <a:noFill/>
                              </a:ln>
                              <a:solidFill>
                                <a:prstClr val="black"/>
                              </a:solidFill>
                              <a:effectLst/>
                              <a:uLnTx/>
                              <a:uFillTx/>
                              <a:latin typeface="Times New Roman"/>
                              <a:ea typeface="Calibri"/>
                              <a:cs typeface="Arial"/>
                            </a:rPr>
                            <a:t>γ (Kg/</a:t>
                          </a:r>
                          <a14:m>
                            <m:oMath xmlns:m="http://schemas.openxmlformats.org/officeDocument/2006/math">
                              <m:sSup>
                                <m:sSupPr>
                                  <m:ctrlPr>
                                    <a:rPr kumimoji="0" lang="fr-FR" sz="1500" b="1" i="1" u="none" strike="noStrike" kern="1200" cap="none" spc="0" normalizeH="0" baseline="0" noProof="0" smtClean="0">
                                      <a:ln>
                                        <a:noFill/>
                                      </a:ln>
                                      <a:solidFill>
                                        <a:prstClr val="black"/>
                                      </a:solidFill>
                                      <a:effectLst/>
                                      <a:uLnTx/>
                                      <a:uFillTx/>
                                      <a:latin typeface="Cambria Math"/>
                                      <a:cs typeface="Arial"/>
                                    </a:rPr>
                                  </m:ctrlPr>
                                </m:sSupPr>
                                <m:e>
                                  <m:r>
                                    <a:rPr kumimoji="0" lang="fr-FR" sz="1500" b="1" i="1" u="none" strike="noStrike" kern="1200" cap="none" spc="0" normalizeH="0" baseline="0" noProof="0" smtClean="0">
                                      <a:ln>
                                        <a:noFill/>
                                      </a:ln>
                                      <a:solidFill>
                                        <a:prstClr val="black"/>
                                      </a:solidFill>
                                      <a:effectLst/>
                                      <a:uLnTx/>
                                      <a:uFillTx/>
                                      <a:latin typeface="Cambria Math"/>
                                      <a:cs typeface="Arial"/>
                                    </a:rPr>
                                    <m:t>𝒎</m:t>
                                  </m:r>
                                </m:e>
                                <m:sup>
                                  <m:r>
                                    <a:rPr kumimoji="0" lang="fr-FR" sz="1500" b="1" i="1" u="none" strike="noStrike" kern="1200" cap="none" spc="0" normalizeH="0" baseline="0" noProof="0" smtClean="0">
                                      <a:ln>
                                        <a:noFill/>
                                      </a:ln>
                                      <a:solidFill>
                                        <a:prstClr val="black"/>
                                      </a:solidFill>
                                      <a:effectLst/>
                                      <a:uLnTx/>
                                      <a:uFillTx/>
                                      <a:latin typeface="Cambria Math"/>
                                      <a:cs typeface="Arial"/>
                                    </a:rPr>
                                    <m:t>𝟑</m:t>
                                  </m:r>
                                </m:sup>
                              </m:sSup>
                            </m:oMath>
                          </a14:m>
                          <a:r>
                            <a:rPr kumimoji="0" lang="fr-FR" sz="1500" b="1" i="0" u="none" strike="noStrike" kern="1200" cap="none" spc="0" normalizeH="0" baseline="0" noProof="0" dirty="0" smtClean="0">
                              <a:ln>
                                <a:noFill/>
                              </a:ln>
                              <a:solidFill>
                                <a:prstClr val="black"/>
                              </a:solidFill>
                              <a:effectLst/>
                              <a:uLnTx/>
                              <a:uFillTx/>
                              <a:latin typeface="Times New Roman"/>
                              <a:ea typeface="Calibri"/>
                              <a:cs typeface="Arial"/>
                            </a:rPr>
                            <a:t>)</a:t>
                          </a:r>
                          <a:endParaRPr kumimoji="0" lang="fr-FR" sz="1500" b="1" i="0" u="none" strike="noStrike" kern="1200" cap="none" spc="0" normalizeH="0" baseline="0" noProof="0" dirty="0" smtClean="0">
                            <a:ln>
                              <a:noFill/>
                            </a:ln>
                            <a:solidFill>
                              <a:prstClr val="black"/>
                            </a:solidFill>
                            <a:effectLst/>
                            <a:uLnTx/>
                            <a:uFillTx/>
                            <a:latin typeface="+mn-lt"/>
                            <a:ea typeface="Calibri"/>
                            <a:cs typeface="Arial"/>
                          </a:endParaRPr>
                        </a:p>
                        <a:p>
                          <a:pPr algn="ctr" rtl="0">
                            <a:lnSpc>
                              <a:spcPct val="115000"/>
                            </a:lnSpc>
                            <a:spcAft>
                              <a:spcPts val="0"/>
                            </a:spcAft>
                            <a:tabLst>
                              <a:tab pos="4892040" algn="l"/>
                            </a:tabLst>
                          </a:pPr>
                          <a:endParaRPr lang="fr-FR" sz="1500" dirty="0">
                            <a:effectLst/>
                            <a:latin typeface="Calibri"/>
                            <a:ea typeface="Calibri"/>
                            <a:cs typeface="Arial"/>
                          </a:endParaRPr>
                        </a:p>
                      </a:txBody>
                      <a:tcPr marL="68580" marR="68580" marT="0" marB="0">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BFBFBF"/>
                        </a:solidFill>
                      </a:tcPr>
                    </a:tc>
                  </a:tr>
                  <a:tr h="408902">
                    <a:tc>
                      <a:txBody>
                        <a:bodyPr/>
                        <a:lstStyle/>
                        <a:p>
                          <a:pPr algn="ctr" rtl="1">
                            <a:lnSpc>
                              <a:spcPct val="115000"/>
                            </a:lnSpc>
                            <a:spcAft>
                              <a:spcPts val="0"/>
                            </a:spcAft>
                            <a:tabLst>
                              <a:tab pos="4892040" algn="l"/>
                            </a:tabLst>
                          </a:pPr>
                          <a:r>
                            <a:rPr lang="fr-FR" sz="1500" dirty="0" smtClean="0">
                              <a:effectLst/>
                              <a:latin typeface="Calibri"/>
                              <a:ea typeface="Calibri"/>
                              <a:cs typeface="Arial"/>
                            </a:rPr>
                            <a:t>2514</a:t>
                          </a:r>
                          <a:endParaRPr lang="fr-FR" sz="1500" dirty="0">
                            <a:effectLst/>
                            <a:latin typeface="Calibri"/>
                            <a:ea typeface="Calibri"/>
                            <a:cs typeface="Arial"/>
                          </a:endParaRPr>
                        </a:p>
                      </a:txBody>
                      <a:tcPr marL="68580" marR="68580" marT="0" marB="0">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fr-FR" sz="1500" b="1" dirty="0" smtClean="0">
                              <a:effectLst/>
                              <a:latin typeface="Times New Roman"/>
                              <a:ea typeface="Times New Roman"/>
                              <a:cs typeface="Arial"/>
                            </a:rPr>
                            <a:t>Masse volumique absolue </a:t>
                          </a:r>
                          <a:r>
                            <a:rPr kumimoji="0" lang="fr-FR" sz="1500" b="1" i="0" u="none" strike="noStrike" kern="1200" cap="none" spc="0" normalizeH="0" baseline="0" noProof="0" dirty="0" smtClean="0">
                              <a:ln>
                                <a:noFill/>
                              </a:ln>
                              <a:solidFill>
                                <a:prstClr val="black"/>
                              </a:solidFill>
                              <a:effectLst/>
                              <a:uLnTx/>
                              <a:uFillTx/>
                              <a:latin typeface="Times New Roman"/>
                              <a:ea typeface="Calibri"/>
                              <a:cs typeface="Arial"/>
                            </a:rPr>
                            <a:t>ρ(Kg/</a:t>
                          </a:r>
                          <a14:m>
                            <m:oMath xmlns:m="http://schemas.openxmlformats.org/officeDocument/2006/math">
                              <m:sSup>
                                <m:sSupPr>
                                  <m:ctrlPr>
                                    <a:rPr kumimoji="0" lang="fr-FR" sz="1500" b="1" i="1" u="none" strike="noStrike" kern="1200" cap="none" spc="0" normalizeH="0" baseline="0" noProof="0" smtClean="0">
                                      <a:ln>
                                        <a:noFill/>
                                      </a:ln>
                                      <a:solidFill>
                                        <a:prstClr val="black"/>
                                      </a:solidFill>
                                      <a:effectLst/>
                                      <a:uLnTx/>
                                      <a:uFillTx/>
                                      <a:latin typeface="Cambria Math"/>
                                      <a:cs typeface="Arial"/>
                                    </a:rPr>
                                  </m:ctrlPr>
                                </m:sSupPr>
                                <m:e>
                                  <m:r>
                                    <a:rPr kumimoji="0" lang="fr-FR" sz="1500" b="1" i="1" u="none" strike="noStrike" kern="1200" cap="none" spc="0" normalizeH="0" baseline="0" noProof="0" smtClean="0">
                                      <a:ln>
                                        <a:noFill/>
                                      </a:ln>
                                      <a:solidFill>
                                        <a:prstClr val="black"/>
                                      </a:solidFill>
                                      <a:effectLst/>
                                      <a:uLnTx/>
                                      <a:uFillTx/>
                                      <a:latin typeface="Cambria Math"/>
                                      <a:cs typeface="Arial"/>
                                    </a:rPr>
                                    <m:t>𝒎</m:t>
                                  </m:r>
                                </m:e>
                                <m:sup>
                                  <m:r>
                                    <a:rPr kumimoji="0" lang="fr-FR" sz="1500" b="1" i="1" u="none" strike="noStrike" kern="1200" cap="none" spc="0" normalizeH="0" baseline="0" noProof="0" smtClean="0">
                                      <a:ln>
                                        <a:noFill/>
                                      </a:ln>
                                      <a:solidFill>
                                        <a:prstClr val="black"/>
                                      </a:solidFill>
                                      <a:effectLst/>
                                      <a:uLnTx/>
                                      <a:uFillTx/>
                                      <a:latin typeface="Cambria Math"/>
                                      <a:cs typeface="Arial"/>
                                    </a:rPr>
                                    <m:t>𝟑</m:t>
                                  </m:r>
                                </m:sup>
                              </m:sSup>
                            </m:oMath>
                          </a14:m>
                          <a:r>
                            <a:rPr kumimoji="0" lang="fr-FR" sz="1500" b="1" i="0" u="none" strike="noStrike" kern="1200" cap="none" spc="0" normalizeH="0" baseline="0" noProof="0" dirty="0" smtClean="0">
                              <a:ln>
                                <a:noFill/>
                              </a:ln>
                              <a:solidFill>
                                <a:prstClr val="black"/>
                              </a:solidFill>
                              <a:effectLst/>
                              <a:uLnTx/>
                              <a:uFillTx/>
                              <a:latin typeface="Times New Roman"/>
                              <a:ea typeface="Calibri"/>
                              <a:cs typeface="Arial"/>
                            </a:rPr>
                            <a:t>)</a:t>
                          </a:r>
                          <a:endParaRPr lang="fr-FR" sz="1500" dirty="0">
                            <a:effectLst/>
                            <a:latin typeface="Calibri"/>
                            <a:ea typeface="Calibri"/>
                            <a:cs typeface="Arial"/>
                          </a:endParaRPr>
                        </a:p>
                      </a:txBody>
                      <a:tcPr marL="68580" marR="68580" marT="0" marB="0">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BFBFBF"/>
                        </a:solidFill>
                      </a:tcPr>
                    </a:tc>
                  </a:tr>
                  <a:tr h="408902">
                    <a:tc>
                      <a:txBody>
                        <a:bodyPr/>
                        <a:lstStyle/>
                        <a:p>
                          <a:pPr algn="ctr" rtl="1">
                            <a:lnSpc>
                              <a:spcPct val="115000"/>
                            </a:lnSpc>
                            <a:spcAft>
                              <a:spcPts val="0"/>
                            </a:spcAft>
                            <a:tabLst>
                              <a:tab pos="4892040" algn="l"/>
                            </a:tabLst>
                          </a:pPr>
                          <a:r>
                            <a:rPr lang="fr-FR" sz="1500" dirty="0">
                              <a:effectLst/>
                              <a:latin typeface="Times New Roman"/>
                              <a:ea typeface="Times New Roman"/>
                              <a:cs typeface="Arial"/>
                            </a:rPr>
                            <a:t>61.98%</a:t>
                          </a:r>
                          <a:endParaRPr lang="fr-FR" sz="1500" dirty="0">
                            <a:effectLst/>
                            <a:latin typeface="Calibri"/>
                            <a:ea typeface="Calibri"/>
                            <a:cs typeface="Arial"/>
                          </a:endParaRPr>
                        </a:p>
                      </a:txBody>
                      <a:tcPr marL="68580" marR="68580" marT="0" marB="0">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rtl="0">
                            <a:lnSpc>
                              <a:spcPct val="115000"/>
                            </a:lnSpc>
                            <a:spcAft>
                              <a:spcPts val="0"/>
                            </a:spcAft>
                            <a:tabLst>
                              <a:tab pos="4892040" algn="l"/>
                            </a:tabLst>
                          </a:pPr>
                          <a:r>
                            <a:rPr lang="fr-FR" sz="1500" b="1" dirty="0" smtClean="0">
                              <a:effectLst/>
                              <a:latin typeface="Times New Roman"/>
                              <a:ea typeface="Times New Roman"/>
                              <a:cs typeface="Arial"/>
                            </a:rPr>
                            <a:t> Compacité </a:t>
                          </a:r>
                          <a:r>
                            <a:rPr kumimoji="0" lang="fr-FR" sz="1500" b="1" i="0" u="none" strike="noStrike" kern="1200" cap="none" spc="0" normalizeH="0" baseline="0" noProof="0" dirty="0" smtClean="0">
                              <a:ln>
                                <a:noFill/>
                              </a:ln>
                              <a:solidFill>
                                <a:prstClr val="black"/>
                              </a:solidFill>
                              <a:effectLst/>
                              <a:uLnTx/>
                              <a:uFillTx/>
                              <a:latin typeface="Times New Roman"/>
                              <a:ea typeface="Calibri"/>
                              <a:cs typeface="Arial"/>
                            </a:rPr>
                            <a:t>C(%)</a:t>
                          </a:r>
                          <a:endParaRPr lang="fr-FR" sz="1500" dirty="0">
                            <a:effectLst/>
                            <a:latin typeface="Calibri"/>
                            <a:ea typeface="Calibri"/>
                            <a:cs typeface="Arial"/>
                          </a:endParaRPr>
                        </a:p>
                      </a:txBody>
                      <a:tcPr marL="68580" marR="68580" marT="0" marB="0">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BFBFBF"/>
                        </a:solidFill>
                      </a:tcPr>
                    </a:tc>
                  </a:tr>
                  <a:tr h="408902">
                    <a:tc>
                      <a:txBody>
                        <a:bodyPr/>
                        <a:lstStyle/>
                        <a:p>
                          <a:pPr algn="ctr" rtl="1">
                            <a:lnSpc>
                              <a:spcPct val="115000"/>
                            </a:lnSpc>
                            <a:spcAft>
                              <a:spcPts val="0"/>
                            </a:spcAft>
                            <a:tabLst>
                              <a:tab pos="4892040" algn="l"/>
                            </a:tabLst>
                          </a:pPr>
                          <a:r>
                            <a:rPr lang="fr-FR" sz="1500" dirty="0">
                              <a:effectLst/>
                              <a:latin typeface="Times New Roman"/>
                              <a:ea typeface="Times New Roman"/>
                              <a:cs typeface="Arial"/>
                            </a:rPr>
                            <a:t>38.02%</a:t>
                          </a:r>
                          <a:endParaRPr lang="fr-FR" sz="1500" dirty="0">
                            <a:effectLst/>
                            <a:latin typeface="Calibri"/>
                            <a:ea typeface="Calibri"/>
                            <a:cs typeface="Arial"/>
                          </a:endParaRPr>
                        </a:p>
                      </a:txBody>
                      <a:tcPr marL="68580" marR="68580" marT="0" marB="0">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rtl="0">
                            <a:lnSpc>
                              <a:spcPct val="115000"/>
                            </a:lnSpc>
                            <a:spcAft>
                              <a:spcPts val="0"/>
                            </a:spcAft>
                            <a:tabLst>
                              <a:tab pos="4892040" algn="l"/>
                            </a:tabLst>
                          </a:pPr>
                          <a:r>
                            <a:rPr lang="fr-FR" sz="1500" b="1" dirty="0" smtClean="0">
                              <a:effectLst/>
                              <a:latin typeface="Times New Roman"/>
                              <a:ea typeface="Times New Roman"/>
                              <a:cs typeface="Arial"/>
                            </a:rPr>
                            <a:t> Porosité </a:t>
                          </a:r>
                          <a:r>
                            <a:rPr kumimoji="0" lang="fr-FR" sz="1500" b="1" i="0" u="none" strike="noStrike" kern="1200" cap="none" spc="0" normalizeH="0" baseline="0" noProof="0" dirty="0" smtClean="0">
                              <a:ln>
                                <a:noFill/>
                              </a:ln>
                              <a:solidFill>
                                <a:prstClr val="black"/>
                              </a:solidFill>
                              <a:effectLst/>
                              <a:uLnTx/>
                              <a:uFillTx/>
                              <a:latin typeface="Times New Roman"/>
                              <a:ea typeface="Calibri"/>
                              <a:cs typeface="Arial"/>
                            </a:rPr>
                            <a:t>P (%)</a:t>
                          </a:r>
                          <a:endParaRPr lang="fr-FR" sz="1500" dirty="0">
                            <a:effectLst/>
                            <a:latin typeface="Calibri"/>
                            <a:ea typeface="Calibri"/>
                            <a:cs typeface="Arial"/>
                          </a:endParaRPr>
                        </a:p>
                      </a:txBody>
                      <a:tcPr marL="68580" marR="68580" marT="0" marB="0">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BFBFBF"/>
                        </a:solidFill>
                      </a:tcPr>
                    </a:tc>
                  </a:tr>
                  <a:tr h="525780">
                    <a:tc>
                      <a:txBody>
                        <a:bodyPr/>
                        <a:lstStyle/>
                        <a:p>
                          <a:pPr algn="ctr" rtl="1">
                            <a:lnSpc>
                              <a:spcPct val="115000"/>
                            </a:lnSpc>
                            <a:spcAft>
                              <a:spcPts val="0"/>
                            </a:spcAft>
                            <a:tabLst>
                              <a:tab pos="4892040" algn="l"/>
                            </a:tabLst>
                          </a:pPr>
                          <a:r>
                            <a:rPr lang="fr-FR" sz="1500" dirty="0">
                              <a:effectLst/>
                              <a:latin typeface="Times New Roman"/>
                              <a:ea typeface="Times New Roman"/>
                              <a:cs typeface="Arial"/>
                            </a:rPr>
                            <a:t>61.34%</a:t>
                          </a:r>
                          <a:endParaRPr lang="fr-FR" sz="1500" dirty="0">
                            <a:effectLst/>
                            <a:latin typeface="Calibri"/>
                            <a:ea typeface="Calibri"/>
                            <a:cs typeface="Arial"/>
                          </a:endParaRPr>
                        </a:p>
                      </a:txBody>
                      <a:tcPr marL="68580" marR="68580" marT="0" marB="0">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lang="fr-FR" sz="1500" b="1" dirty="0" smtClean="0">
                              <a:effectLst/>
                              <a:latin typeface="Times New Roman"/>
                              <a:ea typeface="Times New Roman"/>
                              <a:cs typeface="Arial"/>
                            </a:rPr>
                            <a:t> Indice des vides </a:t>
                          </a:r>
                          <a:r>
                            <a:rPr kumimoji="0" lang="fr-FR" sz="1500" b="1" i="0" u="none" strike="noStrike" kern="1200" cap="none" spc="0" normalizeH="0" baseline="0" noProof="0" dirty="0" smtClean="0">
                              <a:ln>
                                <a:noFill/>
                              </a:ln>
                              <a:solidFill>
                                <a:prstClr val="black"/>
                              </a:solidFill>
                              <a:effectLst/>
                              <a:uLnTx/>
                              <a:uFillTx/>
                              <a:latin typeface="Times New Roman"/>
                              <a:ea typeface="Calibri"/>
                              <a:cs typeface="Arial"/>
                            </a:rPr>
                            <a:t>e (%)</a:t>
                          </a:r>
                          <a:endParaRPr kumimoji="0" lang="fr-FR" sz="1500" b="1" i="0" u="none" strike="noStrike" kern="1200" cap="none" spc="0" normalizeH="0" baseline="0" noProof="0" dirty="0" smtClean="0">
                            <a:ln>
                              <a:noFill/>
                            </a:ln>
                            <a:solidFill>
                              <a:prstClr val="black"/>
                            </a:solidFill>
                            <a:effectLst/>
                            <a:uLnTx/>
                            <a:uFillTx/>
                            <a:latin typeface="+mn-lt"/>
                            <a:ea typeface="Calibri"/>
                            <a:cs typeface="Arial"/>
                          </a:endParaRPr>
                        </a:p>
                        <a:p>
                          <a:pPr algn="ctr" rtl="0">
                            <a:lnSpc>
                              <a:spcPct val="115000"/>
                            </a:lnSpc>
                            <a:spcAft>
                              <a:spcPts val="0"/>
                            </a:spcAft>
                            <a:tabLst>
                              <a:tab pos="4892040" algn="l"/>
                            </a:tabLst>
                          </a:pPr>
                          <a:endParaRPr lang="fr-FR" sz="1500" dirty="0">
                            <a:effectLst/>
                            <a:latin typeface="Calibri"/>
                            <a:ea typeface="Calibri"/>
                            <a:cs typeface="Arial"/>
                          </a:endParaRPr>
                        </a:p>
                      </a:txBody>
                      <a:tcPr marL="68580" marR="68580" marT="0" marB="0">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BFBFBF"/>
                        </a:solidFill>
                      </a:tcPr>
                    </a:tc>
                  </a:tr>
                </a:tbl>
              </a:graphicData>
            </a:graphic>
          </p:graphicFrame>
        </mc:Choice>
        <mc:Fallback xmlns="">
          <p:graphicFrame>
            <p:nvGraphicFramePr>
              <p:cNvPr id="15" name="Tableau 14"/>
              <p:cNvGraphicFramePr>
                <a:graphicFrameLocks noGrp="1"/>
              </p:cNvGraphicFramePr>
              <p:nvPr>
                <p:extLst>
                  <p:ext uri="{D42A27DB-BD31-4B8C-83A1-F6EECF244321}">
                    <p14:modId xmlns:p14="http://schemas.microsoft.com/office/powerpoint/2010/main" val="3754176788"/>
                  </p:ext>
                </p:extLst>
              </p:nvPr>
            </p:nvGraphicFramePr>
            <p:xfrm>
              <a:off x="1691680" y="2104795"/>
              <a:ext cx="6909380" cy="2693122"/>
            </p:xfrm>
            <a:graphic>
              <a:graphicData uri="http://schemas.openxmlformats.org/drawingml/2006/table">
                <a:tbl>
                  <a:tblPr rtl="1" firstRow="1" firstCol="1" bandRow="1"/>
                  <a:tblGrid>
                    <a:gridCol w="2408644"/>
                    <a:gridCol w="4500736"/>
                  </a:tblGrid>
                  <a:tr h="408902">
                    <a:tc>
                      <a:txBody>
                        <a:bodyPr/>
                        <a:lstStyle/>
                        <a:p>
                          <a:pPr algn="ctr" rtl="1">
                            <a:lnSpc>
                              <a:spcPct val="115000"/>
                            </a:lnSpc>
                            <a:spcAft>
                              <a:spcPts val="0"/>
                            </a:spcAft>
                            <a:tabLst>
                              <a:tab pos="4892040" algn="l"/>
                            </a:tabLst>
                          </a:pPr>
                          <a:r>
                            <a:rPr lang="fr-FR" sz="1500" b="1" dirty="0">
                              <a:effectLst/>
                              <a:latin typeface="Times New Roman"/>
                              <a:ea typeface="Times New Roman"/>
                              <a:cs typeface="Arial"/>
                            </a:rPr>
                            <a:t>Valeurs</a:t>
                          </a:r>
                          <a:endParaRPr lang="fr-FR" sz="1500" dirty="0">
                            <a:effectLst/>
                            <a:latin typeface="Calibri"/>
                            <a:ea typeface="Calibri"/>
                            <a:cs typeface="Arial"/>
                          </a:endParaRPr>
                        </a:p>
                      </a:txBody>
                      <a:tcPr marL="68580" marR="68580" marT="0" marB="0">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BFBFBF"/>
                        </a:solidFill>
                      </a:tcPr>
                    </a:tc>
                    <a:tc>
                      <a:txBody>
                        <a:bodyPr/>
                        <a:lstStyle/>
                        <a:p>
                          <a:pPr algn="ctr" rtl="1">
                            <a:lnSpc>
                              <a:spcPct val="115000"/>
                            </a:lnSpc>
                            <a:spcAft>
                              <a:spcPts val="0"/>
                            </a:spcAft>
                            <a:tabLst>
                              <a:tab pos="4892040" algn="l"/>
                            </a:tabLst>
                          </a:pPr>
                          <a:r>
                            <a:rPr lang="fr-FR" sz="1500" b="1" dirty="0" smtClean="0">
                              <a:effectLst/>
                              <a:latin typeface="Times New Roman"/>
                              <a:ea typeface="Times New Roman"/>
                              <a:cs typeface="Arial"/>
                            </a:rPr>
                            <a:t>Propriétés</a:t>
                          </a:r>
                          <a:endParaRPr lang="fr-FR" sz="1500" dirty="0">
                            <a:effectLst/>
                            <a:latin typeface="Calibri"/>
                            <a:ea typeface="Calibri"/>
                            <a:cs typeface="Arial"/>
                          </a:endParaRPr>
                        </a:p>
                      </a:txBody>
                      <a:tcPr marL="68580" marR="68580" marT="0" marB="0">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BFBFBF"/>
                        </a:solidFill>
                      </a:tcPr>
                    </a:tc>
                  </a:tr>
                  <a:tr h="531734">
                    <a:tc>
                      <a:txBody>
                        <a:bodyPr/>
                        <a:lstStyle/>
                        <a:p>
                          <a:pPr algn="ctr" rtl="1">
                            <a:lnSpc>
                              <a:spcPct val="115000"/>
                            </a:lnSpc>
                            <a:spcAft>
                              <a:spcPts val="0"/>
                            </a:spcAft>
                            <a:tabLst>
                              <a:tab pos="4892040" algn="l"/>
                            </a:tabLst>
                          </a:pPr>
                          <a:r>
                            <a:rPr lang="fr-FR" sz="1500" dirty="0" smtClean="0">
                              <a:effectLst/>
                              <a:latin typeface="Times New Roman"/>
                              <a:ea typeface="Times New Roman"/>
                              <a:cs typeface="Arial"/>
                            </a:rPr>
                            <a:t>1558</a:t>
                          </a:r>
                          <a:endParaRPr lang="fr-FR" sz="1500" dirty="0">
                            <a:effectLst/>
                            <a:latin typeface="Calibri"/>
                            <a:ea typeface="Calibri"/>
                            <a:cs typeface="Arial"/>
                          </a:endParaRPr>
                        </a:p>
                      </a:txBody>
                      <a:tcPr marL="68580" marR="68580" marT="0" marB="0">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endParaRPr lang="fr-FR"/>
                        </a:p>
                      </a:txBody>
                      <a:tcPr marL="68580" marR="68580" marT="0" marB="0">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blipFill rotWithShape="1">
                          <a:blip r:embed="rId2"/>
                          <a:stretch>
                            <a:fillRect l="-53659" t="-85057" b="-332184"/>
                          </a:stretch>
                        </a:blipFill>
                      </a:tcPr>
                    </a:tc>
                  </a:tr>
                  <a:tr h="408902">
                    <a:tc>
                      <a:txBody>
                        <a:bodyPr/>
                        <a:lstStyle/>
                        <a:p>
                          <a:pPr algn="ctr" rtl="1">
                            <a:lnSpc>
                              <a:spcPct val="115000"/>
                            </a:lnSpc>
                            <a:spcAft>
                              <a:spcPts val="0"/>
                            </a:spcAft>
                            <a:tabLst>
                              <a:tab pos="4892040" algn="l"/>
                            </a:tabLst>
                          </a:pPr>
                          <a:r>
                            <a:rPr lang="fr-FR" sz="1500" dirty="0" smtClean="0">
                              <a:effectLst/>
                              <a:latin typeface="Calibri"/>
                              <a:ea typeface="Calibri"/>
                              <a:cs typeface="Arial"/>
                            </a:rPr>
                            <a:t>2514</a:t>
                          </a:r>
                          <a:endParaRPr lang="fr-FR" sz="1500" dirty="0">
                            <a:effectLst/>
                            <a:latin typeface="Calibri"/>
                            <a:ea typeface="Calibri"/>
                            <a:cs typeface="Arial"/>
                          </a:endParaRPr>
                        </a:p>
                      </a:txBody>
                      <a:tcPr marL="68580" marR="68580" marT="0" marB="0">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endParaRPr lang="fr-FR"/>
                        </a:p>
                      </a:txBody>
                      <a:tcPr marL="68580" marR="68580" marT="0" marB="0">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blipFill rotWithShape="1">
                          <a:blip r:embed="rId2"/>
                          <a:stretch>
                            <a:fillRect l="-53659" t="-240299" b="-331343"/>
                          </a:stretch>
                        </a:blipFill>
                      </a:tcPr>
                    </a:tc>
                  </a:tr>
                  <a:tr h="408902">
                    <a:tc>
                      <a:txBody>
                        <a:bodyPr/>
                        <a:lstStyle/>
                        <a:p>
                          <a:pPr algn="ctr" rtl="1">
                            <a:lnSpc>
                              <a:spcPct val="115000"/>
                            </a:lnSpc>
                            <a:spcAft>
                              <a:spcPts val="0"/>
                            </a:spcAft>
                            <a:tabLst>
                              <a:tab pos="4892040" algn="l"/>
                            </a:tabLst>
                          </a:pPr>
                          <a:r>
                            <a:rPr lang="fr-FR" sz="1500" dirty="0">
                              <a:effectLst/>
                              <a:latin typeface="Times New Roman"/>
                              <a:ea typeface="Times New Roman"/>
                              <a:cs typeface="Arial"/>
                            </a:rPr>
                            <a:t>61.98%</a:t>
                          </a:r>
                          <a:endParaRPr lang="fr-FR" sz="1500" dirty="0">
                            <a:effectLst/>
                            <a:latin typeface="Calibri"/>
                            <a:ea typeface="Calibri"/>
                            <a:cs typeface="Arial"/>
                          </a:endParaRPr>
                        </a:p>
                      </a:txBody>
                      <a:tcPr marL="68580" marR="68580" marT="0" marB="0">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rtl="0">
                            <a:lnSpc>
                              <a:spcPct val="115000"/>
                            </a:lnSpc>
                            <a:spcAft>
                              <a:spcPts val="0"/>
                            </a:spcAft>
                            <a:tabLst>
                              <a:tab pos="4892040" algn="l"/>
                            </a:tabLst>
                          </a:pPr>
                          <a:r>
                            <a:rPr lang="fr-FR" sz="1500" b="1" dirty="0" smtClean="0">
                              <a:effectLst/>
                              <a:latin typeface="Times New Roman"/>
                              <a:ea typeface="Times New Roman"/>
                              <a:cs typeface="Arial"/>
                            </a:rPr>
                            <a:t> Compacité </a:t>
                          </a:r>
                          <a:r>
                            <a:rPr kumimoji="0" lang="fr-FR" sz="1500" b="1" i="0" u="none" strike="noStrike" kern="1200" cap="none" spc="0" normalizeH="0" baseline="0" noProof="0" dirty="0" smtClean="0">
                              <a:ln>
                                <a:noFill/>
                              </a:ln>
                              <a:solidFill>
                                <a:prstClr val="black"/>
                              </a:solidFill>
                              <a:effectLst/>
                              <a:uLnTx/>
                              <a:uFillTx/>
                              <a:latin typeface="Times New Roman"/>
                              <a:ea typeface="Calibri"/>
                              <a:cs typeface="Arial"/>
                            </a:rPr>
                            <a:t>C(%)</a:t>
                          </a:r>
                          <a:endParaRPr lang="fr-FR" sz="1500" dirty="0">
                            <a:effectLst/>
                            <a:latin typeface="Calibri"/>
                            <a:ea typeface="Calibri"/>
                            <a:cs typeface="Arial"/>
                          </a:endParaRPr>
                        </a:p>
                      </a:txBody>
                      <a:tcPr marL="68580" marR="68580" marT="0" marB="0">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BFBFBF"/>
                        </a:solidFill>
                      </a:tcPr>
                    </a:tc>
                  </a:tr>
                  <a:tr h="408902">
                    <a:tc>
                      <a:txBody>
                        <a:bodyPr/>
                        <a:lstStyle/>
                        <a:p>
                          <a:pPr algn="ctr" rtl="1">
                            <a:lnSpc>
                              <a:spcPct val="115000"/>
                            </a:lnSpc>
                            <a:spcAft>
                              <a:spcPts val="0"/>
                            </a:spcAft>
                            <a:tabLst>
                              <a:tab pos="4892040" algn="l"/>
                            </a:tabLst>
                          </a:pPr>
                          <a:r>
                            <a:rPr lang="fr-FR" sz="1500" dirty="0">
                              <a:effectLst/>
                              <a:latin typeface="Times New Roman"/>
                              <a:ea typeface="Times New Roman"/>
                              <a:cs typeface="Arial"/>
                            </a:rPr>
                            <a:t>38.02%</a:t>
                          </a:r>
                          <a:endParaRPr lang="fr-FR" sz="1500" dirty="0">
                            <a:effectLst/>
                            <a:latin typeface="Calibri"/>
                            <a:ea typeface="Calibri"/>
                            <a:cs typeface="Arial"/>
                          </a:endParaRPr>
                        </a:p>
                      </a:txBody>
                      <a:tcPr marL="68580" marR="68580" marT="0" marB="0">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ctr" rtl="0">
                            <a:lnSpc>
                              <a:spcPct val="115000"/>
                            </a:lnSpc>
                            <a:spcAft>
                              <a:spcPts val="0"/>
                            </a:spcAft>
                            <a:tabLst>
                              <a:tab pos="4892040" algn="l"/>
                            </a:tabLst>
                          </a:pPr>
                          <a:r>
                            <a:rPr lang="fr-FR" sz="1500" b="1" dirty="0" smtClean="0">
                              <a:effectLst/>
                              <a:latin typeface="Times New Roman"/>
                              <a:ea typeface="Times New Roman"/>
                              <a:cs typeface="Arial"/>
                            </a:rPr>
                            <a:t> Porosité </a:t>
                          </a:r>
                          <a:r>
                            <a:rPr kumimoji="0" lang="fr-FR" sz="1500" b="1" i="0" u="none" strike="noStrike" kern="1200" cap="none" spc="0" normalizeH="0" baseline="0" noProof="0" dirty="0" smtClean="0">
                              <a:ln>
                                <a:noFill/>
                              </a:ln>
                              <a:solidFill>
                                <a:prstClr val="black"/>
                              </a:solidFill>
                              <a:effectLst/>
                              <a:uLnTx/>
                              <a:uFillTx/>
                              <a:latin typeface="Times New Roman"/>
                              <a:ea typeface="Calibri"/>
                              <a:cs typeface="Arial"/>
                            </a:rPr>
                            <a:t>P (%)</a:t>
                          </a:r>
                          <a:endParaRPr lang="fr-FR" sz="1500" dirty="0">
                            <a:effectLst/>
                            <a:latin typeface="Calibri"/>
                            <a:ea typeface="Calibri"/>
                            <a:cs typeface="Arial"/>
                          </a:endParaRPr>
                        </a:p>
                      </a:txBody>
                      <a:tcPr marL="68580" marR="68580" marT="0" marB="0">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BFBFBF"/>
                        </a:solidFill>
                      </a:tcPr>
                    </a:tc>
                  </a:tr>
                  <a:tr h="525780">
                    <a:tc>
                      <a:txBody>
                        <a:bodyPr/>
                        <a:lstStyle/>
                        <a:p>
                          <a:pPr algn="ctr" rtl="1">
                            <a:lnSpc>
                              <a:spcPct val="115000"/>
                            </a:lnSpc>
                            <a:spcAft>
                              <a:spcPts val="0"/>
                            </a:spcAft>
                            <a:tabLst>
                              <a:tab pos="4892040" algn="l"/>
                            </a:tabLst>
                          </a:pPr>
                          <a:r>
                            <a:rPr lang="fr-FR" sz="1500" dirty="0">
                              <a:effectLst/>
                              <a:latin typeface="Times New Roman"/>
                              <a:ea typeface="Times New Roman"/>
                              <a:cs typeface="Arial"/>
                            </a:rPr>
                            <a:t>61.34%</a:t>
                          </a:r>
                          <a:endParaRPr lang="fr-FR" sz="1500" dirty="0">
                            <a:effectLst/>
                            <a:latin typeface="Calibri"/>
                            <a:ea typeface="Calibri"/>
                            <a:cs typeface="Arial"/>
                          </a:endParaRPr>
                        </a:p>
                      </a:txBody>
                      <a:tcPr marL="68580" marR="68580" marT="0" marB="0">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lang="fr-FR" sz="1500" b="1" dirty="0" smtClean="0">
                              <a:effectLst/>
                              <a:latin typeface="Times New Roman"/>
                              <a:ea typeface="Times New Roman"/>
                              <a:cs typeface="Arial"/>
                            </a:rPr>
                            <a:t> Indice des vides </a:t>
                          </a:r>
                          <a:r>
                            <a:rPr kumimoji="0" lang="fr-FR" sz="1500" b="1" i="0" u="none" strike="noStrike" kern="1200" cap="none" spc="0" normalizeH="0" baseline="0" noProof="0" dirty="0" smtClean="0">
                              <a:ln>
                                <a:noFill/>
                              </a:ln>
                              <a:solidFill>
                                <a:prstClr val="black"/>
                              </a:solidFill>
                              <a:effectLst/>
                              <a:uLnTx/>
                              <a:uFillTx/>
                              <a:latin typeface="Times New Roman"/>
                              <a:ea typeface="Calibri"/>
                              <a:cs typeface="Arial"/>
                            </a:rPr>
                            <a:t>e (%)</a:t>
                          </a:r>
                          <a:endParaRPr kumimoji="0" lang="fr-FR" sz="1500" b="1" i="0" u="none" strike="noStrike" kern="1200" cap="none" spc="0" normalizeH="0" baseline="0" noProof="0" dirty="0" smtClean="0">
                            <a:ln>
                              <a:noFill/>
                            </a:ln>
                            <a:solidFill>
                              <a:prstClr val="black"/>
                            </a:solidFill>
                            <a:effectLst/>
                            <a:uLnTx/>
                            <a:uFillTx/>
                            <a:latin typeface="+mn-lt"/>
                            <a:ea typeface="Calibri"/>
                            <a:cs typeface="Arial"/>
                          </a:endParaRPr>
                        </a:p>
                        <a:p>
                          <a:pPr algn="ctr" rtl="0">
                            <a:lnSpc>
                              <a:spcPct val="115000"/>
                            </a:lnSpc>
                            <a:spcAft>
                              <a:spcPts val="0"/>
                            </a:spcAft>
                            <a:tabLst>
                              <a:tab pos="4892040" algn="l"/>
                            </a:tabLst>
                          </a:pPr>
                          <a:endParaRPr lang="fr-FR" sz="1500" dirty="0">
                            <a:effectLst/>
                            <a:latin typeface="Calibri"/>
                            <a:ea typeface="Calibri"/>
                            <a:cs typeface="Arial"/>
                          </a:endParaRPr>
                        </a:p>
                      </a:txBody>
                      <a:tcPr marL="68580" marR="68580" marT="0" marB="0">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BFBFBF"/>
                        </a:solidFill>
                      </a:tcPr>
                    </a:tc>
                  </a:tr>
                </a:tbl>
              </a:graphicData>
            </a:graphic>
          </p:graphicFrame>
        </mc:Fallback>
      </mc:AlternateContent>
      <p:sp>
        <p:nvSpPr>
          <p:cNvPr id="26" name="Rectangle 25"/>
          <p:cNvSpPr/>
          <p:nvPr/>
        </p:nvSpPr>
        <p:spPr>
          <a:xfrm>
            <a:off x="1475656" y="1068729"/>
            <a:ext cx="7676130" cy="769441"/>
          </a:xfrm>
          <a:prstGeom prst="rect">
            <a:avLst/>
          </a:prstGeom>
        </p:spPr>
        <p:txBody>
          <a:bodyPr wrap="square">
            <a:spAutoFit/>
          </a:bodyPr>
          <a:lstStyle/>
          <a:p>
            <a:pPr lvl="0" algn="just"/>
            <a:r>
              <a:rPr lang="fr-FR" sz="2200" dirty="0" smtClean="0">
                <a:solidFill>
                  <a:prstClr val="black"/>
                </a:solidFill>
                <a:latin typeface="Times New Roman"/>
                <a:ea typeface="Times New Roman"/>
              </a:rPr>
              <a:t>Les résultats des propriétés physiques du sable utilisée sont présentées dans le tableau suivant :</a:t>
            </a:r>
            <a:endParaRPr lang="fr-FR" sz="2200" dirty="0">
              <a:solidFill>
                <a:prstClr val="black"/>
              </a:solidFill>
            </a:endParaRPr>
          </a:p>
        </p:txBody>
      </p:sp>
      <p:sp>
        <p:nvSpPr>
          <p:cNvPr id="27" name="Rectangle 4"/>
          <p:cNvSpPr>
            <a:spLocks noChangeArrowheads="1"/>
          </p:cNvSpPr>
          <p:nvPr/>
        </p:nvSpPr>
        <p:spPr bwMode="auto">
          <a:xfrm>
            <a:off x="0" y="-13215"/>
            <a:ext cx="370325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r>
              <a:rPr lang="fr-FR" dirty="0" smtClean="0"/>
              <a:t>                           </a:t>
            </a:r>
            <a:r>
              <a:rPr lang="fr-FR" b="1" dirty="0" smtClean="0">
                <a:latin typeface="Times New Roman" pitchFamily="18" charset="0"/>
                <a:cs typeface="Times New Roman" pitchFamily="18" charset="0"/>
              </a:rPr>
              <a:t>Equivalents de sable:</a:t>
            </a:r>
            <a:endParaRPr lang="fr-FR" b="1" dirty="0">
              <a:latin typeface="Times New Roman" pitchFamily="18" charset="0"/>
              <a:cs typeface="Times New Roman" pitchFamily="18" charset="0"/>
            </a:endParaRPr>
          </a:p>
        </p:txBody>
      </p:sp>
      <p:sp>
        <p:nvSpPr>
          <p:cNvPr id="29" name="Rectangle 28"/>
          <p:cNvSpPr/>
          <p:nvPr/>
        </p:nvSpPr>
        <p:spPr>
          <a:xfrm>
            <a:off x="3599758" y="387742"/>
            <a:ext cx="5400600" cy="451849"/>
          </a:xfrm>
          <a:prstGeom prst="rect">
            <a:avLst/>
          </a:prstGeom>
          <a:solidFill>
            <a:sysClr val="window" lastClr="FFFFFF"/>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nSpc>
                <a:spcPct val="115000"/>
              </a:lnSpc>
              <a:spcAft>
                <a:spcPts val="1000"/>
              </a:spcAft>
            </a:pPr>
            <a:r>
              <a:rPr lang="fr-FR" sz="2200" dirty="0" smtClean="0">
                <a:solidFill>
                  <a:srgbClr val="000000"/>
                </a:solidFill>
                <a:latin typeface="Times New Roman"/>
                <a:ea typeface="Calibri"/>
                <a:cs typeface="Arial"/>
              </a:rPr>
              <a:t>Le sable est propre </a:t>
            </a:r>
            <a:r>
              <a:rPr lang="fr-FR" sz="2200" dirty="0">
                <a:solidFill>
                  <a:srgbClr val="000000"/>
                </a:solidFill>
                <a:latin typeface="Times New Roman"/>
                <a:ea typeface="Calibri"/>
                <a:cs typeface="Arial"/>
              </a:rPr>
              <a:t>à faible pourcentage de fines argileuses convenant parfaitement pour les bétons de haute qualité.</a:t>
            </a:r>
            <a:endParaRPr lang="fr-FR" sz="2200" dirty="0">
              <a:effectLst/>
              <a:latin typeface="Calibri"/>
              <a:ea typeface="Calibri"/>
              <a:cs typeface="Arial"/>
            </a:endParaRPr>
          </a:p>
        </p:txBody>
      </p:sp>
      <p:sp>
        <p:nvSpPr>
          <p:cNvPr id="28" name="Rectangle 6"/>
          <p:cNvSpPr>
            <a:spLocks noChangeArrowheads="1"/>
          </p:cNvSpPr>
          <p:nvPr/>
        </p:nvSpPr>
        <p:spPr bwMode="auto">
          <a:xfrm>
            <a:off x="1236708" y="255515"/>
            <a:ext cx="2039148"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sz="12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2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E</a:t>
            </a:r>
            <a:r>
              <a:rPr kumimoji="0" lang="fr-FR" sz="2200" b="1" i="0" u="none" strike="noStrike" cap="none" normalizeH="0" baseline="-30000" dirty="0" smtClean="0">
                <a:ln>
                  <a:noFill/>
                </a:ln>
                <a:solidFill>
                  <a:schemeClr val="tx1"/>
                </a:solidFill>
                <a:effectLst/>
                <a:latin typeface="Times New Roman" pitchFamily="18" charset="0"/>
                <a:ea typeface="Times New Roman" pitchFamily="18" charset="0"/>
                <a:cs typeface="Times New Roman" pitchFamily="18" charset="0"/>
              </a:rPr>
              <a:t>SV </a:t>
            </a:r>
            <a:r>
              <a:rPr kumimoji="0" lang="fr-FR" sz="2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r>
              <a:rPr kumimoji="0" lang="fr-FR" sz="2200" b="1" i="0" u="none" strike="noStrike" cap="none" normalizeH="0" baseline="-30000" dirty="0" smtClean="0">
                <a:ln>
                  <a:noFill/>
                </a:ln>
                <a:solidFill>
                  <a:schemeClr val="tx1"/>
                </a:solidFill>
                <a:effectLst/>
                <a:latin typeface="Times New Roman" pitchFamily="18" charset="0"/>
                <a:ea typeface="Times New Roman" pitchFamily="18" charset="0"/>
                <a:cs typeface="Times New Roman" pitchFamily="18" charset="0"/>
              </a:rPr>
              <a:t> </a:t>
            </a:r>
            <a:r>
              <a:rPr lang="fr-FR" sz="2200" b="1" dirty="0" smtClean="0">
                <a:latin typeface="Times New Roman" pitchFamily="18" charset="0"/>
                <a:ea typeface="Times New Roman" pitchFamily="18" charset="0"/>
                <a:cs typeface="Times New Roman" pitchFamily="18" charset="0"/>
              </a:rPr>
              <a:t>83,70</a:t>
            </a:r>
            <a:r>
              <a:rPr kumimoji="0" lang="fr-FR" sz="2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endParaRPr kumimoji="0" lang="fr-FR" sz="22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2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E</a:t>
            </a:r>
            <a:r>
              <a:rPr kumimoji="0" lang="fr-FR" sz="2200" b="1" i="0" u="none" strike="noStrike" cap="none" normalizeH="0" baseline="-30000" dirty="0" smtClean="0">
                <a:ln>
                  <a:noFill/>
                </a:ln>
                <a:solidFill>
                  <a:schemeClr val="tx1"/>
                </a:solidFill>
                <a:effectLst/>
                <a:latin typeface="Times New Roman" pitchFamily="18" charset="0"/>
                <a:ea typeface="Times New Roman" pitchFamily="18" charset="0"/>
                <a:cs typeface="Times New Roman" pitchFamily="18" charset="0"/>
              </a:rPr>
              <a:t>SP </a:t>
            </a:r>
            <a:r>
              <a:rPr kumimoji="0" lang="fr-FR" sz="2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lang="fr-FR" sz="2200" b="1" dirty="0" smtClean="0">
                <a:latin typeface="Times New Roman" pitchFamily="18" charset="0"/>
                <a:ea typeface="Times New Roman" pitchFamily="18" charset="0"/>
                <a:cs typeface="Times New Roman" pitchFamily="18" charset="0"/>
              </a:rPr>
              <a:t>79,77</a:t>
            </a:r>
            <a:r>
              <a:rPr kumimoji="0" lang="fr-FR" sz="2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endParaRPr kumimoji="0" lang="fr-FR" sz="22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 name="Accolade ouvrante 1"/>
          <p:cNvSpPr/>
          <p:nvPr/>
        </p:nvSpPr>
        <p:spPr>
          <a:xfrm>
            <a:off x="3275856" y="280719"/>
            <a:ext cx="288032" cy="451849"/>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fr-FR" dirty="0"/>
          </a:p>
        </p:txBody>
      </p:sp>
      <p:sp>
        <p:nvSpPr>
          <p:cNvPr id="19" name="Rectangle 18"/>
          <p:cNvSpPr/>
          <p:nvPr/>
        </p:nvSpPr>
        <p:spPr>
          <a:xfrm>
            <a:off x="468282" y="4833033"/>
            <a:ext cx="418704" cy="369332"/>
          </a:xfrm>
          <a:prstGeom prst="rect">
            <a:avLst/>
          </a:prstGeom>
        </p:spPr>
        <p:txBody>
          <a:bodyPr wrap="none">
            <a:spAutoFit/>
          </a:bodyPr>
          <a:lstStyle/>
          <a:p>
            <a:r>
              <a:rPr lang="fr-FR" b="1" dirty="0" smtClean="0">
                <a:effectLst>
                  <a:glow rad="45504">
                    <a:schemeClr val="accent1">
                      <a:satMod val="220000"/>
                      <a:alpha val="35000"/>
                    </a:schemeClr>
                  </a:glow>
                  <a:outerShdw blurRad="63500" dist="50800" dir="8100000" sx="0" sy="0">
                    <a:srgbClr val="000000">
                      <a:alpha val="50000"/>
                    </a:srgbClr>
                  </a:outerShdw>
                </a:effectLst>
              </a:rPr>
              <a:t>10</a:t>
            </a:r>
            <a:endParaRPr lang="fr-FR" dirty="0"/>
          </a:p>
        </p:txBody>
      </p:sp>
    </p:spTree>
    <p:extLst>
      <p:ext uri="{BB962C8B-B14F-4D97-AF65-F5344CB8AC3E}">
        <p14:creationId xmlns:p14="http://schemas.microsoft.com/office/powerpoint/2010/main" val="1467073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7"/>
                                        </p:tgtEl>
                                        <p:attrNameLst>
                                          <p:attrName>style.visibility</p:attrName>
                                        </p:attrNameLst>
                                      </p:cBhvr>
                                      <p:to>
                                        <p:strVal val="visible"/>
                                      </p:to>
                                    </p:set>
                                    <p:anim calcmode="lin" valueType="num">
                                      <p:cBhvr additive="base">
                                        <p:cTn id="13" dur="500" fill="hold"/>
                                        <p:tgtEl>
                                          <p:spTgt spid="27"/>
                                        </p:tgtEl>
                                        <p:attrNameLst>
                                          <p:attrName>ppt_x</p:attrName>
                                        </p:attrNameLst>
                                      </p:cBhvr>
                                      <p:tavLst>
                                        <p:tav tm="0">
                                          <p:val>
                                            <p:strVal val="#ppt_x"/>
                                          </p:val>
                                        </p:tav>
                                        <p:tav tm="100000">
                                          <p:val>
                                            <p:strVal val="#ppt_x"/>
                                          </p:val>
                                        </p:tav>
                                      </p:tavLst>
                                    </p:anim>
                                    <p:anim calcmode="lin" valueType="num">
                                      <p:cBhvr additive="base">
                                        <p:cTn id="14"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500" fill="hold"/>
                                        <p:tgtEl>
                                          <p:spTgt spid="28"/>
                                        </p:tgtEl>
                                        <p:attrNameLst>
                                          <p:attrName>ppt_x</p:attrName>
                                        </p:attrNameLst>
                                      </p:cBhvr>
                                      <p:tavLst>
                                        <p:tav tm="0">
                                          <p:val>
                                            <p:strVal val="#ppt_x"/>
                                          </p:val>
                                        </p:tav>
                                        <p:tav tm="100000">
                                          <p:val>
                                            <p:strVal val="#ppt_x"/>
                                          </p:val>
                                        </p:tav>
                                      </p:tavLst>
                                    </p:anim>
                                    <p:anim calcmode="lin" valueType="num">
                                      <p:cBhvr additive="base">
                                        <p:cTn id="20" dur="500" fill="hold"/>
                                        <p:tgtEl>
                                          <p:spTgt spid="28"/>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
                                        </p:tgtEl>
                                        <p:attrNameLst>
                                          <p:attrName>style.visibility</p:attrName>
                                        </p:attrNameLst>
                                      </p:cBhvr>
                                      <p:to>
                                        <p:strVal val="visible"/>
                                      </p:to>
                                    </p:set>
                                    <p:anim calcmode="lin" valueType="num">
                                      <p:cBhvr additive="base">
                                        <p:cTn id="23" dur="500" fill="hold"/>
                                        <p:tgtEl>
                                          <p:spTgt spid="2"/>
                                        </p:tgtEl>
                                        <p:attrNameLst>
                                          <p:attrName>ppt_x</p:attrName>
                                        </p:attrNameLst>
                                      </p:cBhvr>
                                      <p:tavLst>
                                        <p:tav tm="0">
                                          <p:val>
                                            <p:strVal val="#ppt_x"/>
                                          </p:val>
                                        </p:tav>
                                        <p:tav tm="100000">
                                          <p:val>
                                            <p:strVal val="#ppt_x"/>
                                          </p:val>
                                        </p:tav>
                                      </p:tavLst>
                                    </p:anim>
                                    <p:anim calcmode="lin" valueType="num">
                                      <p:cBhvr additive="base">
                                        <p:cTn id="24" dur="500" fill="hold"/>
                                        <p:tgtEl>
                                          <p:spTgt spid="2"/>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9"/>
                                        </p:tgtEl>
                                        <p:attrNameLst>
                                          <p:attrName>style.visibility</p:attrName>
                                        </p:attrNameLst>
                                      </p:cBhvr>
                                      <p:to>
                                        <p:strVal val="visible"/>
                                      </p:to>
                                    </p:set>
                                    <p:anim calcmode="lin" valueType="num">
                                      <p:cBhvr additive="base">
                                        <p:cTn id="27" dur="500" fill="hold"/>
                                        <p:tgtEl>
                                          <p:spTgt spid="29"/>
                                        </p:tgtEl>
                                        <p:attrNameLst>
                                          <p:attrName>ppt_x</p:attrName>
                                        </p:attrNameLst>
                                      </p:cBhvr>
                                      <p:tavLst>
                                        <p:tav tm="0">
                                          <p:val>
                                            <p:strVal val="#ppt_x"/>
                                          </p:val>
                                        </p:tav>
                                        <p:tav tm="100000">
                                          <p:val>
                                            <p:strVal val="#ppt_x"/>
                                          </p:val>
                                        </p:tav>
                                      </p:tavLst>
                                    </p:anim>
                                    <p:anim calcmode="lin" valueType="num">
                                      <p:cBhvr additive="base">
                                        <p:cTn id="28"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26"/>
                                        </p:tgtEl>
                                        <p:attrNameLst>
                                          <p:attrName>style.visibility</p:attrName>
                                        </p:attrNameLst>
                                      </p:cBhvr>
                                      <p:to>
                                        <p:strVal val="visible"/>
                                      </p:to>
                                    </p:set>
                                    <p:anim calcmode="lin" valueType="num">
                                      <p:cBhvr additive="base">
                                        <p:cTn id="33" dur="500" fill="hold"/>
                                        <p:tgtEl>
                                          <p:spTgt spid="26"/>
                                        </p:tgtEl>
                                        <p:attrNameLst>
                                          <p:attrName>ppt_x</p:attrName>
                                        </p:attrNameLst>
                                      </p:cBhvr>
                                      <p:tavLst>
                                        <p:tav tm="0">
                                          <p:val>
                                            <p:strVal val="#ppt_x"/>
                                          </p:val>
                                        </p:tav>
                                        <p:tav tm="100000">
                                          <p:val>
                                            <p:strVal val="#ppt_x"/>
                                          </p:val>
                                        </p:tav>
                                      </p:tavLst>
                                    </p:anim>
                                    <p:anim calcmode="lin" valueType="num">
                                      <p:cBhvr additive="base">
                                        <p:cTn id="34"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nodeType="clickEffect">
                                  <p:stCondLst>
                                    <p:cond delay="0"/>
                                  </p:stCondLst>
                                  <p:childTnLst>
                                    <p:set>
                                      <p:cBhvr>
                                        <p:cTn id="38" dur="1" fill="hold">
                                          <p:stCondLst>
                                            <p:cond delay="0"/>
                                          </p:stCondLst>
                                        </p:cTn>
                                        <p:tgtEl>
                                          <p:spTgt spid="15"/>
                                        </p:tgtEl>
                                        <p:attrNameLst>
                                          <p:attrName>style.visibility</p:attrName>
                                        </p:attrNameLst>
                                      </p:cBhvr>
                                      <p:to>
                                        <p:strVal val="visible"/>
                                      </p:to>
                                    </p:set>
                                    <p:anim calcmode="lin" valueType="num">
                                      <p:cBhvr additive="base">
                                        <p:cTn id="39" dur="500" fill="hold"/>
                                        <p:tgtEl>
                                          <p:spTgt spid="15"/>
                                        </p:tgtEl>
                                        <p:attrNameLst>
                                          <p:attrName>ppt_x</p:attrName>
                                        </p:attrNameLst>
                                      </p:cBhvr>
                                      <p:tavLst>
                                        <p:tav tm="0">
                                          <p:val>
                                            <p:strVal val="#ppt_x"/>
                                          </p:val>
                                        </p:tav>
                                        <p:tav tm="100000">
                                          <p:val>
                                            <p:strVal val="#ppt_x"/>
                                          </p:val>
                                        </p:tav>
                                      </p:tavLst>
                                    </p:anim>
                                    <p:anim calcmode="lin" valueType="num">
                                      <p:cBhvr additive="base">
                                        <p:cTn id="40"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6" grpId="0"/>
      <p:bldP spid="27" grpId="0"/>
      <p:bldP spid="29" grpId="0" animBg="1"/>
      <p:bldP spid="28" grpId="0"/>
      <p:bldP spid="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a:xfrm rot="5400000" flipV="1">
            <a:off x="-1958912" y="1946339"/>
            <a:ext cx="5156073" cy="1238250"/>
          </a:xfrm>
          <a:prstGeom prst="rect">
            <a:avLst/>
          </a:prstGeom>
        </p:spPr>
        <p:style>
          <a:lnRef idx="0">
            <a:schemeClr val="accent5"/>
          </a:lnRef>
          <a:fillRef idx="3">
            <a:schemeClr val="accent5"/>
          </a:fillRef>
          <a:effectRef idx="3">
            <a:schemeClr val="accent5"/>
          </a:effectRef>
          <a:fontRef idx="minor">
            <a:schemeClr val="lt1"/>
          </a:fontRef>
        </p:style>
        <p:txBody>
          <a:bodyPr anchor="ctr">
            <a:normAutofit/>
          </a:bodyP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fr-FR" sz="2600" b="1" i="1" dirty="0">
                <a:latin typeface="Times New Roman" pitchFamily="18" charset="0"/>
                <a:cs typeface="Times New Roman" pitchFamily="18" charset="0"/>
              </a:rPr>
              <a:t>MATÉRIAUX, MATÉRIELS ET ESSAIS</a:t>
            </a:r>
            <a:endParaRPr lang="fr-FR" sz="2600" i="1" dirty="0">
              <a:latin typeface="Times New Roman" pitchFamily="18" charset="0"/>
              <a:cs typeface="Times New Roman" pitchFamily="18" charset="0"/>
            </a:endParaRPr>
          </a:p>
        </p:txBody>
      </p:sp>
      <p:sp>
        <p:nvSpPr>
          <p:cNvPr id="5" name="Rectangle 4"/>
          <p:cNvSpPr>
            <a:spLocks noChangeArrowheads="1"/>
          </p:cNvSpPr>
          <p:nvPr/>
        </p:nvSpPr>
        <p:spPr bwMode="auto">
          <a:xfrm>
            <a:off x="0" y="-184666"/>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dirty="0"/>
          </a:p>
        </p:txBody>
      </p:sp>
      <p:sp>
        <p:nvSpPr>
          <p:cNvPr id="6" name="Rectangle 5"/>
          <p:cNvSpPr>
            <a:spLocks noChangeArrowheads="1"/>
          </p:cNvSpPr>
          <p:nvPr/>
        </p:nvSpPr>
        <p:spPr bwMode="auto">
          <a:xfrm>
            <a:off x="0" y="2115622"/>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dirty="0"/>
          </a:p>
        </p:txBody>
      </p:sp>
      <p:sp>
        <p:nvSpPr>
          <p:cNvPr id="9" name="Rectangle 8"/>
          <p:cNvSpPr/>
          <p:nvPr/>
        </p:nvSpPr>
        <p:spPr>
          <a:xfrm>
            <a:off x="468282" y="4833033"/>
            <a:ext cx="418704" cy="369332"/>
          </a:xfrm>
          <a:prstGeom prst="rect">
            <a:avLst/>
          </a:prstGeom>
        </p:spPr>
        <p:txBody>
          <a:bodyPr wrap="none">
            <a:spAutoFit/>
          </a:bodyPr>
          <a:lstStyle/>
          <a:p>
            <a:r>
              <a:rPr lang="fr-FR" b="1" dirty="0" smtClean="0">
                <a:effectLst>
                  <a:glow rad="45504">
                    <a:schemeClr val="accent1">
                      <a:satMod val="220000"/>
                      <a:alpha val="35000"/>
                    </a:schemeClr>
                  </a:glow>
                  <a:outerShdw blurRad="63500" dist="50800" dir="8100000" sx="0" sy="0">
                    <a:srgbClr val="000000">
                      <a:alpha val="50000"/>
                    </a:srgbClr>
                  </a:outerShdw>
                </a:effectLst>
              </a:rPr>
              <a:t>11</a:t>
            </a:r>
            <a:endParaRPr lang="fr-FR" dirty="0"/>
          </a:p>
        </p:txBody>
      </p:sp>
      <p:sp>
        <p:nvSpPr>
          <p:cNvPr id="7" name="ZoneTexte 6"/>
          <p:cNvSpPr txBox="1"/>
          <p:nvPr/>
        </p:nvSpPr>
        <p:spPr>
          <a:xfrm>
            <a:off x="1475656" y="88259"/>
            <a:ext cx="3888432" cy="400110"/>
          </a:xfrm>
          <a:prstGeom prst="rect">
            <a:avLst/>
          </a:prstGeom>
          <a:noFill/>
        </p:spPr>
        <p:txBody>
          <a:bodyPr wrap="square" rtlCol="0">
            <a:spAutoFit/>
          </a:bodyPr>
          <a:lstStyle/>
          <a:p>
            <a:pPr marL="285750" indent="-285750">
              <a:buFont typeface="Wingdings" pitchFamily="2" charset="2"/>
              <a:buChar char="Ø"/>
            </a:pPr>
            <a:r>
              <a:rPr lang="fr-FR" sz="2000" b="1" dirty="0" smtClean="0">
                <a:latin typeface="Times New Roman" pitchFamily="18" charset="0"/>
                <a:cs typeface="Times New Roman" pitchFamily="18" charset="0"/>
              </a:rPr>
              <a:t>Granulats de caoutchouc: </a:t>
            </a:r>
            <a:endParaRPr lang="fr-FR" sz="2000" b="1" dirty="0">
              <a:latin typeface="Times New Roman" pitchFamily="18" charset="0"/>
              <a:cs typeface="Times New Roman" pitchFamily="18" charset="0"/>
            </a:endParaRPr>
          </a:p>
        </p:txBody>
      </p:sp>
      <p:sp>
        <p:nvSpPr>
          <p:cNvPr id="11" name="ZoneTexte 10"/>
          <p:cNvSpPr txBox="1"/>
          <p:nvPr/>
        </p:nvSpPr>
        <p:spPr>
          <a:xfrm>
            <a:off x="1238252" y="465518"/>
            <a:ext cx="7726237" cy="1015663"/>
          </a:xfrm>
          <a:prstGeom prst="rect">
            <a:avLst/>
          </a:prstGeom>
          <a:noFill/>
        </p:spPr>
        <p:txBody>
          <a:bodyPr wrap="square" rtlCol="0">
            <a:spAutoFit/>
          </a:bodyPr>
          <a:lstStyle/>
          <a:p>
            <a:pPr lvl="0" eaLnBrk="0" fontAlgn="base" hangingPunct="0">
              <a:spcBef>
                <a:spcPct val="0"/>
              </a:spcBef>
              <a:spcAft>
                <a:spcPct val="0"/>
              </a:spcAft>
            </a:pPr>
            <a:r>
              <a:rPr lang="fr-FR" sz="2000" dirty="0" smtClean="0">
                <a:latin typeface="Times New Roman" pitchFamily="18" charset="0"/>
                <a:ea typeface="Calibri" pitchFamily="34" charset="0"/>
                <a:cs typeface="Times New Roman" pitchFamily="18" charset="0"/>
              </a:rPr>
              <a:t> </a:t>
            </a:r>
            <a:r>
              <a:rPr lang="fr-FR" sz="2000" dirty="0">
                <a:latin typeface="Times New Roman" pitchFamily="18" charset="0"/>
                <a:ea typeface="Calibri" pitchFamily="34" charset="0"/>
                <a:cs typeface="Times New Roman" pitchFamily="18" charset="0"/>
              </a:rPr>
              <a:t> </a:t>
            </a:r>
            <a:r>
              <a:rPr lang="fr-FR" sz="2000" dirty="0" smtClean="0">
                <a:latin typeface="Times New Roman" pitchFamily="18" charset="0"/>
                <a:ea typeface="Calibri" pitchFamily="34" charset="0"/>
                <a:cs typeface="Times New Roman" pitchFamily="18" charset="0"/>
              </a:rPr>
              <a:t>   Le granulat de caoutchouc </a:t>
            </a:r>
            <a:r>
              <a:rPr lang="fr-FR" sz="2000" dirty="0">
                <a:latin typeface="Times New Roman" pitchFamily="18" charset="0"/>
                <a:ea typeface="Calibri" pitchFamily="34" charset="0"/>
                <a:cs typeface="Times New Roman" pitchFamily="18" charset="0"/>
              </a:rPr>
              <a:t>utilisé dans nos travaux est </a:t>
            </a:r>
            <a:r>
              <a:rPr lang="fr-FR" sz="2000" dirty="0" smtClean="0">
                <a:latin typeface="Times New Roman" pitchFamily="18" charset="0"/>
                <a:ea typeface="Calibri" pitchFamily="34" charset="0"/>
                <a:cs typeface="Times New Roman" pitchFamily="18" charset="0"/>
              </a:rPr>
              <a:t>sous forme de sable(poudrette) de granulométrie  (0/5 mm)  </a:t>
            </a:r>
            <a:r>
              <a:rPr lang="fr-FR" sz="2000" dirty="0">
                <a:latin typeface="Times New Roman" pitchFamily="18" charset="0"/>
                <a:ea typeface="Calibri" pitchFamily="34" charset="0"/>
                <a:cs typeface="Times New Roman" pitchFamily="18" charset="0"/>
              </a:rPr>
              <a:t>d’où les caractéristiques sont cités ci-après :</a:t>
            </a:r>
            <a:endParaRPr lang="fr-FR" sz="2000" dirty="0">
              <a:latin typeface="Times New Roman" pitchFamily="18" charset="0"/>
              <a:cs typeface="Times New Roman" pitchFamily="18" charset="0"/>
            </a:endParaRPr>
          </a:p>
        </p:txBody>
      </p:sp>
      <p:graphicFrame>
        <p:nvGraphicFramePr>
          <p:cNvPr id="15" name="Graphique 14"/>
          <p:cNvGraphicFramePr/>
          <p:nvPr>
            <p:extLst>
              <p:ext uri="{D42A27DB-BD31-4B8C-83A1-F6EECF244321}">
                <p14:modId xmlns:p14="http://schemas.microsoft.com/office/powerpoint/2010/main" val="852482756"/>
              </p:ext>
            </p:extLst>
          </p:nvPr>
        </p:nvGraphicFramePr>
        <p:xfrm>
          <a:off x="1238250" y="1707654"/>
          <a:ext cx="7905749" cy="2596307"/>
        </p:xfrm>
        <a:graphic>
          <a:graphicData uri="http://schemas.openxmlformats.org/drawingml/2006/chart">
            <c:chart xmlns:c="http://schemas.openxmlformats.org/drawingml/2006/chart" xmlns:r="http://schemas.openxmlformats.org/officeDocument/2006/relationships" r:id="rId2"/>
          </a:graphicData>
        </a:graphic>
      </p:graphicFrame>
      <p:sp>
        <p:nvSpPr>
          <p:cNvPr id="13" name="ZoneTexte 12"/>
          <p:cNvSpPr txBox="1"/>
          <p:nvPr/>
        </p:nvSpPr>
        <p:spPr>
          <a:xfrm>
            <a:off x="1619672" y="4463701"/>
            <a:ext cx="5184576" cy="369332"/>
          </a:xfrm>
          <a:prstGeom prst="rect">
            <a:avLst/>
          </a:prstGeom>
          <a:noFill/>
        </p:spPr>
        <p:txBody>
          <a:bodyPr wrap="square" rtlCol="0">
            <a:spAutoFit/>
          </a:bodyPr>
          <a:lstStyle/>
          <a:p>
            <a:r>
              <a:rPr lang="fr-FR" b="1" dirty="0">
                <a:latin typeface="Times New Roman" pitchFamily="18" charset="0"/>
                <a:ea typeface="Calibri" pitchFamily="34" charset="0"/>
                <a:cs typeface="Times New Roman" pitchFamily="18" charset="0"/>
              </a:rPr>
              <a:t>Modules de finesse:</a:t>
            </a:r>
            <a:r>
              <a:rPr lang="fr-FR" b="1" dirty="0">
                <a:latin typeface="Times New Roman" pitchFamily="18" charset="0"/>
                <a:cs typeface="Times New Roman" pitchFamily="18" charset="0"/>
              </a:rPr>
              <a:t>=  </a:t>
            </a:r>
            <a:r>
              <a:rPr lang="fr-FR" b="1" dirty="0" smtClean="0">
                <a:latin typeface="Times New Roman" pitchFamily="18" charset="0"/>
                <a:cs typeface="Times New Roman" pitchFamily="18" charset="0"/>
              </a:rPr>
              <a:t>1,504</a:t>
            </a:r>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ppt_x"/>
                                          </p:val>
                                        </p:tav>
                                        <p:tav tm="100000">
                                          <p:val>
                                            <p:strVal val="#ppt_x"/>
                                          </p:val>
                                        </p:tav>
                                      </p:tavLst>
                                    </p:anim>
                                    <p:anim calcmode="lin" valueType="num">
                                      <p:cBhvr additive="base">
                                        <p:cTn id="20"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additive="base">
                                        <p:cTn id="25" dur="500" fill="hold"/>
                                        <p:tgtEl>
                                          <p:spTgt spid="15"/>
                                        </p:tgtEl>
                                        <p:attrNameLst>
                                          <p:attrName>ppt_x</p:attrName>
                                        </p:attrNameLst>
                                      </p:cBhvr>
                                      <p:tavLst>
                                        <p:tav tm="0">
                                          <p:val>
                                            <p:strVal val="#ppt_x"/>
                                          </p:val>
                                        </p:tav>
                                        <p:tav tm="100000">
                                          <p:val>
                                            <p:strVal val="#ppt_x"/>
                                          </p:val>
                                        </p:tav>
                                      </p:tavLst>
                                    </p:anim>
                                    <p:anim calcmode="lin" valueType="num">
                                      <p:cBhvr additive="base">
                                        <p:cTn id="26"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additive="base">
                                        <p:cTn id="31" dur="500" fill="hold"/>
                                        <p:tgtEl>
                                          <p:spTgt spid="13"/>
                                        </p:tgtEl>
                                        <p:attrNameLst>
                                          <p:attrName>ppt_x</p:attrName>
                                        </p:attrNameLst>
                                      </p:cBhvr>
                                      <p:tavLst>
                                        <p:tav tm="0">
                                          <p:val>
                                            <p:strVal val="#ppt_x"/>
                                          </p:val>
                                        </p:tav>
                                        <p:tav tm="100000">
                                          <p:val>
                                            <p:strVal val="#ppt_x"/>
                                          </p:val>
                                        </p:tav>
                                      </p:tavLst>
                                    </p:anim>
                                    <p:anim calcmode="lin" valueType="num">
                                      <p:cBhvr additive="base">
                                        <p:cTn id="32"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p:bldP spid="11" grpId="0"/>
      <p:bldGraphic spid="15" grpId="0">
        <p:bldAsOne/>
      </p:bldGraphic>
      <p:bldP spid="1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a:xfrm rot="5400000" flipV="1">
            <a:off x="-1958912" y="1946339"/>
            <a:ext cx="5156073" cy="1238250"/>
          </a:xfrm>
          <a:prstGeom prst="rect">
            <a:avLst/>
          </a:prstGeom>
        </p:spPr>
        <p:style>
          <a:lnRef idx="0">
            <a:schemeClr val="accent5"/>
          </a:lnRef>
          <a:fillRef idx="3">
            <a:schemeClr val="accent5"/>
          </a:fillRef>
          <a:effectRef idx="3">
            <a:schemeClr val="accent5"/>
          </a:effectRef>
          <a:fontRef idx="minor">
            <a:schemeClr val="lt1"/>
          </a:fontRef>
        </p:style>
        <p:txBody>
          <a:bodyPr anchor="ctr">
            <a:normAutofit/>
          </a:bodyP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fr-FR" sz="2600" b="1" i="1" dirty="0">
                <a:latin typeface="Times New Roman" pitchFamily="18" charset="0"/>
                <a:cs typeface="Times New Roman" pitchFamily="18" charset="0"/>
              </a:rPr>
              <a:t>MATÉRIAUX, MATÉRIELS ET ESSAIS</a:t>
            </a:r>
            <a:endParaRPr lang="fr-FR" sz="2600" i="1" dirty="0">
              <a:latin typeface="Times New Roman" pitchFamily="18" charset="0"/>
              <a:cs typeface="Times New Roman" pitchFamily="18" charset="0"/>
            </a:endParaRPr>
          </a:p>
        </p:txBody>
      </p:sp>
      <p:sp>
        <p:nvSpPr>
          <p:cNvPr id="5" name="Rectangle 4"/>
          <p:cNvSpPr>
            <a:spLocks noChangeArrowheads="1"/>
          </p:cNvSpPr>
          <p:nvPr/>
        </p:nvSpPr>
        <p:spPr bwMode="auto">
          <a:xfrm>
            <a:off x="0" y="-184666"/>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dirty="0"/>
          </a:p>
        </p:txBody>
      </p:sp>
      <p:sp>
        <p:nvSpPr>
          <p:cNvPr id="6" name="Rectangle 5"/>
          <p:cNvSpPr>
            <a:spLocks noChangeArrowheads="1"/>
          </p:cNvSpPr>
          <p:nvPr/>
        </p:nvSpPr>
        <p:spPr bwMode="auto">
          <a:xfrm>
            <a:off x="0" y="2115622"/>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dirty="0"/>
          </a:p>
        </p:txBody>
      </p:sp>
      <p:sp>
        <p:nvSpPr>
          <p:cNvPr id="8" name="Rectangle 7"/>
          <p:cNvSpPr/>
          <p:nvPr/>
        </p:nvSpPr>
        <p:spPr>
          <a:xfrm>
            <a:off x="499813" y="4785737"/>
            <a:ext cx="418704" cy="369332"/>
          </a:xfrm>
          <a:prstGeom prst="rect">
            <a:avLst/>
          </a:prstGeom>
        </p:spPr>
        <p:txBody>
          <a:bodyPr wrap="none">
            <a:spAutoFit/>
          </a:bodyPr>
          <a:lstStyle/>
          <a:p>
            <a:r>
              <a:rPr lang="fr-FR" b="1" dirty="0" smtClean="0"/>
              <a:t>12</a:t>
            </a:r>
            <a:endParaRPr lang="fr-FR" b="1" dirty="0"/>
          </a:p>
        </p:txBody>
      </p:sp>
      <p:sp>
        <p:nvSpPr>
          <p:cNvPr id="2" name="ZoneTexte 1"/>
          <p:cNvSpPr txBox="1"/>
          <p:nvPr/>
        </p:nvSpPr>
        <p:spPr>
          <a:xfrm>
            <a:off x="1331640" y="20128"/>
            <a:ext cx="7632848" cy="707886"/>
          </a:xfrm>
          <a:prstGeom prst="rect">
            <a:avLst/>
          </a:prstGeom>
          <a:noFill/>
        </p:spPr>
        <p:txBody>
          <a:bodyPr wrap="square" rtlCol="0">
            <a:spAutoFit/>
          </a:bodyPr>
          <a:lstStyle/>
          <a:p>
            <a:pPr lvl="0" algn="just"/>
            <a:r>
              <a:rPr lang="fr-FR" sz="2000" dirty="0" smtClean="0">
                <a:solidFill>
                  <a:prstClr val="black"/>
                </a:solidFill>
                <a:latin typeface="Times New Roman"/>
                <a:ea typeface="Times New Roman"/>
              </a:rPr>
              <a:t>    Les </a:t>
            </a:r>
            <a:r>
              <a:rPr lang="fr-FR" sz="2000" dirty="0">
                <a:solidFill>
                  <a:prstClr val="black"/>
                </a:solidFill>
                <a:latin typeface="Times New Roman"/>
                <a:ea typeface="Times New Roman"/>
              </a:rPr>
              <a:t>résultats des propriétés physiques </a:t>
            </a:r>
            <a:r>
              <a:rPr lang="fr-FR" sz="2000" dirty="0" smtClean="0">
                <a:solidFill>
                  <a:prstClr val="black"/>
                </a:solidFill>
                <a:latin typeface="Times New Roman"/>
                <a:ea typeface="Times New Roman"/>
              </a:rPr>
              <a:t>du la poudrettes de caoutchouc </a:t>
            </a:r>
            <a:r>
              <a:rPr lang="fr-FR" sz="2000" dirty="0">
                <a:solidFill>
                  <a:prstClr val="black"/>
                </a:solidFill>
                <a:latin typeface="Times New Roman"/>
                <a:ea typeface="Times New Roman"/>
              </a:rPr>
              <a:t>utilisée sont présentées dans le tableau suivant :</a:t>
            </a:r>
            <a:endParaRPr lang="fr-FR" sz="2000" dirty="0">
              <a:solidFill>
                <a:prstClr val="black"/>
              </a:solidFill>
            </a:endParaRPr>
          </a:p>
        </p:txBody>
      </p:sp>
      <p:graphicFrame>
        <p:nvGraphicFramePr>
          <p:cNvPr id="7" name="Tableau 6"/>
          <p:cNvGraphicFramePr>
            <a:graphicFrameLocks noGrp="1"/>
          </p:cNvGraphicFramePr>
          <p:nvPr>
            <p:extLst>
              <p:ext uri="{D42A27DB-BD31-4B8C-83A1-F6EECF244321}">
                <p14:modId xmlns:p14="http://schemas.microsoft.com/office/powerpoint/2010/main" val="1100506187"/>
              </p:ext>
            </p:extLst>
          </p:nvPr>
        </p:nvGraphicFramePr>
        <p:xfrm>
          <a:off x="1475656" y="843558"/>
          <a:ext cx="7128792" cy="1920240"/>
        </p:xfrm>
        <a:graphic>
          <a:graphicData uri="http://schemas.openxmlformats.org/drawingml/2006/table">
            <a:tbl>
              <a:tblPr firstRow="1" firstCol="1" bandRow="1">
                <a:tableStyleId>{5C22544A-7EE6-4342-B048-85BDC9FD1C3A}</a:tableStyleId>
              </a:tblPr>
              <a:tblGrid>
                <a:gridCol w="3476641"/>
                <a:gridCol w="3652151"/>
              </a:tblGrid>
              <a:tr h="308610">
                <a:tc>
                  <a:txBody>
                    <a:bodyPr/>
                    <a:lstStyle/>
                    <a:p>
                      <a:pPr algn="ctr" rtl="0">
                        <a:lnSpc>
                          <a:spcPct val="150000"/>
                        </a:lnSpc>
                        <a:spcBef>
                          <a:spcPts val="1200"/>
                        </a:spcBef>
                        <a:spcAft>
                          <a:spcPts val="1200"/>
                        </a:spcAft>
                      </a:pPr>
                      <a:r>
                        <a:rPr lang="fr-FR" sz="1400" dirty="0" smtClean="0">
                          <a:effectLst/>
                        </a:rPr>
                        <a:t>Propriétés</a:t>
                      </a:r>
                      <a:endParaRPr lang="fr-FR" sz="1400" dirty="0">
                        <a:effectLst/>
                        <a:latin typeface="Times New Roman"/>
                        <a:ea typeface="Times New Roman"/>
                        <a:cs typeface="Arial"/>
                      </a:endParaRPr>
                    </a:p>
                  </a:txBody>
                  <a:tcPr marL="68580" marR="68580" marT="0" marB="0"/>
                </a:tc>
                <a:tc>
                  <a:txBody>
                    <a:bodyPr/>
                    <a:lstStyle/>
                    <a:p>
                      <a:pPr algn="ctr" rtl="0">
                        <a:lnSpc>
                          <a:spcPct val="150000"/>
                        </a:lnSpc>
                        <a:spcBef>
                          <a:spcPts val="1200"/>
                        </a:spcBef>
                        <a:spcAft>
                          <a:spcPts val="1200"/>
                        </a:spcAft>
                      </a:pPr>
                      <a:r>
                        <a:rPr lang="fr-FR" sz="1400" dirty="0">
                          <a:effectLst/>
                        </a:rPr>
                        <a:t>Valeurs</a:t>
                      </a:r>
                      <a:endParaRPr lang="fr-FR" sz="1400" dirty="0">
                        <a:effectLst/>
                        <a:latin typeface="Times New Roman"/>
                        <a:ea typeface="Times New Roman"/>
                        <a:cs typeface="Arial"/>
                      </a:endParaRPr>
                    </a:p>
                  </a:txBody>
                  <a:tcPr marL="68580" marR="68580" marT="0" marB="0"/>
                </a:tc>
              </a:tr>
              <a:tr h="308610">
                <a:tc>
                  <a:txBody>
                    <a:bodyPr/>
                    <a:lstStyle/>
                    <a:p>
                      <a:pPr algn="ctr" rtl="0">
                        <a:lnSpc>
                          <a:spcPct val="150000"/>
                        </a:lnSpc>
                        <a:spcBef>
                          <a:spcPts val="1200"/>
                        </a:spcBef>
                        <a:spcAft>
                          <a:spcPts val="1200"/>
                        </a:spcAft>
                      </a:pPr>
                      <a:r>
                        <a:rPr lang="fr-FR" sz="1400" dirty="0">
                          <a:effectLst/>
                        </a:rPr>
                        <a:t>Masse volumique apparente</a:t>
                      </a:r>
                      <a:endParaRPr lang="fr-FR" sz="1400" dirty="0">
                        <a:effectLst/>
                        <a:latin typeface="Times New Roman"/>
                        <a:ea typeface="Times New Roman"/>
                        <a:cs typeface="Arial"/>
                      </a:endParaRPr>
                    </a:p>
                  </a:txBody>
                  <a:tcPr marL="68580" marR="68580" marT="0" marB="0"/>
                </a:tc>
                <a:tc>
                  <a:txBody>
                    <a:bodyPr/>
                    <a:lstStyle/>
                    <a:p>
                      <a:pPr algn="ctr" rtl="0">
                        <a:lnSpc>
                          <a:spcPct val="150000"/>
                        </a:lnSpc>
                        <a:spcBef>
                          <a:spcPts val="1200"/>
                        </a:spcBef>
                        <a:spcAft>
                          <a:spcPts val="1200"/>
                        </a:spcAft>
                      </a:pPr>
                      <a:r>
                        <a:rPr lang="fr-FR" sz="1400" dirty="0" smtClean="0">
                          <a:effectLst/>
                        </a:rPr>
                        <a:t>445 kg/m</a:t>
                      </a:r>
                      <a:r>
                        <a:rPr lang="fr-FR" sz="1400" baseline="30000" dirty="0" smtClean="0">
                          <a:effectLst/>
                        </a:rPr>
                        <a:t>3</a:t>
                      </a:r>
                      <a:endParaRPr lang="fr-FR" sz="1400" dirty="0">
                        <a:effectLst/>
                        <a:latin typeface="Times New Roman"/>
                        <a:ea typeface="Times New Roman"/>
                        <a:cs typeface="Arial"/>
                      </a:endParaRPr>
                    </a:p>
                  </a:txBody>
                  <a:tcPr marL="68580" marR="68580" marT="0" marB="0"/>
                </a:tc>
              </a:tr>
              <a:tr h="308610">
                <a:tc>
                  <a:txBody>
                    <a:bodyPr/>
                    <a:lstStyle/>
                    <a:p>
                      <a:pPr algn="ctr" rtl="0">
                        <a:lnSpc>
                          <a:spcPct val="150000"/>
                        </a:lnSpc>
                        <a:spcBef>
                          <a:spcPts val="1200"/>
                        </a:spcBef>
                        <a:spcAft>
                          <a:spcPts val="1200"/>
                        </a:spcAft>
                      </a:pPr>
                      <a:r>
                        <a:rPr lang="fr-FR" sz="1400" dirty="0">
                          <a:effectLst/>
                        </a:rPr>
                        <a:t>Masse volumique absolue</a:t>
                      </a:r>
                      <a:endParaRPr lang="fr-FR" sz="1400" dirty="0">
                        <a:effectLst/>
                        <a:latin typeface="Times New Roman"/>
                        <a:ea typeface="Times New Roman"/>
                        <a:cs typeface="Arial"/>
                      </a:endParaRPr>
                    </a:p>
                  </a:txBody>
                  <a:tcPr marL="68580" marR="68580" marT="0" marB="0"/>
                </a:tc>
                <a:tc>
                  <a:txBody>
                    <a:bodyPr/>
                    <a:lstStyle/>
                    <a:p>
                      <a:pPr algn="ctr" rtl="0">
                        <a:lnSpc>
                          <a:spcPct val="150000"/>
                        </a:lnSpc>
                        <a:spcBef>
                          <a:spcPts val="1200"/>
                        </a:spcBef>
                        <a:spcAft>
                          <a:spcPts val="1200"/>
                        </a:spcAft>
                      </a:pPr>
                      <a:r>
                        <a:rPr lang="fr-FR" sz="1400" dirty="0" smtClean="0">
                          <a:effectLst/>
                        </a:rPr>
                        <a:t>1111</a:t>
                      </a:r>
                      <a:r>
                        <a:rPr lang="fr-FR" sz="1400" baseline="0" dirty="0" smtClean="0">
                          <a:effectLst/>
                        </a:rPr>
                        <a:t> kg/</a:t>
                      </a:r>
                      <a:r>
                        <a:rPr lang="fr-FR" sz="1400" dirty="0" smtClean="0">
                          <a:effectLst/>
                        </a:rPr>
                        <a:t>m</a:t>
                      </a:r>
                      <a:r>
                        <a:rPr lang="fr-FR" sz="1400" baseline="30000" dirty="0" smtClean="0">
                          <a:effectLst/>
                        </a:rPr>
                        <a:t>3</a:t>
                      </a:r>
                      <a:endParaRPr lang="fr-FR" sz="1400" dirty="0">
                        <a:effectLst/>
                        <a:latin typeface="Times New Roman"/>
                        <a:ea typeface="Times New Roman"/>
                        <a:cs typeface="Arial"/>
                      </a:endParaRPr>
                    </a:p>
                  </a:txBody>
                  <a:tcPr marL="68580" marR="68580" marT="0" marB="0"/>
                </a:tc>
              </a:tr>
              <a:tr h="308610">
                <a:tc>
                  <a:txBody>
                    <a:bodyPr/>
                    <a:lstStyle/>
                    <a:p>
                      <a:pPr algn="ctr" rtl="0">
                        <a:lnSpc>
                          <a:spcPct val="150000"/>
                        </a:lnSpc>
                        <a:spcBef>
                          <a:spcPts val="1200"/>
                        </a:spcBef>
                        <a:spcAft>
                          <a:spcPts val="1200"/>
                        </a:spcAft>
                      </a:pPr>
                      <a:r>
                        <a:rPr lang="fr-FR" sz="1400" dirty="0">
                          <a:effectLst/>
                        </a:rPr>
                        <a:t>Compacité</a:t>
                      </a:r>
                      <a:endParaRPr lang="fr-FR" sz="1400" dirty="0">
                        <a:effectLst/>
                        <a:latin typeface="Times New Roman"/>
                        <a:ea typeface="Times New Roman"/>
                        <a:cs typeface="Arial"/>
                      </a:endParaRPr>
                    </a:p>
                  </a:txBody>
                  <a:tcPr marL="68580" marR="68580" marT="0" marB="0"/>
                </a:tc>
                <a:tc>
                  <a:txBody>
                    <a:bodyPr/>
                    <a:lstStyle/>
                    <a:p>
                      <a:pPr algn="ctr" rtl="0">
                        <a:lnSpc>
                          <a:spcPct val="150000"/>
                        </a:lnSpc>
                        <a:spcBef>
                          <a:spcPts val="1200"/>
                        </a:spcBef>
                        <a:spcAft>
                          <a:spcPts val="1200"/>
                        </a:spcAft>
                      </a:pPr>
                      <a:r>
                        <a:rPr lang="fr-FR" sz="1400" dirty="0">
                          <a:effectLst/>
                        </a:rPr>
                        <a:t>41.8%</a:t>
                      </a:r>
                      <a:endParaRPr lang="fr-FR" sz="1400" dirty="0">
                        <a:effectLst/>
                        <a:latin typeface="Times New Roman"/>
                        <a:ea typeface="Times New Roman"/>
                        <a:cs typeface="Arial"/>
                      </a:endParaRPr>
                    </a:p>
                  </a:txBody>
                  <a:tcPr marL="68580" marR="68580" marT="0" marB="0"/>
                </a:tc>
              </a:tr>
              <a:tr h="308610">
                <a:tc>
                  <a:txBody>
                    <a:bodyPr/>
                    <a:lstStyle/>
                    <a:p>
                      <a:pPr algn="ctr" rtl="0">
                        <a:lnSpc>
                          <a:spcPct val="150000"/>
                        </a:lnSpc>
                        <a:spcBef>
                          <a:spcPts val="1200"/>
                        </a:spcBef>
                        <a:spcAft>
                          <a:spcPts val="1200"/>
                        </a:spcAft>
                      </a:pPr>
                      <a:r>
                        <a:rPr lang="fr-FR" sz="1400" dirty="0">
                          <a:effectLst/>
                        </a:rPr>
                        <a:t>Porosité</a:t>
                      </a:r>
                      <a:endParaRPr lang="fr-FR" sz="1400" dirty="0">
                        <a:effectLst/>
                        <a:latin typeface="Times New Roman"/>
                        <a:ea typeface="Times New Roman"/>
                        <a:cs typeface="Arial"/>
                      </a:endParaRPr>
                    </a:p>
                  </a:txBody>
                  <a:tcPr marL="68580" marR="68580" marT="0" marB="0"/>
                </a:tc>
                <a:tc>
                  <a:txBody>
                    <a:bodyPr/>
                    <a:lstStyle/>
                    <a:p>
                      <a:pPr algn="ctr" rtl="0">
                        <a:lnSpc>
                          <a:spcPct val="150000"/>
                        </a:lnSpc>
                        <a:spcBef>
                          <a:spcPts val="1200"/>
                        </a:spcBef>
                        <a:spcAft>
                          <a:spcPts val="1200"/>
                        </a:spcAft>
                      </a:pPr>
                      <a:r>
                        <a:rPr lang="fr-FR" sz="1400" dirty="0">
                          <a:effectLst/>
                        </a:rPr>
                        <a:t>58.2%</a:t>
                      </a:r>
                      <a:endParaRPr lang="fr-FR" sz="1400" dirty="0">
                        <a:effectLst/>
                        <a:latin typeface="Times New Roman"/>
                        <a:ea typeface="Times New Roman"/>
                        <a:cs typeface="Arial"/>
                      </a:endParaRPr>
                    </a:p>
                  </a:txBody>
                  <a:tcPr marL="68580" marR="68580" marT="0" marB="0"/>
                </a:tc>
              </a:tr>
              <a:tr h="308610">
                <a:tc>
                  <a:txBody>
                    <a:bodyPr/>
                    <a:lstStyle/>
                    <a:p>
                      <a:pPr algn="ctr" rtl="0">
                        <a:lnSpc>
                          <a:spcPct val="150000"/>
                        </a:lnSpc>
                        <a:spcBef>
                          <a:spcPts val="1200"/>
                        </a:spcBef>
                        <a:spcAft>
                          <a:spcPts val="1200"/>
                        </a:spcAft>
                      </a:pPr>
                      <a:r>
                        <a:rPr lang="fr-FR" sz="1400" dirty="0">
                          <a:effectLst/>
                        </a:rPr>
                        <a:t>Indice de vide</a:t>
                      </a:r>
                      <a:endParaRPr lang="fr-FR" sz="1400" dirty="0">
                        <a:effectLst/>
                        <a:latin typeface="Times New Roman"/>
                        <a:ea typeface="Times New Roman"/>
                        <a:cs typeface="Arial"/>
                      </a:endParaRPr>
                    </a:p>
                  </a:txBody>
                  <a:tcPr marL="68580" marR="68580" marT="0" marB="0"/>
                </a:tc>
                <a:tc>
                  <a:txBody>
                    <a:bodyPr/>
                    <a:lstStyle/>
                    <a:p>
                      <a:pPr algn="ctr" rtl="0">
                        <a:lnSpc>
                          <a:spcPct val="150000"/>
                        </a:lnSpc>
                        <a:spcBef>
                          <a:spcPts val="1200"/>
                        </a:spcBef>
                        <a:spcAft>
                          <a:spcPts val="1200"/>
                        </a:spcAft>
                      </a:pPr>
                      <a:r>
                        <a:rPr lang="fr-FR" sz="1400" dirty="0">
                          <a:effectLst/>
                        </a:rPr>
                        <a:t>1.39%</a:t>
                      </a:r>
                      <a:endParaRPr lang="fr-FR" sz="1400" dirty="0">
                        <a:effectLst/>
                        <a:latin typeface="Times New Roman"/>
                        <a:ea typeface="Times New Roman"/>
                        <a:cs typeface="Arial"/>
                      </a:endParaRPr>
                    </a:p>
                  </a:txBody>
                  <a:tcPr marL="68580" marR="68580" marT="0" marB="0"/>
                </a:tc>
              </a:tr>
            </a:tbl>
          </a:graphicData>
        </a:graphic>
      </p:graphicFrame>
      <p:sp>
        <p:nvSpPr>
          <p:cNvPr id="9" name="ZoneTexte 8"/>
          <p:cNvSpPr txBox="1"/>
          <p:nvPr/>
        </p:nvSpPr>
        <p:spPr>
          <a:xfrm>
            <a:off x="1475656" y="2565465"/>
            <a:ext cx="7488832" cy="2554545"/>
          </a:xfrm>
          <a:prstGeom prst="rect">
            <a:avLst/>
          </a:prstGeom>
          <a:noFill/>
        </p:spPr>
        <p:txBody>
          <a:bodyPr wrap="square" rtlCol="0">
            <a:spAutoFit/>
          </a:bodyPr>
          <a:lstStyle/>
          <a:p>
            <a:pPr marL="285750" indent="-285750">
              <a:lnSpc>
                <a:spcPct val="150000"/>
              </a:lnSpc>
              <a:buClrTx/>
              <a:buSzPct val="75000"/>
              <a:buFont typeface="Wingdings" pitchFamily="2" charset="2"/>
              <a:buChar char="Ø"/>
            </a:pPr>
            <a:r>
              <a:rPr lang="fr-FR" sz="2000" b="1" dirty="0">
                <a:latin typeface="Times New Roman" pitchFamily="18" charset="0"/>
                <a:cs typeface="Times New Roman" pitchFamily="18" charset="0"/>
              </a:rPr>
              <a:t>Ciment utilisé: </a:t>
            </a:r>
          </a:p>
          <a:p>
            <a:pPr algn="just">
              <a:buClrTx/>
              <a:buSzPct val="80000"/>
            </a:pPr>
            <a:r>
              <a:rPr lang="fr-FR" sz="2000" dirty="0" smtClean="0">
                <a:latin typeface="Times New Roman" pitchFamily="18" charset="0"/>
                <a:cs typeface="Times New Roman" pitchFamily="18" charset="0"/>
              </a:rPr>
              <a:t>   C’est </a:t>
            </a:r>
            <a:r>
              <a:rPr lang="fr-FR" sz="2000" dirty="0">
                <a:latin typeface="Times New Roman" pitchFamily="18" charset="0"/>
                <a:cs typeface="Times New Roman" pitchFamily="18" charset="0"/>
              </a:rPr>
              <a:t>un ciment MATINE, </a:t>
            </a:r>
            <a:r>
              <a:rPr lang="fr-FR" sz="2000" b="1" dirty="0">
                <a:latin typeface="Times New Roman" pitchFamily="18" charset="0"/>
                <a:cs typeface="Times New Roman" pitchFamily="18" charset="0"/>
              </a:rPr>
              <a:t>CEM II/B 42.5N</a:t>
            </a:r>
            <a:r>
              <a:rPr lang="fr-FR" sz="2000" dirty="0">
                <a:latin typeface="Times New Roman" pitchFamily="18" charset="0"/>
                <a:cs typeface="Times New Roman" pitchFamily="18" charset="0"/>
              </a:rPr>
              <a:t>, qui provient de la cimenterie de HAMMAM DALAA Wilaya de M’SILA.</a:t>
            </a:r>
          </a:p>
          <a:p>
            <a:pPr marL="285750" indent="-285750" algn="just">
              <a:lnSpc>
                <a:spcPct val="150000"/>
              </a:lnSpc>
              <a:spcBef>
                <a:spcPts val="0"/>
              </a:spcBef>
              <a:buClrTx/>
              <a:buSzPct val="75000"/>
              <a:buFont typeface="Wingdings" pitchFamily="2" charset="2"/>
              <a:buChar char="Ø"/>
            </a:pPr>
            <a:r>
              <a:rPr lang="fr-FR" sz="2000" b="1" dirty="0">
                <a:latin typeface="Times New Roman" pitchFamily="18" charset="0"/>
                <a:cs typeface="Times New Roman" pitchFamily="18" charset="0"/>
              </a:rPr>
              <a:t>L’eau de gâchage: </a:t>
            </a:r>
          </a:p>
          <a:p>
            <a:pPr algn="just">
              <a:buClrTx/>
              <a:buSzPct val="75000"/>
            </a:pPr>
            <a:r>
              <a:rPr lang="fr-FR" sz="2000" dirty="0" smtClean="0">
                <a:latin typeface="Times New Roman" pitchFamily="18" charset="0"/>
                <a:cs typeface="Times New Roman" pitchFamily="18" charset="0"/>
              </a:rPr>
              <a:t>     L’eau </a:t>
            </a:r>
            <a:r>
              <a:rPr lang="fr-FR" sz="2000" dirty="0">
                <a:latin typeface="Times New Roman" pitchFamily="18" charset="0"/>
                <a:cs typeface="Times New Roman" pitchFamily="18" charset="0"/>
              </a:rPr>
              <a:t>utilisée pour le gâchage est une eau potable disponible au niveau de notre laboratoire de génie civil, elle été acceptable pour la confection du béton.</a:t>
            </a:r>
            <a:endParaRPr lang="fr-FR" sz="2000" b="1"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ppt_x"/>
                                          </p:val>
                                        </p:tav>
                                        <p:tav tm="100000">
                                          <p:val>
                                            <p:strVal val="#ppt_x"/>
                                          </p:val>
                                        </p:tav>
                                      </p:tavLst>
                                    </p:anim>
                                    <p:anim calcmode="lin" valueType="num">
                                      <p:cBhvr additive="base">
                                        <p:cTn id="1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ppt_x"/>
                                          </p:val>
                                        </p:tav>
                                        <p:tav tm="100000">
                                          <p:val>
                                            <p:strVal val="#ppt_x"/>
                                          </p:val>
                                        </p:tav>
                                      </p:tavLst>
                                    </p:anim>
                                    <p:anim calcmode="lin" valueType="num">
                                      <p:cBhvr additive="base">
                                        <p:cTn id="2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 grpId="0"/>
      <p:bldP spid="9" grpId="0"/>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Rectangle 2"/>
          <p:cNvSpPr txBox="1">
            <a:spLocks noChangeArrowheads="1"/>
          </p:cNvSpPr>
          <p:nvPr/>
        </p:nvSpPr>
        <p:spPr>
          <a:xfrm rot="5400000" flipV="1">
            <a:off x="-1989056" y="1958912"/>
            <a:ext cx="5156073" cy="1238250"/>
          </a:xfrm>
          <a:prstGeom prst="rect">
            <a:avLst/>
          </a:prstGeom>
        </p:spPr>
        <p:style>
          <a:lnRef idx="0">
            <a:schemeClr val="accent5"/>
          </a:lnRef>
          <a:fillRef idx="3">
            <a:schemeClr val="accent5"/>
          </a:fillRef>
          <a:effectRef idx="3">
            <a:schemeClr val="accent5"/>
          </a:effectRef>
          <a:fontRef idx="minor">
            <a:schemeClr val="lt1"/>
          </a:fontRef>
        </p:style>
        <p:txBody>
          <a:bodyPr anchor="ctr">
            <a:normAutofit/>
          </a:bodyP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fr-FR" sz="2600" b="1" i="1" dirty="0" smtClean="0">
                <a:latin typeface="Times New Roman" pitchFamily="18" charset="0"/>
                <a:cs typeface="Times New Roman" pitchFamily="18" charset="0"/>
              </a:rPr>
              <a:t>MATÉRIAUX, MATÉRIELS ET ESSAIS</a:t>
            </a:r>
            <a:endParaRPr lang="fr-FR" sz="2600" i="1" dirty="0">
              <a:latin typeface="Times New Roman" pitchFamily="18" charset="0"/>
              <a:cs typeface="Times New Roman" pitchFamily="18" charset="0"/>
            </a:endParaRPr>
          </a:p>
        </p:txBody>
      </p:sp>
      <p:sp>
        <p:nvSpPr>
          <p:cNvPr id="6148" name="Rectangle 4"/>
          <p:cNvSpPr>
            <a:spLocks noChangeArrowheads="1"/>
          </p:cNvSpPr>
          <p:nvPr/>
        </p:nvSpPr>
        <p:spPr bwMode="auto">
          <a:xfrm>
            <a:off x="0" y="-184666"/>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dirty="0"/>
          </a:p>
        </p:txBody>
      </p:sp>
      <p:sp>
        <p:nvSpPr>
          <p:cNvPr id="6149" name="Rectangle 5"/>
          <p:cNvSpPr>
            <a:spLocks noChangeArrowheads="1"/>
          </p:cNvSpPr>
          <p:nvPr/>
        </p:nvSpPr>
        <p:spPr bwMode="auto">
          <a:xfrm>
            <a:off x="0" y="2115622"/>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dirty="0"/>
          </a:p>
        </p:txBody>
      </p:sp>
      <p:sp>
        <p:nvSpPr>
          <p:cNvPr id="13" name="Rectangle 12"/>
          <p:cNvSpPr/>
          <p:nvPr/>
        </p:nvSpPr>
        <p:spPr>
          <a:xfrm>
            <a:off x="468282" y="4833033"/>
            <a:ext cx="418704" cy="369332"/>
          </a:xfrm>
          <a:prstGeom prst="rect">
            <a:avLst/>
          </a:prstGeom>
        </p:spPr>
        <p:txBody>
          <a:bodyPr wrap="none">
            <a:spAutoFit/>
          </a:bodyPr>
          <a:lstStyle/>
          <a:p>
            <a:r>
              <a:rPr lang="fr-FR" b="1" dirty="0" smtClean="0">
                <a:effectLst>
                  <a:glow rad="45504">
                    <a:schemeClr val="accent1">
                      <a:satMod val="220000"/>
                      <a:alpha val="35000"/>
                    </a:schemeClr>
                  </a:glow>
                  <a:outerShdw blurRad="63500" dist="50800" dir="8100000" sx="0" sy="0">
                    <a:srgbClr val="000000">
                      <a:alpha val="50000"/>
                    </a:srgbClr>
                  </a:outerShdw>
                </a:effectLst>
              </a:rPr>
              <a:t>13</a:t>
            </a:r>
            <a:endParaRPr lang="fr-FR" dirty="0"/>
          </a:p>
        </p:txBody>
      </p:sp>
      <p:sp>
        <p:nvSpPr>
          <p:cNvPr id="7" name="ZoneTexte 6"/>
          <p:cNvSpPr txBox="1"/>
          <p:nvPr/>
        </p:nvSpPr>
        <p:spPr>
          <a:xfrm>
            <a:off x="1349574" y="1447"/>
            <a:ext cx="7794426" cy="1015663"/>
          </a:xfrm>
          <a:prstGeom prst="rect">
            <a:avLst/>
          </a:prstGeom>
          <a:noFill/>
        </p:spPr>
        <p:txBody>
          <a:bodyPr wrap="square" rtlCol="0">
            <a:spAutoFit/>
          </a:bodyPr>
          <a:lstStyle/>
          <a:p>
            <a:pPr marL="285750" indent="-285750">
              <a:buFont typeface="Wingdings" pitchFamily="2" charset="2"/>
              <a:buChar char="Ø"/>
            </a:pPr>
            <a:r>
              <a:rPr lang="fr-FR" sz="2000" b="1" dirty="0" smtClean="0"/>
              <a:t>Calcule de la composition de béton:</a:t>
            </a:r>
          </a:p>
          <a:p>
            <a:r>
              <a:rPr lang="fr-FR" sz="2000" dirty="0" smtClean="0"/>
              <a:t>La méthode utiliser pour la formulation de béton est la méthode de </a:t>
            </a:r>
            <a:r>
              <a:rPr lang="fr-FR" sz="2000" b="1" dirty="0" smtClean="0"/>
              <a:t>[DREUX GORISSE]. </a:t>
            </a:r>
            <a:endParaRPr lang="fr-FR" sz="2000" b="1" dirty="0"/>
          </a:p>
        </p:txBody>
      </p:sp>
      <p:graphicFrame>
        <p:nvGraphicFramePr>
          <p:cNvPr id="15" name="Tableau 14"/>
          <p:cNvGraphicFramePr>
            <a:graphicFrameLocks noGrp="1"/>
          </p:cNvGraphicFramePr>
          <p:nvPr>
            <p:extLst>
              <p:ext uri="{D42A27DB-BD31-4B8C-83A1-F6EECF244321}">
                <p14:modId xmlns:p14="http://schemas.microsoft.com/office/powerpoint/2010/main" val="2437367214"/>
              </p:ext>
            </p:extLst>
          </p:nvPr>
        </p:nvGraphicFramePr>
        <p:xfrm>
          <a:off x="4572000" y="3118194"/>
          <a:ext cx="4572000" cy="2155886"/>
        </p:xfrm>
        <a:graphic>
          <a:graphicData uri="http://schemas.openxmlformats.org/drawingml/2006/table">
            <a:tbl>
              <a:tblPr firstRow="1" firstCol="1" bandRow="1">
                <a:tableStyleId>{7DF18680-E054-41AD-8BC1-D1AEF772440D}</a:tableStyleId>
              </a:tblPr>
              <a:tblGrid>
                <a:gridCol w="2010480"/>
                <a:gridCol w="600825"/>
                <a:gridCol w="600825"/>
                <a:gridCol w="679935"/>
                <a:gridCol w="679935"/>
              </a:tblGrid>
              <a:tr h="232806">
                <a:tc rowSpan="2">
                  <a:txBody>
                    <a:bodyPr/>
                    <a:lstStyle/>
                    <a:p>
                      <a:pPr algn="ctr">
                        <a:lnSpc>
                          <a:spcPct val="150000"/>
                        </a:lnSpc>
                        <a:spcAft>
                          <a:spcPts val="0"/>
                        </a:spcAft>
                      </a:pPr>
                      <a:r>
                        <a:rPr lang="fr-FR" sz="1100" b="1" dirty="0">
                          <a:effectLst/>
                        </a:rPr>
                        <a:t>Constituants</a:t>
                      </a:r>
                      <a:endParaRPr lang="fr-FR" sz="1100" b="1" dirty="0">
                        <a:effectLst/>
                        <a:latin typeface="Calibri"/>
                        <a:ea typeface="Times New Roman"/>
                        <a:cs typeface="Arial"/>
                      </a:endParaRPr>
                    </a:p>
                  </a:txBody>
                  <a:tcPr marL="68580" marR="68580" marT="0" marB="0"/>
                </a:tc>
                <a:tc gridSpan="4">
                  <a:txBody>
                    <a:bodyPr/>
                    <a:lstStyle/>
                    <a:p>
                      <a:pPr algn="ctr">
                        <a:lnSpc>
                          <a:spcPct val="150000"/>
                        </a:lnSpc>
                        <a:spcAft>
                          <a:spcPts val="0"/>
                        </a:spcAft>
                      </a:pPr>
                      <a:r>
                        <a:rPr lang="fr-FR" sz="1100" b="1" dirty="0">
                          <a:effectLst/>
                        </a:rPr>
                        <a:t>Masses (Kg)</a:t>
                      </a:r>
                      <a:endParaRPr lang="fr-FR" sz="1100" b="1" dirty="0">
                        <a:effectLst/>
                        <a:latin typeface="Calibri"/>
                        <a:ea typeface="Times New Roman"/>
                        <a:cs typeface="Arial"/>
                      </a:endParaRPr>
                    </a:p>
                  </a:txBody>
                  <a:tcPr marL="68580" marR="68580" marT="0" marB="0"/>
                </a:tc>
                <a:tc hMerge="1">
                  <a:txBody>
                    <a:bodyPr/>
                    <a:lstStyle/>
                    <a:p>
                      <a:endParaRPr lang="fr-FR"/>
                    </a:p>
                  </a:txBody>
                  <a:tcPr/>
                </a:tc>
                <a:tc hMerge="1">
                  <a:txBody>
                    <a:bodyPr/>
                    <a:lstStyle/>
                    <a:p>
                      <a:endParaRPr lang="fr-FR"/>
                    </a:p>
                  </a:txBody>
                  <a:tcPr/>
                </a:tc>
                <a:tc hMerge="1">
                  <a:txBody>
                    <a:bodyPr/>
                    <a:lstStyle/>
                    <a:p>
                      <a:endParaRPr lang="fr-FR"/>
                    </a:p>
                  </a:txBody>
                  <a:tcPr/>
                </a:tc>
              </a:tr>
              <a:tr h="232806">
                <a:tc vMerge="1">
                  <a:txBody>
                    <a:bodyPr/>
                    <a:lstStyle/>
                    <a:p>
                      <a:endParaRPr lang="fr-FR"/>
                    </a:p>
                  </a:txBody>
                  <a:tcPr/>
                </a:tc>
                <a:tc>
                  <a:txBody>
                    <a:bodyPr/>
                    <a:lstStyle/>
                    <a:p>
                      <a:pPr algn="ctr">
                        <a:lnSpc>
                          <a:spcPct val="150000"/>
                        </a:lnSpc>
                        <a:spcAft>
                          <a:spcPts val="0"/>
                        </a:spcAft>
                      </a:pPr>
                      <a:r>
                        <a:rPr lang="fr-FR" sz="1100" b="1" dirty="0">
                          <a:effectLst/>
                        </a:rPr>
                        <a:t>0℅</a:t>
                      </a:r>
                      <a:endParaRPr lang="fr-FR" sz="1100" b="1" dirty="0">
                        <a:effectLst/>
                        <a:latin typeface="Calibri"/>
                        <a:ea typeface="Times New Roman"/>
                        <a:cs typeface="Arial"/>
                      </a:endParaRPr>
                    </a:p>
                  </a:txBody>
                  <a:tcPr marL="68580" marR="68580" marT="0" marB="0"/>
                </a:tc>
                <a:tc>
                  <a:txBody>
                    <a:bodyPr/>
                    <a:lstStyle/>
                    <a:p>
                      <a:pPr algn="ctr">
                        <a:lnSpc>
                          <a:spcPct val="150000"/>
                        </a:lnSpc>
                        <a:spcAft>
                          <a:spcPts val="0"/>
                        </a:spcAft>
                      </a:pPr>
                      <a:r>
                        <a:rPr lang="fr-FR" sz="1100" b="1" dirty="0">
                          <a:effectLst/>
                        </a:rPr>
                        <a:t>10℅</a:t>
                      </a:r>
                      <a:endParaRPr lang="fr-FR" sz="1100" b="1" dirty="0">
                        <a:effectLst/>
                        <a:latin typeface="Calibri"/>
                        <a:ea typeface="Times New Roman"/>
                        <a:cs typeface="Arial"/>
                      </a:endParaRPr>
                    </a:p>
                  </a:txBody>
                  <a:tcPr marL="68580" marR="68580" marT="0" marB="0"/>
                </a:tc>
                <a:tc>
                  <a:txBody>
                    <a:bodyPr/>
                    <a:lstStyle/>
                    <a:p>
                      <a:pPr algn="ctr">
                        <a:lnSpc>
                          <a:spcPct val="150000"/>
                        </a:lnSpc>
                        <a:spcAft>
                          <a:spcPts val="0"/>
                        </a:spcAft>
                      </a:pPr>
                      <a:r>
                        <a:rPr lang="fr-FR" sz="1100" b="1" dirty="0">
                          <a:effectLst/>
                        </a:rPr>
                        <a:t>20℅</a:t>
                      </a:r>
                      <a:endParaRPr lang="fr-FR" sz="1100" b="1" dirty="0">
                        <a:effectLst/>
                        <a:latin typeface="Calibri"/>
                        <a:ea typeface="Times New Roman"/>
                        <a:cs typeface="Arial"/>
                      </a:endParaRPr>
                    </a:p>
                  </a:txBody>
                  <a:tcPr marL="68580" marR="68580" marT="0" marB="0"/>
                </a:tc>
                <a:tc>
                  <a:txBody>
                    <a:bodyPr/>
                    <a:lstStyle/>
                    <a:p>
                      <a:pPr algn="ctr">
                        <a:lnSpc>
                          <a:spcPct val="150000"/>
                        </a:lnSpc>
                        <a:spcAft>
                          <a:spcPts val="0"/>
                        </a:spcAft>
                      </a:pPr>
                      <a:r>
                        <a:rPr lang="fr-FR" sz="1100" b="1" dirty="0">
                          <a:effectLst/>
                        </a:rPr>
                        <a:t>30℅</a:t>
                      </a:r>
                      <a:endParaRPr lang="fr-FR" sz="1100" b="1" dirty="0">
                        <a:effectLst/>
                        <a:latin typeface="Calibri"/>
                        <a:ea typeface="Times New Roman"/>
                        <a:cs typeface="Arial"/>
                      </a:endParaRPr>
                    </a:p>
                  </a:txBody>
                  <a:tcPr marL="68580" marR="68580" marT="0" marB="0"/>
                </a:tc>
              </a:tr>
              <a:tr h="232806">
                <a:tc>
                  <a:txBody>
                    <a:bodyPr/>
                    <a:lstStyle/>
                    <a:p>
                      <a:pPr algn="ctr">
                        <a:lnSpc>
                          <a:spcPct val="150000"/>
                        </a:lnSpc>
                        <a:spcAft>
                          <a:spcPts val="0"/>
                        </a:spcAft>
                      </a:pPr>
                      <a:r>
                        <a:rPr lang="fr-FR" sz="1100" b="1" dirty="0">
                          <a:effectLst/>
                        </a:rPr>
                        <a:t>Sable</a:t>
                      </a:r>
                      <a:endParaRPr lang="fr-FR" sz="1100" b="1" dirty="0">
                        <a:effectLst/>
                        <a:latin typeface="Calibri"/>
                        <a:ea typeface="Times New Roman"/>
                        <a:cs typeface="Arial"/>
                      </a:endParaRPr>
                    </a:p>
                  </a:txBody>
                  <a:tcPr marL="68580" marR="68580" marT="0" marB="0"/>
                </a:tc>
                <a:tc>
                  <a:txBody>
                    <a:bodyPr/>
                    <a:lstStyle/>
                    <a:p>
                      <a:pPr algn="ctr">
                        <a:lnSpc>
                          <a:spcPct val="150000"/>
                        </a:lnSpc>
                        <a:spcAft>
                          <a:spcPts val="0"/>
                        </a:spcAft>
                      </a:pPr>
                      <a:r>
                        <a:rPr lang="fr-FR" sz="1100" b="1" dirty="0">
                          <a:effectLst/>
                        </a:rPr>
                        <a:t>620</a:t>
                      </a:r>
                      <a:endParaRPr lang="fr-FR" sz="1100" b="1" dirty="0">
                        <a:effectLst/>
                        <a:latin typeface="Calibri"/>
                        <a:ea typeface="Times New Roman"/>
                        <a:cs typeface="Arial"/>
                      </a:endParaRPr>
                    </a:p>
                  </a:txBody>
                  <a:tcPr marL="68580" marR="68580" marT="0" marB="0"/>
                </a:tc>
                <a:tc>
                  <a:txBody>
                    <a:bodyPr/>
                    <a:lstStyle/>
                    <a:p>
                      <a:pPr algn="ctr">
                        <a:lnSpc>
                          <a:spcPct val="150000"/>
                        </a:lnSpc>
                        <a:spcAft>
                          <a:spcPts val="0"/>
                        </a:spcAft>
                      </a:pPr>
                      <a:r>
                        <a:rPr lang="fr-FR" sz="1100" b="1" dirty="0">
                          <a:effectLst/>
                        </a:rPr>
                        <a:t>602</a:t>
                      </a:r>
                      <a:endParaRPr lang="fr-FR" sz="1100" b="1" dirty="0">
                        <a:effectLst/>
                        <a:latin typeface="Calibri"/>
                        <a:ea typeface="Times New Roman"/>
                        <a:cs typeface="Arial"/>
                      </a:endParaRPr>
                    </a:p>
                  </a:txBody>
                  <a:tcPr marL="68580" marR="68580" marT="0" marB="0"/>
                </a:tc>
                <a:tc>
                  <a:txBody>
                    <a:bodyPr/>
                    <a:lstStyle/>
                    <a:p>
                      <a:pPr algn="ctr">
                        <a:lnSpc>
                          <a:spcPct val="150000"/>
                        </a:lnSpc>
                        <a:spcAft>
                          <a:spcPts val="0"/>
                        </a:spcAft>
                      </a:pPr>
                      <a:r>
                        <a:rPr lang="fr-FR" sz="1100" b="1" dirty="0">
                          <a:effectLst/>
                        </a:rPr>
                        <a:t>583</a:t>
                      </a:r>
                      <a:endParaRPr lang="fr-FR" sz="1100" b="1" dirty="0">
                        <a:effectLst/>
                        <a:latin typeface="Calibri"/>
                        <a:ea typeface="Times New Roman"/>
                        <a:cs typeface="Arial"/>
                      </a:endParaRPr>
                    </a:p>
                  </a:txBody>
                  <a:tcPr marL="68580" marR="68580" marT="0" marB="0"/>
                </a:tc>
                <a:tc>
                  <a:txBody>
                    <a:bodyPr/>
                    <a:lstStyle/>
                    <a:p>
                      <a:pPr algn="ctr">
                        <a:lnSpc>
                          <a:spcPct val="150000"/>
                        </a:lnSpc>
                        <a:spcAft>
                          <a:spcPts val="0"/>
                        </a:spcAft>
                      </a:pPr>
                      <a:r>
                        <a:rPr lang="fr-FR" sz="1100" b="1" dirty="0">
                          <a:effectLst/>
                        </a:rPr>
                        <a:t>5783</a:t>
                      </a:r>
                      <a:endParaRPr lang="fr-FR" sz="1100" b="1" dirty="0">
                        <a:effectLst/>
                        <a:latin typeface="Calibri"/>
                        <a:ea typeface="Times New Roman"/>
                        <a:cs typeface="Arial"/>
                      </a:endParaRPr>
                    </a:p>
                  </a:txBody>
                  <a:tcPr marL="68580" marR="68580" marT="0" marB="0"/>
                </a:tc>
              </a:tr>
              <a:tr h="232806">
                <a:tc>
                  <a:txBody>
                    <a:bodyPr/>
                    <a:lstStyle/>
                    <a:p>
                      <a:pPr algn="ctr">
                        <a:lnSpc>
                          <a:spcPct val="150000"/>
                        </a:lnSpc>
                        <a:spcAft>
                          <a:spcPts val="0"/>
                        </a:spcAft>
                      </a:pPr>
                      <a:r>
                        <a:rPr lang="fr-FR" sz="1100" b="1" dirty="0">
                          <a:effectLst/>
                        </a:rPr>
                        <a:t>Gravier 3/8</a:t>
                      </a:r>
                      <a:endParaRPr lang="fr-FR" sz="1100" b="1" dirty="0">
                        <a:effectLst/>
                        <a:latin typeface="Calibri"/>
                        <a:ea typeface="Times New Roman"/>
                        <a:cs typeface="Arial"/>
                      </a:endParaRPr>
                    </a:p>
                  </a:txBody>
                  <a:tcPr marL="68580" marR="68580" marT="0" marB="0"/>
                </a:tc>
                <a:tc>
                  <a:txBody>
                    <a:bodyPr/>
                    <a:lstStyle/>
                    <a:p>
                      <a:pPr algn="ctr">
                        <a:lnSpc>
                          <a:spcPct val="150000"/>
                        </a:lnSpc>
                        <a:spcAft>
                          <a:spcPts val="0"/>
                        </a:spcAft>
                      </a:pPr>
                      <a:r>
                        <a:rPr lang="fr-FR" sz="1100" b="1" dirty="0">
                          <a:effectLst/>
                        </a:rPr>
                        <a:t>175</a:t>
                      </a:r>
                      <a:endParaRPr lang="fr-FR" sz="1100" b="1" dirty="0">
                        <a:effectLst/>
                        <a:latin typeface="Calibri"/>
                        <a:ea typeface="Times New Roman"/>
                        <a:cs typeface="Arial"/>
                      </a:endParaRPr>
                    </a:p>
                  </a:txBody>
                  <a:tcPr marL="68580" marR="68580" marT="0" marB="0"/>
                </a:tc>
                <a:tc>
                  <a:txBody>
                    <a:bodyPr/>
                    <a:lstStyle/>
                    <a:p>
                      <a:pPr algn="ctr">
                        <a:lnSpc>
                          <a:spcPct val="150000"/>
                        </a:lnSpc>
                        <a:spcAft>
                          <a:spcPts val="0"/>
                        </a:spcAft>
                      </a:pPr>
                      <a:r>
                        <a:rPr lang="fr-FR" sz="1100" b="1" dirty="0">
                          <a:effectLst/>
                        </a:rPr>
                        <a:t>175</a:t>
                      </a:r>
                      <a:endParaRPr lang="fr-FR" sz="1100" b="1" dirty="0">
                        <a:effectLst/>
                        <a:latin typeface="Calibri"/>
                        <a:ea typeface="Times New Roman"/>
                        <a:cs typeface="Arial"/>
                      </a:endParaRPr>
                    </a:p>
                  </a:txBody>
                  <a:tcPr marL="68580" marR="68580" marT="0" marB="0"/>
                </a:tc>
                <a:tc>
                  <a:txBody>
                    <a:bodyPr/>
                    <a:lstStyle/>
                    <a:p>
                      <a:pPr algn="ctr">
                        <a:lnSpc>
                          <a:spcPct val="150000"/>
                        </a:lnSpc>
                        <a:spcAft>
                          <a:spcPts val="0"/>
                        </a:spcAft>
                      </a:pPr>
                      <a:r>
                        <a:rPr lang="fr-FR" sz="1100" b="1" dirty="0">
                          <a:effectLst/>
                        </a:rPr>
                        <a:t>175</a:t>
                      </a:r>
                      <a:endParaRPr lang="fr-FR" sz="1100" b="1" dirty="0">
                        <a:effectLst/>
                        <a:latin typeface="Calibri"/>
                        <a:ea typeface="Times New Roman"/>
                        <a:cs typeface="Arial"/>
                      </a:endParaRPr>
                    </a:p>
                  </a:txBody>
                  <a:tcPr marL="68580" marR="68580" marT="0" marB="0"/>
                </a:tc>
                <a:tc>
                  <a:txBody>
                    <a:bodyPr/>
                    <a:lstStyle/>
                    <a:p>
                      <a:pPr algn="ctr">
                        <a:lnSpc>
                          <a:spcPct val="150000"/>
                        </a:lnSpc>
                        <a:spcAft>
                          <a:spcPts val="0"/>
                        </a:spcAft>
                      </a:pPr>
                      <a:r>
                        <a:rPr lang="fr-FR" sz="1100" b="1" dirty="0">
                          <a:effectLst/>
                        </a:rPr>
                        <a:t>175</a:t>
                      </a:r>
                      <a:endParaRPr lang="fr-FR" sz="1100" b="1" dirty="0">
                        <a:effectLst/>
                        <a:latin typeface="Calibri"/>
                        <a:ea typeface="Times New Roman"/>
                        <a:cs typeface="Arial"/>
                      </a:endParaRPr>
                    </a:p>
                  </a:txBody>
                  <a:tcPr marL="68580" marR="68580" marT="0" marB="0"/>
                </a:tc>
              </a:tr>
              <a:tr h="232806">
                <a:tc>
                  <a:txBody>
                    <a:bodyPr/>
                    <a:lstStyle/>
                    <a:p>
                      <a:pPr algn="ctr">
                        <a:lnSpc>
                          <a:spcPct val="150000"/>
                        </a:lnSpc>
                        <a:spcAft>
                          <a:spcPts val="0"/>
                        </a:spcAft>
                      </a:pPr>
                      <a:r>
                        <a:rPr lang="fr-FR" sz="1100" b="1" dirty="0">
                          <a:effectLst/>
                        </a:rPr>
                        <a:t>Gravier 8/15</a:t>
                      </a:r>
                      <a:endParaRPr lang="fr-FR" sz="1100" b="1" dirty="0">
                        <a:effectLst/>
                        <a:latin typeface="Calibri"/>
                        <a:ea typeface="Times New Roman"/>
                        <a:cs typeface="Arial"/>
                      </a:endParaRPr>
                    </a:p>
                  </a:txBody>
                  <a:tcPr marL="68580" marR="68580" marT="0" marB="0"/>
                </a:tc>
                <a:tc>
                  <a:txBody>
                    <a:bodyPr/>
                    <a:lstStyle/>
                    <a:p>
                      <a:pPr algn="ctr">
                        <a:lnSpc>
                          <a:spcPct val="150000"/>
                        </a:lnSpc>
                        <a:spcAft>
                          <a:spcPts val="0"/>
                        </a:spcAft>
                      </a:pPr>
                      <a:r>
                        <a:rPr lang="fr-FR" sz="1100" b="1" dirty="0">
                          <a:effectLst/>
                        </a:rPr>
                        <a:t>985</a:t>
                      </a:r>
                      <a:endParaRPr lang="fr-FR" sz="1100" b="1" dirty="0">
                        <a:effectLst/>
                        <a:latin typeface="Calibri"/>
                        <a:ea typeface="Times New Roman"/>
                        <a:cs typeface="Arial"/>
                      </a:endParaRPr>
                    </a:p>
                  </a:txBody>
                  <a:tcPr marL="68580" marR="68580" marT="0" marB="0"/>
                </a:tc>
                <a:tc>
                  <a:txBody>
                    <a:bodyPr/>
                    <a:lstStyle/>
                    <a:p>
                      <a:pPr algn="ctr">
                        <a:lnSpc>
                          <a:spcPct val="150000"/>
                        </a:lnSpc>
                        <a:spcAft>
                          <a:spcPts val="0"/>
                        </a:spcAft>
                      </a:pPr>
                      <a:r>
                        <a:rPr lang="fr-FR" sz="1100" b="1" dirty="0">
                          <a:effectLst/>
                        </a:rPr>
                        <a:t>985</a:t>
                      </a:r>
                      <a:endParaRPr lang="fr-FR" sz="1100" b="1" dirty="0">
                        <a:effectLst/>
                        <a:latin typeface="Calibri"/>
                        <a:ea typeface="Times New Roman"/>
                        <a:cs typeface="Arial"/>
                      </a:endParaRPr>
                    </a:p>
                  </a:txBody>
                  <a:tcPr marL="68580" marR="68580" marT="0" marB="0"/>
                </a:tc>
                <a:tc>
                  <a:txBody>
                    <a:bodyPr/>
                    <a:lstStyle/>
                    <a:p>
                      <a:pPr algn="ctr">
                        <a:lnSpc>
                          <a:spcPct val="150000"/>
                        </a:lnSpc>
                        <a:spcAft>
                          <a:spcPts val="0"/>
                        </a:spcAft>
                      </a:pPr>
                      <a:r>
                        <a:rPr lang="fr-FR" sz="1100" b="1" dirty="0">
                          <a:effectLst/>
                        </a:rPr>
                        <a:t>985</a:t>
                      </a:r>
                      <a:endParaRPr lang="fr-FR" sz="1100" b="1" dirty="0">
                        <a:effectLst/>
                        <a:latin typeface="Calibri"/>
                        <a:ea typeface="Times New Roman"/>
                        <a:cs typeface="Arial"/>
                      </a:endParaRPr>
                    </a:p>
                  </a:txBody>
                  <a:tcPr marL="68580" marR="68580" marT="0" marB="0"/>
                </a:tc>
                <a:tc>
                  <a:txBody>
                    <a:bodyPr/>
                    <a:lstStyle/>
                    <a:p>
                      <a:pPr algn="ctr">
                        <a:lnSpc>
                          <a:spcPct val="150000"/>
                        </a:lnSpc>
                        <a:spcAft>
                          <a:spcPts val="0"/>
                        </a:spcAft>
                      </a:pPr>
                      <a:r>
                        <a:rPr lang="fr-FR" sz="1100" b="1" dirty="0">
                          <a:effectLst/>
                        </a:rPr>
                        <a:t>985</a:t>
                      </a:r>
                      <a:endParaRPr lang="fr-FR" sz="1100" b="1" dirty="0">
                        <a:effectLst/>
                        <a:latin typeface="Calibri"/>
                        <a:ea typeface="Times New Roman"/>
                        <a:cs typeface="Arial"/>
                      </a:endParaRPr>
                    </a:p>
                  </a:txBody>
                  <a:tcPr marL="68580" marR="68580" marT="0" marB="0"/>
                </a:tc>
              </a:tr>
              <a:tr h="232806">
                <a:tc>
                  <a:txBody>
                    <a:bodyPr/>
                    <a:lstStyle/>
                    <a:p>
                      <a:pPr algn="ctr">
                        <a:lnSpc>
                          <a:spcPct val="150000"/>
                        </a:lnSpc>
                        <a:spcAft>
                          <a:spcPts val="0"/>
                        </a:spcAft>
                      </a:pPr>
                      <a:r>
                        <a:rPr lang="fr-FR" sz="1100" b="1" dirty="0">
                          <a:effectLst/>
                        </a:rPr>
                        <a:t>Ciment</a:t>
                      </a:r>
                      <a:endParaRPr lang="fr-FR" sz="1100" b="1" dirty="0">
                        <a:effectLst/>
                        <a:latin typeface="Calibri"/>
                        <a:ea typeface="Times New Roman"/>
                        <a:cs typeface="Arial"/>
                      </a:endParaRPr>
                    </a:p>
                  </a:txBody>
                  <a:tcPr marL="68580" marR="68580" marT="0" marB="0"/>
                </a:tc>
                <a:tc>
                  <a:txBody>
                    <a:bodyPr/>
                    <a:lstStyle/>
                    <a:p>
                      <a:pPr algn="ctr">
                        <a:lnSpc>
                          <a:spcPct val="150000"/>
                        </a:lnSpc>
                        <a:spcAft>
                          <a:spcPts val="0"/>
                        </a:spcAft>
                      </a:pPr>
                      <a:r>
                        <a:rPr lang="fr-FR" sz="1100" b="1" dirty="0">
                          <a:effectLst/>
                        </a:rPr>
                        <a:t>400</a:t>
                      </a:r>
                      <a:endParaRPr lang="fr-FR" sz="1100" b="1" dirty="0">
                        <a:effectLst/>
                        <a:latin typeface="Calibri"/>
                        <a:ea typeface="Times New Roman"/>
                        <a:cs typeface="Arial"/>
                      </a:endParaRPr>
                    </a:p>
                  </a:txBody>
                  <a:tcPr marL="68580" marR="68580" marT="0" marB="0"/>
                </a:tc>
                <a:tc>
                  <a:txBody>
                    <a:bodyPr/>
                    <a:lstStyle/>
                    <a:p>
                      <a:pPr algn="ctr">
                        <a:lnSpc>
                          <a:spcPct val="150000"/>
                        </a:lnSpc>
                        <a:spcAft>
                          <a:spcPts val="0"/>
                        </a:spcAft>
                      </a:pPr>
                      <a:r>
                        <a:rPr lang="fr-FR" sz="1100" b="1" dirty="0">
                          <a:effectLst/>
                        </a:rPr>
                        <a:t>400</a:t>
                      </a:r>
                      <a:endParaRPr lang="fr-FR" sz="1100" b="1" dirty="0">
                        <a:effectLst/>
                        <a:latin typeface="Calibri"/>
                        <a:ea typeface="Times New Roman"/>
                        <a:cs typeface="Arial"/>
                      </a:endParaRPr>
                    </a:p>
                  </a:txBody>
                  <a:tcPr marL="68580" marR="68580" marT="0" marB="0"/>
                </a:tc>
                <a:tc>
                  <a:txBody>
                    <a:bodyPr/>
                    <a:lstStyle/>
                    <a:p>
                      <a:pPr algn="ctr">
                        <a:lnSpc>
                          <a:spcPct val="150000"/>
                        </a:lnSpc>
                        <a:spcAft>
                          <a:spcPts val="0"/>
                        </a:spcAft>
                      </a:pPr>
                      <a:r>
                        <a:rPr lang="fr-FR" sz="1100" b="1" dirty="0">
                          <a:effectLst/>
                        </a:rPr>
                        <a:t>400</a:t>
                      </a:r>
                      <a:endParaRPr lang="fr-FR" sz="1100" b="1" dirty="0">
                        <a:effectLst/>
                        <a:latin typeface="Calibri"/>
                        <a:ea typeface="Times New Roman"/>
                        <a:cs typeface="Arial"/>
                      </a:endParaRPr>
                    </a:p>
                  </a:txBody>
                  <a:tcPr marL="68580" marR="68580" marT="0" marB="0"/>
                </a:tc>
                <a:tc>
                  <a:txBody>
                    <a:bodyPr/>
                    <a:lstStyle/>
                    <a:p>
                      <a:pPr algn="ctr">
                        <a:lnSpc>
                          <a:spcPct val="150000"/>
                        </a:lnSpc>
                        <a:spcAft>
                          <a:spcPts val="0"/>
                        </a:spcAft>
                      </a:pPr>
                      <a:r>
                        <a:rPr lang="fr-FR" sz="1100" b="1" dirty="0">
                          <a:effectLst/>
                        </a:rPr>
                        <a:t>400</a:t>
                      </a:r>
                      <a:endParaRPr lang="fr-FR" sz="1100" b="1" dirty="0">
                        <a:effectLst/>
                        <a:latin typeface="Calibri"/>
                        <a:ea typeface="Times New Roman"/>
                        <a:cs typeface="Arial"/>
                      </a:endParaRPr>
                    </a:p>
                  </a:txBody>
                  <a:tcPr marL="68580" marR="68580" marT="0" marB="0"/>
                </a:tc>
              </a:tr>
              <a:tr h="232806">
                <a:tc>
                  <a:txBody>
                    <a:bodyPr/>
                    <a:lstStyle/>
                    <a:p>
                      <a:pPr algn="ctr">
                        <a:lnSpc>
                          <a:spcPct val="150000"/>
                        </a:lnSpc>
                        <a:spcAft>
                          <a:spcPts val="0"/>
                        </a:spcAft>
                      </a:pPr>
                      <a:r>
                        <a:rPr lang="fr-FR" sz="1100" b="1" dirty="0">
                          <a:effectLst/>
                        </a:rPr>
                        <a:t>Eau</a:t>
                      </a:r>
                      <a:endParaRPr lang="fr-FR" sz="1100" b="1" dirty="0">
                        <a:effectLst/>
                        <a:latin typeface="Calibri"/>
                        <a:ea typeface="Times New Roman"/>
                        <a:cs typeface="Arial"/>
                      </a:endParaRPr>
                    </a:p>
                  </a:txBody>
                  <a:tcPr marL="68580" marR="68580" marT="0" marB="0"/>
                </a:tc>
                <a:tc>
                  <a:txBody>
                    <a:bodyPr/>
                    <a:lstStyle/>
                    <a:p>
                      <a:pPr algn="ctr">
                        <a:lnSpc>
                          <a:spcPct val="150000"/>
                        </a:lnSpc>
                        <a:spcAft>
                          <a:spcPts val="0"/>
                        </a:spcAft>
                      </a:pPr>
                      <a:r>
                        <a:rPr lang="fr-FR" sz="1100" b="1" dirty="0">
                          <a:effectLst/>
                        </a:rPr>
                        <a:t>212</a:t>
                      </a:r>
                      <a:endParaRPr lang="fr-FR" sz="1100" b="1" dirty="0">
                        <a:effectLst/>
                        <a:latin typeface="Calibri"/>
                        <a:ea typeface="Times New Roman"/>
                        <a:cs typeface="Arial"/>
                      </a:endParaRPr>
                    </a:p>
                  </a:txBody>
                  <a:tcPr marL="68580" marR="68580" marT="0" marB="0"/>
                </a:tc>
                <a:tc>
                  <a:txBody>
                    <a:bodyPr/>
                    <a:lstStyle/>
                    <a:p>
                      <a:pPr algn="ctr">
                        <a:lnSpc>
                          <a:spcPct val="150000"/>
                        </a:lnSpc>
                        <a:spcAft>
                          <a:spcPts val="0"/>
                        </a:spcAft>
                      </a:pPr>
                      <a:r>
                        <a:rPr lang="fr-FR" sz="1100" b="1" dirty="0">
                          <a:effectLst/>
                        </a:rPr>
                        <a:t>212</a:t>
                      </a:r>
                      <a:endParaRPr lang="fr-FR" sz="1100" b="1" dirty="0">
                        <a:effectLst/>
                        <a:latin typeface="Calibri"/>
                        <a:ea typeface="Times New Roman"/>
                        <a:cs typeface="Arial"/>
                      </a:endParaRPr>
                    </a:p>
                  </a:txBody>
                  <a:tcPr marL="68580" marR="68580" marT="0" marB="0"/>
                </a:tc>
                <a:tc>
                  <a:txBody>
                    <a:bodyPr/>
                    <a:lstStyle/>
                    <a:p>
                      <a:pPr algn="ctr">
                        <a:lnSpc>
                          <a:spcPct val="150000"/>
                        </a:lnSpc>
                        <a:spcAft>
                          <a:spcPts val="0"/>
                        </a:spcAft>
                      </a:pPr>
                      <a:r>
                        <a:rPr lang="fr-FR" sz="1100" b="1" dirty="0">
                          <a:effectLst/>
                        </a:rPr>
                        <a:t>212</a:t>
                      </a:r>
                      <a:endParaRPr lang="fr-FR" sz="1100" b="1" dirty="0">
                        <a:effectLst/>
                        <a:latin typeface="Calibri"/>
                        <a:ea typeface="Times New Roman"/>
                        <a:cs typeface="Arial"/>
                      </a:endParaRPr>
                    </a:p>
                  </a:txBody>
                  <a:tcPr marL="68580" marR="68580" marT="0" marB="0"/>
                </a:tc>
                <a:tc>
                  <a:txBody>
                    <a:bodyPr/>
                    <a:lstStyle/>
                    <a:p>
                      <a:pPr algn="ctr">
                        <a:lnSpc>
                          <a:spcPct val="150000"/>
                        </a:lnSpc>
                        <a:spcAft>
                          <a:spcPts val="0"/>
                        </a:spcAft>
                      </a:pPr>
                      <a:r>
                        <a:rPr lang="fr-FR" sz="1100" b="1" dirty="0">
                          <a:effectLst/>
                        </a:rPr>
                        <a:t>212</a:t>
                      </a:r>
                      <a:endParaRPr lang="fr-FR" sz="1100" b="1" dirty="0">
                        <a:effectLst/>
                        <a:latin typeface="Calibri"/>
                        <a:ea typeface="Times New Roman"/>
                        <a:cs typeface="Arial"/>
                      </a:endParaRPr>
                    </a:p>
                  </a:txBody>
                  <a:tcPr marL="68580" marR="68580" marT="0" marB="0"/>
                </a:tc>
              </a:tr>
              <a:tr h="395666">
                <a:tc>
                  <a:txBody>
                    <a:bodyPr/>
                    <a:lstStyle/>
                    <a:p>
                      <a:pPr algn="ctr">
                        <a:lnSpc>
                          <a:spcPct val="150000"/>
                        </a:lnSpc>
                        <a:spcAft>
                          <a:spcPts val="0"/>
                        </a:spcAft>
                      </a:pPr>
                      <a:r>
                        <a:rPr lang="fr-FR" sz="1100" b="1" dirty="0">
                          <a:effectLst/>
                        </a:rPr>
                        <a:t>Granulats de caoutchouc</a:t>
                      </a:r>
                      <a:endParaRPr lang="fr-FR" sz="1100" b="1" dirty="0">
                        <a:effectLst/>
                        <a:latin typeface="Calibri"/>
                        <a:ea typeface="Times New Roman"/>
                        <a:cs typeface="Arial"/>
                      </a:endParaRPr>
                    </a:p>
                  </a:txBody>
                  <a:tcPr marL="68580" marR="68580" marT="0" marB="0"/>
                </a:tc>
                <a:tc>
                  <a:txBody>
                    <a:bodyPr/>
                    <a:lstStyle/>
                    <a:p>
                      <a:pPr algn="ctr">
                        <a:lnSpc>
                          <a:spcPct val="150000"/>
                        </a:lnSpc>
                        <a:spcAft>
                          <a:spcPts val="0"/>
                        </a:spcAft>
                      </a:pPr>
                      <a:r>
                        <a:rPr lang="fr-FR" sz="1100" b="1" dirty="0">
                          <a:effectLst/>
                        </a:rPr>
                        <a:t>0</a:t>
                      </a:r>
                      <a:endParaRPr lang="fr-FR" sz="1100" b="1" dirty="0">
                        <a:effectLst/>
                        <a:latin typeface="Calibri"/>
                        <a:ea typeface="Times New Roman"/>
                        <a:cs typeface="Arial"/>
                      </a:endParaRPr>
                    </a:p>
                  </a:txBody>
                  <a:tcPr marL="68580" marR="68580" marT="0" marB="0"/>
                </a:tc>
                <a:tc>
                  <a:txBody>
                    <a:bodyPr/>
                    <a:lstStyle/>
                    <a:p>
                      <a:pPr algn="ctr">
                        <a:lnSpc>
                          <a:spcPct val="150000"/>
                        </a:lnSpc>
                        <a:spcAft>
                          <a:spcPts val="0"/>
                        </a:spcAft>
                      </a:pPr>
                      <a:r>
                        <a:rPr lang="fr-FR" sz="1100" b="1" dirty="0">
                          <a:effectLst/>
                        </a:rPr>
                        <a:t>18</a:t>
                      </a:r>
                      <a:endParaRPr lang="fr-FR" sz="1100" b="1" dirty="0">
                        <a:effectLst/>
                        <a:latin typeface="Calibri"/>
                        <a:ea typeface="Times New Roman"/>
                        <a:cs typeface="Arial"/>
                      </a:endParaRPr>
                    </a:p>
                  </a:txBody>
                  <a:tcPr marL="68580" marR="68580" marT="0" marB="0"/>
                </a:tc>
                <a:tc>
                  <a:txBody>
                    <a:bodyPr/>
                    <a:lstStyle/>
                    <a:p>
                      <a:pPr algn="ctr">
                        <a:lnSpc>
                          <a:spcPct val="150000"/>
                        </a:lnSpc>
                        <a:spcAft>
                          <a:spcPts val="0"/>
                        </a:spcAft>
                      </a:pPr>
                      <a:r>
                        <a:rPr lang="fr-FR" sz="1100" b="1" dirty="0">
                          <a:effectLst/>
                        </a:rPr>
                        <a:t>37</a:t>
                      </a:r>
                      <a:endParaRPr lang="fr-FR" sz="1100" b="1" dirty="0">
                        <a:effectLst/>
                        <a:latin typeface="Calibri"/>
                        <a:ea typeface="Times New Roman"/>
                        <a:cs typeface="Arial"/>
                      </a:endParaRPr>
                    </a:p>
                  </a:txBody>
                  <a:tcPr marL="68580" marR="68580" marT="0" marB="0"/>
                </a:tc>
                <a:tc>
                  <a:txBody>
                    <a:bodyPr/>
                    <a:lstStyle/>
                    <a:p>
                      <a:pPr algn="ctr">
                        <a:lnSpc>
                          <a:spcPct val="150000"/>
                        </a:lnSpc>
                        <a:spcAft>
                          <a:spcPts val="0"/>
                        </a:spcAft>
                      </a:pPr>
                      <a:r>
                        <a:rPr lang="fr-FR" sz="1100" b="1" dirty="0">
                          <a:effectLst/>
                        </a:rPr>
                        <a:t>56</a:t>
                      </a:r>
                      <a:endParaRPr lang="fr-FR" sz="1100" b="1" dirty="0">
                        <a:effectLst/>
                        <a:latin typeface="Calibri"/>
                        <a:ea typeface="Times New Roman"/>
                        <a:cs typeface="Arial"/>
                      </a:endParaRPr>
                    </a:p>
                  </a:txBody>
                  <a:tcPr marL="68580" marR="68580" marT="0" marB="0"/>
                </a:tc>
              </a:tr>
            </a:tbl>
          </a:graphicData>
        </a:graphic>
      </p:graphicFrame>
      <p:sp>
        <p:nvSpPr>
          <p:cNvPr id="11" name="ZoneTexte 10"/>
          <p:cNvSpPr txBox="1"/>
          <p:nvPr/>
        </p:nvSpPr>
        <p:spPr>
          <a:xfrm>
            <a:off x="1660097" y="3651872"/>
            <a:ext cx="2911903" cy="1015663"/>
          </a:xfrm>
          <a:prstGeom prst="rect">
            <a:avLst/>
          </a:prstGeom>
          <a:noFill/>
        </p:spPr>
        <p:txBody>
          <a:bodyPr wrap="square" rtlCol="0">
            <a:spAutoFit/>
          </a:bodyPr>
          <a:lstStyle/>
          <a:p>
            <a:r>
              <a:rPr lang="fr-FR" sz="2000" b="1" i="1" dirty="0"/>
              <a:t>Composition pour 1m</a:t>
            </a:r>
            <a:r>
              <a:rPr lang="fr-FR" sz="2000" b="1" i="1" baseline="30000" dirty="0"/>
              <a:t>3</a:t>
            </a:r>
            <a:r>
              <a:rPr lang="fr-FR" sz="2000" b="1" i="1" dirty="0"/>
              <a:t> de </a:t>
            </a:r>
            <a:r>
              <a:rPr lang="fr-FR" sz="2000" b="1" i="1" dirty="0" smtClean="0"/>
              <a:t>différent </a:t>
            </a:r>
            <a:r>
              <a:rPr lang="fr-FR" sz="2000" b="1" i="1" dirty="0"/>
              <a:t>type de béton étudié</a:t>
            </a:r>
            <a:endParaRPr lang="fr-FR" sz="2000" dirty="0"/>
          </a:p>
        </p:txBody>
      </p:sp>
      <p:sp>
        <p:nvSpPr>
          <p:cNvPr id="3" name="ZoneTexte 2"/>
          <p:cNvSpPr txBox="1"/>
          <p:nvPr/>
        </p:nvSpPr>
        <p:spPr>
          <a:xfrm>
            <a:off x="1349574" y="763193"/>
            <a:ext cx="7542906" cy="369332"/>
          </a:xfrm>
          <a:prstGeom prst="rect">
            <a:avLst/>
          </a:prstGeom>
          <a:noFill/>
        </p:spPr>
        <p:txBody>
          <a:bodyPr wrap="square" rtlCol="0">
            <a:spAutoFit/>
          </a:bodyPr>
          <a:lstStyle/>
          <a:p>
            <a:endParaRPr lang="fr-FR" dirty="0"/>
          </a:p>
        </p:txBody>
      </p:sp>
      <p:graphicFrame>
        <p:nvGraphicFramePr>
          <p:cNvPr id="10" name="Graphique 9"/>
          <p:cNvGraphicFramePr/>
          <p:nvPr>
            <p:extLst>
              <p:ext uri="{D42A27DB-BD31-4B8C-83A1-F6EECF244321}">
                <p14:modId xmlns:p14="http://schemas.microsoft.com/office/powerpoint/2010/main" val="3940022928"/>
              </p:ext>
            </p:extLst>
          </p:nvPr>
        </p:nvGraphicFramePr>
        <p:xfrm>
          <a:off x="2213670" y="519522"/>
          <a:ext cx="5814714" cy="27003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ppt_x"/>
                                          </p:val>
                                        </p:tav>
                                        <p:tav tm="100000">
                                          <p:val>
                                            <p:strVal val="#ppt_x"/>
                                          </p:val>
                                        </p:tav>
                                      </p:tavLst>
                                    </p:anim>
                                    <p:anim calcmode="lin" valueType="num">
                                      <p:cBhvr additive="base">
                                        <p:cTn id="20"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fill="hold"/>
                                        <p:tgtEl>
                                          <p:spTgt spid="11"/>
                                        </p:tgtEl>
                                        <p:attrNameLst>
                                          <p:attrName>ppt_x</p:attrName>
                                        </p:attrNameLst>
                                      </p:cBhvr>
                                      <p:tavLst>
                                        <p:tav tm="0">
                                          <p:val>
                                            <p:strVal val="#ppt_x"/>
                                          </p:val>
                                        </p:tav>
                                        <p:tav tm="100000">
                                          <p:val>
                                            <p:strVal val="#ppt_x"/>
                                          </p:val>
                                        </p:tav>
                                      </p:tavLst>
                                    </p:anim>
                                    <p:anim calcmode="lin" valueType="num">
                                      <p:cBhvr additive="base">
                                        <p:cTn id="26"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additive="base">
                                        <p:cTn id="31" dur="500" fill="hold"/>
                                        <p:tgtEl>
                                          <p:spTgt spid="15"/>
                                        </p:tgtEl>
                                        <p:attrNameLst>
                                          <p:attrName>ppt_x</p:attrName>
                                        </p:attrNameLst>
                                      </p:cBhvr>
                                      <p:tavLst>
                                        <p:tav tm="0">
                                          <p:val>
                                            <p:strVal val="#ppt_x"/>
                                          </p:val>
                                        </p:tav>
                                        <p:tav tm="100000">
                                          <p:val>
                                            <p:strVal val="#ppt_x"/>
                                          </p:val>
                                        </p:tav>
                                      </p:tavLst>
                                    </p:anim>
                                    <p:anim calcmode="lin" valueType="num">
                                      <p:cBhvr additive="base">
                                        <p:cTn id="32"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p:bldP spid="11" grpId="0"/>
      <p:bldGraphic spid="10" grpId="0">
        <p:bldAsOne/>
      </p:bldGraphic>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a:xfrm rot="5400000" flipV="1">
            <a:off x="-1958912" y="1946339"/>
            <a:ext cx="5156073" cy="1238250"/>
          </a:xfrm>
          <a:prstGeom prst="rect">
            <a:avLst/>
          </a:prstGeom>
        </p:spPr>
        <p:style>
          <a:lnRef idx="0">
            <a:schemeClr val="accent5"/>
          </a:lnRef>
          <a:fillRef idx="3">
            <a:schemeClr val="accent5"/>
          </a:fillRef>
          <a:effectRef idx="3">
            <a:schemeClr val="accent5"/>
          </a:effectRef>
          <a:fontRef idx="minor">
            <a:schemeClr val="lt1"/>
          </a:fontRef>
        </p:style>
        <p:txBody>
          <a:bodyPr anchor="ctr">
            <a:normAutofit/>
          </a:bodyP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fr-FR" sz="2600" b="1" i="1" dirty="0" smtClean="0">
                <a:latin typeface="Times New Roman" pitchFamily="18" charset="0"/>
                <a:cs typeface="Times New Roman" pitchFamily="18" charset="0"/>
              </a:rPr>
              <a:t>MATÉRIAUX, MATÉRIELS ET ESSAIS</a:t>
            </a:r>
            <a:endParaRPr lang="fr-FR" sz="2600" i="1" dirty="0">
              <a:latin typeface="Times New Roman" pitchFamily="18" charset="0"/>
              <a:cs typeface="Times New Roman" pitchFamily="18" charset="0"/>
            </a:endParaRPr>
          </a:p>
        </p:txBody>
      </p:sp>
      <p:sp>
        <p:nvSpPr>
          <p:cNvPr id="7" name="Rectangle 4"/>
          <p:cNvSpPr>
            <a:spLocks noChangeArrowheads="1"/>
          </p:cNvSpPr>
          <p:nvPr/>
        </p:nvSpPr>
        <p:spPr bwMode="auto">
          <a:xfrm>
            <a:off x="0" y="-184666"/>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dirty="0"/>
          </a:p>
        </p:txBody>
      </p:sp>
      <p:sp>
        <p:nvSpPr>
          <p:cNvPr id="8" name="Rectangle 5"/>
          <p:cNvSpPr>
            <a:spLocks noChangeArrowheads="1"/>
          </p:cNvSpPr>
          <p:nvPr/>
        </p:nvSpPr>
        <p:spPr bwMode="auto">
          <a:xfrm>
            <a:off x="0" y="2115622"/>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dirty="0"/>
          </a:p>
        </p:txBody>
      </p:sp>
      <p:sp>
        <p:nvSpPr>
          <p:cNvPr id="13" name="Rectangle 12"/>
          <p:cNvSpPr/>
          <p:nvPr/>
        </p:nvSpPr>
        <p:spPr>
          <a:xfrm>
            <a:off x="2195736" y="582673"/>
            <a:ext cx="3816424" cy="400110"/>
          </a:xfrm>
          <a:prstGeom prst="rect">
            <a:avLst/>
          </a:prstGeom>
        </p:spPr>
        <p:txBody>
          <a:bodyPr wrap="square">
            <a:spAutoFit/>
          </a:bodyPr>
          <a:lstStyle/>
          <a:p>
            <a:pPr algn="ctr"/>
            <a:endParaRPr lang="fr-FR" sz="2000" b="1" dirty="0">
              <a:latin typeface="Times New Roman" pitchFamily="18" charset="0"/>
              <a:cs typeface="Times New Roman" pitchFamily="18" charset="0"/>
            </a:endParaRPr>
          </a:p>
        </p:txBody>
      </p:sp>
      <p:sp>
        <p:nvSpPr>
          <p:cNvPr id="19" name="Rectangle 18"/>
          <p:cNvSpPr/>
          <p:nvPr/>
        </p:nvSpPr>
        <p:spPr>
          <a:xfrm>
            <a:off x="5650980" y="2310865"/>
            <a:ext cx="2881460" cy="400110"/>
          </a:xfrm>
          <a:prstGeom prst="rect">
            <a:avLst/>
          </a:prstGeom>
        </p:spPr>
        <p:txBody>
          <a:bodyPr wrap="square">
            <a:spAutoFit/>
          </a:bodyPr>
          <a:lstStyle/>
          <a:p>
            <a:pPr algn="ctr"/>
            <a:endParaRPr lang="fr-FR" sz="2000" b="1" dirty="0">
              <a:latin typeface="Times New Roman" pitchFamily="18" charset="0"/>
              <a:cs typeface="Times New Roman" pitchFamily="18" charset="0"/>
            </a:endParaRPr>
          </a:p>
        </p:txBody>
      </p:sp>
      <p:sp>
        <p:nvSpPr>
          <p:cNvPr id="12" name="Rectangle 11"/>
          <p:cNvSpPr/>
          <p:nvPr/>
        </p:nvSpPr>
        <p:spPr>
          <a:xfrm>
            <a:off x="468282" y="4833035"/>
            <a:ext cx="418704" cy="646331"/>
          </a:xfrm>
          <a:prstGeom prst="rect">
            <a:avLst/>
          </a:prstGeom>
        </p:spPr>
        <p:txBody>
          <a:bodyPr wrap="none">
            <a:spAutoFit/>
          </a:bodyPr>
          <a:lstStyle/>
          <a:p>
            <a:r>
              <a:rPr lang="fr-FR" b="1" dirty="0" smtClean="0">
                <a:effectLst>
                  <a:glow rad="45504">
                    <a:schemeClr val="accent1">
                      <a:satMod val="220000"/>
                      <a:alpha val="35000"/>
                    </a:schemeClr>
                  </a:glow>
                  <a:outerShdw blurRad="63500" dist="50800" dir="8100000" sx="0" sy="0">
                    <a:srgbClr val="000000">
                      <a:alpha val="50000"/>
                    </a:srgbClr>
                  </a:outerShdw>
                </a:effectLst>
              </a:rPr>
              <a:t>14</a:t>
            </a:r>
          </a:p>
          <a:p>
            <a:endParaRPr lang="fr-FR" dirty="0"/>
          </a:p>
        </p:txBody>
      </p:sp>
      <p:sp>
        <p:nvSpPr>
          <p:cNvPr id="2" name="Rectangle 1"/>
          <p:cNvSpPr/>
          <p:nvPr/>
        </p:nvSpPr>
        <p:spPr>
          <a:xfrm>
            <a:off x="1238251" y="28676"/>
            <a:ext cx="5638005" cy="954107"/>
          </a:xfrm>
          <a:prstGeom prst="rect">
            <a:avLst/>
          </a:prstGeom>
        </p:spPr>
        <p:txBody>
          <a:bodyPr wrap="square">
            <a:spAutoFit/>
          </a:bodyPr>
          <a:lstStyle/>
          <a:p>
            <a:pPr marL="342900" indent="-342900">
              <a:buClrTx/>
              <a:buSzPct val="75000"/>
              <a:buFont typeface="Wingdings" pitchFamily="2" charset="2"/>
              <a:buChar char="Ø"/>
            </a:pPr>
            <a:r>
              <a:rPr lang="fr-FR" sz="2000" b="1" dirty="0" smtClean="0">
                <a:latin typeface="Times New Roman"/>
              </a:rPr>
              <a:t>Essais </a:t>
            </a:r>
            <a:r>
              <a:rPr lang="fr-FR" sz="2000" b="1" dirty="0">
                <a:latin typeface="Times New Roman"/>
              </a:rPr>
              <a:t>sur béton à l’état frais </a:t>
            </a:r>
          </a:p>
          <a:p>
            <a:pPr marL="285750" indent="-285750">
              <a:buClrTx/>
              <a:buSzPct val="75000"/>
              <a:buFont typeface="Wingdings" pitchFamily="2" charset="2"/>
              <a:buChar char="§"/>
            </a:pPr>
            <a:r>
              <a:rPr lang="fr-FR" b="1" dirty="0">
                <a:latin typeface="Times New Roman"/>
              </a:rPr>
              <a:t>L’affaissement: </a:t>
            </a:r>
            <a:r>
              <a:rPr lang="fr-FR" dirty="0">
                <a:latin typeface="Times New Roman"/>
              </a:rPr>
              <a:t>on utilise le cône </a:t>
            </a:r>
            <a:r>
              <a:rPr lang="fr-FR" dirty="0" smtClean="0">
                <a:latin typeface="Times New Roman"/>
              </a:rPr>
              <a:t>d’Abrams.                        </a:t>
            </a:r>
            <a:endParaRPr lang="fr-FR" b="1" dirty="0">
              <a:latin typeface="Times New Roman"/>
            </a:endParaRPr>
          </a:p>
          <a:p>
            <a:pPr marL="285750" indent="-285750">
              <a:buClrTx/>
              <a:buSzPct val="75000"/>
              <a:buFont typeface="Wingdings" pitchFamily="2" charset="2"/>
              <a:buChar char="§"/>
            </a:pPr>
            <a:r>
              <a:rPr lang="fr-FR" b="1" dirty="0">
                <a:latin typeface="Times New Roman"/>
              </a:rPr>
              <a:t>La masse volumique: </a:t>
            </a:r>
            <a:r>
              <a:rPr lang="fr-FR" dirty="0">
                <a:latin typeface="Times New Roman"/>
              </a:rPr>
              <a:t>avec</a:t>
            </a:r>
            <a:r>
              <a:rPr lang="fr-FR" b="1" dirty="0">
                <a:latin typeface="Times New Roman"/>
              </a:rPr>
              <a:t> </a:t>
            </a:r>
            <a:r>
              <a:rPr lang="fr-FR" dirty="0">
                <a:latin typeface="Times New Roman"/>
              </a:rPr>
              <a:t>une </a:t>
            </a:r>
            <a:r>
              <a:rPr lang="fr-FR" dirty="0" smtClean="0">
                <a:latin typeface="Times New Roman"/>
              </a:rPr>
              <a:t>balance de </a:t>
            </a:r>
            <a:r>
              <a:rPr lang="fr-FR" dirty="0">
                <a:latin typeface="Times New Roman"/>
              </a:rPr>
              <a:t>précision.</a:t>
            </a:r>
          </a:p>
        </p:txBody>
      </p:sp>
      <p:pic>
        <p:nvPicPr>
          <p:cNvPr id="1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76256" y="-12572"/>
            <a:ext cx="2448275" cy="1404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ZoneTexte 2"/>
          <p:cNvSpPr txBox="1"/>
          <p:nvPr/>
        </p:nvSpPr>
        <p:spPr>
          <a:xfrm>
            <a:off x="1238250" y="1318699"/>
            <a:ext cx="5256584" cy="3754874"/>
          </a:xfrm>
          <a:prstGeom prst="rect">
            <a:avLst/>
          </a:prstGeom>
          <a:noFill/>
        </p:spPr>
        <p:txBody>
          <a:bodyPr wrap="square" rtlCol="0">
            <a:spAutoFit/>
          </a:bodyPr>
          <a:lstStyle/>
          <a:p>
            <a:pPr marL="342900" indent="-342900">
              <a:buClrTx/>
              <a:buSzPct val="75000"/>
              <a:buFont typeface="Wingdings" pitchFamily="2" charset="2"/>
              <a:buChar char="Ø"/>
            </a:pPr>
            <a:r>
              <a:rPr lang="fr-FR" sz="2000" b="1" dirty="0" smtClean="0">
                <a:latin typeface="Times New Roman"/>
              </a:rPr>
              <a:t>Essai  </a:t>
            </a:r>
            <a:r>
              <a:rPr lang="fr-FR" sz="2000" b="1" dirty="0">
                <a:latin typeface="Times New Roman"/>
              </a:rPr>
              <a:t>sur béton à l’état durci </a:t>
            </a:r>
          </a:p>
          <a:p>
            <a:pPr>
              <a:buClrTx/>
              <a:buSzPct val="75000"/>
              <a:buFont typeface="Wingdings" pitchFamily="2" charset="2"/>
              <a:buChar char="Ø"/>
            </a:pPr>
            <a:r>
              <a:rPr lang="fr-FR" sz="2000" b="1" dirty="0">
                <a:latin typeface="Times New Roman"/>
              </a:rPr>
              <a:t>Caractérisation physique</a:t>
            </a:r>
          </a:p>
          <a:p>
            <a:pPr marL="395478" indent="-285750">
              <a:buClrTx/>
              <a:buSzPct val="75000"/>
              <a:buFont typeface="Wingdings" pitchFamily="2" charset="2"/>
              <a:buChar char="§"/>
            </a:pPr>
            <a:r>
              <a:rPr lang="fr-FR" sz="2000" dirty="0">
                <a:latin typeface="Times New Roman"/>
              </a:rPr>
              <a:t>Détermination de la masse volumique.</a:t>
            </a:r>
          </a:p>
          <a:p>
            <a:pPr marL="395478" lvl="0" indent="-285750">
              <a:spcAft>
                <a:spcPts val="1200"/>
              </a:spcAft>
              <a:buClrTx/>
              <a:buSzPct val="75000"/>
              <a:buFont typeface="Wingdings" pitchFamily="2" charset="2"/>
              <a:buChar char="§"/>
            </a:pPr>
            <a:r>
              <a:rPr lang="fr-FR" sz="2000" dirty="0" smtClean="0">
                <a:solidFill>
                  <a:prstClr val="black"/>
                </a:solidFill>
                <a:latin typeface="Times New Roman"/>
              </a:rPr>
              <a:t>Essai d’absorption d’eau par capillarité.</a:t>
            </a:r>
          </a:p>
          <a:p>
            <a:pPr marL="395478" lvl="0" indent="-285750">
              <a:spcAft>
                <a:spcPts val="1200"/>
              </a:spcAft>
              <a:buClrTx/>
              <a:buSzPct val="75000"/>
              <a:buFont typeface="Wingdings" pitchFamily="2" charset="2"/>
              <a:buChar char="§"/>
            </a:pPr>
            <a:r>
              <a:rPr lang="fr-FR" sz="2000" dirty="0" smtClean="0">
                <a:solidFill>
                  <a:prstClr val="black"/>
                </a:solidFill>
                <a:latin typeface="Times New Roman"/>
              </a:rPr>
              <a:t>Essai de séchage et mouillage.</a:t>
            </a:r>
            <a:endParaRPr lang="fr-FR" sz="2000" dirty="0">
              <a:solidFill>
                <a:prstClr val="black"/>
              </a:solidFill>
              <a:latin typeface="Times New Roman"/>
            </a:endParaRPr>
          </a:p>
          <a:p>
            <a:pPr>
              <a:buClrTx/>
              <a:buSzPct val="75000"/>
              <a:buFont typeface="Wingdings" pitchFamily="2" charset="2"/>
              <a:buChar char="Ø"/>
            </a:pPr>
            <a:r>
              <a:rPr lang="fr-FR" sz="2000" b="1" dirty="0">
                <a:solidFill>
                  <a:prstClr val="black"/>
                </a:solidFill>
                <a:latin typeface="Times New Roman"/>
              </a:rPr>
              <a:t>Caractérisation mécanique non destructive</a:t>
            </a:r>
          </a:p>
          <a:p>
            <a:pPr marL="109728" indent="0">
              <a:buClrTx/>
              <a:buSzPct val="75000"/>
              <a:buNone/>
            </a:pPr>
            <a:r>
              <a:rPr lang="fr-FR" sz="2000" dirty="0">
                <a:latin typeface="Times New Roman"/>
              </a:rPr>
              <a:t>Essai d’auscultation sonique</a:t>
            </a:r>
            <a:r>
              <a:rPr lang="fr-FR" sz="2000" dirty="0" smtClean="0">
                <a:latin typeface="Times New Roman"/>
              </a:rPr>
              <a:t>.</a:t>
            </a:r>
            <a:endParaRPr lang="fr-FR" sz="2000" dirty="0">
              <a:latin typeface="Times New Roman"/>
            </a:endParaRPr>
          </a:p>
          <a:p>
            <a:pPr>
              <a:buClrTx/>
              <a:buSzPct val="75000"/>
              <a:buFont typeface="Wingdings" pitchFamily="2" charset="2"/>
              <a:buChar char="Ø"/>
            </a:pPr>
            <a:r>
              <a:rPr lang="fr-FR" sz="2000" b="1" dirty="0">
                <a:solidFill>
                  <a:prstClr val="black"/>
                </a:solidFill>
                <a:latin typeface="Times New Roman"/>
              </a:rPr>
              <a:t>Caractérisation mécanique destructive</a:t>
            </a:r>
            <a:endParaRPr lang="fr-FR" sz="2000" b="1" dirty="0">
              <a:latin typeface="Times New Roman"/>
            </a:endParaRPr>
          </a:p>
          <a:p>
            <a:pPr marL="452628" indent="-342900">
              <a:buClrTx/>
              <a:buSzPct val="75000"/>
              <a:buFont typeface="Arial" pitchFamily="34" charset="0"/>
              <a:buChar char="•"/>
            </a:pPr>
            <a:r>
              <a:rPr lang="fr-FR" sz="2000" dirty="0">
                <a:latin typeface="Times New Roman"/>
              </a:rPr>
              <a:t>Essai d’écrasement</a:t>
            </a:r>
            <a:r>
              <a:rPr lang="fr-FR" sz="2000" dirty="0" smtClean="0">
                <a:latin typeface="Times New Roman"/>
              </a:rPr>
              <a:t>.</a:t>
            </a:r>
          </a:p>
          <a:p>
            <a:pPr marL="452628" indent="-342900">
              <a:buClrTx/>
              <a:buSzPct val="75000"/>
              <a:buFont typeface="Arial" pitchFamily="34" charset="0"/>
              <a:buChar char="•"/>
            </a:pPr>
            <a:r>
              <a:rPr lang="fr-FR" sz="2000" dirty="0" smtClean="0">
                <a:latin typeface="Times New Roman"/>
              </a:rPr>
              <a:t>Essai de traction par fendage</a:t>
            </a:r>
            <a:r>
              <a:rPr lang="fr-FR" dirty="0" smtClean="0">
                <a:latin typeface="Times New Roman"/>
              </a:rPr>
              <a:t>.</a:t>
            </a:r>
            <a:endParaRPr lang="fr-FR" dirty="0">
              <a:latin typeface="Times New Roman"/>
            </a:endParaRPr>
          </a:p>
          <a:p>
            <a:pPr>
              <a:buClrTx/>
              <a:buSzPct val="75000"/>
              <a:buFont typeface="Wingdings" pitchFamily="2" charset="2"/>
              <a:buChar char="v"/>
            </a:pPr>
            <a:endParaRPr lang="fr-FR" b="1" dirty="0">
              <a:latin typeface="Times New Roman"/>
            </a:endParaRPr>
          </a:p>
        </p:txBody>
      </p:sp>
      <p:sp>
        <p:nvSpPr>
          <p:cNvPr id="5" name="ZoneTexte 4"/>
          <p:cNvSpPr txBox="1"/>
          <p:nvPr/>
        </p:nvSpPr>
        <p:spPr>
          <a:xfrm>
            <a:off x="6012160" y="1873482"/>
            <a:ext cx="1368152" cy="369332"/>
          </a:xfrm>
          <a:prstGeom prst="rect">
            <a:avLst/>
          </a:prstGeom>
          <a:noFill/>
        </p:spPr>
        <p:txBody>
          <a:bodyPr wrap="square" rtlCol="0">
            <a:spAutoFit/>
          </a:bodyPr>
          <a:lstStyle/>
          <a:p>
            <a:endParaRPr lang="fr-FR" dirty="0"/>
          </a:p>
        </p:txBody>
      </p:sp>
      <p:pic>
        <p:nvPicPr>
          <p:cNvPr id="17" name="Image 16" descr="C:\Users\said\Desktop\IMAGE MIMOIRE\20150504_103150.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48264" y="2565463"/>
            <a:ext cx="2195736" cy="1261346"/>
          </a:xfrm>
          <a:prstGeom prst="rect">
            <a:avLst/>
          </a:prstGeom>
          <a:noFill/>
          <a:ln>
            <a:noFill/>
          </a:ln>
        </p:spPr>
      </p:pic>
      <p:pic>
        <p:nvPicPr>
          <p:cNvPr id="20" name="Image 19" descr="C:\Users\said\Desktop\IMAGE MIMOIRE\20150524_091802.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48264" y="3826808"/>
            <a:ext cx="2195736" cy="1329391"/>
          </a:xfrm>
          <a:prstGeom prst="rect">
            <a:avLst/>
          </a:prstGeom>
          <a:noFill/>
          <a:ln>
            <a:noFill/>
          </a:ln>
        </p:spPr>
      </p:pic>
      <p:pic>
        <p:nvPicPr>
          <p:cNvPr id="21" name="Image 20" descr="C:\Users\said\Desktop\IMAGE MIMOIRE\20150518_102244.jpg"/>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948264" y="1346443"/>
            <a:ext cx="2195736" cy="1219022"/>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ppt_x"/>
                                          </p:val>
                                        </p:tav>
                                        <p:tav tm="100000">
                                          <p:val>
                                            <p:strVal val="#ppt_x"/>
                                          </p:val>
                                        </p:tav>
                                      </p:tavLst>
                                    </p:anim>
                                    <p:anim calcmode="lin" valueType="num">
                                      <p:cBhvr additive="base">
                                        <p:cTn id="14" dur="500" fill="hold"/>
                                        <p:tgtEl>
                                          <p:spTgt spid="2"/>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additive="base">
                                        <p:cTn id="17" dur="500" fill="hold"/>
                                        <p:tgtEl>
                                          <p:spTgt spid="14"/>
                                        </p:tgtEl>
                                        <p:attrNameLst>
                                          <p:attrName>ppt_x</p:attrName>
                                        </p:attrNameLst>
                                      </p:cBhvr>
                                      <p:tavLst>
                                        <p:tav tm="0">
                                          <p:val>
                                            <p:strVal val="#ppt_x"/>
                                          </p:val>
                                        </p:tav>
                                        <p:tav tm="100000">
                                          <p:val>
                                            <p:strVal val="#ppt_x"/>
                                          </p:val>
                                        </p:tav>
                                      </p:tavLst>
                                    </p:anim>
                                    <p:anim calcmode="lin" valueType="num">
                                      <p:cBhvr additive="base">
                                        <p:cTn id="18"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500" fill="hold"/>
                                        <p:tgtEl>
                                          <p:spTgt spid="3"/>
                                        </p:tgtEl>
                                        <p:attrNameLst>
                                          <p:attrName>ppt_x</p:attrName>
                                        </p:attrNameLst>
                                      </p:cBhvr>
                                      <p:tavLst>
                                        <p:tav tm="0">
                                          <p:val>
                                            <p:strVal val="#ppt_x"/>
                                          </p:val>
                                        </p:tav>
                                        <p:tav tm="100000">
                                          <p:val>
                                            <p:strVal val="#ppt_x"/>
                                          </p:val>
                                        </p:tav>
                                      </p:tavLst>
                                    </p:anim>
                                    <p:anim calcmode="lin" valueType="num">
                                      <p:cBhvr additive="base">
                                        <p:cTn id="24" dur="500" fill="hold"/>
                                        <p:tgtEl>
                                          <p:spTgt spid="3"/>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ppt_x"/>
                                          </p:val>
                                        </p:tav>
                                        <p:tav tm="100000">
                                          <p:val>
                                            <p:strVal val="#ppt_x"/>
                                          </p:val>
                                        </p:tav>
                                      </p:tavLst>
                                    </p:anim>
                                    <p:anim calcmode="lin" valueType="num">
                                      <p:cBhvr additive="base">
                                        <p:cTn id="28" dur="500" fill="hold"/>
                                        <p:tgtEl>
                                          <p:spTgt spid="21"/>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500" fill="hold"/>
                                        <p:tgtEl>
                                          <p:spTgt spid="17"/>
                                        </p:tgtEl>
                                        <p:attrNameLst>
                                          <p:attrName>ppt_x</p:attrName>
                                        </p:attrNameLst>
                                      </p:cBhvr>
                                      <p:tavLst>
                                        <p:tav tm="0">
                                          <p:val>
                                            <p:strVal val="#ppt_x"/>
                                          </p:val>
                                        </p:tav>
                                        <p:tav tm="100000">
                                          <p:val>
                                            <p:strVal val="#ppt_x"/>
                                          </p:val>
                                        </p:tav>
                                      </p:tavLst>
                                    </p:anim>
                                    <p:anim calcmode="lin" valueType="num">
                                      <p:cBhvr additive="base">
                                        <p:cTn id="32" dur="500" fill="hold"/>
                                        <p:tgtEl>
                                          <p:spTgt spid="17"/>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20"/>
                                        </p:tgtEl>
                                        <p:attrNameLst>
                                          <p:attrName>style.visibility</p:attrName>
                                        </p:attrNameLst>
                                      </p:cBhvr>
                                      <p:to>
                                        <p:strVal val="visible"/>
                                      </p:to>
                                    </p:set>
                                    <p:anim calcmode="lin" valueType="num">
                                      <p:cBhvr additive="base">
                                        <p:cTn id="35" dur="500" fill="hold"/>
                                        <p:tgtEl>
                                          <p:spTgt spid="20"/>
                                        </p:tgtEl>
                                        <p:attrNameLst>
                                          <p:attrName>ppt_x</p:attrName>
                                        </p:attrNameLst>
                                      </p:cBhvr>
                                      <p:tavLst>
                                        <p:tav tm="0">
                                          <p:val>
                                            <p:strVal val="#ppt_x"/>
                                          </p:val>
                                        </p:tav>
                                        <p:tav tm="100000">
                                          <p:val>
                                            <p:strVal val="#ppt_x"/>
                                          </p:val>
                                        </p:tav>
                                      </p:tavLst>
                                    </p:anim>
                                    <p:anim calcmode="lin" valueType="num">
                                      <p:cBhvr additive="base">
                                        <p:cTn id="36"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 grpId="0"/>
      <p:bldP spid="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a:xfrm rot="5400000" flipV="1">
            <a:off x="-1988140" y="1988142"/>
            <a:ext cx="5143502" cy="1167219"/>
          </a:xfrm>
          <a:prstGeom prst="rect">
            <a:avLst/>
          </a:prstGeom>
        </p:spPr>
        <p:style>
          <a:lnRef idx="0">
            <a:schemeClr val="accent5"/>
          </a:lnRef>
          <a:fillRef idx="3">
            <a:schemeClr val="accent5"/>
          </a:fillRef>
          <a:effectRef idx="3">
            <a:schemeClr val="accent5"/>
          </a:effectRef>
          <a:fontRef idx="minor">
            <a:schemeClr val="lt1"/>
          </a:fontRef>
        </p:style>
        <p:txBody>
          <a:bodyPr anchor="ctr">
            <a:normAutofit/>
          </a:bodyP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fr-FR" sz="2600" b="1" i="1" dirty="0" smtClean="0">
                <a:latin typeface="Times New Roman" pitchFamily="18" charset="0"/>
                <a:cs typeface="Times New Roman" pitchFamily="18" charset="0"/>
              </a:rPr>
              <a:t>RÉSULTATS ET DISCUSSION</a:t>
            </a:r>
            <a:endParaRPr lang="fr-FR" sz="2600" i="1" dirty="0">
              <a:latin typeface="Times New Roman" pitchFamily="18" charset="0"/>
              <a:cs typeface="Times New Roman" pitchFamily="18" charset="0"/>
            </a:endParaRPr>
          </a:p>
        </p:txBody>
      </p:sp>
      <p:sp>
        <p:nvSpPr>
          <p:cNvPr id="7" name="Rectangle 4"/>
          <p:cNvSpPr>
            <a:spLocks noChangeArrowheads="1"/>
          </p:cNvSpPr>
          <p:nvPr/>
        </p:nvSpPr>
        <p:spPr bwMode="auto">
          <a:xfrm>
            <a:off x="0" y="-184666"/>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dirty="0"/>
          </a:p>
        </p:txBody>
      </p:sp>
      <p:sp>
        <p:nvSpPr>
          <p:cNvPr id="8" name="Rectangle 5"/>
          <p:cNvSpPr>
            <a:spLocks noChangeArrowheads="1"/>
          </p:cNvSpPr>
          <p:nvPr/>
        </p:nvSpPr>
        <p:spPr bwMode="auto">
          <a:xfrm>
            <a:off x="0" y="2115622"/>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dirty="0"/>
          </a:p>
        </p:txBody>
      </p:sp>
      <p:sp>
        <p:nvSpPr>
          <p:cNvPr id="39939" name="Rectangle 3"/>
          <p:cNvSpPr>
            <a:spLocks noChangeArrowheads="1"/>
          </p:cNvSpPr>
          <p:nvPr/>
        </p:nvSpPr>
        <p:spPr bwMode="auto">
          <a:xfrm>
            <a:off x="0" y="-184666"/>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dirty="0"/>
          </a:p>
        </p:txBody>
      </p:sp>
      <p:sp>
        <p:nvSpPr>
          <p:cNvPr id="39940" name="Rectangle 4"/>
          <p:cNvSpPr>
            <a:spLocks noChangeArrowheads="1"/>
          </p:cNvSpPr>
          <p:nvPr/>
        </p:nvSpPr>
        <p:spPr bwMode="auto">
          <a:xfrm>
            <a:off x="0" y="2144197"/>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dirty="0"/>
          </a:p>
        </p:txBody>
      </p:sp>
      <p:sp>
        <p:nvSpPr>
          <p:cNvPr id="12" name="Connecteur droit avec flèche 11"/>
          <p:cNvSpPr>
            <a:spLocks noChangeShapeType="1"/>
          </p:cNvSpPr>
          <p:nvPr/>
        </p:nvSpPr>
        <p:spPr bwMode="auto">
          <a:xfrm>
            <a:off x="1487626" y="411510"/>
            <a:ext cx="4308510" cy="0"/>
          </a:xfrm>
          <a:prstGeom prst="straightConnector1">
            <a:avLst/>
          </a:prstGeom>
          <a:noFill/>
          <a:ln w="25400">
            <a:solidFill>
              <a:schemeClr val="tx2">
                <a:lumMod val="60000"/>
                <a:lumOff val="40000"/>
              </a:schemeClr>
            </a:solidFill>
            <a:round/>
            <a:headEnd/>
            <a:tailEnd/>
          </a:ln>
        </p:spPr>
        <p:txBody>
          <a:bodyPr vert="horz" wrap="square" lIns="91440" tIns="45720" rIns="91440" bIns="45720" numCol="1" anchor="t" anchorCtr="0" compatLnSpc="1">
            <a:prstTxWarp prst="textNoShape">
              <a:avLst/>
            </a:prstTxWarp>
          </a:bodyPr>
          <a:lstStyle/>
          <a:p>
            <a:endParaRPr lang="fr-FR" dirty="0"/>
          </a:p>
        </p:txBody>
      </p:sp>
      <p:sp>
        <p:nvSpPr>
          <p:cNvPr id="15" name="Rectangle 14"/>
          <p:cNvSpPr/>
          <p:nvPr/>
        </p:nvSpPr>
        <p:spPr>
          <a:xfrm>
            <a:off x="468282" y="4731990"/>
            <a:ext cx="418704" cy="369332"/>
          </a:xfrm>
          <a:prstGeom prst="rect">
            <a:avLst/>
          </a:prstGeom>
        </p:spPr>
        <p:txBody>
          <a:bodyPr wrap="none">
            <a:spAutoFit/>
          </a:bodyPr>
          <a:lstStyle/>
          <a:p>
            <a:r>
              <a:rPr lang="fr-FR" b="1" dirty="0" smtClean="0">
                <a:effectLst>
                  <a:glow rad="45504">
                    <a:schemeClr val="accent1">
                      <a:satMod val="220000"/>
                      <a:alpha val="35000"/>
                    </a:schemeClr>
                  </a:glow>
                  <a:outerShdw blurRad="63500" dist="50800" dir="8100000" sx="0" sy="0">
                    <a:srgbClr val="000000">
                      <a:alpha val="50000"/>
                    </a:srgbClr>
                  </a:outerShdw>
                </a:effectLst>
              </a:rPr>
              <a:t>15</a:t>
            </a:r>
            <a:endParaRPr lang="fr-FR" dirty="0"/>
          </a:p>
        </p:txBody>
      </p:sp>
      <p:sp>
        <p:nvSpPr>
          <p:cNvPr id="3" name="ZoneTexte 2"/>
          <p:cNvSpPr txBox="1"/>
          <p:nvPr/>
        </p:nvSpPr>
        <p:spPr>
          <a:xfrm>
            <a:off x="1238251" y="519524"/>
            <a:ext cx="7150173" cy="1200329"/>
          </a:xfrm>
          <a:prstGeom prst="rect">
            <a:avLst/>
          </a:prstGeom>
          <a:noFill/>
        </p:spPr>
        <p:txBody>
          <a:bodyPr wrap="square" rtlCol="0">
            <a:spAutoFit/>
          </a:bodyPr>
          <a:lstStyle/>
          <a:p>
            <a:pPr marL="342900" indent="-342900">
              <a:buFont typeface="Wingdings" pitchFamily="2" charset="2"/>
              <a:buChar char="Ø"/>
            </a:pPr>
            <a:r>
              <a:rPr lang="fr-FR" b="1" dirty="0" smtClean="0">
                <a:latin typeface="Times New Roman" pitchFamily="18" charset="0"/>
                <a:cs typeface="Times New Roman" pitchFamily="18" charset="0"/>
              </a:rPr>
              <a:t>Effet des GCR sur les propriétés des béton :</a:t>
            </a:r>
          </a:p>
          <a:p>
            <a:pPr marL="342900" indent="-342900">
              <a:buFont typeface="Wingdings" pitchFamily="2" charset="2"/>
              <a:buChar char="Ø"/>
            </a:pPr>
            <a:r>
              <a:rPr lang="fr-FR" b="1" dirty="0" smtClean="0">
                <a:latin typeface="Times New Roman" pitchFamily="18" charset="0"/>
                <a:cs typeface="Times New Roman" pitchFamily="18" charset="0"/>
              </a:rPr>
              <a:t> A l’état frais:</a:t>
            </a:r>
          </a:p>
          <a:p>
            <a:pPr marL="342900" indent="-342900">
              <a:buFont typeface="Wingdings" pitchFamily="2" charset="2"/>
              <a:buChar char="Ø"/>
            </a:pPr>
            <a:r>
              <a:rPr lang="fr-FR" b="1" dirty="0" smtClean="0">
                <a:latin typeface="Times New Roman" pitchFamily="18" charset="0"/>
                <a:cs typeface="Times New Roman" pitchFamily="18" charset="0"/>
              </a:rPr>
              <a:t>La masse volumique apparente :</a:t>
            </a:r>
          </a:p>
          <a:p>
            <a:endParaRPr lang="fr-FR" b="1" dirty="0">
              <a:latin typeface="Times New Roman" pitchFamily="18" charset="0"/>
              <a:cs typeface="Times New Roman" pitchFamily="18" charset="0"/>
            </a:endParaRPr>
          </a:p>
        </p:txBody>
      </p:sp>
      <p:graphicFrame>
        <p:nvGraphicFramePr>
          <p:cNvPr id="21" name="Graphique 20"/>
          <p:cNvGraphicFramePr/>
          <p:nvPr>
            <p:extLst>
              <p:ext uri="{D42A27DB-BD31-4B8C-83A1-F6EECF244321}">
                <p14:modId xmlns:p14="http://schemas.microsoft.com/office/powerpoint/2010/main" val="563408186"/>
              </p:ext>
            </p:extLst>
          </p:nvPr>
        </p:nvGraphicFramePr>
        <p:xfrm>
          <a:off x="1487626" y="1347614"/>
          <a:ext cx="7442076" cy="2022752"/>
        </p:xfrm>
        <a:graphic>
          <a:graphicData uri="http://schemas.openxmlformats.org/drawingml/2006/chart">
            <c:chart xmlns:c="http://schemas.openxmlformats.org/drawingml/2006/chart" xmlns:r="http://schemas.openxmlformats.org/officeDocument/2006/relationships" r:id="rId3"/>
          </a:graphicData>
        </a:graphic>
      </p:graphicFrame>
      <p:sp>
        <p:nvSpPr>
          <p:cNvPr id="14" name="ZoneTexte 13"/>
          <p:cNvSpPr txBox="1"/>
          <p:nvPr/>
        </p:nvSpPr>
        <p:spPr>
          <a:xfrm>
            <a:off x="1238251" y="3393162"/>
            <a:ext cx="7905749" cy="1785104"/>
          </a:xfrm>
          <a:prstGeom prst="rect">
            <a:avLst/>
          </a:prstGeom>
          <a:noFill/>
        </p:spPr>
        <p:txBody>
          <a:bodyPr wrap="square" rtlCol="0">
            <a:spAutoFit/>
          </a:bodyPr>
          <a:lstStyle/>
          <a:p>
            <a:pPr marL="342900" indent="-342900" algn="just">
              <a:spcBef>
                <a:spcPts val="600"/>
              </a:spcBef>
              <a:spcAft>
                <a:spcPts val="600"/>
              </a:spcAft>
              <a:buFont typeface="Wingdings" pitchFamily="2" charset="2"/>
              <a:buChar char="Ø"/>
            </a:pPr>
            <a:r>
              <a:rPr lang="fr-FR" sz="2000" dirty="0" smtClean="0">
                <a:latin typeface="Times New Roman" pitchFamily="18" charset="0"/>
                <a:cs typeface="Times New Roman" pitchFamily="18" charset="0"/>
              </a:rPr>
              <a:t>On remarque que la </a:t>
            </a:r>
            <a:r>
              <a:rPr lang="fr-FR" sz="2000" dirty="0">
                <a:latin typeface="Times New Roman" pitchFamily="18" charset="0"/>
                <a:cs typeface="Times New Roman" pitchFamily="18" charset="0"/>
              </a:rPr>
              <a:t>masse volumique de </a:t>
            </a:r>
            <a:r>
              <a:rPr lang="fr-FR" sz="2000" dirty="0" smtClean="0">
                <a:latin typeface="Times New Roman" pitchFamily="18" charset="0"/>
                <a:cs typeface="Times New Roman" pitchFamily="18" charset="0"/>
              </a:rPr>
              <a:t>béton  </a:t>
            </a:r>
            <a:r>
              <a:rPr lang="fr-FR" sz="2000" dirty="0">
                <a:latin typeface="Times New Roman" pitchFamily="18" charset="0"/>
                <a:cs typeface="Times New Roman" pitchFamily="18" charset="0"/>
              </a:rPr>
              <a:t>diminue proportionnelle avec l’augmentation de pourcentage de </a:t>
            </a:r>
            <a:r>
              <a:rPr lang="fr-FR" sz="2000" dirty="0" smtClean="0">
                <a:latin typeface="Times New Roman" pitchFamily="18" charset="0"/>
                <a:cs typeface="Times New Roman" pitchFamily="18" charset="0"/>
              </a:rPr>
              <a:t>caoutchouc.</a:t>
            </a:r>
          </a:p>
          <a:p>
            <a:pPr marL="342900" indent="-342900" algn="just">
              <a:spcBef>
                <a:spcPts val="600"/>
              </a:spcBef>
              <a:spcAft>
                <a:spcPts val="600"/>
              </a:spcAft>
              <a:buFont typeface="Wingdings" pitchFamily="2" charset="2"/>
              <a:buChar char="Ø"/>
            </a:pPr>
            <a:r>
              <a:rPr lang="fr-FR" sz="2000" dirty="0" smtClean="0">
                <a:latin typeface="Times New Roman" pitchFamily="18" charset="0"/>
                <a:cs typeface="Times New Roman" pitchFamily="18" charset="0"/>
              </a:rPr>
              <a:t> </a:t>
            </a:r>
            <a:r>
              <a:rPr lang="fr-FR" sz="2000" dirty="0">
                <a:latin typeface="Times New Roman" pitchFamily="18" charset="0"/>
                <a:cs typeface="Times New Roman" pitchFamily="18" charset="0"/>
              </a:rPr>
              <a:t>C</a:t>
            </a:r>
            <a:r>
              <a:rPr lang="fr-FR" sz="2000" dirty="0" smtClean="0">
                <a:latin typeface="Times New Roman" pitchFamily="18" charset="0"/>
                <a:cs typeface="Times New Roman" pitchFamily="18" charset="0"/>
              </a:rPr>
              <a:t>e qui est expliqué par </a:t>
            </a:r>
            <a:r>
              <a:rPr lang="fr-FR" sz="2000" dirty="0">
                <a:latin typeface="Times New Roman" pitchFamily="18" charset="0"/>
                <a:cs typeface="Times New Roman" pitchFamily="18" charset="0"/>
              </a:rPr>
              <a:t>la nature des granulats de caoutchouc qui </a:t>
            </a:r>
            <a:r>
              <a:rPr lang="fr-FR" sz="2000" dirty="0" smtClean="0">
                <a:latin typeface="Times New Roman" pitchFamily="18" charset="0"/>
                <a:cs typeface="Times New Roman" pitchFamily="18" charset="0"/>
              </a:rPr>
              <a:t>ont des </a:t>
            </a:r>
            <a:r>
              <a:rPr lang="fr-FR" sz="2000" dirty="0">
                <a:latin typeface="Times New Roman" pitchFamily="18" charset="0"/>
                <a:cs typeface="Times New Roman" pitchFamily="18" charset="0"/>
              </a:rPr>
              <a:t>faibles masses volumiques (445 Kg/m</a:t>
            </a:r>
            <a:r>
              <a:rPr lang="fr-FR" sz="2000" baseline="30000" dirty="0">
                <a:latin typeface="Times New Roman" pitchFamily="18" charset="0"/>
                <a:cs typeface="Times New Roman" pitchFamily="18" charset="0"/>
              </a:rPr>
              <a:t>3</a:t>
            </a:r>
            <a:r>
              <a:rPr lang="fr-FR" sz="2000" dirty="0">
                <a:latin typeface="Times New Roman" pitchFamily="18" charset="0"/>
                <a:cs typeface="Times New Roman" pitchFamily="18" charset="0"/>
              </a:rPr>
              <a:t>) en comparant avec les granulats </a:t>
            </a:r>
            <a:r>
              <a:rPr lang="fr-FR" sz="2000" dirty="0" smtClean="0">
                <a:latin typeface="Times New Roman" pitchFamily="18" charset="0"/>
                <a:cs typeface="Times New Roman" pitchFamily="18" charset="0"/>
              </a:rPr>
              <a:t>silico-calcaires (1558</a:t>
            </a:r>
            <a:r>
              <a:rPr lang="fr-FR" sz="2000" dirty="0">
                <a:latin typeface="Times New Roman" pitchFamily="18" charset="0"/>
                <a:cs typeface="Times New Roman" pitchFamily="18" charset="0"/>
              </a:rPr>
              <a:t> Kg/m</a:t>
            </a:r>
            <a:r>
              <a:rPr lang="fr-FR" sz="2000" baseline="30000" dirty="0">
                <a:latin typeface="Times New Roman" pitchFamily="18" charset="0"/>
                <a:cs typeface="Times New Roman" pitchFamily="18" charset="0"/>
              </a:rPr>
              <a:t>3</a:t>
            </a:r>
            <a:r>
              <a:rPr lang="fr-FR" sz="2000" dirty="0" smtClean="0">
                <a:latin typeface="Times New Roman" pitchFamily="18" charset="0"/>
                <a:cs typeface="Times New Roman" pitchFamily="18" charset="0"/>
              </a:rPr>
              <a:t> ).</a:t>
            </a:r>
            <a:endParaRPr lang="fr-FR" sz="2000" dirty="0">
              <a:latin typeface="Times New Roman" pitchFamily="18" charset="0"/>
              <a:cs typeface="Times New Roman" pitchFamily="18" charset="0"/>
            </a:endParaRPr>
          </a:p>
        </p:txBody>
      </p:sp>
      <p:sp>
        <p:nvSpPr>
          <p:cNvPr id="16" name="TextBox 2"/>
          <p:cNvSpPr txBox="1">
            <a:spLocks noChangeArrowheads="1"/>
          </p:cNvSpPr>
          <p:nvPr/>
        </p:nvSpPr>
        <p:spPr bwMode="auto">
          <a:xfrm>
            <a:off x="1331640" y="0"/>
            <a:ext cx="6580537" cy="492443"/>
          </a:xfrm>
          <a:prstGeom prst="rect">
            <a:avLst/>
          </a:prstGeom>
          <a:noFill/>
          <a:ln w="9525">
            <a:noFill/>
            <a:miter lim="800000"/>
            <a:headEnd/>
            <a:tailEnd/>
          </a:ln>
        </p:spPr>
        <p:txBody>
          <a:bodyPr wrap="square">
            <a:spAutoFit/>
          </a:bodyPr>
          <a:lstStyle/>
          <a:p>
            <a:r>
              <a:rPr lang="fr-FR" sz="2600" b="1" i="1" dirty="0" smtClean="0">
                <a:latin typeface="Times New Roman" pitchFamily="18" charset="0"/>
                <a:cs typeface="Times New Roman" pitchFamily="18" charset="0"/>
              </a:rPr>
              <a:t>RÉSULTATS ET DISCUSSION</a:t>
            </a:r>
            <a:endParaRPr lang="fr-FR" sz="2600" i="1"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additive="base">
                                        <p:cTn id="13" dur="500" fill="hold"/>
                                        <p:tgtEl>
                                          <p:spTgt spid="16"/>
                                        </p:tgtEl>
                                        <p:attrNameLst>
                                          <p:attrName>ppt_x</p:attrName>
                                        </p:attrNameLst>
                                      </p:cBhvr>
                                      <p:tavLst>
                                        <p:tav tm="0">
                                          <p:val>
                                            <p:strVal val="#ppt_x"/>
                                          </p:val>
                                        </p:tav>
                                        <p:tav tm="100000">
                                          <p:val>
                                            <p:strVal val="#ppt_x"/>
                                          </p:val>
                                        </p:tav>
                                      </p:tavLst>
                                    </p:anim>
                                    <p:anim calcmode="lin" valueType="num">
                                      <p:cBhvr additive="base">
                                        <p:cTn id="14" dur="500" fill="hold"/>
                                        <p:tgtEl>
                                          <p:spTgt spid="16"/>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additive="base">
                                        <p:cTn id="17" dur="500" fill="hold"/>
                                        <p:tgtEl>
                                          <p:spTgt spid="12"/>
                                        </p:tgtEl>
                                        <p:attrNameLst>
                                          <p:attrName>ppt_x</p:attrName>
                                        </p:attrNameLst>
                                      </p:cBhvr>
                                      <p:tavLst>
                                        <p:tav tm="0">
                                          <p:val>
                                            <p:strVal val="#ppt_x"/>
                                          </p:val>
                                        </p:tav>
                                        <p:tav tm="100000">
                                          <p:val>
                                            <p:strVal val="#ppt_x"/>
                                          </p:val>
                                        </p:tav>
                                      </p:tavLst>
                                    </p:anim>
                                    <p:anim calcmode="lin" valueType="num">
                                      <p:cBhvr additive="base">
                                        <p:cTn id="1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500" fill="hold"/>
                                        <p:tgtEl>
                                          <p:spTgt spid="3"/>
                                        </p:tgtEl>
                                        <p:attrNameLst>
                                          <p:attrName>ppt_x</p:attrName>
                                        </p:attrNameLst>
                                      </p:cBhvr>
                                      <p:tavLst>
                                        <p:tav tm="0">
                                          <p:val>
                                            <p:strVal val="#ppt_x"/>
                                          </p:val>
                                        </p:tav>
                                        <p:tav tm="100000">
                                          <p:val>
                                            <p:strVal val="#ppt_x"/>
                                          </p:val>
                                        </p:tav>
                                      </p:tavLst>
                                    </p:anim>
                                    <p:anim calcmode="lin" valueType="num">
                                      <p:cBhvr additive="base">
                                        <p:cTn id="2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additive="base">
                                        <p:cTn id="29" dur="500" fill="hold"/>
                                        <p:tgtEl>
                                          <p:spTgt spid="21"/>
                                        </p:tgtEl>
                                        <p:attrNameLst>
                                          <p:attrName>ppt_x</p:attrName>
                                        </p:attrNameLst>
                                      </p:cBhvr>
                                      <p:tavLst>
                                        <p:tav tm="0">
                                          <p:val>
                                            <p:strVal val="#ppt_x"/>
                                          </p:val>
                                        </p:tav>
                                        <p:tav tm="100000">
                                          <p:val>
                                            <p:strVal val="#ppt_x"/>
                                          </p:val>
                                        </p:tav>
                                      </p:tavLst>
                                    </p:anim>
                                    <p:anim calcmode="lin" valueType="num">
                                      <p:cBhvr additive="base">
                                        <p:cTn id="30"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14"/>
                                        </p:tgtEl>
                                        <p:attrNameLst>
                                          <p:attrName>style.visibility</p:attrName>
                                        </p:attrNameLst>
                                      </p:cBhvr>
                                      <p:to>
                                        <p:strVal val="visible"/>
                                      </p:to>
                                    </p:set>
                                    <p:anim calcmode="lin" valueType="num">
                                      <p:cBhvr additive="base">
                                        <p:cTn id="35" dur="500" fill="hold"/>
                                        <p:tgtEl>
                                          <p:spTgt spid="14"/>
                                        </p:tgtEl>
                                        <p:attrNameLst>
                                          <p:attrName>ppt_x</p:attrName>
                                        </p:attrNameLst>
                                      </p:cBhvr>
                                      <p:tavLst>
                                        <p:tav tm="0">
                                          <p:val>
                                            <p:strVal val="#ppt_x"/>
                                          </p:val>
                                        </p:tav>
                                        <p:tav tm="100000">
                                          <p:val>
                                            <p:strVal val="#ppt_x"/>
                                          </p:val>
                                        </p:tav>
                                      </p:tavLst>
                                    </p:anim>
                                    <p:anim calcmode="lin" valueType="num">
                                      <p:cBhvr additive="base">
                                        <p:cTn id="36"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2" grpId="0" animBg="1"/>
      <p:bldP spid="3" grpId="0"/>
      <p:bldGraphic spid="21" grpId="0">
        <p:bldAsOne/>
      </p:bldGraphic>
      <p:bldP spid="14" grpId="0"/>
      <p:bldP spid="1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a:xfrm rot="5400000" flipV="1">
            <a:off x="-1958912" y="1946339"/>
            <a:ext cx="5156073" cy="1238250"/>
          </a:xfrm>
          <a:prstGeom prst="rect">
            <a:avLst/>
          </a:prstGeom>
        </p:spPr>
        <p:style>
          <a:lnRef idx="0">
            <a:schemeClr val="accent5"/>
          </a:lnRef>
          <a:fillRef idx="3">
            <a:schemeClr val="accent5"/>
          </a:fillRef>
          <a:effectRef idx="3">
            <a:schemeClr val="accent5"/>
          </a:effectRef>
          <a:fontRef idx="minor">
            <a:schemeClr val="lt1"/>
          </a:fontRef>
        </p:style>
        <p:txBody>
          <a:bodyPr anchor="ctr">
            <a:normAutofit/>
          </a:bodyP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fr-FR" sz="2600" b="1" i="1" dirty="0" smtClean="0">
                <a:latin typeface="Times New Roman" pitchFamily="18" charset="0"/>
                <a:cs typeface="Times New Roman" pitchFamily="18" charset="0"/>
              </a:rPr>
              <a:t>RÉSULTATS ET DISCUSSION</a:t>
            </a:r>
            <a:endParaRPr lang="fr-FR" sz="2600" i="1" dirty="0">
              <a:latin typeface="Times New Roman" pitchFamily="18" charset="0"/>
              <a:cs typeface="Times New Roman" pitchFamily="18" charset="0"/>
            </a:endParaRPr>
          </a:p>
        </p:txBody>
      </p:sp>
      <p:sp>
        <p:nvSpPr>
          <p:cNvPr id="7" name="Rectangle 4"/>
          <p:cNvSpPr>
            <a:spLocks noChangeArrowheads="1"/>
          </p:cNvSpPr>
          <p:nvPr/>
        </p:nvSpPr>
        <p:spPr bwMode="auto">
          <a:xfrm>
            <a:off x="0" y="-184666"/>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dirty="0"/>
          </a:p>
        </p:txBody>
      </p:sp>
      <p:sp>
        <p:nvSpPr>
          <p:cNvPr id="8" name="Rectangle 5"/>
          <p:cNvSpPr>
            <a:spLocks noChangeArrowheads="1"/>
          </p:cNvSpPr>
          <p:nvPr/>
        </p:nvSpPr>
        <p:spPr bwMode="auto">
          <a:xfrm>
            <a:off x="0" y="2115622"/>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dirty="0"/>
          </a:p>
        </p:txBody>
      </p:sp>
      <p:sp>
        <p:nvSpPr>
          <p:cNvPr id="10" name="Rectangle 3"/>
          <p:cNvSpPr>
            <a:spLocks noChangeArrowheads="1"/>
          </p:cNvSpPr>
          <p:nvPr/>
        </p:nvSpPr>
        <p:spPr bwMode="auto">
          <a:xfrm>
            <a:off x="0" y="-184666"/>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dirty="0"/>
          </a:p>
        </p:txBody>
      </p:sp>
      <p:sp>
        <p:nvSpPr>
          <p:cNvPr id="12" name="Rectangle 4"/>
          <p:cNvSpPr>
            <a:spLocks noChangeArrowheads="1"/>
          </p:cNvSpPr>
          <p:nvPr/>
        </p:nvSpPr>
        <p:spPr bwMode="auto">
          <a:xfrm>
            <a:off x="0" y="2144197"/>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dirty="0"/>
          </a:p>
        </p:txBody>
      </p:sp>
      <p:sp>
        <p:nvSpPr>
          <p:cNvPr id="38916" name="Rectangle 4"/>
          <p:cNvSpPr>
            <a:spLocks noChangeArrowheads="1"/>
          </p:cNvSpPr>
          <p:nvPr/>
        </p:nvSpPr>
        <p:spPr bwMode="auto">
          <a:xfrm>
            <a:off x="0" y="2222778"/>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dirty="0"/>
          </a:p>
        </p:txBody>
      </p:sp>
      <p:sp>
        <p:nvSpPr>
          <p:cNvPr id="14" name="Rectangle 5"/>
          <p:cNvSpPr>
            <a:spLocks noChangeArrowheads="1"/>
          </p:cNvSpPr>
          <p:nvPr/>
        </p:nvSpPr>
        <p:spPr bwMode="auto">
          <a:xfrm>
            <a:off x="1391490" y="4105476"/>
            <a:ext cx="7645006"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fr-FR" dirty="0" smtClean="0">
                <a:latin typeface="Times New Roman"/>
                <a:ea typeface="Calibri"/>
                <a:cs typeface="Arial"/>
              </a:rPr>
              <a:t>.</a:t>
            </a:r>
            <a:endParaRPr kumimoji="0" lang="fr-FR"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5" name="Rectangle 14"/>
          <p:cNvSpPr/>
          <p:nvPr/>
        </p:nvSpPr>
        <p:spPr>
          <a:xfrm>
            <a:off x="468282" y="4731990"/>
            <a:ext cx="418704" cy="369332"/>
          </a:xfrm>
          <a:prstGeom prst="rect">
            <a:avLst/>
          </a:prstGeom>
        </p:spPr>
        <p:txBody>
          <a:bodyPr wrap="none">
            <a:spAutoFit/>
          </a:bodyPr>
          <a:lstStyle/>
          <a:p>
            <a:r>
              <a:rPr lang="fr-FR" b="1" dirty="0" smtClean="0">
                <a:effectLst>
                  <a:glow rad="45504">
                    <a:schemeClr val="accent1">
                      <a:satMod val="220000"/>
                      <a:alpha val="35000"/>
                    </a:schemeClr>
                  </a:glow>
                  <a:outerShdw blurRad="63500" dist="50800" dir="8100000" sx="0" sy="0">
                    <a:srgbClr val="000000">
                      <a:alpha val="50000"/>
                    </a:srgbClr>
                  </a:outerShdw>
                </a:effectLst>
              </a:rPr>
              <a:t>16</a:t>
            </a:r>
            <a:endParaRPr lang="fr-FR" dirty="0"/>
          </a:p>
        </p:txBody>
      </p:sp>
      <p:sp>
        <p:nvSpPr>
          <p:cNvPr id="2" name="ZoneTexte 1"/>
          <p:cNvSpPr txBox="1"/>
          <p:nvPr/>
        </p:nvSpPr>
        <p:spPr>
          <a:xfrm>
            <a:off x="1238251" y="249493"/>
            <a:ext cx="3612558" cy="461665"/>
          </a:xfrm>
          <a:prstGeom prst="rect">
            <a:avLst/>
          </a:prstGeom>
          <a:noFill/>
        </p:spPr>
        <p:txBody>
          <a:bodyPr wrap="square" rtlCol="0">
            <a:spAutoFit/>
          </a:bodyPr>
          <a:lstStyle/>
          <a:p>
            <a:pPr marL="285750" indent="-285750">
              <a:buFont typeface="Wingdings" pitchFamily="2" charset="2"/>
              <a:buChar char="Ø"/>
            </a:pPr>
            <a:r>
              <a:rPr lang="fr-FR" sz="2400" b="1" dirty="0">
                <a:latin typeface="Times New Roman" pitchFamily="18" charset="0"/>
                <a:cs typeface="Times New Roman" pitchFamily="18" charset="0"/>
              </a:rPr>
              <a:t>L’ouvrabilité </a:t>
            </a:r>
            <a:r>
              <a:rPr lang="fr-FR" b="1" dirty="0"/>
              <a:t>:</a:t>
            </a:r>
            <a:endParaRPr lang="fr-FR" dirty="0"/>
          </a:p>
        </p:txBody>
      </p:sp>
      <p:graphicFrame>
        <p:nvGraphicFramePr>
          <p:cNvPr id="16" name="Graphique 15"/>
          <p:cNvGraphicFramePr/>
          <p:nvPr>
            <p:extLst>
              <p:ext uri="{D42A27DB-BD31-4B8C-83A1-F6EECF244321}">
                <p14:modId xmlns:p14="http://schemas.microsoft.com/office/powerpoint/2010/main" val="4120231997"/>
              </p:ext>
            </p:extLst>
          </p:nvPr>
        </p:nvGraphicFramePr>
        <p:xfrm>
          <a:off x="1391490" y="609353"/>
          <a:ext cx="7645006" cy="2178421"/>
        </p:xfrm>
        <a:graphic>
          <a:graphicData uri="http://schemas.openxmlformats.org/drawingml/2006/chart">
            <c:chart xmlns:c="http://schemas.openxmlformats.org/drawingml/2006/chart" xmlns:r="http://schemas.openxmlformats.org/officeDocument/2006/relationships" r:id="rId2"/>
          </a:graphicData>
        </a:graphic>
      </p:graphicFrame>
      <p:sp>
        <p:nvSpPr>
          <p:cNvPr id="5" name="ZoneTexte 4"/>
          <p:cNvSpPr txBox="1"/>
          <p:nvPr/>
        </p:nvSpPr>
        <p:spPr>
          <a:xfrm>
            <a:off x="1391490" y="3219822"/>
            <a:ext cx="7500990" cy="1631216"/>
          </a:xfrm>
          <a:prstGeom prst="rect">
            <a:avLst/>
          </a:prstGeom>
          <a:noFill/>
        </p:spPr>
        <p:txBody>
          <a:bodyPr wrap="square" rtlCol="0">
            <a:spAutoFit/>
          </a:bodyPr>
          <a:lstStyle/>
          <a:p>
            <a:pPr marL="342900" indent="-342900" algn="just">
              <a:buFont typeface="Wingdings" pitchFamily="2" charset="2"/>
              <a:buChar char="Ø"/>
            </a:pPr>
            <a:r>
              <a:rPr lang="fr-FR" sz="2000" dirty="0">
                <a:latin typeface="Times New Roman" pitchFamily="18" charset="0"/>
                <a:cs typeface="Times New Roman" pitchFamily="18" charset="0"/>
              </a:rPr>
              <a:t>On observe que l’affaissement </a:t>
            </a:r>
            <a:r>
              <a:rPr lang="fr-FR" sz="2000" dirty="0" smtClean="0">
                <a:latin typeface="Times New Roman" pitchFamily="18" charset="0"/>
                <a:cs typeface="Times New Roman" pitchFamily="18" charset="0"/>
              </a:rPr>
              <a:t>varie </a:t>
            </a:r>
            <a:r>
              <a:rPr lang="fr-FR" sz="2000" dirty="0">
                <a:latin typeface="Times New Roman" pitchFamily="18" charset="0"/>
                <a:cs typeface="Times New Roman" pitchFamily="18" charset="0"/>
              </a:rPr>
              <a:t>inversement proportionnel au taux de GCR</a:t>
            </a:r>
            <a:r>
              <a:rPr lang="fr-FR" sz="2000" dirty="0" smtClean="0">
                <a:latin typeface="Times New Roman" pitchFamily="18" charset="0"/>
                <a:cs typeface="Times New Roman" pitchFamily="18" charset="0"/>
              </a:rPr>
              <a:t>.</a:t>
            </a:r>
          </a:p>
          <a:p>
            <a:pPr marL="342900" indent="-342900" algn="just">
              <a:buFont typeface="Wingdings" pitchFamily="2" charset="2"/>
              <a:buChar char="Ø"/>
            </a:pPr>
            <a:r>
              <a:rPr lang="fr-FR" sz="2000" dirty="0" smtClean="0">
                <a:latin typeface="Times New Roman" pitchFamily="18" charset="0"/>
                <a:cs typeface="Times New Roman" pitchFamily="18" charset="0"/>
              </a:rPr>
              <a:t> </a:t>
            </a:r>
            <a:r>
              <a:rPr lang="fr-FR" sz="2000" dirty="0">
                <a:latin typeface="Times New Roman" pitchFamily="18" charset="0"/>
                <a:cs typeface="Times New Roman" pitchFamily="18" charset="0"/>
              </a:rPr>
              <a:t>Cette tendance est expliquée par l’effet </a:t>
            </a:r>
            <a:r>
              <a:rPr lang="fr-FR" sz="2000" dirty="0" smtClean="0">
                <a:latin typeface="Times New Roman" pitchFamily="18" charset="0"/>
                <a:cs typeface="Times New Roman" pitchFamily="18" charset="0"/>
              </a:rPr>
              <a:t>de </a:t>
            </a:r>
            <a:r>
              <a:rPr lang="fr-FR" sz="2000" dirty="0">
                <a:latin typeface="Times New Roman" pitchFamily="18" charset="0"/>
                <a:cs typeface="Times New Roman" pitchFamily="18" charset="0"/>
              </a:rPr>
              <a:t>la substitution des GCR par les granulats naturels (GN</a:t>
            </a:r>
            <a:r>
              <a:rPr lang="fr-FR" sz="2000" dirty="0" smtClean="0">
                <a:latin typeface="Times New Roman" pitchFamily="18" charset="0"/>
                <a:cs typeface="Times New Roman" pitchFamily="18" charset="0"/>
              </a:rPr>
              <a:t>) ce qui </a:t>
            </a:r>
            <a:r>
              <a:rPr lang="fr-FR" sz="2000" dirty="0">
                <a:latin typeface="Times New Roman" pitchFamily="18" charset="0"/>
                <a:cs typeface="Times New Roman" pitchFamily="18" charset="0"/>
              </a:rPr>
              <a:t>conduit à des mélanges plus visqueux en comparant aux bétons </a:t>
            </a:r>
            <a:r>
              <a:rPr lang="fr-FR" sz="2000" dirty="0" smtClean="0">
                <a:latin typeface="Times New Roman" pitchFamily="18" charset="0"/>
                <a:cs typeface="Times New Roman" pitchFamily="18" charset="0"/>
              </a:rPr>
              <a:t>témoin.</a:t>
            </a:r>
            <a:endParaRPr lang="fr-FR" sz="2000"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ppt_x"/>
                                          </p:val>
                                        </p:tav>
                                        <p:tav tm="100000">
                                          <p:val>
                                            <p:strVal val="#ppt_x"/>
                                          </p:val>
                                        </p:tav>
                                      </p:tavLst>
                                    </p:anim>
                                    <p:anim calcmode="lin" valueType="num">
                                      <p:cBhvr additive="base">
                                        <p:cTn id="1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500" fill="hold"/>
                                        <p:tgtEl>
                                          <p:spTgt spid="16"/>
                                        </p:tgtEl>
                                        <p:attrNameLst>
                                          <p:attrName>ppt_x</p:attrName>
                                        </p:attrNameLst>
                                      </p:cBhvr>
                                      <p:tavLst>
                                        <p:tav tm="0">
                                          <p:val>
                                            <p:strVal val="#ppt_x"/>
                                          </p:val>
                                        </p:tav>
                                        <p:tav tm="100000">
                                          <p:val>
                                            <p:strVal val="#ppt_x"/>
                                          </p:val>
                                        </p:tav>
                                      </p:tavLst>
                                    </p:anim>
                                    <p:anim calcmode="lin" valueType="num">
                                      <p:cBhvr additive="base">
                                        <p:cTn id="20"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additive="base">
                                        <p:cTn id="25" dur="500" fill="hold"/>
                                        <p:tgtEl>
                                          <p:spTgt spid="5"/>
                                        </p:tgtEl>
                                        <p:attrNameLst>
                                          <p:attrName>ppt_x</p:attrName>
                                        </p:attrNameLst>
                                      </p:cBhvr>
                                      <p:tavLst>
                                        <p:tav tm="0">
                                          <p:val>
                                            <p:strVal val="#ppt_x"/>
                                          </p:val>
                                        </p:tav>
                                        <p:tav tm="100000">
                                          <p:val>
                                            <p:strVal val="#ppt_x"/>
                                          </p:val>
                                        </p:tav>
                                      </p:tavLst>
                                    </p:anim>
                                    <p:anim calcmode="lin" valueType="num">
                                      <p:cBhvr additive="base">
                                        <p:cTn id="26"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 grpId="0"/>
      <p:bldGraphic spid="16" grpId="0">
        <p:bldAsOne/>
      </p:bldGraphic>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pattFill prst="pct5">
          <a:fgClr>
            <a:schemeClr val="bg1"/>
          </a:fgClr>
          <a:bgClr>
            <a:schemeClr val="bg1"/>
          </a:bgClr>
        </a:pattFill>
        <a:effectLst/>
      </p:bgPr>
    </p:bg>
    <p:spTree>
      <p:nvGrpSpPr>
        <p:cNvPr id="1" name=""/>
        <p:cNvGrpSpPr/>
        <p:nvPr/>
      </p:nvGrpSpPr>
      <p:grpSpPr>
        <a:xfrm>
          <a:off x="0" y="0"/>
          <a:ext cx="0" cy="0"/>
          <a:chOff x="0" y="0"/>
          <a:chExt cx="0" cy="0"/>
        </a:xfrm>
      </p:grpSpPr>
      <p:pic>
        <p:nvPicPr>
          <p:cNvPr id="7" name="Image 6" descr="Sans titre-3.jpg"/>
          <p:cNvPicPr>
            <a:picLocks noChangeAspect="1"/>
          </p:cNvPicPr>
          <p:nvPr/>
        </p:nvPicPr>
        <p:blipFill>
          <a:blip r:embed="rId2"/>
          <a:srcRect/>
          <a:stretch>
            <a:fillRect/>
          </a:stretch>
        </p:blipFill>
        <p:spPr bwMode="auto">
          <a:xfrm>
            <a:off x="7401292" y="1"/>
            <a:ext cx="1742708" cy="1178745"/>
          </a:xfrm>
          <a:prstGeom prst="rect">
            <a:avLst/>
          </a:prstGeom>
          <a:solidFill>
            <a:srgbClr val="EDEDED"/>
          </a:solidFill>
        </p:spPr>
      </p:pic>
      <p:pic>
        <p:nvPicPr>
          <p:cNvPr id="3" name="Picture 50"/>
          <p:cNvPicPr>
            <a:picLocks noChangeAspect="1" noChangeArrowheads="1"/>
          </p:cNvPicPr>
          <p:nvPr/>
        </p:nvPicPr>
        <p:blipFill>
          <a:blip r:embed="rId3"/>
          <a:srcRect/>
          <a:stretch>
            <a:fillRect/>
          </a:stretch>
        </p:blipFill>
        <p:spPr bwMode="auto">
          <a:xfrm flipH="1">
            <a:off x="700063" y="3957308"/>
            <a:ext cx="576263" cy="180975"/>
          </a:xfrm>
          <a:prstGeom prst="rect">
            <a:avLst/>
          </a:prstGeom>
          <a:noFill/>
        </p:spPr>
      </p:pic>
      <p:pic>
        <p:nvPicPr>
          <p:cNvPr id="2" name="Picture 46"/>
          <p:cNvPicPr>
            <a:picLocks noChangeAspect="1" noChangeArrowheads="1"/>
          </p:cNvPicPr>
          <p:nvPr/>
        </p:nvPicPr>
        <p:blipFill>
          <a:blip r:embed="rId3"/>
          <a:srcRect/>
          <a:stretch>
            <a:fillRect/>
          </a:stretch>
        </p:blipFill>
        <p:spPr bwMode="auto">
          <a:xfrm flipH="1">
            <a:off x="714351" y="3730238"/>
            <a:ext cx="576263" cy="180975"/>
          </a:xfrm>
          <a:prstGeom prst="rect">
            <a:avLst/>
          </a:prstGeom>
          <a:noFill/>
        </p:spPr>
      </p:pic>
      <p:sp>
        <p:nvSpPr>
          <p:cNvPr id="4" name="Rectangle 24"/>
          <p:cNvSpPr>
            <a:spLocks noChangeArrowheads="1"/>
          </p:cNvSpPr>
          <p:nvPr/>
        </p:nvSpPr>
        <p:spPr bwMode="auto">
          <a:xfrm>
            <a:off x="1285854" y="3675127"/>
            <a:ext cx="3115020" cy="784830"/>
          </a:xfrm>
          <a:prstGeom prst="rect">
            <a:avLst/>
          </a:prstGeom>
          <a:noFill/>
          <a:ln w="9525" algn="ctr">
            <a:noFill/>
            <a:miter lim="800000"/>
            <a:headEnd/>
            <a:tailEnd/>
          </a:ln>
          <a:effectLst/>
        </p:spPr>
        <p:txBody>
          <a:bodyPr wrap="none">
            <a:spAutoFit/>
          </a:bodyPr>
          <a:lstStyle/>
          <a:p>
            <a:r>
              <a:rPr lang="fr-FR" sz="2000" dirty="0" smtClean="0">
                <a:latin typeface="Garamond" pitchFamily="18" charset="0"/>
                <a:cs typeface="Andalus" pitchFamily="2" charset="-78"/>
              </a:rPr>
              <a:t>DJEBARI SAID</a:t>
            </a:r>
            <a:endParaRPr lang="fr-FR" sz="2000" dirty="0">
              <a:latin typeface="Garamond" pitchFamily="18" charset="0"/>
              <a:cs typeface="Andalus" pitchFamily="2" charset="-78"/>
            </a:endParaRPr>
          </a:p>
          <a:p>
            <a:r>
              <a:rPr lang="fr-FR" sz="2000" dirty="0" smtClean="0">
                <a:latin typeface="Garamond" pitchFamily="18" charset="0"/>
                <a:cs typeface="Andalus" pitchFamily="2" charset="-78"/>
              </a:rPr>
              <a:t>BOUKHARRI FOUAD</a:t>
            </a:r>
            <a:endParaRPr lang="fr-FR" sz="2000" dirty="0">
              <a:latin typeface="Garamond" pitchFamily="18" charset="0"/>
              <a:cs typeface="Andalus" pitchFamily="2" charset="-78"/>
            </a:endParaRPr>
          </a:p>
          <a:p>
            <a:pPr algn="r"/>
            <a:endParaRPr lang="ar-DZ" sz="500" b="1" dirty="0">
              <a:latin typeface="Garamond" pitchFamily="18" charset="0"/>
              <a:cs typeface="Andalus" pitchFamily="2" charset="-78"/>
            </a:endParaRPr>
          </a:p>
        </p:txBody>
      </p:sp>
      <p:sp>
        <p:nvSpPr>
          <p:cNvPr id="20484" name="Rectangle 4"/>
          <p:cNvSpPr>
            <a:spLocks noChangeArrowheads="1"/>
          </p:cNvSpPr>
          <p:nvPr/>
        </p:nvSpPr>
        <p:spPr bwMode="auto">
          <a:xfrm>
            <a:off x="1571604" y="-71035"/>
            <a:ext cx="6286544" cy="170816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50000"/>
              </a:lnSpc>
              <a:spcBef>
                <a:spcPct val="0"/>
              </a:spcBef>
              <a:spcAft>
                <a:spcPct val="0"/>
              </a:spcAft>
              <a:buClrTx/>
              <a:buSzTx/>
              <a:buFontTx/>
              <a:buNone/>
              <a:tabLst>
                <a:tab pos="4951413" algn="l"/>
              </a:tabLst>
            </a:pPr>
            <a:r>
              <a:rPr kumimoji="0" lang="fr-FR" sz="1400" b="1" u="none" strike="noStrike" cap="none" normalizeH="0" baseline="0" dirty="0" smtClean="0">
                <a:ln>
                  <a:noFill/>
                </a:ln>
                <a:effectLst/>
                <a:latin typeface="Garamond" pitchFamily="18" charset="0"/>
                <a:ea typeface="Times New Roman" pitchFamily="18" charset="0"/>
                <a:cs typeface="Times New Roman" pitchFamily="18" charset="0"/>
              </a:rPr>
              <a:t>République Algérienne Démocratique et Populaire</a:t>
            </a:r>
            <a:endParaRPr kumimoji="0" lang="fr-FR" sz="1400" b="1" u="none" strike="noStrike" cap="none" normalizeH="0" baseline="0" dirty="0" smtClean="0">
              <a:ln>
                <a:noFill/>
              </a:ln>
              <a:effectLst/>
              <a:latin typeface="Garamond" pitchFamily="18" charset="0"/>
              <a:cs typeface="Times New Roman" pitchFamily="18" charset="0"/>
            </a:endParaRPr>
          </a:p>
          <a:p>
            <a:pPr marL="0" marR="0" lvl="0" indent="0" algn="ctr" defTabSz="914400" rtl="0" eaLnBrk="0" fontAlgn="base" latinLnBrk="0" hangingPunct="0">
              <a:lnSpc>
                <a:spcPct val="150000"/>
              </a:lnSpc>
              <a:spcBef>
                <a:spcPct val="0"/>
              </a:spcBef>
              <a:spcAft>
                <a:spcPct val="0"/>
              </a:spcAft>
              <a:buClrTx/>
              <a:buSzTx/>
              <a:buFontTx/>
              <a:buNone/>
              <a:tabLst>
                <a:tab pos="4951413" algn="l"/>
              </a:tabLst>
            </a:pPr>
            <a:r>
              <a:rPr kumimoji="0" lang="fr-FR" sz="1400" b="1" u="none" strike="noStrike" cap="none" normalizeH="0" baseline="0" dirty="0" smtClean="0">
                <a:ln>
                  <a:noFill/>
                </a:ln>
                <a:effectLst/>
                <a:latin typeface="Garamond" pitchFamily="18" charset="0"/>
                <a:ea typeface="Times New Roman" pitchFamily="18" charset="0"/>
                <a:cs typeface="Times New Roman" pitchFamily="18" charset="0"/>
              </a:rPr>
              <a:t>Ministère de l’Enseignement Supérieur et de la Recherche Scientifique</a:t>
            </a:r>
            <a:endParaRPr kumimoji="0" lang="fr-FR" sz="1400" b="1" u="none" strike="noStrike" cap="none" normalizeH="0" baseline="0" dirty="0" smtClean="0">
              <a:ln>
                <a:noFill/>
              </a:ln>
              <a:effectLst/>
              <a:latin typeface="Garamond" pitchFamily="18" charset="0"/>
              <a:cs typeface="Times New Roman" pitchFamily="18" charset="0"/>
            </a:endParaRPr>
          </a:p>
          <a:p>
            <a:pPr marL="0" marR="0" lvl="0" indent="0" algn="ctr" defTabSz="914400" rtl="0" eaLnBrk="0" fontAlgn="base" latinLnBrk="0" hangingPunct="0">
              <a:lnSpc>
                <a:spcPct val="150000"/>
              </a:lnSpc>
              <a:spcBef>
                <a:spcPct val="0"/>
              </a:spcBef>
              <a:spcAft>
                <a:spcPct val="0"/>
              </a:spcAft>
              <a:buClrTx/>
              <a:buSzTx/>
              <a:buFontTx/>
              <a:buNone/>
              <a:tabLst>
                <a:tab pos="4951413" algn="l"/>
              </a:tabLst>
            </a:pPr>
            <a:r>
              <a:rPr kumimoji="0" lang="fr-FR" sz="1400" b="1" u="none" strike="noStrike" cap="none" normalizeH="0" baseline="0" dirty="0" smtClean="0">
                <a:ln>
                  <a:noFill/>
                </a:ln>
                <a:effectLst/>
                <a:latin typeface="Garamond" pitchFamily="18" charset="0"/>
                <a:ea typeface="Times New Roman" pitchFamily="18" charset="0"/>
                <a:cs typeface="Times New Roman" pitchFamily="18" charset="0"/>
              </a:rPr>
              <a:t>Université Mohamed El Bachir Elibrahimi –Bordj Bou Arreridj</a:t>
            </a:r>
          </a:p>
          <a:p>
            <a:pPr marL="0" marR="0" lvl="0" indent="0" algn="ctr" defTabSz="914400" rtl="0" eaLnBrk="0" fontAlgn="base" latinLnBrk="0" hangingPunct="0">
              <a:lnSpc>
                <a:spcPct val="150000"/>
              </a:lnSpc>
              <a:spcBef>
                <a:spcPct val="0"/>
              </a:spcBef>
              <a:spcAft>
                <a:spcPct val="0"/>
              </a:spcAft>
              <a:buClrTx/>
              <a:buSzTx/>
              <a:buFontTx/>
              <a:buNone/>
              <a:tabLst>
                <a:tab pos="4951413" algn="l"/>
              </a:tabLst>
            </a:pPr>
            <a:r>
              <a:rPr kumimoji="0" lang="fr-FR" sz="1400" b="1" u="none" strike="noStrike" cap="none" normalizeH="0" baseline="0" dirty="0" smtClean="0">
                <a:ln>
                  <a:noFill/>
                </a:ln>
                <a:effectLst/>
                <a:latin typeface="Garamond" pitchFamily="18" charset="0"/>
                <a:ea typeface="Times New Roman" pitchFamily="18" charset="0"/>
                <a:cs typeface="Times New Roman" pitchFamily="18" charset="0"/>
              </a:rPr>
              <a:t>Faculté des Sciences et de la Technologie</a:t>
            </a:r>
          </a:p>
          <a:p>
            <a:pPr marL="0" marR="0" lvl="0" indent="0" algn="ctr" defTabSz="914400" rtl="0" eaLnBrk="0" fontAlgn="base" latinLnBrk="0" hangingPunct="0">
              <a:lnSpc>
                <a:spcPct val="150000"/>
              </a:lnSpc>
              <a:spcBef>
                <a:spcPct val="0"/>
              </a:spcBef>
              <a:spcAft>
                <a:spcPct val="0"/>
              </a:spcAft>
              <a:buClrTx/>
              <a:buSzTx/>
              <a:buFontTx/>
              <a:buNone/>
              <a:tabLst>
                <a:tab pos="4951413" algn="l"/>
              </a:tabLst>
            </a:pPr>
            <a:r>
              <a:rPr kumimoji="0" lang="fr-FR" sz="1400" b="1" u="none" strike="noStrike" cap="none" normalizeH="0" baseline="0" dirty="0" smtClean="0">
                <a:ln>
                  <a:noFill/>
                </a:ln>
                <a:effectLst/>
                <a:latin typeface="Garamond" pitchFamily="18" charset="0"/>
                <a:ea typeface="Times New Roman" pitchFamily="18" charset="0"/>
                <a:cs typeface="Times New Roman" pitchFamily="18" charset="0"/>
              </a:rPr>
              <a:t>Département  Génie Civil</a:t>
            </a:r>
            <a:endParaRPr kumimoji="0" lang="fr-FR" sz="1050" b="1" u="none" strike="noStrike" cap="none" normalizeH="0" baseline="0" dirty="0" smtClean="0">
              <a:ln>
                <a:noFill/>
              </a:ln>
              <a:effectLst/>
              <a:latin typeface="Garamond" pitchFamily="18" charset="0"/>
              <a:cs typeface="Times New Roman" pitchFamily="18" charset="0"/>
            </a:endParaRPr>
          </a:p>
        </p:txBody>
      </p:sp>
      <p:sp>
        <p:nvSpPr>
          <p:cNvPr id="8" name="Connecteur droit avec flèche 7"/>
          <p:cNvSpPr>
            <a:spLocks noChangeShapeType="1"/>
          </p:cNvSpPr>
          <p:nvPr/>
        </p:nvSpPr>
        <p:spPr bwMode="auto">
          <a:xfrm>
            <a:off x="1158168" y="1652610"/>
            <a:ext cx="7153376" cy="0"/>
          </a:xfrm>
          <a:prstGeom prst="straightConnector1">
            <a:avLst/>
          </a:prstGeom>
          <a:noFill/>
          <a:ln w="25400">
            <a:solidFill>
              <a:schemeClr val="accent1">
                <a:lumMod val="75000"/>
              </a:schemeClr>
            </a:solidFill>
            <a:round/>
            <a:headEnd/>
            <a:tailEnd/>
          </a:ln>
        </p:spPr>
        <p:txBody>
          <a:bodyPr vert="horz" wrap="square" lIns="91440" tIns="45720" rIns="91440" bIns="45720" numCol="1" anchor="t" anchorCtr="0" compatLnSpc="1">
            <a:prstTxWarp prst="textNoShape">
              <a:avLst/>
            </a:prstTxWarp>
          </a:bodyPr>
          <a:lstStyle/>
          <a:p>
            <a:endParaRPr lang="fr-FR" dirty="0"/>
          </a:p>
        </p:txBody>
      </p:sp>
      <p:sp>
        <p:nvSpPr>
          <p:cNvPr id="20" name="Rectangle 19"/>
          <p:cNvSpPr/>
          <p:nvPr/>
        </p:nvSpPr>
        <p:spPr>
          <a:xfrm>
            <a:off x="909798" y="3429006"/>
            <a:ext cx="1726050" cy="338554"/>
          </a:xfrm>
          <a:prstGeom prst="rect">
            <a:avLst/>
          </a:prstGeom>
        </p:spPr>
        <p:txBody>
          <a:bodyPr wrap="none">
            <a:spAutoFit/>
          </a:bodyPr>
          <a:lstStyle/>
          <a:p>
            <a:pPr>
              <a:lnSpc>
                <a:spcPct val="80000"/>
              </a:lnSpc>
            </a:pPr>
            <a:r>
              <a:rPr lang="en-US" sz="2000" b="1" u="sng" dirty="0" smtClean="0">
                <a:latin typeface="Garamond" pitchFamily="18" charset="0"/>
              </a:rPr>
              <a:t>Présentée par:</a:t>
            </a:r>
            <a:endParaRPr lang="en-US" sz="2000" b="1" u="sng" dirty="0">
              <a:latin typeface="Garamond" pitchFamily="18" charset="0"/>
            </a:endParaRPr>
          </a:p>
        </p:txBody>
      </p:sp>
      <p:sp>
        <p:nvSpPr>
          <p:cNvPr id="21" name="Rectangle 20"/>
          <p:cNvSpPr/>
          <p:nvPr/>
        </p:nvSpPr>
        <p:spPr>
          <a:xfrm>
            <a:off x="6444208" y="3389672"/>
            <a:ext cx="1293944" cy="400110"/>
          </a:xfrm>
          <a:prstGeom prst="rect">
            <a:avLst/>
          </a:prstGeom>
        </p:spPr>
        <p:txBody>
          <a:bodyPr wrap="none">
            <a:spAutoFit/>
          </a:bodyPr>
          <a:lstStyle/>
          <a:p>
            <a:r>
              <a:rPr lang="fr-FR" sz="2000" b="1" u="sng" dirty="0" smtClean="0">
                <a:latin typeface="Garamond" pitchFamily="18" charset="0"/>
                <a:cs typeface="Arial" charset="0"/>
              </a:rPr>
              <a:t>Dirigé par</a:t>
            </a:r>
            <a:endParaRPr lang="fr-FR" sz="2000" b="1" dirty="0">
              <a:latin typeface="Garamond" pitchFamily="18" charset="0"/>
            </a:endParaRPr>
          </a:p>
        </p:txBody>
      </p:sp>
      <p:sp>
        <p:nvSpPr>
          <p:cNvPr id="12" name="Rectangle 24"/>
          <p:cNvSpPr>
            <a:spLocks noChangeArrowheads="1"/>
          </p:cNvSpPr>
          <p:nvPr/>
        </p:nvSpPr>
        <p:spPr bwMode="auto">
          <a:xfrm>
            <a:off x="6444208" y="3653356"/>
            <a:ext cx="2520280" cy="907941"/>
          </a:xfrm>
          <a:prstGeom prst="rect">
            <a:avLst/>
          </a:prstGeom>
          <a:noFill/>
          <a:ln w="9525" algn="ctr">
            <a:noFill/>
            <a:miter lim="800000"/>
            <a:headEnd/>
            <a:tailEnd/>
          </a:ln>
          <a:effectLst/>
        </p:spPr>
        <p:txBody>
          <a:bodyPr wrap="square">
            <a:spAutoFit/>
          </a:bodyPr>
          <a:lstStyle/>
          <a:p>
            <a:r>
              <a:rPr lang="fr-FR" sz="2000" dirty="0" smtClean="0">
                <a:latin typeface="Garamond" pitchFamily="18" charset="0"/>
                <a:cs typeface="Andalus" pitchFamily="2" charset="-78"/>
              </a:rPr>
              <a:t>Mr: GUELMINE </a:t>
            </a:r>
            <a:r>
              <a:rPr lang="fr-FR" sz="2000" dirty="0">
                <a:latin typeface="Garamond" pitchFamily="18" charset="0"/>
                <a:cs typeface="Andalus" pitchFamily="2" charset="-78"/>
              </a:rPr>
              <a:t>/</a:t>
            </a:r>
            <a:r>
              <a:rPr lang="fr-FR" sz="2000" dirty="0" smtClean="0">
                <a:latin typeface="Garamond" pitchFamily="18" charset="0"/>
                <a:cs typeface="Andalus" pitchFamily="2" charset="-78"/>
              </a:rPr>
              <a:t>LA</a:t>
            </a:r>
          </a:p>
          <a:p>
            <a:endParaRPr lang="fr-FR" sz="2800" dirty="0" smtClean="0">
              <a:latin typeface="Garamond" pitchFamily="18" charset="0"/>
              <a:cs typeface="Andalus" pitchFamily="2" charset="-78"/>
            </a:endParaRPr>
          </a:p>
          <a:p>
            <a:pPr algn="r"/>
            <a:endParaRPr lang="ar-DZ" sz="500" b="1" dirty="0">
              <a:latin typeface="Garamond" pitchFamily="18" charset="0"/>
              <a:cs typeface="Andalus" pitchFamily="2" charset="-78"/>
            </a:endParaRPr>
          </a:p>
        </p:txBody>
      </p:sp>
      <p:sp>
        <p:nvSpPr>
          <p:cNvPr id="13" name="Rectangle 37"/>
          <p:cNvSpPr>
            <a:spLocks noChangeArrowheads="1"/>
          </p:cNvSpPr>
          <p:nvPr/>
        </p:nvSpPr>
        <p:spPr bwMode="auto">
          <a:xfrm>
            <a:off x="4000496" y="1768072"/>
            <a:ext cx="946734" cy="369332"/>
          </a:xfrm>
          <a:prstGeom prst="rect">
            <a:avLst/>
          </a:prstGeom>
          <a:noFill/>
          <a:ln w="9525" algn="ctr">
            <a:noFill/>
            <a:miter lim="800000"/>
            <a:headEnd/>
            <a:tailEnd/>
          </a:ln>
          <a:effectLst>
            <a:prstShdw prst="shdw17" dist="45791" dir="3378596">
              <a:schemeClr val="bg2"/>
            </a:prstShdw>
          </a:effectLst>
        </p:spPr>
        <p:txBody>
          <a:bodyPr wrap="none">
            <a:spAutoFit/>
          </a:bodyPr>
          <a:lstStyle/>
          <a:p>
            <a:r>
              <a:rPr lang="fr-FR" b="1" dirty="0" smtClean="0">
                <a:latin typeface="Garamond" pitchFamily="18" charset="0"/>
                <a:ea typeface="Times New Roman" pitchFamily="18" charset="0"/>
                <a:cs typeface="Arabic Typesetting" pitchFamily="66" charset="-78"/>
              </a:rPr>
              <a:t>Thème:</a:t>
            </a:r>
            <a:endParaRPr lang="en-US" b="1" dirty="0" smtClean="0">
              <a:latin typeface="Garamond" pitchFamily="18" charset="0"/>
              <a:ea typeface="Times New Roman" pitchFamily="18" charset="0"/>
              <a:cs typeface="Arabic Typesetting" pitchFamily="66" charset="-78"/>
            </a:endParaRPr>
          </a:p>
        </p:txBody>
      </p:sp>
      <p:sp>
        <p:nvSpPr>
          <p:cNvPr id="14" name="Rectangle 35"/>
          <p:cNvSpPr>
            <a:spLocks noChangeArrowheads="1"/>
          </p:cNvSpPr>
          <p:nvPr/>
        </p:nvSpPr>
        <p:spPr bwMode="auto">
          <a:xfrm>
            <a:off x="642910" y="2196702"/>
            <a:ext cx="8064500" cy="1168003"/>
          </a:xfrm>
          <a:prstGeom prst="rect">
            <a:avLst/>
          </a:prstGeom>
          <a:noFill/>
          <a:ln w="9525">
            <a:noFill/>
            <a:miter lim="800000"/>
            <a:headEnd/>
            <a:tailEnd/>
          </a:ln>
          <a:effectLst>
            <a:outerShdw dist="35921" dir="2700000" algn="ctr" rotWithShape="0">
              <a:schemeClr val="bg2"/>
            </a:outerShdw>
          </a:effectLst>
        </p:spPr>
        <p:txBody>
          <a:bodyPr anchor="b"/>
          <a:lstStyle/>
          <a:p>
            <a:pPr lvl="0" algn="ctr" eaLnBrk="0" fontAlgn="base" hangingPunct="0">
              <a:spcBef>
                <a:spcPct val="0"/>
              </a:spcBef>
              <a:spcAft>
                <a:spcPct val="0"/>
              </a:spcAft>
            </a:pPr>
            <a:r>
              <a:rPr lang="fr-FR" sz="2400" dirty="0" smtClean="0">
                <a:effectLst>
                  <a:outerShdw blurRad="38100" dist="38100" dir="2700000" algn="tl">
                    <a:srgbClr val="000000">
                      <a:alpha val="43137"/>
                    </a:srgbClr>
                  </a:outerShdw>
                </a:effectLst>
                <a:latin typeface="Arial" pitchFamily="34" charset="0"/>
                <a:ea typeface="Times New Roman" pitchFamily="18" charset="0"/>
                <a:cs typeface="Arial" pitchFamily="34" charset="0"/>
              </a:rPr>
              <a:t> </a:t>
            </a:r>
            <a:r>
              <a:rPr lang="fr-FR" sz="2800" dirty="0" smtClean="0">
                <a:effectLst>
                  <a:outerShdw blurRad="38100" dist="38100" dir="2700000" algn="tl">
                    <a:srgbClr val="000000">
                      <a:alpha val="43137"/>
                    </a:srgbClr>
                  </a:outerShdw>
                </a:effectLst>
                <a:latin typeface="Garamond" pitchFamily="18" charset="0"/>
                <a:ea typeface="Times New Roman" pitchFamily="18" charset="0"/>
                <a:cs typeface="Arial" pitchFamily="34" charset="0"/>
              </a:rPr>
              <a:t>ETUDE DES PROPRIÉTÉS PHYSICO-MÉCANIQUE D’UN BÉTON INCORPORANT LA POUDRETTE DE CAOUTCHOUC RECYCLÉE</a:t>
            </a:r>
            <a:endParaRPr lang="fr-FR" sz="800" dirty="0" smtClean="0">
              <a:effectLst>
                <a:outerShdw blurRad="38100" dist="38100" dir="2700000" algn="tl">
                  <a:srgbClr val="000000">
                    <a:alpha val="43137"/>
                  </a:srgbClr>
                </a:outerShdw>
              </a:effectLst>
              <a:latin typeface="Garamond" pitchFamily="18" charset="0"/>
              <a:cs typeface="Arial" pitchFamily="34" charset="0"/>
            </a:endParaRPr>
          </a:p>
        </p:txBody>
      </p:sp>
      <p:sp>
        <p:nvSpPr>
          <p:cNvPr id="17" name="Rectangle 16"/>
          <p:cNvSpPr>
            <a:spLocks noChangeArrowheads="1"/>
          </p:cNvSpPr>
          <p:nvPr/>
        </p:nvSpPr>
        <p:spPr bwMode="auto">
          <a:xfrm>
            <a:off x="3059114" y="4677683"/>
            <a:ext cx="3707233" cy="430887"/>
          </a:xfrm>
          <a:prstGeom prst="rect">
            <a:avLst/>
          </a:prstGeom>
          <a:noFill/>
          <a:ln w="9525" algn="ctr">
            <a:noFill/>
            <a:miter lim="800000"/>
            <a:headEnd/>
            <a:tailEnd/>
          </a:ln>
          <a:effectLst/>
        </p:spPr>
        <p:txBody>
          <a:bodyPr wrap="none" anchor="ctr">
            <a:spAutoFit/>
          </a:bodyPr>
          <a:lstStyle/>
          <a:p>
            <a:pPr algn="l" rtl="0" eaLnBrk="0" hangingPunct="0"/>
            <a:r>
              <a:rPr lang="fr-FR" sz="2200" i="1" u="sng" dirty="0" smtClean="0">
                <a:latin typeface="Times New Roman" pitchFamily="18" charset="0"/>
                <a:ea typeface="Times New Roman" pitchFamily="18" charset="0"/>
                <a:cs typeface="Times New Roman" pitchFamily="18" charset="0"/>
              </a:rPr>
              <a:t>Année universitaire:2014-2015</a:t>
            </a:r>
            <a:endParaRPr lang="fr-FR" sz="2200" i="1" u="sng" dirty="0">
              <a:latin typeface="Times New Roman" pitchFamily="18" charset="0"/>
              <a:ea typeface="Times New Roman" pitchFamily="18" charset="0"/>
              <a:cs typeface="Times New Roman" pitchFamily="18" charset="0"/>
            </a:endParaRPr>
          </a:p>
        </p:txBody>
      </p:sp>
      <p:pic>
        <p:nvPicPr>
          <p:cNvPr id="17414" name="Picture 6" descr="a-0911.gif (56381 bytes)"/>
          <p:cNvPicPr>
            <a:picLocks noChangeAspect="1" noChangeArrowheads="1" noCrop="1"/>
          </p:cNvPicPr>
          <p:nvPr/>
        </p:nvPicPr>
        <p:blipFill>
          <a:blip r:embed="rId4"/>
          <a:srcRect/>
          <a:stretch>
            <a:fillRect/>
          </a:stretch>
        </p:blipFill>
        <p:spPr bwMode="auto">
          <a:xfrm>
            <a:off x="0" y="0"/>
            <a:ext cx="1643074" cy="1232306"/>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7414"/>
                                        </p:tgtEl>
                                        <p:attrNameLst>
                                          <p:attrName>style.visibility</p:attrName>
                                        </p:attrNameLst>
                                      </p:cBhvr>
                                      <p:to>
                                        <p:strVal val="visible"/>
                                      </p:to>
                                    </p:set>
                                    <p:anim calcmode="lin" valueType="num">
                                      <p:cBhvr additive="base">
                                        <p:cTn id="7" dur="500" fill="hold"/>
                                        <p:tgtEl>
                                          <p:spTgt spid="17414"/>
                                        </p:tgtEl>
                                        <p:attrNameLst>
                                          <p:attrName>ppt_x</p:attrName>
                                        </p:attrNameLst>
                                      </p:cBhvr>
                                      <p:tavLst>
                                        <p:tav tm="0">
                                          <p:val>
                                            <p:strVal val="#ppt_x"/>
                                          </p:val>
                                        </p:tav>
                                        <p:tav tm="100000">
                                          <p:val>
                                            <p:strVal val="#ppt_x"/>
                                          </p:val>
                                        </p:tav>
                                      </p:tavLst>
                                    </p:anim>
                                    <p:anim calcmode="lin" valueType="num">
                                      <p:cBhvr additive="base">
                                        <p:cTn id="8" dur="500" fill="hold"/>
                                        <p:tgtEl>
                                          <p:spTgt spid="1741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0484"/>
                                        </p:tgtEl>
                                        <p:attrNameLst>
                                          <p:attrName>style.visibility</p:attrName>
                                        </p:attrNameLst>
                                      </p:cBhvr>
                                      <p:to>
                                        <p:strVal val="visible"/>
                                      </p:to>
                                    </p:set>
                                    <p:anim calcmode="lin" valueType="num">
                                      <p:cBhvr additive="base">
                                        <p:cTn id="11" dur="500" fill="hold"/>
                                        <p:tgtEl>
                                          <p:spTgt spid="20484"/>
                                        </p:tgtEl>
                                        <p:attrNameLst>
                                          <p:attrName>ppt_x</p:attrName>
                                        </p:attrNameLst>
                                      </p:cBhvr>
                                      <p:tavLst>
                                        <p:tav tm="0">
                                          <p:val>
                                            <p:strVal val="#ppt_x"/>
                                          </p:val>
                                        </p:tav>
                                        <p:tav tm="100000">
                                          <p:val>
                                            <p:strVal val="#ppt_x"/>
                                          </p:val>
                                        </p:tav>
                                      </p:tavLst>
                                    </p:anim>
                                    <p:anim calcmode="lin" valueType="num">
                                      <p:cBhvr additive="base">
                                        <p:cTn id="12" dur="500" fill="hold"/>
                                        <p:tgtEl>
                                          <p:spTgt spid="20484"/>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ppt_x"/>
                                          </p:val>
                                        </p:tav>
                                        <p:tav tm="100000">
                                          <p:val>
                                            <p:strVal val="#ppt_x"/>
                                          </p:val>
                                        </p:tav>
                                      </p:tavLst>
                                    </p:anim>
                                    <p:anim calcmode="lin" valueType="num">
                                      <p:cBhvr additive="base">
                                        <p:cTn id="16" dur="500" fill="hold"/>
                                        <p:tgtEl>
                                          <p:spTgt spid="7"/>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additive="base">
                                        <p:cTn id="25" dur="500" fill="hold"/>
                                        <p:tgtEl>
                                          <p:spTgt spid="13"/>
                                        </p:tgtEl>
                                        <p:attrNameLst>
                                          <p:attrName>ppt_x</p:attrName>
                                        </p:attrNameLst>
                                      </p:cBhvr>
                                      <p:tavLst>
                                        <p:tav tm="0">
                                          <p:val>
                                            <p:strVal val="#ppt_x"/>
                                          </p:val>
                                        </p:tav>
                                        <p:tav tm="100000">
                                          <p:val>
                                            <p:strVal val="#ppt_x"/>
                                          </p:val>
                                        </p:tav>
                                      </p:tavLst>
                                    </p:anim>
                                    <p:anim calcmode="lin" valueType="num">
                                      <p:cBhvr additive="base">
                                        <p:cTn id="26" dur="500" fill="hold"/>
                                        <p:tgtEl>
                                          <p:spTgt spid="13"/>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14"/>
                                        </p:tgtEl>
                                        <p:attrNameLst>
                                          <p:attrName>style.visibility</p:attrName>
                                        </p:attrNameLst>
                                      </p:cBhvr>
                                      <p:to>
                                        <p:strVal val="visible"/>
                                      </p:to>
                                    </p:set>
                                    <p:anim calcmode="lin" valueType="num">
                                      <p:cBhvr additive="base">
                                        <p:cTn id="29" dur="500" fill="hold"/>
                                        <p:tgtEl>
                                          <p:spTgt spid="14"/>
                                        </p:tgtEl>
                                        <p:attrNameLst>
                                          <p:attrName>ppt_x</p:attrName>
                                        </p:attrNameLst>
                                      </p:cBhvr>
                                      <p:tavLst>
                                        <p:tav tm="0">
                                          <p:val>
                                            <p:strVal val="#ppt_x"/>
                                          </p:val>
                                        </p:tav>
                                        <p:tav tm="100000">
                                          <p:val>
                                            <p:strVal val="#ppt_x"/>
                                          </p:val>
                                        </p:tav>
                                      </p:tavLst>
                                    </p:anim>
                                    <p:anim calcmode="lin" valueType="num">
                                      <p:cBhvr additive="base">
                                        <p:cTn id="30"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20"/>
                                        </p:tgtEl>
                                        <p:attrNameLst>
                                          <p:attrName>style.visibility</p:attrName>
                                        </p:attrNameLst>
                                      </p:cBhvr>
                                      <p:to>
                                        <p:strVal val="visible"/>
                                      </p:to>
                                    </p:set>
                                    <p:anim calcmode="lin" valueType="num">
                                      <p:cBhvr additive="base">
                                        <p:cTn id="35" dur="500" fill="hold"/>
                                        <p:tgtEl>
                                          <p:spTgt spid="20"/>
                                        </p:tgtEl>
                                        <p:attrNameLst>
                                          <p:attrName>ppt_x</p:attrName>
                                        </p:attrNameLst>
                                      </p:cBhvr>
                                      <p:tavLst>
                                        <p:tav tm="0">
                                          <p:val>
                                            <p:strVal val="#ppt_x"/>
                                          </p:val>
                                        </p:tav>
                                        <p:tav tm="100000">
                                          <p:val>
                                            <p:strVal val="#ppt_x"/>
                                          </p:val>
                                        </p:tav>
                                      </p:tavLst>
                                    </p:anim>
                                    <p:anim calcmode="lin" valueType="num">
                                      <p:cBhvr additive="base">
                                        <p:cTn id="36" dur="500" fill="hold"/>
                                        <p:tgtEl>
                                          <p:spTgt spid="20"/>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additive="base">
                                        <p:cTn id="39" dur="500" fill="hold"/>
                                        <p:tgtEl>
                                          <p:spTgt spid="4"/>
                                        </p:tgtEl>
                                        <p:attrNameLst>
                                          <p:attrName>ppt_x</p:attrName>
                                        </p:attrNameLst>
                                      </p:cBhvr>
                                      <p:tavLst>
                                        <p:tav tm="0">
                                          <p:val>
                                            <p:strVal val="#ppt_x"/>
                                          </p:val>
                                        </p:tav>
                                        <p:tav tm="100000">
                                          <p:val>
                                            <p:strVal val="#ppt_x"/>
                                          </p:val>
                                        </p:tav>
                                      </p:tavLst>
                                    </p:anim>
                                    <p:anim calcmode="lin" valueType="num">
                                      <p:cBhvr additive="base">
                                        <p:cTn id="40" dur="500" fill="hold"/>
                                        <p:tgtEl>
                                          <p:spTgt spid="4"/>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2"/>
                                        </p:tgtEl>
                                        <p:attrNameLst>
                                          <p:attrName>style.visibility</p:attrName>
                                        </p:attrNameLst>
                                      </p:cBhvr>
                                      <p:to>
                                        <p:strVal val="visible"/>
                                      </p:to>
                                    </p:set>
                                    <p:anim calcmode="lin" valueType="num">
                                      <p:cBhvr additive="base">
                                        <p:cTn id="43" dur="500" fill="hold"/>
                                        <p:tgtEl>
                                          <p:spTgt spid="2"/>
                                        </p:tgtEl>
                                        <p:attrNameLst>
                                          <p:attrName>ppt_x</p:attrName>
                                        </p:attrNameLst>
                                      </p:cBhvr>
                                      <p:tavLst>
                                        <p:tav tm="0">
                                          <p:val>
                                            <p:strVal val="#ppt_x"/>
                                          </p:val>
                                        </p:tav>
                                        <p:tav tm="100000">
                                          <p:val>
                                            <p:strVal val="#ppt_x"/>
                                          </p:val>
                                        </p:tav>
                                      </p:tavLst>
                                    </p:anim>
                                    <p:anim calcmode="lin" valueType="num">
                                      <p:cBhvr additive="base">
                                        <p:cTn id="44" dur="500" fill="hold"/>
                                        <p:tgtEl>
                                          <p:spTgt spid="2"/>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3"/>
                                        </p:tgtEl>
                                        <p:attrNameLst>
                                          <p:attrName>style.visibility</p:attrName>
                                        </p:attrNameLst>
                                      </p:cBhvr>
                                      <p:to>
                                        <p:strVal val="visible"/>
                                      </p:to>
                                    </p:set>
                                    <p:anim calcmode="lin" valueType="num">
                                      <p:cBhvr additive="base">
                                        <p:cTn id="47" dur="500" fill="hold"/>
                                        <p:tgtEl>
                                          <p:spTgt spid="3"/>
                                        </p:tgtEl>
                                        <p:attrNameLst>
                                          <p:attrName>ppt_x</p:attrName>
                                        </p:attrNameLst>
                                      </p:cBhvr>
                                      <p:tavLst>
                                        <p:tav tm="0">
                                          <p:val>
                                            <p:strVal val="#ppt_x"/>
                                          </p:val>
                                        </p:tav>
                                        <p:tav tm="100000">
                                          <p:val>
                                            <p:strVal val="#ppt_x"/>
                                          </p:val>
                                        </p:tav>
                                      </p:tavLst>
                                    </p:anim>
                                    <p:anim calcmode="lin" valueType="num">
                                      <p:cBhvr additive="base">
                                        <p:cTn id="48" dur="500" fill="hold"/>
                                        <p:tgtEl>
                                          <p:spTgt spid="3"/>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21"/>
                                        </p:tgtEl>
                                        <p:attrNameLst>
                                          <p:attrName>style.visibility</p:attrName>
                                        </p:attrNameLst>
                                      </p:cBhvr>
                                      <p:to>
                                        <p:strVal val="visible"/>
                                      </p:to>
                                    </p:set>
                                    <p:anim calcmode="lin" valueType="num">
                                      <p:cBhvr additive="base">
                                        <p:cTn id="51" dur="500" fill="hold"/>
                                        <p:tgtEl>
                                          <p:spTgt spid="21"/>
                                        </p:tgtEl>
                                        <p:attrNameLst>
                                          <p:attrName>ppt_x</p:attrName>
                                        </p:attrNameLst>
                                      </p:cBhvr>
                                      <p:tavLst>
                                        <p:tav tm="0">
                                          <p:val>
                                            <p:strVal val="#ppt_x"/>
                                          </p:val>
                                        </p:tav>
                                        <p:tav tm="100000">
                                          <p:val>
                                            <p:strVal val="#ppt_x"/>
                                          </p:val>
                                        </p:tav>
                                      </p:tavLst>
                                    </p:anim>
                                    <p:anim calcmode="lin" valueType="num">
                                      <p:cBhvr additive="base">
                                        <p:cTn id="52" dur="500" fill="hold"/>
                                        <p:tgtEl>
                                          <p:spTgt spid="21"/>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12"/>
                                        </p:tgtEl>
                                        <p:attrNameLst>
                                          <p:attrName>style.visibility</p:attrName>
                                        </p:attrNameLst>
                                      </p:cBhvr>
                                      <p:to>
                                        <p:strVal val="visible"/>
                                      </p:to>
                                    </p:set>
                                    <p:anim calcmode="lin" valueType="num">
                                      <p:cBhvr additive="base">
                                        <p:cTn id="55" dur="500" fill="hold"/>
                                        <p:tgtEl>
                                          <p:spTgt spid="12"/>
                                        </p:tgtEl>
                                        <p:attrNameLst>
                                          <p:attrName>ppt_x</p:attrName>
                                        </p:attrNameLst>
                                      </p:cBhvr>
                                      <p:tavLst>
                                        <p:tav tm="0">
                                          <p:val>
                                            <p:strVal val="#ppt_x"/>
                                          </p:val>
                                        </p:tav>
                                        <p:tav tm="100000">
                                          <p:val>
                                            <p:strVal val="#ppt_x"/>
                                          </p:val>
                                        </p:tav>
                                      </p:tavLst>
                                    </p:anim>
                                    <p:anim calcmode="lin" valueType="num">
                                      <p:cBhvr additive="base">
                                        <p:cTn id="56" dur="500" fill="hold"/>
                                        <p:tgtEl>
                                          <p:spTgt spid="12"/>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17"/>
                                        </p:tgtEl>
                                        <p:attrNameLst>
                                          <p:attrName>style.visibility</p:attrName>
                                        </p:attrNameLst>
                                      </p:cBhvr>
                                      <p:to>
                                        <p:strVal val="visible"/>
                                      </p:to>
                                    </p:set>
                                    <p:anim calcmode="lin" valueType="num">
                                      <p:cBhvr additive="base">
                                        <p:cTn id="59" dur="500" fill="hold"/>
                                        <p:tgtEl>
                                          <p:spTgt spid="17"/>
                                        </p:tgtEl>
                                        <p:attrNameLst>
                                          <p:attrName>ppt_x</p:attrName>
                                        </p:attrNameLst>
                                      </p:cBhvr>
                                      <p:tavLst>
                                        <p:tav tm="0">
                                          <p:val>
                                            <p:strVal val="#ppt_x"/>
                                          </p:val>
                                        </p:tav>
                                        <p:tav tm="100000">
                                          <p:val>
                                            <p:strVal val="#ppt_x"/>
                                          </p:val>
                                        </p:tav>
                                      </p:tavLst>
                                    </p:anim>
                                    <p:anim calcmode="lin" valueType="num">
                                      <p:cBhvr additive="base">
                                        <p:cTn id="60"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0484" grpId="0"/>
      <p:bldP spid="8" grpId="0" animBg="1"/>
      <p:bldP spid="20" grpId="0"/>
      <p:bldP spid="21" grpId="0"/>
      <p:bldP spid="12" grpId="0"/>
      <p:bldP spid="13" grpId="0"/>
      <p:bldP spid="14" grpId="0"/>
      <p:bldP spid="1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a:xfrm rot="5400000" flipV="1">
            <a:off x="-1958912" y="1946339"/>
            <a:ext cx="5156073" cy="1238250"/>
          </a:xfrm>
          <a:prstGeom prst="rect">
            <a:avLst/>
          </a:prstGeom>
        </p:spPr>
        <p:style>
          <a:lnRef idx="0">
            <a:schemeClr val="accent5"/>
          </a:lnRef>
          <a:fillRef idx="3">
            <a:schemeClr val="accent5"/>
          </a:fillRef>
          <a:effectRef idx="3">
            <a:schemeClr val="accent5"/>
          </a:effectRef>
          <a:fontRef idx="minor">
            <a:schemeClr val="lt1"/>
          </a:fontRef>
        </p:style>
        <p:txBody>
          <a:bodyPr anchor="ctr">
            <a:normAutofit/>
          </a:bodyP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fr-FR" sz="2600" b="1" i="1" dirty="0" smtClean="0">
                <a:effectLst>
                  <a:outerShdw blurRad="38100" dist="38100" dir="2700000" algn="tl">
                    <a:srgbClr val="000000">
                      <a:alpha val="43137"/>
                    </a:srgbClr>
                  </a:outerShdw>
                </a:effectLst>
                <a:latin typeface="Times New Roman" pitchFamily="18" charset="0"/>
                <a:cs typeface="Times New Roman" pitchFamily="18" charset="0"/>
              </a:rPr>
              <a:t>RÉSULTATS ET DISCUSSION</a:t>
            </a:r>
            <a:endParaRPr lang="fr-FR" sz="2600" i="1"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7" name="Rectangle 4"/>
          <p:cNvSpPr>
            <a:spLocks noChangeArrowheads="1"/>
          </p:cNvSpPr>
          <p:nvPr/>
        </p:nvSpPr>
        <p:spPr bwMode="auto">
          <a:xfrm>
            <a:off x="0" y="-184666"/>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dirty="0"/>
          </a:p>
        </p:txBody>
      </p:sp>
      <p:sp>
        <p:nvSpPr>
          <p:cNvPr id="8" name="Rectangle 5"/>
          <p:cNvSpPr>
            <a:spLocks noChangeArrowheads="1"/>
          </p:cNvSpPr>
          <p:nvPr/>
        </p:nvSpPr>
        <p:spPr bwMode="auto">
          <a:xfrm>
            <a:off x="0" y="2115622"/>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dirty="0"/>
          </a:p>
        </p:txBody>
      </p:sp>
      <p:sp>
        <p:nvSpPr>
          <p:cNvPr id="10" name="Rectangle 3"/>
          <p:cNvSpPr>
            <a:spLocks noChangeArrowheads="1"/>
          </p:cNvSpPr>
          <p:nvPr/>
        </p:nvSpPr>
        <p:spPr bwMode="auto">
          <a:xfrm>
            <a:off x="0" y="-184666"/>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dirty="0"/>
          </a:p>
        </p:txBody>
      </p:sp>
      <p:sp>
        <p:nvSpPr>
          <p:cNvPr id="12" name="Rectangle 4"/>
          <p:cNvSpPr>
            <a:spLocks noChangeArrowheads="1"/>
          </p:cNvSpPr>
          <p:nvPr/>
        </p:nvSpPr>
        <p:spPr bwMode="auto">
          <a:xfrm>
            <a:off x="0" y="2144197"/>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dirty="0"/>
          </a:p>
        </p:txBody>
      </p:sp>
      <p:sp>
        <p:nvSpPr>
          <p:cNvPr id="13" name="Rectangle 12"/>
          <p:cNvSpPr/>
          <p:nvPr/>
        </p:nvSpPr>
        <p:spPr>
          <a:xfrm>
            <a:off x="468282" y="4731990"/>
            <a:ext cx="418704" cy="369332"/>
          </a:xfrm>
          <a:prstGeom prst="rect">
            <a:avLst/>
          </a:prstGeom>
        </p:spPr>
        <p:txBody>
          <a:bodyPr wrap="none">
            <a:spAutoFit/>
          </a:bodyPr>
          <a:lstStyle/>
          <a:p>
            <a:r>
              <a:rPr lang="fr-FR" b="1" dirty="0" smtClean="0">
                <a:effectLst>
                  <a:glow rad="45504">
                    <a:schemeClr val="accent1">
                      <a:satMod val="220000"/>
                      <a:alpha val="35000"/>
                    </a:schemeClr>
                  </a:glow>
                  <a:outerShdw blurRad="63500" dist="50800" dir="8100000" sx="0" sy="0">
                    <a:srgbClr val="000000">
                      <a:alpha val="50000"/>
                    </a:srgbClr>
                  </a:outerShdw>
                </a:effectLst>
              </a:rPr>
              <a:t>17</a:t>
            </a:r>
            <a:endParaRPr lang="fr-FR" dirty="0"/>
          </a:p>
        </p:txBody>
      </p:sp>
      <p:sp>
        <p:nvSpPr>
          <p:cNvPr id="5" name="ZoneTexte 4"/>
          <p:cNvSpPr txBox="1"/>
          <p:nvPr/>
        </p:nvSpPr>
        <p:spPr>
          <a:xfrm>
            <a:off x="1547664" y="135381"/>
            <a:ext cx="4608512" cy="400110"/>
          </a:xfrm>
          <a:prstGeom prst="rect">
            <a:avLst/>
          </a:prstGeom>
          <a:noFill/>
        </p:spPr>
        <p:txBody>
          <a:bodyPr wrap="square" rtlCol="0">
            <a:spAutoFit/>
          </a:bodyPr>
          <a:lstStyle/>
          <a:p>
            <a:pPr marL="285750" indent="-285750">
              <a:buFont typeface="Wingdings" pitchFamily="2" charset="2"/>
              <a:buChar char="Ø"/>
            </a:pPr>
            <a:r>
              <a:rPr lang="fr-FR" sz="2000" b="1" dirty="0" smtClean="0">
                <a:latin typeface="Times New Roman" pitchFamily="18" charset="0"/>
                <a:cs typeface="Times New Roman" pitchFamily="18" charset="0"/>
              </a:rPr>
              <a:t>Etat durcie </a:t>
            </a:r>
            <a:endParaRPr lang="fr-FR" sz="2000" b="1" dirty="0">
              <a:latin typeface="Times New Roman" pitchFamily="18" charset="0"/>
              <a:cs typeface="Times New Roman" pitchFamily="18" charset="0"/>
            </a:endParaRPr>
          </a:p>
        </p:txBody>
      </p:sp>
      <p:sp>
        <p:nvSpPr>
          <p:cNvPr id="6" name="ZoneTexte 5"/>
          <p:cNvSpPr txBox="1"/>
          <p:nvPr/>
        </p:nvSpPr>
        <p:spPr>
          <a:xfrm>
            <a:off x="1547664" y="435463"/>
            <a:ext cx="7488832" cy="400110"/>
          </a:xfrm>
          <a:prstGeom prst="rect">
            <a:avLst/>
          </a:prstGeom>
          <a:noFill/>
        </p:spPr>
        <p:txBody>
          <a:bodyPr wrap="square" rtlCol="0">
            <a:spAutoFit/>
          </a:bodyPr>
          <a:lstStyle/>
          <a:p>
            <a:pPr marL="342900" indent="-342900">
              <a:buFont typeface="Wingdings" pitchFamily="2" charset="2"/>
              <a:buChar char="Ø"/>
            </a:pPr>
            <a:r>
              <a:rPr lang="fr-FR" sz="2000" b="1" dirty="0" smtClean="0">
                <a:latin typeface="Times New Roman" pitchFamily="18" charset="0"/>
                <a:cs typeface="Times New Roman" pitchFamily="18" charset="0"/>
              </a:rPr>
              <a:t>La résistances a la compression : [Rc]</a:t>
            </a:r>
            <a:endParaRPr lang="fr-FR" sz="2000" b="1" dirty="0">
              <a:latin typeface="Times New Roman" pitchFamily="18" charset="0"/>
              <a:cs typeface="Times New Roman" pitchFamily="18" charset="0"/>
            </a:endParaRPr>
          </a:p>
        </p:txBody>
      </p:sp>
      <p:graphicFrame>
        <p:nvGraphicFramePr>
          <p:cNvPr id="14" name="Graphique 13"/>
          <p:cNvGraphicFramePr/>
          <p:nvPr>
            <p:extLst>
              <p:ext uri="{D42A27DB-BD31-4B8C-83A1-F6EECF244321}">
                <p14:modId xmlns:p14="http://schemas.microsoft.com/office/powerpoint/2010/main" val="2653936878"/>
              </p:ext>
            </p:extLst>
          </p:nvPr>
        </p:nvGraphicFramePr>
        <p:xfrm>
          <a:off x="1238253" y="804862"/>
          <a:ext cx="7798245" cy="2684990"/>
        </p:xfrm>
        <a:graphic>
          <a:graphicData uri="http://schemas.openxmlformats.org/drawingml/2006/chart">
            <c:chart xmlns:c="http://schemas.openxmlformats.org/drawingml/2006/chart" xmlns:r="http://schemas.openxmlformats.org/officeDocument/2006/relationships" r:id="rId3"/>
          </a:graphicData>
        </a:graphic>
      </p:graphicFrame>
      <p:sp>
        <p:nvSpPr>
          <p:cNvPr id="15" name="ZoneTexte 14"/>
          <p:cNvSpPr txBox="1"/>
          <p:nvPr/>
        </p:nvSpPr>
        <p:spPr>
          <a:xfrm>
            <a:off x="6228184" y="1033716"/>
            <a:ext cx="648072" cy="307777"/>
          </a:xfrm>
          <a:prstGeom prst="rect">
            <a:avLst/>
          </a:prstGeom>
          <a:solidFill>
            <a:srgbClr val="FF0000"/>
          </a:solidFill>
        </p:spPr>
        <p:txBody>
          <a:bodyPr wrap="square" rtlCol="0">
            <a:spAutoFit/>
          </a:bodyPr>
          <a:lstStyle/>
          <a:p>
            <a:r>
              <a:rPr lang="fr-FR" sz="1400" dirty="0" smtClean="0">
                <a:solidFill>
                  <a:schemeClr val="bg1"/>
                </a:solidFill>
              </a:rPr>
              <a:t>25℅</a:t>
            </a:r>
            <a:endParaRPr lang="fr-FR" sz="1400" dirty="0">
              <a:solidFill>
                <a:schemeClr val="bg1"/>
              </a:solidFill>
            </a:endParaRPr>
          </a:p>
        </p:txBody>
      </p:sp>
      <p:sp>
        <p:nvSpPr>
          <p:cNvPr id="17" name="ZoneTexte 16"/>
          <p:cNvSpPr txBox="1"/>
          <p:nvPr/>
        </p:nvSpPr>
        <p:spPr>
          <a:xfrm>
            <a:off x="1238250" y="3291830"/>
            <a:ext cx="7905750" cy="1938992"/>
          </a:xfrm>
          <a:prstGeom prst="rect">
            <a:avLst/>
          </a:prstGeom>
          <a:noFill/>
        </p:spPr>
        <p:txBody>
          <a:bodyPr wrap="square" rtlCol="0">
            <a:spAutoFit/>
          </a:bodyPr>
          <a:lstStyle/>
          <a:p>
            <a:pPr marL="285750" indent="-285750" algn="just">
              <a:buFont typeface="Wingdings" pitchFamily="2" charset="2"/>
              <a:buChar char="Ø"/>
            </a:pPr>
            <a:r>
              <a:rPr lang="fr-FR" sz="2000" dirty="0">
                <a:latin typeface="Times New Roman" pitchFamily="18" charset="0"/>
                <a:cs typeface="Times New Roman" pitchFamily="18" charset="0"/>
              </a:rPr>
              <a:t>On remarque que la résistance à la compression varie </a:t>
            </a:r>
            <a:r>
              <a:rPr lang="fr-FR" sz="2000" dirty="0" smtClean="0">
                <a:latin typeface="Times New Roman" pitchFamily="18" charset="0"/>
                <a:cs typeface="Times New Roman" pitchFamily="18" charset="0"/>
              </a:rPr>
              <a:t>inversement </a:t>
            </a:r>
            <a:r>
              <a:rPr lang="fr-FR" sz="2000" dirty="0">
                <a:latin typeface="Times New Roman" pitchFamily="18" charset="0"/>
                <a:cs typeface="Times New Roman" pitchFamily="18" charset="0"/>
              </a:rPr>
              <a:t>proportionnelle au taux de GCR. De plus, </a:t>
            </a:r>
            <a:r>
              <a:rPr lang="fr-FR" sz="2000" dirty="0" err="1">
                <a:latin typeface="Times New Roman" pitchFamily="18" charset="0"/>
                <a:cs typeface="Times New Roman" pitchFamily="18" charset="0"/>
              </a:rPr>
              <a:t>Rc</a:t>
            </a:r>
            <a:r>
              <a:rPr lang="fr-FR" sz="2000" dirty="0">
                <a:latin typeface="Times New Roman" pitchFamily="18" charset="0"/>
                <a:cs typeface="Times New Roman" pitchFamily="18" charset="0"/>
              </a:rPr>
              <a:t> du béton témoin(BT) est supérieure en comparant aux bétons incorporant les granulats de caoutchouc </a:t>
            </a:r>
            <a:r>
              <a:rPr lang="fr-FR" sz="2000" dirty="0" smtClean="0">
                <a:latin typeface="Times New Roman" pitchFamily="18" charset="0"/>
                <a:cs typeface="Times New Roman" pitchFamily="18" charset="0"/>
              </a:rPr>
              <a:t>a </a:t>
            </a:r>
            <a:r>
              <a:rPr lang="fr-FR" sz="2000" dirty="0">
                <a:latin typeface="Times New Roman" pitchFamily="18" charset="0"/>
                <a:cs typeface="Times New Roman" pitchFamily="18" charset="0"/>
              </a:rPr>
              <a:t>différents âges (7 ; 14 ; 28 ; 56 jours</a:t>
            </a:r>
            <a:r>
              <a:rPr lang="fr-FR" sz="2000" dirty="0" smtClean="0">
                <a:latin typeface="Times New Roman" pitchFamily="18" charset="0"/>
                <a:cs typeface="Times New Roman" pitchFamily="18" charset="0"/>
              </a:rPr>
              <a:t>). </a:t>
            </a:r>
          </a:p>
          <a:p>
            <a:pPr marL="285750" indent="-285750" algn="just">
              <a:buFont typeface="Wingdings" pitchFamily="2" charset="2"/>
              <a:buChar char="Ø"/>
            </a:pPr>
            <a:r>
              <a:rPr lang="fr-FR" sz="2000" dirty="0" smtClean="0">
                <a:latin typeface="Times New Roman" pitchFamily="18" charset="0"/>
                <a:cs typeface="Times New Roman" pitchFamily="18" charset="0"/>
              </a:rPr>
              <a:t>Ce </a:t>
            </a:r>
            <a:r>
              <a:rPr lang="fr-FR" sz="2000" dirty="0">
                <a:latin typeface="Times New Roman" pitchFamily="18" charset="0"/>
                <a:cs typeface="Times New Roman" pitchFamily="18" charset="0"/>
              </a:rPr>
              <a:t>comportement est attribué à la faible rigidité des granulats de caoutchouc en comparant avec les granulats naturels.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ppt_x"/>
                                          </p:val>
                                        </p:tav>
                                        <p:tav tm="100000">
                                          <p:val>
                                            <p:strVal val="#ppt_x"/>
                                          </p:val>
                                        </p:tav>
                                      </p:tavLst>
                                    </p:anim>
                                    <p:anim calcmode="lin" valueType="num">
                                      <p:cBhvr additive="base">
                                        <p:cTn id="1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500" fill="hold"/>
                                        <p:tgtEl>
                                          <p:spTgt spid="14"/>
                                        </p:tgtEl>
                                        <p:attrNameLst>
                                          <p:attrName>ppt_x</p:attrName>
                                        </p:attrNameLst>
                                      </p:cBhvr>
                                      <p:tavLst>
                                        <p:tav tm="0">
                                          <p:val>
                                            <p:strVal val="#ppt_x"/>
                                          </p:val>
                                        </p:tav>
                                        <p:tav tm="100000">
                                          <p:val>
                                            <p:strVal val="#ppt_x"/>
                                          </p:val>
                                        </p:tav>
                                      </p:tavLst>
                                    </p:anim>
                                    <p:anim calcmode="lin" valueType="num">
                                      <p:cBhvr additive="base">
                                        <p:cTn id="24" dur="500" fill="hold"/>
                                        <p:tgtEl>
                                          <p:spTgt spid="14"/>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500" fill="hold"/>
                                        <p:tgtEl>
                                          <p:spTgt spid="15"/>
                                        </p:tgtEl>
                                        <p:attrNameLst>
                                          <p:attrName>ppt_x</p:attrName>
                                        </p:attrNameLst>
                                      </p:cBhvr>
                                      <p:tavLst>
                                        <p:tav tm="0">
                                          <p:val>
                                            <p:strVal val="#ppt_x"/>
                                          </p:val>
                                        </p:tav>
                                        <p:tav tm="100000">
                                          <p:val>
                                            <p:strVal val="#ppt_x"/>
                                          </p:val>
                                        </p:tav>
                                      </p:tavLst>
                                    </p:anim>
                                    <p:anim calcmode="lin" valueType="num">
                                      <p:cBhvr additive="base">
                                        <p:cTn id="2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17"/>
                                        </p:tgtEl>
                                        <p:attrNameLst>
                                          <p:attrName>style.visibility</p:attrName>
                                        </p:attrNameLst>
                                      </p:cBhvr>
                                      <p:to>
                                        <p:strVal val="visible"/>
                                      </p:to>
                                    </p:set>
                                    <p:anim calcmode="lin" valueType="num">
                                      <p:cBhvr additive="base">
                                        <p:cTn id="33" dur="500" fill="hold"/>
                                        <p:tgtEl>
                                          <p:spTgt spid="17"/>
                                        </p:tgtEl>
                                        <p:attrNameLst>
                                          <p:attrName>ppt_x</p:attrName>
                                        </p:attrNameLst>
                                      </p:cBhvr>
                                      <p:tavLst>
                                        <p:tav tm="0">
                                          <p:val>
                                            <p:strVal val="#ppt_x"/>
                                          </p:val>
                                        </p:tav>
                                        <p:tav tm="100000">
                                          <p:val>
                                            <p:strVal val="#ppt_x"/>
                                          </p:val>
                                        </p:tav>
                                      </p:tavLst>
                                    </p:anim>
                                    <p:anim calcmode="lin" valueType="num">
                                      <p:cBhvr additive="base">
                                        <p:cTn id="34"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Graphic spid="14" grpId="0">
        <p:bldAsOne/>
      </p:bldGraphic>
      <p:bldP spid="15" grpId="0" animBg="1"/>
      <p:bldP spid="1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a:xfrm rot="5400000" flipV="1">
            <a:off x="-1958912" y="1946339"/>
            <a:ext cx="5156073" cy="1238250"/>
          </a:xfrm>
          <a:prstGeom prst="rect">
            <a:avLst/>
          </a:prstGeom>
        </p:spPr>
        <p:style>
          <a:lnRef idx="0">
            <a:schemeClr val="accent5"/>
          </a:lnRef>
          <a:fillRef idx="3">
            <a:schemeClr val="accent5"/>
          </a:fillRef>
          <a:effectRef idx="3">
            <a:schemeClr val="accent5"/>
          </a:effectRef>
          <a:fontRef idx="minor">
            <a:schemeClr val="lt1"/>
          </a:fontRef>
        </p:style>
        <p:txBody>
          <a:bodyPr anchor="ctr">
            <a:normAutofit/>
          </a:bodyP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fr-FR" sz="2600" b="1" i="1" dirty="0">
                <a:effectLst>
                  <a:outerShdw blurRad="38100" dist="38100" dir="2700000" algn="tl">
                    <a:srgbClr val="000000">
                      <a:alpha val="43137"/>
                    </a:srgbClr>
                  </a:outerShdw>
                </a:effectLst>
                <a:latin typeface="Times New Roman" pitchFamily="18" charset="0"/>
                <a:cs typeface="Times New Roman" pitchFamily="18" charset="0"/>
              </a:rPr>
              <a:t>RÉSULTATS ET DISCUSSION</a:t>
            </a:r>
            <a:endParaRPr lang="fr-FR" sz="2600" i="1"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5" name="Rectangle 4"/>
          <p:cNvSpPr>
            <a:spLocks noChangeArrowheads="1"/>
          </p:cNvSpPr>
          <p:nvPr/>
        </p:nvSpPr>
        <p:spPr bwMode="auto">
          <a:xfrm>
            <a:off x="0" y="-184666"/>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dirty="0"/>
          </a:p>
        </p:txBody>
      </p:sp>
      <p:sp>
        <p:nvSpPr>
          <p:cNvPr id="6" name="Rectangle 5"/>
          <p:cNvSpPr>
            <a:spLocks noChangeArrowheads="1"/>
          </p:cNvSpPr>
          <p:nvPr/>
        </p:nvSpPr>
        <p:spPr bwMode="auto">
          <a:xfrm>
            <a:off x="0" y="2115622"/>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dirty="0"/>
          </a:p>
        </p:txBody>
      </p:sp>
      <p:sp>
        <p:nvSpPr>
          <p:cNvPr id="7" name="Rectangle 3"/>
          <p:cNvSpPr>
            <a:spLocks noChangeArrowheads="1"/>
          </p:cNvSpPr>
          <p:nvPr/>
        </p:nvSpPr>
        <p:spPr bwMode="auto">
          <a:xfrm>
            <a:off x="0" y="-184666"/>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dirty="0"/>
          </a:p>
        </p:txBody>
      </p:sp>
      <p:sp>
        <p:nvSpPr>
          <p:cNvPr id="8" name="Rectangle 4"/>
          <p:cNvSpPr>
            <a:spLocks noChangeArrowheads="1"/>
          </p:cNvSpPr>
          <p:nvPr/>
        </p:nvSpPr>
        <p:spPr bwMode="auto">
          <a:xfrm>
            <a:off x="0" y="2144197"/>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dirty="0"/>
          </a:p>
        </p:txBody>
      </p:sp>
      <p:sp>
        <p:nvSpPr>
          <p:cNvPr id="15" name="Rectangle 14"/>
          <p:cNvSpPr/>
          <p:nvPr/>
        </p:nvSpPr>
        <p:spPr>
          <a:xfrm>
            <a:off x="468282" y="4731990"/>
            <a:ext cx="418704" cy="369332"/>
          </a:xfrm>
          <a:prstGeom prst="rect">
            <a:avLst/>
          </a:prstGeom>
        </p:spPr>
        <p:txBody>
          <a:bodyPr wrap="none">
            <a:spAutoFit/>
          </a:bodyPr>
          <a:lstStyle/>
          <a:p>
            <a:r>
              <a:rPr lang="fr-FR" b="1" dirty="0" smtClean="0">
                <a:effectLst>
                  <a:glow rad="45504">
                    <a:schemeClr val="accent1">
                      <a:satMod val="220000"/>
                      <a:alpha val="35000"/>
                    </a:schemeClr>
                  </a:glow>
                  <a:outerShdw blurRad="63500" dist="50800" dir="8100000" sx="0" sy="0">
                    <a:srgbClr val="000000">
                      <a:alpha val="50000"/>
                    </a:srgbClr>
                  </a:outerShdw>
                </a:effectLst>
              </a:rPr>
              <a:t>18</a:t>
            </a:r>
            <a:endParaRPr lang="fr-FR" dirty="0"/>
          </a:p>
        </p:txBody>
      </p:sp>
      <p:sp>
        <p:nvSpPr>
          <p:cNvPr id="2" name="ZoneTexte 1"/>
          <p:cNvSpPr txBox="1"/>
          <p:nvPr/>
        </p:nvSpPr>
        <p:spPr>
          <a:xfrm>
            <a:off x="1403648" y="34453"/>
            <a:ext cx="7992888" cy="369332"/>
          </a:xfrm>
          <a:prstGeom prst="rect">
            <a:avLst/>
          </a:prstGeom>
          <a:noFill/>
        </p:spPr>
        <p:txBody>
          <a:bodyPr wrap="square" rtlCol="0">
            <a:spAutoFit/>
          </a:bodyPr>
          <a:lstStyle/>
          <a:p>
            <a:pPr marL="285750" lvl="0" indent="-285750" fontAlgn="base">
              <a:spcBef>
                <a:spcPct val="0"/>
              </a:spcBef>
              <a:spcAft>
                <a:spcPct val="0"/>
              </a:spcAft>
              <a:buFont typeface="Wingdings" pitchFamily="2" charset="2"/>
              <a:buChar char="Ø"/>
            </a:pPr>
            <a:r>
              <a:rPr lang="fr-FR" b="1" dirty="0">
                <a:latin typeface="Times New Roman" pitchFamily="18" charset="0"/>
                <a:ea typeface="Times New Roman" pitchFamily="18" charset="0"/>
                <a:cs typeface="Times New Roman" pitchFamily="18" charset="0"/>
              </a:rPr>
              <a:t>La résistance à la traction par fendage </a:t>
            </a:r>
            <a:r>
              <a:rPr lang="fr-FR" b="1" dirty="0" smtClean="0">
                <a:latin typeface="Times New Roman" pitchFamily="18" charset="0"/>
                <a:ea typeface="Times New Roman" pitchFamily="18" charset="0"/>
                <a:cs typeface="Times New Roman" pitchFamily="18" charset="0"/>
              </a:rPr>
              <a:t>:[</a:t>
            </a:r>
            <a:r>
              <a:rPr lang="fr-FR" b="1" dirty="0" err="1" smtClean="0">
                <a:latin typeface="Times New Roman" pitchFamily="18" charset="0"/>
                <a:ea typeface="Times New Roman" pitchFamily="18" charset="0"/>
                <a:cs typeface="Times New Roman" pitchFamily="18" charset="0"/>
              </a:rPr>
              <a:t>Rt</a:t>
            </a:r>
            <a:r>
              <a:rPr lang="fr-FR" b="1" dirty="0" smtClean="0">
                <a:latin typeface="Times New Roman" pitchFamily="18" charset="0"/>
                <a:ea typeface="Times New Roman" pitchFamily="18" charset="0"/>
                <a:cs typeface="Times New Roman" pitchFamily="18" charset="0"/>
              </a:rPr>
              <a:t>]</a:t>
            </a:r>
            <a:endParaRPr lang="fr-FR" dirty="0">
              <a:latin typeface="Arial" pitchFamily="34" charset="0"/>
              <a:cs typeface="Arial" pitchFamily="34" charset="0"/>
            </a:endParaRPr>
          </a:p>
        </p:txBody>
      </p:sp>
      <p:graphicFrame>
        <p:nvGraphicFramePr>
          <p:cNvPr id="3" name="Graphique 2"/>
          <p:cNvGraphicFramePr/>
          <p:nvPr>
            <p:extLst>
              <p:ext uri="{D42A27DB-BD31-4B8C-83A1-F6EECF244321}">
                <p14:modId xmlns:p14="http://schemas.microsoft.com/office/powerpoint/2010/main" val="3513624003"/>
              </p:ext>
            </p:extLst>
          </p:nvPr>
        </p:nvGraphicFramePr>
        <p:xfrm>
          <a:off x="1554722" y="315827"/>
          <a:ext cx="7272808" cy="3142597"/>
        </p:xfrm>
        <a:graphic>
          <a:graphicData uri="http://schemas.openxmlformats.org/drawingml/2006/chart">
            <c:chart xmlns:c="http://schemas.openxmlformats.org/drawingml/2006/chart" xmlns:r="http://schemas.openxmlformats.org/officeDocument/2006/relationships" r:id="rId2"/>
          </a:graphicData>
        </a:graphic>
      </p:graphicFrame>
      <p:sp>
        <p:nvSpPr>
          <p:cNvPr id="16" name="ZoneTexte 15"/>
          <p:cNvSpPr txBox="1"/>
          <p:nvPr/>
        </p:nvSpPr>
        <p:spPr>
          <a:xfrm>
            <a:off x="1197257" y="3219822"/>
            <a:ext cx="7905750" cy="1754326"/>
          </a:xfrm>
          <a:prstGeom prst="rect">
            <a:avLst/>
          </a:prstGeom>
          <a:noFill/>
        </p:spPr>
        <p:txBody>
          <a:bodyPr wrap="square" rtlCol="0">
            <a:spAutoFit/>
          </a:bodyPr>
          <a:lstStyle/>
          <a:p>
            <a:pPr marL="285750" indent="-285750" algn="just">
              <a:buFont typeface="Wingdings" pitchFamily="2" charset="2"/>
              <a:buChar char="Ø"/>
            </a:pPr>
            <a:r>
              <a:rPr lang="fr-FR" dirty="0" smtClean="0">
                <a:latin typeface="Times New Roman" pitchFamily="18" charset="0"/>
                <a:cs typeface="Times New Roman" pitchFamily="18" charset="0"/>
              </a:rPr>
              <a:t>On remarque que la résistances a la traction par fendage diminue lorsque le pourcentage de caoutchouc augmente a différents âge (7,14,28,56 jours).</a:t>
            </a:r>
          </a:p>
          <a:p>
            <a:pPr marL="285750" indent="-285750" algn="just">
              <a:buFont typeface="Wingdings" pitchFamily="2" charset="2"/>
              <a:buChar char="Ø"/>
            </a:pPr>
            <a:r>
              <a:rPr lang="fr-FR" dirty="0" smtClean="0">
                <a:latin typeface="Times New Roman" pitchFamily="18" charset="0"/>
                <a:cs typeface="Times New Roman" pitchFamily="18" charset="0"/>
              </a:rPr>
              <a:t>Ce </a:t>
            </a:r>
            <a:r>
              <a:rPr lang="fr-FR" dirty="0">
                <a:latin typeface="Times New Roman" pitchFamily="18" charset="0"/>
                <a:cs typeface="Times New Roman" pitchFamily="18" charset="0"/>
              </a:rPr>
              <a:t>comportement confirme la possibilité de substitution des granulats naturelles par les granulats de caoutchouc mais avec un taux qui ne dépasse pas en tous cas 20 % pour assurer la chute de résistance inférieurs à 20 % qui représente un taux de réduction raisonnable .</a:t>
            </a:r>
            <a:endParaRPr lang="fr-FR" dirty="0" smtClean="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ppt_x"/>
                                          </p:val>
                                        </p:tav>
                                        <p:tav tm="100000">
                                          <p:val>
                                            <p:strVal val="#ppt_x"/>
                                          </p:val>
                                        </p:tav>
                                      </p:tavLst>
                                    </p:anim>
                                    <p:anim calcmode="lin" valueType="num">
                                      <p:cBhvr additive="base">
                                        <p:cTn id="1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ppt_x"/>
                                          </p:val>
                                        </p:tav>
                                        <p:tav tm="100000">
                                          <p:val>
                                            <p:strVal val="#ppt_x"/>
                                          </p:val>
                                        </p:tav>
                                      </p:tavLst>
                                    </p:anim>
                                    <p:anim calcmode="lin" valueType="num">
                                      <p:cBhvr additive="base">
                                        <p:cTn id="20"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6"/>
                                        </p:tgtEl>
                                        <p:attrNameLst>
                                          <p:attrName>style.visibility</p:attrName>
                                        </p:attrNameLst>
                                      </p:cBhvr>
                                      <p:to>
                                        <p:strVal val="visible"/>
                                      </p:to>
                                    </p:set>
                                    <p:anim calcmode="lin" valueType="num">
                                      <p:cBhvr additive="base">
                                        <p:cTn id="25" dur="500" fill="hold"/>
                                        <p:tgtEl>
                                          <p:spTgt spid="16"/>
                                        </p:tgtEl>
                                        <p:attrNameLst>
                                          <p:attrName>ppt_x</p:attrName>
                                        </p:attrNameLst>
                                      </p:cBhvr>
                                      <p:tavLst>
                                        <p:tav tm="0">
                                          <p:val>
                                            <p:strVal val="#ppt_x"/>
                                          </p:val>
                                        </p:tav>
                                        <p:tav tm="100000">
                                          <p:val>
                                            <p:strVal val="#ppt_x"/>
                                          </p:val>
                                        </p:tav>
                                      </p:tavLst>
                                    </p:anim>
                                    <p:anim calcmode="lin" valueType="num">
                                      <p:cBhvr additive="base">
                                        <p:cTn id="26"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 grpId="0"/>
      <p:bldGraphic spid="3" grpId="0">
        <p:bldAsOne/>
      </p:bldGraphic>
      <p:bldP spid="1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a:xfrm rot="5400000" flipV="1">
            <a:off x="-1958912" y="1946339"/>
            <a:ext cx="5156073" cy="1238250"/>
          </a:xfrm>
          <a:prstGeom prst="rect">
            <a:avLst/>
          </a:prstGeom>
        </p:spPr>
        <p:style>
          <a:lnRef idx="0">
            <a:schemeClr val="accent5"/>
          </a:lnRef>
          <a:fillRef idx="3">
            <a:schemeClr val="accent5"/>
          </a:fillRef>
          <a:effectRef idx="3">
            <a:schemeClr val="accent5"/>
          </a:effectRef>
          <a:fontRef idx="minor">
            <a:schemeClr val="lt1"/>
          </a:fontRef>
        </p:style>
        <p:txBody>
          <a:bodyPr anchor="ctr">
            <a:normAutofit/>
          </a:bodyP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fr-FR" sz="2600" b="1" i="1" dirty="0">
                <a:effectLst>
                  <a:outerShdw blurRad="38100" dist="38100" dir="2700000" algn="tl">
                    <a:srgbClr val="000000">
                      <a:alpha val="43137"/>
                    </a:srgbClr>
                  </a:outerShdw>
                </a:effectLst>
                <a:latin typeface="Times New Roman" pitchFamily="18" charset="0"/>
                <a:cs typeface="Times New Roman" pitchFamily="18" charset="0"/>
              </a:rPr>
              <a:t>RÉSULTATS ET DISCUSSION</a:t>
            </a:r>
            <a:endParaRPr lang="fr-FR" sz="2600" i="1"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5" name="Rectangle 4"/>
          <p:cNvSpPr>
            <a:spLocks noChangeArrowheads="1"/>
          </p:cNvSpPr>
          <p:nvPr/>
        </p:nvSpPr>
        <p:spPr bwMode="auto">
          <a:xfrm>
            <a:off x="0" y="-184666"/>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dirty="0"/>
          </a:p>
        </p:txBody>
      </p:sp>
      <p:sp>
        <p:nvSpPr>
          <p:cNvPr id="6" name="Rectangle 5"/>
          <p:cNvSpPr>
            <a:spLocks noChangeArrowheads="1"/>
          </p:cNvSpPr>
          <p:nvPr/>
        </p:nvSpPr>
        <p:spPr bwMode="auto">
          <a:xfrm>
            <a:off x="0" y="2115622"/>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dirty="0"/>
          </a:p>
        </p:txBody>
      </p:sp>
      <p:sp>
        <p:nvSpPr>
          <p:cNvPr id="7" name="Rectangle 3"/>
          <p:cNvSpPr>
            <a:spLocks noChangeArrowheads="1"/>
          </p:cNvSpPr>
          <p:nvPr/>
        </p:nvSpPr>
        <p:spPr bwMode="auto">
          <a:xfrm>
            <a:off x="0" y="-184666"/>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dirty="0"/>
          </a:p>
        </p:txBody>
      </p:sp>
      <p:sp>
        <p:nvSpPr>
          <p:cNvPr id="8" name="Rectangle 4"/>
          <p:cNvSpPr>
            <a:spLocks noChangeArrowheads="1"/>
          </p:cNvSpPr>
          <p:nvPr/>
        </p:nvSpPr>
        <p:spPr bwMode="auto">
          <a:xfrm>
            <a:off x="0" y="2144197"/>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dirty="0"/>
          </a:p>
        </p:txBody>
      </p:sp>
      <p:sp>
        <p:nvSpPr>
          <p:cNvPr id="15" name="Rectangle 14"/>
          <p:cNvSpPr/>
          <p:nvPr/>
        </p:nvSpPr>
        <p:spPr>
          <a:xfrm>
            <a:off x="468282" y="4731990"/>
            <a:ext cx="418704" cy="369332"/>
          </a:xfrm>
          <a:prstGeom prst="rect">
            <a:avLst/>
          </a:prstGeom>
        </p:spPr>
        <p:txBody>
          <a:bodyPr wrap="none">
            <a:spAutoFit/>
          </a:bodyPr>
          <a:lstStyle/>
          <a:p>
            <a:r>
              <a:rPr lang="fr-FR" b="1" dirty="0" smtClean="0">
                <a:effectLst>
                  <a:glow rad="45504">
                    <a:schemeClr val="accent1">
                      <a:satMod val="220000"/>
                      <a:alpha val="35000"/>
                    </a:schemeClr>
                  </a:glow>
                  <a:outerShdw blurRad="63500" dist="50800" dir="8100000" sx="0" sy="0">
                    <a:srgbClr val="000000">
                      <a:alpha val="50000"/>
                    </a:srgbClr>
                  </a:outerShdw>
                </a:effectLst>
              </a:rPr>
              <a:t>19</a:t>
            </a:r>
            <a:endParaRPr lang="fr-FR" dirty="0"/>
          </a:p>
        </p:txBody>
      </p:sp>
      <p:sp>
        <p:nvSpPr>
          <p:cNvPr id="2" name="ZoneTexte 1"/>
          <p:cNvSpPr txBox="1"/>
          <p:nvPr/>
        </p:nvSpPr>
        <p:spPr>
          <a:xfrm>
            <a:off x="1403648" y="109093"/>
            <a:ext cx="2952328" cy="400110"/>
          </a:xfrm>
          <a:prstGeom prst="rect">
            <a:avLst/>
          </a:prstGeom>
          <a:noFill/>
        </p:spPr>
        <p:txBody>
          <a:bodyPr wrap="square" rtlCol="0">
            <a:spAutoFit/>
          </a:bodyPr>
          <a:lstStyle/>
          <a:p>
            <a:pPr marL="285750" indent="-285750">
              <a:buFont typeface="Wingdings" pitchFamily="2" charset="2"/>
              <a:buChar char="Ø"/>
            </a:pPr>
            <a:r>
              <a:rPr lang="fr-FR" sz="2000" b="1" dirty="0" smtClean="0">
                <a:latin typeface="Times New Roman" pitchFamily="18" charset="0"/>
                <a:cs typeface="Times New Roman" pitchFamily="18" charset="0"/>
              </a:rPr>
              <a:t>Essai ultra son :</a:t>
            </a:r>
            <a:endParaRPr lang="fr-FR" sz="2000" b="1" dirty="0">
              <a:latin typeface="Times New Roman" pitchFamily="18" charset="0"/>
              <a:cs typeface="Times New Roman" pitchFamily="18" charset="0"/>
            </a:endParaRPr>
          </a:p>
        </p:txBody>
      </p:sp>
      <p:graphicFrame>
        <p:nvGraphicFramePr>
          <p:cNvPr id="11" name="Graphique 10"/>
          <p:cNvGraphicFramePr/>
          <p:nvPr>
            <p:extLst>
              <p:ext uri="{D42A27DB-BD31-4B8C-83A1-F6EECF244321}">
                <p14:modId xmlns:p14="http://schemas.microsoft.com/office/powerpoint/2010/main" val="1712224578"/>
              </p:ext>
            </p:extLst>
          </p:nvPr>
        </p:nvGraphicFramePr>
        <p:xfrm>
          <a:off x="1403648" y="529980"/>
          <a:ext cx="7560840" cy="2797854"/>
        </p:xfrm>
        <a:graphic>
          <a:graphicData uri="http://schemas.openxmlformats.org/drawingml/2006/chart">
            <c:chart xmlns:c="http://schemas.openxmlformats.org/drawingml/2006/chart" xmlns:r="http://schemas.openxmlformats.org/officeDocument/2006/relationships" r:id="rId2"/>
          </a:graphicData>
        </a:graphic>
      </p:graphicFrame>
      <p:sp>
        <p:nvSpPr>
          <p:cNvPr id="10" name="ZoneTexte 9"/>
          <p:cNvSpPr txBox="1"/>
          <p:nvPr/>
        </p:nvSpPr>
        <p:spPr>
          <a:xfrm>
            <a:off x="1238250" y="3327834"/>
            <a:ext cx="7905750" cy="1569660"/>
          </a:xfrm>
          <a:prstGeom prst="rect">
            <a:avLst/>
          </a:prstGeom>
          <a:noFill/>
        </p:spPr>
        <p:txBody>
          <a:bodyPr wrap="square" rtlCol="0">
            <a:spAutoFit/>
          </a:bodyPr>
          <a:lstStyle/>
          <a:p>
            <a:pPr marL="285750" indent="-285750" algn="just">
              <a:buFont typeface="Wingdings" pitchFamily="2" charset="2"/>
              <a:buChar char="Ø"/>
            </a:pPr>
            <a:r>
              <a:rPr lang="fr-FR" sz="2400" dirty="0">
                <a:latin typeface="Times New Roman" pitchFamily="18" charset="0"/>
                <a:cs typeface="Times New Roman" pitchFamily="18" charset="0"/>
              </a:rPr>
              <a:t>On remarque </a:t>
            </a:r>
            <a:r>
              <a:rPr lang="fr-FR" sz="2400" dirty="0" smtClean="0">
                <a:latin typeface="Times New Roman" pitchFamily="18" charset="0"/>
                <a:cs typeface="Times New Roman" pitchFamily="18" charset="0"/>
              </a:rPr>
              <a:t>que la </a:t>
            </a:r>
            <a:r>
              <a:rPr lang="fr-FR" sz="2400" dirty="0">
                <a:latin typeface="Times New Roman" pitchFamily="18" charset="0"/>
                <a:cs typeface="Times New Roman" pitchFamily="18" charset="0"/>
              </a:rPr>
              <a:t>vitesse de propagation de l’onde </a:t>
            </a:r>
            <a:r>
              <a:rPr lang="fr-FR" sz="2400" dirty="0" smtClean="0">
                <a:latin typeface="Times New Roman" pitchFamily="18" charset="0"/>
                <a:cs typeface="Times New Roman" pitchFamily="18" charset="0"/>
              </a:rPr>
              <a:t>sonores diminue </a:t>
            </a:r>
            <a:r>
              <a:rPr lang="fr-FR" sz="2400" dirty="0">
                <a:latin typeface="Times New Roman" pitchFamily="18" charset="0"/>
                <a:cs typeface="Times New Roman" pitchFamily="18" charset="0"/>
              </a:rPr>
              <a:t>lorsque le pourcentage de </a:t>
            </a:r>
            <a:r>
              <a:rPr lang="fr-FR" sz="2400" dirty="0" smtClean="0">
                <a:latin typeface="Times New Roman" pitchFamily="18" charset="0"/>
                <a:cs typeface="Times New Roman" pitchFamily="18" charset="0"/>
              </a:rPr>
              <a:t>caoutchouc augmente, </a:t>
            </a:r>
            <a:r>
              <a:rPr lang="fr-FR" sz="2400" dirty="0">
                <a:latin typeface="Times New Roman" pitchFamily="18" charset="0"/>
                <a:cs typeface="Times New Roman" pitchFamily="18" charset="0"/>
              </a:rPr>
              <a:t>ceci peut </a:t>
            </a:r>
            <a:r>
              <a:rPr lang="fr-FR" sz="2400" dirty="0" smtClean="0">
                <a:latin typeface="Times New Roman" pitchFamily="18" charset="0"/>
                <a:cs typeface="Times New Roman" pitchFamily="18" charset="0"/>
              </a:rPr>
              <a:t>être attribuer </a:t>
            </a:r>
            <a:r>
              <a:rPr lang="fr-FR" sz="2400" dirty="0">
                <a:latin typeface="Times New Roman" pitchFamily="18" charset="0"/>
                <a:cs typeface="Times New Roman" pitchFamily="18" charset="0"/>
              </a:rPr>
              <a:t>à la faible densité des granulats de caoutchouc par rapport aux agrégats </a:t>
            </a:r>
            <a:r>
              <a:rPr lang="fr-FR" sz="2400" dirty="0" smtClean="0">
                <a:latin typeface="Times New Roman" pitchFamily="18" charset="0"/>
                <a:cs typeface="Times New Roman" pitchFamily="18" charset="0"/>
              </a:rPr>
              <a:t>minéraux.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ppt_x"/>
                                          </p:val>
                                        </p:tav>
                                        <p:tav tm="100000">
                                          <p:val>
                                            <p:strVal val="#ppt_x"/>
                                          </p:val>
                                        </p:tav>
                                      </p:tavLst>
                                    </p:anim>
                                    <p:anim calcmode="lin" valueType="num">
                                      <p:cBhvr additive="base">
                                        <p:cTn id="1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ppt_x"/>
                                          </p:val>
                                        </p:tav>
                                        <p:tav tm="100000">
                                          <p:val>
                                            <p:strVal val="#ppt_x"/>
                                          </p:val>
                                        </p:tav>
                                      </p:tavLst>
                                    </p:anim>
                                    <p:anim calcmode="lin" valueType="num">
                                      <p:cBhvr additive="base">
                                        <p:cTn id="20"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500" fill="hold"/>
                                        <p:tgtEl>
                                          <p:spTgt spid="10"/>
                                        </p:tgtEl>
                                        <p:attrNameLst>
                                          <p:attrName>ppt_x</p:attrName>
                                        </p:attrNameLst>
                                      </p:cBhvr>
                                      <p:tavLst>
                                        <p:tav tm="0">
                                          <p:val>
                                            <p:strVal val="#ppt_x"/>
                                          </p:val>
                                        </p:tav>
                                        <p:tav tm="100000">
                                          <p:val>
                                            <p:strVal val="#ppt_x"/>
                                          </p:val>
                                        </p:tav>
                                      </p:tavLst>
                                    </p:anim>
                                    <p:anim calcmode="lin" valueType="num">
                                      <p:cBhvr additive="base">
                                        <p:cTn id="26"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 grpId="0"/>
      <p:bldGraphic spid="11" grpId="0">
        <p:bldAsOne/>
      </p:bldGraphic>
      <p:bldP spid="1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 name="Graphique 19"/>
          <p:cNvGraphicFramePr/>
          <p:nvPr>
            <p:extLst>
              <p:ext uri="{D42A27DB-BD31-4B8C-83A1-F6EECF244321}">
                <p14:modId xmlns:p14="http://schemas.microsoft.com/office/powerpoint/2010/main" val="1080202903"/>
              </p:ext>
            </p:extLst>
          </p:nvPr>
        </p:nvGraphicFramePr>
        <p:xfrm>
          <a:off x="1547667" y="492548"/>
          <a:ext cx="7128791" cy="3159323"/>
        </p:xfrm>
        <a:graphic>
          <a:graphicData uri="http://schemas.openxmlformats.org/drawingml/2006/chart">
            <c:chart xmlns:c="http://schemas.openxmlformats.org/drawingml/2006/chart" xmlns:r="http://schemas.openxmlformats.org/officeDocument/2006/relationships" r:id="rId2"/>
          </a:graphicData>
        </a:graphic>
      </p:graphicFrame>
      <p:sp>
        <p:nvSpPr>
          <p:cNvPr id="4" name="Rectangle 2"/>
          <p:cNvSpPr txBox="1">
            <a:spLocks noChangeArrowheads="1"/>
          </p:cNvSpPr>
          <p:nvPr/>
        </p:nvSpPr>
        <p:spPr>
          <a:xfrm rot="5400000" flipV="1">
            <a:off x="-1958912" y="1946339"/>
            <a:ext cx="5156073" cy="1238250"/>
          </a:xfrm>
          <a:prstGeom prst="rect">
            <a:avLst/>
          </a:prstGeom>
        </p:spPr>
        <p:style>
          <a:lnRef idx="0">
            <a:schemeClr val="accent5"/>
          </a:lnRef>
          <a:fillRef idx="3">
            <a:schemeClr val="accent5"/>
          </a:fillRef>
          <a:effectRef idx="3">
            <a:schemeClr val="accent5"/>
          </a:effectRef>
          <a:fontRef idx="minor">
            <a:schemeClr val="lt1"/>
          </a:fontRef>
        </p:style>
        <p:txBody>
          <a:bodyPr anchor="ctr">
            <a:normAutofit/>
          </a:bodyP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fr-FR" sz="2600" b="1" i="1" dirty="0">
                <a:effectLst>
                  <a:outerShdw blurRad="38100" dist="38100" dir="2700000" algn="tl">
                    <a:srgbClr val="000000">
                      <a:alpha val="43137"/>
                    </a:srgbClr>
                  </a:outerShdw>
                </a:effectLst>
                <a:latin typeface="Times New Roman" pitchFamily="18" charset="0"/>
                <a:cs typeface="Times New Roman" pitchFamily="18" charset="0"/>
              </a:rPr>
              <a:t>RÉSULTATS ET DISCUSSION</a:t>
            </a:r>
            <a:endParaRPr lang="fr-FR" sz="2600" i="1"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5" name="Rectangle 4"/>
          <p:cNvSpPr>
            <a:spLocks noChangeArrowheads="1"/>
          </p:cNvSpPr>
          <p:nvPr/>
        </p:nvSpPr>
        <p:spPr bwMode="auto">
          <a:xfrm>
            <a:off x="0" y="-184666"/>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dirty="0"/>
          </a:p>
        </p:txBody>
      </p:sp>
      <p:sp>
        <p:nvSpPr>
          <p:cNvPr id="6" name="Rectangle 5"/>
          <p:cNvSpPr>
            <a:spLocks noChangeArrowheads="1"/>
          </p:cNvSpPr>
          <p:nvPr/>
        </p:nvSpPr>
        <p:spPr bwMode="auto">
          <a:xfrm>
            <a:off x="0" y="2115622"/>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dirty="0"/>
          </a:p>
        </p:txBody>
      </p:sp>
      <p:sp>
        <p:nvSpPr>
          <p:cNvPr id="7" name="Rectangle 3"/>
          <p:cNvSpPr>
            <a:spLocks noChangeArrowheads="1"/>
          </p:cNvSpPr>
          <p:nvPr/>
        </p:nvSpPr>
        <p:spPr bwMode="auto">
          <a:xfrm>
            <a:off x="0" y="-184666"/>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dirty="0"/>
          </a:p>
        </p:txBody>
      </p:sp>
      <p:sp>
        <p:nvSpPr>
          <p:cNvPr id="8" name="Rectangle 4"/>
          <p:cNvSpPr>
            <a:spLocks noChangeArrowheads="1"/>
          </p:cNvSpPr>
          <p:nvPr/>
        </p:nvSpPr>
        <p:spPr bwMode="auto">
          <a:xfrm>
            <a:off x="0" y="2144197"/>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dirty="0"/>
          </a:p>
        </p:txBody>
      </p:sp>
      <p:sp>
        <p:nvSpPr>
          <p:cNvPr id="12" name="Rectangle 11"/>
          <p:cNvSpPr/>
          <p:nvPr/>
        </p:nvSpPr>
        <p:spPr>
          <a:xfrm>
            <a:off x="468282" y="4731990"/>
            <a:ext cx="418704" cy="369332"/>
          </a:xfrm>
          <a:prstGeom prst="rect">
            <a:avLst/>
          </a:prstGeom>
        </p:spPr>
        <p:txBody>
          <a:bodyPr wrap="none">
            <a:spAutoFit/>
          </a:bodyPr>
          <a:lstStyle/>
          <a:p>
            <a:r>
              <a:rPr lang="fr-FR" b="1" dirty="0" smtClean="0">
                <a:effectLst>
                  <a:glow rad="45504">
                    <a:schemeClr val="accent1">
                      <a:satMod val="220000"/>
                      <a:alpha val="35000"/>
                    </a:schemeClr>
                  </a:glow>
                  <a:outerShdw blurRad="63500" dist="50800" dir="8100000" sx="0" sy="0">
                    <a:srgbClr val="000000">
                      <a:alpha val="50000"/>
                    </a:srgbClr>
                  </a:outerShdw>
                </a:effectLst>
              </a:rPr>
              <a:t>20</a:t>
            </a:r>
            <a:endParaRPr lang="fr-FR" dirty="0"/>
          </a:p>
        </p:txBody>
      </p:sp>
      <p:sp>
        <p:nvSpPr>
          <p:cNvPr id="3" name="ZoneTexte 2"/>
          <p:cNvSpPr txBox="1"/>
          <p:nvPr/>
        </p:nvSpPr>
        <p:spPr>
          <a:xfrm>
            <a:off x="1238251" y="14957"/>
            <a:ext cx="6264696" cy="400110"/>
          </a:xfrm>
          <a:prstGeom prst="rect">
            <a:avLst/>
          </a:prstGeom>
          <a:noFill/>
        </p:spPr>
        <p:txBody>
          <a:bodyPr wrap="square" rtlCol="0">
            <a:spAutoFit/>
          </a:bodyPr>
          <a:lstStyle/>
          <a:p>
            <a:pPr marL="285750" indent="-285750">
              <a:buFont typeface="Wingdings" pitchFamily="2" charset="2"/>
              <a:buChar char="Ø"/>
            </a:pPr>
            <a:r>
              <a:rPr lang="fr-FR" sz="2000" b="1" dirty="0" smtClean="0">
                <a:latin typeface="Times New Roman" pitchFamily="18" charset="0"/>
                <a:cs typeface="Times New Roman" pitchFamily="18" charset="0"/>
              </a:rPr>
              <a:t>Le module d’élasticité  dynamique: (</a:t>
            </a:r>
            <a:r>
              <a:rPr lang="fr-FR" sz="2000" b="1" dirty="0" err="1" smtClean="0">
                <a:latin typeface="Times New Roman" pitchFamily="18" charset="0"/>
                <a:cs typeface="Times New Roman" pitchFamily="18" charset="0"/>
              </a:rPr>
              <a:t>MPa</a:t>
            </a:r>
            <a:r>
              <a:rPr lang="fr-FR" sz="2000" b="1" dirty="0" smtClean="0">
                <a:latin typeface="Times New Roman" pitchFamily="18" charset="0"/>
                <a:cs typeface="Times New Roman" pitchFamily="18" charset="0"/>
              </a:rPr>
              <a:t>)</a:t>
            </a:r>
            <a:endParaRPr lang="fr-FR" sz="2000" b="1" dirty="0">
              <a:latin typeface="Times New Roman" pitchFamily="18" charset="0"/>
              <a:cs typeface="Times New Roman" pitchFamily="18" charset="0"/>
            </a:endParaRPr>
          </a:p>
        </p:txBody>
      </p:sp>
      <p:sp>
        <p:nvSpPr>
          <p:cNvPr id="15" name="ZoneTexte 14"/>
          <p:cNvSpPr txBox="1"/>
          <p:nvPr/>
        </p:nvSpPr>
        <p:spPr>
          <a:xfrm>
            <a:off x="1238251" y="3512284"/>
            <a:ext cx="7905749" cy="1631216"/>
          </a:xfrm>
          <a:prstGeom prst="rect">
            <a:avLst/>
          </a:prstGeom>
          <a:noFill/>
        </p:spPr>
        <p:txBody>
          <a:bodyPr wrap="square" rtlCol="0">
            <a:spAutoFit/>
          </a:bodyPr>
          <a:lstStyle/>
          <a:p>
            <a:pPr marL="285750" indent="-285750" algn="just">
              <a:buFont typeface="Wingdings" pitchFamily="2" charset="2"/>
              <a:buChar char="Ø"/>
            </a:pPr>
            <a:r>
              <a:rPr lang="fr-FR" sz="2000" dirty="0" smtClean="0">
                <a:latin typeface="Times New Roman" pitchFamily="18" charset="0"/>
                <a:cs typeface="Times New Roman" pitchFamily="18" charset="0"/>
              </a:rPr>
              <a:t>D’après</a:t>
            </a:r>
            <a:r>
              <a:rPr lang="fr-FR" dirty="0" smtClean="0"/>
              <a:t>  </a:t>
            </a:r>
            <a:r>
              <a:rPr lang="fr-FR" sz="2000" dirty="0">
                <a:latin typeface="Times New Roman" pitchFamily="18" charset="0"/>
                <a:cs typeface="Times New Roman" pitchFamily="18" charset="0"/>
              </a:rPr>
              <a:t>La </a:t>
            </a:r>
            <a:r>
              <a:rPr lang="fr-FR" sz="2000" dirty="0" smtClean="0">
                <a:latin typeface="Times New Roman" pitchFamily="18" charset="0"/>
                <a:cs typeface="Times New Roman" pitchFamily="18" charset="0"/>
              </a:rPr>
              <a:t>figure on remarque que Ed est diminuée lorsque le pourcentage de caoutchouc est augmenté au âge de (28 jours ). </a:t>
            </a:r>
          </a:p>
          <a:p>
            <a:pPr marL="285750" indent="-285750" algn="just">
              <a:buFont typeface="Wingdings" pitchFamily="2" charset="2"/>
              <a:buChar char="Ø"/>
            </a:pPr>
            <a:r>
              <a:rPr lang="fr-FR" sz="2000" dirty="0" smtClean="0">
                <a:latin typeface="Times New Roman" pitchFamily="18" charset="0"/>
                <a:cs typeface="Times New Roman" pitchFamily="18" charset="0"/>
              </a:rPr>
              <a:t>Cette tendance est expliqué par la faible masse volumique et la vitesse d’ultrason réduite a cause de l’incorporation  des agrégats de caoutchouc recyclée. </a:t>
            </a:r>
            <a:endParaRPr lang="fr-FR" sz="2000" dirty="0">
              <a:latin typeface="Times New Roman" pitchFamily="18" charset="0"/>
              <a:cs typeface="Times New Roman" pitchFamily="18" charset="0"/>
            </a:endParaRPr>
          </a:p>
        </p:txBody>
      </p:sp>
      <p:cxnSp>
        <p:nvCxnSpPr>
          <p:cNvPr id="18" name="Connecteur droit avec flèche 17"/>
          <p:cNvCxnSpPr/>
          <p:nvPr/>
        </p:nvCxnSpPr>
        <p:spPr>
          <a:xfrm>
            <a:off x="4788024" y="843558"/>
            <a:ext cx="0" cy="432048"/>
          </a:xfrm>
          <a:prstGeom prst="straightConnector1">
            <a:avLst/>
          </a:prstGeom>
          <a:ln>
            <a:headEnd type="arrow"/>
            <a:tailEnd type="arrow"/>
          </a:ln>
        </p:spPr>
        <p:style>
          <a:lnRef idx="2">
            <a:schemeClr val="dk1"/>
          </a:lnRef>
          <a:fillRef idx="0">
            <a:schemeClr val="dk1"/>
          </a:fillRef>
          <a:effectRef idx="1">
            <a:schemeClr val="dk1"/>
          </a:effectRef>
          <a:fontRef idx="minor">
            <a:schemeClr val="tx1"/>
          </a:fontRef>
        </p:style>
      </p:cxnSp>
      <p:cxnSp>
        <p:nvCxnSpPr>
          <p:cNvPr id="24" name="Connecteur droit avec flèche 23"/>
          <p:cNvCxnSpPr/>
          <p:nvPr/>
        </p:nvCxnSpPr>
        <p:spPr>
          <a:xfrm>
            <a:off x="8172400" y="843558"/>
            <a:ext cx="0" cy="864096"/>
          </a:xfrm>
          <a:prstGeom prst="straightConnector1">
            <a:avLst/>
          </a:prstGeom>
          <a:ln>
            <a:headEnd type="arrow"/>
            <a:tailEnd type="arrow"/>
          </a:ln>
        </p:spPr>
        <p:style>
          <a:lnRef idx="2">
            <a:schemeClr val="dk1"/>
          </a:lnRef>
          <a:fillRef idx="0">
            <a:schemeClr val="dk1"/>
          </a:fillRef>
          <a:effectRef idx="1">
            <a:schemeClr val="dk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500" fill="hold"/>
                                        <p:tgtEl>
                                          <p:spTgt spid="20"/>
                                        </p:tgtEl>
                                        <p:attrNameLst>
                                          <p:attrName>ppt_x</p:attrName>
                                        </p:attrNameLst>
                                      </p:cBhvr>
                                      <p:tavLst>
                                        <p:tav tm="0">
                                          <p:val>
                                            <p:strVal val="#ppt_x"/>
                                          </p:val>
                                        </p:tav>
                                        <p:tav tm="100000">
                                          <p:val>
                                            <p:strVal val="#ppt_x"/>
                                          </p:val>
                                        </p:tav>
                                      </p:tavLst>
                                    </p:anim>
                                    <p:anim calcmode="lin" valueType="num">
                                      <p:cBhvr additive="base">
                                        <p:cTn id="20" dur="500" fill="hold"/>
                                        <p:tgtEl>
                                          <p:spTgt spid="20"/>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24"/>
                                        </p:tgtEl>
                                        <p:attrNameLst>
                                          <p:attrName>style.visibility</p:attrName>
                                        </p:attrNameLst>
                                      </p:cBhvr>
                                      <p:to>
                                        <p:strVal val="visible"/>
                                      </p:to>
                                    </p:set>
                                    <p:anim calcmode="lin" valueType="num">
                                      <p:cBhvr additive="base">
                                        <p:cTn id="23" dur="500" fill="hold"/>
                                        <p:tgtEl>
                                          <p:spTgt spid="24"/>
                                        </p:tgtEl>
                                        <p:attrNameLst>
                                          <p:attrName>ppt_x</p:attrName>
                                        </p:attrNameLst>
                                      </p:cBhvr>
                                      <p:tavLst>
                                        <p:tav tm="0">
                                          <p:val>
                                            <p:strVal val="#ppt_x"/>
                                          </p:val>
                                        </p:tav>
                                        <p:tav tm="100000">
                                          <p:val>
                                            <p:strVal val="#ppt_x"/>
                                          </p:val>
                                        </p:tav>
                                      </p:tavLst>
                                    </p:anim>
                                    <p:anim calcmode="lin" valueType="num">
                                      <p:cBhvr additive="base">
                                        <p:cTn id="24" dur="500" fill="hold"/>
                                        <p:tgtEl>
                                          <p:spTgt spid="24"/>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500" fill="hold"/>
                                        <p:tgtEl>
                                          <p:spTgt spid="18"/>
                                        </p:tgtEl>
                                        <p:attrNameLst>
                                          <p:attrName>ppt_x</p:attrName>
                                        </p:attrNameLst>
                                      </p:cBhvr>
                                      <p:tavLst>
                                        <p:tav tm="0">
                                          <p:val>
                                            <p:strVal val="#ppt_x"/>
                                          </p:val>
                                        </p:tav>
                                        <p:tav tm="100000">
                                          <p:val>
                                            <p:strVal val="#ppt_x"/>
                                          </p:val>
                                        </p:tav>
                                      </p:tavLst>
                                    </p:anim>
                                    <p:anim calcmode="lin" valueType="num">
                                      <p:cBhvr additive="base">
                                        <p:cTn id="28"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15"/>
                                        </p:tgtEl>
                                        <p:attrNameLst>
                                          <p:attrName>style.visibility</p:attrName>
                                        </p:attrNameLst>
                                      </p:cBhvr>
                                      <p:to>
                                        <p:strVal val="visible"/>
                                      </p:to>
                                    </p:set>
                                    <p:anim calcmode="lin" valueType="num">
                                      <p:cBhvr additive="base">
                                        <p:cTn id="33" dur="500" fill="hold"/>
                                        <p:tgtEl>
                                          <p:spTgt spid="15"/>
                                        </p:tgtEl>
                                        <p:attrNameLst>
                                          <p:attrName>ppt_x</p:attrName>
                                        </p:attrNameLst>
                                      </p:cBhvr>
                                      <p:tavLst>
                                        <p:tav tm="0">
                                          <p:val>
                                            <p:strVal val="#ppt_x"/>
                                          </p:val>
                                        </p:tav>
                                        <p:tav tm="100000">
                                          <p:val>
                                            <p:strVal val="#ppt_x"/>
                                          </p:val>
                                        </p:tav>
                                      </p:tavLst>
                                    </p:anim>
                                    <p:anim calcmode="lin" valueType="num">
                                      <p:cBhvr additive="base">
                                        <p:cTn id="34"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0" grpId="0">
        <p:bldAsOne/>
      </p:bldGraphic>
      <p:bldP spid="4" grpId="0" animBg="1"/>
      <p:bldP spid="3" grpId="0"/>
      <p:bldP spid="1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a:xfrm rot="5400000" flipV="1">
            <a:off x="-1958913" y="1946339"/>
            <a:ext cx="5156073" cy="1238250"/>
          </a:xfrm>
          <a:prstGeom prst="rect">
            <a:avLst/>
          </a:prstGeom>
        </p:spPr>
        <p:style>
          <a:lnRef idx="0">
            <a:schemeClr val="accent5"/>
          </a:lnRef>
          <a:fillRef idx="3">
            <a:schemeClr val="accent5"/>
          </a:fillRef>
          <a:effectRef idx="3">
            <a:schemeClr val="accent5"/>
          </a:effectRef>
          <a:fontRef idx="minor">
            <a:schemeClr val="lt1"/>
          </a:fontRef>
        </p:style>
        <p:txBody>
          <a:bodyPr anchor="ctr">
            <a:normAutofit/>
          </a:bodyP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fr-FR" sz="2600" b="1" i="1" dirty="0">
                <a:effectLst>
                  <a:outerShdw blurRad="38100" dist="38100" dir="2700000" algn="tl">
                    <a:srgbClr val="000000">
                      <a:alpha val="43137"/>
                    </a:srgbClr>
                  </a:outerShdw>
                </a:effectLst>
                <a:latin typeface="Times New Roman" pitchFamily="18" charset="0"/>
                <a:cs typeface="Times New Roman" pitchFamily="18" charset="0"/>
              </a:rPr>
              <a:t>RÉSULTATS ET DISCUSSION</a:t>
            </a:r>
            <a:endParaRPr lang="fr-FR" sz="2600" i="1"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5" name="Rectangle 4"/>
          <p:cNvSpPr>
            <a:spLocks noChangeArrowheads="1"/>
          </p:cNvSpPr>
          <p:nvPr/>
        </p:nvSpPr>
        <p:spPr bwMode="auto">
          <a:xfrm>
            <a:off x="0" y="-184666"/>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dirty="0"/>
          </a:p>
        </p:txBody>
      </p:sp>
      <p:sp>
        <p:nvSpPr>
          <p:cNvPr id="6" name="Rectangle 5"/>
          <p:cNvSpPr>
            <a:spLocks noChangeArrowheads="1"/>
          </p:cNvSpPr>
          <p:nvPr/>
        </p:nvSpPr>
        <p:spPr bwMode="auto">
          <a:xfrm>
            <a:off x="0" y="2115622"/>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dirty="0"/>
          </a:p>
        </p:txBody>
      </p:sp>
      <p:sp>
        <p:nvSpPr>
          <p:cNvPr id="7" name="Rectangle 3"/>
          <p:cNvSpPr>
            <a:spLocks noChangeArrowheads="1"/>
          </p:cNvSpPr>
          <p:nvPr/>
        </p:nvSpPr>
        <p:spPr bwMode="auto">
          <a:xfrm>
            <a:off x="0" y="-184666"/>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dirty="0"/>
          </a:p>
        </p:txBody>
      </p:sp>
      <p:sp>
        <p:nvSpPr>
          <p:cNvPr id="8" name="Rectangle 4"/>
          <p:cNvSpPr>
            <a:spLocks noChangeArrowheads="1"/>
          </p:cNvSpPr>
          <p:nvPr/>
        </p:nvSpPr>
        <p:spPr bwMode="auto">
          <a:xfrm>
            <a:off x="0" y="2144197"/>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dirty="0"/>
          </a:p>
        </p:txBody>
      </p:sp>
      <p:sp>
        <p:nvSpPr>
          <p:cNvPr id="15" name="Rectangle 14"/>
          <p:cNvSpPr/>
          <p:nvPr/>
        </p:nvSpPr>
        <p:spPr>
          <a:xfrm>
            <a:off x="468282" y="4731990"/>
            <a:ext cx="418704" cy="369332"/>
          </a:xfrm>
          <a:prstGeom prst="rect">
            <a:avLst/>
          </a:prstGeom>
        </p:spPr>
        <p:txBody>
          <a:bodyPr wrap="none">
            <a:spAutoFit/>
          </a:bodyPr>
          <a:lstStyle/>
          <a:p>
            <a:r>
              <a:rPr lang="fr-FR" b="1" dirty="0" smtClean="0">
                <a:effectLst>
                  <a:glow rad="45504">
                    <a:schemeClr val="accent1">
                      <a:satMod val="220000"/>
                      <a:alpha val="35000"/>
                    </a:schemeClr>
                  </a:glow>
                  <a:outerShdw blurRad="63500" dist="50800" dir="8100000" sx="0" sy="0">
                    <a:srgbClr val="000000">
                      <a:alpha val="50000"/>
                    </a:srgbClr>
                  </a:outerShdw>
                </a:effectLst>
              </a:rPr>
              <a:t>21</a:t>
            </a:r>
            <a:endParaRPr lang="fr-FR" dirty="0"/>
          </a:p>
        </p:txBody>
      </p:sp>
      <p:sp>
        <p:nvSpPr>
          <p:cNvPr id="2" name="ZoneTexte 1"/>
          <p:cNvSpPr txBox="1"/>
          <p:nvPr/>
        </p:nvSpPr>
        <p:spPr>
          <a:xfrm>
            <a:off x="1440313" y="51745"/>
            <a:ext cx="5400600" cy="400110"/>
          </a:xfrm>
          <a:prstGeom prst="rect">
            <a:avLst/>
          </a:prstGeom>
          <a:noFill/>
        </p:spPr>
        <p:txBody>
          <a:bodyPr wrap="square" rtlCol="0">
            <a:spAutoFit/>
          </a:bodyPr>
          <a:lstStyle/>
          <a:p>
            <a:pPr marL="285750" indent="-285750">
              <a:buFont typeface="Wingdings" pitchFamily="2" charset="2"/>
              <a:buChar char="Ø"/>
            </a:pPr>
            <a:r>
              <a:rPr lang="fr-FR" sz="2000" b="1" dirty="0" smtClean="0"/>
              <a:t>Essai d’absorption d’eau par capillarité :   </a:t>
            </a:r>
            <a:endParaRPr lang="fr-FR" sz="2000" b="1" dirty="0"/>
          </a:p>
        </p:txBody>
      </p:sp>
      <p:graphicFrame>
        <p:nvGraphicFramePr>
          <p:cNvPr id="16" name="Graphique 15"/>
          <p:cNvGraphicFramePr/>
          <p:nvPr>
            <p:extLst>
              <p:ext uri="{D42A27DB-BD31-4B8C-83A1-F6EECF244321}">
                <p14:modId xmlns:p14="http://schemas.microsoft.com/office/powerpoint/2010/main" val="1907169103"/>
              </p:ext>
            </p:extLst>
          </p:nvPr>
        </p:nvGraphicFramePr>
        <p:xfrm>
          <a:off x="1979712" y="351828"/>
          <a:ext cx="6372200" cy="2414099"/>
        </p:xfrm>
        <a:graphic>
          <a:graphicData uri="http://schemas.openxmlformats.org/drawingml/2006/chart">
            <c:chart xmlns:c="http://schemas.openxmlformats.org/drawingml/2006/chart" xmlns:r="http://schemas.openxmlformats.org/officeDocument/2006/relationships" r:id="rId2"/>
          </a:graphicData>
        </a:graphic>
      </p:graphicFrame>
      <p:sp>
        <p:nvSpPr>
          <p:cNvPr id="9" name="ZoneTexte 8"/>
          <p:cNvSpPr txBox="1"/>
          <p:nvPr/>
        </p:nvSpPr>
        <p:spPr>
          <a:xfrm>
            <a:off x="1288478" y="2765927"/>
            <a:ext cx="7886612" cy="2092881"/>
          </a:xfrm>
          <a:prstGeom prst="rect">
            <a:avLst/>
          </a:prstGeom>
          <a:noFill/>
        </p:spPr>
        <p:txBody>
          <a:bodyPr wrap="square" rtlCol="0">
            <a:spAutoFit/>
          </a:bodyPr>
          <a:lstStyle/>
          <a:p>
            <a:pPr marL="285750" indent="-285750" algn="just">
              <a:buFont typeface="Wingdings" pitchFamily="2" charset="2"/>
              <a:buChar char="Ø"/>
            </a:pPr>
            <a:r>
              <a:rPr lang="fr-FR" dirty="0"/>
              <a:t> </a:t>
            </a:r>
            <a:r>
              <a:rPr lang="fr-FR" sz="1600" dirty="0">
                <a:latin typeface="Times New Roman" pitchFamily="18" charset="0"/>
                <a:cs typeface="Times New Roman" pitchFamily="18" charset="0"/>
              </a:rPr>
              <a:t>La figure </a:t>
            </a:r>
            <a:r>
              <a:rPr lang="fr-FR" sz="1600" dirty="0" smtClean="0">
                <a:latin typeface="Times New Roman" pitchFamily="18" charset="0"/>
                <a:cs typeface="Times New Roman" pitchFamily="18" charset="0"/>
              </a:rPr>
              <a:t>représente  </a:t>
            </a:r>
            <a:r>
              <a:rPr lang="fr-FR" sz="1600" dirty="0">
                <a:latin typeface="Times New Roman" pitchFamily="18" charset="0"/>
                <a:cs typeface="Times New Roman" pitchFamily="18" charset="0"/>
              </a:rPr>
              <a:t>l’évolution du </a:t>
            </a:r>
            <a:r>
              <a:rPr lang="fr-FR" sz="1600" dirty="0" smtClean="0">
                <a:latin typeface="Times New Roman" pitchFamily="18" charset="0"/>
                <a:cs typeface="Times New Roman" pitchFamily="18" charset="0"/>
              </a:rPr>
              <a:t>taux </a:t>
            </a:r>
            <a:r>
              <a:rPr lang="fr-FR" sz="1600" dirty="0">
                <a:latin typeface="Times New Roman" pitchFamily="18" charset="0"/>
                <a:cs typeface="Times New Roman" pitchFamily="18" charset="0"/>
              </a:rPr>
              <a:t>d’absorption d’eau par capillarité en fonction de la racine carrée du temps pour les différents bétons étudiés. Nos résultats montrent que la substitution des granulats de caoutchouc par les granulats naturels   diminue le taux d’absorption </a:t>
            </a:r>
            <a:r>
              <a:rPr lang="fr-FR" sz="1600" dirty="0" smtClean="0">
                <a:latin typeface="Times New Roman" pitchFamily="18" charset="0"/>
                <a:cs typeface="Times New Roman" pitchFamily="18" charset="0"/>
              </a:rPr>
              <a:t>capillaire. </a:t>
            </a:r>
          </a:p>
          <a:p>
            <a:pPr marL="285750" indent="-285750" algn="just">
              <a:buFont typeface="Wingdings" pitchFamily="2" charset="2"/>
              <a:buChar char="Ø"/>
            </a:pPr>
            <a:r>
              <a:rPr lang="fr-FR" sz="1600" dirty="0" smtClean="0">
                <a:latin typeface="Times New Roman" pitchFamily="18" charset="0"/>
                <a:cs typeface="Times New Roman" pitchFamily="18" charset="0"/>
              </a:rPr>
              <a:t>Cette </a:t>
            </a:r>
            <a:r>
              <a:rPr lang="fr-FR" sz="1600" dirty="0">
                <a:latin typeface="Times New Roman" pitchFamily="18" charset="0"/>
                <a:cs typeface="Times New Roman" pitchFamily="18" charset="0"/>
              </a:rPr>
              <a:t>réduction du taux d’absorption est due à la nature des granulats de caoutchouc qui sont pratiquement étanches en comparaison des granulats naturels </a:t>
            </a:r>
            <a:r>
              <a:rPr lang="fr-FR" sz="1600" dirty="0" smtClean="0">
                <a:latin typeface="Times New Roman" pitchFamily="18" charset="0"/>
                <a:cs typeface="Times New Roman" pitchFamily="18" charset="0"/>
              </a:rPr>
              <a:t>absorbants. Donc </a:t>
            </a:r>
            <a:r>
              <a:rPr lang="fr-FR" sz="1600" dirty="0">
                <a:latin typeface="Times New Roman" pitchFamily="18" charset="0"/>
                <a:cs typeface="Times New Roman" pitchFamily="18" charset="0"/>
              </a:rPr>
              <a:t>on peut investir cette propriété innovante pour améliorer la durabilité des matériaux cimentaires qui </a:t>
            </a:r>
            <a:r>
              <a:rPr lang="fr-FR" sz="1600" dirty="0" smtClean="0">
                <a:latin typeface="Times New Roman" pitchFamily="18" charset="0"/>
                <a:cs typeface="Times New Roman" pitchFamily="18" charset="0"/>
              </a:rPr>
              <a:t>est </a:t>
            </a:r>
            <a:r>
              <a:rPr lang="fr-FR" sz="1600" dirty="0">
                <a:latin typeface="Times New Roman" pitchFamily="18" charset="0"/>
                <a:cs typeface="Times New Roman" pitchFamily="18" charset="0"/>
              </a:rPr>
              <a:t>très affectée par l’absorption d’eau par capillarité.</a:t>
            </a:r>
          </a:p>
        </p:txBody>
      </p:sp>
      <p:cxnSp>
        <p:nvCxnSpPr>
          <p:cNvPr id="11" name="Connecteur droit avec flèche 10"/>
          <p:cNvCxnSpPr/>
          <p:nvPr/>
        </p:nvCxnSpPr>
        <p:spPr>
          <a:xfrm>
            <a:off x="6012160" y="633338"/>
            <a:ext cx="0" cy="354236"/>
          </a:xfrm>
          <a:prstGeom prst="straightConnector1">
            <a:avLst/>
          </a:prstGeom>
          <a:ln>
            <a:headEnd type="arrow"/>
            <a:tailEnd type="arrow"/>
          </a:ln>
        </p:spPr>
        <p:style>
          <a:lnRef idx="2">
            <a:schemeClr val="accent3"/>
          </a:lnRef>
          <a:fillRef idx="0">
            <a:schemeClr val="accent3"/>
          </a:fillRef>
          <a:effectRef idx="1">
            <a:schemeClr val="accent3"/>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ppt_x"/>
                                          </p:val>
                                        </p:tav>
                                        <p:tav tm="100000">
                                          <p:val>
                                            <p:strVal val="#ppt_x"/>
                                          </p:val>
                                        </p:tav>
                                      </p:tavLst>
                                    </p:anim>
                                    <p:anim calcmode="lin" valueType="num">
                                      <p:cBhvr additive="base">
                                        <p:cTn id="1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500" fill="hold"/>
                                        <p:tgtEl>
                                          <p:spTgt spid="16"/>
                                        </p:tgtEl>
                                        <p:attrNameLst>
                                          <p:attrName>ppt_x</p:attrName>
                                        </p:attrNameLst>
                                      </p:cBhvr>
                                      <p:tavLst>
                                        <p:tav tm="0">
                                          <p:val>
                                            <p:strVal val="#ppt_x"/>
                                          </p:val>
                                        </p:tav>
                                        <p:tav tm="100000">
                                          <p:val>
                                            <p:strVal val="#ppt_x"/>
                                          </p:val>
                                        </p:tav>
                                      </p:tavLst>
                                    </p:anim>
                                    <p:anim calcmode="lin" valueType="num">
                                      <p:cBhvr additive="base">
                                        <p:cTn id="20" dur="500" fill="hold"/>
                                        <p:tgtEl>
                                          <p:spTgt spid="16"/>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500" fill="hold"/>
                                        <p:tgtEl>
                                          <p:spTgt spid="11"/>
                                        </p:tgtEl>
                                        <p:attrNameLst>
                                          <p:attrName>ppt_x</p:attrName>
                                        </p:attrNameLst>
                                      </p:cBhvr>
                                      <p:tavLst>
                                        <p:tav tm="0">
                                          <p:val>
                                            <p:strVal val="#ppt_x"/>
                                          </p:val>
                                        </p:tav>
                                        <p:tav tm="100000">
                                          <p:val>
                                            <p:strVal val="#ppt_x"/>
                                          </p:val>
                                        </p:tav>
                                      </p:tavLst>
                                    </p:anim>
                                    <p:anim calcmode="lin" valueType="num">
                                      <p:cBhvr additive="base">
                                        <p:cTn id="24"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additive="base">
                                        <p:cTn id="29" dur="500" fill="hold"/>
                                        <p:tgtEl>
                                          <p:spTgt spid="9"/>
                                        </p:tgtEl>
                                        <p:attrNameLst>
                                          <p:attrName>ppt_x</p:attrName>
                                        </p:attrNameLst>
                                      </p:cBhvr>
                                      <p:tavLst>
                                        <p:tav tm="0">
                                          <p:val>
                                            <p:strVal val="#ppt_x"/>
                                          </p:val>
                                        </p:tav>
                                        <p:tav tm="100000">
                                          <p:val>
                                            <p:strVal val="#ppt_x"/>
                                          </p:val>
                                        </p:tav>
                                      </p:tavLst>
                                    </p:anim>
                                    <p:anim calcmode="lin" valueType="num">
                                      <p:cBhvr additive="base">
                                        <p:cTn id="3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 grpId="0"/>
      <p:bldGraphic spid="16" grpId="0">
        <p:bldAsOne/>
      </p:bldGraphic>
      <p:bldP spid="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a:xfrm rot="5400000" flipV="1">
            <a:off x="-1958912" y="1966876"/>
            <a:ext cx="5156073" cy="1238250"/>
          </a:xfrm>
          <a:prstGeom prst="rect">
            <a:avLst/>
          </a:prstGeom>
        </p:spPr>
        <p:style>
          <a:lnRef idx="0">
            <a:schemeClr val="accent5"/>
          </a:lnRef>
          <a:fillRef idx="3">
            <a:schemeClr val="accent5"/>
          </a:fillRef>
          <a:effectRef idx="3">
            <a:schemeClr val="accent5"/>
          </a:effectRef>
          <a:fontRef idx="minor">
            <a:schemeClr val="lt1"/>
          </a:fontRef>
        </p:style>
        <p:txBody>
          <a:bodyPr anchor="ctr">
            <a:normAutofit/>
          </a:bodyP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fr-FR" sz="2600" b="1" i="1" dirty="0">
                <a:effectLst>
                  <a:outerShdw blurRad="38100" dist="38100" dir="2700000" algn="tl">
                    <a:srgbClr val="000000">
                      <a:alpha val="43137"/>
                    </a:srgbClr>
                  </a:outerShdw>
                </a:effectLst>
                <a:latin typeface="Times New Roman" pitchFamily="18" charset="0"/>
                <a:cs typeface="Times New Roman" pitchFamily="18" charset="0"/>
              </a:rPr>
              <a:t>RÉSULTATS ET DISCUSSION</a:t>
            </a:r>
            <a:endParaRPr lang="fr-FR" sz="2600" i="1"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5" name="Rectangle 4"/>
          <p:cNvSpPr>
            <a:spLocks noChangeArrowheads="1"/>
          </p:cNvSpPr>
          <p:nvPr/>
        </p:nvSpPr>
        <p:spPr bwMode="auto">
          <a:xfrm>
            <a:off x="0" y="-184666"/>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dirty="0"/>
          </a:p>
        </p:txBody>
      </p:sp>
      <p:sp>
        <p:nvSpPr>
          <p:cNvPr id="6" name="Rectangle 5"/>
          <p:cNvSpPr>
            <a:spLocks noChangeArrowheads="1"/>
          </p:cNvSpPr>
          <p:nvPr/>
        </p:nvSpPr>
        <p:spPr bwMode="auto">
          <a:xfrm>
            <a:off x="0" y="2115622"/>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dirty="0"/>
          </a:p>
        </p:txBody>
      </p:sp>
      <p:sp>
        <p:nvSpPr>
          <p:cNvPr id="7" name="Rectangle 3"/>
          <p:cNvSpPr>
            <a:spLocks noChangeArrowheads="1"/>
          </p:cNvSpPr>
          <p:nvPr/>
        </p:nvSpPr>
        <p:spPr bwMode="auto">
          <a:xfrm>
            <a:off x="0" y="-184666"/>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dirty="0"/>
          </a:p>
        </p:txBody>
      </p:sp>
      <p:sp>
        <p:nvSpPr>
          <p:cNvPr id="8" name="Rectangle 4"/>
          <p:cNvSpPr>
            <a:spLocks noChangeArrowheads="1"/>
          </p:cNvSpPr>
          <p:nvPr/>
        </p:nvSpPr>
        <p:spPr bwMode="auto">
          <a:xfrm>
            <a:off x="0" y="2144197"/>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dirty="0"/>
          </a:p>
        </p:txBody>
      </p:sp>
      <p:sp>
        <p:nvSpPr>
          <p:cNvPr id="11" name="Rectangle 10"/>
          <p:cNvSpPr/>
          <p:nvPr/>
        </p:nvSpPr>
        <p:spPr>
          <a:xfrm>
            <a:off x="468282" y="4731992"/>
            <a:ext cx="418704" cy="646331"/>
          </a:xfrm>
          <a:prstGeom prst="rect">
            <a:avLst/>
          </a:prstGeom>
        </p:spPr>
        <p:txBody>
          <a:bodyPr wrap="none">
            <a:spAutoFit/>
          </a:bodyPr>
          <a:lstStyle/>
          <a:p>
            <a:r>
              <a:rPr lang="fr-FR" b="1" dirty="0" smtClean="0">
                <a:effectLst>
                  <a:glow rad="45504">
                    <a:schemeClr val="accent1">
                      <a:satMod val="220000"/>
                      <a:alpha val="35000"/>
                    </a:schemeClr>
                  </a:glow>
                  <a:outerShdw blurRad="63500" dist="50800" dir="8100000" sx="0" sy="0">
                    <a:srgbClr val="000000">
                      <a:alpha val="50000"/>
                    </a:srgbClr>
                  </a:outerShdw>
                </a:effectLst>
              </a:rPr>
              <a:t>22</a:t>
            </a:r>
          </a:p>
          <a:p>
            <a:endParaRPr lang="fr-FR" dirty="0"/>
          </a:p>
        </p:txBody>
      </p:sp>
      <p:sp>
        <p:nvSpPr>
          <p:cNvPr id="2" name="ZoneTexte 1"/>
          <p:cNvSpPr txBox="1"/>
          <p:nvPr/>
        </p:nvSpPr>
        <p:spPr>
          <a:xfrm>
            <a:off x="1238250" y="-62567"/>
            <a:ext cx="7905751" cy="707886"/>
          </a:xfrm>
          <a:prstGeom prst="rect">
            <a:avLst/>
          </a:prstGeom>
          <a:noFill/>
        </p:spPr>
        <p:txBody>
          <a:bodyPr wrap="square" rtlCol="0">
            <a:spAutoFit/>
          </a:bodyPr>
          <a:lstStyle/>
          <a:p>
            <a:pPr marL="285750" indent="-285750">
              <a:buFont typeface="Wingdings" pitchFamily="2" charset="2"/>
              <a:buChar char="Ø"/>
            </a:pPr>
            <a:r>
              <a:rPr lang="fr-FR" sz="2000" b="1" dirty="0" smtClean="0">
                <a:latin typeface="Times New Roman" pitchFamily="18" charset="0"/>
                <a:cs typeface="Times New Roman" pitchFamily="18" charset="0"/>
              </a:rPr>
              <a:t>Etude du séchage –mouillage :</a:t>
            </a:r>
          </a:p>
          <a:p>
            <a:r>
              <a:rPr lang="fr-FR" sz="2000" dirty="0" smtClean="0"/>
              <a:t>  </a:t>
            </a:r>
            <a:endParaRPr lang="fr-FR" sz="2000" b="1" dirty="0">
              <a:latin typeface="Times New Roman" pitchFamily="18" charset="0"/>
              <a:cs typeface="Times New Roman" pitchFamily="18" charset="0"/>
            </a:endParaRPr>
          </a:p>
        </p:txBody>
      </p:sp>
      <p:sp>
        <p:nvSpPr>
          <p:cNvPr id="3" name="ZoneTexte 2"/>
          <p:cNvSpPr txBox="1"/>
          <p:nvPr/>
        </p:nvSpPr>
        <p:spPr>
          <a:xfrm>
            <a:off x="1261275" y="202890"/>
            <a:ext cx="5760640" cy="707886"/>
          </a:xfrm>
          <a:prstGeom prst="rect">
            <a:avLst/>
          </a:prstGeom>
          <a:noFill/>
        </p:spPr>
        <p:txBody>
          <a:bodyPr wrap="square" rtlCol="0">
            <a:spAutoFit/>
          </a:bodyPr>
          <a:lstStyle/>
          <a:p>
            <a:pPr marL="285750" indent="-285750">
              <a:buFont typeface="Wingdings" pitchFamily="2" charset="2"/>
              <a:buChar char="v"/>
            </a:pPr>
            <a:r>
              <a:rPr lang="fr-FR" sz="2000" b="1" dirty="0" smtClean="0">
                <a:latin typeface="Times New Roman" pitchFamily="18" charset="0"/>
                <a:cs typeface="Times New Roman" pitchFamily="18" charset="0"/>
              </a:rPr>
              <a:t>La perte en masse:</a:t>
            </a:r>
          </a:p>
          <a:p>
            <a:endParaRPr lang="fr-FR" sz="2000" b="1" dirty="0">
              <a:latin typeface="Times New Roman" pitchFamily="18" charset="0"/>
              <a:cs typeface="Times New Roman" pitchFamily="18" charset="0"/>
            </a:endParaRPr>
          </a:p>
        </p:txBody>
      </p:sp>
      <p:graphicFrame>
        <p:nvGraphicFramePr>
          <p:cNvPr id="10" name="Graphique 9"/>
          <p:cNvGraphicFramePr/>
          <p:nvPr>
            <p:extLst>
              <p:ext uri="{D42A27DB-BD31-4B8C-83A1-F6EECF244321}">
                <p14:modId xmlns:p14="http://schemas.microsoft.com/office/powerpoint/2010/main" val="3610788676"/>
              </p:ext>
            </p:extLst>
          </p:nvPr>
        </p:nvGraphicFramePr>
        <p:xfrm>
          <a:off x="1503375" y="491678"/>
          <a:ext cx="7668344" cy="2073786"/>
        </p:xfrm>
        <a:graphic>
          <a:graphicData uri="http://schemas.openxmlformats.org/drawingml/2006/chart">
            <c:chart xmlns:c="http://schemas.openxmlformats.org/drawingml/2006/chart" xmlns:r="http://schemas.openxmlformats.org/officeDocument/2006/relationships" r:id="rId2"/>
          </a:graphicData>
        </a:graphic>
      </p:graphicFrame>
      <p:sp>
        <p:nvSpPr>
          <p:cNvPr id="12" name="ZoneTexte 11"/>
          <p:cNvSpPr txBox="1"/>
          <p:nvPr/>
        </p:nvSpPr>
        <p:spPr>
          <a:xfrm>
            <a:off x="1115616" y="2565466"/>
            <a:ext cx="8028384" cy="2831544"/>
          </a:xfrm>
          <a:prstGeom prst="rect">
            <a:avLst/>
          </a:prstGeom>
          <a:noFill/>
        </p:spPr>
        <p:txBody>
          <a:bodyPr wrap="square" rtlCol="0">
            <a:spAutoFit/>
          </a:bodyPr>
          <a:lstStyle/>
          <a:p>
            <a:pPr marL="285750" indent="-285750" algn="just">
              <a:buFont typeface="Wingdings" pitchFamily="2" charset="2"/>
              <a:buChar char="Ø"/>
            </a:pPr>
            <a:r>
              <a:rPr lang="fr-FR" sz="1600" dirty="0">
                <a:latin typeface="Times New Roman" pitchFamily="18" charset="0"/>
                <a:cs typeface="Times New Roman" pitchFamily="18" charset="0"/>
              </a:rPr>
              <a:t>La figure </a:t>
            </a:r>
            <a:r>
              <a:rPr lang="fr-FR" sz="1600" dirty="0" smtClean="0">
                <a:latin typeface="Times New Roman" pitchFamily="18" charset="0"/>
                <a:cs typeface="Times New Roman" pitchFamily="18" charset="0"/>
              </a:rPr>
              <a:t> représente l’évolution </a:t>
            </a:r>
            <a:r>
              <a:rPr lang="fr-FR" sz="1600" dirty="0">
                <a:latin typeface="Times New Roman" pitchFamily="18" charset="0"/>
                <a:cs typeface="Times New Roman" pitchFamily="18" charset="0"/>
              </a:rPr>
              <a:t>de la perte en masse volumique des bétons exposent aux cycles de séchage-mouillage (6 cycles ; 12 cycles) et les autres bétons qui n’exposent à aucune sollicitation, on enregistre des pertes plus grandes pour les 6 premiers cycles </a:t>
            </a:r>
            <a:r>
              <a:rPr lang="fr-FR" sz="1600" dirty="0" smtClean="0">
                <a:latin typeface="Times New Roman" pitchFamily="18" charset="0"/>
                <a:cs typeface="Times New Roman" pitchFamily="18" charset="0"/>
              </a:rPr>
              <a:t>.  </a:t>
            </a:r>
            <a:r>
              <a:rPr lang="fr-FR" sz="1600" dirty="0">
                <a:latin typeface="Times New Roman" pitchFamily="18" charset="0"/>
                <a:cs typeface="Times New Roman" pitchFamily="18" charset="0"/>
              </a:rPr>
              <a:t>Par contre pour les 6 derniers cycles les pertes de nos bétons deviennent faibles .</a:t>
            </a:r>
            <a:r>
              <a:rPr lang="fr-FR" sz="1600" dirty="0" smtClean="0">
                <a:latin typeface="Times New Roman" pitchFamily="18" charset="0"/>
                <a:cs typeface="Times New Roman" pitchFamily="18" charset="0"/>
              </a:rPr>
              <a:t> </a:t>
            </a:r>
            <a:r>
              <a:rPr lang="fr-FR" sz="1600" dirty="0">
                <a:latin typeface="Times New Roman" pitchFamily="18" charset="0"/>
                <a:cs typeface="Times New Roman" pitchFamily="18" charset="0"/>
              </a:rPr>
              <a:t>par rapport aux six premiers cycles. Par ailleurs, on observe une perte plus faible pour les BGCR20 et BGCR30 par rapport aux BT et BGCR10</a:t>
            </a:r>
            <a:r>
              <a:rPr lang="fr-FR" sz="1600" dirty="0" smtClean="0">
                <a:latin typeface="Times New Roman" pitchFamily="18" charset="0"/>
                <a:cs typeface="Times New Roman" pitchFamily="18" charset="0"/>
              </a:rPr>
              <a:t>.</a:t>
            </a:r>
          </a:p>
          <a:p>
            <a:pPr marL="285750" indent="-285750" algn="just">
              <a:buFont typeface="Wingdings" pitchFamily="2" charset="2"/>
              <a:buChar char="Ø"/>
            </a:pPr>
            <a:r>
              <a:rPr lang="fr-FR" sz="1600" dirty="0" smtClean="0">
                <a:latin typeface="Times New Roman" pitchFamily="18" charset="0"/>
                <a:cs typeface="Times New Roman" pitchFamily="18" charset="0"/>
              </a:rPr>
              <a:t> </a:t>
            </a:r>
            <a:r>
              <a:rPr lang="fr-FR" sz="1600" dirty="0">
                <a:latin typeface="Times New Roman" pitchFamily="18" charset="0"/>
                <a:cs typeface="Times New Roman" pitchFamily="18" charset="0"/>
              </a:rPr>
              <a:t>On </a:t>
            </a:r>
            <a:r>
              <a:rPr lang="fr-FR" sz="1600" dirty="0" smtClean="0">
                <a:latin typeface="Times New Roman" pitchFamily="18" charset="0"/>
                <a:cs typeface="Times New Roman" pitchFamily="18" charset="0"/>
              </a:rPr>
              <a:t>conclu </a:t>
            </a:r>
            <a:r>
              <a:rPr lang="fr-FR" sz="1600" dirty="0">
                <a:latin typeface="Times New Roman" pitchFamily="18" charset="0"/>
                <a:cs typeface="Times New Roman" pitchFamily="18" charset="0"/>
              </a:rPr>
              <a:t>que les bétons BGCR20 et BGCR30 résiste mieux à l’effet cyclique de séchage-mouillage que les autres bétons, donc cela est bénéfique pour </a:t>
            </a:r>
            <a:r>
              <a:rPr lang="fr-FR" sz="1600" dirty="0" smtClean="0">
                <a:latin typeface="Times New Roman" pitchFamily="18" charset="0"/>
                <a:cs typeface="Times New Roman" pitchFamily="18" charset="0"/>
              </a:rPr>
              <a:t>le béton surtout dans les régions ou la température est  élevée au cours de tempe </a:t>
            </a:r>
            <a:r>
              <a:rPr lang="fr-FR" sz="1600" dirty="0">
                <a:latin typeface="Times New Roman" pitchFamily="18" charset="0"/>
                <a:cs typeface="Times New Roman" pitchFamily="18" charset="0"/>
              </a:rPr>
              <a:t>de coulage .cette tendance est  innovant est peut investie pour réduire l’effet de retrait due au séchage.</a:t>
            </a:r>
          </a:p>
          <a:p>
            <a:pPr marL="285750" indent="-285750" algn="just">
              <a:buFont typeface="Wingdings" pitchFamily="2" charset="2"/>
              <a:buChar char="Ø"/>
            </a:pPr>
            <a:endParaRPr lang="fr-FR"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ppt_x"/>
                                          </p:val>
                                        </p:tav>
                                        <p:tav tm="100000">
                                          <p:val>
                                            <p:strVal val="#ppt_x"/>
                                          </p:val>
                                        </p:tav>
                                      </p:tavLst>
                                    </p:anim>
                                    <p:anim calcmode="lin" valueType="num">
                                      <p:cBhvr additive="base">
                                        <p:cTn id="1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ppt_x"/>
                                          </p:val>
                                        </p:tav>
                                        <p:tav tm="100000">
                                          <p:val>
                                            <p:strVal val="#ppt_x"/>
                                          </p:val>
                                        </p:tav>
                                      </p:tavLst>
                                    </p:anim>
                                    <p:anim calcmode="lin" valueType="num">
                                      <p:cBhvr additive="base">
                                        <p:cTn id="20"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500" fill="hold"/>
                                        <p:tgtEl>
                                          <p:spTgt spid="10"/>
                                        </p:tgtEl>
                                        <p:attrNameLst>
                                          <p:attrName>ppt_x</p:attrName>
                                        </p:attrNameLst>
                                      </p:cBhvr>
                                      <p:tavLst>
                                        <p:tav tm="0">
                                          <p:val>
                                            <p:strVal val="#ppt_x"/>
                                          </p:val>
                                        </p:tav>
                                        <p:tav tm="100000">
                                          <p:val>
                                            <p:strVal val="#ppt_x"/>
                                          </p:val>
                                        </p:tav>
                                      </p:tavLst>
                                    </p:anim>
                                    <p:anim calcmode="lin" valueType="num">
                                      <p:cBhvr additive="base">
                                        <p:cTn id="26"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additive="base">
                                        <p:cTn id="31" dur="500" fill="hold"/>
                                        <p:tgtEl>
                                          <p:spTgt spid="12"/>
                                        </p:tgtEl>
                                        <p:attrNameLst>
                                          <p:attrName>ppt_x</p:attrName>
                                        </p:attrNameLst>
                                      </p:cBhvr>
                                      <p:tavLst>
                                        <p:tav tm="0">
                                          <p:val>
                                            <p:strVal val="#ppt_x"/>
                                          </p:val>
                                        </p:tav>
                                        <p:tav tm="100000">
                                          <p:val>
                                            <p:strVal val="#ppt_x"/>
                                          </p:val>
                                        </p:tav>
                                      </p:tavLst>
                                    </p:anim>
                                    <p:anim calcmode="lin" valueType="num">
                                      <p:cBhvr additive="base">
                                        <p:cTn id="32"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 grpId="0"/>
      <p:bldP spid="3" grpId="0"/>
      <p:bldGraphic spid="10" grpId="0">
        <p:bldAsOne/>
      </p:bldGraphic>
      <p:bldP spid="1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a:xfrm rot="5400000" flipV="1">
            <a:off x="-1958912" y="1946339"/>
            <a:ext cx="5156073" cy="1238250"/>
          </a:xfrm>
          <a:prstGeom prst="rect">
            <a:avLst/>
          </a:prstGeom>
        </p:spPr>
        <p:style>
          <a:lnRef idx="0">
            <a:schemeClr val="accent5"/>
          </a:lnRef>
          <a:fillRef idx="3">
            <a:schemeClr val="accent5"/>
          </a:fillRef>
          <a:effectRef idx="3">
            <a:schemeClr val="accent5"/>
          </a:effectRef>
          <a:fontRef idx="minor">
            <a:schemeClr val="lt1"/>
          </a:fontRef>
        </p:style>
        <p:txBody>
          <a:bodyPr anchor="ctr">
            <a:normAutofit/>
          </a:bodyP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fr-FR" sz="2600" b="1" i="1" dirty="0">
                <a:effectLst>
                  <a:outerShdw blurRad="38100" dist="38100" dir="2700000" algn="tl">
                    <a:srgbClr val="000000">
                      <a:alpha val="43137"/>
                    </a:srgbClr>
                  </a:outerShdw>
                </a:effectLst>
                <a:latin typeface="Times New Roman" pitchFamily="18" charset="0"/>
                <a:cs typeface="Times New Roman" pitchFamily="18" charset="0"/>
              </a:rPr>
              <a:t>RÉSULTATS ET DISCUSSION</a:t>
            </a:r>
            <a:endParaRPr lang="fr-FR" sz="2600" i="1"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5" name="Rectangle 4"/>
          <p:cNvSpPr>
            <a:spLocks noChangeArrowheads="1"/>
          </p:cNvSpPr>
          <p:nvPr/>
        </p:nvSpPr>
        <p:spPr bwMode="auto">
          <a:xfrm>
            <a:off x="0" y="-184666"/>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dirty="0"/>
          </a:p>
        </p:txBody>
      </p:sp>
      <p:sp>
        <p:nvSpPr>
          <p:cNvPr id="6" name="Rectangle 5"/>
          <p:cNvSpPr>
            <a:spLocks noChangeArrowheads="1"/>
          </p:cNvSpPr>
          <p:nvPr/>
        </p:nvSpPr>
        <p:spPr bwMode="auto">
          <a:xfrm>
            <a:off x="0" y="2115622"/>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dirty="0"/>
          </a:p>
        </p:txBody>
      </p:sp>
      <p:sp>
        <p:nvSpPr>
          <p:cNvPr id="7" name="Rectangle 3"/>
          <p:cNvSpPr>
            <a:spLocks noChangeArrowheads="1"/>
          </p:cNvSpPr>
          <p:nvPr/>
        </p:nvSpPr>
        <p:spPr bwMode="auto">
          <a:xfrm>
            <a:off x="0" y="-184666"/>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dirty="0"/>
          </a:p>
        </p:txBody>
      </p:sp>
      <p:sp>
        <p:nvSpPr>
          <p:cNvPr id="8" name="Rectangle 4"/>
          <p:cNvSpPr>
            <a:spLocks noChangeArrowheads="1"/>
          </p:cNvSpPr>
          <p:nvPr/>
        </p:nvSpPr>
        <p:spPr bwMode="auto">
          <a:xfrm>
            <a:off x="0" y="2144197"/>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dirty="0"/>
          </a:p>
        </p:txBody>
      </p:sp>
      <p:sp>
        <p:nvSpPr>
          <p:cNvPr id="15" name="Rectangle 14"/>
          <p:cNvSpPr/>
          <p:nvPr/>
        </p:nvSpPr>
        <p:spPr>
          <a:xfrm>
            <a:off x="468282" y="4731992"/>
            <a:ext cx="418704" cy="646331"/>
          </a:xfrm>
          <a:prstGeom prst="rect">
            <a:avLst/>
          </a:prstGeom>
        </p:spPr>
        <p:txBody>
          <a:bodyPr wrap="none">
            <a:spAutoFit/>
          </a:bodyPr>
          <a:lstStyle/>
          <a:p>
            <a:r>
              <a:rPr lang="fr-FR" b="1" dirty="0" smtClean="0">
                <a:effectLst>
                  <a:glow rad="45504">
                    <a:schemeClr val="accent1">
                      <a:satMod val="220000"/>
                      <a:alpha val="35000"/>
                    </a:schemeClr>
                  </a:glow>
                  <a:outerShdw blurRad="63500" dist="50800" dir="8100000" sx="0" sy="0">
                    <a:srgbClr val="000000">
                      <a:alpha val="50000"/>
                    </a:srgbClr>
                  </a:outerShdw>
                </a:effectLst>
              </a:rPr>
              <a:t>23</a:t>
            </a:r>
          </a:p>
          <a:p>
            <a:endParaRPr lang="fr-FR" dirty="0"/>
          </a:p>
        </p:txBody>
      </p:sp>
      <p:sp>
        <p:nvSpPr>
          <p:cNvPr id="11" name="ZoneTexte 10"/>
          <p:cNvSpPr txBox="1"/>
          <p:nvPr/>
        </p:nvSpPr>
        <p:spPr>
          <a:xfrm>
            <a:off x="1419414" y="-230395"/>
            <a:ext cx="7740352" cy="707886"/>
          </a:xfrm>
          <a:prstGeom prst="rect">
            <a:avLst/>
          </a:prstGeom>
          <a:noFill/>
        </p:spPr>
        <p:txBody>
          <a:bodyPr wrap="square" rtlCol="0">
            <a:spAutoFit/>
          </a:bodyPr>
          <a:lstStyle/>
          <a:p>
            <a:pPr algn="just"/>
            <a:endParaRPr lang="fr-FR" sz="2000" dirty="0" smtClean="0">
              <a:latin typeface="Times New Roman" pitchFamily="18" charset="0"/>
              <a:cs typeface="Times New Roman" pitchFamily="18" charset="0"/>
            </a:endParaRPr>
          </a:p>
          <a:p>
            <a:pPr marL="342900" indent="-342900" algn="just">
              <a:buFont typeface="Wingdings" pitchFamily="2" charset="2"/>
              <a:buChar char="v"/>
            </a:pPr>
            <a:r>
              <a:rPr lang="fr-FR" sz="2000" b="1" dirty="0" smtClean="0">
                <a:latin typeface="Times New Roman" pitchFamily="18" charset="0"/>
                <a:cs typeface="Times New Roman" pitchFamily="18" charset="0"/>
              </a:rPr>
              <a:t>La résistance a la compression : (</a:t>
            </a:r>
            <a:r>
              <a:rPr lang="fr-FR" sz="2000" b="1" dirty="0" err="1" smtClean="0">
                <a:latin typeface="Times New Roman" pitchFamily="18" charset="0"/>
                <a:cs typeface="Times New Roman" pitchFamily="18" charset="0"/>
              </a:rPr>
              <a:t>Mpa</a:t>
            </a:r>
            <a:r>
              <a:rPr lang="fr-FR" sz="2000" b="1" dirty="0" smtClean="0">
                <a:latin typeface="Times New Roman" pitchFamily="18" charset="0"/>
                <a:cs typeface="Times New Roman" pitchFamily="18" charset="0"/>
              </a:rPr>
              <a:t>)</a:t>
            </a:r>
            <a:endParaRPr lang="fr-FR" sz="2000" b="1" dirty="0">
              <a:latin typeface="Times New Roman" pitchFamily="18" charset="0"/>
              <a:cs typeface="Times New Roman" pitchFamily="18" charset="0"/>
            </a:endParaRPr>
          </a:p>
        </p:txBody>
      </p:sp>
      <p:sp>
        <p:nvSpPr>
          <p:cNvPr id="17" name="ZoneTexte 16"/>
          <p:cNvSpPr txBox="1"/>
          <p:nvPr/>
        </p:nvSpPr>
        <p:spPr>
          <a:xfrm>
            <a:off x="1131383" y="2565464"/>
            <a:ext cx="8028383" cy="2585323"/>
          </a:xfrm>
          <a:prstGeom prst="rect">
            <a:avLst/>
          </a:prstGeom>
          <a:noFill/>
        </p:spPr>
        <p:txBody>
          <a:bodyPr wrap="square" rtlCol="0">
            <a:spAutoFit/>
          </a:bodyPr>
          <a:lstStyle/>
          <a:p>
            <a:pPr marL="285750" indent="-285750" algn="just">
              <a:buFont typeface="Wingdings" pitchFamily="2" charset="2"/>
              <a:buChar char="Ø"/>
            </a:pPr>
            <a:r>
              <a:rPr lang="fr-FR" dirty="0">
                <a:latin typeface="Times New Roman" pitchFamily="18" charset="0"/>
                <a:cs typeface="Times New Roman" pitchFamily="18" charset="0"/>
              </a:rPr>
              <a:t> La figure </a:t>
            </a:r>
            <a:r>
              <a:rPr lang="fr-FR" dirty="0" smtClean="0">
                <a:latin typeface="Times New Roman" pitchFamily="18" charset="0"/>
                <a:cs typeface="Times New Roman" pitchFamily="18" charset="0"/>
              </a:rPr>
              <a:t>compare  </a:t>
            </a:r>
            <a:r>
              <a:rPr lang="fr-FR" dirty="0">
                <a:latin typeface="Times New Roman" pitchFamily="18" charset="0"/>
                <a:cs typeface="Times New Roman" pitchFamily="18" charset="0"/>
              </a:rPr>
              <a:t>l’évolution de la résistance à la compression de nos bétons exposant aux 12 cycles de séchage-mouillage et les bétons témoins. On remarque que les cycles de séchage-mouillage produit une chute considérable de la résistance à la </a:t>
            </a:r>
            <a:r>
              <a:rPr lang="fr-FR" dirty="0" smtClean="0">
                <a:latin typeface="Times New Roman" pitchFamily="18" charset="0"/>
                <a:cs typeface="Times New Roman" pitchFamily="18" charset="0"/>
              </a:rPr>
              <a:t>compression.</a:t>
            </a:r>
          </a:p>
          <a:p>
            <a:pPr marL="285750" indent="-285750" algn="just">
              <a:buFont typeface="Wingdings" pitchFamily="2" charset="2"/>
              <a:buChar char="Ø"/>
            </a:pPr>
            <a:r>
              <a:rPr lang="fr-FR" dirty="0" smtClean="0">
                <a:latin typeface="Times New Roman" pitchFamily="18" charset="0"/>
                <a:cs typeface="Times New Roman" pitchFamily="18" charset="0"/>
              </a:rPr>
              <a:t>De </a:t>
            </a:r>
            <a:r>
              <a:rPr lang="fr-FR" dirty="0">
                <a:latin typeface="Times New Roman" pitchFamily="18" charset="0"/>
                <a:cs typeface="Times New Roman" pitchFamily="18" charset="0"/>
              </a:rPr>
              <a:t>plus, on constate que les granulats de caoutchouc sont plus résistants aux phénomènes de séchage-mouillage surtout pour les composites (BGCR20 et BGCR30) et ceci confirme les résultats trouvés la section précédente de la masse volumique donc cette tendance innovante est confirmé est permet d’améliorer le comportement des matériaux cimentaires vis-à-vis retrait de </a:t>
            </a:r>
            <a:r>
              <a:rPr lang="fr-FR" dirty="0" smtClean="0">
                <a:latin typeface="Times New Roman" pitchFamily="18" charset="0"/>
                <a:cs typeface="Times New Roman" pitchFamily="18" charset="0"/>
              </a:rPr>
              <a:t>séchage.</a:t>
            </a:r>
            <a:endParaRPr lang="fr-FR" dirty="0">
              <a:latin typeface="Times New Roman" pitchFamily="18" charset="0"/>
              <a:cs typeface="Times New Roman" pitchFamily="18" charset="0"/>
            </a:endParaRPr>
          </a:p>
        </p:txBody>
      </p:sp>
      <p:graphicFrame>
        <p:nvGraphicFramePr>
          <p:cNvPr id="2" name="Graphique 1"/>
          <p:cNvGraphicFramePr/>
          <p:nvPr>
            <p:extLst>
              <p:ext uri="{D42A27DB-BD31-4B8C-83A1-F6EECF244321}">
                <p14:modId xmlns:p14="http://schemas.microsoft.com/office/powerpoint/2010/main" val="2845029165"/>
              </p:ext>
            </p:extLst>
          </p:nvPr>
        </p:nvGraphicFramePr>
        <p:xfrm>
          <a:off x="1763688" y="300520"/>
          <a:ext cx="6768752" cy="2488490"/>
        </p:xfrm>
        <a:graphic>
          <a:graphicData uri="http://schemas.openxmlformats.org/drawingml/2006/chart">
            <c:chart xmlns:c="http://schemas.openxmlformats.org/drawingml/2006/chart" xmlns:r="http://schemas.openxmlformats.org/officeDocument/2006/relationships" r:id="rId2"/>
          </a:graphicData>
        </a:graphic>
      </p:graphicFrame>
      <p:cxnSp>
        <p:nvCxnSpPr>
          <p:cNvPr id="13" name="Connecteur droit avec flèche 12"/>
          <p:cNvCxnSpPr/>
          <p:nvPr/>
        </p:nvCxnSpPr>
        <p:spPr>
          <a:xfrm>
            <a:off x="4283968" y="543337"/>
            <a:ext cx="0" cy="594066"/>
          </a:xfrm>
          <a:prstGeom prst="straightConnector1">
            <a:avLst/>
          </a:prstGeom>
          <a:ln>
            <a:headEnd type="arrow"/>
            <a:tailEnd type="arrow"/>
          </a:ln>
        </p:spPr>
        <p:style>
          <a:lnRef idx="2">
            <a:schemeClr val="accent3"/>
          </a:lnRef>
          <a:fillRef idx="0">
            <a:schemeClr val="accent3"/>
          </a:fillRef>
          <a:effectRef idx="1">
            <a:schemeClr val="accent3"/>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additive="base">
                                        <p:cTn id="13" dur="500" fill="hold"/>
                                        <p:tgtEl>
                                          <p:spTgt spid="11"/>
                                        </p:tgtEl>
                                        <p:attrNameLst>
                                          <p:attrName>ppt_x</p:attrName>
                                        </p:attrNameLst>
                                      </p:cBhvr>
                                      <p:tavLst>
                                        <p:tav tm="0">
                                          <p:val>
                                            <p:strVal val="#ppt_x"/>
                                          </p:val>
                                        </p:tav>
                                        <p:tav tm="100000">
                                          <p:val>
                                            <p:strVal val="#ppt_x"/>
                                          </p:val>
                                        </p:tav>
                                      </p:tavLst>
                                    </p:anim>
                                    <p:anim calcmode="lin" valueType="num">
                                      <p:cBhvr additive="base">
                                        <p:cTn id="14"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ppt_x"/>
                                          </p:val>
                                        </p:tav>
                                        <p:tav tm="100000">
                                          <p:val>
                                            <p:strVal val="#ppt_x"/>
                                          </p:val>
                                        </p:tav>
                                      </p:tavLst>
                                    </p:anim>
                                    <p:anim calcmode="lin" valueType="num">
                                      <p:cBhvr additive="base">
                                        <p:cTn id="20" dur="500" fill="hold"/>
                                        <p:tgtEl>
                                          <p:spTgt spid="2"/>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ppt_x"/>
                                          </p:val>
                                        </p:tav>
                                        <p:tav tm="100000">
                                          <p:val>
                                            <p:strVal val="#ppt_x"/>
                                          </p:val>
                                        </p:tav>
                                      </p:tavLst>
                                    </p:anim>
                                    <p:anim calcmode="lin" valueType="num">
                                      <p:cBhvr additive="base">
                                        <p:cTn id="24"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17"/>
                                        </p:tgtEl>
                                        <p:attrNameLst>
                                          <p:attrName>style.visibility</p:attrName>
                                        </p:attrNameLst>
                                      </p:cBhvr>
                                      <p:to>
                                        <p:strVal val="visible"/>
                                      </p:to>
                                    </p:set>
                                    <p:anim calcmode="lin" valueType="num">
                                      <p:cBhvr additive="base">
                                        <p:cTn id="29" dur="500" fill="hold"/>
                                        <p:tgtEl>
                                          <p:spTgt spid="17"/>
                                        </p:tgtEl>
                                        <p:attrNameLst>
                                          <p:attrName>ppt_x</p:attrName>
                                        </p:attrNameLst>
                                      </p:cBhvr>
                                      <p:tavLst>
                                        <p:tav tm="0">
                                          <p:val>
                                            <p:strVal val="#ppt_x"/>
                                          </p:val>
                                        </p:tav>
                                        <p:tav tm="100000">
                                          <p:val>
                                            <p:strVal val="#ppt_x"/>
                                          </p:val>
                                        </p:tav>
                                      </p:tavLst>
                                    </p:anim>
                                    <p:anim calcmode="lin" valueType="num">
                                      <p:cBhvr additive="base">
                                        <p:cTn id="30"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1" grpId="0"/>
      <p:bldP spid="17" grpId="0"/>
      <p:bldGraphic spid="2" grpId="0">
        <p:bldAsOne/>
      </p:bldGraphic>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a:xfrm rot="5400000" flipV="1">
            <a:off x="-1958912" y="1946339"/>
            <a:ext cx="5156073" cy="1238250"/>
          </a:xfrm>
          <a:prstGeom prst="rect">
            <a:avLst/>
          </a:prstGeom>
        </p:spPr>
        <p:style>
          <a:lnRef idx="0">
            <a:schemeClr val="accent5"/>
          </a:lnRef>
          <a:fillRef idx="3">
            <a:schemeClr val="accent5"/>
          </a:fillRef>
          <a:effectRef idx="3">
            <a:schemeClr val="accent5"/>
          </a:effectRef>
          <a:fontRef idx="minor">
            <a:schemeClr val="lt1"/>
          </a:fontRef>
        </p:style>
        <p:txBody>
          <a:bodyPr anchor="ctr">
            <a:normAutofit/>
          </a:bodyP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fr-FR" sz="2600" b="1" i="1" dirty="0">
                <a:effectLst>
                  <a:outerShdw blurRad="38100" dist="38100" dir="2700000" algn="tl">
                    <a:srgbClr val="000000">
                      <a:alpha val="43137"/>
                    </a:srgbClr>
                  </a:outerShdw>
                </a:effectLst>
                <a:latin typeface="Times New Roman" pitchFamily="18" charset="0"/>
                <a:cs typeface="Times New Roman" pitchFamily="18" charset="0"/>
              </a:rPr>
              <a:t>RÉSULTATS ET DISCUSSION</a:t>
            </a:r>
            <a:endParaRPr lang="fr-FR" sz="2600" i="1"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5" name="Rectangle 4"/>
          <p:cNvSpPr>
            <a:spLocks noChangeArrowheads="1"/>
          </p:cNvSpPr>
          <p:nvPr/>
        </p:nvSpPr>
        <p:spPr bwMode="auto">
          <a:xfrm>
            <a:off x="0" y="-184666"/>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dirty="0"/>
          </a:p>
        </p:txBody>
      </p:sp>
      <p:sp>
        <p:nvSpPr>
          <p:cNvPr id="6" name="Rectangle 5"/>
          <p:cNvSpPr>
            <a:spLocks noChangeArrowheads="1"/>
          </p:cNvSpPr>
          <p:nvPr/>
        </p:nvSpPr>
        <p:spPr bwMode="auto">
          <a:xfrm>
            <a:off x="0" y="2115622"/>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dirty="0"/>
          </a:p>
        </p:txBody>
      </p:sp>
      <p:sp>
        <p:nvSpPr>
          <p:cNvPr id="7" name="Rectangle 3"/>
          <p:cNvSpPr>
            <a:spLocks noChangeArrowheads="1"/>
          </p:cNvSpPr>
          <p:nvPr/>
        </p:nvSpPr>
        <p:spPr bwMode="auto">
          <a:xfrm>
            <a:off x="0" y="-184666"/>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dirty="0"/>
          </a:p>
        </p:txBody>
      </p:sp>
      <p:sp>
        <p:nvSpPr>
          <p:cNvPr id="8" name="Rectangle 4"/>
          <p:cNvSpPr>
            <a:spLocks noChangeArrowheads="1"/>
          </p:cNvSpPr>
          <p:nvPr/>
        </p:nvSpPr>
        <p:spPr bwMode="auto">
          <a:xfrm>
            <a:off x="0" y="2144197"/>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dirty="0"/>
          </a:p>
        </p:txBody>
      </p:sp>
      <p:sp>
        <p:nvSpPr>
          <p:cNvPr id="13" name="Rectangle 12"/>
          <p:cNvSpPr/>
          <p:nvPr/>
        </p:nvSpPr>
        <p:spPr>
          <a:xfrm>
            <a:off x="468282" y="4731990"/>
            <a:ext cx="418704" cy="369332"/>
          </a:xfrm>
          <a:prstGeom prst="rect">
            <a:avLst/>
          </a:prstGeom>
        </p:spPr>
        <p:txBody>
          <a:bodyPr wrap="none">
            <a:spAutoFit/>
          </a:bodyPr>
          <a:lstStyle/>
          <a:p>
            <a:r>
              <a:rPr lang="fr-FR" b="1" dirty="0" smtClean="0">
                <a:effectLst>
                  <a:glow rad="45504">
                    <a:schemeClr val="accent1">
                      <a:satMod val="220000"/>
                      <a:alpha val="35000"/>
                    </a:schemeClr>
                  </a:glow>
                  <a:outerShdw blurRad="63500" dist="50800" dir="8100000" sx="0" sy="0">
                    <a:srgbClr val="000000">
                      <a:alpha val="50000"/>
                    </a:srgbClr>
                  </a:outerShdw>
                </a:effectLst>
              </a:rPr>
              <a:t>24</a:t>
            </a:r>
            <a:endParaRPr lang="fr-FR" dirty="0"/>
          </a:p>
        </p:txBody>
      </p:sp>
      <p:sp>
        <p:nvSpPr>
          <p:cNvPr id="9" name="ZoneTexte 8"/>
          <p:cNvSpPr txBox="1"/>
          <p:nvPr/>
        </p:nvSpPr>
        <p:spPr>
          <a:xfrm>
            <a:off x="1238251" y="45445"/>
            <a:ext cx="3168352" cy="400110"/>
          </a:xfrm>
          <a:prstGeom prst="rect">
            <a:avLst/>
          </a:prstGeom>
          <a:noFill/>
        </p:spPr>
        <p:txBody>
          <a:bodyPr wrap="square" rtlCol="0">
            <a:spAutoFit/>
          </a:bodyPr>
          <a:lstStyle/>
          <a:p>
            <a:pPr marL="342900" indent="-342900">
              <a:buFont typeface="Wingdings" pitchFamily="2" charset="2"/>
              <a:buChar char="v"/>
            </a:pPr>
            <a:r>
              <a:rPr lang="fr-FR" sz="2000" b="1" dirty="0" smtClean="0"/>
              <a:t>Essai ultra son :</a:t>
            </a:r>
            <a:endParaRPr lang="fr-FR" sz="2000" b="1" dirty="0"/>
          </a:p>
        </p:txBody>
      </p:sp>
      <p:sp>
        <p:nvSpPr>
          <p:cNvPr id="14" name="ZoneTexte 13"/>
          <p:cNvSpPr txBox="1"/>
          <p:nvPr/>
        </p:nvSpPr>
        <p:spPr>
          <a:xfrm>
            <a:off x="1238251" y="2931790"/>
            <a:ext cx="7905750" cy="2062103"/>
          </a:xfrm>
          <a:prstGeom prst="rect">
            <a:avLst/>
          </a:prstGeom>
          <a:noFill/>
        </p:spPr>
        <p:txBody>
          <a:bodyPr wrap="square" rtlCol="0">
            <a:spAutoFit/>
          </a:bodyPr>
          <a:lstStyle/>
          <a:p>
            <a:pPr marL="285750" indent="-285750" algn="just">
              <a:buFont typeface="Wingdings" pitchFamily="2" charset="2"/>
              <a:buChar char="Ø"/>
            </a:pPr>
            <a:r>
              <a:rPr lang="fr-FR" sz="1600" dirty="0" smtClean="0">
                <a:latin typeface="Times New Roman" pitchFamily="18" charset="0"/>
                <a:cs typeface="Times New Roman" pitchFamily="18" charset="0"/>
              </a:rPr>
              <a:t>La figure compare La </a:t>
            </a:r>
            <a:r>
              <a:rPr lang="fr-FR" sz="1600" dirty="0">
                <a:latin typeface="Times New Roman" pitchFamily="18" charset="0"/>
                <a:cs typeface="Times New Roman" pitchFamily="18" charset="0"/>
              </a:rPr>
              <a:t>variation de la vitesse de propagation des ondes ultra-soniques à travers les structures de nos composites en fonction du pourcentage des GCR </a:t>
            </a:r>
            <a:r>
              <a:rPr lang="fr-FR" sz="1600" dirty="0" smtClean="0">
                <a:latin typeface="Times New Roman" pitchFamily="18" charset="0"/>
                <a:cs typeface="Times New Roman" pitchFamily="18" charset="0"/>
              </a:rPr>
              <a:t>avant et après séchage et mouillage.  </a:t>
            </a:r>
            <a:r>
              <a:rPr lang="fr-FR" sz="1600" dirty="0">
                <a:latin typeface="Times New Roman" pitchFamily="18" charset="0"/>
                <a:cs typeface="Times New Roman" pitchFamily="18" charset="0"/>
              </a:rPr>
              <a:t>nos résultats montrent que de séchage-mouillage est diminué la vitesse de propagation de nos béton </a:t>
            </a:r>
            <a:r>
              <a:rPr lang="fr-FR" sz="1600" dirty="0" smtClean="0">
                <a:latin typeface="Times New Roman" pitchFamily="18" charset="0"/>
                <a:cs typeface="Times New Roman" pitchFamily="18" charset="0"/>
              </a:rPr>
              <a:t>.</a:t>
            </a:r>
          </a:p>
          <a:p>
            <a:pPr marL="285750" indent="-285750" algn="just">
              <a:buFont typeface="Wingdings" pitchFamily="2" charset="2"/>
              <a:buChar char="Ø"/>
            </a:pPr>
            <a:r>
              <a:rPr lang="fr-FR" sz="1600" dirty="0" smtClean="0">
                <a:latin typeface="Times New Roman" pitchFamily="18" charset="0"/>
                <a:cs typeface="Times New Roman" pitchFamily="18" charset="0"/>
              </a:rPr>
              <a:t>Cette </a:t>
            </a:r>
            <a:r>
              <a:rPr lang="fr-FR" sz="1600" dirty="0">
                <a:latin typeface="Times New Roman" pitchFamily="18" charset="0"/>
                <a:cs typeface="Times New Roman" pitchFamily="18" charset="0"/>
              </a:rPr>
              <a:t>chute de la vitesse de propagation est attribuée au départ de l’eau capillaire et adsorbé qui ont laissé derrière elles un réseau poreux plus ou moins connecté qui conduit à la chute de la vitesse de propagation des ondes ultra-soniques. Donc ce comportement coïncide avec les résultats de l’essai de résistance à la compression et les pertes en masses. </a:t>
            </a:r>
          </a:p>
        </p:txBody>
      </p:sp>
      <p:graphicFrame>
        <p:nvGraphicFramePr>
          <p:cNvPr id="2" name="Graphique 1">
            <a:hlinkClick r:id="" action="ppaction://hlinkshowjump?jump=nextslide"/>
          </p:cNvPr>
          <p:cNvGraphicFramePr/>
          <p:nvPr>
            <p:extLst>
              <p:ext uri="{D42A27DB-BD31-4B8C-83A1-F6EECF244321}">
                <p14:modId xmlns:p14="http://schemas.microsoft.com/office/powerpoint/2010/main" val="1358251115"/>
              </p:ext>
            </p:extLst>
          </p:nvPr>
        </p:nvGraphicFramePr>
        <p:xfrm>
          <a:off x="1524000" y="345527"/>
          <a:ext cx="7296472" cy="2750511"/>
        </p:xfrm>
        <a:graphic>
          <a:graphicData uri="http://schemas.openxmlformats.org/drawingml/2006/chart">
            <c:chart xmlns:c="http://schemas.openxmlformats.org/drawingml/2006/chart" xmlns:r="http://schemas.openxmlformats.org/officeDocument/2006/relationships" r:id="rId2"/>
          </a:graphicData>
        </a:graphic>
      </p:graphicFrame>
      <p:sp>
        <p:nvSpPr>
          <p:cNvPr id="3" name="ZoneTexte 2"/>
          <p:cNvSpPr txBox="1"/>
          <p:nvPr/>
        </p:nvSpPr>
        <p:spPr>
          <a:xfrm>
            <a:off x="4427503" y="789553"/>
            <a:ext cx="554683" cy="307777"/>
          </a:xfrm>
          <a:prstGeom prst="rect">
            <a:avLst/>
          </a:prstGeom>
          <a:solidFill>
            <a:srgbClr val="FF0000"/>
          </a:solidFill>
        </p:spPr>
        <p:txBody>
          <a:bodyPr wrap="square" rtlCol="0">
            <a:spAutoFit/>
          </a:bodyPr>
          <a:lstStyle/>
          <a:p>
            <a:r>
              <a:rPr lang="fr-FR" sz="1400" dirty="0" smtClean="0">
                <a:solidFill>
                  <a:schemeClr val="bg1"/>
                </a:solidFill>
              </a:rPr>
              <a:t>24 ℅</a:t>
            </a:r>
            <a:endParaRPr lang="fr-FR" sz="1400"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ppt_x"/>
                                          </p:val>
                                        </p:tav>
                                        <p:tav tm="100000">
                                          <p:val>
                                            <p:strVal val="#ppt_x"/>
                                          </p:val>
                                        </p:tav>
                                      </p:tavLst>
                                    </p:anim>
                                    <p:anim calcmode="lin" valueType="num">
                                      <p:cBhvr additive="base">
                                        <p:cTn id="20" dur="500" fill="hold"/>
                                        <p:tgtEl>
                                          <p:spTgt spid="2"/>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500" fill="hold"/>
                                        <p:tgtEl>
                                          <p:spTgt spid="3"/>
                                        </p:tgtEl>
                                        <p:attrNameLst>
                                          <p:attrName>ppt_x</p:attrName>
                                        </p:attrNameLst>
                                      </p:cBhvr>
                                      <p:tavLst>
                                        <p:tav tm="0">
                                          <p:val>
                                            <p:strVal val="#ppt_x"/>
                                          </p:val>
                                        </p:tav>
                                        <p:tav tm="100000">
                                          <p:val>
                                            <p:strVal val="#ppt_x"/>
                                          </p:val>
                                        </p:tav>
                                      </p:tavLst>
                                    </p:anim>
                                    <p:anim calcmode="lin" valueType="num">
                                      <p:cBhvr additive="base">
                                        <p:cTn id="2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14"/>
                                        </p:tgtEl>
                                        <p:attrNameLst>
                                          <p:attrName>style.visibility</p:attrName>
                                        </p:attrNameLst>
                                      </p:cBhvr>
                                      <p:to>
                                        <p:strVal val="visible"/>
                                      </p:to>
                                    </p:set>
                                    <p:anim calcmode="lin" valueType="num">
                                      <p:cBhvr additive="base">
                                        <p:cTn id="29" dur="500" fill="hold"/>
                                        <p:tgtEl>
                                          <p:spTgt spid="14"/>
                                        </p:tgtEl>
                                        <p:attrNameLst>
                                          <p:attrName>ppt_x</p:attrName>
                                        </p:attrNameLst>
                                      </p:cBhvr>
                                      <p:tavLst>
                                        <p:tav tm="0">
                                          <p:val>
                                            <p:strVal val="#ppt_x"/>
                                          </p:val>
                                        </p:tav>
                                        <p:tav tm="100000">
                                          <p:val>
                                            <p:strVal val="#ppt_x"/>
                                          </p:val>
                                        </p:tav>
                                      </p:tavLst>
                                    </p:anim>
                                    <p:anim calcmode="lin" valueType="num">
                                      <p:cBhvr additive="base">
                                        <p:cTn id="30"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9" grpId="0"/>
      <p:bldP spid="14" grpId="0"/>
      <p:bldGraphic spid="2" grpId="0">
        <p:bldAsOne/>
      </p:bldGraphic>
      <p:bldP spid="3"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a:xfrm rot="5400000" flipV="1">
            <a:off x="-1958912" y="1946339"/>
            <a:ext cx="5156073" cy="1238250"/>
          </a:xfrm>
          <a:prstGeom prst="rect">
            <a:avLst/>
          </a:prstGeom>
        </p:spPr>
        <p:style>
          <a:lnRef idx="0">
            <a:schemeClr val="accent5"/>
          </a:lnRef>
          <a:fillRef idx="3">
            <a:schemeClr val="accent5"/>
          </a:fillRef>
          <a:effectRef idx="3">
            <a:schemeClr val="accent5"/>
          </a:effectRef>
          <a:fontRef idx="minor">
            <a:schemeClr val="lt1"/>
          </a:fontRef>
        </p:style>
        <p:txBody>
          <a:bodyPr anchor="ctr">
            <a:normAutofit/>
          </a:bodyP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fr-FR" sz="2600" b="1" i="1" dirty="0" smtClean="0">
                <a:latin typeface="Times New Roman" pitchFamily="18" charset="0"/>
                <a:cs typeface="Times New Roman" pitchFamily="18" charset="0"/>
              </a:rPr>
              <a:t>CONCLUSIONS ET RECOMMANDATIONS</a:t>
            </a:r>
            <a:endParaRPr lang="fr-FR" sz="2600" i="1" dirty="0">
              <a:latin typeface="Times New Roman" pitchFamily="18" charset="0"/>
              <a:cs typeface="Times New Roman" pitchFamily="18" charset="0"/>
            </a:endParaRPr>
          </a:p>
        </p:txBody>
      </p:sp>
      <p:sp>
        <p:nvSpPr>
          <p:cNvPr id="7" name="Rectangle 4"/>
          <p:cNvSpPr>
            <a:spLocks noChangeArrowheads="1"/>
          </p:cNvSpPr>
          <p:nvPr/>
        </p:nvSpPr>
        <p:spPr bwMode="auto">
          <a:xfrm>
            <a:off x="0" y="-184666"/>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dirty="0"/>
          </a:p>
        </p:txBody>
      </p:sp>
      <p:sp>
        <p:nvSpPr>
          <p:cNvPr id="8" name="Rectangle 5"/>
          <p:cNvSpPr>
            <a:spLocks noChangeArrowheads="1"/>
          </p:cNvSpPr>
          <p:nvPr/>
        </p:nvSpPr>
        <p:spPr bwMode="auto">
          <a:xfrm>
            <a:off x="0" y="2115622"/>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dirty="0"/>
          </a:p>
        </p:txBody>
      </p:sp>
      <p:sp>
        <p:nvSpPr>
          <p:cNvPr id="10" name="Rectangle 3"/>
          <p:cNvSpPr>
            <a:spLocks noChangeArrowheads="1"/>
          </p:cNvSpPr>
          <p:nvPr/>
        </p:nvSpPr>
        <p:spPr bwMode="auto">
          <a:xfrm>
            <a:off x="0" y="-184666"/>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dirty="0"/>
          </a:p>
        </p:txBody>
      </p:sp>
      <p:sp>
        <p:nvSpPr>
          <p:cNvPr id="12" name="Rectangle 4"/>
          <p:cNvSpPr>
            <a:spLocks noChangeArrowheads="1"/>
          </p:cNvSpPr>
          <p:nvPr/>
        </p:nvSpPr>
        <p:spPr bwMode="auto">
          <a:xfrm>
            <a:off x="0" y="2144197"/>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dirty="0"/>
          </a:p>
        </p:txBody>
      </p:sp>
      <p:sp>
        <p:nvSpPr>
          <p:cNvPr id="61443" name="Rectangle 3"/>
          <p:cNvSpPr>
            <a:spLocks noChangeArrowheads="1"/>
          </p:cNvSpPr>
          <p:nvPr/>
        </p:nvSpPr>
        <p:spPr bwMode="auto">
          <a:xfrm>
            <a:off x="1343610" y="-118612"/>
            <a:ext cx="7800389" cy="569386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R="0" lvl="0" algn="just" defTabSz="914400" rtl="0" eaLnBrk="1" fontAlgn="base" latinLnBrk="0" hangingPunct="1">
              <a:lnSpc>
                <a:spcPct val="100000"/>
              </a:lnSpc>
              <a:spcBef>
                <a:spcPct val="0"/>
              </a:spcBef>
              <a:spcAft>
                <a:spcPct val="0"/>
              </a:spcAft>
              <a:buClrTx/>
              <a:buSzTx/>
              <a:tabLst/>
            </a:pPr>
            <a:r>
              <a:rPr kumimoji="0" lang="fr-FR" sz="2000" b="1" u="sng"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Conclusion</a:t>
            </a:r>
            <a:r>
              <a:rPr lang="fr-FR" sz="2000" b="1" u="sng" dirty="0">
                <a:solidFill>
                  <a:srgbClr val="000000"/>
                </a:solidFill>
                <a:latin typeface="Times New Roman" pitchFamily="18" charset="0"/>
                <a:ea typeface="Calibri" pitchFamily="34" charset="0"/>
                <a:cs typeface="Times New Roman" pitchFamily="18" charset="0"/>
              </a:rPr>
              <a:t> </a:t>
            </a:r>
            <a:r>
              <a:rPr kumimoji="0" lang="fr-FR" sz="2000" b="1" u="sng" strike="noStrike" cap="none" normalizeH="0" dirty="0" smtClean="0">
                <a:ln>
                  <a:noFill/>
                </a:ln>
                <a:solidFill>
                  <a:srgbClr val="000000"/>
                </a:solidFill>
                <a:effectLst/>
                <a:latin typeface="Times New Roman" pitchFamily="18" charset="0"/>
                <a:ea typeface="Calibri" pitchFamily="34" charset="0"/>
                <a:cs typeface="Times New Roman" pitchFamily="18" charset="0"/>
              </a:rPr>
              <a:t>:</a:t>
            </a:r>
            <a:endParaRPr kumimoji="0" lang="fr-FR" sz="2000" b="1" u="sng"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endParaRPr>
          </a:p>
          <a:p>
            <a:pPr marL="342900" marR="0" lvl="0" indent="-342900" algn="just" defTabSz="914400" rtl="0" eaLnBrk="1" fontAlgn="base" latinLnBrk="0" hangingPunct="1">
              <a:lnSpc>
                <a:spcPct val="100000"/>
              </a:lnSpc>
              <a:spcBef>
                <a:spcPct val="0"/>
              </a:spcBef>
              <a:spcAft>
                <a:spcPct val="0"/>
              </a:spcAft>
              <a:buClrTx/>
              <a:buSzTx/>
              <a:buFont typeface="Wingdings" pitchFamily="2" charset="2"/>
              <a:buChar char="Ø"/>
              <a:tabLst/>
            </a:pPr>
            <a:r>
              <a:rPr kumimoji="0" lang="fr-FR"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D’après les résultats de cette étude </a:t>
            </a:r>
            <a:r>
              <a:rPr lang="fr-FR" sz="2000" dirty="0" smtClean="0">
                <a:solidFill>
                  <a:srgbClr val="000000"/>
                </a:solidFill>
                <a:latin typeface="Times New Roman" pitchFamily="18" charset="0"/>
                <a:ea typeface="Calibri" pitchFamily="34" charset="0"/>
                <a:cs typeface="Times New Roman" pitchFamily="18" charset="0"/>
              </a:rPr>
              <a:t>on peut déduire que :</a:t>
            </a:r>
          </a:p>
          <a:p>
            <a:pPr marL="342900" lvl="0" indent="-342900" algn="just">
              <a:buFont typeface="Wingdings" pitchFamily="2" charset="2"/>
              <a:buChar char="ü"/>
            </a:pPr>
            <a:r>
              <a:rPr lang="fr-FR" sz="2000" dirty="0">
                <a:latin typeface="Times New Roman" pitchFamily="18" charset="0"/>
                <a:cs typeface="Times New Roman" pitchFamily="18" charset="0"/>
              </a:rPr>
              <a:t>la masse volumique à l’état frais des bétons incorporant les granulats de caoutchouc (BGC) est chutée </a:t>
            </a:r>
            <a:r>
              <a:rPr lang="fr-FR" sz="2000" dirty="0" smtClean="0">
                <a:latin typeface="Times New Roman" pitchFamily="18" charset="0"/>
                <a:cs typeface="Times New Roman" pitchFamily="18" charset="0"/>
              </a:rPr>
              <a:t>de par </a:t>
            </a:r>
            <a:r>
              <a:rPr lang="fr-FR" sz="2000" dirty="0">
                <a:latin typeface="Times New Roman" pitchFamily="18" charset="0"/>
                <a:cs typeface="Times New Roman" pitchFamily="18" charset="0"/>
              </a:rPr>
              <a:t>rapport au béton témoin.</a:t>
            </a:r>
          </a:p>
          <a:p>
            <a:pPr marL="342900" lvl="0" indent="-342900" algn="just">
              <a:buFont typeface="Wingdings" pitchFamily="2" charset="2"/>
              <a:buChar char="ü"/>
            </a:pPr>
            <a:r>
              <a:rPr lang="fr-FR" sz="2000" dirty="0">
                <a:latin typeface="Times New Roman" pitchFamily="18" charset="0"/>
                <a:cs typeface="Times New Roman" pitchFamily="18" charset="0"/>
              </a:rPr>
              <a:t>la substitution des GCR par les GN produite une chute considérable de l’ouvrabilité de nos </a:t>
            </a:r>
            <a:r>
              <a:rPr lang="fr-FR" sz="2000" dirty="0" smtClean="0">
                <a:latin typeface="Times New Roman" pitchFamily="18" charset="0"/>
                <a:cs typeface="Times New Roman" pitchFamily="18" charset="0"/>
              </a:rPr>
              <a:t>BGC </a:t>
            </a:r>
            <a:r>
              <a:rPr lang="fr-FR" sz="2000" dirty="0">
                <a:latin typeface="Times New Roman" pitchFamily="18" charset="0"/>
                <a:cs typeface="Times New Roman" pitchFamily="18" charset="0"/>
              </a:rPr>
              <a:t>par rapport au BT. </a:t>
            </a:r>
          </a:p>
          <a:p>
            <a:pPr marL="342900" indent="-342900" algn="just">
              <a:buFont typeface="Wingdings" pitchFamily="2" charset="2"/>
              <a:buChar char="ü"/>
            </a:pPr>
            <a:r>
              <a:rPr lang="fr-FR" sz="2000" dirty="0">
                <a:latin typeface="Times New Roman" pitchFamily="18" charset="0"/>
                <a:cs typeface="Times New Roman" pitchFamily="18" charset="0"/>
              </a:rPr>
              <a:t>les résultats de la résistance à la compression et à la traction des BGC ont connu une réduction </a:t>
            </a:r>
            <a:r>
              <a:rPr lang="fr-FR" sz="2000" dirty="0" smtClean="0">
                <a:latin typeface="Times New Roman" pitchFamily="18" charset="0"/>
                <a:cs typeface="Times New Roman" pitchFamily="18" charset="0"/>
              </a:rPr>
              <a:t> par rapport au  </a:t>
            </a:r>
            <a:r>
              <a:rPr lang="fr-FR" sz="2000" dirty="0">
                <a:latin typeface="Times New Roman" pitchFamily="18" charset="0"/>
                <a:cs typeface="Times New Roman" pitchFamily="18" charset="0"/>
              </a:rPr>
              <a:t>béton </a:t>
            </a:r>
            <a:r>
              <a:rPr lang="fr-FR" sz="2000" dirty="0" smtClean="0">
                <a:latin typeface="Times New Roman" pitchFamily="18" charset="0"/>
                <a:cs typeface="Times New Roman" pitchFamily="18" charset="0"/>
              </a:rPr>
              <a:t>témoin.</a:t>
            </a:r>
          </a:p>
          <a:p>
            <a:pPr marL="342900" indent="-342900" algn="just">
              <a:buFont typeface="Wingdings" pitchFamily="2" charset="2"/>
              <a:buChar char="ü"/>
            </a:pPr>
            <a:r>
              <a:rPr lang="fr-FR" sz="2000" dirty="0" smtClean="0">
                <a:latin typeface="Times New Roman" pitchFamily="18" charset="0"/>
                <a:cs typeface="Times New Roman" pitchFamily="18" charset="0"/>
              </a:rPr>
              <a:t>Le taux des granulats de caoutchouc est inversement proportionnel que soit à la vitesse de propagation des ondes ultra-soniques ou au module d’élasticité dynamique.</a:t>
            </a:r>
          </a:p>
          <a:p>
            <a:pPr marL="342900" lvl="0" indent="-342900" algn="just">
              <a:buFont typeface="Wingdings" pitchFamily="2" charset="2"/>
              <a:buChar char="ü"/>
            </a:pPr>
            <a:r>
              <a:rPr lang="fr-FR" sz="2000" dirty="0" smtClean="0">
                <a:latin typeface="Times New Roman" pitchFamily="18" charset="0"/>
                <a:cs typeface="Times New Roman" pitchFamily="18" charset="0"/>
              </a:rPr>
              <a:t>les bétons incorporant les granulats de caoutchouc présentent des taux d’absorption capillaires inférieure que le béton témoin. </a:t>
            </a:r>
          </a:p>
          <a:p>
            <a:pPr marL="342900" lvl="0" indent="-342900">
              <a:buFont typeface="Wingdings" pitchFamily="2" charset="2"/>
              <a:buChar char="ü"/>
            </a:pPr>
            <a:r>
              <a:rPr lang="fr-FR" sz="2000" dirty="0">
                <a:latin typeface="Times New Roman" pitchFamily="18" charset="0"/>
                <a:cs typeface="Times New Roman" pitchFamily="18" charset="0"/>
              </a:rPr>
              <a:t>l’étude de la durabilité de nos bétons au séchage – mouillage (masse volumique ; résistance à la compression) révèle que les </a:t>
            </a:r>
            <a:r>
              <a:rPr lang="fr-FR" sz="2000" dirty="0" smtClean="0">
                <a:latin typeface="Times New Roman" pitchFamily="18" charset="0"/>
                <a:cs typeface="Times New Roman" pitchFamily="18" charset="0"/>
              </a:rPr>
              <a:t>bétons BGC20 </a:t>
            </a:r>
            <a:r>
              <a:rPr lang="fr-FR" sz="2000" dirty="0">
                <a:latin typeface="Times New Roman" pitchFamily="18" charset="0"/>
                <a:cs typeface="Times New Roman" pitchFamily="18" charset="0"/>
              </a:rPr>
              <a:t>et BGC30 sont plus résistants au séchage-mouillage en comparaison du </a:t>
            </a:r>
            <a:r>
              <a:rPr lang="fr-FR" sz="2000" dirty="0" smtClean="0">
                <a:latin typeface="Times New Roman" pitchFamily="18" charset="0"/>
                <a:cs typeface="Times New Roman" pitchFamily="18" charset="0"/>
              </a:rPr>
              <a:t>BGC10 et BT.</a:t>
            </a:r>
            <a:endParaRPr lang="fr-FR" sz="2000" dirty="0">
              <a:latin typeface="Times New Roman" pitchFamily="18" charset="0"/>
              <a:cs typeface="Times New Roman" pitchFamily="18" charset="0"/>
            </a:endParaRPr>
          </a:p>
          <a:p>
            <a:r>
              <a:rPr lang="fr-FR" sz="2400" dirty="0"/>
              <a:t> </a:t>
            </a:r>
          </a:p>
        </p:txBody>
      </p:sp>
      <p:sp>
        <p:nvSpPr>
          <p:cNvPr id="13" name="Rectangle 12"/>
          <p:cNvSpPr/>
          <p:nvPr/>
        </p:nvSpPr>
        <p:spPr>
          <a:xfrm>
            <a:off x="785923" y="4863521"/>
            <a:ext cx="418704" cy="369332"/>
          </a:xfrm>
          <a:prstGeom prst="rect">
            <a:avLst/>
          </a:prstGeom>
        </p:spPr>
        <p:txBody>
          <a:bodyPr wrap="none">
            <a:spAutoFit/>
          </a:bodyPr>
          <a:lstStyle/>
          <a:p>
            <a:r>
              <a:rPr lang="fr-FR" b="1" dirty="0" smtClean="0"/>
              <a:t>25</a:t>
            </a:r>
            <a:endParaRPr lang="fr-FR"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1443"/>
                                        </p:tgtEl>
                                        <p:attrNameLst>
                                          <p:attrName>style.visibility</p:attrName>
                                        </p:attrNameLst>
                                      </p:cBhvr>
                                      <p:to>
                                        <p:strVal val="visible"/>
                                      </p:to>
                                    </p:set>
                                    <p:anim calcmode="lin" valueType="num">
                                      <p:cBhvr additive="base">
                                        <p:cTn id="13" dur="500" fill="hold"/>
                                        <p:tgtEl>
                                          <p:spTgt spid="61443"/>
                                        </p:tgtEl>
                                        <p:attrNameLst>
                                          <p:attrName>ppt_x</p:attrName>
                                        </p:attrNameLst>
                                      </p:cBhvr>
                                      <p:tavLst>
                                        <p:tav tm="0">
                                          <p:val>
                                            <p:strVal val="#ppt_x"/>
                                          </p:val>
                                        </p:tav>
                                        <p:tav tm="100000">
                                          <p:val>
                                            <p:strVal val="#ppt_x"/>
                                          </p:val>
                                        </p:tav>
                                      </p:tavLst>
                                    </p:anim>
                                    <p:anim calcmode="lin" valueType="num">
                                      <p:cBhvr additive="base">
                                        <p:cTn id="14" dur="500" fill="hold"/>
                                        <p:tgtEl>
                                          <p:spTgt spid="6144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1443"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a:xfrm rot="5400000" flipV="1">
            <a:off x="-1958912" y="1946339"/>
            <a:ext cx="5156073" cy="1238250"/>
          </a:xfrm>
          <a:prstGeom prst="rect">
            <a:avLst/>
          </a:prstGeom>
        </p:spPr>
        <p:style>
          <a:lnRef idx="0">
            <a:schemeClr val="accent5"/>
          </a:lnRef>
          <a:fillRef idx="3">
            <a:schemeClr val="accent5"/>
          </a:fillRef>
          <a:effectRef idx="3">
            <a:schemeClr val="accent5"/>
          </a:effectRef>
          <a:fontRef idx="minor">
            <a:schemeClr val="lt1"/>
          </a:fontRef>
        </p:style>
        <p:txBody>
          <a:bodyPr anchor="ctr">
            <a:normAutofit/>
          </a:bodyP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fr-FR" sz="2600" b="1" i="1" dirty="0" smtClean="0">
                <a:latin typeface="Times New Roman" pitchFamily="18" charset="0"/>
                <a:cs typeface="Times New Roman" pitchFamily="18" charset="0"/>
              </a:rPr>
              <a:t>CONCLUSIONS ET RECOMMANDATIONS</a:t>
            </a:r>
            <a:endParaRPr lang="fr-FR" sz="2600" i="1" dirty="0">
              <a:latin typeface="Times New Roman" pitchFamily="18" charset="0"/>
              <a:cs typeface="Times New Roman" pitchFamily="18" charset="0"/>
            </a:endParaRPr>
          </a:p>
        </p:txBody>
      </p:sp>
      <p:sp>
        <p:nvSpPr>
          <p:cNvPr id="6" name="TextBox 2"/>
          <p:cNvSpPr txBox="1">
            <a:spLocks noChangeArrowheads="1"/>
          </p:cNvSpPr>
          <p:nvPr/>
        </p:nvSpPr>
        <p:spPr bwMode="auto">
          <a:xfrm>
            <a:off x="1285852" y="0"/>
            <a:ext cx="3668544" cy="492443"/>
          </a:xfrm>
          <a:prstGeom prst="rect">
            <a:avLst/>
          </a:prstGeom>
          <a:noFill/>
          <a:ln w="9525">
            <a:noFill/>
            <a:miter lim="800000"/>
            <a:headEnd/>
            <a:tailEnd/>
          </a:ln>
        </p:spPr>
        <p:txBody>
          <a:bodyPr wrap="square">
            <a:spAutoFit/>
          </a:bodyPr>
          <a:lstStyle/>
          <a:p>
            <a:r>
              <a:rPr lang="fr-FR" sz="2600" b="1" i="1" dirty="0" smtClean="0">
                <a:latin typeface="Times New Roman" pitchFamily="18" charset="0"/>
                <a:cs typeface="Times New Roman" pitchFamily="18" charset="0"/>
              </a:rPr>
              <a:t>RECOMMANDATIONS</a:t>
            </a:r>
            <a:endParaRPr lang="fr-FR" sz="2600" i="1" dirty="0">
              <a:latin typeface="Times New Roman" pitchFamily="18" charset="0"/>
              <a:cs typeface="Times New Roman" pitchFamily="18" charset="0"/>
            </a:endParaRPr>
          </a:p>
        </p:txBody>
      </p:sp>
      <p:sp>
        <p:nvSpPr>
          <p:cNvPr id="7" name="Rectangle 4"/>
          <p:cNvSpPr>
            <a:spLocks noChangeArrowheads="1"/>
          </p:cNvSpPr>
          <p:nvPr/>
        </p:nvSpPr>
        <p:spPr bwMode="auto">
          <a:xfrm>
            <a:off x="0" y="-184666"/>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dirty="0"/>
          </a:p>
        </p:txBody>
      </p:sp>
      <p:sp>
        <p:nvSpPr>
          <p:cNvPr id="8" name="Rectangle 5"/>
          <p:cNvSpPr>
            <a:spLocks noChangeArrowheads="1"/>
          </p:cNvSpPr>
          <p:nvPr/>
        </p:nvSpPr>
        <p:spPr bwMode="auto">
          <a:xfrm>
            <a:off x="0" y="2115622"/>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dirty="0"/>
          </a:p>
        </p:txBody>
      </p:sp>
      <p:sp>
        <p:nvSpPr>
          <p:cNvPr id="9" name="Rectangle 3"/>
          <p:cNvSpPr>
            <a:spLocks noChangeArrowheads="1"/>
          </p:cNvSpPr>
          <p:nvPr/>
        </p:nvSpPr>
        <p:spPr bwMode="auto">
          <a:xfrm>
            <a:off x="0" y="-184666"/>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dirty="0"/>
          </a:p>
        </p:txBody>
      </p:sp>
      <p:sp>
        <p:nvSpPr>
          <p:cNvPr id="10" name="Rectangle 4"/>
          <p:cNvSpPr>
            <a:spLocks noChangeArrowheads="1"/>
          </p:cNvSpPr>
          <p:nvPr/>
        </p:nvSpPr>
        <p:spPr bwMode="auto">
          <a:xfrm>
            <a:off x="0" y="2144197"/>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dirty="0"/>
          </a:p>
        </p:txBody>
      </p:sp>
      <p:sp>
        <p:nvSpPr>
          <p:cNvPr id="62465" name="Rectangle 1"/>
          <p:cNvSpPr>
            <a:spLocks noChangeArrowheads="1"/>
          </p:cNvSpPr>
          <p:nvPr/>
        </p:nvSpPr>
        <p:spPr bwMode="auto">
          <a:xfrm>
            <a:off x="1214414" y="666466"/>
            <a:ext cx="7643866"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fr-FR" sz="2000" b="0" i="0" u="none" strike="noStrike" cap="none" normalizeH="0" baseline="0" dirty="0" smtClean="0">
                <a:ln>
                  <a:noFill/>
                </a:ln>
                <a:solidFill>
                  <a:srgbClr val="000000"/>
                </a:solidFill>
                <a:effectLst/>
                <a:latin typeface="Times New Roman" pitchFamily="18" charset="0"/>
                <a:cs typeface="Times New Roman" pitchFamily="18" charset="0"/>
              </a:rPr>
              <a:t>Sur la base des résultats obtenus et conclusions tirées de cette étude; nous recommandons  pour</a:t>
            </a:r>
            <a:r>
              <a:rPr kumimoji="0" lang="fr-FR" sz="2000" b="0" i="0" u="none" strike="noStrike" cap="none" normalizeH="0" dirty="0" smtClean="0">
                <a:ln>
                  <a:noFill/>
                </a:ln>
                <a:solidFill>
                  <a:srgbClr val="000000"/>
                </a:solidFill>
                <a:effectLst/>
                <a:latin typeface="Times New Roman" pitchFamily="18" charset="0"/>
                <a:cs typeface="Times New Roman" pitchFamily="18" charset="0"/>
              </a:rPr>
              <a:t> </a:t>
            </a:r>
            <a:r>
              <a:rPr kumimoji="0" lang="fr-FR" sz="2000" b="0" i="0" u="none" strike="noStrike" cap="none" normalizeH="0" baseline="0" dirty="0" smtClean="0">
                <a:ln>
                  <a:noFill/>
                </a:ln>
                <a:solidFill>
                  <a:srgbClr val="000000"/>
                </a:solidFill>
                <a:effectLst/>
                <a:latin typeface="Times New Roman" pitchFamily="18" charset="0"/>
                <a:cs typeface="Times New Roman" pitchFamily="18" charset="0"/>
              </a:rPr>
              <a:t>des futurs  travaux de recherche</a:t>
            </a:r>
            <a:r>
              <a:rPr kumimoji="0" lang="fr-FR" sz="1200" b="0" i="0" u="none" strike="noStrike" cap="none" normalizeH="0" baseline="0" dirty="0" smtClean="0">
                <a:ln>
                  <a:noFill/>
                </a:ln>
                <a:solidFill>
                  <a:srgbClr val="000000"/>
                </a:solidFill>
                <a:effectLst/>
                <a:latin typeface="Times New Roman" pitchFamily="18" charset="0"/>
                <a:cs typeface="Times New Roman" pitchFamily="18" charset="0"/>
              </a:rPr>
              <a:t>: </a:t>
            </a: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2466" name="Rectangle 2"/>
          <p:cNvSpPr>
            <a:spLocks noChangeArrowheads="1"/>
          </p:cNvSpPr>
          <p:nvPr/>
        </p:nvSpPr>
        <p:spPr bwMode="auto">
          <a:xfrm>
            <a:off x="1285852" y="1387612"/>
            <a:ext cx="7429552" cy="224676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342900" lvl="0" indent="-342900" algn="justLow" fontAlgn="base">
              <a:spcBef>
                <a:spcPct val="0"/>
              </a:spcBef>
              <a:spcAft>
                <a:spcPct val="0"/>
              </a:spcAft>
              <a:buFont typeface="Wingdings" pitchFamily="2" charset="2"/>
              <a:buChar char="ü"/>
            </a:pPr>
            <a:r>
              <a:rPr lang="fr-FR" sz="2000">
                <a:latin typeface="Times New Roman" pitchFamily="18" charset="0"/>
                <a:cs typeface="Times New Roman" pitchFamily="18" charset="0"/>
              </a:rPr>
              <a:t>D</a:t>
            </a:r>
            <a:r>
              <a:rPr lang="fr-FR" sz="2000" smtClean="0">
                <a:latin typeface="Times New Roman" pitchFamily="18" charset="0"/>
                <a:cs typeface="Times New Roman" pitchFamily="18" charset="0"/>
              </a:rPr>
              <a:t>’approfondir </a:t>
            </a:r>
            <a:r>
              <a:rPr lang="fr-FR" sz="2000" dirty="0">
                <a:latin typeface="Times New Roman" pitchFamily="18" charset="0"/>
                <a:cs typeface="Times New Roman" pitchFamily="18" charset="0"/>
              </a:rPr>
              <a:t>cette étude en étudiant l’influence de la haute température sur la stabilité physico-mécanique des bétons et des mortiers incorporant les granulats de </a:t>
            </a:r>
            <a:r>
              <a:rPr lang="fr-FR" sz="2000" dirty="0" smtClean="0">
                <a:latin typeface="Times New Roman" pitchFamily="18" charset="0"/>
                <a:cs typeface="Times New Roman" pitchFamily="18" charset="0"/>
              </a:rPr>
              <a:t>caoutchouc. </a:t>
            </a:r>
            <a:endParaRPr kumimoji="0" lang="fr-FR" sz="2000" b="0" i="0" u="none" strike="noStrike" cap="none" normalizeH="0" baseline="0" dirty="0" smtClean="0">
              <a:ln>
                <a:noFill/>
              </a:ln>
              <a:solidFill>
                <a:srgbClr val="000000"/>
              </a:solidFill>
              <a:effectLst/>
              <a:latin typeface="Times New Roman" pitchFamily="18" charset="0"/>
              <a:cs typeface="Times New Roman" pitchFamily="18" charset="0"/>
            </a:endParaRPr>
          </a:p>
          <a:p>
            <a:pPr marR="0" lvl="0" algn="justLow" defTabSz="914400" rtl="0" eaLnBrk="0" fontAlgn="base" latinLnBrk="0" hangingPunct="0">
              <a:lnSpc>
                <a:spcPct val="100000"/>
              </a:lnSpc>
              <a:spcBef>
                <a:spcPct val="0"/>
              </a:spcBef>
              <a:spcAft>
                <a:spcPct val="0"/>
              </a:spcAft>
              <a:buClrTx/>
              <a:buSzTx/>
              <a:tabLst/>
            </a:pPr>
            <a:endParaRPr kumimoji="0" lang="fr-FR"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342900" marR="0" lvl="0" indent="-342900" algn="justLow" defTabSz="914400" rtl="0" eaLnBrk="0" fontAlgn="base" latinLnBrk="0" hangingPunct="0">
              <a:lnSpc>
                <a:spcPct val="100000"/>
              </a:lnSpc>
              <a:spcBef>
                <a:spcPct val="0"/>
              </a:spcBef>
              <a:spcAft>
                <a:spcPct val="0"/>
              </a:spcAft>
              <a:buClrTx/>
              <a:buSzTx/>
              <a:buFont typeface="Wingdings" pitchFamily="2" charset="2"/>
              <a:buChar char="ü"/>
              <a:tabLst/>
            </a:pPr>
            <a:r>
              <a:rPr kumimoji="0" lang="fr-FR"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D’un point de vue économique et environnemental nous encourageons les entreprises à exploiter les</a:t>
            </a:r>
            <a:r>
              <a:rPr kumimoji="0" lang="fr-FR" sz="2000" b="0" i="0" u="none" strike="noStrike" cap="none" normalizeH="0" dirty="0" smtClean="0">
                <a:ln>
                  <a:noFill/>
                </a:ln>
                <a:solidFill>
                  <a:srgbClr val="000000"/>
                </a:solidFill>
                <a:effectLst/>
                <a:latin typeface="Times New Roman" pitchFamily="18" charset="0"/>
                <a:ea typeface="Calibri" pitchFamily="34" charset="0"/>
                <a:cs typeface="Times New Roman" pitchFamily="18" charset="0"/>
              </a:rPr>
              <a:t> granulats de caoutchouc recyclée</a:t>
            </a:r>
            <a:r>
              <a:rPr kumimoji="0" lang="fr-FR"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comme substitution partielle </a:t>
            </a:r>
            <a:r>
              <a:rPr lang="fr-FR" sz="2000" dirty="0" smtClean="0">
                <a:solidFill>
                  <a:srgbClr val="000000"/>
                </a:solidFill>
                <a:latin typeface="Times New Roman" pitchFamily="18" charset="0"/>
                <a:ea typeface="Calibri" pitchFamily="34" charset="0"/>
                <a:cs typeface="Times New Roman" pitchFamily="18" charset="0"/>
              </a:rPr>
              <a:t>dans la fabrication du béton</a:t>
            </a:r>
            <a:r>
              <a:rPr kumimoji="0" lang="fr-FR" sz="12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a:t>
            </a: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2" name="Connecteur droit avec flèche 11"/>
          <p:cNvSpPr>
            <a:spLocks noChangeShapeType="1"/>
          </p:cNvSpPr>
          <p:nvPr/>
        </p:nvSpPr>
        <p:spPr bwMode="auto">
          <a:xfrm>
            <a:off x="1343610" y="411510"/>
            <a:ext cx="3372406" cy="0"/>
          </a:xfrm>
          <a:prstGeom prst="straightConnector1">
            <a:avLst/>
          </a:prstGeom>
          <a:noFill/>
          <a:ln w="25400">
            <a:solidFill>
              <a:schemeClr val="tx2">
                <a:lumMod val="60000"/>
                <a:lumOff val="40000"/>
              </a:schemeClr>
            </a:solidFill>
            <a:round/>
            <a:headEnd/>
            <a:tailEnd/>
          </a:ln>
        </p:spPr>
        <p:txBody>
          <a:bodyPr vert="horz" wrap="square" lIns="91440" tIns="45720" rIns="91440" bIns="45720" numCol="1" anchor="t" anchorCtr="0" compatLnSpc="1">
            <a:prstTxWarp prst="textNoShape">
              <a:avLst/>
            </a:prstTxWarp>
          </a:bodyPr>
          <a:lstStyle/>
          <a:p>
            <a:endParaRPr lang="fr-FR" dirty="0"/>
          </a:p>
        </p:txBody>
      </p:sp>
      <p:sp>
        <p:nvSpPr>
          <p:cNvPr id="13" name="Rectangle 12"/>
          <p:cNvSpPr/>
          <p:nvPr/>
        </p:nvSpPr>
        <p:spPr>
          <a:xfrm>
            <a:off x="35496" y="4833033"/>
            <a:ext cx="418704" cy="369332"/>
          </a:xfrm>
          <a:prstGeom prst="rect">
            <a:avLst/>
          </a:prstGeom>
        </p:spPr>
        <p:txBody>
          <a:bodyPr wrap="none">
            <a:spAutoFit/>
          </a:bodyPr>
          <a:lstStyle/>
          <a:p>
            <a:r>
              <a:rPr lang="fr-FR" b="1" dirty="0" smtClean="0">
                <a:effectLst>
                  <a:glow rad="45504">
                    <a:schemeClr val="accent1">
                      <a:satMod val="220000"/>
                      <a:alpha val="35000"/>
                    </a:schemeClr>
                  </a:glow>
                  <a:outerShdw blurRad="63500" dist="50800" dir="8100000" sx="0" sy="0">
                    <a:srgbClr val="000000">
                      <a:alpha val="50000"/>
                    </a:srgbClr>
                  </a:outerShdw>
                </a:effectLst>
              </a:rPr>
              <a:t>26</a:t>
            </a:r>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additive="base">
                                        <p:cTn id="17" dur="500" fill="hold"/>
                                        <p:tgtEl>
                                          <p:spTgt spid="12"/>
                                        </p:tgtEl>
                                        <p:attrNameLst>
                                          <p:attrName>ppt_x</p:attrName>
                                        </p:attrNameLst>
                                      </p:cBhvr>
                                      <p:tavLst>
                                        <p:tav tm="0">
                                          <p:val>
                                            <p:strVal val="#ppt_x"/>
                                          </p:val>
                                        </p:tav>
                                        <p:tav tm="100000">
                                          <p:val>
                                            <p:strVal val="#ppt_x"/>
                                          </p:val>
                                        </p:tav>
                                      </p:tavLst>
                                    </p:anim>
                                    <p:anim calcmode="lin" valueType="num">
                                      <p:cBhvr additive="base">
                                        <p:cTn id="1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62465"/>
                                        </p:tgtEl>
                                        <p:attrNameLst>
                                          <p:attrName>style.visibility</p:attrName>
                                        </p:attrNameLst>
                                      </p:cBhvr>
                                      <p:to>
                                        <p:strVal val="visible"/>
                                      </p:to>
                                    </p:set>
                                    <p:anim calcmode="lin" valueType="num">
                                      <p:cBhvr additive="base">
                                        <p:cTn id="23" dur="500" fill="hold"/>
                                        <p:tgtEl>
                                          <p:spTgt spid="62465"/>
                                        </p:tgtEl>
                                        <p:attrNameLst>
                                          <p:attrName>ppt_x</p:attrName>
                                        </p:attrNameLst>
                                      </p:cBhvr>
                                      <p:tavLst>
                                        <p:tav tm="0">
                                          <p:val>
                                            <p:strVal val="#ppt_x"/>
                                          </p:val>
                                        </p:tav>
                                        <p:tav tm="100000">
                                          <p:val>
                                            <p:strVal val="#ppt_x"/>
                                          </p:val>
                                        </p:tav>
                                      </p:tavLst>
                                    </p:anim>
                                    <p:anim calcmode="lin" valueType="num">
                                      <p:cBhvr additive="base">
                                        <p:cTn id="24" dur="500" fill="hold"/>
                                        <p:tgtEl>
                                          <p:spTgt spid="62465"/>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62466"/>
                                        </p:tgtEl>
                                        <p:attrNameLst>
                                          <p:attrName>style.visibility</p:attrName>
                                        </p:attrNameLst>
                                      </p:cBhvr>
                                      <p:to>
                                        <p:strVal val="visible"/>
                                      </p:to>
                                    </p:set>
                                    <p:anim calcmode="lin" valueType="num">
                                      <p:cBhvr additive="base">
                                        <p:cTn id="29" dur="500" fill="hold"/>
                                        <p:tgtEl>
                                          <p:spTgt spid="62466"/>
                                        </p:tgtEl>
                                        <p:attrNameLst>
                                          <p:attrName>ppt_x</p:attrName>
                                        </p:attrNameLst>
                                      </p:cBhvr>
                                      <p:tavLst>
                                        <p:tav tm="0">
                                          <p:val>
                                            <p:strVal val="#ppt_x"/>
                                          </p:val>
                                        </p:tav>
                                        <p:tav tm="100000">
                                          <p:val>
                                            <p:strVal val="#ppt_x"/>
                                          </p:val>
                                        </p:tav>
                                      </p:tavLst>
                                    </p:anim>
                                    <p:anim calcmode="lin" valueType="num">
                                      <p:cBhvr additive="base">
                                        <p:cTn id="30" dur="500" fill="hold"/>
                                        <p:tgtEl>
                                          <p:spTgt spid="6246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p:bldP spid="62465" grpId="0"/>
      <p:bldP spid="62466" grpId="0"/>
      <p:bldP spid="12"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gner un rectangle avec un coin du même côté 6"/>
          <p:cNvSpPr/>
          <p:nvPr/>
        </p:nvSpPr>
        <p:spPr>
          <a:xfrm rot="10800000" flipV="1">
            <a:off x="2987824" y="1167594"/>
            <a:ext cx="3240360" cy="540060"/>
          </a:xfrm>
          <a:prstGeom prst="snip2SameRect">
            <a:avLst>
              <a:gd name="adj1" fmla="val 35907"/>
              <a:gd name="adj2" fmla="val 0"/>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fr-FR" sz="2000" i="1"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Constantia" pitchFamily="18" charset="0"/>
              </a:rPr>
              <a:t>PLAN DE TRAVAIL</a:t>
            </a:r>
          </a:p>
        </p:txBody>
      </p:sp>
      <p:sp>
        <p:nvSpPr>
          <p:cNvPr id="8" name="Rogner un rectangle à un seul coin 7"/>
          <p:cNvSpPr/>
          <p:nvPr/>
        </p:nvSpPr>
        <p:spPr>
          <a:xfrm>
            <a:off x="683568" y="2031690"/>
            <a:ext cx="3240360" cy="540060"/>
          </a:xfrm>
          <a:prstGeom prst="snip1Rect">
            <a:avLst>
              <a:gd name="adj" fmla="val 32684"/>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fr-FR" sz="2000" b="1" i="1" dirty="0">
                <a:ln w="17780" cmpd="sng">
                  <a:solidFill>
                    <a:schemeClr val="accent1">
                      <a:tint val="3000"/>
                    </a:schemeClr>
                  </a:solidFill>
                  <a:prstDash val="solid"/>
                  <a:miter lim="800000"/>
                </a:ln>
                <a:solidFill>
                  <a:schemeClr val="bg1"/>
                </a:solidFill>
                <a:effectLst>
                  <a:outerShdw blurRad="55000" dist="50800" dir="5400000" algn="tl">
                    <a:srgbClr val="000000">
                      <a:alpha val="33000"/>
                    </a:srgbClr>
                  </a:outerShdw>
                </a:effectLst>
                <a:latin typeface="Constantia" pitchFamily="18" charset="0"/>
              </a:rPr>
              <a:t>Partie théorique </a:t>
            </a:r>
          </a:p>
        </p:txBody>
      </p:sp>
      <p:sp>
        <p:nvSpPr>
          <p:cNvPr id="12" name="Rectangle 11"/>
          <p:cNvSpPr/>
          <p:nvPr/>
        </p:nvSpPr>
        <p:spPr>
          <a:xfrm>
            <a:off x="683568" y="2679762"/>
            <a:ext cx="3240360" cy="540060"/>
          </a:xfrm>
          <a:prstGeom prst="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fr-FR" sz="2000" b="1" i="1" dirty="0">
                <a:latin typeface="Constantia" pitchFamily="18" charset="0"/>
              </a:rPr>
              <a:t>Introduction </a:t>
            </a:r>
          </a:p>
        </p:txBody>
      </p:sp>
      <p:sp>
        <p:nvSpPr>
          <p:cNvPr id="13" name="Rectangle 12"/>
          <p:cNvSpPr/>
          <p:nvPr/>
        </p:nvSpPr>
        <p:spPr>
          <a:xfrm>
            <a:off x="683568" y="3273828"/>
            <a:ext cx="3240360" cy="540060"/>
          </a:xfrm>
          <a:prstGeom prst="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fr-FR" sz="2000" b="1" i="1" dirty="0" smtClean="0">
                <a:latin typeface="Constantia" pitchFamily="18" charset="0"/>
              </a:rPr>
              <a:t> Généralité </a:t>
            </a:r>
            <a:r>
              <a:rPr lang="fr-FR" sz="2000" b="1" i="1" dirty="0">
                <a:latin typeface="Constantia" pitchFamily="18" charset="0"/>
              </a:rPr>
              <a:t>sur </a:t>
            </a:r>
            <a:r>
              <a:rPr lang="fr-FR" sz="2000" b="1" i="1" dirty="0" smtClean="0">
                <a:latin typeface="Constantia" pitchFamily="18" charset="0"/>
              </a:rPr>
              <a:t>les bétons</a:t>
            </a:r>
            <a:endParaRPr lang="fr-FR" sz="2000" b="1" i="1" dirty="0">
              <a:latin typeface="Constantia" pitchFamily="18" charset="0"/>
            </a:endParaRPr>
          </a:p>
        </p:txBody>
      </p:sp>
      <p:sp>
        <p:nvSpPr>
          <p:cNvPr id="14" name="Rectangle 13"/>
          <p:cNvSpPr/>
          <p:nvPr/>
        </p:nvSpPr>
        <p:spPr>
          <a:xfrm>
            <a:off x="675386" y="3880133"/>
            <a:ext cx="3240360" cy="540060"/>
          </a:xfrm>
          <a:prstGeom prst="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fr-FR" sz="2000" b="1" i="1" dirty="0">
                <a:latin typeface="Constantia" pitchFamily="18" charset="0"/>
              </a:rPr>
              <a:t>Déchets  </a:t>
            </a:r>
            <a:r>
              <a:rPr lang="fr-FR" sz="2000" b="1" i="1" dirty="0" smtClean="0">
                <a:latin typeface="Constantia" pitchFamily="18" charset="0"/>
              </a:rPr>
              <a:t>des  pneus</a:t>
            </a:r>
            <a:endParaRPr lang="fr-FR" sz="2000" b="1" i="1" dirty="0">
              <a:latin typeface="Constantia" pitchFamily="18" charset="0"/>
            </a:endParaRPr>
          </a:p>
        </p:txBody>
      </p:sp>
      <p:sp>
        <p:nvSpPr>
          <p:cNvPr id="15" name="Rogner un rectangle à un seul coin 14"/>
          <p:cNvSpPr/>
          <p:nvPr/>
        </p:nvSpPr>
        <p:spPr>
          <a:xfrm flipH="1">
            <a:off x="5443151" y="2031690"/>
            <a:ext cx="3240360" cy="540060"/>
          </a:xfrm>
          <a:prstGeom prst="snip1Rect">
            <a:avLst>
              <a:gd name="adj" fmla="val 32684"/>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fr-FR" sz="2000" b="1" i="1" dirty="0">
                <a:ln w="17780" cmpd="sng">
                  <a:solidFill>
                    <a:schemeClr val="accent1">
                      <a:tint val="3000"/>
                    </a:schemeClr>
                  </a:solidFill>
                  <a:prstDash val="solid"/>
                  <a:miter lim="800000"/>
                </a:ln>
                <a:solidFill>
                  <a:schemeClr val="bg1"/>
                </a:solidFill>
                <a:effectLst>
                  <a:outerShdw blurRad="55000" dist="50800" dir="5400000" algn="tl">
                    <a:srgbClr val="000000">
                      <a:alpha val="33000"/>
                    </a:srgbClr>
                  </a:outerShdw>
                </a:effectLst>
                <a:latin typeface="Constantia" pitchFamily="18" charset="0"/>
              </a:rPr>
              <a:t>Partie</a:t>
            </a:r>
            <a:r>
              <a:rPr lang="fr-FR" sz="2000" b="1" i="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Constantia" pitchFamily="18" charset="0"/>
              </a:rPr>
              <a:t> </a:t>
            </a:r>
            <a:r>
              <a:rPr lang="fr-FR" sz="2000" b="1" i="1" dirty="0">
                <a:ln w="17780" cmpd="sng">
                  <a:solidFill>
                    <a:schemeClr val="accent1">
                      <a:tint val="3000"/>
                    </a:schemeClr>
                  </a:solidFill>
                  <a:prstDash val="solid"/>
                  <a:miter lim="800000"/>
                </a:ln>
                <a:solidFill>
                  <a:schemeClr val="bg1"/>
                </a:solidFill>
                <a:effectLst>
                  <a:outerShdw blurRad="55000" dist="50800" dir="5400000" algn="tl">
                    <a:srgbClr val="000000">
                      <a:alpha val="33000"/>
                    </a:srgbClr>
                  </a:outerShdw>
                </a:effectLst>
                <a:latin typeface="Constantia" pitchFamily="18" charset="0"/>
              </a:rPr>
              <a:t>pratique</a:t>
            </a:r>
            <a:r>
              <a:rPr lang="fr-FR" sz="2000" b="1" i="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Constantia" pitchFamily="18" charset="0"/>
              </a:rPr>
              <a:t> </a:t>
            </a:r>
          </a:p>
        </p:txBody>
      </p:sp>
      <p:sp>
        <p:nvSpPr>
          <p:cNvPr id="16" name="Rectangle 15"/>
          <p:cNvSpPr/>
          <p:nvPr/>
        </p:nvSpPr>
        <p:spPr>
          <a:xfrm flipH="1">
            <a:off x="5422179" y="2697527"/>
            <a:ext cx="3240360" cy="540060"/>
          </a:xfrm>
          <a:prstGeom prst="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fr-FR" sz="2000" b="1" i="1" dirty="0">
                <a:latin typeface="Times New Roman" pitchFamily="18" charset="0"/>
                <a:cs typeface="Times New Roman" pitchFamily="18" charset="0"/>
              </a:rPr>
              <a:t>Matériaux , </a:t>
            </a:r>
            <a:r>
              <a:rPr lang="fr-FR" sz="2000" b="1" i="1" dirty="0" smtClean="0">
                <a:latin typeface="Times New Roman" pitchFamily="18" charset="0"/>
                <a:cs typeface="Times New Roman" pitchFamily="18" charset="0"/>
              </a:rPr>
              <a:t>matérielles et essais</a:t>
            </a:r>
          </a:p>
        </p:txBody>
      </p:sp>
      <p:sp>
        <p:nvSpPr>
          <p:cNvPr id="17" name="Rectangle 16"/>
          <p:cNvSpPr/>
          <p:nvPr/>
        </p:nvSpPr>
        <p:spPr>
          <a:xfrm flipH="1">
            <a:off x="5436096" y="3273828"/>
            <a:ext cx="3240360" cy="540060"/>
          </a:xfrm>
          <a:prstGeom prst="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fr-FR" sz="2000" b="1" i="1" dirty="0">
                <a:latin typeface="Constantia" pitchFamily="18" charset="0"/>
              </a:rPr>
              <a:t>Résultats et </a:t>
            </a:r>
            <a:r>
              <a:rPr lang="fr-FR" sz="2000" b="1" i="1" dirty="0" smtClean="0">
                <a:latin typeface="Constantia" pitchFamily="18" charset="0"/>
              </a:rPr>
              <a:t>discussion </a:t>
            </a:r>
            <a:endParaRPr lang="fr-FR" sz="2000" b="1" i="1" dirty="0">
              <a:latin typeface="Constantia" pitchFamily="18" charset="0"/>
            </a:endParaRPr>
          </a:p>
        </p:txBody>
      </p:sp>
      <p:sp>
        <p:nvSpPr>
          <p:cNvPr id="18" name="Rectangle 17"/>
          <p:cNvSpPr/>
          <p:nvPr/>
        </p:nvSpPr>
        <p:spPr>
          <a:xfrm flipH="1">
            <a:off x="5436096" y="3880133"/>
            <a:ext cx="3240360" cy="540060"/>
          </a:xfrm>
          <a:prstGeom prst="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fr-FR" sz="2000" b="1" i="1" dirty="0" smtClean="0">
                <a:latin typeface="Constantia" pitchFamily="18" charset="0"/>
              </a:rPr>
              <a:t>Conclusions et recommandations</a:t>
            </a:r>
            <a:endParaRPr lang="fr-FR" sz="2000" b="1" i="1" dirty="0">
              <a:latin typeface="Constantia" pitchFamily="18" charset="0"/>
            </a:endParaRPr>
          </a:p>
        </p:txBody>
      </p:sp>
      <p:sp>
        <p:nvSpPr>
          <p:cNvPr id="20" name="Rounded Rectangle 1"/>
          <p:cNvSpPr/>
          <p:nvPr/>
        </p:nvSpPr>
        <p:spPr>
          <a:xfrm>
            <a:off x="0" y="-158365"/>
            <a:ext cx="9144000" cy="1006915"/>
          </a:xfrm>
          <a:prstGeom prst="roundRect">
            <a:avLst>
              <a:gd name="adj" fmla="val 10173"/>
            </a:avLst>
          </a:prstGeom>
        </p:spPr>
        <p:style>
          <a:lnRef idx="0">
            <a:schemeClr val="accent5"/>
          </a:lnRef>
          <a:fillRef idx="3">
            <a:schemeClr val="accent5"/>
          </a:fillRef>
          <a:effectRef idx="3">
            <a:schemeClr val="accent5"/>
          </a:effectRef>
          <a:fontRef idx="minor">
            <a:schemeClr val="lt1"/>
          </a:fontRef>
        </p:style>
        <p:txBody>
          <a:bodyPr anchor="ctr"/>
          <a:lstStyle/>
          <a:p>
            <a:pPr algn="ctr">
              <a:defRPr/>
            </a:pPr>
            <a:endParaRPr lang="en-US" dirty="0"/>
          </a:p>
        </p:txBody>
      </p:sp>
      <p:sp>
        <p:nvSpPr>
          <p:cNvPr id="3" name="Rectangle 2"/>
          <p:cNvSpPr/>
          <p:nvPr/>
        </p:nvSpPr>
        <p:spPr>
          <a:xfrm>
            <a:off x="0" y="33469"/>
            <a:ext cx="9144000" cy="830997"/>
          </a:xfrm>
          <a:prstGeom prst="rect">
            <a:avLst/>
          </a:prstGeom>
        </p:spPr>
        <p:txBody>
          <a:bodyPr wrap="square">
            <a:spAutoFit/>
          </a:bodyPr>
          <a:lstStyle/>
          <a:p>
            <a:pPr algn="ctr"/>
            <a:r>
              <a:rPr lang="fr-FR" sz="2000" dirty="0">
                <a:solidFill>
                  <a:schemeClr val="bg1"/>
                </a:solidFill>
                <a:latin typeface="Arial" pitchFamily="34" charset="0"/>
                <a:ea typeface="Times New Roman" pitchFamily="18" charset="0"/>
                <a:cs typeface="Arial" pitchFamily="34" charset="0"/>
              </a:rPr>
              <a:t> </a:t>
            </a:r>
            <a:r>
              <a:rPr lang="fr-FR" sz="2400" dirty="0">
                <a:solidFill>
                  <a:schemeClr val="bg1"/>
                </a:solidFill>
                <a:latin typeface="Garamond" pitchFamily="18" charset="0"/>
                <a:ea typeface="Times New Roman" pitchFamily="18" charset="0"/>
                <a:cs typeface="Arial" pitchFamily="34" charset="0"/>
              </a:rPr>
              <a:t>ETUDE </a:t>
            </a:r>
            <a:r>
              <a:rPr lang="fr-FR" sz="2400" dirty="0" smtClean="0">
                <a:solidFill>
                  <a:schemeClr val="bg1"/>
                </a:solidFill>
                <a:latin typeface="Garamond" pitchFamily="18" charset="0"/>
                <a:ea typeface="Times New Roman" pitchFamily="18" charset="0"/>
                <a:cs typeface="Arial" pitchFamily="34" charset="0"/>
              </a:rPr>
              <a:t>DES PROPRIÉTÉS PHISICO-MÉCANIQUE D’UN BÉTON INCORPORANT LA POUDRETTE DE CAOUTCHOUC RECYCLÉE</a:t>
            </a:r>
            <a:endParaRPr lang="fr-FR" sz="2400" dirty="0"/>
          </a:p>
        </p:txBody>
      </p:sp>
    </p:spTree>
    <p:extLst>
      <p:ext uri="{BB962C8B-B14F-4D97-AF65-F5344CB8AC3E}">
        <p14:creationId xmlns:p14="http://schemas.microsoft.com/office/powerpoint/2010/main" val="24528700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500" fill="hold"/>
                                        <p:tgtEl>
                                          <p:spTgt spid="20"/>
                                        </p:tgtEl>
                                        <p:attrNameLst>
                                          <p:attrName>ppt_x</p:attrName>
                                        </p:attrNameLst>
                                      </p:cBhvr>
                                      <p:tavLst>
                                        <p:tav tm="0">
                                          <p:val>
                                            <p:strVal val="#ppt_x"/>
                                          </p:val>
                                        </p:tav>
                                        <p:tav tm="100000">
                                          <p:val>
                                            <p:strVal val="#ppt_x"/>
                                          </p:val>
                                        </p:tav>
                                      </p:tavLst>
                                    </p:anim>
                                    <p:anim calcmode="lin" valueType="num">
                                      <p:cBhvr additive="base">
                                        <p:cTn id="12"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fill="hold"/>
                                        <p:tgtEl>
                                          <p:spTgt spid="8"/>
                                        </p:tgtEl>
                                        <p:attrNameLst>
                                          <p:attrName>ppt_x</p:attrName>
                                        </p:attrNameLst>
                                      </p:cBhvr>
                                      <p:tavLst>
                                        <p:tav tm="0">
                                          <p:val>
                                            <p:strVal val="#ppt_x"/>
                                          </p:val>
                                        </p:tav>
                                        <p:tav tm="100000">
                                          <p:val>
                                            <p:strVal val="#ppt_x"/>
                                          </p:val>
                                        </p:tav>
                                      </p:tavLst>
                                    </p:anim>
                                    <p:anim calcmode="lin" valueType="num">
                                      <p:cBhvr additive="base">
                                        <p:cTn id="24" dur="500" fill="hold"/>
                                        <p:tgtEl>
                                          <p:spTgt spid="8"/>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500" fill="hold"/>
                                        <p:tgtEl>
                                          <p:spTgt spid="12"/>
                                        </p:tgtEl>
                                        <p:attrNameLst>
                                          <p:attrName>ppt_x</p:attrName>
                                        </p:attrNameLst>
                                      </p:cBhvr>
                                      <p:tavLst>
                                        <p:tav tm="0">
                                          <p:val>
                                            <p:strVal val="#ppt_x"/>
                                          </p:val>
                                        </p:tav>
                                        <p:tav tm="100000">
                                          <p:val>
                                            <p:strVal val="#ppt_x"/>
                                          </p:val>
                                        </p:tav>
                                      </p:tavLst>
                                    </p:anim>
                                    <p:anim calcmode="lin" valueType="num">
                                      <p:cBhvr additive="base">
                                        <p:cTn id="28" dur="500" fill="hold"/>
                                        <p:tgtEl>
                                          <p:spTgt spid="12"/>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additive="base">
                                        <p:cTn id="31" dur="500" fill="hold"/>
                                        <p:tgtEl>
                                          <p:spTgt spid="13"/>
                                        </p:tgtEl>
                                        <p:attrNameLst>
                                          <p:attrName>ppt_x</p:attrName>
                                        </p:attrNameLst>
                                      </p:cBhvr>
                                      <p:tavLst>
                                        <p:tav tm="0">
                                          <p:val>
                                            <p:strVal val="#ppt_x"/>
                                          </p:val>
                                        </p:tav>
                                        <p:tav tm="100000">
                                          <p:val>
                                            <p:strVal val="#ppt_x"/>
                                          </p:val>
                                        </p:tav>
                                      </p:tavLst>
                                    </p:anim>
                                    <p:anim calcmode="lin" valueType="num">
                                      <p:cBhvr additive="base">
                                        <p:cTn id="32" dur="500" fill="hold"/>
                                        <p:tgtEl>
                                          <p:spTgt spid="13"/>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4"/>
                                        </p:tgtEl>
                                        <p:attrNameLst>
                                          <p:attrName>style.visibility</p:attrName>
                                        </p:attrNameLst>
                                      </p:cBhvr>
                                      <p:to>
                                        <p:strVal val="visible"/>
                                      </p:to>
                                    </p:set>
                                    <p:anim calcmode="lin" valueType="num">
                                      <p:cBhvr additive="base">
                                        <p:cTn id="35" dur="500" fill="hold"/>
                                        <p:tgtEl>
                                          <p:spTgt spid="14"/>
                                        </p:tgtEl>
                                        <p:attrNameLst>
                                          <p:attrName>ppt_x</p:attrName>
                                        </p:attrNameLst>
                                      </p:cBhvr>
                                      <p:tavLst>
                                        <p:tav tm="0">
                                          <p:val>
                                            <p:strVal val="#ppt_x"/>
                                          </p:val>
                                        </p:tav>
                                        <p:tav tm="100000">
                                          <p:val>
                                            <p:strVal val="#ppt_x"/>
                                          </p:val>
                                        </p:tav>
                                      </p:tavLst>
                                    </p:anim>
                                    <p:anim calcmode="lin" valueType="num">
                                      <p:cBhvr additive="base">
                                        <p:cTn id="36"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15"/>
                                        </p:tgtEl>
                                        <p:attrNameLst>
                                          <p:attrName>style.visibility</p:attrName>
                                        </p:attrNameLst>
                                      </p:cBhvr>
                                      <p:to>
                                        <p:strVal val="visible"/>
                                      </p:to>
                                    </p:set>
                                    <p:anim calcmode="lin" valueType="num">
                                      <p:cBhvr additive="base">
                                        <p:cTn id="41" dur="500" fill="hold"/>
                                        <p:tgtEl>
                                          <p:spTgt spid="15"/>
                                        </p:tgtEl>
                                        <p:attrNameLst>
                                          <p:attrName>ppt_x</p:attrName>
                                        </p:attrNameLst>
                                      </p:cBhvr>
                                      <p:tavLst>
                                        <p:tav tm="0">
                                          <p:val>
                                            <p:strVal val="#ppt_x"/>
                                          </p:val>
                                        </p:tav>
                                        <p:tav tm="100000">
                                          <p:val>
                                            <p:strVal val="#ppt_x"/>
                                          </p:val>
                                        </p:tav>
                                      </p:tavLst>
                                    </p:anim>
                                    <p:anim calcmode="lin" valueType="num">
                                      <p:cBhvr additive="base">
                                        <p:cTn id="42" dur="500" fill="hold"/>
                                        <p:tgtEl>
                                          <p:spTgt spid="15"/>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16"/>
                                        </p:tgtEl>
                                        <p:attrNameLst>
                                          <p:attrName>style.visibility</p:attrName>
                                        </p:attrNameLst>
                                      </p:cBhvr>
                                      <p:to>
                                        <p:strVal val="visible"/>
                                      </p:to>
                                    </p:set>
                                    <p:anim calcmode="lin" valueType="num">
                                      <p:cBhvr additive="base">
                                        <p:cTn id="45" dur="500" fill="hold"/>
                                        <p:tgtEl>
                                          <p:spTgt spid="16"/>
                                        </p:tgtEl>
                                        <p:attrNameLst>
                                          <p:attrName>ppt_x</p:attrName>
                                        </p:attrNameLst>
                                      </p:cBhvr>
                                      <p:tavLst>
                                        <p:tav tm="0">
                                          <p:val>
                                            <p:strVal val="#ppt_x"/>
                                          </p:val>
                                        </p:tav>
                                        <p:tav tm="100000">
                                          <p:val>
                                            <p:strVal val="#ppt_x"/>
                                          </p:val>
                                        </p:tav>
                                      </p:tavLst>
                                    </p:anim>
                                    <p:anim calcmode="lin" valueType="num">
                                      <p:cBhvr additive="base">
                                        <p:cTn id="46" dur="500" fill="hold"/>
                                        <p:tgtEl>
                                          <p:spTgt spid="16"/>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17"/>
                                        </p:tgtEl>
                                        <p:attrNameLst>
                                          <p:attrName>style.visibility</p:attrName>
                                        </p:attrNameLst>
                                      </p:cBhvr>
                                      <p:to>
                                        <p:strVal val="visible"/>
                                      </p:to>
                                    </p:set>
                                    <p:anim calcmode="lin" valueType="num">
                                      <p:cBhvr additive="base">
                                        <p:cTn id="49" dur="500" fill="hold"/>
                                        <p:tgtEl>
                                          <p:spTgt spid="17"/>
                                        </p:tgtEl>
                                        <p:attrNameLst>
                                          <p:attrName>ppt_x</p:attrName>
                                        </p:attrNameLst>
                                      </p:cBhvr>
                                      <p:tavLst>
                                        <p:tav tm="0">
                                          <p:val>
                                            <p:strVal val="#ppt_x"/>
                                          </p:val>
                                        </p:tav>
                                        <p:tav tm="100000">
                                          <p:val>
                                            <p:strVal val="#ppt_x"/>
                                          </p:val>
                                        </p:tav>
                                      </p:tavLst>
                                    </p:anim>
                                    <p:anim calcmode="lin" valueType="num">
                                      <p:cBhvr additive="base">
                                        <p:cTn id="50" dur="500" fill="hold"/>
                                        <p:tgtEl>
                                          <p:spTgt spid="17"/>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18"/>
                                        </p:tgtEl>
                                        <p:attrNameLst>
                                          <p:attrName>style.visibility</p:attrName>
                                        </p:attrNameLst>
                                      </p:cBhvr>
                                      <p:to>
                                        <p:strVal val="visible"/>
                                      </p:to>
                                    </p:set>
                                    <p:anim calcmode="lin" valueType="num">
                                      <p:cBhvr additive="base">
                                        <p:cTn id="53" dur="500" fill="hold"/>
                                        <p:tgtEl>
                                          <p:spTgt spid="18"/>
                                        </p:tgtEl>
                                        <p:attrNameLst>
                                          <p:attrName>ppt_x</p:attrName>
                                        </p:attrNameLst>
                                      </p:cBhvr>
                                      <p:tavLst>
                                        <p:tav tm="0">
                                          <p:val>
                                            <p:strVal val="#ppt_x"/>
                                          </p:val>
                                        </p:tav>
                                        <p:tav tm="100000">
                                          <p:val>
                                            <p:strVal val="#ppt_x"/>
                                          </p:val>
                                        </p:tav>
                                      </p:tavLst>
                                    </p:anim>
                                    <p:anim calcmode="lin" valueType="num">
                                      <p:cBhvr additive="base">
                                        <p:cTn id="54"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12" grpId="0" animBg="1"/>
      <p:bldP spid="13" grpId="0" animBg="1"/>
      <p:bldP spid="14" grpId="0" animBg="1"/>
      <p:bldP spid="15" grpId="0" animBg="1"/>
      <p:bldP spid="16" grpId="0" animBg="1"/>
      <p:bldP spid="17" grpId="0" animBg="1"/>
      <p:bldP spid="18" grpId="0" animBg="1"/>
      <p:bldP spid="20" grpId="0" animBg="1"/>
      <p:bldP spid="3"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7C04EE00-FFFE-4489-BF87-FC784A8F434D}" type="slidenum">
              <a:rPr lang="fr-FR" smtClean="0"/>
              <a:pPr/>
              <a:t>30</a:t>
            </a:fld>
            <a:endParaRPr lang="fr-FR" dirty="0"/>
          </a:p>
        </p:txBody>
      </p:sp>
      <p:pic>
        <p:nvPicPr>
          <p:cNvPr id="61444" name="Picture 4" descr="http://sewar.panet.co.il/images/2011/05/10/strassenba.jpg"/>
          <p:cNvPicPr>
            <a:picLocks noChangeAspect="1" noChangeArrowheads="1"/>
          </p:cNvPicPr>
          <p:nvPr/>
        </p:nvPicPr>
        <p:blipFill>
          <a:blip r:embed="rId2"/>
          <a:srcRect/>
          <a:stretch>
            <a:fillRect/>
          </a:stretch>
        </p:blipFill>
        <p:spPr bwMode="auto">
          <a:xfrm>
            <a:off x="0" y="0"/>
            <a:ext cx="9144000" cy="5143500"/>
          </a:xfrm>
          <a:prstGeom prst="rect">
            <a:avLst/>
          </a:prstGeom>
          <a:noFill/>
        </p:spPr>
      </p:pic>
      <p:sp>
        <p:nvSpPr>
          <p:cNvPr id="7" name="Rectangle 2"/>
          <p:cNvSpPr>
            <a:spLocks noChangeArrowheads="1"/>
          </p:cNvSpPr>
          <p:nvPr/>
        </p:nvSpPr>
        <p:spPr bwMode="auto">
          <a:xfrm>
            <a:off x="785786" y="1178710"/>
            <a:ext cx="7772400" cy="1994301"/>
          </a:xfrm>
          <a:prstGeom prst="rect">
            <a:avLst/>
          </a:prstGeom>
          <a:noFill/>
          <a:ln w="9525">
            <a:noFill/>
            <a:miter lim="800000"/>
            <a:headEnd/>
            <a:tailEnd/>
          </a:ln>
          <a:effectLst>
            <a:outerShdw dist="40161" dir="4293903" algn="ctr" rotWithShape="0">
              <a:schemeClr val="tx2">
                <a:alpha val="50000"/>
              </a:schemeClr>
            </a:outerShdw>
          </a:effectLst>
        </p:spPr>
        <p:txBody>
          <a:bodyPr lIns="92075" tIns="46038" rIns="92075" bIns="46038" anchor="ctr"/>
          <a:lstStyle/>
          <a:p>
            <a:pPr algn="ctr" defTabSz="762000" rtl="0" eaLnBrk="0" hangingPunct="0"/>
            <a:r>
              <a:rPr lang="en-US" sz="6000" baseline="0" dirty="0">
                <a:effectLst>
                  <a:outerShdw blurRad="38100" dist="38100" dir="2700000" algn="tl">
                    <a:srgbClr val="FFFFFF"/>
                  </a:outerShdw>
                </a:effectLst>
                <a:latin typeface="Lucida Calligraphy" pitchFamily="66" charset="0"/>
                <a:cs typeface="Arial" charset="0"/>
              </a:rPr>
              <a:t>MERCI  </a:t>
            </a:r>
            <a:r>
              <a:rPr lang="en-US" sz="6000" baseline="0" dirty="0" smtClean="0">
                <a:effectLst>
                  <a:outerShdw blurRad="38100" dist="38100" dir="2700000" algn="tl">
                    <a:srgbClr val="FFFFFF"/>
                  </a:outerShdw>
                </a:effectLst>
                <a:latin typeface="Lucida Calligraphy" pitchFamily="66" charset="0"/>
                <a:cs typeface="Arial" charset="0"/>
              </a:rPr>
              <a:t>POUR VOTRE </a:t>
            </a:r>
            <a:r>
              <a:rPr lang="en-US" sz="6000" baseline="0" dirty="0">
                <a:effectLst>
                  <a:outerShdw blurRad="38100" dist="38100" dir="2700000" algn="tl">
                    <a:srgbClr val="FFFFFF"/>
                  </a:outerShdw>
                </a:effectLst>
                <a:latin typeface="Lucida Calligraphy" pitchFamily="66" charset="0"/>
                <a:cs typeface="Arial" charset="0"/>
              </a:rPr>
              <a:t>ATTENTION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fill="hold" grpId="0" nodeType="afterEffect">
                                  <p:stCondLst>
                                    <p:cond delay="0"/>
                                  </p:stCondLst>
                                  <p:iterate type="lt">
                                    <p:tmPct val="100000"/>
                                  </p:iterate>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75" fill="hold"/>
                                        <p:tgtEl>
                                          <p:spTgt spid="7">
                                            <p:txEl>
                                              <p:pRg st="0" end="0"/>
                                            </p:txEl>
                                          </p:spTgt>
                                        </p:tgtEl>
                                        <p:attrNameLst>
                                          <p:attrName>ppt_x</p:attrName>
                                        </p:attrNameLst>
                                      </p:cBhvr>
                                      <p:tavLst>
                                        <p:tav tm="0">
                                          <p:val>
                                            <p:strVal val="1+#ppt_w/2"/>
                                          </p:val>
                                        </p:tav>
                                        <p:tav tm="100000">
                                          <p:val>
                                            <p:strVal val="#ppt_x"/>
                                          </p:val>
                                        </p:tav>
                                      </p:tavLst>
                                    </p:anim>
                                    <p:anim calcmode="lin" valueType="num">
                                      <p:cBhvr additive="base">
                                        <p:cTn id="8" dur="75" fill="hold"/>
                                        <p:tgtEl>
                                          <p:spTgt spid="7">
                                            <p:txEl>
                                              <p:pRg st="0" end="0"/>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utoUpdateAnimBg="0" advAuto="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AHED boot (34)"/>
          <p:cNvPicPr>
            <a:picLocks noGrp="1" noChangeAspect="1" noChangeArrowheads="1" noCrop="1"/>
          </p:cNvPicPr>
          <p:nvPr>
            <p:ph type="title"/>
          </p:nvPr>
        </p:nvPicPr>
        <p:blipFill>
          <a:blip r:embed="rId2" cstate="print">
            <a:extLst>
              <a:ext uri="{28A0092B-C50C-407E-A947-70E740481C1C}">
                <a14:useLocalDpi xmlns:a14="http://schemas.microsoft.com/office/drawing/2010/main" val="0"/>
              </a:ext>
            </a:extLst>
          </a:blip>
          <a:stretch>
            <a:fillRect/>
          </a:stretch>
        </p:blipFill>
        <p:spPr>
          <a:xfrm>
            <a:off x="0" y="-182556"/>
            <a:ext cx="9144000" cy="5326056"/>
          </a:xfrm>
          <a:solidFill>
            <a:schemeClr val="tx1"/>
          </a:solidFill>
          <a:ln/>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500" tmFilter="0, 0; .2, .5; .8, .5; 1, 0"/>
                                        <p:tgtEl>
                                          <p:spTgt spid="5"/>
                                        </p:tgtEl>
                                      </p:cBhvr>
                                    </p:animEffect>
                                    <p:animScale>
                                      <p:cBhvr>
                                        <p:cTn id="7" dur="250" autoRev="1" fill="hold"/>
                                        <p:tgtEl>
                                          <p:spTgt spid="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 name="Rectangle 2"/>
          <p:cNvSpPr txBox="1">
            <a:spLocks noChangeArrowheads="1"/>
          </p:cNvSpPr>
          <p:nvPr/>
        </p:nvSpPr>
        <p:spPr>
          <a:xfrm rot="5400000" flipV="1">
            <a:off x="-1958912" y="1946339"/>
            <a:ext cx="5156073" cy="1238250"/>
          </a:xfrm>
          <a:prstGeom prst="rect">
            <a:avLst/>
          </a:prstGeom>
        </p:spPr>
        <p:style>
          <a:lnRef idx="0">
            <a:schemeClr val="accent5"/>
          </a:lnRef>
          <a:fillRef idx="3">
            <a:schemeClr val="accent5"/>
          </a:fillRef>
          <a:effectRef idx="3">
            <a:schemeClr val="accent5"/>
          </a:effectRef>
          <a:fontRef idx="minor">
            <a:schemeClr val="lt1"/>
          </a:fontRef>
        </p:style>
        <p:txBody>
          <a:bodyPr anchor="ctr">
            <a:normAutofit/>
          </a:bodyP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rtl="1">
              <a:defRPr/>
            </a:pPr>
            <a:r>
              <a:rPr lang="fr-FR" sz="3000" b="1" i="1" dirty="0" smtClean="0">
                <a:latin typeface="Times New Roman" pitchFamily="18" charset="0"/>
                <a:cs typeface="Times New Roman" pitchFamily="18" charset="0"/>
              </a:rPr>
              <a:t>INTRODUCTION</a:t>
            </a:r>
            <a:endParaRPr lang="en-US" sz="3000" b="1" i="1" dirty="0">
              <a:latin typeface="Times New Roman" pitchFamily="18" charset="0"/>
              <a:cs typeface="Times New Roman" pitchFamily="18" charset="0"/>
            </a:endParaRPr>
          </a:p>
        </p:txBody>
      </p:sp>
      <p:sp>
        <p:nvSpPr>
          <p:cNvPr id="36865" name="Rectangle 1"/>
          <p:cNvSpPr>
            <a:spLocks noChangeArrowheads="1"/>
          </p:cNvSpPr>
          <p:nvPr/>
        </p:nvSpPr>
        <p:spPr bwMode="auto">
          <a:xfrm>
            <a:off x="1238250" y="-338553"/>
            <a:ext cx="7858148" cy="35394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fr-FR" sz="2000" b="0" i="0" u="none" strike="noStrike" cap="none" normalizeH="0" baseline="0" dirty="0" smtClean="0">
                <a:ln>
                  <a:noFill/>
                </a:ln>
                <a:effectLst/>
                <a:latin typeface="Times New Roman" pitchFamily="18" charset="0"/>
                <a:ea typeface="Calibri" pitchFamily="34" charset="0"/>
                <a:cs typeface="Times New Roman" pitchFamily="18" charset="0"/>
              </a:rPr>
              <a:t>     </a:t>
            </a:r>
          </a:p>
          <a:p>
            <a:pPr marL="0" marR="0" lvl="0" indent="0" algn="just" defTabSz="914400" rtl="0" eaLnBrk="1" fontAlgn="base" latinLnBrk="0" hangingPunct="1">
              <a:lnSpc>
                <a:spcPct val="100000"/>
              </a:lnSpc>
              <a:spcBef>
                <a:spcPct val="0"/>
              </a:spcBef>
              <a:spcAft>
                <a:spcPct val="0"/>
              </a:spcAft>
              <a:buClrTx/>
              <a:buSzTx/>
              <a:buFontTx/>
              <a:buNone/>
              <a:tabLst/>
            </a:pPr>
            <a:r>
              <a:rPr lang="fr-FR" sz="2400" b="1" u="sng" dirty="0" smtClean="0">
                <a:latin typeface="Times New Roman" pitchFamily="18" charset="0"/>
                <a:ea typeface="Calibri" pitchFamily="34" charset="0"/>
                <a:cs typeface="Times New Roman" pitchFamily="18" charset="0"/>
              </a:rPr>
              <a:t>Introduction</a:t>
            </a:r>
            <a:r>
              <a:rPr lang="fr-FR" sz="2400" b="1" dirty="0" smtClean="0">
                <a:latin typeface="Times New Roman" pitchFamily="18" charset="0"/>
                <a:ea typeface="Calibri" pitchFamily="34" charset="0"/>
                <a:cs typeface="Times New Roman" pitchFamily="18" charset="0"/>
              </a:rPr>
              <a:t>: </a:t>
            </a:r>
            <a:endParaRPr lang="fr-FR" sz="2400" b="1" dirty="0">
              <a:latin typeface="Times New Roman" pitchFamily="18" charset="0"/>
              <a:ea typeface="Calibri" pitchFamily="34" charset="0"/>
              <a:cs typeface="Times New Roman" pitchFamily="18" charset="0"/>
            </a:endParaRPr>
          </a:p>
          <a:p>
            <a:pPr marL="0" marR="0" lvl="0" indent="0" algn="just" defTabSz="914400" rtl="0" eaLnBrk="1" fontAlgn="base" latinLnBrk="0" hangingPunct="1">
              <a:lnSpc>
                <a:spcPct val="100000"/>
              </a:lnSpc>
              <a:spcBef>
                <a:spcPct val="0"/>
              </a:spcBef>
              <a:spcAft>
                <a:spcPct val="0"/>
              </a:spcAft>
              <a:buClrTx/>
              <a:buSzTx/>
              <a:buFontTx/>
              <a:buNone/>
              <a:tabLst/>
            </a:pPr>
            <a:r>
              <a:rPr kumimoji="0" lang="fr-FR" sz="2000" b="0" i="0" u="none" strike="noStrike" cap="none" normalizeH="0" baseline="0" dirty="0" smtClean="0">
                <a:ln>
                  <a:noFill/>
                </a:ln>
                <a:effectLst/>
                <a:latin typeface="Times New Roman" pitchFamily="18" charset="0"/>
                <a:ea typeface="Calibri" pitchFamily="34" charset="0"/>
                <a:cs typeface="Times New Roman" pitchFamily="18" charset="0"/>
              </a:rPr>
              <a:t>Les  granulats  sont  considérés  comme  des  </a:t>
            </a:r>
            <a:r>
              <a:rPr lang="fr-FR" sz="2000" dirty="0" smtClean="0">
                <a:latin typeface="Times New Roman" pitchFamily="18" charset="0"/>
                <a:ea typeface="Calibri" pitchFamily="34" charset="0"/>
                <a:cs typeface="Times New Roman" pitchFamily="18" charset="0"/>
              </a:rPr>
              <a:t>constituants</a:t>
            </a:r>
            <a:r>
              <a:rPr kumimoji="0" lang="fr-FR" sz="2000" b="0" i="0" u="none" strike="noStrike" cap="none" normalizeH="0" baseline="0" dirty="0" smtClean="0">
                <a:ln>
                  <a:noFill/>
                </a:ln>
                <a:effectLst/>
                <a:latin typeface="Times New Roman" pitchFamily="18" charset="0"/>
                <a:ea typeface="Calibri" pitchFamily="34" charset="0"/>
                <a:cs typeface="Times New Roman" pitchFamily="18" charset="0"/>
              </a:rPr>
              <a:t> essentiels  dans  la  composition  du  béton  ordinaire  ou  des bétons spéciaux.</a:t>
            </a:r>
            <a:endParaRPr kumimoji="0" lang="fr-FR" sz="2000" b="0" i="0" u="none" strike="noStrike" cap="none" normalizeH="0" baseline="0" dirty="0" smtClean="0">
              <a:ln>
                <a:noFill/>
              </a:ln>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fr-FR" sz="2000" b="0" i="0" u="none" strike="noStrike" cap="none" normalizeH="0" baseline="0" dirty="0" smtClean="0">
                <a:ln>
                  <a:noFill/>
                </a:ln>
                <a:effectLst/>
                <a:latin typeface="Times New Roman" pitchFamily="18" charset="0"/>
                <a:ea typeface="Calibri" pitchFamily="34" charset="0"/>
                <a:cs typeface="Times New Roman" pitchFamily="18" charset="0"/>
              </a:rPr>
              <a:t>     L’utilisation  des  granulats de caoutchouc  recyclés  à  une  grande</a:t>
            </a:r>
            <a:r>
              <a:rPr kumimoji="0" lang="fr-FR" sz="2000" b="0" i="0" u="none" strike="noStrike" cap="none" normalizeH="0" dirty="0" smtClean="0">
                <a:ln>
                  <a:noFill/>
                </a:ln>
                <a:effectLst/>
                <a:latin typeface="Times New Roman" pitchFamily="18" charset="0"/>
                <a:ea typeface="Calibri" pitchFamily="34" charset="0"/>
                <a:cs typeface="Times New Roman" pitchFamily="18" charset="0"/>
              </a:rPr>
              <a:t> </a:t>
            </a:r>
            <a:r>
              <a:rPr kumimoji="0" lang="fr-FR" sz="2000" b="0" i="0" u="none" strike="noStrike" cap="none" normalizeH="0" baseline="0" dirty="0" smtClean="0">
                <a:ln>
                  <a:noFill/>
                </a:ln>
                <a:effectLst/>
                <a:latin typeface="Times New Roman" pitchFamily="18" charset="0"/>
                <a:ea typeface="Calibri" pitchFamily="34" charset="0"/>
                <a:cs typeface="Times New Roman" pitchFamily="18" charset="0"/>
              </a:rPr>
              <a:t>importance</a:t>
            </a:r>
            <a:r>
              <a:rPr kumimoji="0" lang="fr-FR" sz="2000" b="0" i="0" u="none" strike="noStrike" cap="none" normalizeH="0" dirty="0" smtClean="0">
                <a:ln>
                  <a:noFill/>
                </a:ln>
                <a:effectLst/>
                <a:latin typeface="Times New Roman" pitchFamily="18" charset="0"/>
                <a:ea typeface="Calibri" pitchFamily="34" charset="0"/>
                <a:cs typeface="Times New Roman" pitchFamily="18" charset="0"/>
              </a:rPr>
              <a:t> </a:t>
            </a:r>
            <a:r>
              <a:rPr kumimoji="0" lang="fr-FR" sz="2000" b="0" i="0" u="none" strike="noStrike" cap="none" normalizeH="0" baseline="0" dirty="0" smtClean="0">
                <a:ln>
                  <a:noFill/>
                </a:ln>
                <a:effectLst/>
                <a:latin typeface="Times New Roman" pitchFamily="18" charset="0"/>
                <a:ea typeface="Calibri" pitchFamily="34" charset="0"/>
                <a:cs typeface="Times New Roman" pitchFamily="18" charset="0"/>
              </a:rPr>
              <a:t>du</a:t>
            </a:r>
            <a:r>
              <a:rPr kumimoji="0" lang="fr-FR" sz="2000" b="0" i="0" u="none" strike="noStrike" cap="none" normalizeH="0" dirty="0" smtClean="0">
                <a:ln>
                  <a:noFill/>
                </a:ln>
                <a:effectLst/>
                <a:latin typeface="Times New Roman" pitchFamily="18" charset="0"/>
                <a:ea typeface="Calibri" pitchFamily="34" charset="0"/>
                <a:cs typeface="Times New Roman" pitchFamily="18" charset="0"/>
              </a:rPr>
              <a:t> </a:t>
            </a:r>
            <a:r>
              <a:rPr kumimoji="0" lang="fr-FR" sz="2000" b="0" i="0" u="none" strike="noStrike" cap="none" normalizeH="0" baseline="0" dirty="0" smtClean="0">
                <a:ln>
                  <a:noFill/>
                </a:ln>
                <a:effectLst/>
                <a:latin typeface="Times New Roman" pitchFamily="18" charset="0"/>
                <a:ea typeface="Calibri" pitchFamily="34" charset="0"/>
                <a:cs typeface="Times New Roman" pitchFamily="18" charset="0"/>
              </a:rPr>
              <a:t>point</a:t>
            </a:r>
            <a:r>
              <a:rPr kumimoji="0" lang="fr-FR" sz="2000" b="0" i="0" u="none" strike="noStrike" cap="none" normalizeH="0" dirty="0" smtClean="0">
                <a:ln>
                  <a:noFill/>
                </a:ln>
                <a:effectLst/>
                <a:latin typeface="Times New Roman" pitchFamily="18" charset="0"/>
                <a:ea typeface="Calibri" pitchFamily="34" charset="0"/>
                <a:cs typeface="Times New Roman" pitchFamily="18" charset="0"/>
              </a:rPr>
              <a:t> </a:t>
            </a:r>
            <a:r>
              <a:rPr kumimoji="0" lang="fr-FR" sz="2000" b="0" i="0" u="none" strike="noStrike" cap="none" normalizeH="0" baseline="0" dirty="0" smtClean="0">
                <a:ln>
                  <a:noFill/>
                </a:ln>
                <a:effectLst/>
                <a:latin typeface="Times New Roman" pitchFamily="18" charset="0"/>
                <a:ea typeface="Calibri" pitchFamily="34" charset="0"/>
                <a:cs typeface="Times New Roman" pitchFamily="18" charset="0"/>
              </a:rPr>
              <a:t>de</a:t>
            </a:r>
            <a:r>
              <a:rPr kumimoji="0" lang="fr-FR" sz="2000" b="0" i="0" u="none" strike="noStrike" cap="none" normalizeH="0" dirty="0" smtClean="0">
                <a:ln>
                  <a:noFill/>
                </a:ln>
                <a:effectLst/>
                <a:latin typeface="Times New Roman" pitchFamily="18" charset="0"/>
                <a:ea typeface="Calibri" pitchFamily="34" charset="0"/>
                <a:cs typeface="Times New Roman" pitchFamily="18" charset="0"/>
              </a:rPr>
              <a:t> </a:t>
            </a:r>
            <a:r>
              <a:rPr kumimoji="0" lang="fr-FR" sz="2000" b="0" i="0" u="none" strike="noStrike" cap="none" normalizeH="0" baseline="0" dirty="0" smtClean="0">
                <a:ln>
                  <a:noFill/>
                </a:ln>
                <a:effectLst/>
                <a:latin typeface="Times New Roman" pitchFamily="18" charset="0"/>
                <a:ea typeface="Calibri" pitchFamily="34" charset="0"/>
                <a:cs typeface="Times New Roman" pitchFamily="18" charset="0"/>
              </a:rPr>
              <a:t>vue</a:t>
            </a:r>
            <a:r>
              <a:rPr kumimoji="0" lang="fr-FR" sz="2000" b="0" i="0" u="none" strike="noStrike" cap="none" normalizeH="0" dirty="0" smtClean="0">
                <a:ln>
                  <a:noFill/>
                </a:ln>
                <a:effectLst/>
                <a:latin typeface="Times New Roman" pitchFamily="18" charset="0"/>
                <a:ea typeface="Calibri" pitchFamily="34" charset="0"/>
                <a:cs typeface="Times New Roman" pitchFamily="18" charset="0"/>
              </a:rPr>
              <a:t> </a:t>
            </a:r>
            <a:r>
              <a:rPr kumimoji="0" lang="fr-FR" sz="2000" b="0" i="0" u="none" strike="noStrike" cap="none" normalizeH="0" baseline="0" dirty="0" smtClean="0">
                <a:ln>
                  <a:noFill/>
                </a:ln>
                <a:effectLst/>
                <a:latin typeface="Times New Roman" pitchFamily="18" charset="0"/>
                <a:ea typeface="Calibri" pitchFamily="34" charset="0"/>
                <a:cs typeface="Times New Roman" pitchFamily="18" charset="0"/>
              </a:rPr>
              <a:t>économique et  environnemental, car</a:t>
            </a:r>
            <a:r>
              <a:rPr lang="fr-FR" sz="2000" dirty="0" smtClean="0">
                <a:latin typeface="Times New Roman" pitchFamily="18" charset="0"/>
                <a:ea typeface="Calibri" pitchFamily="34" charset="0"/>
                <a:cs typeface="Times New Roman" pitchFamily="18" charset="0"/>
              </a:rPr>
              <a:t> </a:t>
            </a:r>
            <a:r>
              <a:rPr kumimoji="0" lang="fr-FR" sz="2000" b="0" i="0" u="none" strike="noStrike" cap="none" normalizeH="0" baseline="0" dirty="0" smtClean="0">
                <a:ln>
                  <a:noFill/>
                </a:ln>
                <a:effectLst/>
                <a:latin typeface="Times New Roman" pitchFamily="18" charset="0"/>
                <a:ea typeface="Calibri" pitchFamily="34" charset="0"/>
                <a:cs typeface="Times New Roman" pitchFamily="18" charset="0"/>
              </a:rPr>
              <a:t>d’un côté  elle permet de récupérer les</a:t>
            </a:r>
            <a:r>
              <a:rPr kumimoji="0" lang="fr-FR" sz="2000" b="0" i="0" u="none" strike="noStrike" cap="none" normalizeH="0" dirty="0" smtClean="0">
                <a:ln>
                  <a:noFill/>
                </a:ln>
                <a:effectLst/>
                <a:latin typeface="Times New Roman" pitchFamily="18" charset="0"/>
                <a:ea typeface="Calibri" pitchFamily="34" charset="0"/>
                <a:cs typeface="Times New Roman" pitchFamily="18" charset="0"/>
              </a:rPr>
              <a:t> déchet pneumatique résultant de l’industrie  des pneus neuf et de la croissance de parc automobiles </a:t>
            </a:r>
            <a:r>
              <a:rPr kumimoji="0" lang="fr-FR" sz="2000" b="0" i="0" u="none" strike="noStrike" cap="none" normalizeH="0" baseline="0" dirty="0" smtClean="0">
                <a:ln>
                  <a:noFill/>
                </a:ln>
                <a:effectLst/>
                <a:latin typeface="Times New Roman" pitchFamily="18" charset="0"/>
                <a:ea typeface="Calibri" pitchFamily="34" charset="0"/>
                <a:cs typeface="Times New Roman" pitchFamily="18" charset="0"/>
              </a:rPr>
              <a:t>. D’un</a:t>
            </a:r>
            <a:r>
              <a:rPr kumimoji="0" lang="fr-FR" sz="2000" b="0" i="0" u="none" strike="noStrike" cap="none" normalizeH="0" dirty="0" smtClean="0">
                <a:ln>
                  <a:noFill/>
                </a:ln>
                <a:effectLst/>
                <a:latin typeface="Times New Roman" pitchFamily="18" charset="0"/>
                <a:ea typeface="Calibri" pitchFamily="34" charset="0"/>
                <a:cs typeface="Times New Roman" pitchFamily="18" charset="0"/>
              </a:rPr>
              <a:t> </a:t>
            </a:r>
            <a:r>
              <a:rPr kumimoji="0" lang="fr-FR" sz="2000" b="0" i="0" u="none" strike="noStrike" cap="none" normalizeH="0" baseline="0" dirty="0" smtClean="0">
                <a:ln>
                  <a:noFill/>
                </a:ln>
                <a:effectLst/>
                <a:latin typeface="Times New Roman" pitchFamily="18" charset="0"/>
                <a:ea typeface="Calibri" pitchFamily="34" charset="0"/>
                <a:cs typeface="Times New Roman" pitchFamily="18" charset="0"/>
              </a:rPr>
              <a:t>autre  côté: leur  réutilisations  permet  de préserver la  nature  de  l’exploitation  excessive  de  la  réserve  des granulats ordinaires.</a:t>
            </a:r>
          </a:p>
          <a:p>
            <a:pPr marL="0" marR="0" lvl="0" indent="0" algn="just" defTabSz="914400" rtl="0" eaLnBrk="0" fontAlgn="base" latinLnBrk="0" hangingPunct="0">
              <a:lnSpc>
                <a:spcPct val="100000"/>
              </a:lnSpc>
              <a:spcBef>
                <a:spcPct val="0"/>
              </a:spcBef>
              <a:spcAft>
                <a:spcPct val="0"/>
              </a:spcAft>
              <a:buClrTx/>
              <a:buSzTx/>
              <a:buFontTx/>
              <a:buNone/>
              <a:tabLst/>
            </a:pPr>
            <a:r>
              <a:rPr lang="fr-FR" sz="2000" dirty="0">
                <a:latin typeface="Times New Roman" pitchFamily="18" charset="0"/>
                <a:ea typeface="Calibri" pitchFamily="34" charset="0"/>
                <a:cs typeface="Times New Roman" pitchFamily="18" charset="0"/>
              </a:rPr>
              <a:t> </a:t>
            </a:r>
            <a:r>
              <a:rPr lang="fr-FR" sz="2000" dirty="0" smtClean="0">
                <a:latin typeface="Times New Roman" pitchFamily="18" charset="0"/>
                <a:ea typeface="Calibri" pitchFamily="34" charset="0"/>
                <a:cs typeface="Times New Roman" pitchFamily="18" charset="0"/>
              </a:rPr>
              <a:t>   </a:t>
            </a:r>
            <a:endParaRPr kumimoji="0" lang="fr-FR" sz="2000" b="0" i="0" u="none" strike="noStrike" cap="none" normalizeH="0" baseline="0" dirty="0" smtClean="0">
              <a:ln>
                <a:noFill/>
              </a:ln>
              <a:effectLst/>
              <a:latin typeface="Times New Roman" pitchFamily="18" charset="0"/>
              <a:cs typeface="Times New Roman" pitchFamily="18" charset="0"/>
            </a:endParaRPr>
          </a:p>
        </p:txBody>
      </p:sp>
      <p:sp>
        <p:nvSpPr>
          <p:cNvPr id="36866" name="Rectangle 2"/>
          <p:cNvSpPr>
            <a:spLocks noChangeArrowheads="1"/>
          </p:cNvSpPr>
          <p:nvPr/>
        </p:nvSpPr>
        <p:spPr bwMode="auto">
          <a:xfrm>
            <a:off x="1285852" y="2751695"/>
            <a:ext cx="7858148" cy="261610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fr-FR" sz="2400" b="1" i="0" u="sng" strike="noStrike" cap="none" normalizeH="0" baseline="0" dirty="0" smtClean="0">
                <a:ln>
                  <a:noFill/>
                </a:ln>
                <a:solidFill>
                  <a:schemeClr val="tx1"/>
                </a:solidFill>
                <a:effectLst/>
                <a:latin typeface="Times New Roman" pitchFamily="18" charset="0"/>
                <a:ea typeface="Georgia" pitchFamily="18" charset="0"/>
                <a:cs typeface="Times New Roman" pitchFamily="18" charset="0"/>
              </a:rPr>
              <a:t>Objectif</a:t>
            </a:r>
            <a:r>
              <a:rPr kumimoji="0" lang="fr-FR" sz="2400" b="1" i="0" u="sng" strike="noStrike" cap="none" normalizeH="0" baseline="0" dirty="0" smtClean="0">
                <a:ln>
                  <a:noFill/>
                </a:ln>
                <a:solidFill>
                  <a:schemeClr val="tx1"/>
                </a:solidFill>
                <a:effectLst/>
                <a:latin typeface="Calibri"/>
                <a:ea typeface="Georgia" pitchFamily="18" charset="0"/>
                <a:cs typeface="Times New Roman" pitchFamily="18" charset="0"/>
              </a:rPr>
              <a:t> </a:t>
            </a:r>
            <a:r>
              <a:rPr kumimoji="0" lang="fr-FR" sz="2400" b="1" i="0" u="sng" strike="noStrike" cap="none" normalizeH="0" baseline="0" dirty="0" smtClean="0">
                <a:ln>
                  <a:noFill/>
                </a:ln>
                <a:solidFill>
                  <a:schemeClr val="tx1"/>
                </a:solidFill>
                <a:effectLst/>
                <a:latin typeface="Times New Roman" pitchFamily="18" charset="0"/>
                <a:ea typeface="Georgia" pitchFamily="18" charset="0"/>
                <a:cs typeface="Times New Roman" pitchFamily="18" charset="0"/>
              </a:rPr>
              <a:t>:</a:t>
            </a:r>
            <a:endParaRPr kumimoji="0" lang="fr-FR" sz="2400" b="1" i="0" u="sng"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fr-FR" sz="2400" b="0" i="0" u="none" strike="noStrike" cap="none" normalizeH="0" baseline="0" dirty="0" smtClean="0">
                <a:ln>
                  <a:noFill/>
                </a:ln>
                <a:solidFill>
                  <a:schemeClr val="tx1"/>
                </a:solidFill>
                <a:effectLst/>
                <a:latin typeface="Times New Roman" pitchFamily="18" charset="0"/>
                <a:ea typeface="Georgia" pitchFamily="18" charset="0"/>
                <a:cs typeface="Times New Roman" pitchFamily="18" charset="0"/>
              </a:rPr>
              <a:t>Notre  travail expérimental consiste à</a:t>
            </a:r>
          </a:p>
          <a:p>
            <a:pPr marL="342900" marR="0" lvl="0" indent="-342900" algn="just" defTabSz="914400" rtl="0" eaLnBrk="0" fontAlgn="base" latinLnBrk="0" hangingPunct="0">
              <a:lnSpc>
                <a:spcPct val="100000"/>
              </a:lnSpc>
              <a:spcBef>
                <a:spcPct val="0"/>
              </a:spcBef>
              <a:spcAft>
                <a:spcPct val="0"/>
              </a:spcAft>
              <a:buClrTx/>
              <a:buSzTx/>
              <a:buFont typeface="Wingdings" pitchFamily="2" charset="2"/>
              <a:buChar char="Ø"/>
              <a:tabLst/>
            </a:pPr>
            <a:r>
              <a:rPr kumimoji="0" lang="fr-FR" sz="2400" b="0" i="0" u="none" strike="noStrike" cap="none" normalizeH="0" baseline="0" dirty="0" smtClean="0">
                <a:ln>
                  <a:noFill/>
                </a:ln>
                <a:solidFill>
                  <a:schemeClr val="tx1"/>
                </a:solidFill>
                <a:effectLst/>
                <a:latin typeface="Times New Roman" pitchFamily="18" charset="0"/>
                <a:ea typeface="Georgia" pitchFamily="18" charset="0"/>
                <a:cs typeface="Times New Roman" pitchFamily="18" charset="0"/>
              </a:rPr>
              <a:t> Etudier l’effet du taux de substitution d’agrégats </a:t>
            </a:r>
            <a:r>
              <a:rPr lang="fr-FR" sz="2400" dirty="0" smtClean="0">
                <a:latin typeface="Times New Roman" pitchFamily="18" charset="0"/>
                <a:ea typeface="Georgia" pitchFamily="18" charset="0"/>
                <a:cs typeface="Times New Roman" pitchFamily="18" charset="0"/>
              </a:rPr>
              <a:t>de caoutchouc recyclé</a:t>
            </a:r>
            <a:r>
              <a:rPr kumimoji="0" lang="fr-FR" sz="2400" b="0" i="0" u="none" strike="noStrike" cap="none" normalizeH="0" baseline="0" dirty="0" smtClean="0">
                <a:ln>
                  <a:noFill/>
                </a:ln>
                <a:solidFill>
                  <a:schemeClr val="tx1"/>
                </a:solidFill>
                <a:effectLst/>
                <a:latin typeface="Times New Roman" pitchFamily="18" charset="0"/>
                <a:ea typeface="Georgia" pitchFamily="18" charset="0"/>
                <a:cs typeface="Times New Roman" pitchFamily="18" charset="0"/>
              </a:rPr>
              <a:t> avec différents pourcentage [</a:t>
            </a:r>
            <a:r>
              <a:rPr kumimoji="0" lang="fr-FR" sz="2400" b="1" i="0" u="none" strike="noStrike" cap="none" normalizeH="0" baseline="0" dirty="0" smtClean="0">
                <a:ln>
                  <a:noFill/>
                </a:ln>
                <a:solidFill>
                  <a:srgbClr val="FF0000"/>
                </a:solidFill>
                <a:effectLst/>
                <a:latin typeface="Times New Roman" pitchFamily="18" charset="0"/>
                <a:ea typeface="Georgia" pitchFamily="18" charset="0"/>
                <a:cs typeface="Times New Roman" pitchFamily="18" charset="0"/>
              </a:rPr>
              <a:t>0, </a:t>
            </a:r>
            <a:r>
              <a:rPr lang="fr-FR" sz="2400" b="1" dirty="0" smtClean="0">
                <a:solidFill>
                  <a:srgbClr val="FF0000"/>
                </a:solidFill>
                <a:latin typeface="Times New Roman" pitchFamily="18" charset="0"/>
                <a:ea typeface="Georgia" pitchFamily="18" charset="0"/>
                <a:cs typeface="Times New Roman" pitchFamily="18" charset="0"/>
              </a:rPr>
              <a:t>10</a:t>
            </a:r>
            <a:r>
              <a:rPr kumimoji="0" lang="fr-FR" sz="2400" b="1" i="0" u="none" strike="noStrike" cap="none" normalizeH="0" baseline="0" dirty="0" smtClean="0">
                <a:ln>
                  <a:noFill/>
                </a:ln>
                <a:solidFill>
                  <a:srgbClr val="FF0000"/>
                </a:solidFill>
                <a:effectLst/>
                <a:latin typeface="Times New Roman" pitchFamily="18" charset="0"/>
                <a:ea typeface="Georgia" pitchFamily="18" charset="0"/>
                <a:cs typeface="Times New Roman" pitchFamily="18" charset="0"/>
              </a:rPr>
              <a:t> ,</a:t>
            </a:r>
            <a:r>
              <a:rPr lang="fr-FR" sz="2400" b="1" dirty="0" smtClean="0">
                <a:solidFill>
                  <a:srgbClr val="FF0000"/>
                </a:solidFill>
                <a:latin typeface="Times New Roman" pitchFamily="18" charset="0"/>
                <a:ea typeface="Georgia" pitchFamily="18" charset="0"/>
                <a:cs typeface="Times New Roman" pitchFamily="18" charset="0"/>
              </a:rPr>
              <a:t>20</a:t>
            </a:r>
            <a:r>
              <a:rPr lang="fr-FR" sz="2400" b="1" dirty="0">
                <a:solidFill>
                  <a:srgbClr val="FF0000"/>
                </a:solidFill>
                <a:latin typeface="Times New Roman" pitchFamily="18" charset="0"/>
                <a:ea typeface="Georgia" pitchFamily="18" charset="0"/>
                <a:cs typeface="Times New Roman" pitchFamily="18" charset="0"/>
              </a:rPr>
              <a:t> </a:t>
            </a:r>
            <a:r>
              <a:rPr lang="fr-FR" sz="2400" b="1" dirty="0" smtClean="0">
                <a:solidFill>
                  <a:srgbClr val="FF0000"/>
                </a:solidFill>
                <a:latin typeface="Times New Roman" pitchFamily="18" charset="0"/>
                <a:ea typeface="Georgia" pitchFamily="18" charset="0"/>
                <a:cs typeface="Times New Roman" pitchFamily="18" charset="0"/>
              </a:rPr>
              <a:t>et </a:t>
            </a:r>
            <a:r>
              <a:rPr kumimoji="0" lang="fr-FR" sz="2400" b="1" i="0" u="none" strike="noStrike" cap="none" normalizeH="0" baseline="0" dirty="0" smtClean="0">
                <a:ln>
                  <a:noFill/>
                </a:ln>
                <a:solidFill>
                  <a:srgbClr val="FF0000"/>
                </a:solidFill>
                <a:effectLst/>
                <a:latin typeface="Times New Roman" pitchFamily="18" charset="0"/>
                <a:ea typeface="Georgia" pitchFamily="18" charset="0"/>
                <a:cs typeface="Times New Roman" pitchFamily="18" charset="0"/>
              </a:rPr>
              <a:t>30℅</a:t>
            </a:r>
            <a:r>
              <a:rPr kumimoji="0" lang="fr-FR" sz="2400" b="0" i="0" u="none" strike="noStrike" cap="none" normalizeH="0" baseline="0" dirty="0" smtClean="0">
                <a:ln>
                  <a:noFill/>
                </a:ln>
                <a:solidFill>
                  <a:schemeClr val="tx1"/>
                </a:solidFill>
                <a:effectLst/>
                <a:latin typeface="Times New Roman" pitchFamily="18" charset="0"/>
                <a:ea typeface="Georgia" pitchFamily="18" charset="0"/>
                <a:cs typeface="Times New Roman" pitchFamily="18" charset="0"/>
              </a:rPr>
              <a:t>] sur les propriétés physiques et mécanique d’un béton. </a:t>
            </a:r>
            <a:endParaRPr kumimoji="0" lang="fr-FR"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tabLst/>
            </a:pPr>
            <a:endParaRPr kumimoji="0" lang="fr-FR"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1" name="Rectangle 10"/>
          <p:cNvSpPr/>
          <p:nvPr/>
        </p:nvSpPr>
        <p:spPr>
          <a:xfrm>
            <a:off x="468282" y="4731990"/>
            <a:ext cx="301686" cy="369332"/>
          </a:xfrm>
          <a:prstGeom prst="rect">
            <a:avLst/>
          </a:prstGeom>
        </p:spPr>
        <p:txBody>
          <a:bodyPr wrap="none">
            <a:spAutoFit/>
          </a:bodyPr>
          <a:lstStyle/>
          <a:p>
            <a:r>
              <a:rPr lang="fr-FR" b="1" dirty="0">
                <a:effectLst>
                  <a:glow rad="45504">
                    <a:schemeClr val="accent1">
                      <a:satMod val="220000"/>
                      <a:alpha val="35000"/>
                    </a:schemeClr>
                  </a:glow>
                  <a:outerShdw blurRad="63500" dist="50800" dir="8100000" sx="0" sy="0">
                    <a:srgbClr val="000000">
                      <a:alpha val="50000"/>
                    </a:srgbClr>
                  </a:outerShdw>
                </a:effectLst>
              </a:rPr>
              <a:t>1</a:t>
            </a:r>
            <a:endParaRPr lang="fr-F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6865"/>
                                        </p:tgtEl>
                                        <p:attrNameLst>
                                          <p:attrName>style.visibility</p:attrName>
                                        </p:attrNameLst>
                                      </p:cBhvr>
                                      <p:to>
                                        <p:strVal val="visible"/>
                                      </p:to>
                                    </p:set>
                                    <p:anim calcmode="lin" valueType="num">
                                      <p:cBhvr additive="base">
                                        <p:cTn id="13" dur="500" fill="hold"/>
                                        <p:tgtEl>
                                          <p:spTgt spid="36865"/>
                                        </p:tgtEl>
                                        <p:attrNameLst>
                                          <p:attrName>ppt_x</p:attrName>
                                        </p:attrNameLst>
                                      </p:cBhvr>
                                      <p:tavLst>
                                        <p:tav tm="0">
                                          <p:val>
                                            <p:strVal val="#ppt_x"/>
                                          </p:val>
                                        </p:tav>
                                        <p:tav tm="100000">
                                          <p:val>
                                            <p:strVal val="#ppt_x"/>
                                          </p:val>
                                        </p:tav>
                                      </p:tavLst>
                                    </p:anim>
                                    <p:anim calcmode="lin" valueType="num">
                                      <p:cBhvr additive="base">
                                        <p:cTn id="14" dur="500" fill="hold"/>
                                        <p:tgtEl>
                                          <p:spTgt spid="3686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6866"/>
                                        </p:tgtEl>
                                        <p:attrNameLst>
                                          <p:attrName>style.visibility</p:attrName>
                                        </p:attrNameLst>
                                      </p:cBhvr>
                                      <p:to>
                                        <p:strVal val="visible"/>
                                      </p:to>
                                    </p:set>
                                    <p:anim calcmode="lin" valueType="num">
                                      <p:cBhvr additive="base">
                                        <p:cTn id="19" dur="500" fill="hold"/>
                                        <p:tgtEl>
                                          <p:spTgt spid="36866"/>
                                        </p:tgtEl>
                                        <p:attrNameLst>
                                          <p:attrName>ppt_x</p:attrName>
                                        </p:attrNameLst>
                                      </p:cBhvr>
                                      <p:tavLst>
                                        <p:tav tm="0">
                                          <p:val>
                                            <p:strVal val="#ppt_x"/>
                                          </p:val>
                                        </p:tav>
                                        <p:tav tm="100000">
                                          <p:val>
                                            <p:strVal val="#ppt_x"/>
                                          </p:val>
                                        </p:tav>
                                      </p:tavLst>
                                    </p:anim>
                                    <p:anim calcmode="lin" valueType="num">
                                      <p:cBhvr additive="base">
                                        <p:cTn id="20" dur="500" fill="hold"/>
                                        <p:tgtEl>
                                          <p:spTgt spid="3686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36865" grpId="0"/>
      <p:bldP spid="36866" grpId="0"/>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 name="Rectangle 2"/>
          <p:cNvSpPr txBox="1">
            <a:spLocks noChangeArrowheads="1"/>
          </p:cNvSpPr>
          <p:nvPr/>
        </p:nvSpPr>
        <p:spPr>
          <a:xfrm rot="5400000" flipV="1">
            <a:off x="-1956486" y="1975978"/>
            <a:ext cx="5156073" cy="1238250"/>
          </a:xfrm>
          <a:prstGeom prst="rect">
            <a:avLst/>
          </a:prstGeom>
        </p:spPr>
        <p:style>
          <a:lnRef idx="0">
            <a:schemeClr val="accent5"/>
          </a:lnRef>
          <a:fillRef idx="3">
            <a:schemeClr val="accent5"/>
          </a:fillRef>
          <a:effectRef idx="3">
            <a:schemeClr val="accent5"/>
          </a:effectRef>
          <a:fontRef idx="minor">
            <a:schemeClr val="lt1"/>
          </a:fontRef>
        </p:style>
        <p:txBody>
          <a:bodyPr anchor="ctr">
            <a:normAutofit/>
          </a:bodyP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fr-FR" sz="2600" b="1" i="1" dirty="0" smtClean="0">
                <a:latin typeface="Times New Roman" pitchFamily="18" charset="0"/>
                <a:cs typeface="Times New Roman" pitchFamily="18" charset="0"/>
              </a:rPr>
              <a:t> GÉNÉRALÉTÉ  SUR LE BÉTON</a:t>
            </a:r>
            <a:endParaRPr lang="fr-FR" sz="2600" i="1" dirty="0">
              <a:latin typeface="Times New Roman" pitchFamily="18" charset="0"/>
              <a:cs typeface="Times New Roman" pitchFamily="18" charset="0"/>
            </a:endParaRPr>
          </a:p>
        </p:txBody>
      </p:sp>
      <p:sp>
        <p:nvSpPr>
          <p:cNvPr id="37889" name="Rectangle 1"/>
          <p:cNvSpPr>
            <a:spLocks noChangeArrowheads="1"/>
          </p:cNvSpPr>
          <p:nvPr/>
        </p:nvSpPr>
        <p:spPr bwMode="auto">
          <a:xfrm>
            <a:off x="1403648" y="1704970"/>
            <a:ext cx="7740352" cy="34778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342900" indent="-342900" algn="just">
              <a:buFont typeface="Wingdings" pitchFamily="2" charset="2"/>
              <a:buChar char="q"/>
            </a:pPr>
            <a:r>
              <a:rPr lang="fr-FR" sz="2200" b="1" u="sng" dirty="0" smtClean="0">
                <a:latin typeface="Times New Roman" pitchFamily="18" charset="0"/>
                <a:cs typeface="Times New Roman" pitchFamily="18" charset="0"/>
              </a:rPr>
              <a:t>Composition du béton :</a:t>
            </a:r>
          </a:p>
          <a:p>
            <a:pPr marL="800100" lvl="1" indent="-342900" algn="just">
              <a:buFont typeface="Wingdings" pitchFamily="2" charset="2"/>
              <a:buChar char="Ø"/>
            </a:pPr>
            <a:r>
              <a:rPr lang="fr-FR" sz="2200" b="1" dirty="0" smtClean="0">
                <a:latin typeface="Times New Roman" pitchFamily="18" charset="0"/>
                <a:cs typeface="Times New Roman" pitchFamily="18" charset="0"/>
              </a:rPr>
              <a:t>Ciment :</a:t>
            </a:r>
          </a:p>
          <a:p>
            <a:pPr algn="just"/>
            <a:r>
              <a:rPr lang="fr-FR" sz="2200" dirty="0" smtClean="0">
                <a:latin typeface="Times New Roman" pitchFamily="18" charset="0"/>
                <a:cs typeface="Times New Roman" pitchFamily="18" charset="0"/>
              </a:rPr>
              <a:t>Le ciment est un liant hydraulique : la réaction chimique entre la poudre de ciment et l’eau produit un minéral artificiel insoluble.</a:t>
            </a:r>
          </a:p>
          <a:p>
            <a:pPr marL="800100" lvl="1" indent="-342900" algn="just" fontAlgn="base">
              <a:spcBef>
                <a:spcPct val="0"/>
              </a:spcBef>
              <a:spcAft>
                <a:spcPct val="0"/>
              </a:spcAft>
              <a:buFont typeface="Wingdings" pitchFamily="2" charset="2"/>
              <a:buChar char="Ø"/>
            </a:pPr>
            <a:r>
              <a:rPr lang="fr-FR" sz="2200" b="1" dirty="0">
                <a:latin typeface="Times New Roman" pitchFamily="18" charset="0"/>
                <a:ea typeface="Calibri" pitchFamily="34" charset="0"/>
                <a:cs typeface="Times New Roman" pitchFamily="18" charset="0"/>
              </a:rPr>
              <a:t>Granulat :</a:t>
            </a:r>
            <a:endParaRPr lang="fr-FR" sz="2200" dirty="0">
              <a:latin typeface="Arial" pitchFamily="34" charset="0"/>
              <a:cs typeface="Arial" pitchFamily="34" charset="0"/>
            </a:endParaRPr>
          </a:p>
          <a:p>
            <a:pPr lvl="0" algn="just" eaLnBrk="0" fontAlgn="base" hangingPunct="0">
              <a:spcBef>
                <a:spcPct val="0"/>
              </a:spcBef>
              <a:spcAft>
                <a:spcPct val="0"/>
              </a:spcAft>
            </a:pPr>
            <a:r>
              <a:rPr lang="fr-FR" sz="2200" dirty="0">
                <a:latin typeface="Times New Roman" pitchFamily="18" charset="0"/>
                <a:ea typeface="Calibri" pitchFamily="34" charset="0"/>
                <a:cs typeface="Times New Roman" pitchFamily="18" charset="0"/>
              </a:rPr>
              <a:t>Trois grandes familles de </a:t>
            </a:r>
            <a:r>
              <a:rPr lang="fr-FR" sz="2200" dirty="0" smtClean="0">
                <a:latin typeface="Times New Roman" pitchFamily="18" charset="0"/>
                <a:ea typeface="Calibri" pitchFamily="34" charset="0"/>
                <a:cs typeface="Times New Roman" pitchFamily="18" charset="0"/>
              </a:rPr>
              <a:t>granulat </a:t>
            </a:r>
            <a:r>
              <a:rPr lang="fr-FR" sz="2200" dirty="0">
                <a:latin typeface="Times New Roman" pitchFamily="18" charset="0"/>
                <a:ea typeface="Calibri" pitchFamily="34" charset="0"/>
                <a:cs typeface="Times New Roman" pitchFamily="18" charset="0"/>
              </a:rPr>
              <a:t>sont définies en fonction de leur origine:</a:t>
            </a:r>
            <a:endParaRPr lang="fr-FR" sz="2200" dirty="0">
              <a:latin typeface="Arial" pitchFamily="34" charset="0"/>
              <a:cs typeface="Arial" pitchFamily="34" charset="0"/>
            </a:endParaRPr>
          </a:p>
          <a:p>
            <a:pPr lvl="2" algn="just" eaLnBrk="0" fontAlgn="base" hangingPunct="0">
              <a:spcBef>
                <a:spcPct val="0"/>
              </a:spcBef>
              <a:spcAft>
                <a:spcPct val="0"/>
              </a:spcAft>
              <a:buFont typeface="Arial" pitchFamily="34" charset="0"/>
              <a:buChar char="•"/>
            </a:pPr>
            <a:r>
              <a:rPr lang="fr-FR" sz="2200" dirty="0">
                <a:latin typeface="Times New Roman" pitchFamily="18" charset="0"/>
                <a:ea typeface="Calibri" pitchFamily="34" charset="0"/>
                <a:cs typeface="Times New Roman" pitchFamily="18" charset="0"/>
              </a:rPr>
              <a:t>Les  granulats  alluvionnaires  ou  de  carrière (naturel)  </a:t>
            </a:r>
            <a:endParaRPr lang="fr-FR" sz="2200" dirty="0">
              <a:latin typeface="Arial" pitchFamily="34" charset="0"/>
              <a:cs typeface="Arial" pitchFamily="34" charset="0"/>
            </a:endParaRPr>
          </a:p>
          <a:p>
            <a:pPr lvl="2" algn="just" eaLnBrk="0" fontAlgn="base" hangingPunct="0">
              <a:spcBef>
                <a:spcPct val="0"/>
              </a:spcBef>
              <a:spcAft>
                <a:spcPct val="0"/>
              </a:spcAft>
              <a:buFont typeface="Arial" pitchFamily="34" charset="0"/>
              <a:buChar char="•"/>
            </a:pPr>
            <a:r>
              <a:rPr lang="fr-FR" sz="2200" dirty="0">
                <a:latin typeface="Times New Roman" pitchFamily="18" charset="0"/>
                <a:ea typeface="Calibri" pitchFamily="34" charset="0"/>
                <a:cs typeface="Times New Roman" pitchFamily="18" charset="0"/>
              </a:rPr>
              <a:t>Les granulats de roches massives  et  artificiels   </a:t>
            </a:r>
            <a:endParaRPr lang="fr-FR" sz="2200" dirty="0">
              <a:latin typeface="Arial" pitchFamily="34" charset="0"/>
              <a:cs typeface="Arial" pitchFamily="34" charset="0"/>
            </a:endParaRPr>
          </a:p>
          <a:p>
            <a:pPr lvl="2" algn="just" eaLnBrk="0" fontAlgn="base" hangingPunct="0">
              <a:spcBef>
                <a:spcPct val="0"/>
              </a:spcBef>
              <a:spcAft>
                <a:spcPct val="0"/>
              </a:spcAft>
              <a:buFont typeface="Arial" pitchFamily="34" charset="0"/>
              <a:buChar char="•"/>
            </a:pPr>
            <a:r>
              <a:rPr lang="fr-FR" sz="2200" dirty="0">
                <a:latin typeface="Times New Roman" pitchFamily="18" charset="0"/>
                <a:ea typeface="Calibri" pitchFamily="34" charset="0"/>
                <a:cs typeface="Times New Roman" pitchFamily="18" charset="0"/>
              </a:rPr>
              <a:t>Les  granulats  de  </a:t>
            </a:r>
            <a:r>
              <a:rPr lang="fr-FR" sz="2200" dirty="0" smtClean="0">
                <a:latin typeface="Times New Roman" pitchFamily="18" charset="0"/>
                <a:ea typeface="Calibri" pitchFamily="34" charset="0"/>
                <a:cs typeface="Times New Roman" pitchFamily="18" charset="0"/>
              </a:rPr>
              <a:t>recyclage</a:t>
            </a:r>
            <a:endParaRPr kumimoji="0" lang="fr-FR"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2" name="Rectangle 1"/>
          <p:cNvSpPr/>
          <p:nvPr/>
        </p:nvSpPr>
        <p:spPr>
          <a:xfrm>
            <a:off x="1240676" y="17066"/>
            <a:ext cx="7903324" cy="1785104"/>
          </a:xfrm>
          <a:prstGeom prst="rect">
            <a:avLst/>
          </a:prstGeom>
        </p:spPr>
        <p:txBody>
          <a:bodyPr wrap="square">
            <a:spAutoFit/>
          </a:bodyPr>
          <a:lstStyle/>
          <a:p>
            <a:pPr algn="just"/>
            <a:r>
              <a:rPr lang="fr-FR" sz="2200" dirty="0">
                <a:latin typeface="Times New Roman" pitchFamily="18" charset="0"/>
                <a:cs typeface="Times New Roman" pitchFamily="18" charset="0"/>
              </a:rPr>
              <a:t>Un béton est un matériau composite résultant du mélange judicieusement dosé d’un squelette granulaire (gravier et sable) et d’une matrice pâteuse durcissable  composée de ciment, d’eau, </a:t>
            </a:r>
            <a:r>
              <a:rPr lang="fr-FR" sz="2200" dirty="0" smtClean="0">
                <a:latin typeface="Times New Roman" pitchFamily="18" charset="0"/>
                <a:cs typeface="Times New Roman" pitchFamily="18" charset="0"/>
              </a:rPr>
              <a:t>et parfois d’adjuvant. </a:t>
            </a:r>
            <a:r>
              <a:rPr lang="fr-FR" sz="2200" dirty="0">
                <a:latin typeface="Times New Roman" pitchFamily="18" charset="0"/>
                <a:cs typeface="Times New Roman" pitchFamily="18" charset="0"/>
              </a:rPr>
              <a:t>Après le durcissement il devient un matériau pierreux.</a:t>
            </a:r>
          </a:p>
        </p:txBody>
      </p:sp>
      <p:sp>
        <p:nvSpPr>
          <p:cNvPr id="11" name="Rectangle 10"/>
          <p:cNvSpPr/>
          <p:nvPr/>
        </p:nvSpPr>
        <p:spPr>
          <a:xfrm>
            <a:off x="468282" y="4887039"/>
            <a:ext cx="301686" cy="369332"/>
          </a:xfrm>
          <a:prstGeom prst="rect">
            <a:avLst/>
          </a:prstGeom>
        </p:spPr>
        <p:txBody>
          <a:bodyPr wrap="none">
            <a:spAutoFit/>
          </a:bodyPr>
          <a:lstStyle/>
          <a:p>
            <a:r>
              <a:rPr lang="fr-FR" b="1" dirty="0" smtClean="0">
                <a:effectLst>
                  <a:glow rad="45504">
                    <a:schemeClr val="accent1">
                      <a:satMod val="220000"/>
                      <a:alpha val="35000"/>
                    </a:schemeClr>
                  </a:glow>
                  <a:outerShdw blurRad="63500" dist="50800" dir="8100000" sx="0" sy="0">
                    <a:srgbClr val="000000">
                      <a:alpha val="50000"/>
                    </a:srgbClr>
                  </a:outerShdw>
                </a:effectLst>
              </a:rPr>
              <a:t>2</a:t>
            </a:r>
            <a:endParaRPr lang="fr-FR"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ppt_x"/>
                                          </p:val>
                                        </p:tav>
                                        <p:tav tm="100000">
                                          <p:val>
                                            <p:strVal val="#ppt_x"/>
                                          </p:val>
                                        </p:tav>
                                      </p:tavLst>
                                    </p:anim>
                                    <p:anim calcmode="lin" valueType="num">
                                      <p:cBhvr additive="base">
                                        <p:cTn id="1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7889"/>
                                        </p:tgtEl>
                                        <p:attrNameLst>
                                          <p:attrName>style.visibility</p:attrName>
                                        </p:attrNameLst>
                                      </p:cBhvr>
                                      <p:to>
                                        <p:strVal val="visible"/>
                                      </p:to>
                                    </p:set>
                                    <p:anim calcmode="lin" valueType="num">
                                      <p:cBhvr additive="base">
                                        <p:cTn id="19" dur="500" fill="hold"/>
                                        <p:tgtEl>
                                          <p:spTgt spid="37889"/>
                                        </p:tgtEl>
                                        <p:attrNameLst>
                                          <p:attrName>ppt_x</p:attrName>
                                        </p:attrNameLst>
                                      </p:cBhvr>
                                      <p:tavLst>
                                        <p:tav tm="0">
                                          <p:val>
                                            <p:strVal val="#ppt_x"/>
                                          </p:val>
                                        </p:tav>
                                        <p:tav tm="100000">
                                          <p:val>
                                            <p:strVal val="#ppt_x"/>
                                          </p:val>
                                        </p:tav>
                                      </p:tavLst>
                                    </p:anim>
                                    <p:anim calcmode="lin" valueType="num">
                                      <p:cBhvr additive="base">
                                        <p:cTn id="20" dur="500" fill="hold"/>
                                        <p:tgtEl>
                                          <p:spTgt spid="3788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37889" grpId="0"/>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 name="Rectangle 2"/>
          <p:cNvSpPr txBox="1">
            <a:spLocks noChangeArrowheads="1"/>
          </p:cNvSpPr>
          <p:nvPr/>
        </p:nvSpPr>
        <p:spPr>
          <a:xfrm rot="5400000" flipV="1">
            <a:off x="-1958912" y="1946339"/>
            <a:ext cx="5156073" cy="1238250"/>
          </a:xfrm>
          <a:prstGeom prst="rect">
            <a:avLst/>
          </a:prstGeom>
        </p:spPr>
        <p:style>
          <a:lnRef idx="0">
            <a:schemeClr val="accent5"/>
          </a:lnRef>
          <a:fillRef idx="3">
            <a:schemeClr val="accent5"/>
          </a:fillRef>
          <a:effectRef idx="3">
            <a:schemeClr val="accent5"/>
          </a:effectRef>
          <a:fontRef idx="minor">
            <a:schemeClr val="lt1"/>
          </a:fontRef>
        </p:style>
        <p:txBody>
          <a:bodyPr anchor="ctr">
            <a:normAutofit/>
          </a:bodyP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fr-FR" sz="2600" b="1" i="1" dirty="0" smtClean="0">
                <a:latin typeface="Times New Roman" pitchFamily="18" charset="0"/>
                <a:cs typeface="Times New Roman" pitchFamily="18" charset="0"/>
              </a:rPr>
              <a:t> GÉNÉRALÉTÉ  SUR LE BÉTON</a:t>
            </a:r>
            <a:endParaRPr lang="fr-FR" sz="2600" i="1" dirty="0">
              <a:latin typeface="Times New Roman" pitchFamily="18" charset="0"/>
              <a:cs typeface="Times New Roman" pitchFamily="18" charset="0"/>
            </a:endParaRPr>
          </a:p>
        </p:txBody>
      </p:sp>
      <p:sp>
        <p:nvSpPr>
          <p:cNvPr id="2" name="Rectangle 1"/>
          <p:cNvSpPr/>
          <p:nvPr/>
        </p:nvSpPr>
        <p:spPr>
          <a:xfrm>
            <a:off x="468282" y="4731990"/>
            <a:ext cx="301686" cy="369332"/>
          </a:xfrm>
          <a:prstGeom prst="rect">
            <a:avLst/>
          </a:prstGeom>
        </p:spPr>
        <p:txBody>
          <a:bodyPr wrap="none">
            <a:spAutoFit/>
          </a:bodyPr>
          <a:lstStyle/>
          <a:p>
            <a:r>
              <a:rPr lang="fr-FR" b="1" dirty="0" smtClean="0">
                <a:effectLst>
                  <a:glow rad="45504">
                    <a:schemeClr val="accent1">
                      <a:satMod val="220000"/>
                      <a:alpha val="35000"/>
                    </a:schemeClr>
                  </a:glow>
                  <a:outerShdw blurRad="63500" dist="50800" dir="8100000" sx="0" sy="0">
                    <a:srgbClr val="000000">
                      <a:alpha val="50000"/>
                    </a:srgbClr>
                  </a:outerShdw>
                </a:effectLst>
              </a:rPr>
              <a:t>3</a:t>
            </a:r>
            <a:endParaRPr lang="fr-FR" dirty="0"/>
          </a:p>
        </p:txBody>
      </p:sp>
      <p:sp>
        <p:nvSpPr>
          <p:cNvPr id="3" name="Rectangle 2"/>
          <p:cNvSpPr/>
          <p:nvPr/>
        </p:nvSpPr>
        <p:spPr>
          <a:xfrm>
            <a:off x="1323498" y="195486"/>
            <a:ext cx="7416824" cy="1569660"/>
          </a:xfrm>
          <a:prstGeom prst="rect">
            <a:avLst/>
          </a:prstGeom>
        </p:spPr>
        <p:txBody>
          <a:bodyPr wrap="square">
            <a:spAutoFit/>
          </a:bodyPr>
          <a:lstStyle/>
          <a:p>
            <a:pPr marL="342900" lvl="0" indent="-342900" algn="just" fontAlgn="base">
              <a:spcBef>
                <a:spcPct val="0"/>
              </a:spcBef>
              <a:spcAft>
                <a:spcPct val="0"/>
              </a:spcAft>
              <a:buFont typeface="Wingdings" pitchFamily="2" charset="2"/>
              <a:buChar char="Ø"/>
            </a:pPr>
            <a:r>
              <a:rPr lang="fr-FR" sz="2400" b="1" dirty="0">
                <a:latin typeface="Times New Roman" pitchFamily="18" charset="0"/>
                <a:ea typeface="Calibri" pitchFamily="34" charset="0"/>
                <a:cs typeface="Times New Roman" pitchFamily="18" charset="0"/>
              </a:rPr>
              <a:t>L</a:t>
            </a:r>
            <a:r>
              <a:rPr lang="fr-FR" sz="2400" b="1" dirty="0">
                <a:latin typeface="Calibri"/>
                <a:ea typeface="Calibri" pitchFamily="34" charset="0"/>
                <a:cs typeface="Times New Roman" pitchFamily="18" charset="0"/>
              </a:rPr>
              <a:t>’</a:t>
            </a:r>
            <a:r>
              <a:rPr lang="fr-FR" sz="2400" b="1" dirty="0">
                <a:latin typeface="Times New Roman" pitchFamily="18" charset="0"/>
                <a:ea typeface="Calibri" pitchFamily="34" charset="0"/>
                <a:cs typeface="Times New Roman" pitchFamily="18" charset="0"/>
              </a:rPr>
              <a:t>eau de gâchage</a:t>
            </a:r>
            <a:r>
              <a:rPr lang="fr-FR" sz="2400" b="1" dirty="0">
                <a:latin typeface="Calibri"/>
                <a:ea typeface="Calibri" pitchFamily="34" charset="0"/>
                <a:cs typeface="Times New Roman" pitchFamily="18" charset="0"/>
              </a:rPr>
              <a:t> </a:t>
            </a:r>
            <a:r>
              <a:rPr lang="fr-FR" sz="2400" b="1" dirty="0">
                <a:latin typeface="Times New Roman" pitchFamily="18" charset="0"/>
                <a:ea typeface="Calibri" pitchFamily="34" charset="0"/>
                <a:cs typeface="Times New Roman" pitchFamily="18" charset="0"/>
              </a:rPr>
              <a:t>:</a:t>
            </a:r>
            <a:endParaRPr lang="fr-FR" sz="2400" dirty="0">
              <a:latin typeface="Arial" pitchFamily="34" charset="0"/>
              <a:cs typeface="Arial" pitchFamily="34" charset="0"/>
            </a:endParaRPr>
          </a:p>
          <a:p>
            <a:pPr algn="just"/>
            <a:r>
              <a:rPr lang="fr-FR" sz="2400" dirty="0">
                <a:latin typeface="Times New Roman" pitchFamily="18" charset="0"/>
                <a:ea typeface="Calibri" pitchFamily="34" charset="0"/>
                <a:cs typeface="Times New Roman" pitchFamily="18" charset="0"/>
              </a:rPr>
              <a:t>L'eau de gâchage est la quantité d'eau totale ajoutée au mélange sec de béton. Elle est nécessaire à l’hydratation du ciment, elle facilite aussi la mise en œuvre du béton.</a:t>
            </a:r>
          </a:p>
        </p:txBody>
      </p:sp>
      <p:sp>
        <p:nvSpPr>
          <p:cNvPr id="7" name="ZoneTexte 6"/>
          <p:cNvSpPr txBox="1"/>
          <p:nvPr/>
        </p:nvSpPr>
        <p:spPr>
          <a:xfrm>
            <a:off x="1351130" y="2427734"/>
            <a:ext cx="7480314" cy="1846659"/>
          </a:xfrm>
          <a:prstGeom prst="rect">
            <a:avLst/>
          </a:prstGeom>
          <a:noFill/>
        </p:spPr>
        <p:txBody>
          <a:bodyPr wrap="square" rtlCol="0">
            <a:spAutoFit/>
          </a:bodyPr>
          <a:lstStyle/>
          <a:p>
            <a:pPr marL="342900" indent="-342900" algn="just">
              <a:buFont typeface="Wingdings" pitchFamily="2" charset="2"/>
              <a:buChar char="Ø"/>
            </a:pPr>
            <a:r>
              <a:rPr lang="fr-FR" sz="2400" b="1" dirty="0" smtClean="0">
                <a:latin typeface="Times New Roman" pitchFamily="18" charset="0"/>
                <a:cs typeface="Times New Roman" pitchFamily="18" charset="0"/>
              </a:rPr>
              <a:t>Propriétés </a:t>
            </a:r>
            <a:r>
              <a:rPr lang="fr-FR" sz="2400" b="1" dirty="0">
                <a:latin typeface="Times New Roman" pitchFamily="18" charset="0"/>
                <a:cs typeface="Times New Roman" pitchFamily="18" charset="0"/>
              </a:rPr>
              <a:t>essentielles  d’un </a:t>
            </a:r>
            <a:r>
              <a:rPr lang="fr-FR" sz="2400" b="1" dirty="0" smtClean="0">
                <a:latin typeface="Times New Roman" pitchFamily="18" charset="0"/>
                <a:cs typeface="Times New Roman" pitchFamily="18" charset="0"/>
              </a:rPr>
              <a:t>béton :</a:t>
            </a:r>
          </a:p>
          <a:p>
            <a:pPr algn="just"/>
            <a:r>
              <a:rPr lang="fr-FR" sz="2400" dirty="0">
                <a:latin typeface="Times New Roman" pitchFamily="18" charset="0"/>
                <a:cs typeface="Times New Roman" pitchFamily="18" charset="0"/>
              </a:rPr>
              <a:t>Les caractéristiques essentielles d’un béton de performances, à l’état frais (l’ouvrabilité) et à l’état durci (la réponse mécanique et la durabilité). </a:t>
            </a:r>
          </a:p>
          <a:p>
            <a:pPr algn="just"/>
            <a:endParaRPr lang="fr-FR" b="1" dirty="0">
              <a:latin typeface="Times New Roman" pitchFamily="18" charset="0"/>
              <a:cs typeface="Times New Roman"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3" grpId="0"/>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a:xfrm>
            <a:off x="1238251" y="-74544"/>
            <a:ext cx="7905749" cy="3067850"/>
          </a:xfrm>
        </p:spPr>
        <p:txBody>
          <a:bodyPr>
            <a:normAutofit fontScale="90000"/>
          </a:bodyPr>
          <a:lstStyle/>
          <a:p>
            <a:pPr marL="342900" indent="-342900" algn="l">
              <a:buFont typeface="Wingdings" pitchFamily="2" charset="2"/>
              <a:buChar char="Ø"/>
            </a:pPr>
            <a:r>
              <a:rPr lang="fr-FR" sz="2000" b="1" dirty="0" smtClean="0"/>
              <a:t>Les déchet  </a:t>
            </a:r>
            <a:r>
              <a:rPr lang="fr-FR" sz="2000" b="1" dirty="0"/>
              <a:t>pneumatiques :</a:t>
            </a:r>
            <a:r>
              <a:rPr lang="fr-FR" sz="2000" dirty="0"/>
              <a:t/>
            </a:r>
            <a:br>
              <a:rPr lang="fr-FR" sz="2000" dirty="0"/>
            </a:br>
            <a:r>
              <a:rPr lang="fr-FR" sz="2000" dirty="0">
                <a:latin typeface="Times New Roman" pitchFamily="18" charset="0"/>
                <a:cs typeface="Times New Roman" pitchFamily="18" charset="0"/>
              </a:rPr>
              <a:t>   Les pneus usés sont des déchets volumineux qui sont difficiles à compacter, à collecter et à éliminer</a:t>
            </a:r>
            <a:r>
              <a:rPr lang="fr-FR" sz="2000" dirty="0" smtClean="0">
                <a:latin typeface="Times New Roman" pitchFamily="18" charset="0"/>
                <a:cs typeface="Times New Roman" pitchFamily="18" charset="0"/>
              </a:rPr>
              <a:t> . </a:t>
            </a:r>
            <a:r>
              <a:rPr lang="fr-FR" sz="2000" dirty="0">
                <a:latin typeface="Times New Roman" pitchFamily="18" charset="0"/>
                <a:cs typeface="Times New Roman" pitchFamily="18" charset="0"/>
              </a:rPr>
              <a:t>Il faut distinguer les pneus usagés non récupérables considérés comme des déchets, des pneus usagés réutilisables qui sont </a:t>
            </a:r>
            <a:r>
              <a:rPr lang="fr-FR" sz="2000" dirty="0" smtClean="0">
                <a:latin typeface="Times New Roman" pitchFamily="18" charset="0"/>
                <a:cs typeface="Times New Roman" pitchFamily="18" charset="0"/>
              </a:rPr>
              <a:t>:         </a:t>
            </a:r>
            <a:r>
              <a:rPr lang="fr-FR" sz="2000" dirty="0">
                <a:latin typeface="Times New Roman" pitchFamily="18" charset="0"/>
                <a:cs typeface="Times New Roman" pitchFamily="18" charset="0"/>
              </a:rPr>
              <a:t/>
            </a:r>
            <a:br>
              <a:rPr lang="fr-FR" sz="2000" dirty="0">
                <a:latin typeface="Times New Roman" pitchFamily="18" charset="0"/>
                <a:cs typeface="Times New Roman" pitchFamily="18" charset="0"/>
              </a:rPr>
            </a:br>
            <a:r>
              <a:rPr lang="fr-FR" sz="2000" dirty="0" smtClean="0">
                <a:latin typeface="Times New Roman" pitchFamily="18" charset="0"/>
                <a:cs typeface="Times New Roman" pitchFamily="18" charset="0"/>
              </a:rPr>
              <a:t>- Rechapables.</a:t>
            </a:r>
            <a:r>
              <a:rPr lang="fr-FR" sz="2000" dirty="0">
                <a:latin typeface="Times New Roman" pitchFamily="18" charset="0"/>
                <a:cs typeface="Times New Roman" pitchFamily="18" charset="0"/>
              </a:rPr>
              <a:t/>
            </a:r>
            <a:br>
              <a:rPr lang="fr-FR" sz="2000" dirty="0">
                <a:latin typeface="Times New Roman" pitchFamily="18" charset="0"/>
                <a:cs typeface="Times New Roman" pitchFamily="18" charset="0"/>
              </a:rPr>
            </a:br>
            <a:r>
              <a:rPr lang="fr-FR" sz="2000" dirty="0" smtClean="0">
                <a:latin typeface="Times New Roman" pitchFamily="18" charset="0"/>
                <a:cs typeface="Times New Roman" pitchFamily="18" charset="0"/>
              </a:rPr>
              <a:t>- Revendables </a:t>
            </a:r>
            <a:r>
              <a:rPr lang="fr-FR" sz="2000" dirty="0">
                <a:latin typeface="Times New Roman" pitchFamily="18" charset="0"/>
                <a:cs typeface="Times New Roman" pitchFamily="18" charset="0"/>
              </a:rPr>
              <a:t>en occasion.</a:t>
            </a:r>
            <a:br>
              <a:rPr lang="fr-FR" sz="2000" dirty="0">
                <a:latin typeface="Times New Roman" pitchFamily="18" charset="0"/>
                <a:cs typeface="Times New Roman" pitchFamily="18" charset="0"/>
              </a:rPr>
            </a:br>
            <a:r>
              <a:rPr lang="fr-FR" sz="2000" dirty="0" smtClean="0">
                <a:latin typeface="Times New Roman" pitchFamily="18" charset="0"/>
                <a:cs typeface="Times New Roman" pitchFamily="18" charset="0"/>
              </a:rPr>
              <a:t>- Réparables.                      </a:t>
            </a:r>
            <a:r>
              <a:rPr lang="fr-FR" sz="2000" b="1" dirty="0" smtClean="0">
                <a:latin typeface="Times New Roman" pitchFamily="18" charset="0"/>
                <a:cs typeface="Times New Roman" pitchFamily="18" charset="0"/>
              </a:rPr>
              <a:t>Pneumatique usagée.   </a:t>
            </a:r>
            <a:r>
              <a:rPr lang="fr-FR" sz="2000" dirty="0" smtClean="0">
                <a:latin typeface="Times New Roman" pitchFamily="18" charset="0"/>
                <a:cs typeface="Times New Roman" pitchFamily="18" charset="0"/>
              </a:rPr>
              <a:t/>
            </a:r>
            <a:br>
              <a:rPr lang="fr-FR" sz="2000" dirty="0" smtClean="0">
                <a:latin typeface="Times New Roman" pitchFamily="18" charset="0"/>
                <a:cs typeface="Times New Roman" pitchFamily="18" charset="0"/>
              </a:rPr>
            </a:br>
            <a:r>
              <a:rPr lang="fr-FR" sz="2000" dirty="0" smtClean="0">
                <a:latin typeface="Times New Roman" pitchFamily="18" charset="0"/>
                <a:cs typeface="Times New Roman" pitchFamily="18" charset="0"/>
              </a:rPr>
              <a:t>                                       </a:t>
            </a:r>
            <a:r>
              <a:rPr lang="fr-FR" sz="2000" dirty="0">
                <a:latin typeface="Times New Roman" pitchFamily="18" charset="0"/>
                <a:cs typeface="Times New Roman" pitchFamily="18" charset="0"/>
              </a:rPr>
              <a:t/>
            </a:r>
            <a:br>
              <a:rPr lang="fr-FR" sz="2000" dirty="0">
                <a:latin typeface="Times New Roman" pitchFamily="18" charset="0"/>
                <a:cs typeface="Times New Roman" pitchFamily="18" charset="0"/>
              </a:rPr>
            </a:br>
            <a:endParaRPr lang="fr-FR" sz="2000" dirty="0">
              <a:latin typeface="Times New Roman" pitchFamily="18" charset="0"/>
              <a:cs typeface="Times New Roman" pitchFamily="18" charset="0"/>
            </a:endParaRPr>
          </a:p>
        </p:txBody>
      </p:sp>
      <p:sp>
        <p:nvSpPr>
          <p:cNvPr id="3" name="Espace réservé du contenu 2"/>
          <p:cNvSpPr>
            <a:spLocks noGrp="1"/>
          </p:cNvSpPr>
          <p:nvPr>
            <p:ph sz="half" idx="1"/>
          </p:nvPr>
        </p:nvSpPr>
        <p:spPr>
          <a:xfrm>
            <a:off x="1475656" y="3111811"/>
            <a:ext cx="7488832" cy="1080120"/>
          </a:xfrm>
        </p:spPr>
        <p:txBody>
          <a:bodyPr/>
          <a:lstStyle/>
          <a:p>
            <a:pPr>
              <a:buNone/>
            </a:pPr>
            <a:endParaRPr lang="fr-FR" dirty="0" smtClean="0"/>
          </a:p>
          <a:p>
            <a:pPr>
              <a:buNone/>
            </a:pPr>
            <a:r>
              <a:rPr lang="fr-FR" dirty="0" smtClean="0"/>
              <a:t>                                                     </a:t>
            </a:r>
            <a:endParaRPr lang="fr-FR" dirty="0"/>
          </a:p>
        </p:txBody>
      </p:sp>
      <p:sp>
        <p:nvSpPr>
          <p:cNvPr id="4" name="Rectangle 2"/>
          <p:cNvSpPr txBox="1">
            <a:spLocks noChangeArrowheads="1"/>
          </p:cNvSpPr>
          <p:nvPr/>
        </p:nvSpPr>
        <p:spPr>
          <a:xfrm rot="5400000" flipV="1">
            <a:off x="-1958912" y="1966876"/>
            <a:ext cx="5156073" cy="1238250"/>
          </a:xfrm>
          <a:prstGeom prst="rect">
            <a:avLst/>
          </a:prstGeom>
        </p:spPr>
        <p:style>
          <a:lnRef idx="0">
            <a:schemeClr val="accent5"/>
          </a:lnRef>
          <a:fillRef idx="3">
            <a:schemeClr val="accent5"/>
          </a:fillRef>
          <a:effectRef idx="3">
            <a:schemeClr val="accent5"/>
          </a:effectRef>
          <a:fontRef idx="minor">
            <a:schemeClr val="lt1"/>
          </a:fontRef>
        </p:style>
        <p:txBody>
          <a:bodyPr anchor="ctr">
            <a:normAutofit/>
          </a:bodyP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fr-FR" sz="2600" b="1" i="1" dirty="0" smtClean="0">
                <a:latin typeface="Times New Roman" pitchFamily="18" charset="0"/>
                <a:cs typeface="Times New Roman" pitchFamily="18" charset="0"/>
              </a:rPr>
              <a:t>DÉCHETS PNEUMATIQUE</a:t>
            </a:r>
            <a:endParaRPr lang="fr-FR" sz="2600" i="1" dirty="0">
              <a:latin typeface="Times New Roman" pitchFamily="18" charset="0"/>
              <a:cs typeface="Times New Roman" pitchFamily="18" charset="0"/>
            </a:endParaRPr>
          </a:p>
        </p:txBody>
      </p:sp>
      <p:sp>
        <p:nvSpPr>
          <p:cNvPr id="6" name="Rectangle 5"/>
          <p:cNvSpPr/>
          <p:nvPr/>
        </p:nvSpPr>
        <p:spPr>
          <a:xfrm>
            <a:off x="468282" y="4833033"/>
            <a:ext cx="301686" cy="369332"/>
          </a:xfrm>
          <a:prstGeom prst="rect">
            <a:avLst/>
          </a:prstGeom>
        </p:spPr>
        <p:txBody>
          <a:bodyPr wrap="none">
            <a:spAutoFit/>
          </a:bodyPr>
          <a:lstStyle/>
          <a:p>
            <a:r>
              <a:rPr lang="fr-FR" dirty="0" smtClean="0"/>
              <a:t>4</a:t>
            </a:r>
            <a:endParaRPr lang="fr-FR" dirty="0"/>
          </a:p>
        </p:txBody>
      </p:sp>
      <p:pic>
        <p:nvPicPr>
          <p:cNvPr id="6144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25248" y="1437625"/>
            <a:ext cx="2318755" cy="13180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Rectangle 7"/>
          <p:cNvSpPr/>
          <p:nvPr/>
        </p:nvSpPr>
        <p:spPr>
          <a:xfrm>
            <a:off x="769968" y="2571750"/>
            <a:ext cx="8194519" cy="2831544"/>
          </a:xfrm>
          <a:prstGeom prst="rect">
            <a:avLst/>
          </a:prstGeom>
        </p:spPr>
        <p:txBody>
          <a:bodyPr wrap="square">
            <a:spAutoFit/>
          </a:bodyPr>
          <a:lstStyle/>
          <a:p>
            <a:pPr marL="742950" lvl="1" indent="-285750" algn="just">
              <a:buFont typeface="Wingdings" pitchFamily="2" charset="2"/>
              <a:buChar char="Ø"/>
              <a:defRPr/>
            </a:pPr>
            <a:r>
              <a:rPr lang="fr-FR" b="1" dirty="0" smtClean="0">
                <a:latin typeface="Cambria" pitchFamily="18" charset="0"/>
              </a:rPr>
              <a:t>Problématique des pneus :</a:t>
            </a:r>
            <a:endParaRPr lang="fr-FR" b="1" dirty="0">
              <a:latin typeface="Cambria" pitchFamily="18" charset="0"/>
            </a:endParaRPr>
          </a:p>
          <a:p>
            <a:pPr lvl="1" algn="just">
              <a:defRPr/>
            </a:pPr>
            <a:r>
              <a:rPr lang="fr-FR" sz="2000" dirty="0" smtClean="0">
                <a:latin typeface="Cambria" pitchFamily="18" charset="0"/>
              </a:rPr>
              <a:t>    Compte </a:t>
            </a:r>
            <a:r>
              <a:rPr lang="fr-FR" sz="2000" dirty="0">
                <a:latin typeface="Cambria" pitchFamily="18" charset="0"/>
              </a:rPr>
              <a:t>tenu de leur non décomposition, </a:t>
            </a:r>
            <a:r>
              <a:rPr lang="fr-FR" sz="2000" dirty="0" smtClean="0">
                <a:latin typeface="Cambria" pitchFamily="18" charset="0"/>
              </a:rPr>
              <a:t>les </a:t>
            </a:r>
            <a:r>
              <a:rPr lang="fr-FR" sz="2000" dirty="0">
                <a:latin typeface="Cambria" pitchFamily="18" charset="0"/>
              </a:rPr>
              <a:t>déchets </a:t>
            </a:r>
            <a:r>
              <a:rPr lang="fr-FR" sz="2000" dirty="0" smtClean="0">
                <a:latin typeface="Cambria" pitchFamily="18" charset="0"/>
              </a:rPr>
              <a:t>des pneus </a:t>
            </a:r>
            <a:r>
              <a:rPr lang="fr-FR" sz="2000" dirty="0">
                <a:latin typeface="Cambria" pitchFamily="18" charset="0"/>
              </a:rPr>
              <a:t>et leur méthode de </a:t>
            </a:r>
            <a:r>
              <a:rPr lang="fr-FR" sz="2000" dirty="0" smtClean="0">
                <a:latin typeface="Cambria" pitchFamily="18" charset="0"/>
              </a:rPr>
              <a:t> stockage </a:t>
            </a:r>
            <a:r>
              <a:rPr lang="fr-FR" sz="2000" dirty="0">
                <a:latin typeface="Cambria" pitchFamily="18" charset="0"/>
              </a:rPr>
              <a:t>conventionnelle ont un  effet </a:t>
            </a:r>
            <a:r>
              <a:rPr lang="fr-FR" sz="2000" dirty="0" smtClean="0">
                <a:latin typeface="Cambria" pitchFamily="18" charset="0"/>
              </a:rPr>
              <a:t>néfaste sur </a:t>
            </a:r>
            <a:r>
              <a:rPr lang="fr-FR" sz="2000" dirty="0">
                <a:latin typeface="Cambria" pitchFamily="18" charset="0"/>
              </a:rPr>
              <a:t>l’environnement, et plus largement sur </a:t>
            </a:r>
            <a:endParaRPr lang="fr-FR" sz="2000" dirty="0" smtClean="0">
              <a:latin typeface="Cambria" pitchFamily="18" charset="0"/>
            </a:endParaRPr>
          </a:p>
          <a:p>
            <a:pPr lvl="1" algn="just">
              <a:defRPr/>
            </a:pPr>
            <a:r>
              <a:rPr lang="fr-FR" sz="2000" dirty="0" smtClean="0">
                <a:latin typeface="Cambria" pitchFamily="18" charset="0"/>
              </a:rPr>
              <a:t>la santé publique </a:t>
            </a:r>
            <a:r>
              <a:rPr lang="fr-FR" sz="2000" dirty="0">
                <a:latin typeface="Cambria" pitchFamily="18" charset="0"/>
              </a:rPr>
              <a:t>a cause </a:t>
            </a:r>
            <a:r>
              <a:rPr lang="fr-FR" sz="2000" dirty="0" smtClean="0">
                <a:latin typeface="Cambria" pitchFamily="18" charset="0"/>
              </a:rPr>
              <a:t>des incendies </a:t>
            </a:r>
          </a:p>
          <a:p>
            <a:pPr lvl="1" algn="just">
              <a:defRPr/>
            </a:pPr>
            <a:r>
              <a:rPr lang="fr-FR" sz="2000" dirty="0" smtClean="0">
                <a:latin typeface="Cambria" pitchFamily="18" charset="0"/>
              </a:rPr>
              <a:t>par exemple.</a:t>
            </a:r>
          </a:p>
          <a:p>
            <a:pPr lvl="1" algn="just">
              <a:defRPr/>
            </a:pPr>
            <a:r>
              <a:rPr lang="fr-FR" sz="2000" dirty="0">
                <a:latin typeface="Times New Roman" pitchFamily="18" charset="0"/>
                <a:cs typeface="Times New Roman" pitchFamily="18" charset="0"/>
              </a:rPr>
              <a:t>	</a:t>
            </a:r>
            <a:r>
              <a:rPr lang="fr-FR" sz="2000" b="1" dirty="0" smtClean="0">
                <a:latin typeface="Times New Roman" pitchFamily="18" charset="0"/>
                <a:cs typeface="Times New Roman" pitchFamily="18" charset="0"/>
              </a:rPr>
              <a:t>Fumées </a:t>
            </a:r>
            <a:r>
              <a:rPr lang="fr-FR" sz="2000" b="1" dirty="0">
                <a:latin typeface="Times New Roman" pitchFamily="18" charset="0"/>
                <a:cs typeface="Times New Roman" pitchFamily="18" charset="0"/>
              </a:rPr>
              <a:t>toxiques qui se dégagent </a:t>
            </a:r>
            <a:endParaRPr lang="fr-FR" sz="2000" b="1" dirty="0" smtClean="0">
              <a:latin typeface="Times New Roman" pitchFamily="18" charset="0"/>
              <a:cs typeface="Times New Roman" pitchFamily="18" charset="0"/>
            </a:endParaRPr>
          </a:p>
          <a:p>
            <a:pPr lvl="1" algn="just">
              <a:defRPr/>
            </a:pPr>
            <a:r>
              <a:rPr lang="fr-FR" sz="2000" b="1" dirty="0" smtClean="0">
                <a:latin typeface="Times New Roman" pitchFamily="18" charset="0"/>
                <a:cs typeface="Times New Roman" pitchFamily="18" charset="0"/>
              </a:rPr>
              <a:t>	en </a:t>
            </a:r>
            <a:r>
              <a:rPr lang="fr-FR" sz="2000" b="1" dirty="0">
                <a:latin typeface="Times New Roman" pitchFamily="18" charset="0"/>
                <a:cs typeface="Times New Roman" pitchFamily="18" charset="0"/>
              </a:rPr>
              <a:t>brûlant des pneus.</a:t>
            </a:r>
            <a:endParaRPr lang="fr-FR" sz="2000" dirty="0">
              <a:latin typeface="Times New Roman" pitchFamily="18" charset="0"/>
              <a:cs typeface="Times New Roman" pitchFamily="18" charset="0"/>
            </a:endParaRPr>
          </a:p>
          <a:p>
            <a:pPr lvl="1" algn="just">
              <a:defRPr/>
            </a:pPr>
            <a:r>
              <a:rPr lang="fr-FR" sz="2000" dirty="0" smtClean="0">
                <a:latin typeface="Times New Roman" pitchFamily="18" charset="0"/>
                <a:cs typeface="Times New Roman" pitchFamily="18" charset="0"/>
              </a:rPr>
              <a:t>  </a:t>
            </a:r>
            <a:endParaRPr lang="fr-FR" sz="2000" dirty="0">
              <a:latin typeface="Times New Roman" pitchFamily="18" charset="0"/>
              <a:cs typeface="Times New Roman" pitchFamily="18" charset="0"/>
            </a:endParaRPr>
          </a:p>
        </p:txBody>
      </p:sp>
      <p:pic>
        <p:nvPicPr>
          <p:cNvPr id="13" name="Image 12"/>
          <p:cNvPicPr/>
          <p:nvPr/>
        </p:nvPicPr>
        <p:blipFill>
          <a:blip r:embed="rId3"/>
          <a:srcRect/>
          <a:stretch>
            <a:fillRect/>
          </a:stretch>
        </p:blipFill>
        <p:spPr bwMode="auto">
          <a:xfrm>
            <a:off x="5975649" y="3625274"/>
            <a:ext cx="3168351" cy="1538764"/>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61444"/>
                                        </p:tgtEl>
                                        <p:attrNameLst>
                                          <p:attrName>style.visibility</p:attrName>
                                        </p:attrNameLst>
                                      </p:cBhvr>
                                      <p:to>
                                        <p:strVal val="visible"/>
                                      </p:to>
                                    </p:set>
                                    <p:anim calcmode="lin" valueType="num">
                                      <p:cBhvr additive="base">
                                        <p:cTn id="17" dur="500" fill="hold"/>
                                        <p:tgtEl>
                                          <p:spTgt spid="61444"/>
                                        </p:tgtEl>
                                        <p:attrNameLst>
                                          <p:attrName>ppt_x</p:attrName>
                                        </p:attrNameLst>
                                      </p:cBhvr>
                                      <p:tavLst>
                                        <p:tav tm="0">
                                          <p:val>
                                            <p:strVal val="#ppt_x"/>
                                          </p:val>
                                        </p:tav>
                                        <p:tav tm="100000">
                                          <p:val>
                                            <p:strVal val="#ppt_x"/>
                                          </p:val>
                                        </p:tav>
                                      </p:tavLst>
                                    </p:anim>
                                    <p:anim calcmode="lin" valueType="num">
                                      <p:cBhvr additive="base">
                                        <p:cTn id="18" dur="500" fill="hold"/>
                                        <p:tgtEl>
                                          <p:spTgt spid="61444"/>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fill="hold"/>
                                        <p:tgtEl>
                                          <p:spTgt spid="8"/>
                                        </p:tgtEl>
                                        <p:attrNameLst>
                                          <p:attrName>ppt_x</p:attrName>
                                        </p:attrNameLst>
                                      </p:cBhvr>
                                      <p:tavLst>
                                        <p:tav tm="0">
                                          <p:val>
                                            <p:strVal val="#ppt_x"/>
                                          </p:val>
                                        </p:tav>
                                        <p:tav tm="100000">
                                          <p:val>
                                            <p:strVal val="#ppt_x"/>
                                          </p:val>
                                        </p:tav>
                                      </p:tavLst>
                                    </p:anim>
                                    <p:anim calcmode="lin" valueType="num">
                                      <p:cBhvr additive="base">
                                        <p:cTn id="24" dur="500" fill="hold"/>
                                        <p:tgtEl>
                                          <p:spTgt spid="8"/>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500" fill="hold"/>
                                        <p:tgtEl>
                                          <p:spTgt spid="13"/>
                                        </p:tgtEl>
                                        <p:attrNameLst>
                                          <p:attrName>ppt_x</p:attrName>
                                        </p:attrNameLst>
                                      </p:cBhvr>
                                      <p:tavLst>
                                        <p:tav tm="0">
                                          <p:val>
                                            <p:strVal val="#ppt_x"/>
                                          </p:val>
                                        </p:tav>
                                        <p:tav tm="100000">
                                          <p:val>
                                            <p:strVal val="#ppt_x"/>
                                          </p:val>
                                        </p:tav>
                                      </p:tavLst>
                                    </p:anim>
                                    <p:anim calcmode="lin" valueType="num">
                                      <p:cBhvr additive="base">
                                        <p:cTn id="2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4" grpId="0" animBg="1"/>
      <p:bldP spid="8" grpId="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 name="Rectangle 2"/>
          <p:cNvSpPr txBox="1">
            <a:spLocks noChangeArrowheads="1"/>
          </p:cNvSpPr>
          <p:nvPr/>
        </p:nvSpPr>
        <p:spPr>
          <a:xfrm rot="5400000" flipV="1">
            <a:off x="-1975646" y="1929605"/>
            <a:ext cx="5189541" cy="1238250"/>
          </a:xfrm>
          <a:prstGeom prst="rect">
            <a:avLst/>
          </a:prstGeom>
        </p:spPr>
        <p:style>
          <a:lnRef idx="0">
            <a:schemeClr val="accent5"/>
          </a:lnRef>
          <a:fillRef idx="3">
            <a:schemeClr val="accent5"/>
          </a:fillRef>
          <a:effectRef idx="3">
            <a:schemeClr val="accent5"/>
          </a:effectRef>
          <a:fontRef idx="minor">
            <a:schemeClr val="lt1"/>
          </a:fontRef>
        </p:style>
        <p:txBody>
          <a:bodyPr anchor="ctr">
            <a:normAutofit lnSpcReduction="10000"/>
          </a:bodyP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endParaRPr lang="fr-FR" sz="2600" b="1" i="1" dirty="0" smtClean="0">
              <a:latin typeface="Times New Roman" pitchFamily="18" charset="0"/>
              <a:cs typeface="Times New Roman" pitchFamily="18" charset="0"/>
            </a:endParaRPr>
          </a:p>
          <a:p>
            <a:r>
              <a:rPr lang="fr-FR" sz="2600" b="1" i="1" dirty="0" smtClean="0">
                <a:latin typeface="Times New Roman" pitchFamily="18" charset="0"/>
                <a:cs typeface="Times New Roman" pitchFamily="18" charset="0"/>
              </a:rPr>
              <a:t>LES DÉCHETS </a:t>
            </a:r>
            <a:r>
              <a:rPr lang="fr-FR" sz="2600" b="1" i="1" dirty="0">
                <a:latin typeface="Times New Roman" pitchFamily="18" charset="0"/>
                <a:cs typeface="Times New Roman" pitchFamily="18" charset="0"/>
              </a:rPr>
              <a:t>PNEUMATIQUE</a:t>
            </a:r>
            <a:endParaRPr lang="fr-FR" sz="2600" i="1" dirty="0">
              <a:latin typeface="Times New Roman" pitchFamily="18" charset="0"/>
              <a:cs typeface="Times New Roman" pitchFamily="18" charset="0"/>
            </a:endParaRPr>
          </a:p>
          <a:p>
            <a:r>
              <a:rPr lang="fr-FR" sz="2600" b="1" i="1" dirty="0" smtClean="0">
                <a:latin typeface="Times New Roman" pitchFamily="18" charset="0"/>
                <a:cs typeface="Times New Roman" pitchFamily="18" charset="0"/>
              </a:rPr>
              <a:t> </a:t>
            </a:r>
            <a:endParaRPr lang="fr-FR" sz="2600" i="1" dirty="0">
              <a:latin typeface="Times New Roman" pitchFamily="18" charset="0"/>
              <a:cs typeface="Times New Roman" pitchFamily="18" charset="0"/>
            </a:endParaRPr>
          </a:p>
        </p:txBody>
      </p:sp>
      <p:sp>
        <p:nvSpPr>
          <p:cNvPr id="9218" name="Rectangle 2"/>
          <p:cNvSpPr>
            <a:spLocks noChangeArrowheads="1"/>
          </p:cNvSpPr>
          <p:nvPr/>
        </p:nvSpPr>
        <p:spPr bwMode="auto">
          <a:xfrm>
            <a:off x="1238253" y="2057629"/>
            <a:ext cx="7786711" cy="60016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50000"/>
              </a:lnSpc>
              <a:spcBef>
                <a:spcPct val="0"/>
              </a:spcBef>
              <a:spcAft>
                <a:spcPct val="0"/>
              </a:spcAft>
              <a:buClrTx/>
              <a:buSzTx/>
              <a:buFontTx/>
              <a:buNone/>
              <a:tabLst/>
            </a:pPr>
            <a:endParaRPr kumimoji="0" lang="fr-FR" sz="22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1" name="Rectangle 10"/>
          <p:cNvSpPr/>
          <p:nvPr/>
        </p:nvSpPr>
        <p:spPr>
          <a:xfrm>
            <a:off x="468282" y="4833033"/>
            <a:ext cx="301686" cy="369332"/>
          </a:xfrm>
          <a:prstGeom prst="rect">
            <a:avLst/>
          </a:prstGeom>
        </p:spPr>
        <p:txBody>
          <a:bodyPr wrap="none">
            <a:spAutoFit/>
          </a:bodyPr>
          <a:lstStyle/>
          <a:p>
            <a:r>
              <a:rPr lang="fr-FR" b="1" dirty="0">
                <a:effectLst>
                  <a:glow rad="45504">
                    <a:schemeClr val="accent1">
                      <a:satMod val="220000"/>
                      <a:alpha val="35000"/>
                    </a:schemeClr>
                  </a:glow>
                  <a:outerShdw blurRad="63500" dist="50800" dir="8100000" sx="0" sy="0">
                    <a:srgbClr val="000000">
                      <a:alpha val="50000"/>
                    </a:srgbClr>
                  </a:outerShdw>
                </a:effectLst>
              </a:rPr>
              <a:t>5</a:t>
            </a:r>
            <a:endParaRPr lang="fr-FR" dirty="0"/>
          </a:p>
        </p:txBody>
      </p:sp>
      <p:sp>
        <p:nvSpPr>
          <p:cNvPr id="2" name="Titre 1"/>
          <p:cNvSpPr>
            <a:spLocks noGrp="1"/>
          </p:cNvSpPr>
          <p:nvPr>
            <p:ph type="title"/>
          </p:nvPr>
        </p:nvSpPr>
        <p:spPr>
          <a:xfrm>
            <a:off x="1238250" y="3229687"/>
            <a:ext cx="7786711" cy="1851002"/>
          </a:xfrm>
        </p:spPr>
        <p:txBody>
          <a:bodyPr>
            <a:normAutofit fontScale="90000"/>
          </a:bodyPr>
          <a:lstStyle/>
          <a:p>
            <a:pPr marL="342900" indent="-342900" algn="l">
              <a:buFont typeface="Wingdings" pitchFamily="2" charset="2"/>
              <a:buChar char="Ø"/>
            </a:pPr>
            <a:r>
              <a:rPr lang="fr-FR" sz="2000" b="1" dirty="0" smtClean="0"/>
              <a:t> </a:t>
            </a:r>
            <a:r>
              <a:rPr lang="fr-FR" sz="2200" b="1" dirty="0" smtClean="0">
                <a:latin typeface="Times New Roman" pitchFamily="18" charset="0"/>
                <a:cs typeface="Times New Roman" pitchFamily="18" charset="0"/>
              </a:rPr>
              <a:t>technique de valorisation</a:t>
            </a:r>
            <a:r>
              <a:rPr lang="fr-FR" sz="2200" b="1" dirty="0">
                <a:latin typeface="Times New Roman" pitchFamily="18" charset="0"/>
                <a:cs typeface="Times New Roman" pitchFamily="18" charset="0"/>
              </a:rPr>
              <a:t>: </a:t>
            </a:r>
            <a:r>
              <a:rPr lang="fr-FR" sz="2200" dirty="0">
                <a:latin typeface="Times New Roman" pitchFamily="18" charset="0"/>
                <a:cs typeface="Times New Roman" pitchFamily="18" charset="0"/>
              </a:rPr>
              <a:t/>
            </a:r>
            <a:br>
              <a:rPr lang="fr-FR" sz="2200" dirty="0">
                <a:latin typeface="Times New Roman" pitchFamily="18" charset="0"/>
                <a:cs typeface="Times New Roman" pitchFamily="18" charset="0"/>
              </a:rPr>
            </a:br>
            <a:r>
              <a:rPr lang="fr-FR" sz="2200" dirty="0">
                <a:latin typeface="Times New Roman" pitchFamily="18" charset="0"/>
                <a:cs typeface="Times New Roman" pitchFamily="18" charset="0"/>
              </a:rPr>
              <a:t>      Le cheminement des pneus usagés est organisés comme </a:t>
            </a:r>
            <a:r>
              <a:rPr lang="fr-FR" sz="2200" dirty="0" smtClean="0">
                <a:latin typeface="Times New Roman" pitchFamily="18" charset="0"/>
                <a:cs typeface="Times New Roman" pitchFamily="18" charset="0"/>
              </a:rPr>
              <a:t>suit, </a:t>
            </a:r>
            <a:r>
              <a:rPr lang="fr-FR" sz="2200" dirty="0">
                <a:latin typeface="Times New Roman" pitchFamily="18" charset="0"/>
                <a:cs typeface="Times New Roman" pitchFamily="18" charset="0"/>
              </a:rPr>
              <a:t>après le démontage des pneus usagés, ils sont stockés par les garagistes </a:t>
            </a:r>
            <a:r>
              <a:rPr lang="fr-FR" sz="2200" dirty="0" smtClean="0">
                <a:latin typeface="Times New Roman" pitchFamily="18" charset="0"/>
                <a:cs typeface="Times New Roman" pitchFamily="18" charset="0"/>
              </a:rPr>
              <a:t>puis collectés </a:t>
            </a:r>
            <a:r>
              <a:rPr lang="fr-FR" sz="2200" dirty="0">
                <a:latin typeface="Times New Roman" pitchFamily="18" charset="0"/>
                <a:cs typeface="Times New Roman" pitchFamily="18" charset="0"/>
              </a:rPr>
              <a:t>par les collecteurs qui trient les pneus pour sélectionner les pneus pouvant être réutilisés ou faire l’objet d’un rechapage. </a:t>
            </a:r>
            <a:r>
              <a:rPr lang="fr-FR" sz="2200" dirty="0" smtClean="0">
                <a:latin typeface="Times New Roman" pitchFamily="18" charset="0"/>
                <a:cs typeface="Times New Roman" pitchFamily="18" charset="0"/>
              </a:rPr>
              <a:t>Les </a:t>
            </a:r>
            <a:r>
              <a:rPr lang="fr-FR" sz="2200" dirty="0">
                <a:latin typeface="Times New Roman" pitchFamily="18" charset="0"/>
                <a:cs typeface="Times New Roman" pitchFamily="18" charset="0"/>
              </a:rPr>
              <a:t>pneus usagés non réutilisables sont, </a:t>
            </a:r>
            <a:r>
              <a:rPr lang="fr-FR" sz="2200" dirty="0" smtClean="0">
                <a:latin typeface="Times New Roman" pitchFamily="18" charset="0"/>
                <a:cs typeface="Times New Roman" pitchFamily="18" charset="0"/>
              </a:rPr>
              <a:t>soit </a:t>
            </a:r>
            <a:r>
              <a:rPr lang="fr-FR" sz="2200" dirty="0">
                <a:latin typeface="Times New Roman" pitchFamily="18" charset="0"/>
                <a:cs typeface="Times New Roman" pitchFamily="18" charset="0"/>
              </a:rPr>
              <a:t>stockés </a:t>
            </a:r>
            <a:r>
              <a:rPr lang="fr-FR" sz="2200" dirty="0" smtClean="0">
                <a:latin typeface="Times New Roman" pitchFamily="18" charset="0"/>
                <a:cs typeface="Times New Roman" pitchFamily="18" charset="0"/>
              </a:rPr>
              <a:t>entièrement, déchiquetés, broyés </a:t>
            </a:r>
            <a:r>
              <a:rPr lang="fr-FR" sz="2200" dirty="0">
                <a:latin typeface="Times New Roman" pitchFamily="18" charset="0"/>
                <a:cs typeface="Times New Roman" pitchFamily="18" charset="0"/>
              </a:rPr>
              <a:t>en poudrettes ou en </a:t>
            </a:r>
            <a:r>
              <a:rPr lang="fr-FR" sz="2200" dirty="0" smtClean="0">
                <a:latin typeface="Times New Roman" pitchFamily="18" charset="0"/>
                <a:cs typeface="Times New Roman" pitchFamily="18" charset="0"/>
              </a:rPr>
              <a:t>granulats de </a:t>
            </a:r>
            <a:br>
              <a:rPr lang="fr-FR" sz="2200" dirty="0" smtClean="0">
                <a:latin typeface="Times New Roman" pitchFamily="18" charset="0"/>
                <a:cs typeface="Times New Roman" pitchFamily="18" charset="0"/>
              </a:rPr>
            </a:br>
            <a:r>
              <a:rPr lang="fr-FR" sz="2200" dirty="0" smtClean="0">
                <a:latin typeface="Times New Roman" pitchFamily="18" charset="0"/>
                <a:cs typeface="Times New Roman" pitchFamily="18" charset="0"/>
              </a:rPr>
              <a:t>caoutchouc</a:t>
            </a:r>
            <a:r>
              <a:rPr lang="fr-FR" sz="2200" dirty="0">
                <a:latin typeface="Times New Roman" pitchFamily="18" charset="0"/>
                <a:cs typeface="Times New Roman" pitchFamily="18" charset="0"/>
              </a:rPr>
              <a:t>. Ces produits sont utilisés en </a:t>
            </a:r>
            <a:r>
              <a:rPr lang="fr-FR" sz="2200" dirty="0" smtClean="0">
                <a:latin typeface="Times New Roman" pitchFamily="18" charset="0"/>
                <a:cs typeface="Times New Roman" pitchFamily="18" charset="0"/>
              </a:rPr>
              <a:t/>
            </a:r>
            <a:br>
              <a:rPr lang="fr-FR" sz="2200" dirty="0" smtClean="0">
                <a:latin typeface="Times New Roman" pitchFamily="18" charset="0"/>
                <a:cs typeface="Times New Roman" pitchFamily="18" charset="0"/>
              </a:rPr>
            </a:br>
            <a:r>
              <a:rPr lang="fr-FR" sz="2200" dirty="0" smtClean="0">
                <a:latin typeface="Times New Roman" pitchFamily="18" charset="0"/>
                <a:cs typeface="Times New Roman" pitchFamily="18" charset="0"/>
              </a:rPr>
              <a:t>combinaison avec d’autres matériaux.</a:t>
            </a:r>
            <a:br>
              <a:rPr lang="fr-FR" sz="2200" dirty="0" smtClean="0">
                <a:latin typeface="Times New Roman" pitchFamily="18" charset="0"/>
                <a:cs typeface="Times New Roman" pitchFamily="18" charset="0"/>
              </a:rPr>
            </a:br>
            <a:r>
              <a:rPr lang="fr-FR" sz="2200" dirty="0" smtClean="0">
                <a:latin typeface="Times New Roman" pitchFamily="18" charset="0"/>
                <a:cs typeface="Times New Roman" pitchFamily="18" charset="0"/>
              </a:rPr>
              <a:t>          </a:t>
            </a:r>
            <a:r>
              <a:rPr lang="fr-FR" sz="2400" b="1" i="1" dirty="0" smtClean="0"/>
              <a:t>Broyages </a:t>
            </a:r>
            <a:r>
              <a:rPr lang="fr-FR" sz="2400" b="1" i="1" dirty="0"/>
              <a:t>des pneus usagés</a:t>
            </a:r>
            <a:r>
              <a:rPr lang="fr-FR" sz="2400" b="1" i="1" dirty="0" smtClean="0"/>
              <a:t>.</a:t>
            </a:r>
            <a:r>
              <a:rPr lang="fr-FR" sz="2200" dirty="0" smtClean="0">
                <a:latin typeface="Times New Roman" pitchFamily="18" charset="0"/>
                <a:cs typeface="Times New Roman" pitchFamily="18" charset="0"/>
              </a:rPr>
              <a:t/>
            </a:r>
            <a:br>
              <a:rPr lang="fr-FR" sz="2200" dirty="0" smtClean="0">
                <a:latin typeface="Times New Roman" pitchFamily="18" charset="0"/>
                <a:cs typeface="Times New Roman" pitchFamily="18" charset="0"/>
              </a:rPr>
            </a:br>
            <a:r>
              <a:rPr lang="fr-FR" sz="2200" dirty="0" smtClean="0">
                <a:latin typeface="Times New Roman" pitchFamily="18" charset="0"/>
                <a:cs typeface="Times New Roman" pitchFamily="18" charset="0"/>
              </a:rPr>
              <a:t/>
            </a:r>
            <a:br>
              <a:rPr lang="fr-FR" sz="2200" dirty="0" smtClean="0">
                <a:latin typeface="Times New Roman" pitchFamily="18" charset="0"/>
                <a:cs typeface="Times New Roman" pitchFamily="18" charset="0"/>
              </a:rPr>
            </a:br>
            <a:r>
              <a:rPr lang="fr-FR" sz="2200" dirty="0" smtClean="0">
                <a:latin typeface="Times New Roman" pitchFamily="18" charset="0"/>
                <a:cs typeface="Times New Roman" pitchFamily="18" charset="0"/>
              </a:rPr>
              <a:t/>
            </a:r>
            <a:br>
              <a:rPr lang="fr-FR" sz="2200" dirty="0" smtClean="0">
                <a:latin typeface="Times New Roman" pitchFamily="18" charset="0"/>
                <a:cs typeface="Times New Roman" pitchFamily="18" charset="0"/>
              </a:rPr>
            </a:br>
            <a:r>
              <a:rPr lang="fr-FR" sz="2200" dirty="0" smtClean="0">
                <a:latin typeface="Times New Roman" pitchFamily="18" charset="0"/>
                <a:cs typeface="Times New Roman" pitchFamily="18" charset="0"/>
              </a:rPr>
              <a:t>            </a:t>
            </a:r>
            <a:br>
              <a:rPr lang="fr-FR" sz="2200" dirty="0" smtClean="0">
                <a:latin typeface="Times New Roman" pitchFamily="18" charset="0"/>
                <a:cs typeface="Times New Roman" pitchFamily="18" charset="0"/>
              </a:rPr>
            </a:br>
            <a:r>
              <a:rPr lang="fr-FR" sz="2200" dirty="0" smtClean="0">
                <a:latin typeface="Times New Roman" pitchFamily="18" charset="0"/>
                <a:cs typeface="Times New Roman" pitchFamily="18" charset="0"/>
              </a:rPr>
              <a:t/>
            </a:r>
            <a:br>
              <a:rPr lang="fr-FR" sz="2200" dirty="0" smtClean="0">
                <a:latin typeface="Times New Roman" pitchFamily="18" charset="0"/>
                <a:cs typeface="Times New Roman" pitchFamily="18" charset="0"/>
              </a:rPr>
            </a:br>
            <a:r>
              <a:rPr lang="fr-FR" sz="2200" dirty="0" smtClean="0">
                <a:latin typeface="Times New Roman" pitchFamily="18" charset="0"/>
                <a:cs typeface="Times New Roman" pitchFamily="18" charset="0"/>
              </a:rPr>
              <a:t/>
            </a:r>
            <a:br>
              <a:rPr lang="fr-FR" sz="2200" dirty="0" smtClean="0">
                <a:latin typeface="Times New Roman" pitchFamily="18" charset="0"/>
                <a:cs typeface="Times New Roman" pitchFamily="18" charset="0"/>
              </a:rPr>
            </a:br>
            <a:endParaRPr lang="fr-FR" sz="2200" b="1" dirty="0">
              <a:latin typeface="Times New Roman" pitchFamily="18" charset="0"/>
              <a:cs typeface="Times New Roman" pitchFamily="18" charset="0"/>
            </a:endParaRPr>
          </a:p>
        </p:txBody>
      </p:sp>
      <p:pic>
        <p:nvPicPr>
          <p:cNvPr id="12" name="Image 11"/>
          <p:cNvPicPr/>
          <p:nvPr/>
        </p:nvPicPr>
        <p:blipFill>
          <a:blip r:embed="rId3"/>
          <a:srcRect/>
          <a:stretch>
            <a:fillRect/>
          </a:stretch>
        </p:blipFill>
        <p:spPr bwMode="auto">
          <a:xfrm>
            <a:off x="5815668" y="3515010"/>
            <a:ext cx="3328332" cy="1573248"/>
          </a:xfrm>
          <a:prstGeom prst="rect">
            <a:avLst/>
          </a:prstGeom>
          <a:noFill/>
          <a:ln w="9525">
            <a:noFill/>
            <a:miter lim="800000"/>
            <a:headEnd/>
            <a:tailEnd/>
          </a:ln>
        </p:spPr>
      </p:pic>
      <p:sp>
        <p:nvSpPr>
          <p:cNvPr id="3" name="Rectangle 2"/>
          <p:cNvSpPr/>
          <p:nvPr/>
        </p:nvSpPr>
        <p:spPr>
          <a:xfrm>
            <a:off x="2252470" y="3880360"/>
            <a:ext cx="3078088" cy="1200329"/>
          </a:xfrm>
          <a:prstGeom prst="rect">
            <a:avLst/>
          </a:prstGeom>
        </p:spPr>
        <p:txBody>
          <a:bodyPr wrap="square">
            <a:spAutoFit/>
          </a:bodyPr>
          <a:lstStyle/>
          <a:p>
            <a:r>
              <a:rPr lang="fr-FR" b="1" i="1" dirty="0" smtClean="0"/>
              <a:t> </a:t>
            </a:r>
          </a:p>
          <a:p>
            <a:endParaRPr lang="fr-FR" b="1" i="1" dirty="0"/>
          </a:p>
          <a:p>
            <a:endParaRPr lang="fr-FR" dirty="0"/>
          </a:p>
          <a:p>
            <a:r>
              <a:rPr lang="fr-FR" b="1" i="1" dirty="0"/>
              <a:t> </a:t>
            </a:r>
            <a:endParaRPr lang="fr-FR" dirty="0"/>
          </a:p>
        </p:txBody>
      </p:sp>
      <p:sp>
        <p:nvSpPr>
          <p:cNvPr id="5" name="ZoneTexte 4"/>
          <p:cNvSpPr txBox="1"/>
          <p:nvPr/>
        </p:nvSpPr>
        <p:spPr>
          <a:xfrm>
            <a:off x="1260866" y="23980"/>
            <a:ext cx="7549306" cy="1754326"/>
          </a:xfrm>
          <a:prstGeom prst="rect">
            <a:avLst/>
          </a:prstGeom>
          <a:noFill/>
        </p:spPr>
        <p:txBody>
          <a:bodyPr wrap="square" rtlCol="0">
            <a:spAutoFit/>
          </a:bodyPr>
          <a:lstStyle/>
          <a:p>
            <a:pPr algn="just">
              <a:buFont typeface="Wingdings" pitchFamily="2" charset="2"/>
              <a:buChar char="Ø"/>
              <a:defRPr/>
            </a:pPr>
            <a:r>
              <a:rPr lang="fr-FR" b="1" dirty="0">
                <a:latin typeface="Times New Roman" pitchFamily="18" charset="0"/>
                <a:cs typeface="Times New Roman" pitchFamily="18" charset="0"/>
              </a:rPr>
              <a:t>utilisations des pneus usagés en génie civil:</a:t>
            </a:r>
          </a:p>
          <a:p>
            <a:pPr>
              <a:defRPr/>
            </a:pPr>
            <a:r>
              <a:rPr lang="fr-FR" dirty="0">
                <a:latin typeface="Times New Roman" pitchFamily="18" charset="0"/>
                <a:cs typeface="Times New Roman" pitchFamily="18" charset="0"/>
              </a:rPr>
              <a:t>           -Le tapis de pneus </a:t>
            </a:r>
            <a:r>
              <a:rPr lang="fr-FR" dirty="0" smtClean="0">
                <a:latin typeface="Times New Roman" pitchFamily="18" charset="0"/>
                <a:cs typeface="Times New Roman" pitchFamily="18" charset="0"/>
              </a:rPr>
              <a:t>anti-vibration</a:t>
            </a:r>
            <a:r>
              <a:rPr lang="fr-FR" dirty="0">
                <a:latin typeface="Times New Roman" pitchFamily="18" charset="0"/>
                <a:cs typeface="Times New Roman" pitchFamily="18" charset="0"/>
              </a:rPr>
              <a:t>. </a:t>
            </a:r>
          </a:p>
          <a:p>
            <a:pPr>
              <a:defRPr/>
            </a:pPr>
            <a:r>
              <a:rPr lang="fr-FR" dirty="0">
                <a:latin typeface="Times New Roman" pitchFamily="18" charset="0"/>
                <a:cs typeface="Times New Roman" pitchFamily="18" charset="0"/>
              </a:rPr>
              <a:t>             -Mur </a:t>
            </a:r>
            <a:r>
              <a:rPr lang="fr-FR" dirty="0" smtClean="0">
                <a:latin typeface="Times New Roman" pitchFamily="18" charset="0"/>
                <a:cs typeface="Times New Roman" pitchFamily="18" charset="0"/>
              </a:rPr>
              <a:t>antibruit.</a:t>
            </a:r>
            <a:endParaRPr lang="fr-FR" dirty="0">
              <a:latin typeface="Times New Roman" pitchFamily="18" charset="0"/>
              <a:cs typeface="Times New Roman" pitchFamily="18" charset="0"/>
            </a:endParaRPr>
          </a:p>
          <a:p>
            <a:pPr>
              <a:defRPr/>
            </a:pPr>
            <a:r>
              <a:rPr lang="fr-FR" dirty="0">
                <a:latin typeface="Times New Roman" pitchFamily="18" charset="0"/>
                <a:cs typeface="Times New Roman" pitchFamily="18" charset="0"/>
              </a:rPr>
              <a:t>             -Stabilisation de </a:t>
            </a:r>
            <a:r>
              <a:rPr lang="fr-FR" dirty="0" smtClean="0">
                <a:latin typeface="Times New Roman" pitchFamily="18" charset="0"/>
                <a:cs typeface="Times New Roman" pitchFamily="18" charset="0"/>
              </a:rPr>
              <a:t>talus.</a:t>
            </a:r>
            <a:endParaRPr lang="fr-FR" dirty="0">
              <a:latin typeface="Times New Roman" pitchFamily="18" charset="0"/>
              <a:cs typeface="Times New Roman" pitchFamily="18" charset="0"/>
            </a:endParaRPr>
          </a:p>
          <a:p>
            <a:pPr>
              <a:defRPr/>
            </a:pPr>
            <a:r>
              <a:rPr lang="fr-FR" dirty="0">
                <a:latin typeface="Times New Roman" pitchFamily="18" charset="0"/>
                <a:cs typeface="Times New Roman" pitchFamily="18" charset="0"/>
              </a:rPr>
              <a:t>             -protection </a:t>
            </a:r>
            <a:r>
              <a:rPr lang="fr-FR" dirty="0" smtClean="0">
                <a:latin typeface="Times New Roman" pitchFamily="18" charset="0"/>
                <a:cs typeface="Times New Roman" pitchFamily="18" charset="0"/>
              </a:rPr>
              <a:t>côtière.                               </a:t>
            </a:r>
            <a:endParaRPr lang="fr-FR" dirty="0">
              <a:latin typeface="Times New Roman" pitchFamily="18" charset="0"/>
              <a:cs typeface="Times New Roman" pitchFamily="18" charset="0"/>
            </a:endParaRPr>
          </a:p>
          <a:p>
            <a:pPr>
              <a:defRPr/>
            </a:pPr>
            <a:r>
              <a:rPr lang="fr-FR" dirty="0">
                <a:latin typeface="Times New Roman" pitchFamily="18" charset="0"/>
                <a:cs typeface="Times New Roman" pitchFamily="18" charset="0"/>
              </a:rPr>
              <a:t>             -Le Pneu sol </a:t>
            </a:r>
            <a:r>
              <a:rPr lang="fr-FR" dirty="0" smtClean="0">
                <a:latin typeface="Times New Roman" pitchFamily="18" charset="0"/>
                <a:cs typeface="Times New Roman" pitchFamily="18" charset="0"/>
              </a:rPr>
              <a:t>.</a:t>
            </a:r>
            <a:endParaRPr lang="fr-FR" dirty="0">
              <a:latin typeface="Times New Roman" pitchFamily="18" charset="0"/>
              <a:cs typeface="Times New Roman" pitchFamily="18" charset="0"/>
            </a:endParaRPr>
          </a:p>
        </p:txBody>
      </p:sp>
      <p:pic>
        <p:nvPicPr>
          <p:cNvPr id="14" name="Image 13"/>
          <p:cNvPicPr/>
          <p:nvPr/>
        </p:nvPicPr>
        <p:blipFill>
          <a:blip r:embed="rId4"/>
          <a:srcRect/>
          <a:stretch>
            <a:fillRect/>
          </a:stretch>
        </p:blipFill>
        <p:spPr bwMode="auto">
          <a:xfrm>
            <a:off x="6203207" y="-26417"/>
            <a:ext cx="2940793" cy="1555340"/>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additive="base">
                                        <p:cTn id="17" dur="500" fill="hold"/>
                                        <p:tgtEl>
                                          <p:spTgt spid="14"/>
                                        </p:tgtEl>
                                        <p:attrNameLst>
                                          <p:attrName>ppt_x</p:attrName>
                                        </p:attrNameLst>
                                      </p:cBhvr>
                                      <p:tavLst>
                                        <p:tav tm="0">
                                          <p:val>
                                            <p:strVal val="#ppt_x"/>
                                          </p:val>
                                        </p:tav>
                                        <p:tav tm="100000">
                                          <p:val>
                                            <p:strVal val="#ppt_x"/>
                                          </p:val>
                                        </p:tav>
                                      </p:tavLst>
                                    </p:anim>
                                    <p:anim calcmode="lin" valueType="num">
                                      <p:cBhvr additive="base">
                                        <p:cTn id="18"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2"/>
                                        </p:tgtEl>
                                        <p:attrNameLst>
                                          <p:attrName>style.visibility</p:attrName>
                                        </p:attrNameLst>
                                      </p:cBhvr>
                                      <p:to>
                                        <p:strVal val="visible"/>
                                      </p:to>
                                    </p:set>
                                    <p:anim calcmode="lin" valueType="num">
                                      <p:cBhvr additive="base">
                                        <p:cTn id="23" dur="500" fill="hold"/>
                                        <p:tgtEl>
                                          <p:spTgt spid="2"/>
                                        </p:tgtEl>
                                        <p:attrNameLst>
                                          <p:attrName>ppt_x</p:attrName>
                                        </p:attrNameLst>
                                      </p:cBhvr>
                                      <p:tavLst>
                                        <p:tav tm="0">
                                          <p:val>
                                            <p:strVal val="#ppt_x"/>
                                          </p:val>
                                        </p:tav>
                                        <p:tav tm="100000">
                                          <p:val>
                                            <p:strVal val="#ppt_x"/>
                                          </p:val>
                                        </p:tav>
                                      </p:tavLst>
                                    </p:anim>
                                    <p:anim calcmode="lin" valueType="num">
                                      <p:cBhvr additive="base">
                                        <p:cTn id="24" dur="500" fill="hold"/>
                                        <p:tgtEl>
                                          <p:spTgt spid="2"/>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500" fill="hold"/>
                                        <p:tgtEl>
                                          <p:spTgt spid="12"/>
                                        </p:tgtEl>
                                        <p:attrNameLst>
                                          <p:attrName>ppt_x</p:attrName>
                                        </p:attrNameLst>
                                      </p:cBhvr>
                                      <p:tavLst>
                                        <p:tav tm="0">
                                          <p:val>
                                            <p:strVal val="#ppt_x"/>
                                          </p:val>
                                        </p:tav>
                                        <p:tav tm="100000">
                                          <p:val>
                                            <p:strVal val="#ppt_x"/>
                                          </p:val>
                                        </p:tav>
                                      </p:tavLst>
                                    </p:anim>
                                    <p:anim calcmode="lin" valueType="num">
                                      <p:cBhvr additive="base">
                                        <p:cTn id="2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 grpId="0"/>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 name="Rectangle 2"/>
          <p:cNvSpPr txBox="1">
            <a:spLocks noChangeArrowheads="1"/>
          </p:cNvSpPr>
          <p:nvPr/>
        </p:nvSpPr>
        <p:spPr>
          <a:xfrm rot="5400000" flipV="1">
            <a:off x="-1957417" y="1957417"/>
            <a:ext cx="5153083" cy="1238250"/>
          </a:xfrm>
          <a:prstGeom prst="rect">
            <a:avLst/>
          </a:prstGeom>
        </p:spPr>
        <p:style>
          <a:lnRef idx="0">
            <a:schemeClr val="accent5"/>
          </a:lnRef>
          <a:fillRef idx="3">
            <a:schemeClr val="accent5"/>
          </a:fillRef>
          <a:effectRef idx="3">
            <a:schemeClr val="accent5"/>
          </a:effectRef>
          <a:fontRef idx="minor">
            <a:schemeClr val="lt1"/>
          </a:fontRef>
        </p:style>
        <p:txBody>
          <a:bodyPr anchor="ctr">
            <a:normAutofit/>
          </a:bodyP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fr-FR" sz="2600" b="1" i="1" dirty="0" smtClean="0">
                <a:latin typeface="Times New Roman" pitchFamily="18" charset="0"/>
                <a:cs typeface="Times New Roman" pitchFamily="18" charset="0"/>
              </a:rPr>
              <a:t>DÉCHETS PNUEMATIQUE.</a:t>
            </a:r>
            <a:endParaRPr lang="fr-FR" sz="2600" i="1" dirty="0">
              <a:latin typeface="Times New Roman" pitchFamily="18" charset="0"/>
              <a:cs typeface="Times New Roman" pitchFamily="18" charset="0"/>
            </a:endParaRPr>
          </a:p>
        </p:txBody>
      </p:sp>
      <p:sp>
        <p:nvSpPr>
          <p:cNvPr id="7169" name="Rectangle 1"/>
          <p:cNvSpPr>
            <a:spLocks noChangeArrowheads="1"/>
          </p:cNvSpPr>
          <p:nvPr/>
        </p:nvSpPr>
        <p:spPr bwMode="auto">
          <a:xfrm>
            <a:off x="1422698" y="-23804"/>
            <a:ext cx="7717014" cy="175432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just">
              <a:lnSpc>
                <a:spcPct val="90000"/>
              </a:lnSpc>
              <a:spcBef>
                <a:spcPts val="1000"/>
              </a:spcBef>
              <a:defRPr/>
            </a:pPr>
            <a:endParaRPr lang="fr-FR" sz="2000" dirty="0">
              <a:solidFill>
                <a:prstClr val="black"/>
              </a:solidFill>
              <a:latin typeface="Cambria" pitchFamily="18" charset="0"/>
            </a:endParaRPr>
          </a:p>
          <a:p>
            <a:pPr lvl="0" algn="just" fontAlgn="base">
              <a:lnSpc>
                <a:spcPct val="150000"/>
              </a:lnSpc>
              <a:spcBef>
                <a:spcPct val="0"/>
              </a:spcBef>
              <a:spcAft>
                <a:spcPct val="0"/>
              </a:spcAft>
              <a:tabLst>
                <a:tab pos="2289175" algn="l"/>
              </a:tabLst>
            </a:pPr>
            <a:endParaRPr lang="fr-FR" sz="2000" dirty="0" smtClean="0">
              <a:latin typeface="Times New Roman" pitchFamily="18" charset="0"/>
              <a:cs typeface="Times New Roman" pitchFamily="18" charset="0"/>
            </a:endParaRPr>
          </a:p>
          <a:p>
            <a:pPr lvl="0" algn="just" fontAlgn="base">
              <a:lnSpc>
                <a:spcPct val="150000"/>
              </a:lnSpc>
              <a:spcBef>
                <a:spcPct val="0"/>
              </a:spcBef>
              <a:spcAft>
                <a:spcPct val="0"/>
              </a:spcAft>
              <a:tabLst>
                <a:tab pos="2289175" algn="l"/>
              </a:tabLst>
            </a:pPr>
            <a:endParaRPr lang="fr-FR" sz="2000" dirty="0" smtClean="0">
              <a:latin typeface="Times New Roman" pitchFamily="18" charset="0"/>
              <a:cs typeface="Times New Roman" pitchFamily="18" charset="0"/>
            </a:endParaRPr>
          </a:p>
          <a:p>
            <a:pPr lvl="0" algn="just" fontAlgn="base">
              <a:lnSpc>
                <a:spcPct val="150000"/>
              </a:lnSpc>
              <a:spcBef>
                <a:spcPct val="0"/>
              </a:spcBef>
              <a:spcAft>
                <a:spcPct val="0"/>
              </a:spcAft>
              <a:tabLst>
                <a:tab pos="2289175" algn="l"/>
              </a:tabLst>
            </a:pPr>
            <a:endParaRPr kumimoji="0" lang="fr-FR"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0" name="Rectangle 9"/>
          <p:cNvSpPr/>
          <p:nvPr/>
        </p:nvSpPr>
        <p:spPr>
          <a:xfrm>
            <a:off x="468282" y="4731990"/>
            <a:ext cx="301686" cy="369332"/>
          </a:xfrm>
          <a:prstGeom prst="rect">
            <a:avLst/>
          </a:prstGeom>
        </p:spPr>
        <p:txBody>
          <a:bodyPr wrap="none">
            <a:spAutoFit/>
          </a:bodyPr>
          <a:lstStyle/>
          <a:p>
            <a:r>
              <a:rPr lang="fr-FR" b="1" dirty="0">
                <a:effectLst>
                  <a:glow rad="45504">
                    <a:schemeClr val="accent1">
                      <a:satMod val="220000"/>
                      <a:alpha val="35000"/>
                    </a:schemeClr>
                  </a:glow>
                  <a:outerShdw blurRad="63500" dist="50800" dir="8100000" sx="0" sy="0">
                    <a:srgbClr val="000000">
                      <a:alpha val="50000"/>
                    </a:srgbClr>
                  </a:outerShdw>
                </a:effectLst>
              </a:rPr>
              <a:t>6</a:t>
            </a:r>
            <a:endParaRPr lang="fr-FR" dirty="0"/>
          </a:p>
        </p:txBody>
      </p:sp>
      <p:pic>
        <p:nvPicPr>
          <p:cNvPr id="614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52123" y="19427"/>
            <a:ext cx="3466531" cy="1962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oneTexte 3"/>
          <p:cNvSpPr txBox="1"/>
          <p:nvPr/>
        </p:nvSpPr>
        <p:spPr>
          <a:xfrm>
            <a:off x="1269157" y="41621"/>
            <a:ext cx="4382965" cy="1754326"/>
          </a:xfrm>
          <a:prstGeom prst="rect">
            <a:avLst/>
          </a:prstGeom>
          <a:noFill/>
        </p:spPr>
        <p:txBody>
          <a:bodyPr wrap="square" rtlCol="0">
            <a:spAutoFit/>
          </a:bodyPr>
          <a:lstStyle/>
          <a:p>
            <a:pPr marL="342900" indent="-342900" algn="just">
              <a:buFont typeface="Wingdings" pitchFamily="2" charset="2"/>
              <a:buChar char="Ø"/>
            </a:pPr>
            <a:r>
              <a:rPr lang="fr-FR" b="1" dirty="0">
                <a:latin typeface="Times New Roman" pitchFamily="18" charset="0"/>
                <a:cs typeface="Times New Roman" pitchFamily="18" charset="0"/>
              </a:rPr>
              <a:t>Différents </a:t>
            </a:r>
            <a:r>
              <a:rPr lang="fr-FR" b="1" dirty="0" smtClean="0">
                <a:latin typeface="Times New Roman" pitchFamily="18" charset="0"/>
                <a:cs typeface="Times New Roman" pitchFamily="18" charset="0"/>
              </a:rPr>
              <a:t>produits </a:t>
            </a:r>
            <a:r>
              <a:rPr lang="fr-FR" b="1" dirty="0">
                <a:latin typeface="Times New Roman" pitchFamily="18" charset="0"/>
                <a:cs typeface="Times New Roman" pitchFamily="18" charset="0"/>
              </a:rPr>
              <a:t>issus du broyage des pneus usagés </a:t>
            </a:r>
            <a:r>
              <a:rPr lang="fr-FR" b="1" dirty="0" smtClean="0">
                <a:latin typeface="Times New Roman" pitchFamily="18" charset="0"/>
                <a:cs typeface="Times New Roman" pitchFamily="18" charset="0"/>
              </a:rPr>
              <a:t>:</a:t>
            </a:r>
          </a:p>
          <a:p>
            <a:pPr algn="just"/>
            <a:r>
              <a:rPr lang="fr-FR" b="1" dirty="0">
                <a:latin typeface="Times New Roman" pitchFamily="18" charset="0"/>
                <a:cs typeface="Times New Roman" pitchFamily="18" charset="0"/>
              </a:rPr>
              <a:t> </a:t>
            </a:r>
            <a:r>
              <a:rPr lang="fr-FR" b="1" dirty="0" smtClean="0">
                <a:latin typeface="Times New Roman" pitchFamily="18" charset="0"/>
                <a:cs typeface="Times New Roman" pitchFamily="18" charset="0"/>
              </a:rPr>
              <a:t>      </a:t>
            </a:r>
            <a:r>
              <a:rPr lang="fr-FR" dirty="0" smtClean="0">
                <a:latin typeface="Times New Roman" pitchFamily="18" charset="0"/>
                <a:cs typeface="Times New Roman" pitchFamily="18" charset="0"/>
              </a:rPr>
              <a:t>les différents produits qui résulte de  l'opération de broyage des pneus usagée sont : les granulats et les poudrettes de caoutchouc avec différentes granulométries.</a:t>
            </a:r>
            <a:endParaRPr lang="fr-FR" dirty="0">
              <a:latin typeface="Times New Roman" pitchFamily="18" charset="0"/>
              <a:cs typeface="Times New Roman" pitchFamily="18" charset="0"/>
            </a:endParaRPr>
          </a:p>
        </p:txBody>
      </p:sp>
      <p:sp>
        <p:nvSpPr>
          <p:cNvPr id="6" name="ZoneTexte 5"/>
          <p:cNvSpPr txBox="1"/>
          <p:nvPr/>
        </p:nvSpPr>
        <p:spPr>
          <a:xfrm>
            <a:off x="1248623" y="1981577"/>
            <a:ext cx="7983362" cy="1477328"/>
          </a:xfrm>
          <a:prstGeom prst="rect">
            <a:avLst/>
          </a:prstGeom>
          <a:noFill/>
        </p:spPr>
        <p:txBody>
          <a:bodyPr wrap="square" rtlCol="0">
            <a:spAutoFit/>
          </a:bodyPr>
          <a:lstStyle/>
          <a:p>
            <a:pPr marL="285750" indent="-285750">
              <a:buFont typeface="Wingdings" pitchFamily="2" charset="2"/>
              <a:buChar char="Ø"/>
            </a:pPr>
            <a:r>
              <a:rPr lang="fr-FR" b="1" dirty="0" smtClean="0">
                <a:latin typeface="Times New Roman" pitchFamily="18" charset="0"/>
                <a:cs typeface="Times New Roman" pitchFamily="18" charset="0"/>
              </a:rPr>
              <a:t>Composition de granulats de caoutchouc: </a:t>
            </a:r>
          </a:p>
          <a:p>
            <a:r>
              <a:rPr lang="fr-FR" dirty="0" smtClean="0">
                <a:latin typeface="Times New Roman" pitchFamily="18" charset="0"/>
                <a:cs typeface="Times New Roman" pitchFamily="18" charset="0"/>
              </a:rPr>
              <a:t>     Le granulat de caoutchouc </a:t>
            </a:r>
            <a:r>
              <a:rPr lang="fr-FR" dirty="0">
                <a:latin typeface="Times New Roman" pitchFamily="18" charset="0"/>
                <a:cs typeface="Times New Roman" pitchFamily="18" charset="0"/>
              </a:rPr>
              <a:t>est généralement composé de caoutchouc naturel ou </a:t>
            </a:r>
            <a:r>
              <a:rPr lang="fr-FR" dirty="0" smtClean="0">
                <a:latin typeface="Times New Roman" pitchFamily="18" charset="0"/>
                <a:cs typeface="Times New Roman" pitchFamily="18" charset="0"/>
              </a:rPr>
              <a:t>synthétique, noir </a:t>
            </a:r>
            <a:r>
              <a:rPr lang="fr-FR" dirty="0">
                <a:latin typeface="Times New Roman" pitchFamily="18" charset="0"/>
                <a:cs typeface="Times New Roman" pitchFamily="18" charset="0"/>
              </a:rPr>
              <a:t>de </a:t>
            </a:r>
            <a:r>
              <a:rPr lang="fr-FR" dirty="0" smtClean="0">
                <a:latin typeface="Times New Roman" pitchFamily="18" charset="0"/>
                <a:cs typeface="Times New Roman" pitchFamily="18" charset="0"/>
              </a:rPr>
              <a:t>carbone, soufre, oxyde de zinc , textile ,acier et autre constituants.  </a:t>
            </a:r>
          </a:p>
          <a:p>
            <a:pPr algn="just"/>
            <a:endParaRPr lang="fr-FR" dirty="0"/>
          </a:p>
        </p:txBody>
      </p:sp>
      <p:sp>
        <p:nvSpPr>
          <p:cNvPr id="7" name="ZoneTexte 6"/>
          <p:cNvSpPr txBox="1"/>
          <p:nvPr/>
        </p:nvSpPr>
        <p:spPr>
          <a:xfrm>
            <a:off x="1264869" y="3003798"/>
            <a:ext cx="7874843" cy="2498120"/>
          </a:xfrm>
          <a:prstGeom prst="rect">
            <a:avLst/>
          </a:prstGeom>
          <a:noFill/>
        </p:spPr>
        <p:txBody>
          <a:bodyPr wrap="square" rtlCol="0">
            <a:spAutoFit/>
          </a:bodyPr>
          <a:lstStyle/>
          <a:p>
            <a:pPr marL="285750" indent="-285750">
              <a:buFont typeface="Wingdings" pitchFamily="2" charset="2"/>
              <a:buChar char="Ø"/>
            </a:pPr>
            <a:r>
              <a:rPr lang="fr-FR" b="1" dirty="0">
                <a:latin typeface="Times New Roman" pitchFamily="18" charset="0"/>
                <a:cs typeface="Times New Roman" pitchFamily="18" charset="0"/>
              </a:rPr>
              <a:t>Effet de Granulats de caoutchouc sur </a:t>
            </a:r>
            <a:r>
              <a:rPr lang="fr-FR" b="1" dirty="0" smtClean="0">
                <a:latin typeface="Times New Roman" pitchFamily="18" charset="0"/>
                <a:cs typeface="Times New Roman" pitchFamily="18" charset="0"/>
              </a:rPr>
              <a:t> l’ouvrabilité: </a:t>
            </a:r>
          </a:p>
          <a:p>
            <a:pPr algn="just">
              <a:lnSpc>
                <a:spcPct val="150000"/>
              </a:lnSpc>
              <a:spcAft>
                <a:spcPts val="1000"/>
              </a:spcAft>
            </a:pPr>
            <a:r>
              <a:rPr lang="fr-FR" dirty="0" smtClean="0">
                <a:latin typeface="Times New Roman" pitchFamily="18" charset="0"/>
                <a:ea typeface="Calibri"/>
                <a:cs typeface="Times New Roman" pitchFamily="18" charset="0"/>
              </a:rPr>
              <a:t>    L’affaissement </a:t>
            </a:r>
            <a:r>
              <a:rPr lang="fr-FR" dirty="0">
                <a:latin typeface="Times New Roman" pitchFamily="18" charset="0"/>
                <a:ea typeface="Calibri"/>
                <a:cs typeface="Times New Roman" pitchFamily="18" charset="0"/>
              </a:rPr>
              <a:t>du béton </a:t>
            </a:r>
            <a:r>
              <a:rPr lang="fr-FR" dirty="0" smtClean="0">
                <a:latin typeface="Times New Roman" pitchFamily="18" charset="0"/>
                <a:ea typeface="Calibri"/>
                <a:cs typeface="Times New Roman" pitchFamily="18" charset="0"/>
              </a:rPr>
              <a:t>diminue </a:t>
            </a:r>
            <a:r>
              <a:rPr lang="fr-FR" dirty="0">
                <a:latin typeface="Times New Roman" pitchFamily="18" charset="0"/>
                <a:ea typeface="Calibri"/>
                <a:cs typeface="Times New Roman" pitchFamily="18" charset="0"/>
              </a:rPr>
              <a:t>avec l’augmentation du taux de granulats de caoutchouc.</a:t>
            </a:r>
            <a:endParaRPr lang="fr-FR" sz="1600" dirty="0">
              <a:latin typeface="Times New Roman" pitchFamily="18" charset="0"/>
              <a:ea typeface="Calibri"/>
              <a:cs typeface="Times New Roman" pitchFamily="18" charset="0"/>
            </a:endParaRPr>
          </a:p>
          <a:p>
            <a:pPr marL="285750" indent="-285750">
              <a:buFont typeface="Wingdings" pitchFamily="2" charset="2"/>
              <a:buChar char="Ø"/>
            </a:pPr>
            <a:r>
              <a:rPr lang="fr-FR" b="1" dirty="0">
                <a:latin typeface="Times New Roman" pitchFamily="18" charset="0"/>
                <a:cs typeface="Times New Roman" pitchFamily="18" charset="0"/>
              </a:rPr>
              <a:t>Effet des granulats de caoutchouc sur </a:t>
            </a:r>
            <a:r>
              <a:rPr lang="fr-FR" b="1" dirty="0" smtClean="0">
                <a:latin typeface="Times New Roman" pitchFamily="18" charset="0"/>
                <a:cs typeface="Times New Roman" pitchFamily="18" charset="0"/>
              </a:rPr>
              <a:t> la réponse mécanique :</a:t>
            </a:r>
          </a:p>
          <a:p>
            <a:r>
              <a:rPr lang="fr-FR" b="1" dirty="0">
                <a:latin typeface="Times New Roman" pitchFamily="18" charset="0"/>
                <a:cs typeface="Times New Roman" pitchFamily="18" charset="0"/>
              </a:rPr>
              <a:t> </a:t>
            </a:r>
            <a:r>
              <a:rPr lang="fr-FR" b="1" dirty="0" smtClean="0">
                <a:latin typeface="Times New Roman" pitchFamily="18" charset="0"/>
                <a:cs typeface="Times New Roman" pitchFamily="18" charset="0"/>
              </a:rPr>
              <a:t>   </a:t>
            </a:r>
            <a:r>
              <a:rPr lang="fr-FR" dirty="0" smtClean="0">
                <a:latin typeface="Times New Roman" pitchFamily="18" charset="0"/>
                <a:cs typeface="Times New Roman" pitchFamily="18" charset="0"/>
              </a:rPr>
              <a:t>la réponse mécanique du béton diminue avec l’augmentation du taux de granulats de caoutchouc.</a:t>
            </a:r>
            <a:endParaRPr lang="fr-FR" b="1" dirty="0" smtClean="0">
              <a:latin typeface="Times New Roman" pitchFamily="18" charset="0"/>
              <a:cs typeface="Times New Roman" pitchFamily="18" charset="0"/>
            </a:endParaRPr>
          </a:p>
          <a:p>
            <a:endParaRPr lang="fr-FR" sz="16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1442"/>
                                        </p:tgtEl>
                                        <p:attrNameLst>
                                          <p:attrName>style.visibility</p:attrName>
                                        </p:attrNameLst>
                                      </p:cBhvr>
                                      <p:to>
                                        <p:strVal val="visible"/>
                                      </p:to>
                                    </p:set>
                                    <p:anim calcmode="lin" valueType="num">
                                      <p:cBhvr additive="base">
                                        <p:cTn id="19" dur="500" fill="hold"/>
                                        <p:tgtEl>
                                          <p:spTgt spid="61442"/>
                                        </p:tgtEl>
                                        <p:attrNameLst>
                                          <p:attrName>ppt_x</p:attrName>
                                        </p:attrNameLst>
                                      </p:cBhvr>
                                      <p:tavLst>
                                        <p:tav tm="0">
                                          <p:val>
                                            <p:strVal val="#ppt_x"/>
                                          </p:val>
                                        </p:tav>
                                        <p:tav tm="100000">
                                          <p:val>
                                            <p:strVal val="#ppt_x"/>
                                          </p:val>
                                        </p:tav>
                                      </p:tavLst>
                                    </p:anim>
                                    <p:anim calcmode="lin" valueType="num">
                                      <p:cBhvr additive="base">
                                        <p:cTn id="20" dur="500" fill="hold"/>
                                        <p:tgtEl>
                                          <p:spTgt spid="61442"/>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500" fill="hold"/>
                                        <p:tgtEl>
                                          <p:spTgt spid="6"/>
                                        </p:tgtEl>
                                        <p:attrNameLst>
                                          <p:attrName>ppt_x</p:attrName>
                                        </p:attrNameLst>
                                      </p:cBhvr>
                                      <p:tavLst>
                                        <p:tav tm="0">
                                          <p:val>
                                            <p:strVal val="#ppt_x"/>
                                          </p:val>
                                        </p:tav>
                                        <p:tav tm="100000">
                                          <p:val>
                                            <p:strVal val="#ppt_x"/>
                                          </p:val>
                                        </p:tav>
                                      </p:tavLst>
                                    </p:anim>
                                    <p:anim calcmode="lin" valueType="num">
                                      <p:cBhvr additive="base">
                                        <p:cTn id="2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additive="base">
                                        <p:cTn id="31" dur="500" fill="hold"/>
                                        <p:tgtEl>
                                          <p:spTgt spid="7"/>
                                        </p:tgtEl>
                                        <p:attrNameLst>
                                          <p:attrName>ppt_x</p:attrName>
                                        </p:attrNameLst>
                                      </p:cBhvr>
                                      <p:tavLst>
                                        <p:tav tm="0">
                                          <p:val>
                                            <p:strVal val="#ppt_x"/>
                                          </p:val>
                                        </p:tav>
                                        <p:tav tm="100000">
                                          <p:val>
                                            <p:strVal val="#ppt_x"/>
                                          </p:val>
                                        </p:tav>
                                      </p:tavLst>
                                    </p:anim>
                                    <p:anim calcmode="lin" valueType="num">
                                      <p:cBhvr additive="base">
                                        <p:cTn id="32"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4" grpId="0"/>
      <p:bldP spid="6" grpId="0"/>
      <p:bldP spid="7" grpId="0"/>
    </p:bldLst>
  </p:timing>
</p:sld>
</file>

<file path=ppt/theme/_rels/themeOverride2.xml.rels><?xml version="1.0" encoding="UTF-8" standalone="yes"?>
<Relationships xmlns="http://schemas.openxmlformats.org/package/2006/relationships"><Relationship Id="rId1" Type="http://schemas.openxmlformats.org/officeDocument/2006/relationships/image" Target="../media/image16.jpeg"/></Relationships>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lnDef>
      <a:spPr>
        <a:ln>
          <a:headEnd type="arrow"/>
          <a:tailEnd type="arrow"/>
        </a:ln>
      </a:spPr>
      <a:bodyPr/>
      <a:lstStyle/>
      <a:style>
        <a:lnRef idx="3">
          <a:schemeClr val="dk1"/>
        </a:lnRef>
        <a:fillRef idx="0">
          <a:schemeClr val="dk1"/>
        </a:fillRef>
        <a:effectRef idx="2">
          <a:schemeClr val="dk1"/>
        </a:effectRef>
        <a:fontRef idx="minor">
          <a:schemeClr val="tx1"/>
        </a:fontRef>
      </a:style>
    </a:lnDef>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Civil">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Override>
</file>

<file path=docProps/app.xml><?xml version="1.0" encoding="utf-8"?>
<Properties xmlns="http://schemas.openxmlformats.org/officeDocument/2006/extended-properties" xmlns:vt="http://schemas.openxmlformats.org/officeDocument/2006/docPropsVTypes">
  <Template/>
  <TotalTime>3968</TotalTime>
  <Words>2118</Words>
  <Application>Microsoft Office PowerPoint</Application>
  <PresentationFormat>Affichage à l'écran (16:9)</PresentationFormat>
  <Paragraphs>378</Paragraphs>
  <Slides>31</Slides>
  <Notes>7</Notes>
  <HiddenSlides>0</HiddenSlides>
  <MMClips>0</MMClips>
  <ScaleCrop>false</ScaleCrop>
  <HeadingPairs>
    <vt:vector size="4" baseType="variant">
      <vt:variant>
        <vt:lpstr>Thème</vt:lpstr>
      </vt:variant>
      <vt:variant>
        <vt:i4>1</vt:i4>
      </vt:variant>
      <vt:variant>
        <vt:lpstr>Titres des diapositives</vt:lpstr>
      </vt:variant>
      <vt:variant>
        <vt:i4>31</vt:i4>
      </vt:variant>
    </vt:vector>
  </HeadingPairs>
  <TitlesOfParts>
    <vt:vector size="32" baseType="lpstr">
      <vt:lpstr>Thème Office</vt:lpstr>
      <vt:lpstr>Présentation PowerPoint</vt:lpstr>
      <vt:lpstr>Présentation PowerPoint</vt:lpstr>
      <vt:lpstr>Présentation PowerPoint</vt:lpstr>
      <vt:lpstr>Présentation PowerPoint</vt:lpstr>
      <vt:lpstr>Présentation PowerPoint</vt:lpstr>
      <vt:lpstr>Présentation PowerPoint</vt:lpstr>
      <vt:lpstr>Les déchet  pneumatiques :    Les pneus usés sont des déchets volumineux qui sont difficiles à compacter, à collecter et à éliminer . Il faut distinguer les pneus usagés non récupérables considérés comme des déchets, des pneus usagés réutilisables qui sont :          - Rechapables. - Revendables en occasion. - Réparables.                      Pneumatique usagée.                                            </vt:lpstr>
      <vt:lpstr> technique de valorisation:        Le cheminement des pneus usagés est organisés comme suit, après le démontage des pneus usagés, ils sont stockés par les garagistes puis collectés par les collecteurs qui trient les pneus pour sélectionner les pneus pouvant être réutilisés ou faire l’objet d’un rechapage. Les pneus usagés non réutilisables sont, soit stockés entièrement, déchiquetés, broyés en poudrettes ou en granulats de  caoutchouc. Ces produits sont utilisés en  combinaison avec d’autres matériaux.           Broyages des pneus usagés.                  </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bestsoft</dc:creator>
  <cp:lastModifiedBy>said</cp:lastModifiedBy>
  <cp:revision>325</cp:revision>
  <dcterms:created xsi:type="dcterms:W3CDTF">2013-06-19T20:44:02Z</dcterms:created>
  <dcterms:modified xsi:type="dcterms:W3CDTF">2015-06-16T07:05:10Z</dcterms:modified>
</cp:coreProperties>
</file>