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0"/>
  </p:notesMasterIdLst>
  <p:sldIdLst>
    <p:sldId id="256" r:id="rId2"/>
    <p:sldId id="268" r:id="rId3"/>
    <p:sldId id="257" r:id="rId4"/>
    <p:sldId id="260" r:id="rId5"/>
    <p:sldId id="271" r:id="rId6"/>
    <p:sldId id="331" r:id="rId7"/>
    <p:sldId id="283" r:id="rId8"/>
    <p:sldId id="273" r:id="rId9"/>
    <p:sldId id="274" r:id="rId10"/>
    <p:sldId id="291" r:id="rId11"/>
    <p:sldId id="294" r:id="rId12"/>
    <p:sldId id="293" r:id="rId13"/>
    <p:sldId id="337" r:id="rId14"/>
    <p:sldId id="338" r:id="rId15"/>
    <p:sldId id="339" r:id="rId16"/>
    <p:sldId id="340" r:id="rId17"/>
    <p:sldId id="341" r:id="rId18"/>
    <p:sldId id="342" r:id="rId19"/>
    <p:sldId id="344" r:id="rId20"/>
    <p:sldId id="343" r:id="rId21"/>
    <p:sldId id="345" r:id="rId22"/>
    <p:sldId id="346" r:id="rId23"/>
    <p:sldId id="347" r:id="rId24"/>
    <p:sldId id="348" r:id="rId25"/>
    <p:sldId id="363" r:id="rId26"/>
    <p:sldId id="349" r:id="rId27"/>
    <p:sldId id="360" r:id="rId28"/>
    <p:sldId id="364" r:id="rId29"/>
    <p:sldId id="362" r:id="rId30"/>
    <p:sldId id="350" r:id="rId31"/>
    <p:sldId id="351" r:id="rId32"/>
    <p:sldId id="354" r:id="rId33"/>
    <p:sldId id="357" r:id="rId34"/>
    <p:sldId id="356" r:id="rId35"/>
    <p:sldId id="334" r:id="rId36"/>
    <p:sldId id="361" r:id="rId37"/>
    <p:sldId id="336" r:id="rId38"/>
    <p:sldId id="270" r:id="rId3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50"/>
    <a:srgbClr val="378947"/>
    <a:srgbClr val="9A1DB3"/>
  </p:clrMru>
</p:presentationPr>
</file>

<file path=ppt/tableStyles.xml><?xml version="1.0" encoding="utf-8"?>
<a:tblStyleLst xmlns:a="http://schemas.openxmlformats.org/drawingml/2006/main" def="{5C22544A-7EE6-4342-B048-85BDC9FD1C3A}">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Style à thème 2 - Accentuation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32" autoAdjust="0"/>
    <p:restoredTop sz="94624" autoAdjust="0"/>
  </p:normalViewPr>
  <p:slideViewPr>
    <p:cSldViewPr>
      <p:cViewPr>
        <p:scale>
          <a:sx n="80" d="100"/>
          <a:sy n="80" d="100"/>
        </p:scale>
        <p:origin x="-1122" y="4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4F76BB-AF8E-4CF6-AFB1-ED8711A1D4DE}" type="doc">
      <dgm:prSet loTypeId="urn:microsoft.com/office/officeart/2005/8/layout/cycle6" loCatId="relationship" qsTypeId="urn:microsoft.com/office/officeart/2005/8/quickstyle/3d2" qsCatId="3D" csTypeId="urn:microsoft.com/office/officeart/2005/8/colors/colorful5" csCatId="colorful" phldr="1"/>
      <dgm:spPr/>
      <dgm:t>
        <a:bodyPr/>
        <a:lstStyle/>
        <a:p>
          <a:endParaRPr lang="fr-FR"/>
        </a:p>
      </dgm:t>
    </dgm:pt>
    <dgm:pt modelId="{4E1900FC-806B-4CCB-81D4-0A096F53A05C}">
      <dgm:prSet phldrT="[Texte]" custT="1"/>
      <dgm:spPr/>
      <dgm:t>
        <a:bodyPr/>
        <a:lstStyle/>
        <a:p>
          <a:r>
            <a:rPr lang="fr-FR" sz="1400" dirty="0" smtClean="0">
              <a:solidFill>
                <a:schemeClr val="tx1"/>
              </a:solidFill>
              <a:latin typeface="Arial" pitchFamily="34" charset="0"/>
              <a:cs typeface="Arial" pitchFamily="34" charset="0"/>
            </a:rPr>
            <a:t>APPARENCE:</a:t>
          </a:r>
        </a:p>
        <a:p>
          <a:r>
            <a:rPr lang="fr-FR" sz="1400" dirty="0" smtClean="0">
              <a:solidFill>
                <a:schemeClr val="tx1"/>
              </a:solidFill>
              <a:latin typeface="Arial" pitchFamily="34" charset="0"/>
              <a:cs typeface="Arial" pitchFamily="34" charset="0"/>
            </a:rPr>
            <a:t>cristaux jaunâtre</a:t>
          </a:r>
        </a:p>
      </dgm:t>
    </dgm:pt>
    <dgm:pt modelId="{72275B29-38F6-45F3-8BEA-2BD28936405D}" type="parTrans" cxnId="{BECB77C7-585F-46F1-AAE1-14A11C9DDB1A}">
      <dgm:prSet/>
      <dgm:spPr/>
      <dgm:t>
        <a:bodyPr/>
        <a:lstStyle/>
        <a:p>
          <a:endParaRPr lang="fr-FR"/>
        </a:p>
      </dgm:t>
    </dgm:pt>
    <dgm:pt modelId="{2940A4AE-943D-44B9-8AEA-EE1427851F74}" type="sibTrans" cxnId="{BECB77C7-585F-46F1-AAE1-14A11C9DDB1A}">
      <dgm:prSet/>
      <dgm:spPr/>
      <dgm:t>
        <a:bodyPr/>
        <a:lstStyle/>
        <a:p>
          <a:endParaRPr lang="fr-FR"/>
        </a:p>
      </dgm:t>
    </dgm:pt>
    <dgm:pt modelId="{26E81543-161A-449E-902E-418377297CB0}">
      <dgm:prSet phldrT="[Texte]" custT="1"/>
      <dgm:spPr/>
      <dgm:t>
        <a:bodyPr/>
        <a:lstStyle/>
        <a:p>
          <a:endParaRPr lang="fr-FR" sz="1400" dirty="0" smtClean="0">
            <a:solidFill>
              <a:schemeClr val="tx1"/>
            </a:solidFill>
          </a:endParaRPr>
        </a:p>
        <a:p>
          <a:endParaRPr lang="fr-FR" sz="1400" dirty="0" smtClean="0">
            <a:solidFill>
              <a:schemeClr val="tx1"/>
            </a:solidFill>
          </a:endParaRPr>
        </a:p>
        <a:p>
          <a:r>
            <a:rPr lang="fr-FR" sz="1400" dirty="0" smtClean="0">
              <a:solidFill>
                <a:schemeClr val="tx1"/>
              </a:solidFill>
            </a:rPr>
            <a:t>Point de fusion:</a:t>
          </a:r>
        </a:p>
        <a:p>
          <a:r>
            <a:rPr lang="fr-FR" sz="1400" dirty="0" smtClean="0">
              <a:solidFill>
                <a:schemeClr val="tx1"/>
              </a:solidFill>
            </a:rPr>
            <a:t>109</a:t>
          </a:r>
          <a:r>
            <a:rPr lang="fr-FR" sz="1400" dirty="0" smtClean="0">
              <a:solidFill>
                <a:schemeClr val="tx1"/>
              </a:solidFill>
              <a:latin typeface="Arial"/>
              <a:cs typeface="Arial"/>
            </a:rPr>
            <a:t>~111</a:t>
          </a:r>
          <a:r>
            <a:rPr lang="fr-FR" sz="1400" dirty="0" smtClean="0">
              <a:solidFill>
                <a:schemeClr val="tx1"/>
              </a:solidFill>
              <a:latin typeface="Tahoma"/>
              <a:ea typeface="Tahoma"/>
              <a:cs typeface="Tahoma"/>
            </a:rPr>
            <a:t>℃</a:t>
          </a:r>
          <a:endParaRPr lang="fr-FR" sz="1400" dirty="0" smtClean="0">
            <a:solidFill>
              <a:schemeClr val="tx1"/>
            </a:solidFill>
          </a:endParaRPr>
        </a:p>
        <a:p>
          <a:endParaRPr lang="fr-FR" sz="1400" dirty="0" smtClean="0">
            <a:solidFill>
              <a:schemeClr val="tx1"/>
            </a:solidFill>
          </a:endParaRPr>
        </a:p>
        <a:p>
          <a:r>
            <a:rPr lang="fr-FR" sz="1400" dirty="0" smtClean="0">
              <a:solidFill>
                <a:schemeClr val="tx1"/>
              </a:solidFill>
            </a:rPr>
            <a:t> </a:t>
          </a:r>
        </a:p>
        <a:p>
          <a:endParaRPr lang="fr-FR" sz="1400" dirty="0" smtClean="0">
            <a:solidFill>
              <a:schemeClr val="tx1"/>
            </a:solidFill>
          </a:endParaRPr>
        </a:p>
      </dgm:t>
    </dgm:pt>
    <dgm:pt modelId="{D6D96D54-0EE2-463C-9AC7-A386EA697776}" type="parTrans" cxnId="{76143BF5-6A37-4BDD-9A71-DA46C09333EB}">
      <dgm:prSet/>
      <dgm:spPr/>
      <dgm:t>
        <a:bodyPr/>
        <a:lstStyle/>
        <a:p>
          <a:endParaRPr lang="fr-FR"/>
        </a:p>
      </dgm:t>
    </dgm:pt>
    <dgm:pt modelId="{29B5094D-4EF7-4391-B34E-1FAC186FD34D}" type="sibTrans" cxnId="{76143BF5-6A37-4BDD-9A71-DA46C09333EB}">
      <dgm:prSet/>
      <dgm:spPr/>
      <dgm:t>
        <a:bodyPr/>
        <a:lstStyle/>
        <a:p>
          <a:endParaRPr lang="fr-FR"/>
        </a:p>
      </dgm:t>
    </dgm:pt>
    <dgm:pt modelId="{04E5B50A-E786-4B9D-8CC8-2C4B9B5728DB}">
      <dgm:prSet phldrT="[Texte]" custT="1"/>
      <dgm:spPr/>
      <dgm:t>
        <a:bodyPr/>
        <a:lstStyle/>
        <a:p>
          <a:endParaRPr lang="fr-FR" sz="1400" dirty="0" smtClean="0">
            <a:solidFill>
              <a:schemeClr val="tx1"/>
            </a:solidFill>
          </a:endParaRPr>
        </a:p>
        <a:p>
          <a:r>
            <a:rPr lang="fr-FR" sz="1400" dirty="0" smtClean="0">
              <a:solidFill>
                <a:schemeClr val="tx1"/>
              </a:solidFill>
            </a:rPr>
            <a:t>Pointe d’ébullition:</a:t>
          </a:r>
        </a:p>
        <a:p>
          <a:r>
            <a:rPr lang="fr-FR" sz="1400" dirty="0" smtClean="0">
              <a:solidFill>
                <a:schemeClr val="tx1"/>
              </a:solidFill>
            </a:rPr>
            <a:t>269,9</a:t>
          </a:r>
          <a:r>
            <a:rPr lang="fr-FR" sz="1400" dirty="0" smtClean="0">
              <a:solidFill>
                <a:schemeClr val="tx1"/>
              </a:solidFill>
              <a:latin typeface="Tahoma"/>
              <a:ea typeface="Tahoma"/>
              <a:cs typeface="Tahoma"/>
            </a:rPr>
            <a:t>℃</a:t>
          </a:r>
          <a:endParaRPr lang="fr-FR" sz="1400" dirty="0" smtClean="0">
            <a:solidFill>
              <a:schemeClr val="tx1"/>
            </a:solidFill>
          </a:endParaRPr>
        </a:p>
        <a:p>
          <a:endParaRPr lang="fr-FR" sz="1400" dirty="0" smtClean="0">
            <a:solidFill>
              <a:schemeClr val="tx1"/>
            </a:solidFill>
          </a:endParaRPr>
        </a:p>
        <a:p>
          <a:r>
            <a:rPr lang="fr-FR" sz="1400" dirty="0" smtClean="0">
              <a:solidFill>
                <a:schemeClr val="tx1"/>
              </a:solidFill>
            </a:rPr>
            <a:t> </a:t>
          </a:r>
          <a:endParaRPr lang="fr-FR" sz="1400" dirty="0">
            <a:solidFill>
              <a:schemeClr val="tx1"/>
            </a:solidFill>
          </a:endParaRPr>
        </a:p>
      </dgm:t>
    </dgm:pt>
    <dgm:pt modelId="{15A47FAD-F164-48A4-9B0B-FABD459F6ECF}" type="parTrans" cxnId="{DF35C6AC-F6D7-4D4D-A79B-7E0376339C47}">
      <dgm:prSet/>
      <dgm:spPr/>
      <dgm:t>
        <a:bodyPr/>
        <a:lstStyle/>
        <a:p>
          <a:endParaRPr lang="fr-FR"/>
        </a:p>
      </dgm:t>
    </dgm:pt>
    <dgm:pt modelId="{AD0B429F-DE46-4513-882F-F12AA7056ABB}" type="sibTrans" cxnId="{DF35C6AC-F6D7-4D4D-A79B-7E0376339C47}">
      <dgm:prSet/>
      <dgm:spPr/>
      <dgm:t>
        <a:bodyPr/>
        <a:lstStyle/>
        <a:p>
          <a:endParaRPr lang="fr-FR"/>
        </a:p>
      </dgm:t>
    </dgm:pt>
    <dgm:pt modelId="{8FD3DF2F-A8B1-4B0D-AA78-C9747CDD2AA5}">
      <dgm:prSet phldrT="[Texte]" custT="1"/>
      <dgm:spPr/>
      <dgm:t>
        <a:bodyPr/>
        <a:lstStyle/>
        <a:p>
          <a:endParaRPr lang="fr-FR" sz="1400" dirty="0" smtClean="0">
            <a:solidFill>
              <a:schemeClr val="bg1"/>
            </a:solidFill>
          </a:endParaRPr>
        </a:p>
        <a:p>
          <a:endParaRPr lang="fr-FR" sz="1400" dirty="0" smtClean="0">
            <a:solidFill>
              <a:schemeClr val="bg1"/>
            </a:solidFill>
          </a:endParaRPr>
        </a:p>
        <a:p>
          <a:endParaRPr lang="fr-FR" sz="1400" dirty="0" smtClean="0">
            <a:solidFill>
              <a:schemeClr val="bg1"/>
            </a:solidFill>
          </a:endParaRPr>
        </a:p>
        <a:p>
          <a:r>
            <a:rPr lang="fr-FR" sz="1400" dirty="0" smtClean="0">
              <a:solidFill>
                <a:schemeClr val="bg1"/>
              </a:solidFill>
            </a:rPr>
            <a:t>Pointe de molécule:</a:t>
          </a:r>
        </a:p>
        <a:p>
          <a:r>
            <a:rPr lang="fr-FR" sz="1400" dirty="0" smtClean="0">
              <a:solidFill>
                <a:schemeClr val="bg1"/>
              </a:solidFill>
            </a:rPr>
            <a:t>168,15 g/mol</a:t>
          </a:r>
        </a:p>
        <a:p>
          <a:endParaRPr lang="fr-FR" sz="1400" dirty="0" smtClean="0">
            <a:solidFill>
              <a:schemeClr val="bg1"/>
            </a:solidFill>
          </a:endParaRPr>
        </a:p>
        <a:p>
          <a:endParaRPr lang="fr-FR" sz="1400" dirty="0" smtClean="0">
            <a:solidFill>
              <a:schemeClr val="bg1"/>
            </a:solidFill>
          </a:endParaRPr>
        </a:p>
        <a:p>
          <a:endParaRPr lang="fr-FR" sz="1400" dirty="0" smtClean="0">
            <a:solidFill>
              <a:schemeClr val="bg1"/>
            </a:solidFill>
          </a:endParaRPr>
        </a:p>
        <a:p>
          <a:endParaRPr lang="fr-FR" sz="1400" dirty="0">
            <a:solidFill>
              <a:schemeClr val="bg1"/>
            </a:solidFill>
          </a:endParaRPr>
        </a:p>
      </dgm:t>
    </dgm:pt>
    <dgm:pt modelId="{7C2AFC75-E94E-4C74-B85D-1425557567CD}" type="parTrans" cxnId="{F0BA6B4A-35D8-4A8F-8E3B-E708137184E9}">
      <dgm:prSet/>
      <dgm:spPr/>
      <dgm:t>
        <a:bodyPr/>
        <a:lstStyle/>
        <a:p>
          <a:endParaRPr lang="fr-FR"/>
        </a:p>
      </dgm:t>
    </dgm:pt>
    <dgm:pt modelId="{4F05DF69-4C42-46FD-8F64-2A06148ED34E}" type="sibTrans" cxnId="{F0BA6B4A-35D8-4A8F-8E3B-E708137184E9}">
      <dgm:prSet/>
      <dgm:spPr/>
      <dgm:t>
        <a:bodyPr/>
        <a:lstStyle/>
        <a:p>
          <a:endParaRPr lang="fr-FR"/>
        </a:p>
      </dgm:t>
    </dgm:pt>
    <dgm:pt modelId="{34CB19A9-388D-4AE4-8D12-585D7C5CEACD}">
      <dgm:prSet phldrT="[Texte]" custT="1"/>
      <dgm:spPr/>
      <dgm:t>
        <a:bodyPr/>
        <a:lstStyle/>
        <a:p>
          <a:endParaRPr lang="fr-FR" sz="1400" dirty="0" smtClean="0">
            <a:solidFill>
              <a:schemeClr val="bg1"/>
            </a:solidFill>
          </a:endParaRPr>
        </a:p>
        <a:p>
          <a:r>
            <a:rPr lang="fr-FR" sz="1400" dirty="0" smtClean="0">
              <a:solidFill>
                <a:schemeClr val="bg1"/>
              </a:solidFill>
            </a:rPr>
            <a:t>Formule brute:</a:t>
          </a:r>
        </a:p>
        <a:p>
          <a:endParaRPr lang="fr-FR" sz="1400" dirty="0" smtClean="0">
            <a:solidFill>
              <a:schemeClr val="bg1"/>
            </a:solidFill>
          </a:endParaRPr>
        </a:p>
        <a:p>
          <a:r>
            <a:rPr lang="fr-FR" sz="1400" dirty="0" smtClean="0">
              <a:solidFill>
                <a:schemeClr val="bg1"/>
              </a:solidFill>
            </a:rPr>
            <a:t>C</a:t>
          </a:r>
          <a:r>
            <a:rPr lang="fr-FR" sz="1400" baseline="-25000" dirty="0" smtClean="0">
              <a:solidFill>
                <a:schemeClr val="bg1"/>
              </a:solidFill>
            </a:rPr>
            <a:t>8</a:t>
          </a:r>
          <a:r>
            <a:rPr lang="fr-FR" sz="1400" dirty="0" smtClean="0">
              <a:solidFill>
                <a:schemeClr val="bg1"/>
              </a:solidFill>
            </a:rPr>
            <a:t>H</a:t>
          </a:r>
          <a:r>
            <a:rPr lang="fr-FR" sz="1400" baseline="-25000" dirty="0" smtClean="0">
              <a:solidFill>
                <a:schemeClr val="bg1"/>
              </a:solidFill>
            </a:rPr>
            <a:t>8</a:t>
          </a:r>
          <a:r>
            <a:rPr lang="fr-FR" sz="1400" dirty="0" smtClean="0">
              <a:solidFill>
                <a:schemeClr val="bg1"/>
              </a:solidFill>
            </a:rPr>
            <a:t>O</a:t>
          </a:r>
          <a:r>
            <a:rPr lang="fr-FR" sz="1400" baseline="-25000" dirty="0" smtClean="0">
              <a:solidFill>
                <a:schemeClr val="bg1"/>
              </a:solidFill>
            </a:rPr>
            <a:t>4</a:t>
          </a:r>
          <a:endParaRPr lang="fr-FR" sz="1400" dirty="0" smtClean="0">
            <a:solidFill>
              <a:schemeClr val="bg1"/>
            </a:solidFill>
          </a:endParaRPr>
        </a:p>
        <a:p>
          <a:endParaRPr lang="fr-FR" sz="1400" dirty="0">
            <a:solidFill>
              <a:schemeClr val="bg1"/>
            </a:solidFill>
          </a:endParaRPr>
        </a:p>
      </dgm:t>
    </dgm:pt>
    <dgm:pt modelId="{79070C27-6F80-448A-B4C0-61A5D4F9F6E6}" type="parTrans" cxnId="{16EF1AD9-BB33-44D3-8249-7FFE5E8F098B}">
      <dgm:prSet/>
      <dgm:spPr/>
      <dgm:t>
        <a:bodyPr/>
        <a:lstStyle/>
        <a:p>
          <a:endParaRPr lang="fr-FR"/>
        </a:p>
      </dgm:t>
    </dgm:pt>
    <dgm:pt modelId="{ABB79DB4-0970-4518-982E-24F82B1425AA}" type="sibTrans" cxnId="{16EF1AD9-BB33-44D3-8249-7FFE5E8F098B}">
      <dgm:prSet/>
      <dgm:spPr/>
      <dgm:t>
        <a:bodyPr/>
        <a:lstStyle/>
        <a:p>
          <a:endParaRPr lang="fr-FR"/>
        </a:p>
      </dgm:t>
    </dgm:pt>
    <dgm:pt modelId="{BDA789A7-3BC9-4B5F-BC57-65C204FBC73B}" type="pres">
      <dgm:prSet presAssocID="{684F76BB-AF8E-4CF6-AFB1-ED8711A1D4DE}" presName="cycle" presStyleCnt="0">
        <dgm:presLayoutVars>
          <dgm:dir/>
          <dgm:resizeHandles val="exact"/>
        </dgm:presLayoutVars>
      </dgm:prSet>
      <dgm:spPr/>
      <dgm:t>
        <a:bodyPr/>
        <a:lstStyle/>
        <a:p>
          <a:endParaRPr lang="fr-FR"/>
        </a:p>
      </dgm:t>
    </dgm:pt>
    <dgm:pt modelId="{5B68EF46-2916-4317-8613-A7C472968E6E}" type="pres">
      <dgm:prSet presAssocID="{4E1900FC-806B-4CCB-81D4-0A096F53A05C}" presName="node" presStyleLbl="node1" presStyleIdx="0" presStyleCnt="5">
        <dgm:presLayoutVars>
          <dgm:bulletEnabled val="1"/>
        </dgm:presLayoutVars>
      </dgm:prSet>
      <dgm:spPr/>
      <dgm:t>
        <a:bodyPr/>
        <a:lstStyle/>
        <a:p>
          <a:endParaRPr lang="fr-FR"/>
        </a:p>
      </dgm:t>
    </dgm:pt>
    <dgm:pt modelId="{8F82B651-7042-4F9F-B83B-0BF9DD4EB8A1}" type="pres">
      <dgm:prSet presAssocID="{4E1900FC-806B-4CCB-81D4-0A096F53A05C}" presName="spNode" presStyleCnt="0"/>
      <dgm:spPr/>
    </dgm:pt>
    <dgm:pt modelId="{F298ECB6-AD6E-486D-BAC6-EFB928CD2516}" type="pres">
      <dgm:prSet presAssocID="{2940A4AE-943D-44B9-8AEA-EE1427851F74}" presName="sibTrans" presStyleLbl="sibTrans1D1" presStyleIdx="0" presStyleCnt="5"/>
      <dgm:spPr/>
      <dgm:t>
        <a:bodyPr/>
        <a:lstStyle/>
        <a:p>
          <a:endParaRPr lang="fr-FR"/>
        </a:p>
      </dgm:t>
    </dgm:pt>
    <dgm:pt modelId="{34B1F42A-8394-479A-862A-DA38B7B61CC7}" type="pres">
      <dgm:prSet presAssocID="{26E81543-161A-449E-902E-418377297CB0}" presName="node" presStyleLbl="node1" presStyleIdx="1" presStyleCnt="5">
        <dgm:presLayoutVars>
          <dgm:bulletEnabled val="1"/>
        </dgm:presLayoutVars>
      </dgm:prSet>
      <dgm:spPr/>
      <dgm:t>
        <a:bodyPr/>
        <a:lstStyle/>
        <a:p>
          <a:endParaRPr lang="fr-FR"/>
        </a:p>
      </dgm:t>
    </dgm:pt>
    <dgm:pt modelId="{652723BF-6633-4AA3-8A2B-4A23AA767B75}" type="pres">
      <dgm:prSet presAssocID="{26E81543-161A-449E-902E-418377297CB0}" presName="spNode" presStyleCnt="0"/>
      <dgm:spPr/>
    </dgm:pt>
    <dgm:pt modelId="{6929E47E-DE3F-40AF-9E63-8119343EE682}" type="pres">
      <dgm:prSet presAssocID="{29B5094D-4EF7-4391-B34E-1FAC186FD34D}" presName="sibTrans" presStyleLbl="sibTrans1D1" presStyleIdx="1" presStyleCnt="5"/>
      <dgm:spPr/>
      <dgm:t>
        <a:bodyPr/>
        <a:lstStyle/>
        <a:p>
          <a:endParaRPr lang="fr-FR"/>
        </a:p>
      </dgm:t>
    </dgm:pt>
    <dgm:pt modelId="{335C3971-4757-4A9B-B351-778D45CF7AD0}" type="pres">
      <dgm:prSet presAssocID="{04E5B50A-E786-4B9D-8CC8-2C4B9B5728DB}" presName="node" presStyleLbl="node1" presStyleIdx="2" presStyleCnt="5">
        <dgm:presLayoutVars>
          <dgm:bulletEnabled val="1"/>
        </dgm:presLayoutVars>
      </dgm:prSet>
      <dgm:spPr/>
      <dgm:t>
        <a:bodyPr/>
        <a:lstStyle/>
        <a:p>
          <a:endParaRPr lang="fr-FR"/>
        </a:p>
      </dgm:t>
    </dgm:pt>
    <dgm:pt modelId="{7C68F539-A9F7-4F64-808A-A462C227A2F3}" type="pres">
      <dgm:prSet presAssocID="{04E5B50A-E786-4B9D-8CC8-2C4B9B5728DB}" presName="spNode" presStyleCnt="0"/>
      <dgm:spPr/>
    </dgm:pt>
    <dgm:pt modelId="{869246D6-08CE-469C-88EC-3B4AA6DDCC3C}" type="pres">
      <dgm:prSet presAssocID="{AD0B429F-DE46-4513-882F-F12AA7056ABB}" presName="sibTrans" presStyleLbl="sibTrans1D1" presStyleIdx="2" presStyleCnt="5"/>
      <dgm:spPr/>
      <dgm:t>
        <a:bodyPr/>
        <a:lstStyle/>
        <a:p>
          <a:endParaRPr lang="fr-FR"/>
        </a:p>
      </dgm:t>
    </dgm:pt>
    <dgm:pt modelId="{AC081302-6618-40AC-90A4-0BD21C00C9A0}" type="pres">
      <dgm:prSet presAssocID="{8FD3DF2F-A8B1-4B0D-AA78-C9747CDD2AA5}" presName="node" presStyleLbl="node1" presStyleIdx="3" presStyleCnt="5">
        <dgm:presLayoutVars>
          <dgm:bulletEnabled val="1"/>
        </dgm:presLayoutVars>
      </dgm:prSet>
      <dgm:spPr/>
      <dgm:t>
        <a:bodyPr/>
        <a:lstStyle/>
        <a:p>
          <a:endParaRPr lang="fr-FR"/>
        </a:p>
      </dgm:t>
    </dgm:pt>
    <dgm:pt modelId="{D7080BFA-FFE5-4499-92D1-D8CA4F6FCBD5}" type="pres">
      <dgm:prSet presAssocID="{8FD3DF2F-A8B1-4B0D-AA78-C9747CDD2AA5}" presName="spNode" presStyleCnt="0"/>
      <dgm:spPr/>
    </dgm:pt>
    <dgm:pt modelId="{27DAE7B4-0CB9-48BC-9008-2809C4B20547}" type="pres">
      <dgm:prSet presAssocID="{4F05DF69-4C42-46FD-8F64-2A06148ED34E}" presName="sibTrans" presStyleLbl="sibTrans1D1" presStyleIdx="3" presStyleCnt="5"/>
      <dgm:spPr/>
      <dgm:t>
        <a:bodyPr/>
        <a:lstStyle/>
        <a:p>
          <a:endParaRPr lang="fr-FR"/>
        </a:p>
      </dgm:t>
    </dgm:pt>
    <dgm:pt modelId="{F4B87CEA-70AF-464B-90D1-F8BFF2645210}" type="pres">
      <dgm:prSet presAssocID="{34CB19A9-388D-4AE4-8D12-585D7C5CEACD}" presName="node" presStyleLbl="node1" presStyleIdx="4" presStyleCnt="5" custRadScaleRad="105940" custRadScaleInc="4536">
        <dgm:presLayoutVars>
          <dgm:bulletEnabled val="1"/>
        </dgm:presLayoutVars>
      </dgm:prSet>
      <dgm:spPr/>
      <dgm:t>
        <a:bodyPr/>
        <a:lstStyle/>
        <a:p>
          <a:endParaRPr lang="fr-FR"/>
        </a:p>
      </dgm:t>
    </dgm:pt>
    <dgm:pt modelId="{6F34987A-A277-46F9-9488-255D107E97AB}" type="pres">
      <dgm:prSet presAssocID="{34CB19A9-388D-4AE4-8D12-585D7C5CEACD}" presName="spNode" presStyleCnt="0"/>
      <dgm:spPr/>
    </dgm:pt>
    <dgm:pt modelId="{047327CF-89F7-4A1F-AE83-5EB4990F9697}" type="pres">
      <dgm:prSet presAssocID="{ABB79DB4-0970-4518-982E-24F82B1425AA}" presName="sibTrans" presStyleLbl="sibTrans1D1" presStyleIdx="4" presStyleCnt="5"/>
      <dgm:spPr/>
      <dgm:t>
        <a:bodyPr/>
        <a:lstStyle/>
        <a:p>
          <a:endParaRPr lang="fr-FR"/>
        </a:p>
      </dgm:t>
    </dgm:pt>
  </dgm:ptLst>
  <dgm:cxnLst>
    <dgm:cxn modelId="{73F15479-8307-41DD-AF87-6B32CFC1E355}" type="presOf" srcId="{8FD3DF2F-A8B1-4B0D-AA78-C9747CDD2AA5}" destId="{AC081302-6618-40AC-90A4-0BD21C00C9A0}" srcOrd="0" destOrd="0" presId="urn:microsoft.com/office/officeart/2005/8/layout/cycle6"/>
    <dgm:cxn modelId="{16EF1AD9-BB33-44D3-8249-7FFE5E8F098B}" srcId="{684F76BB-AF8E-4CF6-AFB1-ED8711A1D4DE}" destId="{34CB19A9-388D-4AE4-8D12-585D7C5CEACD}" srcOrd="4" destOrd="0" parTransId="{79070C27-6F80-448A-B4C0-61A5D4F9F6E6}" sibTransId="{ABB79DB4-0970-4518-982E-24F82B1425AA}"/>
    <dgm:cxn modelId="{BECB77C7-585F-46F1-AAE1-14A11C9DDB1A}" srcId="{684F76BB-AF8E-4CF6-AFB1-ED8711A1D4DE}" destId="{4E1900FC-806B-4CCB-81D4-0A096F53A05C}" srcOrd="0" destOrd="0" parTransId="{72275B29-38F6-45F3-8BEA-2BD28936405D}" sibTransId="{2940A4AE-943D-44B9-8AEA-EE1427851F74}"/>
    <dgm:cxn modelId="{76143BF5-6A37-4BDD-9A71-DA46C09333EB}" srcId="{684F76BB-AF8E-4CF6-AFB1-ED8711A1D4DE}" destId="{26E81543-161A-449E-902E-418377297CB0}" srcOrd="1" destOrd="0" parTransId="{D6D96D54-0EE2-463C-9AC7-A386EA697776}" sibTransId="{29B5094D-4EF7-4391-B34E-1FAC186FD34D}"/>
    <dgm:cxn modelId="{F0BA6B4A-35D8-4A8F-8E3B-E708137184E9}" srcId="{684F76BB-AF8E-4CF6-AFB1-ED8711A1D4DE}" destId="{8FD3DF2F-A8B1-4B0D-AA78-C9747CDD2AA5}" srcOrd="3" destOrd="0" parTransId="{7C2AFC75-E94E-4C74-B85D-1425557567CD}" sibTransId="{4F05DF69-4C42-46FD-8F64-2A06148ED34E}"/>
    <dgm:cxn modelId="{88618B71-B5DF-4B55-B556-B24E020CCE93}" type="presOf" srcId="{04E5B50A-E786-4B9D-8CC8-2C4B9B5728DB}" destId="{335C3971-4757-4A9B-B351-778D45CF7AD0}" srcOrd="0" destOrd="0" presId="urn:microsoft.com/office/officeart/2005/8/layout/cycle6"/>
    <dgm:cxn modelId="{F489E862-A528-4351-9496-C409C1278944}" type="presOf" srcId="{29B5094D-4EF7-4391-B34E-1FAC186FD34D}" destId="{6929E47E-DE3F-40AF-9E63-8119343EE682}" srcOrd="0" destOrd="0" presId="urn:microsoft.com/office/officeart/2005/8/layout/cycle6"/>
    <dgm:cxn modelId="{02334A2E-0FC0-47B7-973A-BCDA96D6D926}" type="presOf" srcId="{ABB79DB4-0970-4518-982E-24F82B1425AA}" destId="{047327CF-89F7-4A1F-AE83-5EB4990F9697}" srcOrd="0" destOrd="0" presId="urn:microsoft.com/office/officeart/2005/8/layout/cycle6"/>
    <dgm:cxn modelId="{A33D62D4-F756-4759-BD28-0B2F700CE00D}" type="presOf" srcId="{4F05DF69-4C42-46FD-8F64-2A06148ED34E}" destId="{27DAE7B4-0CB9-48BC-9008-2809C4B20547}" srcOrd="0" destOrd="0" presId="urn:microsoft.com/office/officeart/2005/8/layout/cycle6"/>
    <dgm:cxn modelId="{0C916B09-E18B-458C-AF9F-3400A4423A6B}" type="presOf" srcId="{2940A4AE-943D-44B9-8AEA-EE1427851F74}" destId="{F298ECB6-AD6E-486D-BAC6-EFB928CD2516}" srcOrd="0" destOrd="0" presId="urn:microsoft.com/office/officeart/2005/8/layout/cycle6"/>
    <dgm:cxn modelId="{03844EE3-CF42-4007-8214-37B7EEFB8B0F}" type="presOf" srcId="{26E81543-161A-449E-902E-418377297CB0}" destId="{34B1F42A-8394-479A-862A-DA38B7B61CC7}" srcOrd="0" destOrd="0" presId="urn:microsoft.com/office/officeart/2005/8/layout/cycle6"/>
    <dgm:cxn modelId="{0D0C9DCF-6ECE-45F6-BA3F-8DDF1D56CFDE}" type="presOf" srcId="{684F76BB-AF8E-4CF6-AFB1-ED8711A1D4DE}" destId="{BDA789A7-3BC9-4B5F-BC57-65C204FBC73B}" srcOrd="0" destOrd="0" presId="urn:microsoft.com/office/officeart/2005/8/layout/cycle6"/>
    <dgm:cxn modelId="{957DA751-851E-4A52-82AD-06D30229E04E}" type="presOf" srcId="{4E1900FC-806B-4CCB-81D4-0A096F53A05C}" destId="{5B68EF46-2916-4317-8613-A7C472968E6E}" srcOrd="0" destOrd="0" presId="urn:microsoft.com/office/officeart/2005/8/layout/cycle6"/>
    <dgm:cxn modelId="{D1F45538-5FCF-4A7D-A278-1E4296259EE8}" type="presOf" srcId="{34CB19A9-388D-4AE4-8D12-585D7C5CEACD}" destId="{F4B87CEA-70AF-464B-90D1-F8BFF2645210}" srcOrd="0" destOrd="0" presId="urn:microsoft.com/office/officeart/2005/8/layout/cycle6"/>
    <dgm:cxn modelId="{DF35C6AC-F6D7-4D4D-A79B-7E0376339C47}" srcId="{684F76BB-AF8E-4CF6-AFB1-ED8711A1D4DE}" destId="{04E5B50A-E786-4B9D-8CC8-2C4B9B5728DB}" srcOrd="2" destOrd="0" parTransId="{15A47FAD-F164-48A4-9B0B-FABD459F6ECF}" sibTransId="{AD0B429F-DE46-4513-882F-F12AA7056ABB}"/>
    <dgm:cxn modelId="{2419B5BE-0DDA-4229-99DE-60E82294E2BE}" type="presOf" srcId="{AD0B429F-DE46-4513-882F-F12AA7056ABB}" destId="{869246D6-08CE-469C-88EC-3B4AA6DDCC3C}" srcOrd="0" destOrd="0" presId="urn:microsoft.com/office/officeart/2005/8/layout/cycle6"/>
    <dgm:cxn modelId="{B8EC3F56-AA9E-4DAA-974B-25D14C4B6AF1}" type="presParOf" srcId="{BDA789A7-3BC9-4B5F-BC57-65C204FBC73B}" destId="{5B68EF46-2916-4317-8613-A7C472968E6E}" srcOrd="0" destOrd="0" presId="urn:microsoft.com/office/officeart/2005/8/layout/cycle6"/>
    <dgm:cxn modelId="{8B773341-613F-4563-A2E0-8EE64FF10D62}" type="presParOf" srcId="{BDA789A7-3BC9-4B5F-BC57-65C204FBC73B}" destId="{8F82B651-7042-4F9F-B83B-0BF9DD4EB8A1}" srcOrd="1" destOrd="0" presId="urn:microsoft.com/office/officeart/2005/8/layout/cycle6"/>
    <dgm:cxn modelId="{BC85DB2D-56CF-40FF-BAA6-FFDA395EC9CD}" type="presParOf" srcId="{BDA789A7-3BC9-4B5F-BC57-65C204FBC73B}" destId="{F298ECB6-AD6E-486D-BAC6-EFB928CD2516}" srcOrd="2" destOrd="0" presId="urn:microsoft.com/office/officeart/2005/8/layout/cycle6"/>
    <dgm:cxn modelId="{5B40D574-EC4F-4AFD-96BD-037AF614DA4B}" type="presParOf" srcId="{BDA789A7-3BC9-4B5F-BC57-65C204FBC73B}" destId="{34B1F42A-8394-479A-862A-DA38B7B61CC7}" srcOrd="3" destOrd="0" presId="urn:microsoft.com/office/officeart/2005/8/layout/cycle6"/>
    <dgm:cxn modelId="{BCD9B218-C977-4360-976E-5DD8B437E8CC}" type="presParOf" srcId="{BDA789A7-3BC9-4B5F-BC57-65C204FBC73B}" destId="{652723BF-6633-4AA3-8A2B-4A23AA767B75}" srcOrd="4" destOrd="0" presId="urn:microsoft.com/office/officeart/2005/8/layout/cycle6"/>
    <dgm:cxn modelId="{4574098A-4D59-49AB-9700-1910B7139528}" type="presParOf" srcId="{BDA789A7-3BC9-4B5F-BC57-65C204FBC73B}" destId="{6929E47E-DE3F-40AF-9E63-8119343EE682}" srcOrd="5" destOrd="0" presId="urn:microsoft.com/office/officeart/2005/8/layout/cycle6"/>
    <dgm:cxn modelId="{A8B9C136-F92E-45C8-9ED5-C226ABF9C3C5}" type="presParOf" srcId="{BDA789A7-3BC9-4B5F-BC57-65C204FBC73B}" destId="{335C3971-4757-4A9B-B351-778D45CF7AD0}" srcOrd="6" destOrd="0" presId="urn:microsoft.com/office/officeart/2005/8/layout/cycle6"/>
    <dgm:cxn modelId="{C9E01E64-8837-4904-9EFC-59CF0D400C19}" type="presParOf" srcId="{BDA789A7-3BC9-4B5F-BC57-65C204FBC73B}" destId="{7C68F539-A9F7-4F64-808A-A462C227A2F3}" srcOrd="7" destOrd="0" presId="urn:microsoft.com/office/officeart/2005/8/layout/cycle6"/>
    <dgm:cxn modelId="{255104A6-FD71-4169-A7F7-A0FD0975ECE4}" type="presParOf" srcId="{BDA789A7-3BC9-4B5F-BC57-65C204FBC73B}" destId="{869246D6-08CE-469C-88EC-3B4AA6DDCC3C}" srcOrd="8" destOrd="0" presId="urn:microsoft.com/office/officeart/2005/8/layout/cycle6"/>
    <dgm:cxn modelId="{AB887C8F-A24D-4609-A2F1-34AB4BE8572F}" type="presParOf" srcId="{BDA789A7-3BC9-4B5F-BC57-65C204FBC73B}" destId="{AC081302-6618-40AC-90A4-0BD21C00C9A0}" srcOrd="9" destOrd="0" presId="urn:microsoft.com/office/officeart/2005/8/layout/cycle6"/>
    <dgm:cxn modelId="{6C657049-092C-449E-9DA0-15087AEFCC3B}" type="presParOf" srcId="{BDA789A7-3BC9-4B5F-BC57-65C204FBC73B}" destId="{D7080BFA-FFE5-4499-92D1-D8CA4F6FCBD5}" srcOrd="10" destOrd="0" presId="urn:microsoft.com/office/officeart/2005/8/layout/cycle6"/>
    <dgm:cxn modelId="{6020C373-FC0F-43ED-8308-1F55073718C5}" type="presParOf" srcId="{BDA789A7-3BC9-4B5F-BC57-65C204FBC73B}" destId="{27DAE7B4-0CB9-48BC-9008-2809C4B20547}" srcOrd="11" destOrd="0" presId="urn:microsoft.com/office/officeart/2005/8/layout/cycle6"/>
    <dgm:cxn modelId="{00A82A87-BCBA-4065-9B94-EE90B3ECEBB0}" type="presParOf" srcId="{BDA789A7-3BC9-4B5F-BC57-65C204FBC73B}" destId="{F4B87CEA-70AF-464B-90D1-F8BFF2645210}" srcOrd="12" destOrd="0" presId="urn:microsoft.com/office/officeart/2005/8/layout/cycle6"/>
    <dgm:cxn modelId="{906207B8-5CDD-4117-B848-9828C86CC9EB}" type="presParOf" srcId="{BDA789A7-3BC9-4B5F-BC57-65C204FBC73B}" destId="{6F34987A-A277-46F9-9488-255D107E97AB}" srcOrd="13" destOrd="0" presId="urn:microsoft.com/office/officeart/2005/8/layout/cycle6"/>
    <dgm:cxn modelId="{8035DDA8-1135-45BF-BD9C-74456F196DE4}" type="presParOf" srcId="{BDA789A7-3BC9-4B5F-BC57-65C204FBC73B}" destId="{047327CF-89F7-4A1F-AE83-5EB4990F9697}" srcOrd="14" destOrd="0" presId="urn:microsoft.com/office/officeart/2005/8/layout/cycle6"/>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68EF46-2916-4317-8613-A7C472968E6E}">
      <dsp:nvSpPr>
        <dsp:cNvPr id="0" name=""/>
        <dsp:cNvSpPr/>
      </dsp:nvSpPr>
      <dsp:spPr>
        <a:xfrm>
          <a:off x="3288585" y="497"/>
          <a:ext cx="1596400" cy="103766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solidFill>
                <a:schemeClr val="tx1"/>
              </a:solidFill>
              <a:latin typeface="Arial" pitchFamily="34" charset="0"/>
              <a:cs typeface="Arial" pitchFamily="34" charset="0"/>
            </a:rPr>
            <a:t>APPARENCE:</a:t>
          </a:r>
        </a:p>
        <a:p>
          <a:pPr lvl="0" algn="ctr" defTabSz="622300">
            <a:lnSpc>
              <a:spcPct val="90000"/>
            </a:lnSpc>
            <a:spcBef>
              <a:spcPct val="0"/>
            </a:spcBef>
            <a:spcAft>
              <a:spcPct val="35000"/>
            </a:spcAft>
          </a:pPr>
          <a:r>
            <a:rPr lang="fr-FR" sz="1400" kern="1200" dirty="0" smtClean="0">
              <a:solidFill>
                <a:schemeClr val="tx1"/>
              </a:solidFill>
              <a:latin typeface="Arial" pitchFamily="34" charset="0"/>
              <a:cs typeface="Arial" pitchFamily="34" charset="0"/>
            </a:rPr>
            <a:t>cristaux jaunâtre</a:t>
          </a:r>
        </a:p>
      </dsp:txBody>
      <dsp:txXfrm>
        <a:off x="3288585" y="497"/>
        <a:ext cx="1596400" cy="1037660"/>
      </dsp:txXfrm>
    </dsp:sp>
    <dsp:sp modelId="{F298ECB6-AD6E-486D-BAC6-EFB928CD2516}">
      <dsp:nvSpPr>
        <dsp:cNvPr id="0" name=""/>
        <dsp:cNvSpPr/>
      </dsp:nvSpPr>
      <dsp:spPr>
        <a:xfrm>
          <a:off x="2015015" y="519327"/>
          <a:ext cx="4143540" cy="4143540"/>
        </a:xfrm>
        <a:custGeom>
          <a:avLst/>
          <a:gdLst/>
          <a:ahLst/>
          <a:cxnLst/>
          <a:rect l="0" t="0" r="0" b="0"/>
          <a:pathLst>
            <a:path>
              <a:moveTo>
                <a:pt x="2880920" y="164544"/>
              </a:moveTo>
              <a:arcTo wR="2071770" hR="2071770" stAng="17579360" swAng="1959881"/>
            </a:path>
          </a:pathLst>
        </a:custGeom>
        <a:noFill/>
        <a:ln w="952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34B1F42A-8394-479A-862A-DA38B7B61CC7}">
      <dsp:nvSpPr>
        <dsp:cNvPr id="0" name=""/>
        <dsp:cNvSpPr/>
      </dsp:nvSpPr>
      <dsp:spPr>
        <a:xfrm>
          <a:off x="5258956" y="1432055"/>
          <a:ext cx="1596400" cy="1037660"/>
        </a:xfrm>
        <a:prstGeom prst="roundRect">
          <a:avLst/>
        </a:prstGeom>
        <a:gradFill rotWithShape="0">
          <a:gsLst>
            <a:gs pos="0">
              <a:schemeClr val="accent5">
                <a:hueOff val="318288"/>
                <a:satOff val="-20000"/>
                <a:lumOff val="-9706"/>
                <a:alphaOff val="0"/>
                <a:shade val="51000"/>
                <a:satMod val="130000"/>
              </a:schemeClr>
            </a:gs>
            <a:gs pos="80000">
              <a:schemeClr val="accent5">
                <a:hueOff val="318288"/>
                <a:satOff val="-20000"/>
                <a:lumOff val="-9706"/>
                <a:alphaOff val="0"/>
                <a:shade val="93000"/>
                <a:satMod val="130000"/>
              </a:schemeClr>
            </a:gs>
            <a:gs pos="100000">
              <a:schemeClr val="accent5">
                <a:hueOff val="318288"/>
                <a:satOff val="-20000"/>
                <a:lumOff val="-97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fr-FR" sz="1400" kern="1200" dirty="0" smtClean="0">
            <a:solidFill>
              <a:schemeClr val="tx1"/>
            </a:solidFill>
          </a:endParaRPr>
        </a:p>
        <a:p>
          <a:pPr lvl="0" algn="ctr" defTabSz="622300">
            <a:lnSpc>
              <a:spcPct val="90000"/>
            </a:lnSpc>
            <a:spcBef>
              <a:spcPct val="0"/>
            </a:spcBef>
            <a:spcAft>
              <a:spcPct val="35000"/>
            </a:spcAft>
          </a:pPr>
          <a:endParaRPr lang="fr-FR" sz="1400" kern="1200" dirty="0" smtClean="0">
            <a:solidFill>
              <a:schemeClr val="tx1"/>
            </a:solidFill>
          </a:endParaRPr>
        </a:p>
        <a:p>
          <a:pPr lvl="0" algn="ctr" defTabSz="622300">
            <a:lnSpc>
              <a:spcPct val="90000"/>
            </a:lnSpc>
            <a:spcBef>
              <a:spcPct val="0"/>
            </a:spcBef>
            <a:spcAft>
              <a:spcPct val="35000"/>
            </a:spcAft>
          </a:pPr>
          <a:r>
            <a:rPr lang="fr-FR" sz="1400" kern="1200" dirty="0" smtClean="0">
              <a:solidFill>
                <a:schemeClr val="tx1"/>
              </a:solidFill>
            </a:rPr>
            <a:t>Point de fusion:</a:t>
          </a:r>
        </a:p>
        <a:p>
          <a:pPr lvl="0" algn="ctr" defTabSz="622300">
            <a:lnSpc>
              <a:spcPct val="90000"/>
            </a:lnSpc>
            <a:spcBef>
              <a:spcPct val="0"/>
            </a:spcBef>
            <a:spcAft>
              <a:spcPct val="35000"/>
            </a:spcAft>
          </a:pPr>
          <a:r>
            <a:rPr lang="fr-FR" sz="1400" kern="1200" dirty="0" smtClean="0">
              <a:solidFill>
                <a:schemeClr val="tx1"/>
              </a:solidFill>
            </a:rPr>
            <a:t>109</a:t>
          </a:r>
          <a:r>
            <a:rPr lang="fr-FR" sz="1400" kern="1200" dirty="0" smtClean="0">
              <a:solidFill>
                <a:schemeClr val="tx1"/>
              </a:solidFill>
              <a:latin typeface="Arial"/>
              <a:cs typeface="Arial"/>
            </a:rPr>
            <a:t>~111</a:t>
          </a:r>
          <a:r>
            <a:rPr lang="fr-FR" sz="1400" kern="1200" dirty="0" smtClean="0">
              <a:solidFill>
                <a:schemeClr val="tx1"/>
              </a:solidFill>
              <a:latin typeface="Tahoma"/>
              <a:ea typeface="Tahoma"/>
              <a:cs typeface="Tahoma"/>
            </a:rPr>
            <a:t>℃</a:t>
          </a:r>
          <a:endParaRPr lang="fr-FR" sz="1400" kern="1200" dirty="0" smtClean="0">
            <a:solidFill>
              <a:schemeClr val="tx1"/>
            </a:solidFill>
          </a:endParaRPr>
        </a:p>
        <a:p>
          <a:pPr lvl="0" algn="ctr" defTabSz="622300">
            <a:lnSpc>
              <a:spcPct val="90000"/>
            </a:lnSpc>
            <a:spcBef>
              <a:spcPct val="0"/>
            </a:spcBef>
            <a:spcAft>
              <a:spcPct val="35000"/>
            </a:spcAft>
          </a:pPr>
          <a:endParaRPr lang="fr-FR" sz="1400" kern="1200" dirty="0" smtClean="0">
            <a:solidFill>
              <a:schemeClr val="tx1"/>
            </a:solidFill>
          </a:endParaRPr>
        </a:p>
        <a:p>
          <a:pPr lvl="0" algn="ctr" defTabSz="622300">
            <a:lnSpc>
              <a:spcPct val="90000"/>
            </a:lnSpc>
            <a:spcBef>
              <a:spcPct val="0"/>
            </a:spcBef>
            <a:spcAft>
              <a:spcPct val="35000"/>
            </a:spcAft>
          </a:pPr>
          <a:r>
            <a:rPr lang="fr-FR" sz="1400" kern="1200" dirty="0" smtClean="0">
              <a:solidFill>
                <a:schemeClr val="tx1"/>
              </a:solidFill>
            </a:rPr>
            <a:t> </a:t>
          </a:r>
        </a:p>
        <a:p>
          <a:pPr lvl="0" algn="ctr" defTabSz="622300">
            <a:lnSpc>
              <a:spcPct val="90000"/>
            </a:lnSpc>
            <a:spcBef>
              <a:spcPct val="0"/>
            </a:spcBef>
            <a:spcAft>
              <a:spcPct val="35000"/>
            </a:spcAft>
          </a:pPr>
          <a:endParaRPr lang="fr-FR" sz="1400" kern="1200" dirty="0" smtClean="0">
            <a:solidFill>
              <a:schemeClr val="tx1"/>
            </a:solidFill>
          </a:endParaRPr>
        </a:p>
      </dsp:txBody>
      <dsp:txXfrm>
        <a:off x="5258956" y="1432055"/>
        <a:ext cx="1596400" cy="1037660"/>
      </dsp:txXfrm>
    </dsp:sp>
    <dsp:sp modelId="{6929E47E-DE3F-40AF-9E63-8119343EE682}">
      <dsp:nvSpPr>
        <dsp:cNvPr id="0" name=""/>
        <dsp:cNvSpPr/>
      </dsp:nvSpPr>
      <dsp:spPr>
        <a:xfrm>
          <a:off x="2015015" y="519327"/>
          <a:ext cx="4143540" cy="4143540"/>
        </a:xfrm>
        <a:custGeom>
          <a:avLst/>
          <a:gdLst/>
          <a:ahLst/>
          <a:cxnLst/>
          <a:rect l="0" t="0" r="0" b="0"/>
          <a:pathLst>
            <a:path>
              <a:moveTo>
                <a:pt x="4140716" y="1963624"/>
              </a:moveTo>
              <a:arcTo wR="2071770" hR="2071770" stAng="21420469" swAng="2195029"/>
            </a:path>
          </a:pathLst>
        </a:custGeom>
        <a:noFill/>
        <a:ln w="9525" cap="flat" cmpd="sng" algn="ctr">
          <a:solidFill>
            <a:schemeClr val="accent5">
              <a:hueOff val="318288"/>
              <a:satOff val="-20000"/>
              <a:lumOff val="-9706"/>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335C3971-4757-4A9B-B351-778D45CF7AD0}">
      <dsp:nvSpPr>
        <dsp:cNvPr id="0" name=""/>
        <dsp:cNvSpPr/>
      </dsp:nvSpPr>
      <dsp:spPr>
        <a:xfrm>
          <a:off x="4506341" y="3748365"/>
          <a:ext cx="1596400" cy="1037660"/>
        </a:xfrm>
        <a:prstGeom prst="roundRect">
          <a:avLst/>
        </a:prstGeom>
        <a:gradFill rotWithShape="0">
          <a:gsLst>
            <a:gs pos="0">
              <a:schemeClr val="accent5">
                <a:hueOff val="636576"/>
                <a:satOff val="-40000"/>
                <a:lumOff val="-19412"/>
                <a:alphaOff val="0"/>
                <a:shade val="51000"/>
                <a:satMod val="130000"/>
              </a:schemeClr>
            </a:gs>
            <a:gs pos="80000">
              <a:schemeClr val="accent5">
                <a:hueOff val="636576"/>
                <a:satOff val="-40000"/>
                <a:lumOff val="-19412"/>
                <a:alphaOff val="0"/>
                <a:shade val="93000"/>
                <a:satMod val="130000"/>
              </a:schemeClr>
            </a:gs>
            <a:gs pos="100000">
              <a:schemeClr val="accent5">
                <a:hueOff val="636576"/>
                <a:satOff val="-40000"/>
                <a:lumOff val="-194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fr-FR" sz="1400" kern="1200" dirty="0" smtClean="0">
            <a:solidFill>
              <a:schemeClr val="tx1"/>
            </a:solidFill>
          </a:endParaRPr>
        </a:p>
        <a:p>
          <a:pPr lvl="0" algn="ctr" defTabSz="622300">
            <a:lnSpc>
              <a:spcPct val="90000"/>
            </a:lnSpc>
            <a:spcBef>
              <a:spcPct val="0"/>
            </a:spcBef>
            <a:spcAft>
              <a:spcPct val="35000"/>
            </a:spcAft>
          </a:pPr>
          <a:r>
            <a:rPr lang="fr-FR" sz="1400" kern="1200" dirty="0" smtClean="0">
              <a:solidFill>
                <a:schemeClr val="tx1"/>
              </a:solidFill>
            </a:rPr>
            <a:t>Pointe d’ébullition:</a:t>
          </a:r>
        </a:p>
        <a:p>
          <a:pPr lvl="0" algn="ctr" defTabSz="622300">
            <a:lnSpc>
              <a:spcPct val="90000"/>
            </a:lnSpc>
            <a:spcBef>
              <a:spcPct val="0"/>
            </a:spcBef>
            <a:spcAft>
              <a:spcPct val="35000"/>
            </a:spcAft>
          </a:pPr>
          <a:r>
            <a:rPr lang="fr-FR" sz="1400" kern="1200" dirty="0" smtClean="0">
              <a:solidFill>
                <a:schemeClr val="tx1"/>
              </a:solidFill>
            </a:rPr>
            <a:t>269,9</a:t>
          </a:r>
          <a:r>
            <a:rPr lang="fr-FR" sz="1400" kern="1200" dirty="0" smtClean="0">
              <a:solidFill>
                <a:schemeClr val="tx1"/>
              </a:solidFill>
              <a:latin typeface="Tahoma"/>
              <a:ea typeface="Tahoma"/>
              <a:cs typeface="Tahoma"/>
            </a:rPr>
            <a:t>℃</a:t>
          </a:r>
          <a:endParaRPr lang="fr-FR" sz="1400" kern="1200" dirty="0" smtClean="0">
            <a:solidFill>
              <a:schemeClr val="tx1"/>
            </a:solidFill>
          </a:endParaRPr>
        </a:p>
        <a:p>
          <a:pPr lvl="0" algn="ctr" defTabSz="622300">
            <a:lnSpc>
              <a:spcPct val="90000"/>
            </a:lnSpc>
            <a:spcBef>
              <a:spcPct val="0"/>
            </a:spcBef>
            <a:spcAft>
              <a:spcPct val="35000"/>
            </a:spcAft>
          </a:pPr>
          <a:endParaRPr lang="fr-FR" sz="1400" kern="1200" dirty="0" smtClean="0">
            <a:solidFill>
              <a:schemeClr val="tx1"/>
            </a:solidFill>
          </a:endParaRPr>
        </a:p>
        <a:p>
          <a:pPr lvl="0" algn="ctr" defTabSz="622300">
            <a:lnSpc>
              <a:spcPct val="90000"/>
            </a:lnSpc>
            <a:spcBef>
              <a:spcPct val="0"/>
            </a:spcBef>
            <a:spcAft>
              <a:spcPct val="35000"/>
            </a:spcAft>
          </a:pPr>
          <a:r>
            <a:rPr lang="fr-FR" sz="1400" kern="1200" dirty="0" smtClean="0">
              <a:solidFill>
                <a:schemeClr val="tx1"/>
              </a:solidFill>
            </a:rPr>
            <a:t> </a:t>
          </a:r>
          <a:endParaRPr lang="fr-FR" sz="1400" kern="1200" dirty="0">
            <a:solidFill>
              <a:schemeClr val="tx1"/>
            </a:solidFill>
          </a:endParaRPr>
        </a:p>
      </dsp:txBody>
      <dsp:txXfrm>
        <a:off x="4506341" y="3748365"/>
        <a:ext cx="1596400" cy="1037660"/>
      </dsp:txXfrm>
    </dsp:sp>
    <dsp:sp modelId="{869246D6-08CE-469C-88EC-3B4AA6DDCC3C}">
      <dsp:nvSpPr>
        <dsp:cNvPr id="0" name=""/>
        <dsp:cNvSpPr/>
      </dsp:nvSpPr>
      <dsp:spPr>
        <a:xfrm>
          <a:off x="2015015" y="519327"/>
          <a:ext cx="4143540" cy="4143540"/>
        </a:xfrm>
        <a:custGeom>
          <a:avLst/>
          <a:gdLst/>
          <a:ahLst/>
          <a:cxnLst/>
          <a:rect l="0" t="0" r="0" b="0"/>
          <a:pathLst>
            <a:path>
              <a:moveTo>
                <a:pt x="2483105" y="4102296"/>
              </a:moveTo>
              <a:arcTo wR="2071770" hR="2071770" stAng="4712895" swAng="1374211"/>
            </a:path>
          </a:pathLst>
        </a:custGeom>
        <a:noFill/>
        <a:ln w="9525" cap="flat" cmpd="sng" algn="ctr">
          <a:solidFill>
            <a:schemeClr val="accent5">
              <a:hueOff val="636576"/>
              <a:satOff val="-40000"/>
              <a:lumOff val="-19412"/>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AC081302-6618-40AC-90A4-0BD21C00C9A0}">
      <dsp:nvSpPr>
        <dsp:cNvPr id="0" name=""/>
        <dsp:cNvSpPr/>
      </dsp:nvSpPr>
      <dsp:spPr>
        <a:xfrm>
          <a:off x="2070829" y="3748365"/>
          <a:ext cx="1596400" cy="1037660"/>
        </a:xfrm>
        <a:prstGeom prst="roundRect">
          <a:avLst/>
        </a:prstGeom>
        <a:gradFill rotWithShape="0">
          <a:gsLst>
            <a:gs pos="0">
              <a:schemeClr val="accent5">
                <a:hueOff val="954864"/>
                <a:satOff val="-60000"/>
                <a:lumOff val="-29118"/>
                <a:alphaOff val="0"/>
                <a:shade val="51000"/>
                <a:satMod val="130000"/>
              </a:schemeClr>
            </a:gs>
            <a:gs pos="80000">
              <a:schemeClr val="accent5">
                <a:hueOff val="954864"/>
                <a:satOff val="-60000"/>
                <a:lumOff val="-29118"/>
                <a:alphaOff val="0"/>
                <a:shade val="93000"/>
                <a:satMod val="130000"/>
              </a:schemeClr>
            </a:gs>
            <a:gs pos="100000">
              <a:schemeClr val="accent5">
                <a:hueOff val="954864"/>
                <a:satOff val="-60000"/>
                <a:lumOff val="-291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fr-FR" sz="1400" kern="1200" dirty="0" smtClean="0">
            <a:solidFill>
              <a:schemeClr val="bg1"/>
            </a:solidFill>
          </a:endParaRPr>
        </a:p>
        <a:p>
          <a:pPr lvl="0" algn="ctr" defTabSz="622300">
            <a:lnSpc>
              <a:spcPct val="90000"/>
            </a:lnSpc>
            <a:spcBef>
              <a:spcPct val="0"/>
            </a:spcBef>
            <a:spcAft>
              <a:spcPct val="35000"/>
            </a:spcAft>
          </a:pPr>
          <a:endParaRPr lang="fr-FR" sz="1400" kern="1200" dirty="0" smtClean="0">
            <a:solidFill>
              <a:schemeClr val="bg1"/>
            </a:solidFill>
          </a:endParaRPr>
        </a:p>
        <a:p>
          <a:pPr lvl="0" algn="ctr" defTabSz="622300">
            <a:lnSpc>
              <a:spcPct val="90000"/>
            </a:lnSpc>
            <a:spcBef>
              <a:spcPct val="0"/>
            </a:spcBef>
            <a:spcAft>
              <a:spcPct val="35000"/>
            </a:spcAft>
          </a:pPr>
          <a:endParaRPr lang="fr-FR" sz="1400" kern="1200" dirty="0" smtClean="0">
            <a:solidFill>
              <a:schemeClr val="bg1"/>
            </a:solidFill>
          </a:endParaRPr>
        </a:p>
        <a:p>
          <a:pPr lvl="0" algn="ctr" defTabSz="622300">
            <a:lnSpc>
              <a:spcPct val="90000"/>
            </a:lnSpc>
            <a:spcBef>
              <a:spcPct val="0"/>
            </a:spcBef>
            <a:spcAft>
              <a:spcPct val="35000"/>
            </a:spcAft>
          </a:pPr>
          <a:r>
            <a:rPr lang="fr-FR" sz="1400" kern="1200" dirty="0" smtClean="0">
              <a:solidFill>
                <a:schemeClr val="bg1"/>
              </a:solidFill>
            </a:rPr>
            <a:t>Pointe de molécule:</a:t>
          </a:r>
        </a:p>
        <a:p>
          <a:pPr lvl="0" algn="ctr" defTabSz="622300">
            <a:lnSpc>
              <a:spcPct val="90000"/>
            </a:lnSpc>
            <a:spcBef>
              <a:spcPct val="0"/>
            </a:spcBef>
            <a:spcAft>
              <a:spcPct val="35000"/>
            </a:spcAft>
          </a:pPr>
          <a:r>
            <a:rPr lang="fr-FR" sz="1400" kern="1200" dirty="0" smtClean="0">
              <a:solidFill>
                <a:schemeClr val="bg1"/>
              </a:solidFill>
            </a:rPr>
            <a:t>168,15 g/mol</a:t>
          </a:r>
        </a:p>
        <a:p>
          <a:pPr lvl="0" algn="ctr" defTabSz="622300">
            <a:lnSpc>
              <a:spcPct val="90000"/>
            </a:lnSpc>
            <a:spcBef>
              <a:spcPct val="0"/>
            </a:spcBef>
            <a:spcAft>
              <a:spcPct val="35000"/>
            </a:spcAft>
          </a:pPr>
          <a:endParaRPr lang="fr-FR" sz="1400" kern="1200" dirty="0" smtClean="0">
            <a:solidFill>
              <a:schemeClr val="bg1"/>
            </a:solidFill>
          </a:endParaRPr>
        </a:p>
        <a:p>
          <a:pPr lvl="0" algn="ctr" defTabSz="622300">
            <a:lnSpc>
              <a:spcPct val="90000"/>
            </a:lnSpc>
            <a:spcBef>
              <a:spcPct val="0"/>
            </a:spcBef>
            <a:spcAft>
              <a:spcPct val="35000"/>
            </a:spcAft>
          </a:pPr>
          <a:endParaRPr lang="fr-FR" sz="1400" kern="1200" dirty="0" smtClean="0">
            <a:solidFill>
              <a:schemeClr val="bg1"/>
            </a:solidFill>
          </a:endParaRPr>
        </a:p>
        <a:p>
          <a:pPr lvl="0" algn="ctr" defTabSz="622300">
            <a:lnSpc>
              <a:spcPct val="90000"/>
            </a:lnSpc>
            <a:spcBef>
              <a:spcPct val="0"/>
            </a:spcBef>
            <a:spcAft>
              <a:spcPct val="35000"/>
            </a:spcAft>
          </a:pPr>
          <a:endParaRPr lang="fr-FR" sz="1400" kern="1200" dirty="0" smtClean="0">
            <a:solidFill>
              <a:schemeClr val="bg1"/>
            </a:solidFill>
          </a:endParaRPr>
        </a:p>
        <a:p>
          <a:pPr lvl="0" algn="ctr" defTabSz="622300">
            <a:lnSpc>
              <a:spcPct val="90000"/>
            </a:lnSpc>
            <a:spcBef>
              <a:spcPct val="0"/>
            </a:spcBef>
            <a:spcAft>
              <a:spcPct val="35000"/>
            </a:spcAft>
          </a:pPr>
          <a:endParaRPr lang="fr-FR" sz="1400" kern="1200" dirty="0">
            <a:solidFill>
              <a:schemeClr val="bg1"/>
            </a:solidFill>
          </a:endParaRPr>
        </a:p>
      </dsp:txBody>
      <dsp:txXfrm>
        <a:off x="2070829" y="3748365"/>
        <a:ext cx="1596400" cy="1037660"/>
      </dsp:txXfrm>
    </dsp:sp>
    <dsp:sp modelId="{27DAE7B4-0CB9-48BC-9008-2809C4B20547}">
      <dsp:nvSpPr>
        <dsp:cNvPr id="0" name=""/>
        <dsp:cNvSpPr/>
      </dsp:nvSpPr>
      <dsp:spPr>
        <a:xfrm>
          <a:off x="2001004" y="498789"/>
          <a:ext cx="4143540" cy="4143540"/>
        </a:xfrm>
        <a:custGeom>
          <a:avLst/>
          <a:gdLst/>
          <a:ahLst/>
          <a:cxnLst/>
          <a:rect l="0" t="0" r="0" b="0"/>
          <a:pathLst>
            <a:path>
              <a:moveTo>
                <a:pt x="359477" y="3238083"/>
              </a:moveTo>
              <a:arcTo wR="2071770" hR="2071770" stAng="8744376" swAng="2312352"/>
            </a:path>
          </a:pathLst>
        </a:custGeom>
        <a:noFill/>
        <a:ln w="9525" cap="flat" cmpd="sng" algn="ctr">
          <a:solidFill>
            <a:schemeClr val="accent5">
              <a:hueOff val="954864"/>
              <a:satOff val="-60000"/>
              <a:lumOff val="-29118"/>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F4B87CEA-70AF-464B-90D1-F8BFF2645210}">
      <dsp:nvSpPr>
        <dsp:cNvPr id="0" name=""/>
        <dsp:cNvSpPr/>
      </dsp:nvSpPr>
      <dsp:spPr>
        <a:xfrm>
          <a:off x="1324762" y="1364430"/>
          <a:ext cx="1596400" cy="1037660"/>
        </a:xfrm>
        <a:prstGeom prst="roundRect">
          <a:avLst/>
        </a:prstGeom>
        <a:gradFill rotWithShape="0">
          <a:gsLst>
            <a:gs pos="0">
              <a:schemeClr val="accent5">
                <a:hueOff val="1273152"/>
                <a:satOff val="-80000"/>
                <a:lumOff val="-38824"/>
                <a:alphaOff val="0"/>
                <a:shade val="51000"/>
                <a:satMod val="130000"/>
              </a:schemeClr>
            </a:gs>
            <a:gs pos="80000">
              <a:schemeClr val="accent5">
                <a:hueOff val="1273152"/>
                <a:satOff val="-80000"/>
                <a:lumOff val="-38824"/>
                <a:alphaOff val="0"/>
                <a:shade val="93000"/>
                <a:satMod val="130000"/>
              </a:schemeClr>
            </a:gs>
            <a:gs pos="100000">
              <a:schemeClr val="accent5">
                <a:hueOff val="1273152"/>
                <a:satOff val="-80000"/>
                <a:lumOff val="-3882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fr-FR" sz="1400" kern="1200" dirty="0" smtClean="0">
            <a:solidFill>
              <a:schemeClr val="bg1"/>
            </a:solidFill>
          </a:endParaRPr>
        </a:p>
        <a:p>
          <a:pPr lvl="0" algn="ctr" defTabSz="622300">
            <a:lnSpc>
              <a:spcPct val="90000"/>
            </a:lnSpc>
            <a:spcBef>
              <a:spcPct val="0"/>
            </a:spcBef>
            <a:spcAft>
              <a:spcPct val="35000"/>
            </a:spcAft>
          </a:pPr>
          <a:r>
            <a:rPr lang="fr-FR" sz="1400" kern="1200" dirty="0" smtClean="0">
              <a:solidFill>
                <a:schemeClr val="bg1"/>
              </a:solidFill>
            </a:rPr>
            <a:t>Formule brute:</a:t>
          </a:r>
        </a:p>
        <a:p>
          <a:pPr lvl="0" algn="ctr" defTabSz="622300">
            <a:lnSpc>
              <a:spcPct val="90000"/>
            </a:lnSpc>
            <a:spcBef>
              <a:spcPct val="0"/>
            </a:spcBef>
            <a:spcAft>
              <a:spcPct val="35000"/>
            </a:spcAft>
          </a:pPr>
          <a:endParaRPr lang="fr-FR" sz="1400" kern="1200" dirty="0" smtClean="0">
            <a:solidFill>
              <a:schemeClr val="bg1"/>
            </a:solidFill>
          </a:endParaRPr>
        </a:p>
        <a:p>
          <a:pPr lvl="0" algn="ctr" defTabSz="622300">
            <a:lnSpc>
              <a:spcPct val="90000"/>
            </a:lnSpc>
            <a:spcBef>
              <a:spcPct val="0"/>
            </a:spcBef>
            <a:spcAft>
              <a:spcPct val="35000"/>
            </a:spcAft>
          </a:pPr>
          <a:r>
            <a:rPr lang="fr-FR" sz="1400" kern="1200" dirty="0" smtClean="0">
              <a:solidFill>
                <a:schemeClr val="bg1"/>
              </a:solidFill>
            </a:rPr>
            <a:t>C</a:t>
          </a:r>
          <a:r>
            <a:rPr lang="fr-FR" sz="1400" kern="1200" baseline="-25000" dirty="0" smtClean="0">
              <a:solidFill>
                <a:schemeClr val="bg1"/>
              </a:solidFill>
            </a:rPr>
            <a:t>8</a:t>
          </a:r>
          <a:r>
            <a:rPr lang="fr-FR" sz="1400" kern="1200" dirty="0" smtClean="0">
              <a:solidFill>
                <a:schemeClr val="bg1"/>
              </a:solidFill>
            </a:rPr>
            <a:t>H</a:t>
          </a:r>
          <a:r>
            <a:rPr lang="fr-FR" sz="1400" kern="1200" baseline="-25000" dirty="0" smtClean="0">
              <a:solidFill>
                <a:schemeClr val="bg1"/>
              </a:solidFill>
            </a:rPr>
            <a:t>8</a:t>
          </a:r>
          <a:r>
            <a:rPr lang="fr-FR" sz="1400" kern="1200" dirty="0" smtClean="0">
              <a:solidFill>
                <a:schemeClr val="bg1"/>
              </a:solidFill>
            </a:rPr>
            <a:t>O</a:t>
          </a:r>
          <a:r>
            <a:rPr lang="fr-FR" sz="1400" kern="1200" baseline="-25000" dirty="0" smtClean="0">
              <a:solidFill>
                <a:schemeClr val="bg1"/>
              </a:solidFill>
            </a:rPr>
            <a:t>4</a:t>
          </a:r>
          <a:endParaRPr lang="fr-FR" sz="1400" kern="1200" dirty="0" smtClean="0">
            <a:solidFill>
              <a:schemeClr val="bg1"/>
            </a:solidFill>
          </a:endParaRPr>
        </a:p>
        <a:p>
          <a:pPr lvl="0" algn="ctr" defTabSz="622300">
            <a:lnSpc>
              <a:spcPct val="90000"/>
            </a:lnSpc>
            <a:spcBef>
              <a:spcPct val="0"/>
            </a:spcBef>
            <a:spcAft>
              <a:spcPct val="35000"/>
            </a:spcAft>
          </a:pPr>
          <a:endParaRPr lang="fr-FR" sz="1400" kern="1200" dirty="0">
            <a:solidFill>
              <a:schemeClr val="bg1"/>
            </a:solidFill>
          </a:endParaRPr>
        </a:p>
      </dsp:txBody>
      <dsp:txXfrm>
        <a:off x="1324762" y="1364430"/>
        <a:ext cx="1596400" cy="1037660"/>
      </dsp:txXfrm>
    </dsp:sp>
    <dsp:sp modelId="{047327CF-89F7-4A1F-AE83-5EB4990F9697}">
      <dsp:nvSpPr>
        <dsp:cNvPr id="0" name=""/>
        <dsp:cNvSpPr/>
      </dsp:nvSpPr>
      <dsp:spPr>
        <a:xfrm>
          <a:off x="1987091" y="530748"/>
          <a:ext cx="4143540" cy="4143540"/>
        </a:xfrm>
        <a:custGeom>
          <a:avLst/>
          <a:gdLst/>
          <a:ahLst/>
          <a:cxnLst/>
          <a:rect l="0" t="0" r="0" b="0"/>
          <a:pathLst>
            <a:path>
              <a:moveTo>
                <a:pt x="417376" y="824689"/>
              </a:moveTo>
              <a:arcTo wR="2071770" hR="2071770" stAng="13020538" swAng="1851228"/>
            </a:path>
          </a:pathLst>
        </a:custGeom>
        <a:noFill/>
        <a:ln w="9525" cap="flat" cmpd="sng" algn="ctr">
          <a:solidFill>
            <a:schemeClr val="accent5">
              <a:hueOff val="1273152"/>
              <a:satOff val="-80000"/>
              <a:lumOff val="-38824"/>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5" Type="http://schemas.openxmlformats.org/officeDocument/2006/relationships/image" Target="../media/image45.wmf"/><Relationship Id="rId4" Type="http://schemas.openxmlformats.org/officeDocument/2006/relationships/image" Target="../media/image4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80C353-8E80-421F-BB8E-B3F361330C49}" type="datetimeFigureOut">
              <a:rPr lang="fr-FR" smtClean="0"/>
              <a:pPr/>
              <a:t>06/07/2011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D3E5E7-89BC-4DDA-827E-0AD079F35753}"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22</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23</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24</a:t>
            </a:fld>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26</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27</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30</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31</a:t>
            </a:fld>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32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3</a:t>
            </a:fld>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33</a:t>
            </a:fld>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34</a:t>
            </a:fld>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35</a:t>
            </a:fld>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36</a:t>
            </a:fld>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37</a:t>
            </a:fld>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62F98B1A-4D59-49BA-83D3-088370C57A69}" type="slidenum">
              <a:rPr lang="fr-FR" smtClean="0"/>
              <a:pPr>
                <a:defRPr/>
              </a:pPr>
              <a:t>38</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6D3E5E7-89BC-4DDA-827E-0AD079F35753}"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1040"/>
          <p:cNvGrpSpPr>
            <a:grpSpLocks/>
          </p:cNvGrpSpPr>
          <p:nvPr/>
        </p:nvGrpSpPr>
        <p:grpSpPr bwMode="auto">
          <a:xfrm>
            <a:off x="-1588" y="3902075"/>
            <a:ext cx="3402013" cy="2949575"/>
            <a:chOff x="-1" y="2458"/>
            <a:chExt cx="2143" cy="1858"/>
          </a:xfrm>
        </p:grpSpPr>
        <p:sp>
          <p:nvSpPr>
            <p:cNvPr id="5124" name="Freeform 1028"/>
            <p:cNvSpPr>
              <a:spLocks/>
            </p:cNvSpPr>
            <p:nvPr userDrawn="1"/>
          </p:nvSpPr>
          <p:spPr bwMode="hidden">
            <a:xfrm>
              <a:off x="-1"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accent1"/>
                </a:gs>
                <a:gs pos="50000">
                  <a:schemeClr val="bg1"/>
                </a:gs>
                <a:gs pos="100000">
                  <a:schemeClr val="accent1"/>
                </a:gs>
              </a:gsLst>
              <a:lin ang="18900000" scaled="1"/>
            </a:gradFill>
            <a:ln w="9525">
              <a:noFill/>
              <a:round/>
              <a:headEnd/>
              <a:tailEnd/>
            </a:ln>
          </p:spPr>
          <p:txBody>
            <a:bodyPr/>
            <a:lstStyle/>
            <a:p>
              <a:endParaRPr lang="fr-FR"/>
            </a:p>
          </p:txBody>
        </p:sp>
        <p:sp>
          <p:nvSpPr>
            <p:cNvPr id="5123" name="Freeform 1027"/>
            <p:cNvSpPr>
              <a:spLocks/>
            </p:cNvSpPr>
            <p:nvPr userDrawn="1"/>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solidFill>
              <a:srgbClr val="70E4F4"/>
            </a:solidFill>
            <a:ln w="9525">
              <a:solidFill>
                <a:schemeClr val="accent1"/>
              </a:solidFill>
              <a:round/>
              <a:headEnd/>
              <a:tailEnd/>
            </a:ln>
          </p:spPr>
          <p:txBody>
            <a:bodyPr/>
            <a:lstStyle/>
            <a:p>
              <a:endParaRPr lang="fr-FR"/>
            </a:p>
          </p:txBody>
        </p:sp>
        <p:sp>
          <p:nvSpPr>
            <p:cNvPr id="5125" name="Freeform 1029"/>
            <p:cNvSpPr>
              <a:spLocks/>
            </p:cNvSpPr>
            <p:nvPr userDrawn="1"/>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solidFill>
              <a:srgbClr val="70E4F4"/>
            </a:solidFill>
            <a:ln w="9525">
              <a:solidFill>
                <a:schemeClr val="accent1"/>
              </a:solidFill>
              <a:round/>
              <a:headEnd/>
              <a:tailEnd/>
            </a:ln>
          </p:spPr>
          <p:txBody>
            <a:bodyPr/>
            <a:lstStyle/>
            <a:p>
              <a:endParaRPr lang="fr-FR"/>
            </a:p>
          </p:txBody>
        </p:sp>
        <p:sp>
          <p:nvSpPr>
            <p:cNvPr id="5126" name="Freeform 1030"/>
            <p:cNvSpPr>
              <a:spLocks/>
            </p:cNvSpPr>
            <p:nvPr userDrawn="1"/>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solidFill>
              <a:srgbClr val="70E4F4"/>
            </a:solidFill>
            <a:ln w="9525">
              <a:solidFill>
                <a:schemeClr val="accent1"/>
              </a:solidFill>
              <a:round/>
              <a:headEnd/>
              <a:tailEnd/>
            </a:ln>
          </p:spPr>
          <p:txBody>
            <a:bodyPr/>
            <a:lstStyle/>
            <a:p>
              <a:endParaRPr lang="fr-FR"/>
            </a:p>
          </p:txBody>
        </p:sp>
        <p:sp>
          <p:nvSpPr>
            <p:cNvPr id="5127" name="Oval 1031"/>
            <p:cNvSpPr>
              <a:spLocks noChangeArrowheads="1"/>
            </p:cNvSpPr>
            <p:nvPr userDrawn="1"/>
          </p:nvSpPr>
          <p:spPr bwMode="ltGray">
            <a:xfrm>
              <a:off x="209" y="2784"/>
              <a:ext cx="86" cy="86"/>
            </a:xfrm>
            <a:prstGeom prst="ellipse">
              <a:avLst/>
            </a:prstGeom>
            <a:gradFill rotWithShape="1">
              <a:gsLst>
                <a:gs pos="0">
                  <a:srgbClr val="FFFFFF"/>
                </a:gs>
                <a:gs pos="100000">
                  <a:srgbClr val="70E4F4"/>
                </a:gs>
              </a:gsLst>
              <a:path path="shape">
                <a:fillToRect l="50000" t="50000" r="50000" b="50000"/>
              </a:path>
            </a:gradFill>
            <a:ln w="9525">
              <a:solidFill>
                <a:schemeClr val="accent1"/>
              </a:solidFill>
              <a:round/>
              <a:headEnd/>
              <a:tailEnd/>
            </a:ln>
            <a:effectLst/>
          </p:spPr>
          <p:txBody>
            <a:bodyPr/>
            <a:lstStyle/>
            <a:p>
              <a:endParaRPr lang="fr-FR"/>
            </a:p>
          </p:txBody>
        </p:sp>
        <p:sp>
          <p:nvSpPr>
            <p:cNvPr id="5128" name="Oval 1032"/>
            <p:cNvSpPr>
              <a:spLocks noChangeArrowheads="1"/>
            </p:cNvSpPr>
            <p:nvPr userDrawn="1"/>
          </p:nvSpPr>
          <p:spPr bwMode="ltGray">
            <a:xfrm>
              <a:off x="1536" y="3884"/>
              <a:ext cx="92" cy="92"/>
            </a:xfrm>
            <a:prstGeom prst="ellipse">
              <a:avLst/>
            </a:prstGeom>
            <a:gradFill rotWithShape="1">
              <a:gsLst>
                <a:gs pos="0">
                  <a:srgbClr val="FFFFFF"/>
                </a:gs>
                <a:gs pos="100000">
                  <a:srgbClr val="70E4F4"/>
                </a:gs>
              </a:gsLst>
              <a:path path="shape">
                <a:fillToRect l="50000" t="50000" r="50000" b="50000"/>
              </a:path>
            </a:gradFill>
            <a:ln w="9525">
              <a:solidFill>
                <a:schemeClr val="accent1"/>
              </a:solidFill>
              <a:round/>
              <a:headEnd/>
              <a:tailEnd/>
            </a:ln>
            <a:effectLst/>
          </p:spPr>
          <p:txBody>
            <a:bodyPr/>
            <a:lstStyle/>
            <a:p>
              <a:endParaRPr lang="fr-FR"/>
            </a:p>
          </p:txBody>
        </p:sp>
        <p:sp>
          <p:nvSpPr>
            <p:cNvPr id="5129" name="Oval 1033"/>
            <p:cNvSpPr>
              <a:spLocks noChangeArrowheads="1"/>
            </p:cNvSpPr>
            <p:nvPr userDrawn="1"/>
          </p:nvSpPr>
          <p:spPr bwMode="ltGray">
            <a:xfrm>
              <a:off x="791" y="2723"/>
              <a:ext cx="121" cy="121"/>
            </a:xfrm>
            <a:prstGeom prst="ellipse">
              <a:avLst/>
            </a:prstGeom>
            <a:gradFill rotWithShape="1">
              <a:gsLst>
                <a:gs pos="0">
                  <a:srgbClr val="FFFFFF"/>
                </a:gs>
                <a:gs pos="100000">
                  <a:srgbClr val="70E4F4"/>
                </a:gs>
              </a:gsLst>
              <a:path path="shape">
                <a:fillToRect l="50000" t="50000" r="50000" b="50000"/>
              </a:path>
            </a:gradFill>
            <a:ln w="9525" algn="ctr">
              <a:solidFill>
                <a:schemeClr val="accent1"/>
              </a:solidFill>
              <a:round/>
              <a:headEnd/>
              <a:tailEnd/>
            </a:ln>
            <a:effectLst/>
          </p:spPr>
          <p:txBody>
            <a:bodyPr/>
            <a:lstStyle/>
            <a:p>
              <a:endParaRPr lang="fr-FR"/>
            </a:p>
          </p:txBody>
        </p:sp>
      </p:grpSp>
      <p:sp>
        <p:nvSpPr>
          <p:cNvPr id="5130" name="Rectangle 1034"/>
          <p:cNvSpPr>
            <a:spLocks noGrp="1" noChangeArrowheads="1"/>
          </p:cNvSpPr>
          <p:nvPr>
            <p:ph type="ctrTitle" sz="quarter"/>
          </p:nvPr>
        </p:nvSpPr>
        <p:spPr>
          <a:xfrm>
            <a:off x="685800" y="1873250"/>
            <a:ext cx="7772400" cy="1555750"/>
          </a:xfrm>
        </p:spPr>
        <p:txBody>
          <a:bodyPr/>
          <a:lstStyle>
            <a:lvl1pPr>
              <a:defRPr sz="4800"/>
            </a:lvl1pPr>
          </a:lstStyle>
          <a:p>
            <a:r>
              <a:rPr lang="fr-FR" smtClean="0"/>
              <a:t>Cliquez pour modifier le style du titre</a:t>
            </a:r>
            <a:endParaRPr lang="fr-FR"/>
          </a:p>
        </p:txBody>
      </p:sp>
      <p:sp>
        <p:nvSpPr>
          <p:cNvPr id="5131" name="Rectangle 103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fr-FR" smtClean="0"/>
              <a:t>Cliquez pour modifier le style des sous-titres du masque</a:t>
            </a:r>
            <a:endParaRPr lang="fr-FR"/>
          </a:p>
        </p:txBody>
      </p:sp>
      <p:sp>
        <p:nvSpPr>
          <p:cNvPr id="5134" name="Rectangle 1038"/>
          <p:cNvSpPr>
            <a:spLocks noGrp="1" noChangeArrowheads="1"/>
          </p:cNvSpPr>
          <p:nvPr>
            <p:ph type="sldNum" sz="quarter" idx="4"/>
          </p:nvPr>
        </p:nvSpPr>
        <p:spPr bwMode="auto">
          <a:xfrm>
            <a:off x="7010400" y="6400800"/>
            <a:ext cx="21336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10199"/>
                  </a:outerShdw>
                </a:effectLst>
              </a:defRPr>
            </a:lvl1pPr>
          </a:lstStyle>
          <a:p>
            <a:fld id="{CF4668DC-857F-487D-BFFA-8C0CA5037977}" type="slidenum">
              <a:rPr lang="fr-BE" smtClean="0"/>
              <a:pPr/>
              <a:t>‹N°›</a:t>
            </a:fld>
            <a:endParaRPr lang="fr-BE"/>
          </a:p>
        </p:txBody>
      </p:sp>
      <p:pic>
        <p:nvPicPr>
          <p:cNvPr id="5140" name="Picture 1044" descr="UP13"/>
          <p:cNvPicPr>
            <a:picLocks noChangeAspect="1" noChangeArrowheads="1"/>
          </p:cNvPicPr>
          <p:nvPr/>
        </p:nvPicPr>
        <p:blipFill>
          <a:blip r:embed="rId2" cstate="print"/>
          <a:srcRect/>
          <a:stretch>
            <a:fillRect/>
          </a:stretch>
        </p:blipFill>
        <p:spPr bwMode="auto">
          <a:xfrm>
            <a:off x="0" y="0"/>
            <a:ext cx="2460625" cy="684213"/>
          </a:xfrm>
          <a:prstGeom prst="rect">
            <a:avLst/>
          </a:prstGeom>
          <a:noFill/>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972300" y="-231775"/>
            <a:ext cx="2171700" cy="63627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31775"/>
            <a:ext cx="6362700" cy="63627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1504950" y="-231775"/>
            <a:ext cx="7639050" cy="1139825"/>
          </a:xfrm>
        </p:spPr>
        <p:txBody>
          <a:bodyPr/>
          <a:lstStyle/>
          <a:p>
            <a:r>
              <a:rPr lang="fr-FR" smtClean="0"/>
              <a:t>Cliquez pour modifier le style du titre</a:t>
            </a:r>
            <a:endParaRPr lang="fr-FR"/>
          </a:p>
        </p:txBody>
      </p:sp>
      <p:sp>
        <p:nvSpPr>
          <p:cNvPr id="3" name="Espace réservé du contenu 2"/>
          <p:cNvSpPr>
            <a:spLocks noGrp="1"/>
          </p:cNvSpPr>
          <p:nvPr>
            <p:ph sz="quarter" idx="1"/>
          </p:nvPr>
        </p:nvSpPr>
        <p:spPr>
          <a:xfrm>
            <a:off x="457200" y="1600200"/>
            <a:ext cx="4038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57200" y="3941763"/>
            <a:ext cx="4038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contenu 5"/>
          <p:cNvSpPr>
            <a:spLocks noGrp="1"/>
          </p:cNvSpPr>
          <p:nvPr>
            <p:ph sz="quarter" idx="4"/>
          </p:nvPr>
        </p:nvSpPr>
        <p:spPr>
          <a:xfrm>
            <a:off x="4648200" y="3941763"/>
            <a:ext cx="4038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31775"/>
            <a:ext cx="8686800" cy="63627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504950" y="-231775"/>
            <a:ext cx="7639050" cy="1139825"/>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hf sldNum="0"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1504950" y="-231775"/>
            <a:ext cx="7639050" cy="1139825"/>
          </a:xfr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6" name="Rectangle 10"/>
          <p:cNvSpPr>
            <a:spLocks noGrp="1" noChangeArrowheads="1"/>
          </p:cNvSpPr>
          <p:nvPr>
            <p:ph type="title"/>
          </p:nvPr>
        </p:nvSpPr>
        <p:spPr bwMode="auto">
          <a:xfrm>
            <a:off x="1504950" y="-231775"/>
            <a:ext cx="763905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fr-FR" smtClean="0"/>
              <a:t>Cliquez pour</a:t>
            </a:r>
          </a:p>
        </p:txBody>
      </p:sp>
      <p:sp>
        <p:nvSpPr>
          <p:cNvPr id="4107"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p:txBody>
      </p:sp>
      <p:sp>
        <p:nvSpPr>
          <p:cNvPr id="4112" name="Freeform 16"/>
          <p:cNvSpPr>
            <a:spLocks/>
          </p:cNvSpPr>
          <p:nvPr/>
        </p:nvSpPr>
        <p:spPr bwMode="hidden">
          <a:xfrm>
            <a:off x="0" y="5219700"/>
            <a:ext cx="1662113" cy="1638300"/>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accent1"/>
              </a:gs>
              <a:gs pos="50000">
                <a:schemeClr val="bg1"/>
              </a:gs>
              <a:gs pos="100000">
                <a:schemeClr val="accent1"/>
              </a:gs>
            </a:gsLst>
            <a:lin ang="18900000" scaled="1"/>
          </a:gradFill>
          <a:ln w="9525">
            <a:noFill/>
            <a:round/>
            <a:headEnd/>
            <a:tailEnd/>
          </a:ln>
        </p:spPr>
        <p:txBody>
          <a:bodyPr/>
          <a:lstStyle/>
          <a:p>
            <a:endParaRPr lang="fr-FR"/>
          </a:p>
        </p:txBody>
      </p:sp>
      <p:sp>
        <p:nvSpPr>
          <p:cNvPr id="4113" name="Freeform 17"/>
          <p:cNvSpPr>
            <a:spLocks/>
          </p:cNvSpPr>
          <p:nvPr/>
        </p:nvSpPr>
        <p:spPr bwMode="ltGray">
          <a:xfrm>
            <a:off x="0" y="5257800"/>
            <a:ext cx="1919288" cy="1590675"/>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solidFill>
            <a:srgbClr val="70E4F4"/>
          </a:solidFill>
          <a:ln w="9525">
            <a:solidFill>
              <a:schemeClr val="accent1"/>
            </a:solidFill>
            <a:round/>
            <a:headEnd/>
            <a:tailEnd/>
          </a:ln>
        </p:spPr>
        <p:txBody>
          <a:bodyPr/>
          <a:lstStyle/>
          <a:p>
            <a:endParaRPr lang="fr-FR"/>
          </a:p>
        </p:txBody>
      </p:sp>
      <p:sp>
        <p:nvSpPr>
          <p:cNvPr id="4114" name="Freeform 18"/>
          <p:cNvSpPr>
            <a:spLocks/>
          </p:cNvSpPr>
          <p:nvPr/>
        </p:nvSpPr>
        <p:spPr bwMode="ltGray">
          <a:xfrm>
            <a:off x="0" y="5457825"/>
            <a:ext cx="1563688" cy="1390650"/>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solidFill>
            <a:srgbClr val="70E4F4"/>
          </a:solidFill>
          <a:ln w="9525">
            <a:solidFill>
              <a:schemeClr val="accent1"/>
            </a:solidFill>
            <a:round/>
            <a:headEnd/>
            <a:tailEnd/>
          </a:ln>
        </p:spPr>
        <p:txBody>
          <a:bodyPr/>
          <a:lstStyle/>
          <a:p>
            <a:endParaRPr lang="fr-FR"/>
          </a:p>
        </p:txBody>
      </p:sp>
      <p:sp>
        <p:nvSpPr>
          <p:cNvPr id="4115" name="Freeform 19"/>
          <p:cNvSpPr>
            <a:spLocks/>
          </p:cNvSpPr>
          <p:nvPr/>
        </p:nvSpPr>
        <p:spPr bwMode="ltGray">
          <a:xfrm>
            <a:off x="0" y="5289550"/>
            <a:ext cx="1563688" cy="1558925"/>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solidFill>
            <a:srgbClr val="70E4F4"/>
          </a:solidFill>
          <a:ln w="9525">
            <a:solidFill>
              <a:schemeClr val="accent1"/>
            </a:solidFill>
            <a:round/>
            <a:headEnd/>
            <a:tailEnd/>
          </a:ln>
        </p:spPr>
        <p:txBody>
          <a:bodyPr/>
          <a:lstStyle/>
          <a:p>
            <a:endParaRPr lang="fr-FR"/>
          </a:p>
        </p:txBody>
      </p:sp>
      <p:sp>
        <p:nvSpPr>
          <p:cNvPr id="4116" name="Oval 20"/>
          <p:cNvSpPr>
            <a:spLocks noChangeArrowheads="1"/>
          </p:cNvSpPr>
          <p:nvPr/>
        </p:nvSpPr>
        <p:spPr bwMode="ltGray">
          <a:xfrm>
            <a:off x="187325" y="5500688"/>
            <a:ext cx="76200" cy="76200"/>
          </a:xfrm>
          <a:prstGeom prst="ellipse">
            <a:avLst/>
          </a:prstGeom>
          <a:gradFill rotWithShape="1">
            <a:gsLst>
              <a:gs pos="0">
                <a:srgbClr val="FFFFFF"/>
              </a:gs>
              <a:gs pos="100000">
                <a:srgbClr val="70E4F4"/>
              </a:gs>
            </a:gsLst>
            <a:path path="shape">
              <a:fillToRect l="50000" t="50000" r="50000" b="50000"/>
            </a:path>
          </a:gradFill>
          <a:ln w="9525">
            <a:solidFill>
              <a:schemeClr val="accent1"/>
            </a:solidFill>
            <a:round/>
            <a:headEnd/>
            <a:tailEnd/>
          </a:ln>
          <a:effectLst/>
        </p:spPr>
        <p:txBody>
          <a:bodyPr/>
          <a:lstStyle/>
          <a:p>
            <a:endParaRPr lang="fr-FR"/>
          </a:p>
        </p:txBody>
      </p:sp>
      <p:sp>
        <p:nvSpPr>
          <p:cNvPr id="4117" name="Oval 21"/>
          <p:cNvSpPr>
            <a:spLocks noChangeArrowheads="1"/>
          </p:cNvSpPr>
          <p:nvPr/>
        </p:nvSpPr>
        <p:spPr bwMode="ltGray">
          <a:xfrm>
            <a:off x="1376363" y="6470650"/>
            <a:ext cx="82550" cy="80963"/>
          </a:xfrm>
          <a:prstGeom prst="ellipse">
            <a:avLst/>
          </a:prstGeom>
          <a:gradFill rotWithShape="1">
            <a:gsLst>
              <a:gs pos="0">
                <a:srgbClr val="FFFFFF"/>
              </a:gs>
              <a:gs pos="100000">
                <a:srgbClr val="70E4F4"/>
              </a:gs>
            </a:gsLst>
            <a:path path="shape">
              <a:fillToRect l="50000" t="50000" r="50000" b="50000"/>
            </a:path>
          </a:gradFill>
          <a:ln w="9525">
            <a:solidFill>
              <a:schemeClr val="accent1"/>
            </a:solidFill>
            <a:round/>
            <a:headEnd/>
            <a:tailEnd/>
          </a:ln>
          <a:effectLst/>
        </p:spPr>
        <p:txBody>
          <a:bodyPr/>
          <a:lstStyle/>
          <a:p>
            <a:endParaRPr lang="fr-FR"/>
          </a:p>
        </p:txBody>
      </p:sp>
      <p:sp>
        <p:nvSpPr>
          <p:cNvPr id="4118" name="Oval 22"/>
          <p:cNvSpPr>
            <a:spLocks noChangeArrowheads="1"/>
          </p:cNvSpPr>
          <p:nvPr/>
        </p:nvSpPr>
        <p:spPr bwMode="ltGray">
          <a:xfrm>
            <a:off x="708025" y="5446713"/>
            <a:ext cx="109538" cy="106362"/>
          </a:xfrm>
          <a:prstGeom prst="ellipse">
            <a:avLst/>
          </a:prstGeom>
          <a:gradFill rotWithShape="1">
            <a:gsLst>
              <a:gs pos="0">
                <a:srgbClr val="FFFFFF"/>
              </a:gs>
              <a:gs pos="100000">
                <a:srgbClr val="70E4F4"/>
              </a:gs>
            </a:gsLst>
            <a:path path="shape">
              <a:fillToRect l="50000" t="50000" r="50000" b="50000"/>
            </a:path>
          </a:gradFill>
          <a:ln w="9525" algn="ctr">
            <a:solidFill>
              <a:schemeClr val="accent1"/>
            </a:solidFill>
            <a:round/>
            <a:headEnd/>
            <a:tailEnd/>
          </a:ln>
          <a:effectLst/>
        </p:spPr>
        <p:txBody>
          <a:bodyPr/>
          <a:lstStyle/>
          <a:p>
            <a:endParaRPr lang="fr-FR"/>
          </a:p>
        </p:txBody>
      </p:sp>
      <p:sp>
        <p:nvSpPr>
          <p:cNvPr id="4120" name="AutoShape 24"/>
          <p:cNvSpPr>
            <a:spLocks noChangeArrowheads="1"/>
          </p:cNvSpPr>
          <p:nvPr/>
        </p:nvSpPr>
        <p:spPr bwMode="auto">
          <a:xfrm>
            <a:off x="1687513" y="768350"/>
            <a:ext cx="7632700" cy="117475"/>
          </a:xfrm>
          <a:prstGeom prst="roundRect">
            <a:avLst>
              <a:gd name="adj" fmla="val 50000"/>
            </a:avLst>
          </a:prstGeom>
          <a:gradFill rotWithShape="1">
            <a:gsLst>
              <a:gs pos="0">
                <a:schemeClr val="bg1"/>
              </a:gs>
              <a:gs pos="50000">
                <a:srgbClr val="FFFF66"/>
              </a:gs>
              <a:gs pos="100000">
                <a:schemeClr val="bg1"/>
              </a:gs>
            </a:gsLst>
            <a:lin ang="5400000" scaled="1"/>
          </a:gradFill>
          <a:ln w="9525">
            <a:noFill/>
            <a:round/>
            <a:headEnd/>
            <a:tailEnd/>
          </a:ln>
          <a:effectLst/>
        </p:spPr>
        <p:txBody>
          <a:bodyPr wrap="none" anchor="ctr"/>
          <a:lstStyle/>
          <a:p>
            <a:endParaRPr lang="fr-FR"/>
          </a:p>
        </p:txBody>
      </p:sp>
      <p:sp>
        <p:nvSpPr>
          <p:cNvPr id="4122" name="Rectangle 26"/>
          <p:cNvSpPr>
            <a:spLocks noChangeArrowheads="1"/>
          </p:cNvSpPr>
          <p:nvPr/>
        </p:nvSpPr>
        <p:spPr bwMode="auto">
          <a:xfrm>
            <a:off x="2317750" y="6629400"/>
            <a:ext cx="6826250" cy="457200"/>
          </a:xfrm>
          <a:prstGeom prst="rect">
            <a:avLst/>
          </a:prstGeom>
          <a:noFill/>
          <a:ln w="9525">
            <a:noFill/>
            <a:miter lim="800000"/>
            <a:headEnd/>
            <a:tailEnd/>
          </a:ln>
          <a:effectLst/>
        </p:spPr>
        <p:txBody>
          <a:bodyPr/>
          <a:lstStyle/>
          <a:p>
            <a:pPr algn="ctr"/>
            <a:r>
              <a:rPr lang="fr-FR" sz="1200">
                <a:effectLst>
                  <a:outerShdw blurRad="38100" dist="38100" dir="2700000" algn="tl">
                    <a:srgbClr val="010199"/>
                  </a:outerShdw>
                </a:effectLst>
                <a:latin typeface="Century Gothic" pitchFamily="34" charset="0"/>
              </a:rPr>
              <a:t>Sébastien Forget/Laboratoire de Physique des Lasers / Université Paris Nord</a:t>
            </a:r>
          </a:p>
          <a:p>
            <a:pPr algn="ctr"/>
            <a:endParaRPr lang="fr-FR" sz="1200">
              <a:effectLst>
                <a:outerShdw blurRad="38100" dist="38100" dir="2700000" algn="tl">
                  <a:srgbClr val="010199"/>
                </a:outerShdw>
              </a:effectLst>
              <a:latin typeface="Century Gothic" pitchFamily="34" charset="0"/>
            </a:endParaRPr>
          </a:p>
        </p:txBody>
      </p:sp>
      <p:pic>
        <p:nvPicPr>
          <p:cNvPr id="4129" name="Picture 33" descr="UP13"/>
          <p:cNvPicPr>
            <a:picLocks noChangeAspect="1" noChangeArrowheads="1"/>
          </p:cNvPicPr>
          <p:nvPr/>
        </p:nvPicPr>
        <p:blipFill>
          <a:blip r:embed="rId17" cstate="print"/>
          <a:srcRect/>
          <a:stretch>
            <a:fillRect/>
          </a:stretch>
        </p:blipFill>
        <p:spPr bwMode="auto">
          <a:xfrm>
            <a:off x="0" y="0"/>
            <a:ext cx="2020888" cy="561975"/>
          </a:xfrm>
          <a:prstGeom prst="rect">
            <a:avLst/>
          </a:prstGeom>
          <a:noFill/>
        </p:spPr>
      </p:pic>
    </p:spTree>
  </p:cSld>
  <p:clrMap bg1="dk2" tx1="lt1" bg2="dk1"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Lst>
  <p:timing>
    <p:tnLst>
      <p:par>
        <p:cTn id="1" dur="indefinite" restart="never" nodeType="tmRoot"/>
      </p:par>
    </p:tnLst>
  </p:timing>
  <p:hf sldNum="0" hdr="0" ftr="0"/>
  <p:txStyles>
    <p:titleStyle>
      <a:lvl1pPr algn="ctr" rtl="0" eaLnBrk="1" fontAlgn="base" hangingPunct="1">
        <a:spcBef>
          <a:spcPct val="0"/>
        </a:spcBef>
        <a:spcAft>
          <a:spcPct val="0"/>
        </a:spcAft>
        <a:defRPr sz="4400">
          <a:solidFill>
            <a:srgbClr val="FFFF66"/>
          </a:solidFill>
          <a:effectLst>
            <a:outerShdw blurRad="38100" dist="38100" dir="2700000" algn="tl">
              <a:srgbClr val="FFFFFF"/>
            </a:outerShdw>
          </a:effectLst>
          <a:latin typeface="+mj-lt"/>
          <a:ea typeface="+mj-ea"/>
          <a:cs typeface="+mj-cs"/>
        </a:defRPr>
      </a:lvl1pPr>
      <a:lvl2pPr algn="ctr" rtl="0" eaLnBrk="1" fontAlgn="base" hangingPunct="1">
        <a:spcBef>
          <a:spcPct val="0"/>
        </a:spcBef>
        <a:spcAft>
          <a:spcPct val="0"/>
        </a:spcAft>
        <a:defRPr sz="4400">
          <a:solidFill>
            <a:srgbClr val="FFFF66"/>
          </a:solidFill>
          <a:effectLst>
            <a:outerShdw blurRad="38100" dist="38100" dir="2700000" algn="tl">
              <a:srgbClr val="FFFFFF"/>
            </a:outerShdw>
          </a:effectLst>
          <a:latin typeface="Century Gothic" pitchFamily="34" charset="0"/>
        </a:defRPr>
      </a:lvl2pPr>
      <a:lvl3pPr algn="ctr" rtl="0" eaLnBrk="1" fontAlgn="base" hangingPunct="1">
        <a:spcBef>
          <a:spcPct val="0"/>
        </a:spcBef>
        <a:spcAft>
          <a:spcPct val="0"/>
        </a:spcAft>
        <a:defRPr sz="4400">
          <a:solidFill>
            <a:srgbClr val="FFFF66"/>
          </a:solidFill>
          <a:effectLst>
            <a:outerShdw blurRad="38100" dist="38100" dir="2700000" algn="tl">
              <a:srgbClr val="FFFFFF"/>
            </a:outerShdw>
          </a:effectLst>
          <a:latin typeface="Century Gothic" pitchFamily="34" charset="0"/>
        </a:defRPr>
      </a:lvl3pPr>
      <a:lvl4pPr algn="ctr" rtl="0" eaLnBrk="1" fontAlgn="base" hangingPunct="1">
        <a:spcBef>
          <a:spcPct val="0"/>
        </a:spcBef>
        <a:spcAft>
          <a:spcPct val="0"/>
        </a:spcAft>
        <a:defRPr sz="4400">
          <a:solidFill>
            <a:srgbClr val="FFFF66"/>
          </a:solidFill>
          <a:effectLst>
            <a:outerShdw blurRad="38100" dist="38100" dir="2700000" algn="tl">
              <a:srgbClr val="FFFFFF"/>
            </a:outerShdw>
          </a:effectLst>
          <a:latin typeface="Century Gothic" pitchFamily="34" charset="0"/>
        </a:defRPr>
      </a:lvl4pPr>
      <a:lvl5pPr algn="ctr" rtl="0" eaLnBrk="1" fontAlgn="base" hangingPunct="1">
        <a:spcBef>
          <a:spcPct val="0"/>
        </a:spcBef>
        <a:spcAft>
          <a:spcPct val="0"/>
        </a:spcAft>
        <a:defRPr sz="4400">
          <a:solidFill>
            <a:srgbClr val="FFFF66"/>
          </a:solidFill>
          <a:effectLst>
            <a:outerShdw blurRad="38100" dist="38100" dir="2700000" algn="tl">
              <a:srgbClr val="FFFFFF"/>
            </a:outerShdw>
          </a:effectLst>
          <a:latin typeface="Century Gothic" pitchFamily="34" charset="0"/>
        </a:defRPr>
      </a:lvl5pPr>
      <a:lvl6pPr marL="457200" algn="ctr" rtl="0" eaLnBrk="1" fontAlgn="base" hangingPunct="1">
        <a:spcBef>
          <a:spcPct val="0"/>
        </a:spcBef>
        <a:spcAft>
          <a:spcPct val="0"/>
        </a:spcAft>
        <a:defRPr sz="4400">
          <a:solidFill>
            <a:srgbClr val="FFFF66"/>
          </a:solidFill>
          <a:effectLst>
            <a:outerShdw blurRad="38100" dist="38100" dir="2700000" algn="tl">
              <a:srgbClr val="FFFFFF"/>
            </a:outerShdw>
          </a:effectLst>
          <a:latin typeface="Century Gothic" pitchFamily="34" charset="0"/>
        </a:defRPr>
      </a:lvl6pPr>
      <a:lvl7pPr marL="914400" algn="ctr" rtl="0" eaLnBrk="1" fontAlgn="base" hangingPunct="1">
        <a:spcBef>
          <a:spcPct val="0"/>
        </a:spcBef>
        <a:spcAft>
          <a:spcPct val="0"/>
        </a:spcAft>
        <a:defRPr sz="4400">
          <a:solidFill>
            <a:srgbClr val="FFFF66"/>
          </a:solidFill>
          <a:effectLst>
            <a:outerShdw blurRad="38100" dist="38100" dir="2700000" algn="tl">
              <a:srgbClr val="FFFFFF"/>
            </a:outerShdw>
          </a:effectLst>
          <a:latin typeface="Century Gothic" pitchFamily="34" charset="0"/>
        </a:defRPr>
      </a:lvl7pPr>
      <a:lvl8pPr marL="1371600" algn="ctr" rtl="0" eaLnBrk="1" fontAlgn="base" hangingPunct="1">
        <a:spcBef>
          <a:spcPct val="0"/>
        </a:spcBef>
        <a:spcAft>
          <a:spcPct val="0"/>
        </a:spcAft>
        <a:defRPr sz="4400">
          <a:solidFill>
            <a:srgbClr val="FFFF66"/>
          </a:solidFill>
          <a:effectLst>
            <a:outerShdw blurRad="38100" dist="38100" dir="2700000" algn="tl">
              <a:srgbClr val="FFFFFF"/>
            </a:outerShdw>
          </a:effectLst>
          <a:latin typeface="Century Gothic" pitchFamily="34" charset="0"/>
        </a:defRPr>
      </a:lvl8pPr>
      <a:lvl9pPr marL="1828800" algn="ctr" rtl="0" eaLnBrk="1" fontAlgn="base" hangingPunct="1">
        <a:spcBef>
          <a:spcPct val="0"/>
        </a:spcBef>
        <a:spcAft>
          <a:spcPct val="0"/>
        </a:spcAft>
        <a:defRPr sz="4400">
          <a:solidFill>
            <a:srgbClr val="FFFF66"/>
          </a:solidFill>
          <a:effectLst>
            <a:outerShdw blurRad="38100" dist="38100" dir="2700000" algn="tl">
              <a:srgbClr val="FFFFFF"/>
            </a:outerShdw>
          </a:effectLst>
          <a:latin typeface="Century Gothic" pitchFamily="34" charset="0"/>
        </a:defRPr>
      </a:lvl9pPr>
    </p:titleStyle>
    <p:bodyStyle>
      <a:lvl1pPr marL="342900" indent="-342900" algn="l" rtl="0" eaLnBrk="1" fontAlgn="base" hangingPunct="1">
        <a:spcBef>
          <a:spcPct val="20000"/>
        </a:spcBef>
        <a:spcAft>
          <a:spcPct val="0"/>
        </a:spcAft>
        <a:buClr>
          <a:schemeClr val="fo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1" fontAlgn="base" hangingPunct="1">
        <a:spcBef>
          <a:spcPct val="20000"/>
        </a:spcBef>
        <a:spcAft>
          <a:spcPct val="0"/>
        </a:spcAft>
        <a:buClr>
          <a:srgbClr val="FFFF66"/>
        </a:buClr>
        <a:buSzPct val="75000"/>
        <a:buFont typeface="Wingdings" pitchFamily="2" charset="2"/>
        <a:buChar char="l"/>
        <a:defRPr sz="2400">
          <a:solidFill>
            <a:schemeClr val="tx1"/>
          </a:solidFill>
          <a:effectLst>
            <a:outerShdw blurRad="38100" dist="38100" dir="2700000" algn="tl">
              <a:srgbClr val="010199"/>
            </a:outerShdw>
          </a:effectLst>
          <a:latin typeface="+mn-lt"/>
        </a:defRPr>
      </a:lvl2pPr>
      <a:lvl3pPr marL="1143000" indent="-228600" algn="l" rtl="0" eaLnBrk="1" fontAlgn="base" hangingPunct="1">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3pPr>
      <a:lvl4pPr marL="1600200" indent="-228600" algn="l" rtl="0" eaLnBrk="1" fontAlgn="base" hangingPunct="1">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Arial" charset="0"/>
        </a:defRPr>
      </a:lvl4pPr>
      <a:lvl5pPr marL="2057400" indent="-228600" algn="l" rtl="0" eaLnBrk="1" fontAlgn="base" hangingPunct="1">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Arial" charset="0"/>
        </a:defRPr>
      </a:lvl5pPr>
      <a:lvl6pPr marL="2514600" indent="-228600" algn="l" rtl="0" eaLnBrk="1" fontAlgn="base" hangingPunct="1">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Arial" charset="0"/>
        </a:defRPr>
      </a:lvl6pPr>
      <a:lvl7pPr marL="2971800" indent="-228600" algn="l" rtl="0" eaLnBrk="1" fontAlgn="base" hangingPunct="1">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Arial" charset="0"/>
        </a:defRPr>
      </a:lvl7pPr>
      <a:lvl8pPr marL="3429000" indent="-228600" algn="l" rtl="0" eaLnBrk="1" fontAlgn="base" hangingPunct="1">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Arial" charset="0"/>
        </a:defRPr>
      </a:lvl8pPr>
      <a:lvl9pPr marL="3886200" indent="-228600" algn="l" rtl="0" eaLnBrk="1" fontAlgn="base" hangingPunct="1">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9.png"/><Relationship Id="rId7" Type="http://schemas.openxmlformats.org/officeDocument/2006/relationships/diagramColors" Target="../diagrams/colors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microsoft.com/office/2007/relationships/diagramDrawing" Target="../diagrams/drawing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20.xml"/><Relationship Id="rId7" Type="http://schemas.openxmlformats.org/officeDocument/2006/relationships/oleObject" Target="../embeddings/oleObject5.bin"/><Relationship Id="rId12"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11" Type="http://schemas.openxmlformats.org/officeDocument/2006/relationships/oleObject" Target="../embeddings/oleObject9.bin"/><Relationship Id="rId5" Type="http://schemas.openxmlformats.org/officeDocument/2006/relationships/oleObject" Target="../embeddings/oleObject3.bin"/><Relationship Id="rId10" Type="http://schemas.openxmlformats.org/officeDocument/2006/relationships/oleObject" Target="../embeddings/oleObject8.bin"/><Relationship Id="rId4" Type="http://schemas.openxmlformats.org/officeDocument/2006/relationships/image" Target="../media/image9.png"/><Relationship Id="rId9" Type="http://schemas.openxmlformats.org/officeDocument/2006/relationships/oleObject" Target="../embeddings/oleObject7.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22.xml"/><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4.bin"/><Relationship Id="rId5" Type="http://schemas.openxmlformats.org/officeDocument/2006/relationships/oleObject" Target="../embeddings/oleObject13.bin"/><Relationship Id="rId10" Type="http://schemas.openxmlformats.org/officeDocument/2006/relationships/oleObject" Target="../embeddings/oleObject18.bin"/><Relationship Id="rId4" Type="http://schemas.openxmlformats.org/officeDocument/2006/relationships/image" Target="../media/image9.png"/><Relationship Id="rId9" Type="http://schemas.openxmlformats.org/officeDocument/2006/relationships/oleObject" Target="../embeddings/oleObject17.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notesSlide" Target="../notesSlides/notesSlide23.xml"/><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26.bin"/><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7.bin"/><Relationship Id="rId7"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30.bin"/><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7.emf"/></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50.gif"/><Relationship Id="rId4" Type="http://schemas.openxmlformats.org/officeDocument/2006/relationships/image" Target="../media/image49.jpeg"/></Relationships>
</file>

<file path=ppt/slides/_rels/slide38.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9.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e la date 13"/>
          <p:cNvSpPr>
            <a:spLocks noGrp="1"/>
          </p:cNvSpPr>
          <p:nvPr>
            <p:ph type="dt" sz="half" idx="4294967295"/>
          </p:nvPr>
        </p:nvSpPr>
        <p:spPr>
          <a:xfrm>
            <a:off x="0" y="6477000"/>
            <a:ext cx="2133600" cy="274638"/>
          </a:xfrm>
          <a:prstGeom prst="rect">
            <a:avLst/>
          </a:prstGeom>
        </p:spPr>
        <p:txBody>
          <a:bodyPr/>
          <a:lstStyle/>
          <a:p>
            <a:fld id="{7D3D78B5-0414-4E25-8700-DC2214651F97}" type="datetime1">
              <a:rPr lang="fr-FR" smtClean="0"/>
              <a:pPr/>
              <a:t>06/07/2011</a:t>
            </a:fld>
            <a:endParaRPr lang="fr-BE"/>
          </a:p>
        </p:txBody>
      </p:sp>
      <p:pic>
        <p:nvPicPr>
          <p:cNvPr id="9" name="Image 8" descr="Image22222.jpg"/>
          <p:cNvPicPr>
            <a:picLocks noChangeAspect="1"/>
          </p:cNvPicPr>
          <p:nvPr/>
        </p:nvPicPr>
        <p:blipFill>
          <a:blip r:embed="rId3" cstate="print"/>
          <a:stretch>
            <a:fillRect/>
          </a:stretch>
        </p:blipFill>
        <p:spPr>
          <a:xfrm>
            <a:off x="0" y="0"/>
            <a:ext cx="9144000" cy="6857999"/>
          </a:xfrm>
          <a:prstGeom prst="rect">
            <a:avLst/>
          </a:prstGeom>
        </p:spPr>
      </p:pic>
      <p:pic>
        <p:nvPicPr>
          <p:cNvPr id="226305" name="Picture 1" descr="C:\Users\aaa\Desktop\ParisNajd_6195.jpg"/>
          <p:cNvPicPr>
            <a:picLocks noChangeAspect="1" noChangeArrowheads="1"/>
          </p:cNvPicPr>
          <p:nvPr/>
        </p:nvPicPr>
        <p:blipFill>
          <a:blip r:embed="rId4"/>
          <a:srcRect/>
          <a:stretch>
            <a:fillRect/>
          </a:stretch>
        </p:blipFill>
        <p:spPr bwMode="auto">
          <a:xfrm>
            <a:off x="-304800" y="-228600"/>
            <a:ext cx="9753600" cy="7315200"/>
          </a:xfrm>
          <a:prstGeom prst="rect">
            <a:avLst/>
          </a:prstGeom>
          <a:noFill/>
        </p:spPr>
      </p:pic>
      <p:pic>
        <p:nvPicPr>
          <p:cNvPr id="7" name="Picture 8" descr="9fa8ab96f3"/>
          <p:cNvPicPr preferRelativeResize="0">
            <a:picLocks noChangeArrowheads="1" noCrop="1"/>
          </p:cNvPicPr>
          <p:nvPr/>
        </p:nvPicPr>
        <p:blipFill>
          <a:blip r:embed="rId5" cstate="print">
            <a:duotone>
              <a:schemeClr val="bg2">
                <a:shade val="45000"/>
                <a:satMod val="135000"/>
              </a:schemeClr>
              <a:prstClr val="white"/>
            </a:duotone>
          </a:blip>
          <a:stretch>
            <a:fillRect/>
          </a:stretch>
        </p:blipFill>
        <p:spPr bwMode="auto">
          <a:xfrm>
            <a:off x="1142976" y="857232"/>
            <a:ext cx="6883426" cy="4500594"/>
          </a:xfrm>
          <a:prstGeom prst="rect">
            <a:avLst/>
          </a:prstGeom>
          <a:noFill/>
          <a:ln>
            <a:noFill/>
          </a:ln>
          <a:effectLst>
            <a:outerShdw blurRad="50800" dist="50800" dir="5400000" algn="ctr" rotWithShape="0">
              <a:srgbClr val="0070C0"/>
            </a:outerShdw>
          </a:effectLst>
          <a:scene3d>
            <a:camera prst="orthographicFront"/>
            <a:lightRig rig="threePt" dir="t"/>
          </a:scene3d>
          <a:sp3d extrusionH="76200" prstMaterial="softEdge">
            <a:extrusionClr>
              <a:srgbClr val="00B0F0"/>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0" fill="hold"/>
                                        <p:tgtEl>
                                          <p:spTgt spid="7"/>
                                        </p:tgtEl>
                                        <p:attrNameLst>
                                          <p:attrName>ppt_w</p:attrName>
                                        </p:attrNameLst>
                                      </p:cBhvr>
                                      <p:tavLst>
                                        <p:tav tm="0" fmla="#ppt_w*sin(2.5*pi*$)">
                                          <p:val>
                                            <p:fltVal val="0"/>
                                          </p:val>
                                        </p:tav>
                                        <p:tav tm="100000">
                                          <p:val>
                                            <p:fltVal val="1"/>
                                          </p:val>
                                        </p:tav>
                                      </p:tavLst>
                                    </p:anim>
                                    <p:anim calcmode="lin" valueType="num">
                                      <p:cBhvr>
                                        <p:cTn id="8" dur="5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0" y="0"/>
            <a:ext cx="2500298" cy="928670"/>
          </a:xfrm>
          <a:prstGeom prst="rect">
            <a:avLst/>
          </a:prstGeom>
          <a:noFill/>
          <a:ln w="9525">
            <a:noFill/>
            <a:miter lim="800000"/>
            <a:headEnd/>
            <a:tailEnd/>
          </a:ln>
          <a:effectLst/>
        </p:spPr>
      </p:pic>
      <p:grpSp>
        <p:nvGrpSpPr>
          <p:cNvPr id="17" name="Group 22"/>
          <p:cNvGrpSpPr>
            <a:grpSpLocks/>
          </p:cNvGrpSpPr>
          <p:nvPr/>
        </p:nvGrpSpPr>
        <p:grpSpPr bwMode="auto">
          <a:xfrm>
            <a:off x="6605926" y="-24"/>
            <a:ext cx="2214546" cy="565151"/>
            <a:chOff x="4694" y="1940"/>
            <a:chExt cx="862" cy="356"/>
          </a:xfrm>
          <a:solidFill>
            <a:srgbClr val="00B050"/>
          </a:solidFill>
        </p:grpSpPr>
        <p:sp>
          <p:nvSpPr>
            <p:cNvPr id="18"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9"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24"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25" name="Group 22"/>
          <p:cNvGrpSpPr>
            <a:grpSpLocks/>
          </p:cNvGrpSpPr>
          <p:nvPr/>
        </p:nvGrpSpPr>
        <p:grpSpPr bwMode="auto">
          <a:xfrm>
            <a:off x="2286016" y="792147"/>
            <a:ext cx="2214546" cy="565151"/>
            <a:chOff x="4694" y="1940"/>
            <a:chExt cx="862" cy="356"/>
          </a:xfrm>
          <a:solidFill>
            <a:srgbClr val="92D050"/>
          </a:solidFill>
        </p:grpSpPr>
        <p:sp>
          <p:nvSpPr>
            <p:cNvPr id="26"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7"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28" name="Group 22"/>
          <p:cNvGrpSpPr>
            <a:grpSpLocks/>
          </p:cNvGrpSpPr>
          <p:nvPr/>
        </p:nvGrpSpPr>
        <p:grpSpPr bwMode="auto">
          <a:xfrm>
            <a:off x="-32" y="-24"/>
            <a:ext cx="2214546" cy="565151"/>
            <a:chOff x="4694" y="1940"/>
            <a:chExt cx="862" cy="356"/>
          </a:xfrm>
          <a:solidFill>
            <a:srgbClr val="FFFF00"/>
          </a:solidFill>
        </p:grpSpPr>
        <p:sp>
          <p:nvSpPr>
            <p:cNvPr id="29"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30"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38" name="Groupe 37"/>
          <p:cNvGrpSpPr/>
          <p:nvPr/>
        </p:nvGrpSpPr>
        <p:grpSpPr>
          <a:xfrm>
            <a:off x="251520" y="2132856"/>
            <a:ext cx="8424936" cy="2016224"/>
            <a:chOff x="251520" y="2132856"/>
            <a:chExt cx="8424936" cy="2016224"/>
          </a:xfrm>
        </p:grpSpPr>
        <p:sp>
          <p:nvSpPr>
            <p:cNvPr id="21" name="ZoneTexte 20"/>
            <p:cNvSpPr txBox="1"/>
            <p:nvPr/>
          </p:nvSpPr>
          <p:spPr>
            <a:xfrm>
              <a:off x="251520" y="2132856"/>
              <a:ext cx="8424936" cy="2016224"/>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nSpc>
                  <a:spcPct val="150000"/>
                </a:lnSpc>
              </a:pPr>
              <a:endParaRPr lang="fr-FR" sz="2800" dirty="0" smtClean="0">
                <a:latin typeface="Times New Roman" pitchFamily="18" charset="0"/>
                <a:cs typeface="Times New Roman" pitchFamily="18" charset="0"/>
              </a:endParaRPr>
            </a:p>
            <a:p>
              <a:pPr>
                <a:lnSpc>
                  <a:spcPct val="150000"/>
                </a:lnSpc>
              </a:pPr>
              <a:endParaRPr lang="fr-FR" sz="2800" dirty="0" smtClean="0">
                <a:latin typeface="Times New Roman" pitchFamily="18" charset="0"/>
                <a:cs typeface="Times New Roman" pitchFamily="18" charset="0"/>
              </a:endParaRPr>
            </a:p>
            <a:p>
              <a:pPr>
                <a:lnSpc>
                  <a:spcPct val="150000"/>
                </a:lnSpc>
              </a:pPr>
              <a:endParaRPr lang="fr-FR" sz="2800" dirty="0">
                <a:latin typeface="Times New Roman" pitchFamily="18" charset="0"/>
                <a:cs typeface="Times New Roman" pitchFamily="18" charset="0"/>
              </a:endParaRPr>
            </a:p>
          </p:txBody>
        </p:sp>
        <p:sp>
          <p:nvSpPr>
            <p:cNvPr id="36" name="Rectangle 29"/>
            <p:cNvSpPr>
              <a:spLocks noChangeArrowheads="1"/>
            </p:cNvSpPr>
            <p:nvPr/>
          </p:nvSpPr>
          <p:spPr bwMode="auto">
            <a:xfrm>
              <a:off x="467544" y="2276872"/>
              <a:ext cx="7715250" cy="1570037"/>
            </a:xfrm>
            <a:prstGeom prst="rect">
              <a:avLst/>
            </a:prstGeom>
            <a:noFill/>
            <a:ln w="9525">
              <a:noFill/>
              <a:miter lim="800000"/>
              <a:headEnd/>
              <a:tailEnd/>
            </a:ln>
            <a:effectLst>
              <a:prstShdw prst="shdw12">
                <a:schemeClr val="bg2">
                  <a:alpha val="50000"/>
                </a:schemeClr>
              </a:prstShdw>
            </a:effectLst>
          </p:spPr>
          <p:txBody>
            <a:bodyPr anchor="ctr">
              <a:spAutoFit/>
            </a:bodyPr>
            <a:lstStyle/>
            <a:p>
              <a:pPr indent="450850" algn="justLow" eaLnBrk="0" hangingPunct="0"/>
              <a:r>
                <a:rPr lang="fr-FR" sz="2400" dirty="0">
                  <a:latin typeface="Times New Roman" pitchFamily="18" charset="0"/>
                  <a:ea typeface="Calibri" pitchFamily="34" charset="0"/>
                  <a:cs typeface="Times New Roman" pitchFamily="18" charset="0"/>
                </a:rPr>
                <a:t>En chimie organique, la classification des molécules est basée sur le nombre et la diversité des atomes qui les composent, mais aussi sur les différents types de liaisons qui constituent leurs structures.</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srcRect/>
          <a:stretch>
            <a:fillRect/>
          </a:stretch>
        </p:blipFill>
        <p:spPr bwMode="auto">
          <a:xfrm>
            <a:off x="0" y="0"/>
            <a:ext cx="2500298" cy="1000108"/>
          </a:xfrm>
          <a:prstGeom prst="rect">
            <a:avLst/>
          </a:prstGeom>
          <a:noFill/>
          <a:ln w="9525">
            <a:noFill/>
            <a:miter lim="800000"/>
            <a:headEnd/>
            <a:tailEnd/>
          </a:ln>
          <a:effectLst/>
        </p:spPr>
      </p:pic>
      <p:grpSp>
        <p:nvGrpSpPr>
          <p:cNvPr id="23" name="Group 22"/>
          <p:cNvGrpSpPr>
            <a:grpSpLocks/>
          </p:cNvGrpSpPr>
          <p:nvPr/>
        </p:nvGrpSpPr>
        <p:grpSpPr bwMode="auto">
          <a:xfrm>
            <a:off x="2571736" y="785794"/>
            <a:ext cx="2214546" cy="565151"/>
            <a:chOff x="4694" y="1940"/>
            <a:chExt cx="862" cy="356"/>
          </a:xfrm>
          <a:solidFill>
            <a:srgbClr val="92D050"/>
          </a:solidFill>
        </p:grpSpPr>
        <p:sp>
          <p:nvSpPr>
            <p:cNvPr id="2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26" name="Group 22"/>
          <p:cNvGrpSpPr>
            <a:grpSpLocks/>
          </p:cNvGrpSpPr>
          <p:nvPr/>
        </p:nvGrpSpPr>
        <p:grpSpPr bwMode="auto">
          <a:xfrm>
            <a:off x="-32" y="-24"/>
            <a:ext cx="2214546" cy="565151"/>
            <a:chOff x="4694" y="1940"/>
            <a:chExt cx="862" cy="356"/>
          </a:xfrm>
          <a:solidFill>
            <a:srgbClr val="FFFF00"/>
          </a:solidFill>
        </p:grpSpPr>
        <p:sp>
          <p:nvSpPr>
            <p:cNvPr id="2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sp>
        <p:nvSpPr>
          <p:cNvPr id="29" name="ZoneTexte 28"/>
          <p:cNvSpPr txBox="1">
            <a:spLocks noChangeArrowheads="1"/>
          </p:cNvSpPr>
          <p:nvPr/>
        </p:nvSpPr>
        <p:spPr bwMode="auto">
          <a:xfrm>
            <a:off x="2699792" y="1988840"/>
            <a:ext cx="3143250" cy="461963"/>
          </a:xfrm>
          <a:prstGeom prst="rect">
            <a:avLst/>
          </a:prstGeom>
          <a:noFill/>
          <a:ln w="9525">
            <a:noFill/>
            <a:miter lim="800000"/>
            <a:headEnd/>
            <a:tailEnd/>
          </a:ln>
        </p:spPr>
        <p:txBody>
          <a:bodyPr>
            <a:spAutoFit/>
          </a:bodyPr>
          <a:lstStyle/>
          <a:p>
            <a:r>
              <a:rPr lang="fr-FR" sz="2400" b="1" dirty="0">
                <a:solidFill>
                  <a:srgbClr val="0066FF"/>
                </a:solidFill>
                <a:latin typeface="Times New Roman" pitchFamily="18" charset="0"/>
                <a:cs typeface="Times New Roman" pitchFamily="18" charset="0"/>
              </a:rPr>
              <a:t>NOMENCLATURE</a:t>
            </a:r>
            <a:r>
              <a:rPr lang="fr-FR" sz="2000" b="1" dirty="0">
                <a:solidFill>
                  <a:srgbClr val="0066FF"/>
                </a:solidFill>
                <a:latin typeface="Times New Roman" pitchFamily="18" charset="0"/>
                <a:cs typeface="Times New Roman" pitchFamily="18" charset="0"/>
              </a:rPr>
              <a:t>  </a:t>
            </a:r>
            <a:endParaRPr lang="fr-FR" sz="2000" dirty="0">
              <a:solidFill>
                <a:srgbClr val="0066FF"/>
              </a:solidFill>
              <a:latin typeface="Times New Roman" pitchFamily="18" charset="0"/>
              <a:cs typeface="Times New Roman" pitchFamily="18" charset="0"/>
            </a:endParaRPr>
          </a:p>
        </p:txBody>
      </p:sp>
      <p:sp>
        <p:nvSpPr>
          <p:cNvPr id="30" name="ZoneTexte 29"/>
          <p:cNvSpPr txBox="1">
            <a:spLocks noChangeArrowheads="1"/>
          </p:cNvSpPr>
          <p:nvPr/>
        </p:nvSpPr>
        <p:spPr bwMode="auto">
          <a:xfrm>
            <a:off x="539552" y="2564904"/>
            <a:ext cx="3929063" cy="369887"/>
          </a:xfrm>
          <a:prstGeom prst="rect">
            <a:avLst/>
          </a:prstGeom>
          <a:noFill/>
          <a:ln w="9525">
            <a:noFill/>
            <a:miter lim="800000"/>
            <a:headEnd/>
            <a:tailEnd/>
          </a:ln>
        </p:spPr>
        <p:txBody>
          <a:bodyPr>
            <a:spAutoFit/>
          </a:bodyPr>
          <a:lstStyle/>
          <a:p>
            <a:r>
              <a:rPr lang="fr-FR" b="1" u="sng" dirty="0">
                <a:solidFill>
                  <a:srgbClr val="0066FF"/>
                </a:solidFill>
              </a:rPr>
              <a:t>Hétérocycles monocycliques</a:t>
            </a:r>
            <a:r>
              <a:rPr lang="fr-FR" b="1" dirty="0">
                <a:solidFill>
                  <a:srgbClr val="0066FF"/>
                </a:solidFill>
              </a:rPr>
              <a:t> </a:t>
            </a:r>
            <a:r>
              <a:rPr lang="fr-FR" dirty="0">
                <a:solidFill>
                  <a:srgbClr val="0066FF"/>
                </a:solidFill>
              </a:rPr>
              <a:t> </a:t>
            </a:r>
          </a:p>
        </p:txBody>
      </p:sp>
      <p:graphicFrame>
        <p:nvGraphicFramePr>
          <p:cNvPr id="31" name="Tableau 30"/>
          <p:cNvGraphicFramePr>
            <a:graphicFrameLocks noGrp="1"/>
          </p:cNvGraphicFramePr>
          <p:nvPr/>
        </p:nvGraphicFramePr>
        <p:xfrm>
          <a:off x="396677" y="2998291"/>
          <a:ext cx="8143931" cy="3638169"/>
        </p:xfrm>
        <a:graphic>
          <a:graphicData uri="http://schemas.openxmlformats.org/drawingml/2006/table">
            <a:tbl>
              <a:tblPr>
                <a:tableStyleId>{8A107856-5554-42FB-B03E-39F5DBC370BA}</a:tableStyleId>
              </a:tblPr>
              <a:tblGrid>
                <a:gridCol w="1438731"/>
                <a:gridCol w="1963701"/>
                <a:gridCol w="1364723"/>
                <a:gridCol w="1796934"/>
                <a:gridCol w="1579842"/>
              </a:tblGrid>
              <a:tr h="734966">
                <a:tc>
                  <a:txBody>
                    <a:bodyPr/>
                    <a:lstStyle/>
                    <a:p>
                      <a:pPr>
                        <a:lnSpc>
                          <a:spcPct val="115000"/>
                        </a:lnSpc>
                        <a:spcBef>
                          <a:spcPts val="600"/>
                        </a:spcBef>
                        <a:spcAft>
                          <a:spcPts val="600"/>
                        </a:spcAft>
                      </a:pPr>
                      <a:r>
                        <a:rPr lang="fr-FR" sz="1350" b="1" dirty="0"/>
                        <a:t>Nombre de chainons du cycle</a:t>
                      </a:r>
                      <a:endParaRPr lang="fr-FR" sz="1350" b="1" dirty="0">
                        <a:latin typeface="Calibri"/>
                        <a:ea typeface="Calibri"/>
                        <a:cs typeface="Arial"/>
                      </a:endParaRPr>
                    </a:p>
                  </a:txBody>
                  <a:tcPr marL="68580" marR="68580" marT="0" marB="0" anchor="ctr"/>
                </a:tc>
                <a:tc gridSpan="2">
                  <a:txBody>
                    <a:bodyPr/>
                    <a:lstStyle/>
                    <a:p>
                      <a:pPr indent="450215" algn="ctr">
                        <a:lnSpc>
                          <a:spcPct val="115000"/>
                        </a:lnSpc>
                        <a:spcBef>
                          <a:spcPts val="600"/>
                        </a:spcBef>
                        <a:spcAft>
                          <a:spcPts val="600"/>
                        </a:spcAft>
                      </a:pPr>
                      <a:r>
                        <a:rPr lang="fr-FR" sz="1350" b="1" dirty="0"/>
                        <a:t>Cycles azotés</a:t>
                      </a:r>
                      <a:endParaRPr lang="fr-FR" sz="1350" b="1" dirty="0">
                        <a:latin typeface="Calibri"/>
                        <a:ea typeface="Calibri"/>
                        <a:cs typeface="Arial"/>
                      </a:endParaRPr>
                    </a:p>
                  </a:txBody>
                  <a:tcPr marL="68580" marR="68580" marT="0" marB="0" anchor="ctr"/>
                </a:tc>
                <a:tc hMerge="1">
                  <a:txBody>
                    <a:bodyPr/>
                    <a:lstStyle/>
                    <a:p>
                      <a:endParaRPr lang="fr-FR"/>
                    </a:p>
                  </a:txBody>
                  <a:tcPr/>
                </a:tc>
                <a:tc gridSpan="2">
                  <a:txBody>
                    <a:bodyPr/>
                    <a:lstStyle/>
                    <a:p>
                      <a:pPr indent="450215" algn="ctr">
                        <a:lnSpc>
                          <a:spcPct val="115000"/>
                        </a:lnSpc>
                        <a:spcBef>
                          <a:spcPts val="600"/>
                        </a:spcBef>
                        <a:spcAft>
                          <a:spcPts val="600"/>
                        </a:spcAft>
                      </a:pPr>
                      <a:r>
                        <a:rPr lang="fr-FR" sz="1350" b="1" dirty="0"/>
                        <a:t>Cycles non azotés</a:t>
                      </a:r>
                      <a:endParaRPr lang="fr-FR" sz="1350" b="1" dirty="0">
                        <a:latin typeface="Calibri"/>
                        <a:ea typeface="Calibri"/>
                        <a:cs typeface="Arial"/>
                      </a:endParaRPr>
                    </a:p>
                  </a:txBody>
                  <a:tcPr marL="68580" marR="68580" marT="0" marB="0" anchor="ctr"/>
                </a:tc>
                <a:tc hMerge="1">
                  <a:txBody>
                    <a:bodyPr/>
                    <a:lstStyle/>
                    <a:p>
                      <a:endParaRPr lang="fr-FR"/>
                    </a:p>
                  </a:txBody>
                  <a:tcPr/>
                </a:tc>
              </a:tr>
              <a:tr h="640140">
                <a:tc>
                  <a:txBody>
                    <a:bodyPr/>
                    <a:lstStyle/>
                    <a:p>
                      <a:pPr indent="450215" algn="ctr">
                        <a:lnSpc>
                          <a:spcPct val="115000"/>
                        </a:lnSpc>
                        <a:spcBef>
                          <a:spcPts val="600"/>
                        </a:spcBef>
                        <a:spcAft>
                          <a:spcPts val="600"/>
                        </a:spcAft>
                      </a:pPr>
                      <a:endParaRPr lang="fr-FR" sz="1350" b="1">
                        <a:latin typeface="Times New Roman"/>
                        <a:ea typeface="Calibri"/>
                        <a:cs typeface="Arial"/>
                      </a:endParaRPr>
                    </a:p>
                  </a:txBody>
                  <a:tcPr marL="68580" marR="68580" marT="0" marB="0" anchor="ctr"/>
                </a:tc>
                <a:tc>
                  <a:txBody>
                    <a:bodyPr/>
                    <a:lstStyle/>
                    <a:p>
                      <a:pPr>
                        <a:lnSpc>
                          <a:spcPct val="115000"/>
                        </a:lnSpc>
                        <a:spcBef>
                          <a:spcPts val="600"/>
                        </a:spcBef>
                        <a:spcAft>
                          <a:spcPts val="600"/>
                        </a:spcAft>
                      </a:pPr>
                      <a:r>
                        <a:rPr lang="fr-FR" sz="1350" b="1"/>
                        <a:t>N</a:t>
                      </a:r>
                      <a:r>
                        <a:rPr lang="fr-FR" sz="1350" b="1" baseline="30000"/>
                        <a:t>br</a:t>
                      </a:r>
                      <a:r>
                        <a:rPr lang="fr-FR" sz="1350" b="1"/>
                        <a:t> maximale</a:t>
                      </a:r>
                    </a:p>
                    <a:p>
                      <a:pPr>
                        <a:lnSpc>
                          <a:spcPct val="115000"/>
                        </a:lnSpc>
                        <a:spcBef>
                          <a:spcPts val="600"/>
                        </a:spcBef>
                        <a:spcAft>
                          <a:spcPts val="600"/>
                        </a:spcAft>
                      </a:pPr>
                      <a:r>
                        <a:rPr lang="fr-FR" sz="1350" b="1"/>
                        <a:t>de doubles liaisons</a:t>
                      </a:r>
                      <a:endParaRPr lang="fr-FR" sz="1350" b="1">
                        <a:latin typeface="Calibri"/>
                        <a:ea typeface="Calibri"/>
                        <a:cs typeface="Arial"/>
                      </a:endParaRPr>
                    </a:p>
                  </a:txBody>
                  <a:tcPr marL="68580" marR="68580" marT="0" marB="0" anchor="ctr"/>
                </a:tc>
                <a:tc>
                  <a:txBody>
                    <a:bodyPr/>
                    <a:lstStyle/>
                    <a:p>
                      <a:pPr>
                        <a:lnSpc>
                          <a:spcPct val="115000"/>
                        </a:lnSpc>
                        <a:spcBef>
                          <a:spcPts val="600"/>
                        </a:spcBef>
                        <a:spcAft>
                          <a:spcPts val="600"/>
                        </a:spcAft>
                      </a:pPr>
                      <a:r>
                        <a:rPr lang="fr-FR" sz="1350" b="1"/>
                        <a:t>saturation</a:t>
                      </a:r>
                      <a:endParaRPr lang="fr-FR" sz="1350" b="1">
                        <a:latin typeface="Calibri"/>
                        <a:ea typeface="Calibri"/>
                        <a:cs typeface="Arial"/>
                      </a:endParaRPr>
                    </a:p>
                  </a:txBody>
                  <a:tcPr marL="68580" marR="68580" marT="0" marB="0" anchor="ctr"/>
                </a:tc>
                <a:tc>
                  <a:txBody>
                    <a:bodyPr/>
                    <a:lstStyle/>
                    <a:p>
                      <a:pPr>
                        <a:lnSpc>
                          <a:spcPct val="115000"/>
                        </a:lnSpc>
                        <a:spcBef>
                          <a:spcPts val="600"/>
                        </a:spcBef>
                        <a:spcAft>
                          <a:spcPts val="600"/>
                        </a:spcAft>
                      </a:pPr>
                      <a:r>
                        <a:rPr lang="fr-FR" sz="1350" b="1"/>
                        <a:t>N</a:t>
                      </a:r>
                      <a:r>
                        <a:rPr lang="fr-FR" sz="1350" b="1" baseline="30000"/>
                        <a:t>br</a:t>
                      </a:r>
                      <a:r>
                        <a:rPr lang="fr-FR" sz="1350" b="1"/>
                        <a:t> maximale de doubles liaisons</a:t>
                      </a:r>
                      <a:endParaRPr lang="fr-FR" sz="1350" b="1">
                        <a:latin typeface="Calibri"/>
                        <a:ea typeface="Calibri"/>
                        <a:cs typeface="Arial"/>
                      </a:endParaRPr>
                    </a:p>
                  </a:txBody>
                  <a:tcPr marL="68580" marR="68580" marT="0" marB="0" anchor="ctr"/>
                </a:tc>
                <a:tc>
                  <a:txBody>
                    <a:bodyPr/>
                    <a:lstStyle/>
                    <a:p>
                      <a:pPr>
                        <a:lnSpc>
                          <a:spcPct val="115000"/>
                        </a:lnSpc>
                        <a:spcBef>
                          <a:spcPts val="600"/>
                        </a:spcBef>
                        <a:spcAft>
                          <a:spcPts val="600"/>
                        </a:spcAft>
                      </a:pPr>
                      <a:r>
                        <a:rPr lang="fr-FR" sz="1350" b="1" dirty="0"/>
                        <a:t>saturation</a:t>
                      </a:r>
                      <a:endParaRPr lang="fr-FR" sz="1350" b="1" dirty="0">
                        <a:latin typeface="Calibri"/>
                        <a:ea typeface="Calibri"/>
                        <a:cs typeface="Arial"/>
                      </a:endParaRPr>
                    </a:p>
                  </a:txBody>
                  <a:tcPr marL="68580" marR="68580" marT="0" marB="0" anchor="ctr"/>
                </a:tc>
              </a:tr>
              <a:tr h="2263063">
                <a:tc>
                  <a:txBody>
                    <a:bodyPr/>
                    <a:lstStyle/>
                    <a:p>
                      <a:pPr algn="ctr">
                        <a:lnSpc>
                          <a:spcPct val="115000"/>
                        </a:lnSpc>
                        <a:spcBef>
                          <a:spcPts val="600"/>
                        </a:spcBef>
                        <a:spcAft>
                          <a:spcPts val="600"/>
                        </a:spcAft>
                      </a:pPr>
                      <a:endParaRPr lang="fr-FR" sz="1350" b="1" dirty="0"/>
                    </a:p>
                    <a:p>
                      <a:pPr algn="ctr">
                        <a:lnSpc>
                          <a:spcPct val="115000"/>
                        </a:lnSpc>
                        <a:spcBef>
                          <a:spcPts val="600"/>
                        </a:spcBef>
                        <a:spcAft>
                          <a:spcPts val="600"/>
                        </a:spcAft>
                      </a:pPr>
                      <a:r>
                        <a:rPr lang="fr-FR" sz="1350" b="1" dirty="0" smtClean="0"/>
                        <a:t>3                                                                                    4                                                 5 </a:t>
                      </a:r>
                    </a:p>
                    <a:p>
                      <a:pPr algn="ctr">
                        <a:lnSpc>
                          <a:spcPct val="115000"/>
                        </a:lnSpc>
                        <a:spcBef>
                          <a:spcPts val="600"/>
                        </a:spcBef>
                        <a:spcAft>
                          <a:spcPts val="600"/>
                        </a:spcAft>
                      </a:pPr>
                      <a:r>
                        <a:rPr lang="fr-FR" sz="1350" b="1" dirty="0" smtClean="0"/>
                        <a:t>6                                                                                         7                                        8</a:t>
                      </a:r>
                      <a:endParaRPr lang="fr-FR" sz="1350" b="1" dirty="0">
                        <a:latin typeface="Calibri"/>
                        <a:ea typeface="Calibri"/>
                        <a:cs typeface="Arial"/>
                      </a:endParaRPr>
                    </a:p>
                  </a:txBody>
                  <a:tcPr marL="68580" marR="68580" marT="0" marB="0" anchor="ctr"/>
                </a:tc>
                <a:tc>
                  <a:txBody>
                    <a:bodyPr/>
                    <a:lstStyle/>
                    <a:p>
                      <a:pPr>
                        <a:lnSpc>
                          <a:spcPct val="115000"/>
                        </a:lnSpc>
                        <a:spcBef>
                          <a:spcPts val="600"/>
                        </a:spcBef>
                        <a:spcAft>
                          <a:spcPts val="600"/>
                        </a:spcAft>
                      </a:pPr>
                      <a:r>
                        <a:rPr lang="fr-FR" sz="1350" b="1" dirty="0"/>
                        <a:t>              - </a:t>
                      </a:r>
                      <a:r>
                        <a:rPr lang="fr-FR" sz="1350" b="1" dirty="0" err="1"/>
                        <a:t>irine</a:t>
                      </a:r>
                      <a:endParaRPr lang="fr-FR" sz="1350" b="1" dirty="0"/>
                    </a:p>
                    <a:p>
                      <a:pPr indent="450215">
                        <a:lnSpc>
                          <a:spcPct val="115000"/>
                        </a:lnSpc>
                        <a:spcBef>
                          <a:spcPts val="600"/>
                        </a:spcBef>
                        <a:spcAft>
                          <a:spcPts val="600"/>
                        </a:spcAft>
                      </a:pPr>
                      <a:r>
                        <a:rPr lang="fr-FR" sz="1350" b="1" dirty="0"/>
                        <a:t>-</a:t>
                      </a:r>
                      <a:r>
                        <a:rPr lang="fr-FR" sz="1350" b="1" dirty="0" err="1"/>
                        <a:t>éte</a:t>
                      </a:r>
                      <a:endParaRPr lang="fr-FR" sz="1350" b="1" dirty="0"/>
                    </a:p>
                    <a:p>
                      <a:pPr indent="450215">
                        <a:lnSpc>
                          <a:spcPct val="115000"/>
                        </a:lnSpc>
                        <a:spcBef>
                          <a:spcPts val="600"/>
                        </a:spcBef>
                        <a:spcAft>
                          <a:spcPts val="600"/>
                        </a:spcAft>
                      </a:pPr>
                      <a:r>
                        <a:rPr lang="fr-FR" sz="1350" b="1" dirty="0"/>
                        <a:t>-</a:t>
                      </a:r>
                      <a:r>
                        <a:rPr lang="fr-FR" sz="1350" b="1" dirty="0" err="1"/>
                        <a:t>ole</a:t>
                      </a:r>
                      <a:endParaRPr lang="fr-FR" sz="1350" b="1" dirty="0"/>
                    </a:p>
                    <a:p>
                      <a:pPr indent="450215">
                        <a:lnSpc>
                          <a:spcPct val="115000"/>
                        </a:lnSpc>
                        <a:spcBef>
                          <a:spcPts val="600"/>
                        </a:spcBef>
                        <a:spcAft>
                          <a:spcPts val="600"/>
                        </a:spcAft>
                      </a:pPr>
                      <a:r>
                        <a:rPr lang="fr-FR" sz="1350" b="1" dirty="0"/>
                        <a:t>-</a:t>
                      </a:r>
                      <a:r>
                        <a:rPr lang="fr-FR" sz="1350" b="1" dirty="0" err="1"/>
                        <a:t>ine</a:t>
                      </a:r>
                      <a:endParaRPr lang="fr-FR" sz="1350" b="1" dirty="0"/>
                    </a:p>
                    <a:p>
                      <a:pPr indent="450215">
                        <a:lnSpc>
                          <a:spcPct val="115000"/>
                        </a:lnSpc>
                        <a:spcBef>
                          <a:spcPts val="600"/>
                        </a:spcBef>
                        <a:spcAft>
                          <a:spcPts val="600"/>
                        </a:spcAft>
                      </a:pPr>
                      <a:r>
                        <a:rPr lang="fr-FR" sz="1350" b="1" dirty="0"/>
                        <a:t>-épine</a:t>
                      </a:r>
                    </a:p>
                    <a:p>
                      <a:pPr indent="450215">
                        <a:lnSpc>
                          <a:spcPct val="115000"/>
                        </a:lnSpc>
                        <a:spcBef>
                          <a:spcPts val="600"/>
                        </a:spcBef>
                        <a:spcAft>
                          <a:spcPts val="600"/>
                        </a:spcAft>
                      </a:pPr>
                      <a:r>
                        <a:rPr lang="fr-FR" sz="1350" b="1" dirty="0"/>
                        <a:t>- </a:t>
                      </a:r>
                      <a:r>
                        <a:rPr lang="fr-FR" sz="1350" b="1" dirty="0" err="1"/>
                        <a:t>ocine</a:t>
                      </a:r>
                      <a:endParaRPr lang="fr-FR" sz="1350" b="1" dirty="0">
                        <a:latin typeface="Calibri"/>
                        <a:ea typeface="Calibri"/>
                        <a:cs typeface="Arial"/>
                      </a:endParaRPr>
                    </a:p>
                  </a:txBody>
                  <a:tcPr marL="68580" marR="68580" marT="0" marB="0" anchor="ctr"/>
                </a:tc>
                <a:tc>
                  <a:txBody>
                    <a:bodyPr/>
                    <a:lstStyle/>
                    <a:p>
                      <a:pPr>
                        <a:lnSpc>
                          <a:spcPct val="115000"/>
                        </a:lnSpc>
                        <a:spcBef>
                          <a:spcPts val="600"/>
                        </a:spcBef>
                        <a:spcAft>
                          <a:spcPts val="600"/>
                        </a:spcAft>
                      </a:pPr>
                      <a:r>
                        <a:rPr lang="fr-FR" sz="1350" b="1" dirty="0"/>
                        <a:t>   </a:t>
                      </a:r>
                      <a:r>
                        <a:rPr lang="fr-FR" sz="1350" b="1" dirty="0" err="1"/>
                        <a:t>iridine</a:t>
                      </a:r>
                      <a:endParaRPr lang="fr-FR" sz="1350" b="1" dirty="0"/>
                    </a:p>
                    <a:p>
                      <a:pPr>
                        <a:lnSpc>
                          <a:spcPct val="115000"/>
                        </a:lnSpc>
                        <a:spcBef>
                          <a:spcPts val="600"/>
                        </a:spcBef>
                        <a:spcAft>
                          <a:spcPts val="600"/>
                        </a:spcAft>
                      </a:pPr>
                      <a:r>
                        <a:rPr lang="fr-FR" sz="1350" b="1" dirty="0"/>
                        <a:t>   </a:t>
                      </a:r>
                      <a:r>
                        <a:rPr lang="fr-FR" sz="1350" b="1" dirty="0" err="1"/>
                        <a:t>étidine</a:t>
                      </a:r>
                      <a:endParaRPr lang="fr-FR" sz="1350" b="1" dirty="0"/>
                    </a:p>
                    <a:p>
                      <a:pPr>
                        <a:lnSpc>
                          <a:spcPct val="115000"/>
                        </a:lnSpc>
                        <a:spcBef>
                          <a:spcPts val="600"/>
                        </a:spcBef>
                        <a:spcAft>
                          <a:spcPts val="600"/>
                        </a:spcAft>
                      </a:pPr>
                      <a:r>
                        <a:rPr lang="fr-FR" sz="1350" b="1" dirty="0"/>
                        <a:t>    </a:t>
                      </a:r>
                      <a:r>
                        <a:rPr lang="fr-FR" sz="1350" b="1" dirty="0" err="1"/>
                        <a:t>olane</a:t>
                      </a:r>
                      <a:endParaRPr lang="fr-FR" sz="1350" b="1" dirty="0"/>
                    </a:p>
                    <a:p>
                      <a:pPr>
                        <a:lnSpc>
                          <a:spcPct val="115000"/>
                        </a:lnSpc>
                        <a:spcBef>
                          <a:spcPts val="600"/>
                        </a:spcBef>
                        <a:spcAft>
                          <a:spcPts val="600"/>
                        </a:spcAft>
                      </a:pPr>
                      <a:r>
                        <a:rPr lang="fr-FR" sz="1350" b="1" dirty="0"/>
                        <a:t>    </a:t>
                      </a:r>
                      <a:r>
                        <a:rPr lang="fr-FR" sz="1350" b="1" dirty="0" err="1"/>
                        <a:t>inane</a:t>
                      </a:r>
                      <a:endParaRPr lang="fr-FR" sz="1350" b="1" dirty="0"/>
                    </a:p>
                    <a:p>
                      <a:pPr>
                        <a:lnSpc>
                          <a:spcPct val="115000"/>
                        </a:lnSpc>
                        <a:spcBef>
                          <a:spcPts val="600"/>
                        </a:spcBef>
                        <a:spcAft>
                          <a:spcPts val="600"/>
                        </a:spcAft>
                      </a:pPr>
                      <a:r>
                        <a:rPr lang="fr-FR" sz="1350" b="1" dirty="0"/>
                        <a:t>    </a:t>
                      </a:r>
                      <a:r>
                        <a:rPr lang="fr-FR" sz="1350" b="1" dirty="0" err="1"/>
                        <a:t>épane</a:t>
                      </a:r>
                      <a:endParaRPr lang="fr-FR" sz="1350" b="1" dirty="0"/>
                    </a:p>
                    <a:p>
                      <a:pPr>
                        <a:lnSpc>
                          <a:spcPct val="115000"/>
                        </a:lnSpc>
                        <a:spcBef>
                          <a:spcPts val="600"/>
                        </a:spcBef>
                        <a:spcAft>
                          <a:spcPts val="600"/>
                        </a:spcAft>
                      </a:pPr>
                      <a:r>
                        <a:rPr lang="fr-FR" sz="1350" b="1" dirty="0"/>
                        <a:t>   </a:t>
                      </a:r>
                      <a:r>
                        <a:rPr lang="fr-FR" sz="1350" b="1" dirty="0" err="1"/>
                        <a:t>ocane</a:t>
                      </a:r>
                      <a:endParaRPr lang="fr-FR" sz="1350" b="1" dirty="0">
                        <a:latin typeface="Calibri"/>
                        <a:ea typeface="Calibri"/>
                        <a:cs typeface="Arial"/>
                      </a:endParaRPr>
                    </a:p>
                  </a:txBody>
                  <a:tcPr marL="68580" marR="68580" marT="0" marB="0" anchor="ctr"/>
                </a:tc>
                <a:tc>
                  <a:txBody>
                    <a:bodyPr/>
                    <a:lstStyle/>
                    <a:p>
                      <a:pPr>
                        <a:lnSpc>
                          <a:spcPct val="115000"/>
                        </a:lnSpc>
                        <a:spcBef>
                          <a:spcPts val="600"/>
                        </a:spcBef>
                        <a:spcAft>
                          <a:spcPts val="600"/>
                        </a:spcAft>
                      </a:pPr>
                      <a:r>
                        <a:rPr lang="fr-FR" sz="1350" b="1"/>
                        <a:t>          - iréne</a:t>
                      </a:r>
                    </a:p>
                    <a:p>
                      <a:pPr>
                        <a:lnSpc>
                          <a:spcPct val="115000"/>
                        </a:lnSpc>
                        <a:spcBef>
                          <a:spcPts val="600"/>
                        </a:spcBef>
                        <a:spcAft>
                          <a:spcPts val="600"/>
                        </a:spcAft>
                      </a:pPr>
                      <a:r>
                        <a:rPr lang="fr-FR" sz="1350" b="1"/>
                        <a:t>          - éte</a:t>
                      </a:r>
                    </a:p>
                    <a:p>
                      <a:pPr>
                        <a:lnSpc>
                          <a:spcPct val="115000"/>
                        </a:lnSpc>
                        <a:spcBef>
                          <a:spcPts val="600"/>
                        </a:spcBef>
                        <a:spcAft>
                          <a:spcPts val="600"/>
                        </a:spcAft>
                      </a:pPr>
                      <a:r>
                        <a:rPr lang="fr-FR" sz="1350" b="1"/>
                        <a:t>          - ole</a:t>
                      </a:r>
                    </a:p>
                    <a:p>
                      <a:pPr>
                        <a:lnSpc>
                          <a:spcPct val="115000"/>
                        </a:lnSpc>
                        <a:spcBef>
                          <a:spcPts val="600"/>
                        </a:spcBef>
                        <a:spcAft>
                          <a:spcPts val="600"/>
                        </a:spcAft>
                      </a:pPr>
                      <a:r>
                        <a:rPr lang="fr-FR" sz="1350" b="1"/>
                        <a:t>          - ine</a:t>
                      </a:r>
                    </a:p>
                    <a:p>
                      <a:pPr>
                        <a:lnSpc>
                          <a:spcPct val="115000"/>
                        </a:lnSpc>
                        <a:spcBef>
                          <a:spcPts val="600"/>
                        </a:spcBef>
                        <a:spcAft>
                          <a:spcPts val="600"/>
                        </a:spcAft>
                      </a:pPr>
                      <a:r>
                        <a:rPr lang="fr-FR" sz="1350" b="1"/>
                        <a:t>          - épine</a:t>
                      </a:r>
                    </a:p>
                    <a:p>
                      <a:pPr>
                        <a:lnSpc>
                          <a:spcPct val="115000"/>
                        </a:lnSpc>
                        <a:spcBef>
                          <a:spcPts val="600"/>
                        </a:spcBef>
                        <a:spcAft>
                          <a:spcPts val="600"/>
                        </a:spcAft>
                      </a:pPr>
                      <a:r>
                        <a:rPr lang="fr-FR" sz="1350" b="1"/>
                        <a:t>          - ocine</a:t>
                      </a:r>
                      <a:endParaRPr lang="fr-FR" sz="1350" b="1">
                        <a:latin typeface="Calibri"/>
                        <a:ea typeface="Calibri"/>
                        <a:cs typeface="Arial"/>
                      </a:endParaRPr>
                    </a:p>
                  </a:txBody>
                  <a:tcPr marL="68580" marR="68580" marT="0" marB="0" anchor="ctr"/>
                </a:tc>
                <a:tc>
                  <a:txBody>
                    <a:bodyPr/>
                    <a:lstStyle/>
                    <a:p>
                      <a:pPr>
                        <a:lnSpc>
                          <a:spcPct val="115000"/>
                        </a:lnSpc>
                        <a:spcBef>
                          <a:spcPts val="600"/>
                        </a:spcBef>
                        <a:spcAft>
                          <a:spcPts val="600"/>
                        </a:spcAft>
                      </a:pPr>
                      <a:r>
                        <a:rPr lang="fr-FR" sz="1350" b="1" dirty="0"/>
                        <a:t>      - </a:t>
                      </a:r>
                      <a:r>
                        <a:rPr lang="fr-FR" sz="1350" b="1" dirty="0" err="1"/>
                        <a:t>irane</a:t>
                      </a:r>
                      <a:endParaRPr lang="fr-FR" sz="1350" b="1" dirty="0"/>
                    </a:p>
                    <a:p>
                      <a:pPr>
                        <a:lnSpc>
                          <a:spcPct val="115000"/>
                        </a:lnSpc>
                        <a:spcBef>
                          <a:spcPts val="600"/>
                        </a:spcBef>
                        <a:spcAft>
                          <a:spcPts val="600"/>
                        </a:spcAft>
                      </a:pPr>
                      <a:r>
                        <a:rPr lang="fr-FR" sz="1350" b="1" dirty="0"/>
                        <a:t>     - </a:t>
                      </a:r>
                      <a:r>
                        <a:rPr lang="fr-FR" sz="1350" b="1" dirty="0" err="1"/>
                        <a:t>étane</a:t>
                      </a:r>
                      <a:endParaRPr lang="fr-FR" sz="1350" b="1" dirty="0"/>
                    </a:p>
                    <a:p>
                      <a:pPr>
                        <a:lnSpc>
                          <a:spcPct val="115000"/>
                        </a:lnSpc>
                        <a:spcBef>
                          <a:spcPts val="600"/>
                        </a:spcBef>
                        <a:spcAft>
                          <a:spcPts val="600"/>
                        </a:spcAft>
                      </a:pPr>
                      <a:r>
                        <a:rPr lang="fr-FR" sz="1350" b="1" dirty="0"/>
                        <a:t>     - </a:t>
                      </a:r>
                      <a:r>
                        <a:rPr lang="fr-FR" sz="1350" b="1" dirty="0" err="1"/>
                        <a:t>olane</a:t>
                      </a:r>
                      <a:endParaRPr lang="fr-FR" sz="1350" b="1" dirty="0"/>
                    </a:p>
                    <a:p>
                      <a:pPr>
                        <a:lnSpc>
                          <a:spcPct val="115000"/>
                        </a:lnSpc>
                        <a:spcBef>
                          <a:spcPts val="600"/>
                        </a:spcBef>
                        <a:spcAft>
                          <a:spcPts val="600"/>
                        </a:spcAft>
                      </a:pPr>
                      <a:r>
                        <a:rPr lang="fr-FR" sz="1350" b="1" dirty="0"/>
                        <a:t>     - </a:t>
                      </a:r>
                      <a:r>
                        <a:rPr lang="fr-FR" sz="1350" b="1" dirty="0" err="1"/>
                        <a:t>ane</a:t>
                      </a:r>
                      <a:endParaRPr lang="fr-FR" sz="1350" b="1" dirty="0"/>
                    </a:p>
                    <a:p>
                      <a:pPr>
                        <a:lnSpc>
                          <a:spcPct val="115000"/>
                        </a:lnSpc>
                        <a:spcBef>
                          <a:spcPts val="600"/>
                        </a:spcBef>
                        <a:spcAft>
                          <a:spcPts val="600"/>
                        </a:spcAft>
                      </a:pPr>
                      <a:r>
                        <a:rPr lang="fr-FR" sz="1350" b="1" dirty="0"/>
                        <a:t>     - </a:t>
                      </a:r>
                      <a:r>
                        <a:rPr lang="fr-FR" sz="1350" b="1" dirty="0" err="1"/>
                        <a:t>épane</a:t>
                      </a:r>
                      <a:endParaRPr lang="fr-FR" sz="1350" b="1" dirty="0"/>
                    </a:p>
                    <a:p>
                      <a:pPr>
                        <a:lnSpc>
                          <a:spcPct val="115000"/>
                        </a:lnSpc>
                        <a:spcBef>
                          <a:spcPts val="600"/>
                        </a:spcBef>
                        <a:spcAft>
                          <a:spcPts val="600"/>
                        </a:spcAft>
                      </a:pPr>
                      <a:r>
                        <a:rPr lang="fr-FR" sz="1350" b="1" dirty="0"/>
                        <a:t>     - </a:t>
                      </a:r>
                      <a:r>
                        <a:rPr lang="fr-FR" sz="1350" b="1" dirty="0" err="1"/>
                        <a:t>ocane</a:t>
                      </a:r>
                      <a:endParaRPr lang="fr-FR" sz="1350" b="1" dirty="0">
                        <a:latin typeface="Calibri"/>
                        <a:ea typeface="Calibri"/>
                        <a:cs typeface="Arial"/>
                      </a:endParaRPr>
                    </a:p>
                  </a:txBody>
                  <a:tcPr marL="68580" marR="68580" marT="0" marB="0" anchor="ctr"/>
                </a:tc>
              </a:tr>
            </a:tbl>
          </a:graphicData>
        </a:graphic>
      </p:graphicFrame>
      <p:grpSp>
        <p:nvGrpSpPr>
          <p:cNvPr id="13" name="Group 22"/>
          <p:cNvGrpSpPr>
            <a:grpSpLocks/>
          </p:cNvGrpSpPr>
          <p:nvPr/>
        </p:nvGrpSpPr>
        <p:grpSpPr bwMode="auto">
          <a:xfrm>
            <a:off x="6429388" y="0"/>
            <a:ext cx="2214546" cy="565151"/>
            <a:chOff x="4694" y="1940"/>
            <a:chExt cx="862" cy="356"/>
          </a:xfrm>
          <a:solidFill>
            <a:srgbClr val="00B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800" decel="100000"/>
                                        <p:tgtEl>
                                          <p:spTgt spid="31"/>
                                        </p:tgtEl>
                                      </p:cBhvr>
                                    </p:animEffect>
                                    <p:anim calcmode="lin" valueType="num">
                                      <p:cBhvr>
                                        <p:cTn id="20" dur="800" decel="100000" fill="hold"/>
                                        <p:tgtEl>
                                          <p:spTgt spid="31"/>
                                        </p:tgtEl>
                                        <p:attrNameLst>
                                          <p:attrName>style.rotation</p:attrName>
                                        </p:attrNameLst>
                                      </p:cBhvr>
                                      <p:tavLst>
                                        <p:tav tm="0">
                                          <p:val>
                                            <p:fltVal val="-90"/>
                                          </p:val>
                                        </p:tav>
                                        <p:tav tm="100000">
                                          <p:val>
                                            <p:fltVal val="0"/>
                                          </p:val>
                                        </p:tav>
                                      </p:tavLst>
                                    </p:anim>
                                    <p:anim calcmode="lin" valueType="num">
                                      <p:cBhvr>
                                        <p:cTn id="21" dur="800" decel="100000" fill="hold"/>
                                        <p:tgtEl>
                                          <p:spTgt spid="31"/>
                                        </p:tgtEl>
                                        <p:attrNameLst>
                                          <p:attrName>ppt_x</p:attrName>
                                        </p:attrNameLst>
                                      </p:cBhvr>
                                      <p:tavLst>
                                        <p:tav tm="0">
                                          <p:val>
                                            <p:strVal val="#ppt_x+0.4"/>
                                          </p:val>
                                        </p:tav>
                                        <p:tav tm="100000">
                                          <p:val>
                                            <p:strVal val="#ppt_x-0.05"/>
                                          </p:val>
                                        </p:tav>
                                      </p:tavLst>
                                    </p:anim>
                                    <p:anim calcmode="lin" valueType="num">
                                      <p:cBhvr>
                                        <p:cTn id="22" dur="800" decel="100000" fill="hold"/>
                                        <p:tgtEl>
                                          <p:spTgt spid="31"/>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0" y="0"/>
            <a:ext cx="2500298" cy="1000108"/>
          </a:xfrm>
          <a:prstGeom prst="rect">
            <a:avLst/>
          </a:prstGeom>
          <a:noFill/>
          <a:ln w="9525">
            <a:noFill/>
            <a:miter lim="800000"/>
            <a:headEnd/>
            <a:tailEnd/>
          </a:ln>
          <a:effectLst/>
        </p:spPr>
      </p:pic>
      <p:grpSp>
        <p:nvGrpSpPr>
          <p:cNvPr id="28" name="Group 22"/>
          <p:cNvGrpSpPr>
            <a:grpSpLocks/>
          </p:cNvGrpSpPr>
          <p:nvPr/>
        </p:nvGrpSpPr>
        <p:grpSpPr bwMode="auto">
          <a:xfrm>
            <a:off x="-32" y="-24"/>
            <a:ext cx="2214546" cy="565151"/>
            <a:chOff x="4694" y="1940"/>
            <a:chExt cx="862" cy="356"/>
          </a:xfrm>
          <a:solidFill>
            <a:srgbClr val="FFFF00"/>
          </a:solidFill>
        </p:grpSpPr>
        <p:sp>
          <p:nvSpPr>
            <p:cNvPr id="29"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30"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pic>
        <p:nvPicPr>
          <p:cNvPr id="31" name="Picture 2"/>
          <p:cNvPicPr>
            <a:picLocks noChangeAspect="1" noChangeArrowheads="1"/>
          </p:cNvPicPr>
          <p:nvPr/>
        </p:nvPicPr>
        <p:blipFill>
          <a:blip r:embed="rId4" cstate="print">
            <a:lum contrast="40000"/>
          </a:blip>
          <a:srcRect/>
          <a:stretch>
            <a:fillRect/>
          </a:stretch>
        </p:blipFill>
        <p:spPr bwMode="auto">
          <a:xfrm>
            <a:off x="1547664" y="1556792"/>
            <a:ext cx="6215062" cy="3505200"/>
          </a:xfrm>
          <a:prstGeom prst="rect">
            <a:avLst/>
          </a:prstGeom>
          <a:ln>
            <a:noFill/>
          </a:ln>
          <a:effectLst>
            <a:outerShdw blurRad="292100" dist="139700" dir="2700000" algn="tl" rotWithShape="0">
              <a:srgbClr val="333333">
                <a:alpha val="65000"/>
              </a:srgbClr>
            </a:outerShdw>
          </a:effectLst>
        </p:spPr>
      </p:pic>
      <p:sp>
        <p:nvSpPr>
          <p:cNvPr id="32" name="ZoneTexte 3"/>
          <p:cNvSpPr txBox="1">
            <a:spLocks noChangeArrowheads="1"/>
          </p:cNvSpPr>
          <p:nvPr/>
        </p:nvSpPr>
        <p:spPr bwMode="auto">
          <a:xfrm>
            <a:off x="1143000" y="5214938"/>
            <a:ext cx="6858000" cy="369887"/>
          </a:xfrm>
          <a:prstGeom prst="rect">
            <a:avLst/>
          </a:prstGeom>
          <a:noFill/>
          <a:ln w="9525">
            <a:noFill/>
            <a:miter lim="800000"/>
            <a:headEnd/>
            <a:tailEnd/>
          </a:ln>
        </p:spPr>
        <p:txBody>
          <a:bodyPr>
            <a:spAutoFit/>
          </a:bodyPr>
          <a:lstStyle/>
          <a:p>
            <a:pPr algn="ctr"/>
            <a:r>
              <a:rPr lang="fr-FR" b="1" dirty="0">
                <a:solidFill>
                  <a:srgbClr val="013FF2"/>
                </a:solidFill>
              </a:rPr>
              <a:t>       </a:t>
            </a:r>
            <a:r>
              <a:rPr lang="fr-FR" b="1" dirty="0">
                <a:solidFill>
                  <a:srgbClr val="013FF2"/>
                </a:solidFill>
                <a:latin typeface="Times New Roman" pitchFamily="18" charset="0"/>
                <a:cs typeface="Times New Roman" pitchFamily="18" charset="0"/>
              </a:rPr>
              <a:t>Exemples de quelques hétérocycles </a:t>
            </a:r>
          </a:p>
        </p:txBody>
      </p:sp>
      <p:grpSp>
        <p:nvGrpSpPr>
          <p:cNvPr id="33" name="Group 22"/>
          <p:cNvGrpSpPr>
            <a:grpSpLocks/>
          </p:cNvGrpSpPr>
          <p:nvPr/>
        </p:nvGrpSpPr>
        <p:grpSpPr bwMode="auto">
          <a:xfrm>
            <a:off x="6758326" y="44420"/>
            <a:ext cx="2214546" cy="565150"/>
            <a:chOff x="4694" y="1872"/>
            <a:chExt cx="862" cy="356"/>
          </a:xfrm>
          <a:solidFill>
            <a:srgbClr val="00B050"/>
          </a:solidFill>
        </p:grpSpPr>
        <p:sp>
          <p:nvSpPr>
            <p:cNvPr id="34" name="AutoShape 23"/>
            <p:cNvSpPr>
              <a:spLocks noChangeArrowheads="1"/>
            </p:cNvSpPr>
            <p:nvPr/>
          </p:nvSpPr>
          <p:spPr bwMode="auto">
            <a:xfrm>
              <a:off x="4694" y="1872"/>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35" name="Text Box 24"/>
            <p:cNvSpPr txBox="1">
              <a:spLocks noChangeArrowheads="1"/>
            </p:cNvSpPr>
            <p:nvPr/>
          </p:nvSpPr>
          <p:spPr bwMode="auto">
            <a:xfrm>
              <a:off x="4756" y="1917"/>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grpSp>
        <p:nvGrpSpPr>
          <p:cNvPr id="36" name="Group 22"/>
          <p:cNvGrpSpPr>
            <a:grpSpLocks/>
          </p:cNvGrpSpPr>
          <p:nvPr/>
        </p:nvGrpSpPr>
        <p:grpSpPr bwMode="auto">
          <a:xfrm>
            <a:off x="2339752" y="836712"/>
            <a:ext cx="2214546" cy="565151"/>
            <a:chOff x="4694" y="1940"/>
            <a:chExt cx="862" cy="356"/>
          </a:xfrm>
          <a:solidFill>
            <a:srgbClr val="92D050"/>
          </a:solidFill>
        </p:grpSpPr>
        <p:sp>
          <p:nvSpPr>
            <p:cNvPr id="3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3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anim calcmode="lin" valueType="num">
                                      <p:cBhvr>
                                        <p:cTn id="8" dur="400" fill="hold"/>
                                        <p:tgtEl>
                                          <p:spTgt spid="31"/>
                                        </p:tgtEl>
                                        <p:attrNameLst>
                                          <p:attrName>ppt_x</p:attrName>
                                        </p:attrNameLst>
                                      </p:cBhvr>
                                      <p:tavLst>
                                        <p:tav tm="0">
                                          <p:val>
                                            <p:strVal val="#ppt_x"/>
                                          </p:val>
                                        </p:tav>
                                        <p:tav tm="100000">
                                          <p:val>
                                            <p:strVal val="#ppt_x"/>
                                          </p:val>
                                        </p:tav>
                                      </p:tavLst>
                                    </p:anim>
                                    <p:anim calcmode="lin" valueType="num">
                                      <p:cBhvr>
                                        <p:cTn id="9" dur="400" fill="hold"/>
                                        <p:tgtEl>
                                          <p:spTgt spid="31"/>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9" presetClass="entr" presetSubtype="0" decel="100000" fill="hold" grpId="0" nodeType="click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 calcmode="lin" valueType="num">
                                      <p:cBhvr>
                                        <p:cTn id="18" dur="500" fill="hold"/>
                                        <p:tgtEl>
                                          <p:spTgt spid="32"/>
                                        </p:tgtEl>
                                        <p:attrNameLst>
                                          <p:attrName>style.rotation</p:attrName>
                                        </p:attrNameLst>
                                      </p:cBhvr>
                                      <p:tavLst>
                                        <p:tav tm="0">
                                          <p:val>
                                            <p:fltVal val="360"/>
                                          </p:val>
                                        </p:tav>
                                        <p:tav tm="100000">
                                          <p:val>
                                            <p:fltVal val="0"/>
                                          </p:val>
                                        </p:tav>
                                      </p:tavLst>
                                    </p:anim>
                                    <p:animEffect transition="in" filter="fade">
                                      <p:cBhvr>
                                        <p:cTn id="1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0"/>
            <a:ext cx="2500298" cy="1000108"/>
          </a:xfrm>
          <a:prstGeom prst="rect">
            <a:avLst/>
          </a:prstGeom>
          <a:noFill/>
          <a:ln w="9525">
            <a:noFill/>
            <a:miter lim="800000"/>
            <a:headEnd/>
            <a:tailEnd/>
          </a:ln>
          <a:effectLst/>
        </p:spPr>
      </p:pic>
      <p:grpSp>
        <p:nvGrpSpPr>
          <p:cNvPr id="14" name="Group 22"/>
          <p:cNvGrpSpPr>
            <a:grpSpLocks/>
          </p:cNvGrpSpPr>
          <p:nvPr/>
        </p:nvGrpSpPr>
        <p:grpSpPr bwMode="auto">
          <a:xfrm>
            <a:off x="-32" y="-24"/>
            <a:ext cx="2214546" cy="565151"/>
            <a:chOff x="4694" y="1940"/>
            <a:chExt cx="862" cy="356"/>
          </a:xfrm>
          <a:solidFill>
            <a:srgbClr val="FFFF00"/>
          </a:solidFill>
        </p:grpSpPr>
        <p:sp>
          <p:nvSpPr>
            <p:cNvPr id="15"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6"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sp>
        <p:nvSpPr>
          <p:cNvPr id="19" name="ZoneTexte 18"/>
          <p:cNvSpPr txBox="1"/>
          <p:nvPr/>
        </p:nvSpPr>
        <p:spPr>
          <a:xfrm>
            <a:off x="2843808" y="6488668"/>
            <a:ext cx="5760640" cy="369332"/>
          </a:xfrm>
          <a:prstGeom prst="rect">
            <a:avLst/>
          </a:prstGeom>
          <a:solidFill>
            <a:schemeClr val="bg1"/>
          </a:solidFill>
        </p:spPr>
        <p:txBody>
          <a:bodyPr wrap="square" rtlCol="0">
            <a:spAutoFit/>
          </a:bodyPr>
          <a:lstStyle/>
          <a:p>
            <a:endParaRPr lang="fr-FR" dirty="0"/>
          </a:p>
        </p:txBody>
      </p:sp>
      <p:sp>
        <p:nvSpPr>
          <p:cNvPr id="20" name="ZoneTexte 19"/>
          <p:cNvSpPr txBox="1"/>
          <p:nvPr/>
        </p:nvSpPr>
        <p:spPr>
          <a:xfrm>
            <a:off x="4499992" y="692696"/>
            <a:ext cx="4644008" cy="369332"/>
          </a:xfrm>
          <a:prstGeom prst="rect">
            <a:avLst/>
          </a:prstGeom>
          <a:solidFill>
            <a:schemeClr val="bg1"/>
          </a:solidFill>
        </p:spPr>
        <p:txBody>
          <a:bodyPr wrap="square" rtlCol="0">
            <a:spAutoFit/>
          </a:bodyPr>
          <a:lstStyle/>
          <a:p>
            <a:endParaRPr lang="fr-FR" dirty="0"/>
          </a:p>
        </p:txBody>
      </p:sp>
      <p:sp>
        <p:nvSpPr>
          <p:cNvPr id="21" name="ZoneTexte 1"/>
          <p:cNvSpPr txBox="1">
            <a:spLocks noChangeArrowheads="1"/>
          </p:cNvSpPr>
          <p:nvPr/>
        </p:nvSpPr>
        <p:spPr bwMode="auto">
          <a:xfrm>
            <a:off x="611560" y="1960388"/>
            <a:ext cx="7715250" cy="369888"/>
          </a:xfrm>
          <a:prstGeom prst="rect">
            <a:avLst/>
          </a:prstGeom>
          <a:noFill/>
          <a:ln w="9525">
            <a:noFill/>
            <a:miter lim="800000"/>
            <a:headEnd/>
            <a:tailEnd/>
          </a:ln>
        </p:spPr>
        <p:txBody>
          <a:bodyPr>
            <a:spAutoFit/>
          </a:bodyPr>
          <a:lstStyle/>
          <a:p>
            <a:r>
              <a:rPr lang="fr-FR" b="1" u="sng" dirty="0">
                <a:solidFill>
                  <a:srgbClr val="013FF2"/>
                </a:solidFill>
                <a:latin typeface="Times New Roman" pitchFamily="18" charset="0"/>
                <a:cs typeface="Times New Roman" pitchFamily="18" charset="0"/>
              </a:rPr>
              <a:t>Hétérocycles condensés</a:t>
            </a:r>
            <a:r>
              <a:rPr lang="fr-FR" b="1" dirty="0">
                <a:solidFill>
                  <a:srgbClr val="013FF2"/>
                </a:solidFill>
                <a:latin typeface="Times New Roman" pitchFamily="18" charset="0"/>
                <a:cs typeface="Times New Roman" pitchFamily="18" charset="0"/>
              </a:rPr>
              <a:t> : </a:t>
            </a:r>
            <a:endParaRPr lang="fr-FR" dirty="0">
              <a:solidFill>
                <a:srgbClr val="013FF2"/>
              </a:solidFill>
              <a:latin typeface="Times New Roman" pitchFamily="18" charset="0"/>
              <a:cs typeface="Times New Roman" pitchFamily="18" charset="0"/>
            </a:endParaRPr>
          </a:p>
        </p:txBody>
      </p:sp>
      <p:pic>
        <p:nvPicPr>
          <p:cNvPr id="22" name="Picture 2"/>
          <p:cNvPicPr>
            <a:picLocks noChangeAspect="1" noChangeArrowheads="1"/>
          </p:cNvPicPr>
          <p:nvPr/>
        </p:nvPicPr>
        <p:blipFill>
          <a:blip r:embed="rId4" cstate="print"/>
          <a:srcRect/>
          <a:stretch>
            <a:fillRect/>
          </a:stretch>
        </p:blipFill>
        <p:spPr bwMode="auto">
          <a:xfrm>
            <a:off x="1825997" y="2674763"/>
            <a:ext cx="4929188" cy="3224213"/>
          </a:xfrm>
          <a:prstGeom prst="rect">
            <a:avLst/>
          </a:prstGeom>
          <a:noFill/>
          <a:ln w="9525">
            <a:noFill/>
            <a:miter lim="800000"/>
            <a:headEnd/>
            <a:tailEnd/>
          </a:ln>
        </p:spPr>
      </p:pic>
      <p:sp>
        <p:nvSpPr>
          <p:cNvPr id="23" name="Rectangle 4"/>
          <p:cNvSpPr>
            <a:spLocks noChangeArrowheads="1"/>
          </p:cNvSpPr>
          <p:nvPr/>
        </p:nvSpPr>
        <p:spPr bwMode="auto">
          <a:xfrm>
            <a:off x="682997" y="5889451"/>
            <a:ext cx="7143750" cy="923925"/>
          </a:xfrm>
          <a:prstGeom prst="rect">
            <a:avLst/>
          </a:prstGeom>
          <a:noFill/>
          <a:ln w="9525">
            <a:noFill/>
            <a:miter lim="800000"/>
            <a:headEnd/>
            <a:tailEnd/>
          </a:ln>
        </p:spPr>
        <p:txBody>
          <a:bodyPr anchor="ctr">
            <a:spAutoFit/>
          </a:bodyPr>
          <a:lstStyle/>
          <a:p>
            <a:pPr indent="450850" algn="ctr">
              <a:tabLst>
                <a:tab pos="4152900" algn="l"/>
              </a:tabLst>
            </a:pPr>
            <a:endParaRPr lang="fr-FR" dirty="0">
              <a:solidFill>
                <a:srgbClr val="013FF2"/>
              </a:solidFill>
            </a:endParaRPr>
          </a:p>
          <a:p>
            <a:pPr indent="450850" algn="ctr">
              <a:tabLst>
                <a:tab pos="4152900" algn="l"/>
              </a:tabLst>
            </a:pPr>
            <a:r>
              <a:rPr lang="fr-FR" b="1" i="1" dirty="0">
                <a:solidFill>
                  <a:srgbClr val="013FF2"/>
                </a:solidFill>
                <a:latin typeface="Times New Roman" pitchFamily="18" charset="0"/>
                <a:cs typeface="Times New Roman" pitchFamily="18" charset="0"/>
              </a:rPr>
              <a:t>Exemples de </a:t>
            </a:r>
            <a:r>
              <a:rPr lang="fr-FR" b="1" i="1" dirty="0" err="1">
                <a:solidFill>
                  <a:srgbClr val="013FF2"/>
                </a:solidFill>
                <a:latin typeface="Times New Roman" pitchFamily="18" charset="0"/>
                <a:cs typeface="Times New Roman" pitchFamily="18" charset="0"/>
              </a:rPr>
              <a:t>benzo</a:t>
            </a:r>
            <a:r>
              <a:rPr lang="fr-FR" b="1" i="1" dirty="0">
                <a:solidFill>
                  <a:srgbClr val="013FF2"/>
                </a:solidFill>
                <a:latin typeface="Times New Roman" pitchFamily="18" charset="0"/>
                <a:cs typeface="Times New Roman" pitchFamily="18" charset="0"/>
              </a:rPr>
              <a:t> hétérocycles</a:t>
            </a:r>
          </a:p>
          <a:p>
            <a:pPr indent="450850" algn="ctr">
              <a:tabLst>
                <a:tab pos="4152900" algn="l"/>
              </a:tabLst>
            </a:pPr>
            <a:endParaRPr lang="fr-FR" dirty="0">
              <a:solidFill>
                <a:srgbClr val="013FF2"/>
              </a:solidFill>
            </a:endParaRPr>
          </a:p>
        </p:txBody>
      </p:sp>
      <p:grpSp>
        <p:nvGrpSpPr>
          <p:cNvPr id="24" name="Group 22"/>
          <p:cNvGrpSpPr>
            <a:grpSpLocks/>
          </p:cNvGrpSpPr>
          <p:nvPr/>
        </p:nvGrpSpPr>
        <p:grpSpPr bwMode="auto">
          <a:xfrm>
            <a:off x="6605926" y="-24"/>
            <a:ext cx="2214546" cy="565151"/>
            <a:chOff x="4694" y="1940"/>
            <a:chExt cx="862" cy="356"/>
          </a:xfrm>
          <a:solidFill>
            <a:srgbClr val="00B050"/>
          </a:solidFill>
        </p:grpSpPr>
        <p:sp>
          <p:nvSpPr>
            <p:cNvPr id="25"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6"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grpSp>
        <p:nvGrpSpPr>
          <p:cNvPr id="27" name="Group 22"/>
          <p:cNvGrpSpPr>
            <a:grpSpLocks/>
          </p:cNvGrpSpPr>
          <p:nvPr/>
        </p:nvGrpSpPr>
        <p:grpSpPr bwMode="auto">
          <a:xfrm>
            <a:off x="2286016" y="792147"/>
            <a:ext cx="2214546" cy="565151"/>
            <a:chOff x="4694" y="1940"/>
            <a:chExt cx="862" cy="356"/>
          </a:xfrm>
          <a:solidFill>
            <a:srgbClr val="92D050"/>
          </a:solidFill>
        </p:grpSpPr>
        <p:sp>
          <p:nvSpPr>
            <p:cNvPr id="28"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9"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1"/>
                                        </p:tgtEl>
                                        <p:attrNameLst>
                                          <p:attrName>style.visibility</p:attrName>
                                        </p:attrNameLst>
                                      </p:cBhvr>
                                      <p:to>
                                        <p:strVal val="visible"/>
                                      </p:to>
                                    </p:set>
                                    <p:set>
                                      <p:cBhvr>
                                        <p:cTn id="7" dur="455" fill="hold">
                                          <p:stCondLst>
                                            <p:cond delay="0"/>
                                          </p:stCondLst>
                                        </p:cTn>
                                        <p:tgtEl>
                                          <p:spTgt spid="21"/>
                                        </p:tgtEl>
                                        <p:attrNameLst>
                                          <p:attrName>style.rotation</p:attrName>
                                        </p:attrNameLst>
                                      </p:cBhvr>
                                      <p:to>
                                        <p:strVal val="-45.0"/>
                                      </p:to>
                                    </p:set>
                                    <p:anim calcmode="lin" valueType="num">
                                      <p:cBhvr>
                                        <p:cTn id="8" dur="455" fill="hold">
                                          <p:stCondLst>
                                            <p:cond delay="455"/>
                                          </p:stCondLst>
                                        </p:cTn>
                                        <p:tgtEl>
                                          <p:spTgt spid="21"/>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1"/>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1"/>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1"/>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9" presetClass="entr" presetSubtype="1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0" fill="hold"/>
                                        <p:tgtEl>
                                          <p:spTgt spid="23"/>
                                        </p:tgtEl>
                                        <p:attrNameLst>
                                          <p:attrName>ppt_w</p:attrName>
                                        </p:attrNameLst>
                                      </p:cBhvr>
                                      <p:tavLst>
                                        <p:tav tm="0" fmla="#ppt_w*sin(2.5*pi*$)">
                                          <p:val>
                                            <p:fltVal val="0"/>
                                          </p:val>
                                        </p:tav>
                                        <p:tav tm="100000">
                                          <p:val>
                                            <p:fltVal val="1"/>
                                          </p:val>
                                        </p:tav>
                                      </p:tavLst>
                                    </p:anim>
                                    <p:anim calcmode="lin" valueType="num">
                                      <p:cBhvr>
                                        <p:cTn id="23" dur="5000" fill="hold"/>
                                        <p:tgtEl>
                                          <p:spTgt spid="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srcRect/>
          <a:stretch>
            <a:fillRect/>
          </a:stretch>
        </p:blipFill>
        <p:spPr bwMode="auto">
          <a:xfrm>
            <a:off x="0" y="0"/>
            <a:ext cx="2500298" cy="928670"/>
          </a:xfrm>
          <a:prstGeom prst="rect">
            <a:avLst/>
          </a:prstGeom>
          <a:noFill/>
          <a:ln w="9525">
            <a:noFill/>
            <a:miter lim="800000"/>
            <a:headEnd/>
            <a:tailEnd/>
          </a:ln>
          <a:effectLst/>
        </p:spPr>
      </p:pic>
      <p:grpSp>
        <p:nvGrpSpPr>
          <p:cNvPr id="6" name="Group 22"/>
          <p:cNvGrpSpPr>
            <a:grpSpLocks/>
          </p:cNvGrpSpPr>
          <p:nvPr/>
        </p:nvGrpSpPr>
        <p:grpSpPr bwMode="auto">
          <a:xfrm>
            <a:off x="6677934" y="-24"/>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12"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13" name="Group 22"/>
          <p:cNvGrpSpPr>
            <a:grpSpLocks/>
          </p:cNvGrpSpPr>
          <p:nvPr/>
        </p:nvGrpSpPr>
        <p:grpSpPr bwMode="auto">
          <a:xfrm>
            <a:off x="2286016" y="792147"/>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16" name="Group 22"/>
          <p:cNvGrpSpPr>
            <a:grpSpLocks/>
          </p:cNvGrpSpPr>
          <p:nvPr/>
        </p:nvGrpSpPr>
        <p:grpSpPr bwMode="auto">
          <a:xfrm>
            <a:off x="-32" y="-24"/>
            <a:ext cx="2214546" cy="565151"/>
            <a:chOff x="4694" y="1940"/>
            <a:chExt cx="862" cy="356"/>
          </a:xfrm>
          <a:solidFill>
            <a:srgbClr val="FFFF00"/>
          </a:solidFill>
        </p:grpSpPr>
        <p:sp>
          <p:nvSpPr>
            <p:cNvPr id="1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sp>
        <p:nvSpPr>
          <p:cNvPr id="20" name="ZoneTexte 19"/>
          <p:cNvSpPr txBox="1"/>
          <p:nvPr/>
        </p:nvSpPr>
        <p:spPr>
          <a:xfrm>
            <a:off x="4499992" y="620688"/>
            <a:ext cx="4824536" cy="369332"/>
          </a:xfrm>
          <a:prstGeom prst="rect">
            <a:avLst/>
          </a:prstGeom>
          <a:solidFill>
            <a:schemeClr val="bg1"/>
          </a:solidFill>
        </p:spPr>
        <p:txBody>
          <a:bodyPr wrap="square" rtlCol="0">
            <a:spAutoFit/>
          </a:bodyPr>
          <a:lstStyle/>
          <a:p>
            <a:endParaRPr lang="fr-FR" dirty="0"/>
          </a:p>
        </p:txBody>
      </p:sp>
      <p:sp>
        <p:nvSpPr>
          <p:cNvPr id="21" name="ZoneTexte 20"/>
          <p:cNvSpPr txBox="1"/>
          <p:nvPr/>
        </p:nvSpPr>
        <p:spPr>
          <a:xfrm flipV="1">
            <a:off x="2915816" y="6534636"/>
            <a:ext cx="5976664" cy="369332"/>
          </a:xfrm>
          <a:prstGeom prst="rect">
            <a:avLst/>
          </a:prstGeom>
          <a:solidFill>
            <a:schemeClr val="bg1"/>
          </a:solidFill>
        </p:spPr>
        <p:txBody>
          <a:bodyPr wrap="square" rtlCol="0">
            <a:spAutoFit/>
          </a:bodyPr>
          <a:lstStyle/>
          <a:p>
            <a:endParaRPr lang="fr-FR" dirty="0"/>
          </a:p>
        </p:txBody>
      </p:sp>
      <p:sp>
        <p:nvSpPr>
          <p:cNvPr id="22" name="ZoneTexte 2"/>
          <p:cNvSpPr txBox="1">
            <a:spLocks noChangeArrowheads="1"/>
          </p:cNvSpPr>
          <p:nvPr/>
        </p:nvSpPr>
        <p:spPr bwMode="auto">
          <a:xfrm>
            <a:off x="1000125" y="1870347"/>
            <a:ext cx="6929438" cy="369888"/>
          </a:xfrm>
          <a:prstGeom prst="rect">
            <a:avLst/>
          </a:prstGeom>
          <a:noFill/>
          <a:ln w="9525">
            <a:noFill/>
            <a:miter lim="800000"/>
            <a:headEnd/>
            <a:tailEnd/>
          </a:ln>
        </p:spPr>
        <p:txBody>
          <a:bodyPr>
            <a:spAutoFit/>
          </a:bodyPr>
          <a:lstStyle/>
          <a:p>
            <a:r>
              <a:rPr lang="fr-FR" b="1" dirty="0">
                <a:solidFill>
                  <a:srgbClr val="013FF2"/>
                </a:solidFill>
                <a:latin typeface="Times New Roman" pitchFamily="18" charset="0"/>
                <a:cs typeface="Times New Roman" pitchFamily="18" charset="0"/>
              </a:rPr>
              <a:t>RÉACTIVITÉ DES HÉTÉROCYCLES : </a:t>
            </a:r>
            <a:endParaRPr lang="fr-FR" dirty="0">
              <a:solidFill>
                <a:srgbClr val="013FF2"/>
              </a:solidFill>
              <a:latin typeface="Times New Roman" pitchFamily="18" charset="0"/>
              <a:cs typeface="Times New Roman" pitchFamily="18" charset="0"/>
            </a:endParaRPr>
          </a:p>
        </p:txBody>
      </p:sp>
      <p:pic>
        <p:nvPicPr>
          <p:cNvPr id="23" name="Picture 2"/>
          <p:cNvPicPr>
            <a:picLocks noChangeAspect="1" noChangeArrowheads="1"/>
          </p:cNvPicPr>
          <p:nvPr/>
        </p:nvPicPr>
        <p:blipFill>
          <a:blip r:embed="rId4" cstate="print"/>
          <a:srcRect/>
          <a:stretch>
            <a:fillRect/>
          </a:stretch>
        </p:blipFill>
        <p:spPr bwMode="auto">
          <a:xfrm>
            <a:off x="1643063" y="3227660"/>
            <a:ext cx="6215062" cy="1957387"/>
          </a:xfrm>
          <a:prstGeom prst="rect">
            <a:avLst/>
          </a:prstGeom>
          <a:ln w="3175" cap="sq">
            <a:solidFill>
              <a:schemeClr val="accent1">
                <a:lumMod val="75000"/>
              </a:schemeClr>
            </a:solidFill>
            <a:prstDash val="solid"/>
            <a:miter lim="800000"/>
          </a:ln>
          <a:effectLst>
            <a:outerShdw blurRad="50800" dist="38100" dir="2700000" algn="tl" rotWithShape="0">
              <a:srgbClr val="000000">
                <a:alpha val="43000"/>
              </a:srgbClr>
            </a:outerShdw>
          </a:effectLst>
        </p:spPr>
      </p:pic>
      <p:sp>
        <p:nvSpPr>
          <p:cNvPr id="24" name="ZoneTexte 5"/>
          <p:cNvSpPr txBox="1">
            <a:spLocks noChangeArrowheads="1"/>
          </p:cNvSpPr>
          <p:nvPr/>
        </p:nvSpPr>
        <p:spPr bwMode="auto">
          <a:xfrm>
            <a:off x="2339752" y="5661248"/>
            <a:ext cx="4714875" cy="369888"/>
          </a:xfrm>
          <a:prstGeom prst="rect">
            <a:avLst/>
          </a:prstGeom>
          <a:noFill/>
          <a:ln w="9525">
            <a:noFill/>
            <a:miter lim="800000"/>
            <a:headEnd/>
            <a:tailEnd/>
          </a:ln>
        </p:spPr>
        <p:txBody>
          <a:bodyPr>
            <a:spAutoFit/>
          </a:bodyPr>
          <a:lstStyle/>
          <a:p>
            <a:pPr algn="ctr"/>
            <a:r>
              <a:rPr lang="fr-FR" b="1" i="1" dirty="0">
                <a:solidFill>
                  <a:srgbClr val="013FF2"/>
                </a:solidFill>
                <a:latin typeface="Times New Roman" pitchFamily="18" charset="0"/>
                <a:cs typeface="Times New Roman" pitchFamily="18" charset="0"/>
              </a:rPr>
              <a:t>mésomérie dans les cycles  aromatiques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0" fill="hold"/>
                                        <p:tgtEl>
                                          <p:spTgt spid="23"/>
                                        </p:tgtEl>
                                        <p:attrNameLst>
                                          <p:attrName>ppt_w</p:attrName>
                                        </p:attrNameLst>
                                      </p:cBhvr>
                                      <p:tavLst>
                                        <p:tav tm="0" fmla="#ppt_w*sin(2.5*pi*$)">
                                          <p:val>
                                            <p:fltVal val="0"/>
                                          </p:val>
                                        </p:tav>
                                        <p:tav tm="100000">
                                          <p:val>
                                            <p:fltVal val="1"/>
                                          </p:val>
                                        </p:tav>
                                      </p:tavLst>
                                    </p:anim>
                                    <p:anim calcmode="lin" valueType="num">
                                      <p:cBhvr>
                                        <p:cTn id="14" dur="50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24">
                                            <p:txEl>
                                              <p:pRg st="0" end="0"/>
                                            </p:txEl>
                                          </p:spTgt>
                                        </p:tgtEl>
                                        <p:attrNameLst>
                                          <p:attrName>style.visibility</p:attrName>
                                        </p:attrNameLst>
                                      </p:cBhvr>
                                      <p:to>
                                        <p:strVal val="visible"/>
                                      </p:to>
                                    </p:set>
                                    <p:anim calcmode="lin" valueType="num">
                                      <p:cBhvr>
                                        <p:cTn id="19"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24">
                                            <p:txEl>
                                              <p:pRg st="0" end="0"/>
                                            </p:txEl>
                                          </p:spTgt>
                                        </p:tgtEl>
                                        <p:attrNameLst>
                                          <p:attrName>ppt_h</p:attrName>
                                        </p:attrNameLst>
                                      </p:cBhvr>
                                      <p:tavLst>
                                        <p:tav tm="0">
                                          <p:val>
                                            <p:fltVal val="0"/>
                                          </p:val>
                                        </p:tav>
                                        <p:tav tm="100000">
                                          <p:val>
                                            <p:strVal val="#ppt_h"/>
                                          </p:val>
                                        </p:tav>
                                      </p:tavLst>
                                    </p:anim>
                                    <p:anim calcmode="lin" valueType="num">
                                      <p:cBhvr>
                                        <p:cTn id="21" dur="500" fill="hold"/>
                                        <p:tgtEl>
                                          <p:spTgt spid="24">
                                            <p:txEl>
                                              <p:pRg st="0" end="0"/>
                                            </p:txEl>
                                          </p:spTgt>
                                        </p:tgtEl>
                                        <p:attrNameLst>
                                          <p:attrName>style.rotation</p:attrName>
                                        </p:attrNameLst>
                                      </p:cBhvr>
                                      <p:tavLst>
                                        <p:tav tm="0">
                                          <p:val>
                                            <p:fltVal val="360"/>
                                          </p:val>
                                        </p:tav>
                                        <p:tav tm="100000">
                                          <p:val>
                                            <p:fltVal val="0"/>
                                          </p:val>
                                        </p:tav>
                                      </p:tavLst>
                                    </p:anim>
                                    <p:animEffect transition="in" filter="fade">
                                      <p:cBhvr>
                                        <p:cTn id="22"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4" cstate="print"/>
          <a:srcRect/>
          <a:stretch>
            <a:fillRect/>
          </a:stretch>
        </p:blipFill>
        <p:spPr bwMode="auto">
          <a:xfrm>
            <a:off x="0" y="0"/>
            <a:ext cx="2500298" cy="1000108"/>
          </a:xfrm>
          <a:prstGeom prst="rect">
            <a:avLst/>
          </a:prstGeom>
          <a:noFill/>
          <a:ln w="9525">
            <a:noFill/>
            <a:miter lim="800000"/>
            <a:headEnd/>
            <a:tailEnd/>
          </a:ln>
          <a:effectLst/>
        </p:spPr>
      </p:pic>
      <p:grpSp>
        <p:nvGrpSpPr>
          <p:cNvPr id="25" name="Group 22"/>
          <p:cNvGrpSpPr>
            <a:grpSpLocks/>
          </p:cNvGrpSpPr>
          <p:nvPr/>
        </p:nvGrpSpPr>
        <p:grpSpPr bwMode="auto">
          <a:xfrm>
            <a:off x="-32" y="-24"/>
            <a:ext cx="2214546" cy="565151"/>
            <a:chOff x="4694" y="1940"/>
            <a:chExt cx="862" cy="356"/>
          </a:xfrm>
          <a:solidFill>
            <a:srgbClr val="FFFF00"/>
          </a:solidFill>
        </p:grpSpPr>
        <p:sp>
          <p:nvSpPr>
            <p:cNvPr id="26"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7"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sp>
        <p:nvSpPr>
          <p:cNvPr id="30" name="ZoneTexte 29"/>
          <p:cNvSpPr txBox="1"/>
          <p:nvPr/>
        </p:nvSpPr>
        <p:spPr>
          <a:xfrm>
            <a:off x="4572000" y="620688"/>
            <a:ext cx="4752528" cy="369332"/>
          </a:xfrm>
          <a:prstGeom prst="rect">
            <a:avLst/>
          </a:prstGeom>
          <a:solidFill>
            <a:schemeClr val="bg1"/>
          </a:solidFill>
        </p:spPr>
        <p:txBody>
          <a:bodyPr wrap="square" rtlCol="0">
            <a:spAutoFit/>
          </a:bodyPr>
          <a:lstStyle/>
          <a:p>
            <a:endParaRPr lang="fr-FR" dirty="0"/>
          </a:p>
        </p:txBody>
      </p:sp>
      <p:sp>
        <p:nvSpPr>
          <p:cNvPr id="31" name="ZoneTexte 30"/>
          <p:cNvSpPr txBox="1"/>
          <p:nvPr/>
        </p:nvSpPr>
        <p:spPr>
          <a:xfrm>
            <a:off x="2843808" y="6673334"/>
            <a:ext cx="5760640" cy="369332"/>
          </a:xfrm>
          <a:prstGeom prst="rect">
            <a:avLst/>
          </a:prstGeom>
          <a:solidFill>
            <a:schemeClr val="bg1"/>
          </a:solidFill>
        </p:spPr>
        <p:txBody>
          <a:bodyPr wrap="square" rtlCol="0">
            <a:spAutoFit/>
          </a:bodyPr>
          <a:lstStyle/>
          <a:p>
            <a:endParaRPr lang="fr-FR" dirty="0"/>
          </a:p>
        </p:txBody>
      </p:sp>
      <p:sp>
        <p:nvSpPr>
          <p:cNvPr id="32" name="ZoneTexte 31"/>
          <p:cNvSpPr txBox="1"/>
          <p:nvPr/>
        </p:nvSpPr>
        <p:spPr>
          <a:xfrm>
            <a:off x="4499992" y="692696"/>
            <a:ext cx="144016" cy="369332"/>
          </a:xfrm>
          <a:prstGeom prst="rect">
            <a:avLst/>
          </a:prstGeom>
          <a:solidFill>
            <a:schemeClr val="bg1"/>
          </a:solidFill>
        </p:spPr>
        <p:txBody>
          <a:bodyPr wrap="square" rtlCol="0">
            <a:spAutoFit/>
          </a:bodyPr>
          <a:lstStyle/>
          <a:p>
            <a:endParaRPr lang="fr-FR" dirty="0"/>
          </a:p>
        </p:txBody>
      </p:sp>
      <p:sp>
        <p:nvSpPr>
          <p:cNvPr id="34" name="ZoneTexte 1"/>
          <p:cNvSpPr txBox="1">
            <a:spLocks noChangeArrowheads="1"/>
          </p:cNvSpPr>
          <p:nvPr/>
        </p:nvSpPr>
        <p:spPr bwMode="auto">
          <a:xfrm>
            <a:off x="500063" y="1484784"/>
            <a:ext cx="7929562" cy="991731"/>
          </a:xfrm>
          <a:prstGeom prst="snip2DiagRect">
            <a:avLst/>
          </a:prstGeom>
          <a:solidFill>
            <a:srgbClr val="00B0F0"/>
          </a:solidFill>
          <a:ln w="9525">
            <a:noFill/>
            <a:miter lim="800000"/>
            <a:headEnd/>
            <a:tailEnd/>
          </a:ln>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fr-FR" sz="2400" b="1" dirty="0">
                <a:ln w="11430"/>
                <a:solidFill>
                  <a:schemeClr val="bg2">
                    <a:lumMod val="75000"/>
                  </a:schemeClr>
                </a:solidFill>
                <a:effectLst>
                  <a:outerShdw blurRad="50800" dist="39000" dir="5460000" algn="tl">
                    <a:srgbClr val="000000">
                      <a:alpha val="38000"/>
                    </a:srgbClr>
                  </a:outerShdw>
                  <a:reflection blurRad="6350" stA="60000" endA="900" endPos="58000" dir="5400000" sy="-100000" algn="bl" rotWithShape="0"/>
                </a:effectLst>
                <a:latin typeface="Algerian" pitchFamily="82" charset="0"/>
                <a:cs typeface="Times New Roman" pitchFamily="18" charset="0"/>
              </a:rPr>
              <a:t>Synthèse et structure de l’acide déhydroacétique</a:t>
            </a:r>
          </a:p>
        </p:txBody>
      </p:sp>
      <p:sp>
        <p:nvSpPr>
          <p:cNvPr id="35" name="ZoneTexte 2"/>
          <p:cNvSpPr txBox="1">
            <a:spLocks noChangeArrowheads="1"/>
          </p:cNvSpPr>
          <p:nvPr/>
        </p:nvSpPr>
        <p:spPr bwMode="auto">
          <a:xfrm>
            <a:off x="714375" y="2627784"/>
            <a:ext cx="7715250" cy="461963"/>
          </a:xfrm>
          <a:prstGeom prst="rect">
            <a:avLst/>
          </a:prstGeom>
          <a:noFill/>
          <a:ln w="9525">
            <a:noFill/>
            <a:miter lim="800000"/>
            <a:headEnd/>
            <a:tailEnd/>
          </a:ln>
        </p:spPr>
        <p:txBody>
          <a:bodyPr>
            <a:spAutoFit/>
          </a:bodyPr>
          <a:lstStyle/>
          <a:p>
            <a:pPr algn="just"/>
            <a:r>
              <a:rPr lang="fr-FR" sz="2400" b="1">
                <a:solidFill>
                  <a:srgbClr val="013FF2"/>
                </a:solidFill>
                <a:latin typeface="Times New Roman" pitchFamily="18" charset="0"/>
                <a:cs typeface="Times New Roman" pitchFamily="18" charset="0"/>
              </a:rPr>
              <a:t>(DHA) </a:t>
            </a:r>
            <a:r>
              <a:rPr lang="fr-FR" sz="2400">
                <a:latin typeface="Times New Roman" pitchFamily="18" charset="0"/>
                <a:cs typeface="Times New Roman" pitchFamily="18" charset="0"/>
              </a:rPr>
              <a:t>:  3 acétyl-4-hydroxy-6-méthyl-2-pyrone </a:t>
            </a:r>
          </a:p>
        </p:txBody>
      </p:sp>
      <p:sp>
        <p:nvSpPr>
          <p:cNvPr id="36" name="ZoneTexte 5"/>
          <p:cNvSpPr txBox="1">
            <a:spLocks noChangeArrowheads="1"/>
          </p:cNvSpPr>
          <p:nvPr/>
        </p:nvSpPr>
        <p:spPr bwMode="auto">
          <a:xfrm>
            <a:off x="642938" y="3342159"/>
            <a:ext cx="7572375" cy="1200150"/>
          </a:xfrm>
          <a:prstGeom prst="rect">
            <a:avLst/>
          </a:prstGeom>
          <a:noFill/>
          <a:ln w="9525">
            <a:noFill/>
            <a:miter lim="800000"/>
            <a:headEnd/>
            <a:tailEnd/>
          </a:ln>
        </p:spPr>
        <p:txBody>
          <a:bodyPr>
            <a:spAutoFit/>
          </a:bodyPr>
          <a:lstStyle/>
          <a:p>
            <a:pPr algn="just"/>
            <a:r>
              <a:rPr lang="fr-FR" sz="2400">
                <a:latin typeface="Times New Roman" pitchFamily="18" charset="0"/>
                <a:cs typeface="Times New Roman" pitchFamily="18" charset="0"/>
              </a:rPr>
              <a:t>C’est un hétérocycle  à six chaînons renfermant un atome d’oxygène; </a:t>
            </a:r>
          </a:p>
          <a:p>
            <a:pPr algn="just"/>
            <a:r>
              <a:rPr lang="fr-FR" sz="2400">
                <a:latin typeface="Times New Roman" pitchFamily="18" charset="0"/>
                <a:cs typeface="Times New Roman" pitchFamily="18" charset="0"/>
              </a:rPr>
              <a:t>de formule brute C</a:t>
            </a:r>
            <a:r>
              <a:rPr lang="fr-FR" sz="2400" baseline="-25000">
                <a:latin typeface="Times New Roman" pitchFamily="18" charset="0"/>
                <a:cs typeface="Times New Roman" pitchFamily="18" charset="0"/>
              </a:rPr>
              <a:t>8</a:t>
            </a:r>
            <a:r>
              <a:rPr lang="fr-FR" sz="2400">
                <a:latin typeface="Times New Roman" pitchFamily="18" charset="0"/>
                <a:cs typeface="Times New Roman" pitchFamily="18" charset="0"/>
              </a:rPr>
              <a:t>H</a:t>
            </a:r>
            <a:r>
              <a:rPr lang="fr-FR" sz="2400" baseline="-25000">
                <a:latin typeface="Times New Roman" pitchFamily="18" charset="0"/>
                <a:cs typeface="Times New Roman" pitchFamily="18" charset="0"/>
              </a:rPr>
              <a:t>8</a:t>
            </a:r>
            <a:r>
              <a:rPr lang="fr-FR" sz="2400">
                <a:latin typeface="Times New Roman" pitchFamily="18" charset="0"/>
                <a:cs typeface="Times New Roman" pitchFamily="18" charset="0"/>
              </a:rPr>
              <a:t>O</a:t>
            </a:r>
            <a:r>
              <a:rPr lang="fr-FR" sz="2400" baseline="-25000">
                <a:latin typeface="Times New Roman" pitchFamily="18" charset="0"/>
                <a:cs typeface="Times New Roman" pitchFamily="18" charset="0"/>
              </a:rPr>
              <a:t>4</a:t>
            </a:r>
            <a:r>
              <a:rPr lang="fr-FR" sz="2400">
                <a:latin typeface="Times New Roman" pitchFamily="18" charset="0"/>
                <a:cs typeface="Times New Roman" pitchFamily="18" charset="0"/>
              </a:rPr>
              <a:t> , c’est un produit industriel .   </a:t>
            </a:r>
          </a:p>
        </p:txBody>
      </p:sp>
      <p:grpSp>
        <p:nvGrpSpPr>
          <p:cNvPr id="42" name="Groupe 41"/>
          <p:cNvGrpSpPr/>
          <p:nvPr/>
        </p:nvGrpSpPr>
        <p:grpSpPr>
          <a:xfrm>
            <a:off x="3635896" y="5013176"/>
            <a:ext cx="2664296" cy="1754326"/>
            <a:chOff x="3635896" y="5013176"/>
            <a:chExt cx="2664296" cy="1754326"/>
          </a:xfrm>
        </p:grpSpPr>
        <p:sp>
          <p:nvSpPr>
            <p:cNvPr id="41" name="ZoneTexte 40"/>
            <p:cNvSpPr txBox="1"/>
            <p:nvPr/>
          </p:nvSpPr>
          <p:spPr>
            <a:xfrm>
              <a:off x="3635896" y="5013176"/>
              <a:ext cx="2664296" cy="1754326"/>
            </a:xfrm>
            <a:prstGeom prst="rect">
              <a:avLst/>
            </a:prstGeom>
            <a:solidFill>
              <a:schemeClr val="tx1"/>
            </a:solidFill>
          </p:spPr>
          <p:txBody>
            <a:bodyPr wrap="square" rtlCol="0">
              <a:spAutoFit/>
            </a:bodyPr>
            <a:lstStyle/>
            <a:p>
              <a:endParaRPr lang="fr-FR" dirty="0" smtClean="0"/>
            </a:p>
            <a:p>
              <a:endParaRPr lang="fr-FR" dirty="0" smtClean="0"/>
            </a:p>
            <a:p>
              <a:endParaRPr lang="fr-FR" dirty="0" smtClean="0"/>
            </a:p>
            <a:p>
              <a:endParaRPr lang="fr-FR" dirty="0" smtClean="0"/>
            </a:p>
            <a:p>
              <a:endParaRPr lang="fr-FR" dirty="0" smtClean="0"/>
            </a:p>
            <a:p>
              <a:endParaRPr lang="fr-FR" dirty="0"/>
            </a:p>
          </p:txBody>
        </p:sp>
        <p:graphicFrame>
          <p:nvGraphicFramePr>
            <p:cNvPr id="165893" name="Object 5"/>
            <p:cNvGraphicFramePr>
              <a:graphicFrameLocks noChangeAspect="1"/>
            </p:cNvGraphicFramePr>
            <p:nvPr/>
          </p:nvGraphicFramePr>
          <p:xfrm>
            <a:off x="3707904" y="5013176"/>
            <a:ext cx="2520280" cy="1710660"/>
          </p:xfrm>
          <a:graphic>
            <a:graphicData uri="http://schemas.openxmlformats.org/presentationml/2006/ole">
              <p:oleObj spid="_x0000_s165893" r:id="rId5" imgW="1884600" imgH="1473120" progId="">
                <p:embed/>
              </p:oleObj>
            </a:graphicData>
          </a:graphic>
        </p:graphicFrame>
      </p:grpSp>
      <p:grpSp>
        <p:nvGrpSpPr>
          <p:cNvPr id="43" name="Group 22"/>
          <p:cNvGrpSpPr>
            <a:grpSpLocks/>
          </p:cNvGrpSpPr>
          <p:nvPr/>
        </p:nvGrpSpPr>
        <p:grpSpPr bwMode="auto">
          <a:xfrm>
            <a:off x="6605926" y="-24"/>
            <a:ext cx="2214546" cy="565151"/>
            <a:chOff x="4694" y="1940"/>
            <a:chExt cx="862" cy="356"/>
          </a:xfrm>
          <a:solidFill>
            <a:srgbClr val="00B050"/>
          </a:solidFill>
        </p:grpSpPr>
        <p:sp>
          <p:nvSpPr>
            <p:cNvPr id="4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4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grpSp>
        <p:nvGrpSpPr>
          <p:cNvPr id="46" name="Group 22"/>
          <p:cNvGrpSpPr>
            <a:grpSpLocks/>
          </p:cNvGrpSpPr>
          <p:nvPr/>
        </p:nvGrpSpPr>
        <p:grpSpPr bwMode="auto">
          <a:xfrm>
            <a:off x="2286016" y="792147"/>
            <a:ext cx="2214546" cy="565151"/>
            <a:chOff x="4694" y="1940"/>
            <a:chExt cx="862" cy="356"/>
          </a:xfrm>
          <a:solidFill>
            <a:srgbClr val="92D050"/>
          </a:solidFill>
        </p:grpSpPr>
        <p:sp>
          <p:nvSpPr>
            <p:cNvPr id="4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4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Scale>
                                      <p:cBhvr>
                                        <p:cTn id="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4"/>
                                        </p:tgtEl>
                                        <p:attrNameLst>
                                          <p:attrName>ppt_x</p:attrName>
                                          <p:attrName>ppt_y</p:attrName>
                                        </p:attrNameLst>
                                      </p:cBhvr>
                                    </p:animMotion>
                                    <p:animEffect transition="in" filter="fade">
                                      <p:cBhvr>
                                        <p:cTn id="9" dur="1000"/>
                                        <p:tgtEl>
                                          <p:spTgt spid="34"/>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p:cTn id="14" dur="500" fill="hold"/>
                                        <p:tgtEl>
                                          <p:spTgt spid="35"/>
                                        </p:tgtEl>
                                        <p:attrNameLst>
                                          <p:attrName>ppt_w</p:attrName>
                                        </p:attrNameLst>
                                      </p:cBhvr>
                                      <p:tavLst>
                                        <p:tav tm="0">
                                          <p:val>
                                            <p:fltVal val="0"/>
                                          </p:val>
                                        </p:tav>
                                        <p:tav tm="100000">
                                          <p:val>
                                            <p:strVal val="#ppt_w"/>
                                          </p:val>
                                        </p:tav>
                                      </p:tavLst>
                                    </p:anim>
                                    <p:anim calcmode="lin" valueType="num">
                                      <p:cBhvr>
                                        <p:cTn id="15" dur="500" fill="hold"/>
                                        <p:tgtEl>
                                          <p:spTgt spid="35"/>
                                        </p:tgtEl>
                                        <p:attrNameLst>
                                          <p:attrName>ppt_h</p:attrName>
                                        </p:attrNameLst>
                                      </p:cBhvr>
                                      <p:tavLst>
                                        <p:tav tm="0">
                                          <p:val>
                                            <p:fltVal val="0"/>
                                          </p:val>
                                        </p:tav>
                                        <p:tav tm="100000">
                                          <p:val>
                                            <p:strVal val="#ppt_h"/>
                                          </p:val>
                                        </p:tav>
                                      </p:tavLst>
                                    </p:anim>
                                    <p:anim calcmode="lin" valueType="num">
                                      <p:cBhvr>
                                        <p:cTn id="16" dur="500" fill="hold"/>
                                        <p:tgtEl>
                                          <p:spTgt spid="35"/>
                                        </p:tgtEl>
                                        <p:attrNameLst>
                                          <p:attrName>style.rotation</p:attrName>
                                        </p:attrNameLst>
                                      </p:cBhvr>
                                      <p:tavLst>
                                        <p:tav tm="0">
                                          <p:val>
                                            <p:fltVal val="360"/>
                                          </p:val>
                                        </p:tav>
                                        <p:tav tm="100000">
                                          <p:val>
                                            <p:fltVal val="0"/>
                                          </p:val>
                                        </p:tav>
                                      </p:tavLst>
                                    </p:anim>
                                    <p:animEffect transition="in" filter="fad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58" presetClass="entr" presetSubtype="0" accel="100000" fill="hold" grpId="0" nodeType="click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strVal val="#ppt_w*2.5"/>
                                          </p:val>
                                        </p:tav>
                                        <p:tav tm="100000">
                                          <p:val>
                                            <p:strVal val="#ppt_w"/>
                                          </p:val>
                                        </p:tav>
                                      </p:tavLst>
                                    </p:anim>
                                    <p:anim calcmode="lin" valueType="num">
                                      <p:cBhvr>
                                        <p:cTn id="23" dur="500" fill="hold"/>
                                        <p:tgtEl>
                                          <p:spTgt spid="36"/>
                                        </p:tgtEl>
                                        <p:attrNameLst>
                                          <p:attrName>ppt_h</p:attrName>
                                        </p:attrNameLst>
                                      </p:cBhvr>
                                      <p:tavLst>
                                        <p:tav tm="0">
                                          <p:val>
                                            <p:strVal val="#ppt_h*0.01"/>
                                          </p:val>
                                        </p:tav>
                                        <p:tav tm="100000">
                                          <p:val>
                                            <p:strVal val="#ppt_h"/>
                                          </p:val>
                                        </p:tav>
                                      </p:tavLst>
                                    </p:anim>
                                    <p:anim calcmode="lin" valueType="num">
                                      <p:cBhvr>
                                        <p:cTn id="24" dur="500" fill="hold"/>
                                        <p:tgtEl>
                                          <p:spTgt spid="36"/>
                                        </p:tgtEl>
                                        <p:attrNameLst>
                                          <p:attrName>ppt_x</p:attrName>
                                        </p:attrNameLst>
                                      </p:cBhvr>
                                      <p:tavLst>
                                        <p:tav tm="0">
                                          <p:val>
                                            <p:strVal val="#ppt_x"/>
                                          </p:val>
                                        </p:tav>
                                        <p:tav tm="100000">
                                          <p:val>
                                            <p:strVal val="#ppt_x"/>
                                          </p:val>
                                        </p:tav>
                                      </p:tavLst>
                                    </p:anim>
                                    <p:anim calcmode="lin" valueType="num">
                                      <p:cBhvr>
                                        <p:cTn id="25" dur="500" fill="hold"/>
                                        <p:tgtEl>
                                          <p:spTgt spid="36"/>
                                        </p:tgtEl>
                                        <p:attrNameLst>
                                          <p:attrName>ppt_y</p:attrName>
                                        </p:attrNameLst>
                                      </p:cBhvr>
                                      <p:tavLst>
                                        <p:tav tm="0">
                                          <p:val>
                                            <p:strVal val="#ppt_h+1"/>
                                          </p:val>
                                        </p:tav>
                                        <p:tav tm="100000">
                                          <p:val>
                                            <p:strVal val="#ppt_y"/>
                                          </p:val>
                                        </p:tav>
                                      </p:tavLst>
                                    </p:anim>
                                    <p:animEffect transition="in" filter="fade">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iterate type="lt">
                                    <p:tmPct val="5000"/>
                                  </p:iterate>
                                  <p:childTnLst>
                                    <p:set>
                                      <p:cBhvr>
                                        <p:cTn id="30" dur="1" fill="hold">
                                          <p:stCondLst>
                                            <p:cond delay="0"/>
                                          </p:stCondLst>
                                        </p:cTn>
                                        <p:tgtEl>
                                          <p:spTgt spid="42"/>
                                        </p:tgtEl>
                                        <p:attrNameLst>
                                          <p:attrName>style.visibility</p:attrName>
                                        </p:attrNameLst>
                                      </p:cBhvr>
                                      <p:to>
                                        <p:strVal val="visible"/>
                                      </p:to>
                                    </p:set>
                                    <p:anim calcmode="lin" valueType="num">
                                      <p:cBhvr>
                                        <p:cTn id="31" dur="1000" fill="hold"/>
                                        <p:tgtEl>
                                          <p:spTgt spid="42"/>
                                        </p:tgtEl>
                                        <p:attrNameLst>
                                          <p:attrName>ppt_w</p:attrName>
                                        </p:attrNameLst>
                                      </p:cBhvr>
                                      <p:tavLst>
                                        <p:tav tm="0">
                                          <p:val>
                                            <p:fltVal val="0"/>
                                          </p:val>
                                        </p:tav>
                                        <p:tav tm="100000">
                                          <p:val>
                                            <p:strVal val="#ppt_w"/>
                                          </p:val>
                                        </p:tav>
                                      </p:tavLst>
                                    </p:anim>
                                    <p:anim calcmode="lin" valueType="num">
                                      <p:cBhvr>
                                        <p:cTn id="32" dur="1000" fill="hold"/>
                                        <p:tgtEl>
                                          <p:spTgt spid="42"/>
                                        </p:tgtEl>
                                        <p:attrNameLst>
                                          <p:attrName>ppt_h</p:attrName>
                                        </p:attrNameLst>
                                      </p:cBhvr>
                                      <p:tavLst>
                                        <p:tav tm="0">
                                          <p:val>
                                            <p:fltVal val="0"/>
                                          </p:val>
                                        </p:tav>
                                        <p:tav tm="100000">
                                          <p:val>
                                            <p:strVal val="#ppt_h"/>
                                          </p:val>
                                        </p:tav>
                                      </p:tavLst>
                                    </p:anim>
                                    <p:anim calcmode="lin" valueType="num">
                                      <p:cBhvr>
                                        <p:cTn id="33" dur="1000" fill="hold"/>
                                        <p:tgtEl>
                                          <p:spTgt spid="42"/>
                                        </p:tgtEl>
                                        <p:attrNameLst>
                                          <p:attrName>style.rotation</p:attrName>
                                        </p:attrNameLst>
                                      </p:cBhvr>
                                      <p:tavLst>
                                        <p:tav tm="0">
                                          <p:val>
                                            <p:fltVal val="90"/>
                                          </p:val>
                                        </p:tav>
                                        <p:tav tm="100000">
                                          <p:val>
                                            <p:fltVal val="0"/>
                                          </p:val>
                                        </p:tav>
                                      </p:tavLst>
                                    </p:anim>
                                    <p:animEffect transition="in" filter="fade">
                                      <p:cBhvr>
                                        <p:cTn id="34"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142976" y="642918"/>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21" name="Group 22"/>
          <p:cNvGrpSpPr>
            <a:grpSpLocks/>
          </p:cNvGrpSpPr>
          <p:nvPr/>
        </p:nvGrpSpPr>
        <p:grpSpPr bwMode="auto">
          <a:xfrm>
            <a:off x="6660232" y="0"/>
            <a:ext cx="2214546" cy="565151"/>
            <a:chOff x="4694" y="1940"/>
            <a:chExt cx="862" cy="356"/>
          </a:xfrm>
          <a:solidFill>
            <a:srgbClr val="00B050"/>
          </a:solidFill>
        </p:grpSpPr>
        <p:sp>
          <p:nvSpPr>
            <p:cNvPr id="22"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3"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24"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25" name="Group 22"/>
          <p:cNvGrpSpPr>
            <a:grpSpLocks/>
          </p:cNvGrpSpPr>
          <p:nvPr/>
        </p:nvGrpSpPr>
        <p:grpSpPr bwMode="auto">
          <a:xfrm>
            <a:off x="-32" y="-24"/>
            <a:ext cx="2214546" cy="565151"/>
            <a:chOff x="4694" y="1940"/>
            <a:chExt cx="862" cy="356"/>
          </a:xfrm>
          <a:solidFill>
            <a:srgbClr val="FFFF00"/>
          </a:solidFill>
        </p:grpSpPr>
        <p:sp>
          <p:nvSpPr>
            <p:cNvPr id="26"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7"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28" name="Group 22"/>
          <p:cNvGrpSpPr>
            <a:grpSpLocks/>
          </p:cNvGrpSpPr>
          <p:nvPr/>
        </p:nvGrpSpPr>
        <p:grpSpPr bwMode="auto">
          <a:xfrm>
            <a:off x="2714612" y="642918"/>
            <a:ext cx="2214546" cy="565151"/>
            <a:chOff x="4694" y="1940"/>
            <a:chExt cx="862" cy="356"/>
          </a:xfrm>
          <a:solidFill>
            <a:srgbClr val="92D050"/>
          </a:solidFill>
        </p:grpSpPr>
        <p:sp>
          <p:nvSpPr>
            <p:cNvPr id="29"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30"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pic>
        <p:nvPicPr>
          <p:cNvPr id="31" name="Image 8"/>
          <p:cNvPicPr>
            <a:picLocks noChangeAspect="1" noChangeArrowheads="1"/>
          </p:cNvPicPr>
          <p:nvPr/>
        </p:nvPicPr>
        <p:blipFill>
          <a:blip r:embed="rId4" cstate="print"/>
          <a:srcRect/>
          <a:stretch>
            <a:fillRect/>
          </a:stretch>
        </p:blipFill>
        <p:spPr bwMode="auto">
          <a:xfrm>
            <a:off x="428625" y="1453530"/>
            <a:ext cx="2592388" cy="1409700"/>
          </a:xfrm>
          <a:prstGeom prst="rect">
            <a:avLst/>
          </a:prstGeom>
          <a:ln w="3175" cap="sq">
            <a:solidFill>
              <a:schemeClr val="accent1">
                <a:lumMod val="75000"/>
              </a:schemeClr>
            </a:solidFill>
            <a:prstDash val="solid"/>
            <a:miter lim="800000"/>
          </a:ln>
          <a:effectLst>
            <a:outerShdw blurRad="50800" dist="38100" dir="2700000" algn="tl" rotWithShape="0">
              <a:srgbClr val="000000">
                <a:alpha val="43000"/>
              </a:srgbClr>
            </a:outerShdw>
          </a:effectLst>
        </p:spPr>
      </p:pic>
      <p:pic>
        <p:nvPicPr>
          <p:cNvPr id="32" name="Image 10"/>
          <p:cNvPicPr>
            <a:picLocks noChangeAspect="1" noChangeArrowheads="1"/>
          </p:cNvPicPr>
          <p:nvPr/>
        </p:nvPicPr>
        <p:blipFill>
          <a:blip r:embed="rId5" cstate="print"/>
          <a:srcRect/>
          <a:stretch>
            <a:fillRect/>
          </a:stretch>
        </p:blipFill>
        <p:spPr bwMode="auto">
          <a:xfrm>
            <a:off x="4000500" y="2810842"/>
            <a:ext cx="1714500" cy="1752600"/>
          </a:xfrm>
          <a:prstGeom prst="rect">
            <a:avLst/>
          </a:prstGeom>
          <a:noFill/>
          <a:ln w="9525">
            <a:solidFill>
              <a:schemeClr val="accent1">
                <a:lumMod val="75000"/>
              </a:schemeClr>
            </a:solidFill>
            <a:miter lim="800000"/>
            <a:headEnd/>
            <a:tailEnd/>
          </a:ln>
        </p:spPr>
      </p:pic>
      <p:pic>
        <p:nvPicPr>
          <p:cNvPr id="33" name="Image 11"/>
          <p:cNvPicPr>
            <a:picLocks noChangeAspect="1" noChangeArrowheads="1"/>
          </p:cNvPicPr>
          <p:nvPr/>
        </p:nvPicPr>
        <p:blipFill>
          <a:blip r:embed="rId6" cstate="print"/>
          <a:srcRect/>
          <a:stretch>
            <a:fillRect/>
          </a:stretch>
        </p:blipFill>
        <p:spPr bwMode="auto">
          <a:xfrm>
            <a:off x="6858000" y="2596530"/>
            <a:ext cx="1962150" cy="2000250"/>
          </a:xfrm>
          <a:prstGeom prst="rect">
            <a:avLst/>
          </a:prstGeom>
          <a:noFill/>
          <a:ln w="9525">
            <a:solidFill>
              <a:schemeClr val="accent1">
                <a:lumMod val="75000"/>
              </a:schemeClr>
            </a:solidFill>
            <a:miter lim="800000"/>
            <a:headEnd/>
            <a:tailEnd/>
          </a:ln>
        </p:spPr>
      </p:pic>
      <p:pic>
        <p:nvPicPr>
          <p:cNvPr id="34" name="Image 14"/>
          <p:cNvPicPr>
            <a:picLocks noChangeAspect="1" noChangeArrowheads="1"/>
          </p:cNvPicPr>
          <p:nvPr/>
        </p:nvPicPr>
        <p:blipFill>
          <a:blip r:embed="rId7" cstate="print"/>
          <a:srcRect/>
          <a:stretch>
            <a:fillRect/>
          </a:stretch>
        </p:blipFill>
        <p:spPr bwMode="auto">
          <a:xfrm>
            <a:off x="500063" y="4668217"/>
            <a:ext cx="2571750" cy="1497013"/>
          </a:xfrm>
          <a:prstGeom prst="rect">
            <a:avLst/>
          </a:prstGeom>
          <a:ln w="3175" cap="sq">
            <a:solidFill>
              <a:schemeClr val="accent1">
                <a:lumMod val="75000"/>
              </a:schemeClr>
            </a:solidFill>
            <a:prstDash val="solid"/>
            <a:miter lim="800000"/>
          </a:ln>
          <a:effectLst>
            <a:outerShdw blurRad="50800" dist="38100" dir="2700000" algn="tl" rotWithShape="0">
              <a:srgbClr val="000000">
                <a:alpha val="43000"/>
              </a:srgbClr>
            </a:outerShdw>
          </a:effectLst>
        </p:spPr>
      </p:pic>
      <p:cxnSp>
        <p:nvCxnSpPr>
          <p:cNvPr id="35" name="Connecteur droit avec flèche 34"/>
          <p:cNvCxnSpPr/>
          <p:nvPr/>
        </p:nvCxnSpPr>
        <p:spPr>
          <a:xfrm>
            <a:off x="3000375" y="2239342"/>
            <a:ext cx="857250" cy="64293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6" name="Connecteur droit avec flèche 35"/>
          <p:cNvCxnSpPr/>
          <p:nvPr/>
        </p:nvCxnSpPr>
        <p:spPr>
          <a:xfrm rot="5400000" flipH="1" flipV="1">
            <a:off x="3071813" y="4525342"/>
            <a:ext cx="785812" cy="64293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7" name="Connecteur droit avec flèche 36"/>
          <p:cNvCxnSpPr/>
          <p:nvPr/>
        </p:nvCxnSpPr>
        <p:spPr>
          <a:xfrm rot="10800000">
            <a:off x="5786438" y="3668092"/>
            <a:ext cx="1000125"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38" name="Text Box 31"/>
          <p:cNvSpPr txBox="1">
            <a:spLocks noChangeArrowheads="1"/>
          </p:cNvSpPr>
          <p:nvPr/>
        </p:nvSpPr>
        <p:spPr bwMode="auto">
          <a:xfrm>
            <a:off x="5786438" y="3310905"/>
            <a:ext cx="938212" cy="307975"/>
          </a:xfrm>
          <a:prstGeom prst="rect">
            <a:avLst/>
          </a:prstGeom>
          <a:noFill/>
          <a:ln w="9525">
            <a:noFill/>
            <a:miter lim="800000"/>
            <a:headEnd/>
            <a:tailEnd/>
          </a:ln>
        </p:spPr>
        <p:txBody>
          <a:bodyPr>
            <a:spAutoFit/>
          </a:bodyPr>
          <a:lstStyle/>
          <a:p>
            <a:pPr algn="r" rtl="1">
              <a:spcBef>
                <a:spcPct val="50000"/>
              </a:spcBef>
            </a:pPr>
            <a:r>
              <a:rPr lang="fr-FR" sz="1400">
                <a:solidFill>
                  <a:srgbClr val="013FF2"/>
                </a:solidFill>
                <a:latin typeface="Tahoma" pitchFamily="34" charset="0"/>
              </a:rPr>
              <a:t>Na</a:t>
            </a:r>
            <a:r>
              <a:rPr lang="fr-FR" sz="1400" baseline="-25000">
                <a:solidFill>
                  <a:srgbClr val="013FF2"/>
                </a:solidFill>
                <a:latin typeface="Tahoma" pitchFamily="34" charset="0"/>
              </a:rPr>
              <a:t>2</a:t>
            </a:r>
            <a:r>
              <a:rPr lang="fr-FR" sz="1400">
                <a:solidFill>
                  <a:srgbClr val="013FF2"/>
                </a:solidFill>
                <a:latin typeface="Tahoma" pitchFamily="34" charset="0"/>
              </a:rPr>
              <a:t>CO</a:t>
            </a:r>
            <a:r>
              <a:rPr lang="fr-FR" sz="1400" baseline="-25000">
                <a:solidFill>
                  <a:srgbClr val="013FF2"/>
                </a:solidFill>
                <a:latin typeface="Tahoma" pitchFamily="34" charset="0"/>
              </a:rPr>
              <a:t>3</a:t>
            </a:r>
            <a:endParaRPr lang="en-US" sz="1400" baseline="-25000">
              <a:solidFill>
                <a:srgbClr val="013FF2"/>
              </a:solidFill>
              <a:latin typeface="Tahoma" pitchFamily="34" charset="0"/>
            </a:endParaRPr>
          </a:p>
        </p:txBody>
      </p:sp>
      <p:sp>
        <p:nvSpPr>
          <p:cNvPr id="39" name="ZoneTexte 37"/>
          <p:cNvSpPr txBox="1">
            <a:spLocks noChangeArrowheads="1"/>
          </p:cNvSpPr>
          <p:nvPr/>
        </p:nvSpPr>
        <p:spPr bwMode="auto">
          <a:xfrm>
            <a:off x="5786438" y="3739530"/>
            <a:ext cx="1071562" cy="307975"/>
          </a:xfrm>
          <a:prstGeom prst="rect">
            <a:avLst/>
          </a:prstGeom>
          <a:noFill/>
          <a:ln w="9525">
            <a:noFill/>
            <a:miter lim="800000"/>
            <a:headEnd/>
            <a:tailEnd/>
          </a:ln>
        </p:spPr>
        <p:txBody>
          <a:bodyPr>
            <a:spAutoFit/>
          </a:bodyPr>
          <a:lstStyle/>
          <a:p>
            <a:r>
              <a:rPr lang="fr-FR" sz="1400">
                <a:solidFill>
                  <a:srgbClr val="013FF2"/>
                </a:solidFill>
              </a:rPr>
              <a:t>-2 C</a:t>
            </a:r>
            <a:r>
              <a:rPr lang="fr-FR" sz="1400" baseline="-25000">
                <a:solidFill>
                  <a:srgbClr val="013FF2"/>
                </a:solidFill>
              </a:rPr>
              <a:t>2</a:t>
            </a:r>
            <a:r>
              <a:rPr lang="fr-FR" sz="1400">
                <a:solidFill>
                  <a:srgbClr val="013FF2"/>
                </a:solidFill>
              </a:rPr>
              <a:t>H</a:t>
            </a:r>
            <a:r>
              <a:rPr lang="fr-FR" sz="1400" baseline="-25000">
                <a:solidFill>
                  <a:srgbClr val="013FF2"/>
                </a:solidFill>
              </a:rPr>
              <a:t>5</a:t>
            </a:r>
            <a:r>
              <a:rPr lang="fr-FR" sz="1400">
                <a:solidFill>
                  <a:srgbClr val="013FF2"/>
                </a:solidFill>
              </a:rPr>
              <a:t>OH </a:t>
            </a:r>
          </a:p>
        </p:txBody>
      </p:sp>
      <p:sp>
        <p:nvSpPr>
          <p:cNvPr id="40" name="ZoneTexte 39"/>
          <p:cNvSpPr txBox="1">
            <a:spLocks noChangeArrowheads="1"/>
          </p:cNvSpPr>
          <p:nvPr/>
        </p:nvSpPr>
        <p:spPr bwMode="auto">
          <a:xfrm rot="18560475">
            <a:off x="2948782" y="4327698"/>
            <a:ext cx="928688" cy="307975"/>
          </a:xfrm>
          <a:prstGeom prst="rect">
            <a:avLst/>
          </a:prstGeom>
          <a:noFill/>
          <a:ln w="9525">
            <a:noFill/>
            <a:miter lim="800000"/>
            <a:headEnd/>
            <a:tailEnd/>
          </a:ln>
        </p:spPr>
        <p:txBody>
          <a:bodyPr>
            <a:spAutoFit/>
          </a:bodyPr>
          <a:lstStyle/>
          <a:p>
            <a:r>
              <a:rPr lang="fr-FR" sz="1400">
                <a:solidFill>
                  <a:srgbClr val="013FF2"/>
                </a:solidFill>
              </a:rPr>
              <a:t>- H</a:t>
            </a:r>
            <a:r>
              <a:rPr lang="fr-FR" sz="1400" baseline="-25000">
                <a:solidFill>
                  <a:srgbClr val="013FF2"/>
                </a:solidFill>
              </a:rPr>
              <a:t>2</a:t>
            </a:r>
            <a:r>
              <a:rPr lang="fr-FR" sz="1400">
                <a:solidFill>
                  <a:srgbClr val="013FF2"/>
                </a:solidFill>
              </a:rPr>
              <a:t>O </a:t>
            </a:r>
          </a:p>
        </p:txBody>
      </p:sp>
      <p:sp>
        <p:nvSpPr>
          <p:cNvPr id="41" name="ZoneTexte 40"/>
          <p:cNvSpPr txBox="1">
            <a:spLocks noChangeArrowheads="1"/>
          </p:cNvSpPr>
          <p:nvPr/>
        </p:nvSpPr>
        <p:spPr bwMode="auto">
          <a:xfrm>
            <a:off x="539552" y="6021288"/>
            <a:ext cx="8568952" cy="646331"/>
          </a:xfrm>
          <a:prstGeom prst="rect">
            <a:avLst/>
          </a:prstGeom>
          <a:noFill/>
          <a:ln w="9525">
            <a:noFill/>
            <a:miter lim="800000"/>
            <a:headEnd/>
            <a:tailEnd/>
          </a:ln>
        </p:spPr>
        <p:txBody>
          <a:bodyPr wrap="square">
            <a:spAutoFit/>
          </a:bodyPr>
          <a:lstStyle/>
          <a:p>
            <a:endParaRPr lang="fr-FR" b="1" dirty="0">
              <a:solidFill>
                <a:srgbClr val="013FF2"/>
              </a:solidFill>
              <a:latin typeface="Times New Roman" pitchFamily="18" charset="0"/>
              <a:cs typeface="Times New Roman" pitchFamily="18" charset="0"/>
            </a:endParaRPr>
          </a:p>
          <a:p>
            <a:r>
              <a:rPr lang="fr-FR" b="1" dirty="0">
                <a:solidFill>
                  <a:srgbClr val="013FF2"/>
                </a:solidFill>
                <a:latin typeface="Times New Roman" pitchFamily="18" charset="0"/>
                <a:cs typeface="Times New Roman" pitchFamily="18" charset="0"/>
              </a:rPr>
              <a:t>Schéma représentant  les différentes  voies de la synthèse de l’acide </a:t>
            </a:r>
            <a:r>
              <a:rPr lang="fr-FR" b="1" dirty="0" err="1">
                <a:solidFill>
                  <a:srgbClr val="013FF2"/>
                </a:solidFill>
                <a:latin typeface="Times New Roman" pitchFamily="18" charset="0"/>
                <a:cs typeface="Times New Roman" pitchFamily="18" charset="0"/>
              </a:rPr>
              <a:t>déhydroacétique</a:t>
            </a:r>
            <a:r>
              <a:rPr lang="fr-FR" b="1" dirty="0">
                <a:solidFill>
                  <a:srgbClr val="013FF2"/>
                </a:solidFill>
                <a:latin typeface="Times New Roman" pitchFamily="18" charset="0"/>
                <a:cs typeface="Times New Roman" pitchFamily="18" charset="0"/>
              </a:rPr>
              <a:t> </a:t>
            </a:r>
            <a:r>
              <a:rPr lang="fr-FR" b="1" dirty="0">
                <a:solidFill>
                  <a:srgbClr val="013FF2"/>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0" fill="hold"/>
                                        <p:tgtEl>
                                          <p:spTgt spid="32"/>
                                        </p:tgtEl>
                                        <p:attrNameLst>
                                          <p:attrName>ppt_w</p:attrName>
                                        </p:attrNameLst>
                                      </p:cBhvr>
                                      <p:tavLst>
                                        <p:tav tm="0" fmla="#ppt_w*sin(2.5*pi*$)">
                                          <p:val>
                                            <p:fltVal val="0"/>
                                          </p:val>
                                        </p:tav>
                                        <p:tav tm="100000">
                                          <p:val>
                                            <p:fltVal val="1"/>
                                          </p:val>
                                        </p:tav>
                                      </p:tavLst>
                                    </p:anim>
                                    <p:anim calcmode="lin" valueType="num">
                                      <p:cBhvr>
                                        <p:cTn id="8" dur="5000" fill="hold"/>
                                        <p:tgtEl>
                                          <p:spTgt spid="3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1000" fill="hold"/>
                                        <p:tgtEl>
                                          <p:spTgt spid="31"/>
                                        </p:tgtEl>
                                        <p:attrNameLst>
                                          <p:attrName>ppt_w</p:attrName>
                                        </p:attrNameLst>
                                      </p:cBhvr>
                                      <p:tavLst>
                                        <p:tav tm="0">
                                          <p:val>
                                            <p:fltVal val="0"/>
                                          </p:val>
                                        </p:tav>
                                        <p:tav tm="100000">
                                          <p:val>
                                            <p:strVal val="#ppt_w"/>
                                          </p:val>
                                        </p:tav>
                                      </p:tavLst>
                                    </p:anim>
                                    <p:anim calcmode="lin" valueType="num">
                                      <p:cBhvr>
                                        <p:cTn id="14" dur="1000" fill="hold"/>
                                        <p:tgtEl>
                                          <p:spTgt spid="31"/>
                                        </p:tgtEl>
                                        <p:attrNameLst>
                                          <p:attrName>ppt_h</p:attrName>
                                        </p:attrNameLst>
                                      </p:cBhvr>
                                      <p:tavLst>
                                        <p:tav tm="0">
                                          <p:val>
                                            <p:fltVal val="0"/>
                                          </p:val>
                                        </p:tav>
                                        <p:tav tm="100000">
                                          <p:val>
                                            <p:strVal val="#ppt_h"/>
                                          </p:val>
                                        </p:tav>
                                      </p:tavLst>
                                    </p:anim>
                                    <p:anim calcmode="lin" valueType="num">
                                      <p:cBhvr>
                                        <p:cTn id="15"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ID="58" presetClass="entr" presetSubtype="0" accel="100000" fill="hold" nodeType="click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strVal val="#ppt_w*2.5"/>
                                          </p:val>
                                        </p:tav>
                                        <p:tav tm="100000">
                                          <p:val>
                                            <p:strVal val="#ppt_w"/>
                                          </p:val>
                                        </p:tav>
                                      </p:tavLst>
                                    </p:anim>
                                    <p:anim calcmode="lin" valueType="num">
                                      <p:cBhvr>
                                        <p:cTn id="22" dur="500" fill="hold"/>
                                        <p:tgtEl>
                                          <p:spTgt spid="35"/>
                                        </p:tgtEl>
                                        <p:attrNameLst>
                                          <p:attrName>ppt_h</p:attrName>
                                        </p:attrNameLst>
                                      </p:cBhvr>
                                      <p:tavLst>
                                        <p:tav tm="0">
                                          <p:val>
                                            <p:strVal val="#ppt_h*0.01"/>
                                          </p:val>
                                        </p:tav>
                                        <p:tav tm="100000">
                                          <p:val>
                                            <p:strVal val="#ppt_h"/>
                                          </p:val>
                                        </p:tav>
                                      </p:tavLst>
                                    </p:anim>
                                    <p:anim calcmode="lin" valueType="num">
                                      <p:cBhvr>
                                        <p:cTn id="23" dur="500" fill="hold"/>
                                        <p:tgtEl>
                                          <p:spTgt spid="35"/>
                                        </p:tgtEl>
                                        <p:attrNameLst>
                                          <p:attrName>ppt_x</p:attrName>
                                        </p:attrNameLst>
                                      </p:cBhvr>
                                      <p:tavLst>
                                        <p:tav tm="0">
                                          <p:val>
                                            <p:strVal val="#ppt_x"/>
                                          </p:val>
                                        </p:tav>
                                        <p:tav tm="100000">
                                          <p:val>
                                            <p:strVal val="#ppt_x"/>
                                          </p:val>
                                        </p:tav>
                                      </p:tavLst>
                                    </p:anim>
                                    <p:anim calcmode="lin" valueType="num">
                                      <p:cBhvr>
                                        <p:cTn id="24" dur="500" fill="hold"/>
                                        <p:tgtEl>
                                          <p:spTgt spid="35"/>
                                        </p:tgtEl>
                                        <p:attrNameLst>
                                          <p:attrName>ppt_y</p:attrName>
                                        </p:attrNameLst>
                                      </p:cBhvr>
                                      <p:tavLst>
                                        <p:tav tm="0">
                                          <p:val>
                                            <p:strVal val="#ppt_h+1"/>
                                          </p:val>
                                        </p:tav>
                                        <p:tav tm="100000">
                                          <p:val>
                                            <p:strVal val="#ppt_y"/>
                                          </p:val>
                                        </p:tav>
                                      </p:tavLst>
                                    </p:anim>
                                    <p:animEffect transition="in" filter="fade">
                                      <p:cBhvr>
                                        <p:cTn id="25" dur="500"/>
                                        <p:tgtEl>
                                          <p:spTgt spid="35"/>
                                        </p:tgtEl>
                                      </p:cBhvr>
                                    </p:animEffect>
                                  </p:childTnLst>
                                </p:cTn>
                              </p:par>
                            </p:childTnLst>
                          </p:cTn>
                        </p:par>
                      </p:childTnLst>
                    </p:cTn>
                  </p:par>
                  <p:par>
                    <p:cTn id="26" fill="hold">
                      <p:stCondLst>
                        <p:cond delay="indefinite"/>
                      </p:stCondLst>
                      <p:childTnLst>
                        <p:par>
                          <p:cTn id="27" fill="hold">
                            <p:stCondLst>
                              <p:cond delay="0"/>
                            </p:stCondLst>
                            <p:childTnLst>
                              <p:par>
                                <p:cTn id="28" presetID="39" presetClass="entr" presetSubtype="0" accel="100000" fill="hold" nodeType="click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ppt_h</p:attrName>
                                        </p:attrNameLst>
                                      </p:cBhvr>
                                      <p:tavLst>
                                        <p:tav tm="0">
                                          <p:val>
                                            <p:strVal val="#ppt_h/20"/>
                                          </p:val>
                                        </p:tav>
                                        <p:tav tm="50000">
                                          <p:val>
                                            <p:strVal val="#ppt_h/20"/>
                                          </p:val>
                                        </p:tav>
                                        <p:tav tm="100000">
                                          <p:val>
                                            <p:strVal val="#ppt_h"/>
                                          </p:val>
                                        </p:tav>
                                      </p:tavLst>
                                    </p:anim>
                                    <p:anim calcmode="lin" valueType="num">
                                      <p:cBhvr>
                                        <p:cTn id="31" dur="500" fill="hold"/>
                                        <p:tgtEl>
                                          <p:spTgt spid="34"/>
                                        </p:tgtEl>
                                        <p:attrNameLst>
                                          <p:attrName>ppt_w</p:attrName>
                                        </p:attrNameLst>
                                      </p:cBhvr>
                                      <p:tavLst>
                                        <p:tav tm="0">
                                          <p:val>
                                            <p:strVal val="#ppt_w+.3"/>
                                          </p:val>
                                        </p:tav>
                                        <p:tav tm="50000">
                                          <p:val>
                                            <p:strVal val="#ppt_w+.3"/>
                                          </p:val>
                                        </p:tav>
                                        <p:tav tm="100000">
                                          <p:val>
                                            <p:strVal val="#ppt_w"/>
                                          </p:val>
                                        </p:tav>
                                      </p:tavLst>
                                    </p:anim>
                                    <p:anim calcmode="lin" valueType="num">
                                      <p:cBhvr>
                                        <p:cTn id="32" dur="500" fill="hold"/>
                                        <p:tgtEl>
                                          <p:spTgt spid="34"/>
                                        </p:tgtEl>
                                        <p:attrNameLst>
                                          <p:attrName>ppt_x</p:attrName>
                                        </p:attrNameLst>
                                      </p:cBhvr>
                                      <p:tavLst>
                                        <p:tav tm="0">
                                          <p:val>
                                            <p:strVal val="#ppt_x-.3"/>
                                          </p:val>
                                        </p:tav>
                                        <p:tav tm="50000">
                                          <p:val>
                                            <p:strVal val="#ppt_x"/>
                                          </p:val>
                                        </p:tav>
                                        <p:tav tm="100000">
                                          <p:val>
                                            <p:strVal val="#ppt_x"/>
                                          </p:val>
                                        </p:tav>
                                      </p:tavLst>
                                    </p:anim>
                                    <p:anim calcmode="lin" valueType="num">
                                      <p:cBhvr>
                                        <p:cTn id="33"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9" presetClass="entr" presetSubtype="0" accel="100000" fill="hold" nodeType="click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ppt_h</p:attrName>
                                        </p:attrNameLst>
                                      </p:cBhvr>
                                      <p:tavLst>
                                        <p:tav tm="0">
                                          <p:val>
                                            <p:strVal val="#ppt_h/20"/>
                                          </p:val>
                                        </p:tav>
                                        <p:tav tm="50000">
                                          <p:val>
                                            <p:strVal val="#ppt_h/20"/>
                                          </p:val>
                                        </p:tav>
                                        <p:tav tm="100000">
                                          <p:val>
                                            <p:strVal val="#ppt_h"/>
                                          </p:val>
                                        </p:tav>
                                      </p:tavLst>
                                    </p:anim>
                                    <p:anim calcmode="lin" valueType="num">
                                      <p:cBhvr>
                                        <p:cTn id="39" dur="500" fill="hold"/>
                                        <p:tgtEl>
                                          <p:spTgt spid="36"/>
                                        </p:tgtEl>
                                        <p:attrNameLst>
                                          <p:attrName>ppt_w</p:attrName>
                                        </p:attrNameLst>
                                      </p:cBhvr>
                                      <p:tavLst>
                                        <p:tav tm="0">
                                          <p:val>
                                            <p:strVal val="#ppt_w+.3"/>
                                          </p:val>
                                        </p:tav>
                                        <p:tav tm="50000">
                                          <p:val>
                                            <p:strVal val="#ppt_w+.3"/>
                                          </p:val>
                                        </p:tav>
                                        <p:tav tm="100000">
                                          <p:val>
                                            <p:strVal val="#ppt_w"/>
                                          </p:val>
                                        </p:tav>
                                      </p:tavLst>
                                    </p:anim>
                                    <p:anim calcmode="lin" valueType="num">
                                      <p:cBhvr>
                                        <p:cTn id="40" dur="500" fill="hold"/>
                                        <p:tgtEl>
                                          <p:spTgt spid="36"/>
                                        </p:tgtEl>
                                        <p:attrNameLst>
                                          <p:attrName>ppt_x</p:attrName>
                                        </p:attrNameLst>
                                      </p:cBhvr>
                                      <p:tavLst>
                                        <p:tav tm="0">
                                          <p:val>
                                            <p:strVal val="#ppt_x-.3"/>
                                          </p:val>
                                        </p:tav>
                                        <p:tav tm="50000">
                                          <p:val>
                                            <p:strVal val="#ppt_x"/>
                                          </p:val>
                                        </p:tav>
                                        <p:tav tm="100000">
                                          <p:val>
                                            <p:strVal val="#ppt_x"/>
                                          </p:val>
                                        </p:tav>
                                      </p:tavLst>
                                    </p:anim>
                                    <p:anim calcmode="lin" valueType="num">
                                      <p:cBhvr>
                                        <p:cTn id="41"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8" presetClass="entr" presetSubtype="0" accel="100000" fill="hold" grpId="0" nodeType="click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strVal val="#ppt_w*2.5"/>
                                          </p:val>
                                        </p:tav>
                                        <p:tav tm="100000">
                                          <p:val>
                                            <p:strVal val="#ppt_w"/>
                                          </p:val>
                                        </p:tav>
                                      </p:tavLst>
                                    </p:anim>
                                    <p:anim calcmode="lin" valueType="num">
                                      <p:cBhvr>
                                        <p:cTn id="47" dur="500" fill="hold"/>
                                        <p:tgtEl>
                                          <p:spTgt spid="40"/>
                                        </p:tgtEl>
                                        <p:attrNameLst>
                                          <p:attrName>ppt_h</p:attrName>
                                        </p:attrNameLst>
                                      </p:cBhvr>
                                      <p:tavLst>
                                        <p:tav tm="0">
                                          <p:val>
                                            <p:strVal val="#ppt_h*0.01"/>
                                          </p:val>
                                        </p:tav>
                                        <p:tav tm="100000">
                                          <p:val>
                                            <p:strVal val="#ppt_h"/>
                                          </p:val>
                                        </p:tav>
                                      </p:tavLst>
                                    </p:anim>
                                    <p:anim calcmode="lin" valueType="num">
                                      <p:cBhvr>
                                        <p:cTn id="48" dur="500" fill="hold"/>
                                        <p:tgtEl>
                                          <p:spTgt spid="40"/>
                                        </p:tgtEl>
                                        <p:attrNameLst>
                                          <p:attrName>ppt_x</p:attrName>
                                        </p:attrNameLst>
                                      </p:cBhvr>
                                      <p:tavLst>
                                        <p:tav tm="0">
                                          <p:val>
                                            <p:strVal val="#ppt_x"/>
                                          </p:val>
                                        </p:tav>
                                        <p:tav tm="100000">
                                          <p:val>
                                            <p:strVal val="#ppt_x"/>
                                          </p:val>
                                        </p:tav>
                                      </p:tavLst>
                                    </p:anim>
                                    <p:anim calcmode="lin" valueType="num">
                                      <p:cBhvr>
                                        <p:cTn id="49" dur="500" fill="hold"/>
                                        <p:tgtEl>
                                          <p:spTgt spid="40"/>
                                        </p:tgtEl>
                                        <p:attrNameLst>
                                          <p:attrName>ppt_y</p:attrName>
                                        </p:attrNameLst>
                                      </p:cBhvr>
                                      <p:tavLst>
                                        <p:tav tm="0">
                                          <p:val>
                                            <p:strVal val="#ppt_h+1"/>
                                          </p:val>
                                        </p:tav>
                                        <p:tav tm="100000">
                                          <p:val>
                                            <p:strVal val="#ppt_y"/>
                                          </p:val>
                                        </p:tav>
                                      </p:tavLst>
                                    </p:anim>
                                    <p:animEffect transition="in" filter="fade">
                                      <p:cBhvr>
                                        <p:cTn id="50" dur="500"/>
                                        <p:tgtEl>
                                          <p:spTgt spid="40"/>
                                        </p:tgtEl>
                                      </p:cBhvr>
                                    </p:animEffect>
                                  </p:childTnLst>
                                </p:cTn>
                              </p:par>
                            </p:childTnLst>
                          </p:cTn>
                        </p:par>
                      </p:childTnLst>
                    </p:cTn>
                  </p:par>
                  <p:par>
                    <p:cTn id="51" fill="hold">
                      <p:stCondLst>
                        <p:cond delay="indefinite"/>
                      </p:stCondLst>
                      <p:childTnLst>
                        <p:par>
                          <p:cTn id="52" fill="hold">
                            <p:stCondLst>
                              <p:cond delay="0"/>
                            </p:stCondLst>
                            <p:childTnLst>
                              <p:par>
                                <p:cTn id="53" presetID="17" presetClass="entr" presetSubtype="10" fill="hold" nodeType="click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p:cTn id="55" dur="500" fill="hold"/>
                                        <p:tgtEl>
                                          <p:spTgt spid="33"/>
                                        </p:tgtEl>
                                        <p:attrNameLst>
                                          <p:attrName>ppt_w</p:attrName>
                                        </p:attrNameLst>
                                      </p:cBhvr>
                                      <p:tavLst>
                                        <p:tav tm="0">
                                          <p:val>
                                            <p:fltVal val="0"/>
                                          </p:val>
                                        </p:tav>
                                        <p:tav tm="100000">
                                          <p:val>
                                            <p:strVal val="#ppt_w"/>
                                          </p:val>
                                        </p:tav>
                                      </p:tavLst>
                                    </p:anim>
                                    <p:anim calcmode="lin" valueType="num">
                                      <p:cBhvr>
                                        <p:cTn id="56" dur="500" fill="hold"/>
                                        <p:tgtEl>
                                          <p:spTgt spid="33"/>
                                        </p:tgtEl>
                                        <p:attrNameLst>
                                          <p:attrName>ppt_h</p:attrName>
                                        </p:attrNameLst>
                                      </p:cBhvr>
                                      <p:tavLst>
                                        <p:tav tm="0">
                                          <p:val>
                                            <p:strVal val="#ppt_h"/>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49" presetClass="entr" presetSubtype="0" decel="100000" fill="hold" nodeType="click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 calcmode="lin" valueType="num">
                                      <p:cBhvr>
                                        <p:cTn id="63" dur="500" fill="hold"/>
                                        <p:tgtEl>
                                          <p:spTgt spid="37"/>
                                        </p:tgtEl>
                                        <p:attrNameLst>
                                          <p:attrName>style.rotation</p:attrName>
                                        </p:attrNameLst>
                                      </p:cBhvr>
                                      <p:tavLst>
                                        <p:tav tm="0">
                                          <p:val>
                                            <p:fltVal val="360"/>
                                          </p:val>
                                        </p:tav>
                                        <p:tav tm="100000">
                                          <p:val>
                                            <p:fltVal val="0"/>
                                          </p:val>
                                        </p:tav>
                                      </p:tavLst>
                                    </p:anim>
                                    <p:animEffect transition="in" filter="fade">
                                      <p:cBhvr>
                                        <p:cTn id="64" dur="500"/>
                                        <p:tgtEl>
                                          <p:spTgt spid="37"/>
                                        </p:tgtEl>
                                      </p:cBhvr>
                                    </p:animEffect>
                                  </p:childTnLst>
                                </p:cTn>
                              </p:par>
                            </p:childTnLst>
                          </p:cTn>
                        </p:par>
                      </p:childTnLst>
                    </p:cTn>
                  </p:par>
                  <p:par>
                    <p:cTn id="65" fill="hold">
                      <p:stCondLst>
                        <p:cond delay="indefinite"/>
                      </p:stCondLst>
                      <p:childTnLst>
                        <p:par>
                          <p:cTn id="66" fill="hold">
                            <p:stCondLst>
                              <p:cond delay="0"/>
                            </p:stCondLst>
                            <p:childTnLst>
                              <p:par>
                                <p:cTn id="67" presetID="51" presetClass="entr" presetSubtype="0" fill="hold" grpId="0" nodeType="click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770" decel="100000"/>
                                        <p:tgtEl>
                                          <p:spTgt spid="38"/>
                                        </p:tgtEl>
                                      </p:cBhvr>
                                    </p:animEffect>
                                    <p:animScale>
                                      <p:cBhvr>
                                        <p:cTn id="70" dur="770" decel="100000"/>
                                        <p:tgtEl>
                                          <p:spTgt spid="38"/>
                                        </p:tgtEl>
                                      </p:cBhvr>
                                      <p:from x="10000" y="10000"/>
                                      <p:to x="200000" y="450000"/>
                                    </p:animScale>
                                    <p:animScale>
                                      <p:cBhvr>
                                        <p:cTn id="71" dur="1230" accel="100000" fill="hold">
                                          <p:stCondLst>
                                            <p:cond delay="770"/>
                                          </p:stCondLst>
                                        </p:cTn>
                                        <p:tgtEl>
                                          <p:spTgt spid="38"/>
                                        </p:tgtEl>
                                      </p:cBhvr>
                                      <p:from x="200000" y="450000"/>
                                      <p:to x="100000" y="100000"/>
                                    </p:animScale>
                                    <p:set>
                                      <p:cBhvr>
                                        <p:cTn id="72" dur="770" fill="hold"/>
                                        <p:tgtEl>
                                          <p:spTgt spid="38"/>
                                        </p:tgtEl>
                                        <p:attrNameLst>
                                          <p:attrName>ppt_x</p:attrName>
                                        </p:attrNameLst>
                                      </p:cBhvr>
                                      <p:to>
                                        <p:strVal val="(0.5)"/>
                                      </p:to>
                                    </p:set>
                                    <p:anim from="(0.5)" to="(#ppt_x)" calcmode="lin" valueType="num">
                                      <p:cBhvr>
                                        <p:cTn id="73" dur="1230" accel="100000" fill="hold">
                                          <p:stCondLst>
                                            <p:cond delay="770"/>
                                          </p:stCondLst>
                                        </p:cTn>
                                        <p:tgtEl>
                                          <p:spTgt spid="38"/>
                                        </p:tgtEl>
                                        <p:attrNameLst>
                                          <p:attrName>ppt_x</p:attrName>
                                        </p:attrNameLst>
                                      </p:cBhvr>
                                    </p:anim>
                                    <p:set>
                                      <p:cBhvr>
                                        <p:cTn id="74" dur="770" fill="hold"/>
                                        <p:tgtEl>
                                          <p:spTgt spid="38"/>
                                        </p:tgtEl>
                                        <p:attrNameLst>
                                          <p:attrName>ppt_y</p:attrName>
                                        </p:attrNameLst>
                                      </p:cBhvr>
                                      <p:to>
                                        <p:strVal val="(#ppt_y+0.4)"/>
                                      </p:to>
                                    </p:set>
                                    <p:anim from="(#ppt_y+0.4)" to="(#ppt_y)" calcmode="lin" valueType="num">
                                      <p:cBhvr>
                                        <p:cTn id="75" dur="1230" accel="100000" fill="hold">
                                          <p:stCondLst>
                                            <p:cond delay="770"/>
                                          </p:stCondLst>
                                        </p:cTn>
                                        <p:tgtEl>
                                          <p:spTgt spid="38"/>
                                        </p:tgtEl>
                                        <p:attrNameLst>
                                          <p:attrName>ppt_y</p:attrName>
                                        </p:attrNameLst>
                                      </p:cBhvr>
                                    </p:anim>
                                  </p:childTnLst>
                                </p:cTn>
                              </p:par>
                            </p:childTnLst>
                          </p:cTn>
                        </p:par>
                      </p:childTnLst>
                    </p:cTn>
                  </p:par>
                  <p:par>
                    <p:cTn id="76" fill="hold">
                      <p:stCondLst>
                        <p:cond delay="indefinite"/>
                      </p:stCondLst>
                      <p:childTnLst>
                        <p:par>
                          <p:cTn id="77" fill="hold">
                            <p:stCondLst>
                              <p:cond delay="0"/>
                            </p:stCondLst>
                            <p:childTnLst>
                              <p:par>
                                <p:cTn id="78" presetID="38" presetClass="entr" presetSubtype="0" accel="50000" fill="hold" grpId="0" nodeType="clickEffect">
                                  <p:stCondLst>
                                    <p:cond delay="0"/>
                                  </p:stCondLst>
                                  <p:iterate type="lt">
                                    <p:tmPct val="50000"/>
                                  </p:iterate>
                                  <p:childTnLst>
                                    <p:set>
                                      <p:cBhvr>
                                        <p:cTn id="79" dur="1" fill="hold">
                                          <p:stCondLst>
                                            <p:cond delay="0"/>
                                          </p:stCondLst>
                                        </p:cTn>
                                        <p:tgtEl>
                                          <p:spTgt spid="39"/>
                                        </p:tgtEl>
                                        <p:attrNameLst>
                                          <p:attrName>style.visibility</p:attrName>
                                        </p:attrNameLst>
                                      </p:cBhvr>
                                      <p:to>
                                        <p:strVal val="visible"/>
                                      </p:to>
                                    </p:set>
                                    <p:set>
                                      <p:cBhvr>
                                        <p:cTn id="80" dur="455" fill="hold">
                                          <p:stCondLst>
                                            <p:cond delay="0"/>
                                          </p:stCondLst>
                                        </p:cTn>
                                        <p:tgtEl>
                                          <p:spTgt spid="39"/>
                                        </p:tgtEl>
                                        <p:attrNameLst>
                                          <p:attrName>style.rotation</p:attrName>
                                        </p:attrNameLst>
                                      </p:cBhvr>
                                      <p:to>
                                        <p:strVal val="-45.0"/>
                                      </p:to>
                                    </p:set>
                                    <p:anim calcmode="lin" valueType="num">
                                      <p:cBhvr>
                                        <p:cTn id="81" dur="455" fill="hold">
                                          <p:stCondLst>
                                            <p:cond delay="455"/>
                                          </p:stCondLst>
                                        </p:cTn>
                                        <p:tgtEl>
                                          <p:spTgt spid="39"/>
                                        </p:tgtEl>
                                        <p:attrNameLst>
                                          <p:attrName>style.rotation</p:attrName>
                                        </p:attrNameLst>
                                      </p:cBhvr>
                                      <p:tavLst>
                                        <p:tav tm="0">
                                          <p:val>
                                            <p:fltVal val="-45"/>
                                          </p:val>
                                        </p:tav>
                                        <p:tav tm="69900">
                                          <p:val>
                                            <p:fltVal val="45"/>
                                          </p:val>
                                        </p:tav>
                                        <p:tav tm="100000">
                                          <p:val>
                                            <p:fltVal val="0"/>
                                          </p:val>
                                        </p:tav>
                                      </p:tavLst>
                                    </p:anim>
                                    <p:anim calcmode="lin" valueType="num">
                                      <p:cBhvr>
                                        <p:cTn id="82" dur="455" fill="hold">
                                          <p:stCondLst>
                                            <p:cond delay="0"/>
                                          </p:stCondLst>
                                        </p:cTn>
                                        <p:tgtEl>
                                          <p:spTgt spid="39"/>
                                        </p:tgtEl>
                                        <p:attrNameLst>
                                          <p:attrName>ppt_y</p:attrName>
                                        </p:attrNameLst>
                                      </p:cBhvr>
                                      <p:tavLst>
                                        <p:tav tm="0">
                                          <p:val>
                                            <p:strVal val="#ppt_y-1"/>
                                          </p:val>
                                        </p:tav>
                                        <p:tav tm="100000">
                                          <p:val>
                                            <p:strVal val="#ppt_y-(0.354*#ppt_w-0.172*#ppt_h)"/>
                                          </p:val>
                                        </p:tav>
                                      </p:tavLst>
                                    </p:anim>
                                    <p:anim calcmode="lin" valueType="num">
                                      <p:cBhvr>
                                        <p:cTn id="83" dur="156" decel="50000" autoRev="1" fill="hold">
                                          <p:stCondLst>
                                            <p:cond delay="455"/>
                                          </p:stCondLst>
                                        </p:cTn>
                                        <p:tgtEl>
                                          <p:spTgt spid="39"/>
                                        </p:tgtEl>
                                        <p:attrNameLst>
                                          <p:attrName>ppt_y</p:attrName>
                                        </p:attrNameLst>
                                      </p:cBhvr>
                                      <p:tavLst>
                                        <p:tav tm="0">
                                          <p:val>
                                            <p:strVal val="#ppt_y-(0.354*#ppt_w-0.172*#ppt_h)"/>
                                          </p:val>
                                        </p:tav>
                                        <p:tav tm="100000">
                                          <p:val>
                                            <p:strVal val="#ppt_y-(0.354*#ppt_w-0.172*#ppt_h)-#ppt_h/2"/>
                                          </p:val>
                                        </p:tav>
                                      </p:tavLst>
                                    </p:anim>
                                    <p:anim calcmode="lin" valueType="num">
                                      <p:cBhvr>
                                        <p:cTn id="84" dur="136" fill="hold">
                                          <p:stCondLst>
                                            <p:cond delay="864"/>
                                          </p:stCondLst>
                                        </p:cTn>
                                        <p:tgtEl>
                                          <p:spTgt spid="39"/>
                                        </p:tgtEl>
                                        <p:attrNameLst>
                                          <p:attrName>ppt_y</p:attrName>
                                        </p:attrNameLst>
                                      </p:cBhvr>
                                      <p:tavLst>
                                        <p:tav tm="0">
                                          <p:val>
                                            <p:strVal val="#ppt_y-(0.354*#ppt_w-0.172*#ppt_h)"/>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15" presetClass="entr" presetSubtype="0" fill="hold" grpId="0" nodeType="clickEffect">
                                  <p:stCondLst>
                                    <p:cond delay="0"/>
                                  </p:stCondLst>
                                  <p:childTnLst>
                                    <p:set>
                                      <p:cBhvr>
                                        <p:cTn id="88" dur="1" fill="hold">
                                          <p:stCondLst>
                                            <p:cond delay="0"/>
                                          </p:stCondLst>
                                        </p:cTn>
                                        <p:tgtEl>
                                          <p:spTgt spid="41"/>
                                        </p:tgtEl>
                                        <p:attrNameLst>
                                          <p:attrName>style.visibility</p:attrName>
                                        </p:attrNameLst>
                                      </p:cBhvr>
                                      <p:to>
                                        <p:strVal val="visible"/>
                                      </p:to>
                                    </p:set>
                                    <p:anim calcmode="lin" valueType="num">
                                      <p:cBhvr>
                                        <p:cTn id="89" dur="1000" fill="hold"/>
                                        <p:tgtEl>
                                          <p:spTgt spid="41"/>
                                        </p:tgtEl>
                                        <p:attrNameLst>
                                          <p:attrName>ppt_w</p:attrName>
                                        </p:attrNameLst>
                                      </p:cBhvr>
                                      <p:tavLst>
                                        <p:tav tm="0">
                                          <p:val>
                                            <p:fltVal val="0"/>
                                          </p:val>
                                        </p:tav>
                                        <p:tav tm="100000">
                                          <p:val>
                                            <p:strVal val="#ppt_w"/>
                                          </p:val>
                                        </p:tav>
                                      </p:tavLst>
                                    </p:anim>
                                    <p:anim calcmode="lin" valueType="num">
                                      <p:cBhvr>
                                        <p:cTn id="90" dur="1000" fill="hold"/>
                                        <p:tgtEl>
                                          <p:spTgt spid="41"/>
                                        </p:tgtEl>
                                        <p:attrNameLst>
                                          <p:attrName>ppt_h</p:attrName>
                                        </p:attrNameLst>
                                      </p:cBhvr>
                                      <p:tavLst>
                                        <p:tav tm="0">
                                          <p:val>
                                            <p:fltVal val="0"/>
                                          </p:val>
                                        </p:tav>
                                        <p:tav tm="100000">
                                          <p:val>
                                            <p:strVal val="#ppt_h"/>
                                          </p:val>
                                        </p:tav>
                                      </p:tavLst>
                                    </p:anim>
                                    <p:anim calcmode="lin" valueType="num">
                                      <p:cBhvr>
                                        <p:cTn id="91" dur="1000" fill="hold"/>
                                        <p:tgtEl>
                                          <p:spTgt spid="41"/>
                                        </p:tgtEl>
                                        <p:attrNameLst>
                                          <p:attrName>ppt_x</p:attrName>
                                        </p:attrNameLst>
                                      </p:cBhvr>
                                      <p:tavLst>
                                        <p:tav tm="0" fmla="#ppt_x+(cos(-2*pi*(1-$))*-#ppt_x-sin(-2*pi*(1-$))*(1-#ppt_y))*(1-$)">
                                          <p:val>
                                            <p:fltVal val="0"/>
                                          </p:val>
                                        </p:tav>
                                        <p:tav tm="100000">
                                          <p:val>
                                            <p:fltVal val="1"/>
                                          </p:val>
                                        </p:tav>
                                      </p:tavLst>
                                    </p:anim>
                                    <p:anim calcmode="lin" valueType="num">
                                      <p:cBhvr>
                                        <p:cTn id="92" dur="1000" fill="hold"/>
                                        <p:tgtEl>
                                          <p:spTgt spid="4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749942" y="-27384"/>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4"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2717494" y="792147"/>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7" name="ZoneTexte 4"/>
          <p:cNvSpPr txBox="1">
            <a:spLocks noChangeArrowheads="1"/>
          </p:cNvSpPr>
          <p:nvPr/>
        </p:nvSpPr>
        <p:spPr bwMode="auto">
          <a:xfrm>
            <a:off x="1928813" y="6000750"/>
            <a:ext cx="5643562" cy="369888"/>
          </a:xfrm>
          <a:prstGeom prst="rect">
            <a:avLst/>
          </a:prstGeom>
          <a:noFill/>
          <a:ln w="9525">
            <a:noFill/>
            <a:miter lim="800000"/>
            <a:headEnd/>
            <a:tailEnd/>
          </a:ln>
        </p:spPr>
        <p:txBody>
          <a:bodyPr>
            <a:spAutoFit/>
          </a:bodyPr>
          <a:lstStyle/>
          <a:p>
            <a:pPr algn="ctr"/>
            <a:r>
              <a:rPr lang="fr-FR">
                <a:solidFill>
                  <a:srgbClr val="013FF2"/>
                </a:solidFill>
                <a:latin typeface="Times New Roman" pitchFamily="18" charset="0"/>
                <a:cs typeface="Times New Roman" pitchFamily="18" charset="0"/>
              </a:rPr>
              <a:t>Représentation des différentes structures du DHA</a:t>
            </a:r>
            <a:r>
              <a:rPr lang="fr-FR"/>
              <a:t>.</a:t>
            </a:r>
          </a:p>
        </p:txBody>
      </p:sp>
      <p:sp>
        <p:nvSpPr>
          <p:cNvPr id="166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669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pSp>
        <p:nvGrpSpPr>
          <p:cNvPr id="23" name="Groupe 22"/>
          <p:cNvGrpSpPr/>
          <p:nvPr/>
        </p:nvGrpSpPr>
        <p:grpSpPr>
          <a:xfrm>
            <a:off x="2627784" y="2132856"/>
            <a:ext cx="4608511" cy="3528392"/>
            <a:chOff x="2627784" y="2132856"/>
            <a:chExt cx="4608511" cy="3528392"/>
          </a:xfrm>
        </p:grpSpPr>
        <p:sp>
          <p:nvSpPr>
            <p:cNvPr id="22" name="ZoneTexte 21"/>
            <p:cNvSpPr txBox="1"/>
            <p:nvPr/>
          </p:nvSpPr>
          <p:spPr>
            <a:xfrm>
              <a:off x="2627784" y="2132856"/>
              <a:ext cx="4536504" cy="3528392"/>
            </a:xfrm>
            <a:prstGeom prst="rect">
              <a:avLst/>
            </a:prstGeom>
            <a:solidFill>
              <a:schemeClr val="tx1"/>
            </a:solidFill>
          </p:spPr>
          <p:txBody>
            <a:bodyPr wrap="square" rtlCol="0">
              <a:spAutoFit/>
            </a:body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p:txBody>
        </p:sp>
        <p:graphicFrame>
          <p:nvGraphicFramePr>
            <p:cNvPr id="166917" name="Object 5"/>
            <p:cNvGraphicFramePr>
              <a:graphicFrameLocks noChangeAspect="1"/>
            </p:cNvGraphicFramePr>
            <p:nvPr/>
          </p:nvGraphicFramePr>
          <p:xfrm>
            <a:off x="2627784" y="2132856"/>
            <a:ext cx="4608511" cy="3511246"/>
          </p:xfrm>
          <a:graphic>
            <a:graphicData uri="http://schemas.openxmlformats.org/presentationml/2006/ole">
              <p:oleObj spid="_x0000_s166917" r:id="rId5" imgW="5600700" imgH="5415280" progId="">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style.rotation</p:attrName>
                                        </p:attrNameLst>
                                      </p:cBhvr>
                                      <p:tavLst>
                                        <p:tav tm="0">
                                          <p:val>
                                            <p:fltVal val="90"/>
                                          </p:val>
                                        </p:tav>
                                        <p:tav tm="100000">
                                          <p:val>
                                            <p:fltVal val="0"/>
                                          </p:val>
                                        </p:tav>
                                      </p:tavLst>
                                    </p:anim>
                                    <p:animEffect transition="in" filter="fade">
                                      <p:cBhvr>
                                        <p:cTn id="10" dur="10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to="" calcmode="lin" valueType="num">
                                      <p:cBhvr>
                                        <p:cTn id="15" dur="1" fill="hold"/>
                                        <p:tgtEl>
                                          <p:spTgt spid="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876256" y="-24"/>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2571736" y="714356"/>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6" name="ZoneTexte 4"/>
          <p:cNvSpPr txBox="1">
            <a:spLocks noChangeArrowheads="1"/>
          </p:cNvSpPr>
          <p:nvPr/>
        </p:nvSpPr>
        <p:spPr bwMode="auto">
          <a:xfrm>
            <a:off x="1287587" y="1458968"/>
            <a:ext cx="6163634" cy="369332"/>
          </a:xfrm>
          <a:prstGeom prst="rect">
            <a:avLst/>
          </a:prstGeom>
          <a:noFill/>
          <a:ln w="9525">
            <a:noFill/>
            <a:miter lim="800000"/>
            <a:headEnd/>
            <a:tailEnd/>
          </a:ln>
        </p:spPr>
        <p:txBody>
          <a:bodyPr wrap="square">
            <a:spAutoFit/>
          </a:bodyPr>
          <a:lstStyle/>
          <a:p>
            <a:r>
              <a:rPr lang="fr-FR" b="1" dirty="0">
                <a:solidFill>
                  <a:srgbClr val="013FF2"/>
                </a:solidFill>
                <a:latin typeface="Times New Roman" pitchFamily="18" charset="0"/>
                <a:cs typeface="Times New Roman" pitchFamily="18" charset="0"/>
              </a:rPr>
              <a:t>          </a:t>
            </a:r>
            <a:r>
              <a:rPr lang="fr-FR" b="1" u="sng" dirty="0">
                <a:solidFill>
                  <a:srgbClr val="013FF2"/>
                </a:solidFill>
                <a:latin typeface="Times New Roman" pitchFamily="18" charset="0"/>
                <a:cs typeface="Times New Roman" pitchFamily="18" charset="0"/>
              </a:rPr>
              <a:t>les caractéristiques de l’acide </a:t>
            </a:r>
            <a:r>
              <a:rPr lang="fr-FR" b="1" u="sng" dirty="0" err="1">
                <a:solidFill>
                  <a:srgbClr val="013FF2"/>
                </a:solidFill>
                <a:latin typeface="Times New Roman" pitchFamily="18" charset="0"/>
                <a:cs typeface="Times New Roman" pitchFamily="18" charset="0"/>
              </a:rPr>
              <a:t>déhydroacétique</a:t>
            </a:r>
            <a:r>
              <a:rPr lang="fr-FR" b="1" u="sng" dirty="0">
                <a:solidFill>
                  <a:srgbClr val="013FF2"/>
                </a:solidFill>
                <a:latin typeface="Times New Roman" pitchFamily="18" charset="0"/>
                <a:cs typeface="Times New Roman" pitchFamily="18" charset="0"/>
              </a:rPr>
              <a:t> DHA</a:t>
            </a:r>
          </a:p>
        </p:txBody>
      </p:sp>
      <p:graphicFrame>
        <p:nvGraphicFramePr>
          <p:cNvPr id="17" name="Diagramme 16"/>
          <p:cNvGraphicFramePr/>
          <p:nvPr/>
        </p:nvGraphicFramePr>
        <p:xfrm>
          <a:off x="357158" y="2003066"/>
          <a:ext cx="8245010" cy="46406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8" name="Picture 27" descr="C:\Users\aaa\Desktop\318326168_396.jpg"/>
          <p:cNvPicPr>
            <a:picLocks noChangeAspect="1" noChangeArrowheads="1"/>
          </p:cNvPicPr>
          <p:nvPr/>
        </p:nvPicPr>
        <p:blipFill>
          <a:blip r:embed="rId8"/>
          <a:srcRect/>
          <a:stretch>
            <a:fillRect/>
          </a:stretch>
        </p:blipFill>
        <p:spPr bwMode="auto">
          <a:xfrm>
            <a:off x="3357554" y="3429000"/>
            <a:ext cx="2071688" cy="1690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from="(-#ppt_w/2)" to="(#ppt_x)" calcmode="lin" valueType="num">
                                      <p:cBhvr>
                                        <p:cTn id="7" dur="600" fill="hold">
                                          <p:stCondLst>
                                            <p:cond delay="0"/>
                                          </p:stCondLst>
                                        </p:cTn>
                                        <p:tgtEl>
                                          <p:spTgt spid="16"/>
                                        </p:tgtEl>
                                        <p:attrNameLst>
                                          <p:attrName>ppt_x</p:attrName>
                                        </p:attrNameLst>
                                      </p:cBhvr>
                                    </p:anim>
                                    <p:anim from="0" to="-1.0" calcmode="lin" valueType="num">
                                      <p:cBhvr>
                                        <p:cTn id="8" dur="200" decel="50000" autoRev="1" fill="hold">
                                          <p:stCondLst>
                                            <p:cond delay="600"/>
                                          </p:stCondLst>
                                        </p:cTn>
                                        <p:tgtEl>
                                          <p:spTgt spid="16"/>
                                        </p:tgtEl>
                                        <p:attrNameLst>
                                          <p:attrName>xshear</p:attrName>
                                        </p:attrNameLst>
                                      </p:cBhvr>
                                    </p:anim>
                                    <p:animScale>
                                      <p:cBhvr>
                                        <p:cTn id="9" dur="200" decel="100000" autoRev="1" fill="hold">
                                          <p:stCondLst>
                                            <p:cond delay="600"/>
                                          </p:stCondLst>
                                        </p:cTn>
                                        <p:tgtEl>
                                          <p:spTgt spid="16"/>
                                        </p:tgtEl>
                                      </p:cBhvr>
                                      <p:from x="100000" y="100000"/>
                                      <p:to x="80000" y="100000"/>
                                    </p:animScale>
                                    <p:anim by="(#ppt_h/3+#ppt_w*0.1)" calcmode="lin" valueType="num">
                                      <p:cBhvr additive="sum">
                                        <p:cTn id="10" dur="200" decel="100000" autoRev="1" fill="hold">
                                          <p:stCondLst>
                                            <p:cond delay="600"/>
                                          </p:stCondLst>
                                        </p:cTn>
                                        <p:tgtEl>
                                          <p:spTgt spid="1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Scale>
                                      <p:cBhvr>
                                        <p:cTn id="21"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8"/>
                                        </p:tgtEl>
                                        <p:attrNameLst>
                                          <p:attrName>ppt_x</p:attrName>
                                          <p:attrName>ppt_y</p:attrName>
                                        </p:attrNameLst>
                                      </p:cBhvr>
                                    </p:animMotion>
                                    <p:animEffect transition="in" filter="fade">
                                      <p:cBhvr>
                                        <p:cTn id="2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Graphic spid="17"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749942" y="-24"/>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3131840" y="836712"/>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pic>
        <p:nvPicPr>
          <p:cNvPr id="16" name="Image 15" descr="Sans titre.bmp"/>
          <p:cNvPicPr>
            <a:picLocks noChangeAspect="1"/>
          </p:cNvPicPr>
          <p:nvPr/>
        </p:nvPicPr>
        <p:blipFill>
          <a:blip r:embed="rId4" cstate="print">
            <a:clrChange>
              <a:clrFrom>
                <a:srgbClr val="FFFFFF"/>
              </a:clrFrom>
              <a:clrTo>
                <a:srgbClr val="FFFFFF">
                  <a:alpha val="0"/>
                </a:srgbClr>
              </a:clrTo>
            </a:clrChange>
            <a:duotone>
              <a:prstClr val="black"/>
              <a:schemeClr val="accent1">
                <a:tint val="45000"/>
                <a:satMod val="400000"/>
              </a:schemeClr>
            </a:duotone>
          </a:blip>
          <a:stretch>
            <a:fillRect/>
          </a:stretch>
        </p:blipFill>
        <p:spPr>
          <a:xfrm>
            <a:off x="-142908" y="2357430"/>
            <a:ext cx="9144000" cy="958718"/>
          </a:xfrm>
          <a:prstGeom prst="rect">
            <a:avLst/>
          </a:prstGeom>
          <a:scene3d>
            <a:camera prst="isometricOffAxis1Right"/>
            <a:lightRig rig="threePt" dir="t"/>
          </a:scene3d>
        </p:spPr>
      </p:pic>
      <p:grpSp>
        <p:nvGrpSpPr>
          <p:cNvPr id="17" name="Groupe 16"/>
          <p:cNvGrpSpPr/>
          <p:nvPr/>
        </p:nvGrpSpPr>
        <p:grpSpPr>
          <a:xfrm>
            <a:off x="1547664" y="2420889"/>
            <a:ext cx="7599841" cy="1638248"/>
            <a:chOff x="1928794" y="2480951"/>
            <a:chExt cx="6419354" cy="1162363"/>
          </a:xfrm>
        </p:grpSpPr>
        <p:sp>
          <p:nvSpPr>
            <p:cNvPr id="18" name="ZoneTexte 17"/>
            <p:cNvSpPr txBox="1"/>
            <p:nvPr/>
          </p:nvSpPr>
          <p:spPr>
            <a:xfrm>
              <a:off x="1928794" y="2627651"/>
              <a:ext cx="521400" cy="1015663"/>
            </a:xfrm>
            <a:prstGeom prst="rect">
              <a:avLst/>
            </a:prstGeom>
            <a:noFill/>
          </p:spPr>
          <p:txBody>
            <a:bodyPr wrap="square" rtlCol="0">
              <a:spAutoFit/>
              <a:scene3d>
                <a:camera prst="isometricOffAxis1Right"/>
                <a:lightRig rig="glow" dir="t">
                  <a:rot lat="0" lon="0" rev="3600000"/>
                </a:lightRig>
              </a:scene3d>
              <a:sp3d prstMaterial="softEdge">
                <a:bevelT w="29210" h="16510"/>
                <a:contourClr>
                  <a:schemeClr val="accent4">
                    <a:alpha val="95000"/>
                  </a:schemeClr>
                </a:contourClr>
              </a:sp3d>
            </a:bodyPr>
            <a:lstStyle/>
            <a:p>
              <a:r>
                <a:rPr lang="fr-FR" sz="6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rPr>
                <a:t>G</a:t>
              </a:r>
              <a:endParaRPr lang="fr-FR" sz="6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endParaRPr>
            </a:p>
          </p:txBody>
        </p:sp>
        <p:sp>
          <p:nvSpPr>
            <p:cNvPr id="19" name="ZoneTexte 18"/>
            <p:cNvSpPr txBox="1"/>
            <p:nvPr/>
          </p:nvSpPr>
          <p:spPr>
            <a:xfrm>
              <a:off x="2275918" y="2480951"/>
              <a:ext cx="6072230" cy="676954"/>
            </a:xfrm>
            <a:prstGeom prst="rect">
              <a:avLst/>
            </a:prstGeom>
            <a:noFill/>
          </p:spPr>
          <p:txBody>
            <a:bodyPr wrap="square" rtlCol="0">
              <a:spAutoFit/>
              <a:scene3d>
                <a:camera prst="isometricOffAxis1Right"/>
                <a:lightRig rig="glow" dir="tl">
                  <a:rot lat="0" lon="0" rev="5400000"/>
                </a:lightRig>
              </a:scene3d>
              <a:sp3d contourW="12700">
                <a:bevelT w="25400" h="25400"/>
                <a:contourClr>
                  <a:schemeClr val="accent6">
                    <a:shade val="73000"/>
                  </a:schemeClr>
                </a:contourClr>
              </a:sp3d>
            </a:bodyPr>
            <a:lstStyle/>
            <a:p>
              <a:r>
                <a:rPr lang="fr-FR" sz="2800" b="1" dirty="0" err="1" smtClean="0">
                  <a:ln w="11430"/>
                  <a:solidFill>
                    <a:schemeClr val="accent6">
                      <a:lumMod val="60000"/>
                      <a:lumOff val="40000"/>
                    </a:schemeClr>
                  </a:soli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latin typeface="Times New Roman" pitchFamily="18" charset="0"/>
                  <a:cs typeface="Times New Roman" pitchFamily="18" charset="0"/>
                </a:rPr>
                <a:t>énéralités</a:t>
              </a:r>
              <a:r>
                <a:rPr lang="fr-FR" sz="2800" b="1" dirty="0" smtClean="0">
                  <a:ln w="11430"/>
                  <a:solidFill>
                    <a:schemeClr val="accent6">
                      <a:lumMod val="60000"/>
                      <a:lumOff val="40000"/>
                    </a:schemeClr>
                  </a:soli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latin typeface="Times New Roman" pitchFamily="18" charset="0"/>
                  <a:cs typeface="Times New Roman" pitchFamily="18" charset="0"/>
                </a:rPr>
                <a:t> sur les </a:t>
              </a:r>
              <a:r>
                <a:rPr lang="fr-FR" sz="2800" b="1" dirty="0" err="1" smtClean="0">
                  <a:ln w="11430"/>
                  <a:solidFill>
                    <a:schemeClr val="accent6">
                      <a:lumMod val="60000"/>
                      <a:lumOff val="40000"/>
                    </a:schemeClr>
                  </a:soli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latin typeface="Times New Roman" pitchFamily="18" charset="0"/>
                  <a:cs typeface="Times New Roman" pitchFamily="18" charset="0"/>
                </a:rPr>
                <a:t>composés</a:t>
              </a:r>
              <a:r>
                <a:rPr lang="fr-FR" sz="2800" b="1" dirty="0" err="1" smtClean="0">
                  <a:solidFill>
                    <a:schemeClr val="accent6">
                      <a:lumMod val="60000"/>
                      <a:lumOff val="40000"/>
                    </a:schemeClr>
                  </a:solidFill>
                  <a:latin typeface="Times New Roman" pitchFamily="18" charset="0"/>
                  <a:cs typeface="Times New Roman" pitchFamily="18" charset="0"/>
                </a:rPr>
                <a:t>α</a:t>
              </a:r>
              <a:r>
                <a:rPr lang="fr-FR" sz="2800" b="1" dirty="0" smtClean="0">
                  <a:solidFill>
                    <a:schemeClr val="accent6">
                      <a:lumMod val="60000"/>
                      <a:lumOff val="40000"/>
                    </a:schemeClr>
                  </a:solidFill>
                  <a:latin typeface="Times New Roman" pitchFamily="18" charset="0"/>
                  <a:cs typeface="Times New Roman" pitchFamily="18" charset="0"/>
                </a:rPr>
                <a:t>, β – insaturés</a:t>
              </a:r>
              <a:r>
                <a:rPr lang="fr-FR" sz="2800" b="1" dirty="0" smtClean="0">
                  <a:solidFill>
                    <a:srgbClr val="7030A0"/>
                  </a:solidFill>
                  <a:latin typeface="Times New Roman" pitchFamily="18" charset="0"/>
                  <a:cs typeface="Times New Roman" pitchFamily="18" charset="0"/>
                </a:rPr>
                <a:t>. </a:t>
              </a:r>
            </a:p>
            <a:p>
              <a:endParaRPr lang="fr-F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p:cNvSpPr txBox="1"/>
          <p:nvPr/>
        </p:nvSpPr>
        <p:spPr>
          <a:xfrm>
            <a:off x="2928926" y="2467269"/>
            <a:ext cx="3214710" cy="523220"/>
          </a:xfrm>
          <a:prstGeom prst="rect">
            <a:avLst/>
          </a:prstGeom>
          <a:noFill/>
        </p:spPr>
        <p:txBody>
          <a:bodyPr wrap="square" rtlCol="0">
            <a:spAutoFit/>
          </a:bodyPr>
          <a:lstStyle/>
          <a:p>
            <a:pPr algn="ctr"/>
            <a:r>
              <a:rPr lang="fr-FR" sz="2800" b="1" dirty="0" smtClean="0">
                <a:solidFill>
                  <a:schemeClr val="bg1"/>
                </a:solidFill>
                <a:latin typeface="Times New Roman" pitchFamily="18" charset="0"/>
                <a:cs typeface="Times New Roman" pitchFamily="18" charset="0"/>
              </a:rPr>
              <a:t>Thème</a:t>
            </a:r>
            <a:endParaRPr lang="fr-FR" sz="2800" b="1" dirty="0">
              <a:solidFill>
                <a:schemeClr val="bg1"/>
              </a:solidFill>
              <a:latin typeface="Times New Roman" pitchFamily="18" charset="0"/>
              <a:cs typeface="Times New Roman" pitchFamily="18" charset="0"/>
            </a:endParaRPr>
          </a:p>
        </p:txBody>
      </p:sp>
      <p:sp>
        <p:nvSpPr>
          <p:cNvPr id="9" name="Rectangle à coins arrondis 8"/>
          <p:cNvSpPr/>
          <p:nvPr/>
        </p:nvSpPr>
        <p:spPr>
          <a:xfrm>
            <a:off x="3571868" y="2500306"/>
            <a:ext cx="200026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7" descr="Image2.jpg"/>
          <p:cNvPicPr>
            <a:picLocks noChangeAspect="1"/>
          </p:cNvPicPr>
          <p:nvPr/>
        </p:nvPicPr>
        <p:blipFill>
          <a:blip r:embed="rId3" cstate="print">
            <a:duotone>
              <a:schemeClr val="bg2">
                <a:shade val="45000"/>
                <a:satMod val="135000"/>
              </a:schemeClr>
              <a:prstClr val="white"/>
            </a:duotone>
          </a:blip>
          <a:srcRect/>
          <a:stretch>
            <a:fillRect/>
          </a:stretch>
        </p:blipFill>
        <p:spPr bwMode="auto">
          <a:xfrm>
            <a:off x="0" y="0"/>
            <a:ext cx="9144000" cy="6858000"/>
          </a:xfrm>
          <a:prstGeom prst="rect">
            <a:avLst/>
          </a:prstGeom>
          <a:ln>
            <a:headEnd/>
            <a:tailEnd/>
          </a:ln>
        </p:spPr>
        <p:style>
          <a:lnRef idx="0">
            <a:schemeClr val="dk1"/>
          </a:lnRef>
          <a:fillRef idx="3">
            <a:schemeClr val="dk1"/>
          </a:fillRef>
          <a:effectRef idx="3">
            <a:schemeClr val="dk1"/>
          </a:effectRef>
          <a:fontRef idx="minor">
            <a:schemeClr val="lt1"/>
          </a:fontRef>
        </p:style>
      </p:pic>
      <p:sp>
        <p:nvSpPr>
          <p:cNvPr id="2" name="Espace réservé de la date 1"/>
          <p:cNvSpPr>
            <a:spLocks noGrp="1"/>
          </p:cNvSpPr>
          <p:nvPr>
            <p:ph type="dt" sz="half" idx="4294967295"/>
          </p:nvPr>
        </p:nvSpPr>
        <p:spPr>
          <a:xfrm>
            <a:off x="0" y="6477000"/>
            <a:ext cx="2133600" cy="274638"/>
          </a:xfrm>
          <a:prstGeom prst="rect">
            <a:avLst/>
          </a:prstGeom>
        </p:spPr>
        <p:txBody>
          <a:bodyPr/>
          <a:lstStyle/>
          <a:p>
            <a:r>
              <a:rPr lang="fr-BE" dirty="0" smtClean="0">
                <a:solidFill>
                  <a:schemeClr val="bg1"/>
                </a:solidFill>
              </a:rPr>
              <a:t>02/07/2011</a:t>
            </a:r>
            <a:endParaRPr lang="fr-BE" dirty="0">
              <a:solidFill>
                <a:schemeClr val="bg1"/>
              </a:solidFill>
            </a:endParaRPr>
          </a:p>
        </p:txBody>
      </p:sp>
      <p:sp>
        <p:nvSpPr>
          <p:cNvPr id="10" name="ZoneTexte 4"/>
          <p:cNvSpPr txBox="1">
            <a:spLocks noChangeArrowheads="1"/>
          </p:cNvSpPr>
          <p:nvPr/>
        </p:nvSpPr>
        <p:spPr bwMode="auto">
          <a:xfrm>
            <a:off x="1143000" y="571500"/>
            <a:ext cx="6786563" cy="923925"/>
          </a:xfrm>
          <a:prstGeom prst="rect">
            <a:avLst/>
          </a:prstGeom>
          <a:noFill/>
          <a:ln w="9525">
            <a:noFill/>
            <a:miter lim="800000"/>
            <a:headEnd/>
            <a:tailEnd/>
          </a:ln>
        </p:spPr>
        <p:txBody>
          <a:bodyPr>
            <a:spAutoFit/>
          </a:bodyPr>
          <a:lstStyle/>
          <a:p>
            <a:r>
              <a:rPr lang="fr-FR" b="1" dirty="0">
                <a:solidFill>
                  <a:schemeClr val="bg1"/>
                </a:solidFill>
                <a:latin typeface="Times New Roman" pitchFamily="18" charset="0"/>
                <a:cs typeface="Times New Roman" pitchFamily="18" charset="0"/>
              </a:rPr>
              <a:t>CENTRE UNIVERSITAIRE DE BORDJ BOU ARRERIDJ</a:t>
            </a:r>
          </a:p>
          <a:p>
            <a:r>
              <a:rPr lang="fr-FR" b="1" dirty="0">
                <a:solidFill>
                  <a:schemeClr val="bg1"/>
                </a:solidFill>
                <a:latin typeface="Times New Roman" pitchFamily="18" charset="0"/>
                <a:cs typeface="Times New Roman" pitchFamily="18" charset="0"/>
              </a:rPr>
              <a:t>      INSTITUT DES SCIENCES ET TECHNOLOGIES </a:t>
            </a:r>
          </a:p>
          <a:p>
            <a:r>
              <a:rPr lang="fr-FR" b="1" dirty="0">
                <a:solidFill>
                  <a:schemeClr val="bg1"/>
                </a:solidFill>
                <a:latin typeface="Times New Roman" pitchFamily="18" charset="0"/>
                <a:cs typeface="Times New Roman" pitchFamily="18" charset="0"/>
              </a:rPr>
              <a:t>    </a:t>
            </a:r>
            <a:r>
              <a:rPr lang="fr-FR" b="1" dirty="0" smtClean="0">
                <a:solidFill>
                  <a:schemeClr val="bg1"/>
                </a:solidFill>
                <a:latin typeface="Times New Roman" pitchFamily="18" charset="0"/>
                <a:cs typeface="Times New Roman" pitchFamily="18" charset="0"/>
              </a:rPr>
              <a:t>DEPARTEMENT </a:t>
            </a:r>
            <a:r>
              <a:rPr lang="fr-FR" b="1" dirty="0">
                <a:solidFill>
                  <a:schemeClr val="bg1"/>
                </a:solidFill>
                <a:latin typeface="Times New Roman" pitchFamily="18" charset="0"/>
                <a:cs typeface="Times New Roman" pitchFamily="18" charset="0"/>
              </a:rPr>
              <a:t>DES SCIENCES DE LA MATIERE</a:t>
            </a:r>
          </a:p>
        </p:txBody>
      </p:sp>
      <p:sp>
        <p:nvSpPr>
          <p:cNvPr id="11" name="ZoneTexte 10"/>
          <p:cNvSpPr txBox="1"/>
          <p:nvPr/>
        </p:nvSpPr>
        <p:spPr>
          <a:xfrm>
            <a:off x="642910" y="2500306"/>
            <a:ext cx="7858180" cy="1643074"/>
          </a:xfrm>
          <a:prstGeom prst="rect">
            <a:avLst/>
          </a:prstGeom>
          <a:noFill/>
        </p:spPr>
        <p:txBody>
          <a:bodyPr>
            <a:prstTxWarp prst="textDeflate">
              <a:avLst/>
            </a:prstTxWarp>
            <a:spAutoFit/>
          </a:bodyPr>
          <a:lstStyle/>
          <a:p>
            <a:pPr algn="ctr">
              <a:defRPr/>
            </a:pPr>
            <a:r>
              <a:rPr lang="fr-FR"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latin typeface="Times New Roman" pitchFamily="18" charset="0"/>
                <a:cs typeface="Times New Roman" pitchFamily="18" charset="0"/>
              </a:rPr>
              <a:t>GENERALITE</a:t>
            </a:r>
            <a:r>
              <a:rPr lang="fr-FR"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SUR LES HETEROCYCLES , LES BASES DE SCHIFF ET LES COMPOSES</a:t>
            </a:r>
          </a:p>
          <a:p>
            <a:pPr algn="ctr">
              <a:defRPr/>
            </a:pPr>
            <a:r>
              <a:rPr lang="fr-FR"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α, β- INSATURES</a:t>
            </a:r>
          </a:p>
        </p:txBody>
      </p:sp>
      <p:sp>
        <p:nvSpPr>
          <p:cNvPr id="12" name="ZoneTexte 6"/>
          <p:cNvSpPr txBox="1">
            <a:spLocks noChangeArrowheads="1"/>
          </p:cNvSpPr>
          <p:nvPr/>
        </p:nvSpPr>
        <p:spPr bwMode="auto">
          <a:xfrm>
            <a:off x="6000750" y="4286250"/>
            <a:ext cx="2286000" cy="400050"/>
          </a:xfrm>
          <a:prstGeom prst="rect">
            <a:avLst/>
          </a:prstGeom>
          <a:noFill/>
          <a:ln w="9525">
            <a:noFill/>
            <a:miter lim="800000"/>
            <a:headEnd/>
            <a:tailEnd/>
          </a:ln>
        </p:spPr>
        <p:txBody>
          <a:bodyPr>
            <a:spAutoFit/>
          </a:bodyPr>
          <a:lstStyle/>
          <a:p>
            <a:r>
              <a:rPr lang="fr-FR" sz="2000" b="1" dirty="0">
                <a:solidFill>
                  <a:schemeClr val="bg1"/>
                </a:solidFill>
                <a:latin typeface="Times New Roman" pitchFamily="18" charset="0"/>
                <a:cs typeface="Times New Roman" pitchFamily="18" charset="0"/>
              </a:rPr>
              <a:t>Présenté par :</a:t>
            </a:r>
          </a:p>
        </p:txBody>
      </p:sp>
      <p:sp>
        <p:nvSpPr>
          <p:cNvPr id="13" name="ZoneTexte 7"/>
          <p:cNvSpPr txBox="1">
            <a:spLocks noChangeArrowheads="1"/>
          </p:cNvSpPr>
          <p:nvPr/>
        </p:nvSpPr>
        <p:spPr bwMode="auto">
          <a:xfrm>
            <a:off x="6072188" y="4714875"/>
            <a:ext cx="2643187" cy="923330"/>
          </a:xfrm>
          <a:prstGeom prst="rect">
            <a:avLst/>
          </a:prstGeom>
          <a:noFill/>
          <a:ln w="9525">
            <a:noFill/>
            <a:miter lim="800000"/>
            <a:headEnd/>
            <a:tailEnd/>
          </a:ln>
        </p:spPr>
        <p:txBody>
          <a:bodyPr>
            <a:spAutoFit/>
          </a:bodyPr>
          <a:lstStyle/>
          <a:p>
            <a:r>
              <a:rPr lang="fr-FR" i="1" dirty="0" smtClean="0">
                <a:solidFill>
                  <a:schemeClr val="bg1"/>
                </a:solidFill>
                <a:latin typeface="Times New Roman" pitchFamily="18" charset="0"/>
                <a:cs typeface="Times New Roman" pitchFamily="18" charset="0"/>
              </a:rPr>
              <a:t>Abacha Basma</a:t>
            </a:r>
          </a:p>
          <a:p>
            <a:r>
              <a:rPr lang="fr-FR" i="1" dirty="0" smtClean="0">
                <a:solidFill>
                  <a:schemeClr val="bg1"/>
                </a:solidFill>
                <a:latin typeface="Times New Roman" pitchFamily="18" charset="0"/>
                <a:cs typeface="Times New Roman" pitchFamily="18" charset="0"/>
              </a:rPr>
              <a:t>Zitouni Imane </a:t>
            </a:r>
          </a:p>
          <a:p>
            <a:endParaRPr lang="fr-FR" i="1" dirty="0">
              <a:solidFill>
                <a:schemeClr val="bg1"/>
              </a:solidFill>
              <a:latin typeface="Times New Roman" pitchFamily="18" charset="0"/>
              <a:cs typeface="Times New Roman" pitchFamily="18" charset="0"/>
            </a:endParaRPr>
          </a:p>
        </p:txBody>
      </p:sp>
      <p:sp>
        <p:nvSpPr>
          <p:cNvPr id="14" name="ZoneTexte 7"/>
          <p:cNvSpPr txBox="1">
            <a:spLocks noChangeArrowheads="1"/>
          </p:cNvSpPr>
          <p:nvPr/>
        </p:nvSpPr>
        <p:spPr bwMode="auto">
          <a:xfrm>
            <a:off x="857250" y="4572000"/>
            <a:ext cx="2000250" cy="369888"/>
          </a:xfrm>
          <a:prstGeom prst="rect">
            <a:avLst/>
          </a:prstGeom>
          <a:noFill/>
          <a:ln w="9525">
            <a:noFill/>
            <a:miter lim="800000"/>
            <a:headEnd/>
            <a:tailEnd/>
          </a:ln>
        </p:spPr>
        <p:txBody>
          <a:bodyPr>
            <a:spAutoFit/>
          </a:bodyPr>
          <a:lstStyle/>
          <a:p>
            <a:r>
              <a:rPr lang="fr-FR" b="1" dirty="0">
                <a:solidFill>
                  <a:schemeClr val="bg1"/>
                </a:solidFill>
                <a:latin typeface="Times New Roman" pitchFamily="18" charset="0"/>
                <a:cs typeface="Times New Roman" pitchFamily="18" charset="0"/>
              </a:rPr>
              <a:t>Encadreur :</a:t>
            </a:r>
          </a:p>
        </p:txBody>
      </p:sp>
      <p:sp>
        <p:nvSpPr>
          <p:cNvPr id="15" name="ZoneTexte 8"/>
          <p:cNvSpPr txBox="1">
            <a:spLocks noChangeArrowheads="1"/>
          </p:cNvSpPr>
          <p:nvPr/>
        </p:nvSpPr>
        <p:spPr bwMode="auto">
          <a:xfrm>
            <a:off x="714375" y="5000625"/>
            <a:ext cx="2786063" cy="369888"/>
          </a:xfrm>
          <a:prstGeom prst="rect">
            <a:avLst/>
          </a:prstGeom>
          <a:noFill/>
          <a:ln w="9525">
            <a:noFill/>
            <a:miter lim="800000"/>
            <a:headEnd/>
            <a:tailEnd/>
          </a:ln>
        </p:spPr>
        <p:txBody>
          <a:bodyPr>
            <a:spAutoFit/>
          </a:bodyPr>
          <a:lstStyle/>
          <a:p>
            <a:r>
              <a:rPr lang="fr-FR" dirty="0">
                <a:solidFill>
                  <a:schemeClr val="bg1"/>
                </a:solidFill>
              </a:rPr>
              <a:t>   </a:t>
            </a:r>
            <a:r>
              <a:rPr lang="fr-FR" dirty="0">
                <a:solidFill>
                  <a:schemeClr val="bg1"/>
                </a:solidFill>
                <a:latin typeface="Times New Roman" pitchFamily="18" charset="0"/>
                <a:cs typeface="Times New Roman" pitchFamily="18" charset="0"/>
              </a:rPr>
              <a:t>Madame THABTI </a:t>
            </a:r>
            <a:r>
              <a:rPr lang="fr-FR" dirty="0" err="1">
                <a:solidFill>
                  <a:schemeClr val="bg1"/>
                </a:solidFill>
                <a:latin typeface="Times New Roman" pitchFamily="18" charset="0"/>
                <a:cs typeface="Times New Roman" pitchFamily="18" charset="0"/>
              </a:rPr>
              <a:t>salima</a:t>
            </a:r>
            <a:endParaRPr lang="fr-FR"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checkerboard(across)">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40" presetClass="entr" presetSubtype="0" fill="hold" grpId="0" nodeType="clickEffect">
                                  <p:stCondLst>
                                    <p:cond delay="0"/>
                                  </p:stCondLst>
                                  <p:iterate type="lt">
                                    <p:tmPct val="10000"/>
                                  </p:iterate>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1"/>
                                          </p:val>
                                        </p:tav>
                                        <p:tav tm="100000">
                                          <p:val>
                                            <p:strVal val="#ppt_x"/>
                                          </p:val>
                                        </p:tav>
                                      </p:tavLst>
                                    </p:anim>
                                    <p:anim calcmode="lin" valueType="num">
                                      <p:cBhvr>
                                        <p:cTn id="2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checkerboard(across)">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iterate type="lt">
                                    <p:tmPct val="0"/>
                                  </p:iterate>
                                  <p:childTnLst>
                                    <p:set>
                                      <p:cBhvr>
                                        <p:cTn id="34" dur="1" fill="hold">
                                          <p:stCondLst>
                                            <p:cond delay="0"/>
                                          </p:stCondLst>
                                        </p:cTn>
                                        <p:tgtEl>
                                          <p:spTgt spid="13">
                                            <p:txEl>
                                              <p:pRg st="0" end="0"/>
                                            </p:txEl>
                                          </p:spTgt>
                                        </p:tgtEl>
                                        <p:attrNameLst>
                                          <p:attrName>style.visibility</p:attrName>
                                        </p:attrNameLst>
                                      </p:cBhvr>
                                      <p:to>
                                        <p:strVal val="visible"/>
                                      </p:to>
                                    </p:set>
                                    <p:anim calcmode="lin" valueType="num">
                                      <p:cBhvr>
                                        <p:cTn id="35" dur="1000" fill="hold"/>
                                        <p:tgtEl>
                                          <p:spTgt spid="13">
                                            <p:txEl>
                                              <p:pRg st="0" end="0"/>
                                            </p:txEl>
                                          </p:spTgt>
                                        </p:tgtEl>
                                        <p:attrNameLst>
                                          <p:attrName>ppt_w</p:attrName>
                                        </p:attrNameLst>
                                      </p:cBhvr>
                                      <p:tavLst>
                                        <p:tav tm="0">
                                          <p:val>
                                            <p:strVal val="#ppt_w*0.70"/>
                                          </p:val>
                                        </p:tav>
                                        <p:tav tm="100000">
                                          <p:val>
                                            <p:strVal val="#ppt_w"/>
                                          </p:val>
                                        </p:tav>
                                      </p:tavLst>
                                    </p:anim>
                                    <p:anim calcmode="lin" valueType="num">
                                      <p:cBhvr>
                                        <p:cTn id="36" dur="1000" fill="hold"/>
                                        <p:tgtEl>
                                          <p:spTgt spid="13">
                                            <p:txEl>
                                              <p:pRg st="0" end="0"/>
                                            </p:txEl>
                                          </p:spTgt>
                                        </p:tgtEl>
                                        <p:attrNameLst>
                                          <p:attrName>ppt_h</p:attrName>
                                        </p:attrNameLst>
                                      </p:cBhvr>
                                      <p:tavLst>
                                        <p:tav tm="0">
                                          <p:val>
                                            <p:strVal val="#ppt_h"/>
                                          </p:val>
                                        </p:tav>
                                        <p:tav tm="100000">
                                          <p:val>
                                            <p:strVal val="#ppt_h"/>
                                          </p:val>
                                        </p:tav>
                                      </p:tavLst>
                                    </p:anim>
                                    <p:animEffect transition="in" filter="fade">
                                      <p:cBhvr>
                                        <p:cTn id="37" dur="1000"/>
                                        <p:tgtEl>
                                          <p:spTgt spid="13">
                                            <p:txEl>
                                              <p:pRg st="0" end="0"/>
                                            </p:txEl>
                                          </p:spTgt>
                                        </p:tgtEl>
                                      </p:cBhvr>
                                    </p:animEffect>
                                  </p:childTnLst>
                                </p:cTn>
                              </p:par>
                              <p:par>
                                <p:cTn id="38" presetID="55" presetClass="entr" presetSubtype="0" fill="hold" nodeType="withEffect">
                                  <p:stCondLst>
                                    <p:cond delay="0"/>
                                  </p:stCondLst>
                                  <p:iterate type="lt">
                                    <p:tmPct val="0"/>
                                  </p:iterate>
                                  <p:childTnLst>
                                    <p:set>
                                      <p:cBhvr>
                                        <p:cTn id="39" dur="1" fill="hold">
                                          <p:stCondLst>
                                            <p:cond delay="0"/>
                                          </p:stCondLst>
                                        </p:cTn>
                                        <p:tgtEl>
                                          <p:spTgt spid="13">
                                            <p:txEl>
                                              <p:pRg st="1" end="1"/>
                                            </p:txEl>
                                          </p:spTgt>
                                        </p:tgtEl>
                                        <p:attrNameLst>
                                          <p:attrName>style.visibility</p:attrName>
                                        </p:attrNameLst>
                                      </p:cBhvr>
                                      <p:to>
                                        <p:strVal val="visible"/>
                                      </p:to>
                                    </p:set>
                                    <p:anim calcmode="lin" valueType="num">
                                      <p:cBhvr>
                                        <p:cTn id="40" dur="1000" fill="hold"/>
                                        <p:tgtEl>
                                          <p:spTgt spid="13">
                                            <p:txEl>
                                              <p:pRg st="1" end="1"/>
                                            </p:txEl>
                                          </p:spTgt>
                                        </p:tgtEl>
                                        <p:attrNameLst>
                                          <p:attrName>ppt_w</p:attrName>
                                        </p:attrNameLst>
                                      </p:cBhvr>
                                      <p:tavLst>
                                        <p:tav tm="0">
                                          <p:val>
                                            <p:strVal val="#ppt_w*0.70"/>
                                          </p:val>
                                        </p:tav>
                                        <p:tav tm="100000">
                                          <p:val>
                                            <p:strVal val="#ppt_w"/>
                                          </p:val>
                                        </p:tav>
                                      </p:tavLst>
                                    </p:anim>
                                    <p:anim calcmode="lin" valueType="num">
                                      <p:cBhvr>
                                        <p:cTn id="41" dur="1000" fill="hold"/>
                                        <p:tgtEl>
                                          <p:spTgt spid="13">
                                            <p:txEl>
                                              <p:pRg st="1" end="1"/>
                                            </p:txEl>
                                          </p:spTgt>
                                        </p:tgtEl>
                                        <p:attrNameLst>
                                          <p:attrName>ppt_h</p:attrName>
                                        </p:attrNameLst>
                                      </p:cBhvr>
                                      <p:tavLst>
                                        <p:tav tm="0">
                                          <p:val>
                                            <p:strVal val="#ppt_h"/>
                                          </p:val>
                                        </p:tav>
                                        <p:tav tm="100000">
                                          <p:val>
                                            <p:strVal val="#ppt_h"/>
                                          </p:val>
                                        </p:tav>
                                      </p:tavLst>
                                    </p:anim>
                                    <p:animEffect transition="in" filter="fade">
                                      <p:cBhvr>
                                        <p:cTn id="42" dur="10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987824"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821950" y="-24"/>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4"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3005526" y="792147"/>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8" name="Rectangle 12"/>
          <p:cNvSpPr>
            <a:spLocks noChangeArrowheads="1"/>
          </p:cNvSpPr>
          <p:nvPr/>
        </p:nvSpPr>
        <p:spPr bwMode="auto">
          <a:xfrm>
            <a:off x="0" y="2582141"/>
            <a:ext cx="3822700" cy="276225"/>
          </a:xfrm>
          <a:prstGeom prst="rect">
            <a:avLst/>
          </a:prstGeom>
          <a:noFill/>
          <a:ln w="9525">
            <a:noFill/>
            <a:miter lim="800000"/>
            <a:headEnd/>
            <a:tailEnd/>
          </a:ln>
        </p:spPr>
        <p:txBody>
          <a:bodyPr wrap="none" anchor="ctr">
            <a:spAutoFit/>
          </a:bodyPr>
          <a:lstStyle/>
          <a:p>
            <a:pPr algn="justLow" eaLnBrk="0" hangingPunct="0">
              <a:tabLst>
                <a:tab pos="560388" algn="l"/>
              </a:tabLst>
            </a:pPr>
            <a:r>
              <a:rPr lang="fr-FR" sz="1200">
                <a:cs typeface="Times New Roman" pitchFamily="18" charset="0"/>
              </a:rPr>
              <a:t>                                                                                 </a:t>
            </a:r>
            <a:endParaRPr lang="fr-FR"/>
          </a:p>
        </p:txBody>
      </p:sp>
      <p:sp>
        <p:nvSpPr>
          <p:cNvPr id="21" name="ZoneTexte 20"/>
          <p:cNvSpPr txBox="1"/>
          <p:nvPr/>
        </p:nvSpPr>
        <p:spPr>
          <a:xfrm>
            <a:off x="179512" y="1628800"/>
            <a:ext cx="8715404" cy="1384995"/>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endParaRPr lang="fr-FR" sz="2800" dirty="0" smtClean="0">
              <a:latin typeface="Times New Roman" pitchFamily="18" charset="0"/>
              <a:cs typeface="Times New Roman" pitchFamily="18" charset="0"/>
            </a:endParaRPr>
          </a:p>
          <a:p>
            <a:endParaRPr lang="fr-FR" sz="2800" dirty="0" smtClean="0">
              <a:latin typeface="Times New Roman" pitchFamily="18" charset="0"/>
              <a:cs typeface="Times New Roman" pitchFamily="18" charset="0"/>
            </a:endParaRPr>
          </a:p>
          <a:p>
            <a:endParaRPr lang="fr-FR" sz="2800" dirty="0">
              <a:latin typeface="Times New Roman" pitchFamily="18" charset="0"/>
              <a:cs typeface="Times New Roman" pitchFamily="18" charset="0"/>
            </a:endParaRPr>
          </a:p>
        </p:txBody>
      </p:sp>
      <p:sp>
        <p:nvSpPr>
          <p:cNvPr id="17" name="ZoneTexte 2"/>
          <p:cNvSpPr txBox="1">
            <a:spLocks noChangeArrowheads="1"/>
          </p:cNvSpPr>
          <p:nvPr/>
        </p:nvSpPr>
        <p:spPr bwMode="auto">
          <a:xfrm>
            <a:off x="683568" y="1772816"/>
            <a:ext cx="7786688" cy="1570038"/>
          </a:xfrm>
          <a:prstGeom prst="rect">
            <a:avLst/>
          </a:prstGeom>
          <a:noFill/>
          <a:ln w="9525">
            <a:noFill/>
            <a:miter lim="800000"/>
            <a:headEnd/>
            <a:tailEnd/>
          </a:ln>
        </p:spPr>
        <p:txBody>
          <a:bodyPr>
            <a:spAutoFit/>
          </a:bodyPr>
          <a:lstStyle/>
          <a:p>
            <a:pPr algn="ctr"/>
            <a:r>
              <a:rPr lang="fr-FR" sz="2400" dirty="0">
                <a:latin typeface="Times New Roman" pitchFamily="18" charset="0"/>
                <a:cs typeface="Times New Roman" pitchFamily="18" charset="0"/>
              </a:rPr>
              <a:t>Les composés  ayant une double liaison voisine d’un groupement C=O sont appelés </a:t>
            </a:r>
            <a:r>
              <a:rPr lang="fr-FR" sz="2400" b="1" dirty="0">
                <a:solidFill>
                  <a:srgbClr val="00B050"/>
                </a:solidFill>
                <a:latin typeface="Times New Roman" pitchFamily="18" charset="0"/>
                <a:cs typeface="Times New Roman" pitchFamily="18" charset="0"/>
              </a:rPr>
              <a:t>composés carbonylés </a:t>
            </a:r>
            <a:r>
              <a:rPr lang="fr-FR" sz="2400" dirty="0">
                <a:latin typeface="Times New Roman" pitchFamily="18" charset="0"/>
                <a:cs typeface="Times New Roman" pitchFamily="18" charset="0"/>
              </a:rPr>
              <a:t>α, β – insaturés. </a:t>
            </a:r>
          </a:p>
          <a:p>
            <a:pPr algn="ctr"/>
            <a:endParaRPr lang="fr-FR" sz="2400" dirty="0">
              <a:latin typeface="Times New Roman" pitchFamily="18" charset="0"/>
              <a:cs typeface="Times New Roman" pitchFamily="18" charset="0"/>
            </a:endParaRPr>
          </a:p>
        </p:txBody>
      </p:sp>
      <p:graphicFrame>
        <p:nvGraphicFramePr>
          <p:cNvPr id="167946" name="Object 10"/>
          <p:cNvGraphicFramePr>
            <a:graphicFrameLocks noChangeAspect="1"/>
          </p:cNvGraphicFramePr>
          <p:nvPr/>
        </p:nvGraphicFramePr>
        <p:xfrm>
          <a:off x="1547664" y="4767808"/>
          <a:ext cx="1028700" cy="533400"/>
        </p:xfrm>
        <a:graphic>
          <a:graphicData uri="http://schemas.openxmlformats.org/presentationml/2006/ole">
            <p:oleObj spid="_x0000_s167946" r:id="rId5" imgW="911352" imgH="533400" progId="">
              <p:embed/>
            </p:oleObj>
          </a:graphicData>
        </a:graphic>
      </p:graphicFrame>
      <p:graphicFrame>
        <p:nvGraphicFramePr>
          <p:cNvPr id="167945" name="Object 9"/>
          <p:cNvGraphicFramePr>
            <a:graphicFrameLocks noChangeAspect="1"/>
          </p:cNvGraphicFramePr>
          <p:nvPr/>
        </p:nvGraphicFramePr>
        <p:xfrm>
          <a:off x="2915816" y="4835624"/>
          <a:ext cx="1133475" cy="609600"/>
        </p:xfrm>
        <a:graphic>
          <a:graphicData uri="http://schemas.openxmlformats.org/presentationml/2006/ole">
            <p:oleObj spid="_x0000_s167945" r:id="rId6" imgW="886968" imgH="606552" progId="">
              <p:embed/>
            </p:oleObj>
          </a:graphicData>
        </a:graphic>
      </p:graphicFrame>
      <p:graphicFrame>
        <p:nvGraphicFramePr>
          <p:cNvPr id="167944" name="Object 8"/>
          <p:cNvGraphicFramePr>
            <a:graphicFrameLocks noChangeAspect="1"/>
          </p:cNvGraphicFramePr>
          <p:nvPr/>
        </p:nvGraphicFramePr>
        <p:xfrm>
          <a:off x="4355976" y="4830291"/>
          <a:ext cx="1162050" cy="542925"/>
        </p:xfrm>
        <a:graphic>
          <a:graphicData uri="http://schemas.openxmlformats.org/presentationml/2006/ole">
            <p:oleObj spid="_x0000_s167944" r:id="rId7" imgW="1024128" imgH="545592" progId="">
              <p:embed/>
            </p:oleObj>
          </a:graphicData>
        </a:graphic>
      </p:graphicFrame>
      <p:graphicFrame>
        <p:nvGraphicFramePr>
          <p:cNvPr id="167943" name="Object 7"/>
          <p:cNvGraphicFramePr>
            <a:graphicFrameLocks noChangeAspect="1"/>
          </p:cNvGraphicFramePr>
          <p:nvPr/>
        </p:nvGraphicFramePr>
        <p:xfrm>
          <a:off x="5652120" y="4797152"/>
          <a:ext cx="1733550" cy="552450"/>
        </p:xfrm>
        <a:graphic>
          <a:graphicData uri="http://schemas.openxmlformats.org/presentationml/2006/ole">
            <p:oleObj spid="_x0000_s167943" r:id="rId8" imgW="1466088" imgH="548640" progId="">
              <p:embed/>
            </p:oleObj>
          </a:graphicData>
        </a:graphic>
      </p:graphicFrame>
      <p:sp>
        <p:nvSpPr>
          <p:cNvPr id="34" name="ZoneTexte 33"/>
          <p:cNvSpPr txBox="1"/>
          <p:nvPr/>
        </p:nvSpPr>
        <p:spPr>
          <a:xfrm>
            <a:off x="1403648" y="3140968"/>
            <a:ext cx="432048" cy="646331"/>
          </a:xfrm>
          <a:prstGeom prst="rect">
            <a:avLst/>
          </a:prstGeom>
          <a:solidFill>
            <a:schemeClr val="bg1"/>
          </a:solidFill>
        </p:spPr>
        <p:txBody>
          <a:bodyPr wrap="square" rtlCol="0">
            <a:spAutoFit/>
          </a:bodyPr>
          <a:lstStyle/>
          <a:p>
            <a:endParaRPr lang="fr-FR" dirty="0" smtClean="0"/>
          </a:p>
          <a:p>
            <a:endParaRPr lang="fr-FR" dirty="0"/>
          </a:p>
        </p:txBody>
      </p:sp>
      <p:sp>
        <p:nvSpPr>
          <p:cNvPr id="19" name="ZoneTexte 20"/>
          <p:cNvSpPr txBox="1">
            <a:spLocks noChangeArrowheads="1"/>
          </p:cNvSpPr>
          <p:nvPr/>
        </p:nvSpPr>
        <p:spPr bwMode="auto">
          <a:xfrm>
            <a:off x="1115616" y="2996952"/>
            <a:ext cx="7643813" cy="646331"/>
          </a:xfrm>
          <a:prstGeom prst="rect">
            <a:avLst/>
          </a:prstGeom>
          <a:solidFill>
            <a:schemeClr val="bg1"/>
          </a:solidFill>
          <a:ln w="9525">
            <a:noFill/>
            <a:miter lim="800000"/>
            <a:headEnd/>
            <a:tailEnd/>
          </a:ln>
        </p:spPr>
        <p:txBody>
          <a:bodyPr wrap="square">
            <a:spAutoFit/>
          </a:bodyPr>
          <a:lstStyle/>
          <a:p>
            <a:pPr algn="ctr"/>
            <a:r>
              <a:rPr lang="fr-FR" b="1" dirty="0">
                <a:solidFill>
                  <a:srgbClr val="FFFF00"/>
                </a:solidFill>
                <a:latin typeface="Times New Roman" pitchFamily="18" charset="0"/>
                <a:cs typeface="Times New Roman" pitchFamily="18" charset="0"/>
              </a:rPr>
              <a:t>Nomenclature de quelques exemples des composés α, β – insaturés</a:t>
            </a:r>
            <a:r>
              <a:rPr lang="fr-FR" dirty="0">
                <a:solidFill>
                  <a:srgbClr val="FFFF00"/>
                </a:solidFill>
                <a:latin typeface="Times New Roman" pitchFamily="18" charset="0"/>
                <a:cs typeface="Times New Roman" pitchFamily="18" charset="0"/>
              </a:rPr>
              <a:t>: </a:t>
            </a:r>
          </a:p>
          <a:p>
            <a:pPr algn="ctr"/>
            <a:endParaRPr lang="fr-FR" dirty="0"/>
          </a:p>
        </p:txBody>
      </p:sp>
      <p:sp>
        <p:nvSpPr>
          <p:cNvPr id="35" name="ZoneTexte 34"/>
          <p:cNvSpPr txBox="1"/>
          <p:nvPr/>
        </p:nvSpPr>
        <p:spPr>
          <a:xfrm>
            <a:off x="1331640" y="6488668"/>
            <a:ext cx="1656184" cy="369332"/>
          </a:xfrm>
          <a:prstGeom prst="rect">
            <a:avLst/>
          </a:prstGeom>
          <a:solidFill>
            <a:schemeClr val="bg1"/>
          </a:solidFill>
        </p:spPr>
        <p:txBody>
          <a:bodyPr wrap="square" rtlCol="0">
            <a:spAutoFit/>
          </a:bodyPr>
          <a:lstStyle/>
          <a:p>
            <a:endParaRPr lang="fr-FR" dirty="0"/>
          </a:p>
        </p:txBody>
      </p:sp>
      <p:graphicFrame>
        <p:nvGraphicFramePr>
          <p:cNvPr id="36" name="Tableau 35"/>
          <p:cNvGraphicFramePr>
            <a:graphicFrameLocks noGrp="1"/>
          </p:cNvGraphicFramePr>
          <p:nvPr/>
        </p:nvGraphicFramePr>
        <p:xfrm>
          <a:off x="683568" y="3429000"/>
          <a:ext cx="7848872" cy="3238675"/>
        </p:xfrm>
        <a:graphic>
          <a:graphicData uri="http://schemas.openxmlformats.org/drawingml/2006/table">
            <a:tbl>
              <a:tblPr>
                <a:tableStyleId>{08FB837D-C827-4EFA-A057-4D05807E0F7C}</a:tableStyleId>
              </a:tblPr>
              <a:tblGrid>
                <a:gridCol w="1599709"/>
                <a:gridCol w="1931936"/>
                <a:gridCol w="1834172"/>
                <a:gridCol w="2483055"/>
              </a:tblGrid>
              <a:tr h="670881">
                <a:tc>
                  <a:txBody>
                    <a:bodyPr/>
                    <a:lstStyle/>
                    <a:p>
                      <a:pPr marL="114300" algn="ctr">
                        <a:lnSpc>
                          <a:spcPct val="115000"/>
                        </a:lnSpc>
                        <a:spcBef>
                          <a:spcPts val="600"/>
                        </a:spcBef>
                        <a:spcAft>
                          <a:spcPts val="600"/>
                        </a:spcAft>
                      </a:pPr>
                      <a:r>
                        <a:rPr lang="fr-FR" sz="1200" dirty="0"/>
                        <a:t>Aldéhyde α, β-insaturé        (</a:t>
                      </a:r>
                      <a:r>
                        <a:rPr lang="fr-FR" sz="1200" dirty="0" err="1"/>
                        <a:t>ènal</a:t>
                      </a:r>
                      <a:r>
                        <a:rPr lang="fr-FR" sz="1200" dirty="0"/>
                        <a:t>)</a:t>
                      </a:r>
                      <a:endParaRPr lang="fr-FR" sz="1200" dirty="0">
                        <a:latin typeface="Times New Roman"/>
                        <a:ea typeface="Times New Roman"/>
                        <a:cs typeface="Arial"/>
                      </a:endParaRPr>
                    </a:p>
                  </a:txBody>
                  <a:tcPr marL="44450" marR="44450" marT="0" marB="0" anchor="ctr"/>
                </a:tc>
                <a:tc>
                  <a:txBody>
                    <a:bodyPr/>
                    <a:lstStyle/>
                    <a:p>
                      <a:pPr marL="88900" algn="ctr">
                        <a:lnSpc>
                          <a:spcPct val="115000"/>
                        </a:lnSpc>
                        <a:spcBef>
                          <a:spcPts val="600"/>
                        </a:spcBef>
                        <a:spcAft>
                          <a:spcPts val="600"/>
                        </a:spcAft>
                      </a:pPr>
                      <a:r>
                        <a:rPr lang="fr-FR" sz="1200" dirty="0"/>
                        <a:t>Cétone α, β-insaturé              (</a:t>
                      </a:r>
                      <a:r>
                        <a:rPr lang="fr-FR" sz="1200" dirty="0" err="1"/>
                        <a:t>ènone</a:t>
                      </a:r>
                      <a:r>
                        <a:rPr lang="fr-FR" sz="1200" dirty="0"/>
                        <a:t>)</a:t>
                      </a:r>
                      <a:endParaRPr lang="fr-FR" sz="1200" dirty="0">
                        <a:latin typeface="Times New Roman"/>
                        <a:ea typeface="Times New Roman"/>
                        <a:cs typeface="Arial"/>
                      </a:endParaRPr>
                    </a:p>
                  </a:txBody>
                  <a:tcPr marL="44450" marR="44450" marT="0" marB="0" anchor="ctr"/>
                </a:tc>
                <a:tc>
                  <a:txBody>
                    <a:bodyPr/>
                    <a:lstStyle/>
                    <a:p>
                      <a:pPr algn="ctr">
                        <a:lnSpc>
                          <a:spcPct val="115000"/>
                        </a:lnSpc>
                        <a:spcBef>
                          <a:spcPts val="600"/>
                        </a:spcBef>
                        <a:spcAft>
                          <a:spcPts val="600"/>
                        </a:spcAft>
                      </a:pPr>
                      <a:r>
                        <a:rPr lang="fr-FR" sz="1200"/>
                        <a:t>Acide α, β-insaturé</a:t>
                      </a:r>
                      <a:endParaRPr lang="fr-FR" sz="1200">
                        <a:latin typeface="Times New Roman"/>
                        <a:ea typeface="Times New Roman"/>
                        <a:cs typeface="Arial"/>
                      </a:endParaRPr>
                    </a:p>
                  </a:txBody>
                  <a:tcPr marL="44450" marR="44450" marT="0" marB="0" anchor="ctr"/>
                </a:tc>
                <a:tc>
                  <a:txBody>
                    <a:bodyPr/>
                    <a:lstStyle/>
                    <a:p>
                      <a:pPr algn="ctr">
                        <a:lnSpc>
                          <a:spcPct val="115000"/>
                        </a:lnSpc>
                        <a:spcBef>
                          <a:spcPts val="600"/>
                        </a:spcBef>
                        <a:spcAft>
                          <a:spcPts val="600"/>
                        </a:spcAft>
                      </a:pPr>
                      <a:r>
                        <a:rPr lang="fr-FR" sz="1200" dirty="0"/>
                        <a:t>Ester α, β -insaturé</a:t>
                      </a:r>
                      <a:endParaRPr lang="fr-FR" sz="1200" dirty="0">
                        <a:latin typeface="Times New Roman"/>
                        <a:ea typeface="Times New Roman"/>
                        <a:cs typeface="Arial"/>
                      </a:endParaRPr>
                    </a:p>
                  </a:txBody>
                  <a:tcPr marL="44450" marR="44450" marT="0" marB="0" anchor="ctr"/>
                </a:tc>
              </a:tr>
              <a:tr h="1076947">
                <a:tc>
                  <a:txBody>
                    <a:bodyPr/>
                    <a:lstStyle/>
                    <a:p>
                      <a:pPr algn="just">
                        <a:lnSpc>
                          <a:spcPct val="150000"/>
                        </a:lnSpc>
                        <a:spcBef>
                          <a:spcPts val="1200"/>
                        </a:spcBef>
                        <a:spcAft>
                          <a:spcPts val="1200"/>
                        </a:spcAft>
                      </a:pPr>
                      <a:r>
                        <a:rPr lang="fr-FR" sz="1200" dirty="0"/>
                        <a:t>    </a:t>
                      </a:r>
                      <a:endParaRPr lang="fr-FR" sz="1200" dirty="0">
                        <a:latin typeface="Times New Roman"/>
                        <a:ea typeface="Times New Roman"/>
                        <a:cs typeface="Arial"/>
                      </a:endParaRPr>
                    </a:p>
                  </a:txBody>
                  <a:tcPr marL="44450" marR="44450" marT="0" marB="0"/>
                </a:tc>
                <a:tc>
                  <a:txBody>
                    <a:bodyPr/>
                    <a:lstStyle/>
                    <a:p>
                      <a:pPr algn="just">
                        <a:lnSpc>
                          <a:spcPct val="150000"/>
                        </a:lnSpc>
                        <a:spcBef>
                          <a:spcPts val="1200"/>
                        </a:spcBef>
                        <a:spcAft>
                          <a:spcPts val="1200"/>
                        </a:spcAft>
                      </a:pPr>
                      <a:r>
                        <a:rPr lang="fr-FR" sz="1200" dirty="0"/>
                        <a:t>  </a:t>
                      </a:r>
                      <a:endParaRPr lang="fr-FR" sz="1200" dirty="0">
                        <a:latin typeface="Times New Roman"/>
                        <a:ea typeface="Times New Roman"/>
                        <a:cs typeface="Arial"/>
                      </a:endParaRPr>
                    </a:p>
                  </a:txBody>
                  <a:tcPr marL="44450" marR="44450" marT="0" marB="0"/>
                </a:tc>
                <a:tc>
                  <a:txBody>
                    <a:bodyPr/>
                    <a:lstStyle/>
                    <a:p>
                      <a:pPr algn="just">
                        <a:lnSpc>
                          <a:spcPct val="150000"/>
                        </a:lnSpc>
                        <a:spcBef>
                          <a:spcPts val="1200"/>
                        </a:spcBef>
                        <a:spcAft>
                          <a:spcPts val="1200"/>
                        </a:spcAft>
                      </a:pPr>
                      <a:endParaRPr lang="fr-FR" sz="1200" dirty="0">
                        <a:latin typeface="Times New Roman"/>
                        <a:ea typeface="Times New Roman"/>
                        <a:cs typeface="Arial"/>
                      </a:endParaRPr>
                    </a:p>
                  </a:txBody>
                  <a:tcPr marL="44450" marR="44450" marT="0" marB="0"/>
                </a:tc>
                <a:tc>
                  <a:txBody>
                    <a:bodyPr/>
                    <a:lstStyle/>
                    <a:p>
                      <a:pPr algn="just">
                        <a:lnSpc>
                          <a:spcPct val="150000"/>
                        </a:lnSpc>
                        <a:spcBef>
                          <a:spcPts val="1200"/>
                        </a:spcBef>
                        <a:spcAft>
                          <a:spcPts val="1200"/>
                        </a:spcAft>
                      </a:pPr>
                      <a:endParaRPr lang="fr-FR" sz="1200" dirty="0">
                        <a:latin typeface="Times New Roman"/>
                        <a:ea typeface="Times New Roman"/>
                        <a:cs typeface="Arial"/>
                      </a:endParaRPr>
                    </a:p>
                  </a:txBody>
                  <a:tcPr marL="44450" marR="44450" marT="0" marB="0"/>
                </a:tc>
              </a:tr>
              <a:tr h="1490847">
                <a:tc>
                  <a:txBody>
                    <a:bodyPr/>
                    <a:lstStyle/>
                    <a:p>
                      <a:pPr algn="just">
                        <a:lnSpc>
                          <a:spcPct val="150000"/>
                        </a:lnSpc>
                        <a:spcBef>
                          <a:spcPts val="1200"/>
                        </a:spcBef>
                        <a:spcAft>
                          <a:spcPts val="1200"/>
                        </a:spcAft>
                      </a:pPr>
                      <a:r>
                        <a:rPr lang="fr-FR" sz="1200" dirty="0"/>
                        <a:t>2-</a:t>
                      </a:r>
                      <a:r>
                        <a:rPr lang="fr-FR" sz="1200" dirty="0" err="1"/>
                        <a:t>Propènal</a:t>
                      </a:r>
                      <a:endParaRPr lang="fr-FR" sz="1200" dirty="0"/>
                    </a:p>
                    <a:p>
                      <a:pPr algn="just">
                        <a:lnSpc>
                          <a:spcPct val="150000"/>
                        </a:lnSpc>
                        <a:spcBef>
                          <a:spcPts val="1200"/>
                        </a:spcBef>
                        <a:spcAft>
                          <a:spcPts val="1200"/>
                        </a:spcAft>
                      </a:pPr>
                      <a:r>
                        <a:rPr lang="fr-FR" sz="1200" dirty="0"/>
                        <a:t>(nom trivial = acroléine)</a:t>
                      </a:r>
                      <a:endParaRPr lang="fr-FR" sz="1200" dirty="0">
                        <a:latin typeface="Times New Roman"/>
                        <a:ea typeface="Times New Roman"/>
                        <a:cs typeface="Arial"/>
                      </a:endParaRPr>
                    </a:p>
                  </a:txBody>
                  <a:tcPr marL="44450" marR="44450" marT="0" marB="0"/>
                </a:tc>
                <a:tc>
                  <a:txBody>
                    <a:bodyPr/>
                    <a:lstStyle/>
                    <a:p>
                      <a:pPr algn="just">
                        <a:lnSpc>
                          <a:spcPct val="150000"/>
                        </a:lnSpc>
                        <a:spcBef>
                          <a:spcPts val="1200"/>
                        </a:spcBef>
                        <a:spcAft>
                          <a:spcPts val="1200"/>
                        </a:spcAft>
                      </a:pPr>
                      <a:r>
                        <a:rPr lang="fr-FR" sz="1200" dirty="0"/>
                        <a:t>But-3-</a:t>
                      </a:r>
                      <a:r>
                        <a:rPr lang="fr-FR" sz="1200" dirty="0" err="1"/>
                        <a:t>èn</a:t>
                      </a:r>
                      <a:r>
                        <a:rPr lang="fr-FR" sz="1200" dirty="0"/>
                        <a:t>-2-one</a:t>
                      </a:r>
                    </a:p>
                    <a:p>
                      <a:pPr algn="l">
                        <a:lnSpc>
                          <a:spcPct val="150000"/>
                        </a:lnSpc>
                        <a:spcBef>
                          <a:spcPts val="1200"/>
                        </a:spcBef>
                        <a:spcAft>
                          <a:spcPts val="1200"/>
                        </a:spcAft>
                      </a:pPr>
                      <a:r>
                        <a:rPr lang="fr-FR" sz="1200" dirty="0"/>
                        <a:t>(</a:t>
                      </a:r>
                      <a:r>
                        <a:rPr lang="fr-FR" sz="1200" dirty="0" smtClean="0"/>
                        <a:t>nom</a:t>
                      </a:r>
                      <a:r>
                        <a:rPr lang="fr-FR" sz="1200" baseline="0" dirty="0" smtClean="0"/>
                        <a:t> </a:t>
                      </a:r>
                      <a:r>
                        <a:rPr lang="fr-FR" sz="1200" dirty="0" smtClean="0"/>
                        <a:t>trivial </a:t>
                      </a:r>
                      <a:r>
                        <a:rPr lang="fr-FR" sz="1200" dirty="0"/>
                        <a:t>= </a:t>
                      </a:r>
                      <a:r>
                        <a:rPr lang="fr-FR" sz="1200" dirty="0" err="1"/>
                        <a:t>méthyvinylcétons</a:t>
                      </a:r>
                      <a:r>
                        <a:rPr lang="fr-FR" sz="1200" dirty="0"/>
                        <a:t> )</a:t>
                      </a:r>
                      <a:endParaRPr lang="fr-FR" sz="1200" dirty="0">
                        <a:latin typeface="Times New Roman"/>
                        <a:ea typeface="Times New Roman"/>
                        <a:cs typeface="Arial"/>
                      </a:endParaRPr>
                    </a:p>
                  </a:txBody>
                  <a:tcPr marL="44450" marR="44450" marT="0" marB="0"/>
                </a:tc>
                <a:tc>
                  <a:txBody>
                    <a:bodyPr/>
                    <a:lstStyle/>
                    <a:p>
                      <a:pPr algn="just">
                        <a:lnSpc>
                          <a:spcPct val="150000"/>
                        </a:lnSpc>
                        <a:spcBef>
                          <a:spcPts val="1200"/>
                        </a:spcBef>
                        <a:spcAft>
                          <a:spcPts val="1200"/>
                        </a:spcAft>
                      </a:pPr>
                      <a:r>
                        <a:rPr lang="fr-FR" sz="1200" dirty="0"/>
                        <a:t>Acide </a:t>
                      </a:r>
                      <a:r>
                        <a:rPr lang="fr-FR" sz="1200" dirty="0" err="1"/>
                        <a:t>prop</a:t>
                      </a:r>
                      <a:r>
                        <a:rPr lang="fr-FR" sz="1200" dirty="0"/>
                        <a:t>-2-</a:t>
                      </a:r>
                      <a:r>
                        <a:rPr lang="fr-FR" sz="1200" dirty="0" err="1"/>
                        <a:t>ènoïque</a:t>
                      </a:r>
                      <a:endParaRPr lang="fr-FR" sz="1200" dirty="0"/>
                    </a:p>
                    <a:p>
                      <a:pPr algn="just">
                        <a:lnSpc>
                          <a:spcPct val="150000"/>
                        </a:lnSpc>
                        <a:spcBef>
                          <a:spcPts val="1200"/>
                        </a:spcBef>
                        <a:spcAft>
                          <a:spcPts val="1200"/>
                        </a:spcAft>
                      </a:pPr>
                      <a:r>
                        <a:rPr lang="fr-FR" sz="1200" dirty="0"/>
                        <a:t>(nom triai = acide acrylique) </a:t>
                      </a:r>
                      <a:endParaRPr lang="fr-FR" sz="1200" dirty="0">
                        <a:latin typeface="Times New Roman"/>
                        <a:ea typeface="Times New Roman"/>
                        <a:cs typeface="Arial"/>
                      </a:endParaRPr>
                    </a:p>
                  </a:txBody>
                  <a:tcPr marL="44450" marR="44450" marT="0" marB="0"/>
                </a:tc>
                <a:tc>
                  <a:txBody>
                    <a:bodyPr/>
                    <a:lstStyle/>
                    <a:p>
                      <a:pPr algn="just">
                        <a:lnSpc>
                          <a:spcPct val="150000"/>
                        </a:lnSpc>
                        <a:spcBef>
                          <a:spcPts val="1200"/>
                        </a:spcBef>
                        <a:spcAft>
                          <a:spcPts val="1200"/>
                        </a:spcAft>
                      </a:pPr>
                      <a:r>
                        <a:rPr lang="fr-FR" sz="1200" dirty="0" err="1"/>
                        <a:t>Propènoate</a:t>
                      </a:r>
                      <a:r>
                        <a:rPr lang="fr-FR" sz="1200" dirty="0"/>
                        <a:t> d’éthyle</a:t>
                      </a:r>
                    </a:p>
                    <a:p>
                      <a:pPr algn="just">
                        <a:lnSpc>
                          <a:spcPct val="150000"/>
                        </a:lnSpc>
                        <a:spcBef>
                          <a:spcPts val="1200"/>
                        </a:spcBef>
                        <a:spcAft>
                          <a:spcPts val="1200"/>
                        </a:spcAft>
                      </a:pPr>
                      <a:r>
                        <a:rPr lang="fr-FR" sz="1200" dirty="0"/>
                        <a:t>(non trivial = acrylate d’éthyle)</a:t>
                      </a:r>
                      <a:endParaRPr lang="fr-FR" sz="1200" dirty="0">
                        <a:latin typeface="Times New Roman"/>
                        <a:ea typeface="Times New Roman"/>
                        <a:cs typeface="Arial"/>
                      </a:endParaRPr>
                    </a:p>
                  </a:txBody>
                  <a:tcPr marL="44450" marR="44450" marT="0" marB="0"/>
                </a:tc>
              </a:tr>
            </a:tbl>
          </a:graphicData>
        </a:graphic>
      </p:graphicFrame>
      <p:sp>
        <p:nvSpPr>
          <p:cNvPr id="16794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67947" name="Object 11"/>
          <p:cNvGraphicFramePr>
            <a:graphicFrameLocks noChangeAspect="1"/>
          </p:cNvGraphicFramePr>
          <p:nvPr/>
        </p:nvGraphicFramePr>
        <p:xfrm>
          <a:off x="1023020" y="4293096"/>
          <a:ext cx="1028700" cy="533400"/>
        </p:xfrm>
        <a:graphic>
          <a:graphicData uri="http://schemas.openxmlformats.org/presentationml/2006/ole">
            <p:oleObj spid="_x0000_s167947" r:id="rId9" imgW="911352" imgH="533400" progId="">
              <p:embed/>
            </p:oleObj>
          </a:graphicData>
        </a:graphic>
      </p:graphicFrame>
      <p:graphicFrame>
        <p:nvGraphicFramePr>
          <p:cNvPr id="3075" name="Object 26"/>
          <p:cNvGraphicFramePr>
            <a:graphicFrameLocks noChangeAspect="1"/>
          </p:cNvGraphicFramePr>
          <p:nvPr/>
        </p:nvGraphicFramePr>
        <p:xfrm>
          <a:off x="2771800" y="4437112"/>
          <a:ext cx="1133475" cy="609600"/>
        </p:xfrm>
        <a:graphic>
          <a:graphicData uri="http://schemas.openxmlformats.org/presentationml/2006/ole">
            <p:oleObj spid="_x0000_s167949" r:id="rId10" imgW="886968" imgH="606552" progId="">
              <p:embed/>
            </p:oleObj>
          </a:graphicData>
        </a:graphic>
      </p:graphicFrame>
      <p:graphicFrame>
        <p:nvGraphicFramePr>
          <p:cNvPr id="3076" name="Object 25"/>
          <p:cNvGraphicFramePr>
            <a:graphicFrameLocks noChangeAspect="1"/>
          </p:cNvGraphicFramePr>
          <p:nvPr/>
        </p:nvGraphicFramePr>
        <p:xfrm>
          <a:off x="4706094" y="4293096"/>
          <a:ext cx="1162050" cy="542925"/>
        </p:xfrm>
        <a:graphic>
          <a:graphicData uri="http://schemas.openxmlformats.org/presentationml/2006/ole">
            <p:oleObj spid="_x0000_s167950" r:id="rId11" imgW="1024128" imgH="545592" progId="">
              <p:embed/>
            </p:oleObj>
          </a:graphicData>
        </a:graphic>
      </p:graphicFrame>
      <p:graphicFrame>
        <p:nvGraphicFramePr>
          <p:cNvPr id="3077" name="Object 24"/>
          <p:cNvGraphicFramePr>
            <a:graphicFrameLocks noChangeAspect="1"/>
          </p:cNvGraphicFramePr>
          <p:nvPr/>
        </p:nvGraphicFramePr>
        <p:xfrm>
          <a:off x="6588224" y="4149080"/>
          <a:ext cx="1733550" cy="552450"/>
        </p:xfrm>
        <a:graphic>
          <a:graphicData uri="http://schemas.openxmlformats.org/presentationml/2006/ole">
            <p:oleObj spid="_x0000_s167951" r:id="rId12" imgW="1466088" imgH="548640"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8" presetClass="entr" presetSubtype="0" accel="10000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strVal val="#ppt_w*2.5"/>
                                          </p:val>
                                        </p:tav>
                                        <p:tav tm="100000">
                                          <p:val>
                                            <p:strVal val="#ppt_w"/>
                                          </p:val>
                                        </p:tav>
                                      </p:tavLst>
                                    </p:anim>
                                    <p:anim calcmode="lin" valueType="num">
                                      <p:cBhvr>
                                        <p:cTn id="14" dur="500" fill="hold"/>
                                        <p:tgtEl>
                                          <p:spTgt spid="17"/>
                                        </p:tgtEl>
                                        <p:attrNameLst>
                                          <p:attrName>ppt_h</p:attrName>
                                        </p:attrNameLst>
                                      </p:cBhvr>
                                      <p:tavLst>
                                        <p:tav tm="0">
                                          <p:val>
                                            <p:strVal val="#ppt_h*0.01"/>
                                          </p:val>
                                        </p:tav>
                                        <p:tav tm="100000">
                                          <p:val>
                                            <p:strVal val="#ppt_h"/>
                                          </p:val>
                                        </p:tav>
                                      </p:tavLst>
                                    </p:anim>
                                    <p:anim calcmode="lin" valueType="num">
                                      <p:cBhvr>
                                        <p:cTn id="15" dur="500" fill="hold"/>
                                        <p:tgtEl>
                                          <p:spTgt spid="17"/>
                                        </p:tgtEl>
                                        <p:attrNameLst>
                                          <p:attrName>ppt_x</p:attrName>
                                        </p:attrNameLst>
                                      </p:cBhvr>
                                      <p:tavLst>
                                        <p:tav tm="0">
                                          <p:val>
                                            <p:strVal val="#ppt_x"/>
                                          </p:val>
                                        </p:tav>
                                        <p:tav tm="100000">
                                          <p:val>
                                            <p:strVal val="#ppt_x"/>
                                          </p:val>
                                        </p:tav>
                                      </p:tavLst>
                                    </p:anim>
                                    <p:anim calcmode="lin" valueType="num">
                                      <p:cBhvr>
                                        <p:cTn id="16" dur="500" fill="hold"/>
                                        <p:tgtEl>
                                          <p:spTgt spid="17"/>
                                        </p:tgtEl>
                                        <p:attrNameLst>
                                          <p:attrName>ppt_y</p:attrName>
                                        </p:attrNameLst>
                                      </p:cBhvr>
                                      <p:tavLst>
                                        <p:tav tm="0">
                                          <p:val>
                                            <p:strVal val="#ppt_h+1"/>
                                          </p:val>
                                        </p:tav>
                                        <p:tav tm="100000">
                                          <p:val>
                                            <p:strVal val="#ppt_y"/>
                                          </p:val>
                                        </p:tav>
                                      </p:tavLst>
                                    </p:anim>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 calcmode="lin" valueType="num">
                                      <p:cBhvr>
                                        <p:cTn id="24"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par>
                          <p:cTn id="26" fill="hold">
                            <p:stCondLst>
                              <p:cond delay="1000"/>
                            </p:stCondLst>
                            <p:childTnLst>
                              <p:par>
                                <p:cTn id="27" presetID="17" presetClass="entr" presetSubtype="10"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7" grpId="0"/>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732240"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4"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2699792" y="764704"/>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22" name="ZoneTexte 1"/>
          <p:cNvSpPr txBox="1">
            <a:spLocks noChangeArrowheads="1"/>
          </p:cNvSpPr>
          <p:nvPr/>
        </p:nvSpPr>
        <p:spPr bwMode="auto">
          <a:xfrm>
            <a:off x="611560" y="1436425"/>
            <a:ext cx="7715250" cy="624423"/>
          </a:xfrm>
          <a:prstGeom prst="snip2DiagRect">
            <a:avLst/>
          </a:prstGeom>
          <a:solidFill>
            <a:srgbClr val="00B0F0"/>
          </a:solidFill>
          <a:ln w="9525">
            <a:noFill/>
            <a:miter lim="800000"/>
            <a:headEnd/>
            <a:tailEnd/>
          </a:ln>
        </p:spPr>
        <p:txBody>
          <a:bodyPr wrap="square">
            <a:spAutoFit/>
          </a:bodyPr>
          <a:lstStyle/>
          <a:p>
            <a:pPr>
              <a:defRPr/>
            </a:pPr>
            <a:r>
              <a:rPr lang="fr-FR" sz="2800" b="1" dirty="0" smtClean="0">
                <a:solidFill>
                  <a:schemeClr val="bg2">
                    <a:lumMod val="75000"/>
                  </a:schemeClr>
                </a:solidFill>
                <a:latin typeface="Algerian" pitchFamily="82" charset="0"/>
                <a:cs typeface="Times New Roman" pitchFamily="18" charset="0"/>
              </a:rPr>
              <a:t>  </a:t>
            </a:r>
            <a:r>
              <a:rPr lang="fr-FR" sz="2800" b="1" dirty="0">
                <a:solidFill>
                  <a:schemeClr val="bg2">
                    <a:lumMod val="75000"/>
                  </a:schemeClr>
                </a:solidFill>
                <a:latin typeface="Algerian" pitchFamily="82" charset="0"/>
                <a:cs typeface="Times New Roman" pitchFamily="18" charset="0"/>
              </a:rPr>
              <a:t>SYNTHSÈSE DES COMPOSÉS </a:t>
            </a:r>
            <a:r>
              <a:rPr lang="fr-FR" sz="2800" b="1" dirty="0" smtClean="0">
                <a:solidFill>
                  <a:schemeClr val="bg2">
                    <a:lumMod val="75000"/>
                  </a:schemeClr>
                </a:solidFill>
                <a:latin typeface="Algerian" pitchFamily="82" charset="0"/>
                <a:cs typeface="Times New Roman" pitchFamily="18" charset="0"/>
              </a:rPr>
              <a:t> </a:t>
            </a:r>
            <a:r>
              <a:rPr lang="fr-FR" sz="2800" b="1" dirty="0">
                <a:solidFill>
                  <a:schemeClr val="bg2">
                    <a:lumMod val="75000"/>
                  </a:schemeClr>
                </a:solidFill>
                <a:latin typeface="Algerian" pitchFamily="82" charset="0"/>
                <a:cs typeface="Times New Roman" pitchFamily="18" charset="0"/>
              </a:rPr>
              <a:t>α, </a:t>
            </a:r>
            <a:r>
              <a:rPr lang="fr-FR" sz="2800" b="1" dirty="0" smtClean="0">
                <a:solidFill>
                  <a:schemeClr val="bg2">
                    <a:lumMod val="75000"/>
                  </a:schemeClr>
                </a:solidFill>
                <a:latin typeface="Algerian" pitchFamily="82" charset="0"/>
                <a:cs typeface="Times New Roman" pitchFamily="18" charset="0"/>
              </a:rPr>
              <a:t>β INSATURÉS </a:t>
            </a:r>
            <a:endParaRPr lang="fr-FR" sz="2800" dirty="0">
              <a:solidFill>
                <a:schemeClr val="bg2">
                  <a:lumMod val="75000"/>
                </a:schemeClr>
              </a:solidFill>
              <a:latin typeface="Algerian" pitchFamily="82" charset="0"/>
              <a:cs typeface="Times New Roman" pitchFamily="18" charset="0"/>
            </a:endParaRPr>
          </a:p>
        </p:txBody>
      </p:sp>
      <p:sp>
        <p:nvSpPr>
          <p:cNvPr id="23" name="Rectangle 8"/>
          <p:cNvSpPr>
            <a:spLocks noChangeArrowheads="1"/>
          </p:cNvSpPr>
          <p:nvPr/>
        </p:nvSpPr>
        <p:spPr bwMode="auto">
          <a:xfrm>
            <a:off x="1428750" y="2020838"/>
            <a:ext cx="5857875" cy="400050"/>
          </a:xfrm>
          <a:prstGeom prst="rect">
            <a:avLst/>
          </a:prstGeom>
          <a:noFill/>
          <a:ln w="9525">
            <a:noFill/>
            <a:miter lim="800000"/>
            <a:headEnd/>
            <a:tailEnd/>
          </a:ln>
        </p:spPr>
        <p:txBody>
          <a:bodyPr anchor="ctr">
            <a:spAutoFit/>
          </a:bodyPr>
          <a:lstStyle/>
          <a:p>
            <a:pPr algn="ctr" eaLnBrk="0" hangingPunct="0">
              <a:tabLst>
                <a:tab pos="1511300" algn="l"/>
                <a:tab pos="3084513" algn="ctr"/>
              </a:tabLst>
            </a:pPr>
            <a:r>
              <a:rPr lang="fr-FR" sz="2000" dirty="0">
                <a:latin typeface="Times New Roman" pitchFamily="18" charset="0"/>
                <a:cs typeface="Times New Roman" pitchFamily="18" charset="0"/>
              </a:rPr>
              <a:t>La </a:t>
            </a:r>
            <a:r>
              <a:rPr lang="fr-FR" sz="2000" dirty="0" err="1">
                <a:latin typeface="Times New Roman" pitchFamily="18" charset="0"/>
                <a:cs typeface="Times New Roman" pitchFamily="18" charset="0"/>
              </a:rPr>
              <a:t>crotonisation</a:t>
            </a:r>
            <a:r>
              <a:rPr lang="fr-FR" sz="2000" dirty="0">
                <a:latin typeface="Times New Roman" pitchFamily="18" charset="0"/>
                <a:cs typeface="Times New Roman" pitchFamily="18" charset="0"/>
              </a:rPr>
              <a:t> de l’aldol en milieu basique</a:t>
            </a:r>
          </a:p>
        </p:txBody>
      </p:sp>
      <p:sp>
        <p:nvSpPr>
          <p:cNvPr id="25" name="Rectangle 11"/>
          <p:cNvSpPr>
            <a:spLocks noChangeArrowheads="1"/>
          </p:cNvSpPr>
          <p:nvPr/>
        </p:nvSpPr>
        <p:spPr bwMode="auto">
          <a:xfrm>
            <a:off x="1752153" y="6550571"/>
            <a:ext cx="7572375" cy="307975"/>
          </a:xfrm>
          <a:prstGeom prst="rect">
            <a:avLst/>
          </a:prstGeom>
          <a:noFill/>
          <a:ln w="9525">
            <a:noFill/>
            <a:miter lim="800000"/>
            <a:headEnd/>
            <a:tailEnd/>
          </a:ln>
        </p:spPr>
        <p:txBody>
          <a:bodyPr>
            <a:spAutoFit/>
          </a:bodyPr>
          <a:lstStyle/>
          <a:p>
            <a:r>
              <a:rPr lang="fr-FR" sz="1400" dirty="0">
                <a:solidFill>
                  <a:srgbClr val="013FF2"/>
                </a:solidFill>
                <a:latin typeface="Times New Roman" pitchFamily="18" charset="0"/>
                <a:cs typeface="Times New Roman" pitchFamily="18" charset="0"/>
              </a:rPr>
              <a:t>Aldol ( R=  H ) ou </a:t>
            </a:r>
            <a:r>
              <a:rPr lang="fr-FR" sz="1400" dirty="0" err="1">
                <a:solidFill>
                  <a:srgbClr val="013FF2"/>
                </a:solidFill>
                <a:latin typeface="Times New Roman" pitchFamily="18" charset="0"/>
                <a:cs typeface="Times New Roman" pitchFamily="18" charset="0"/>
              </a:rPr>
              <a:t>cétol</a:t>
            </a:r>
            <a:r>
              <a:rPr lang="fr-FR" sz="1400" dirty="0">
                <a:solidFill>
                  <a:srgbClr val="013FF2"/>
                </a:solidFill>
                <a:latin typeface="Times New Roman" pitchFamily="18" charset="0"/>
                <a:cs typeface="Times New Roman" pitchFamily="18" charset="0"/>
              </a:rPr>
              <a:t>                     </a:t>
            </a:r>
            <a:r>
              <a:rPr lang="fr-FR" sz="1400" dirty="0">
                <a:solidFill>
                  <a:srgbClr val="013FF2"/>
                </a:solidFill>
                <a:cs typeface="Times New Roman" pitchFamily="18" charset="0"/>
              </a:rPr>
              <a:t>Aldéhyde (R=H) ou cétone </a:t>
            </a:r>
            <a:r>
              <a:rPr lang="fr-FR" sz="1400" dirty="0" err="1">
                <a:solidFill>
                  <a:srgbClr val="013FF2"/>
                </a:solidFill>
                <a:cs typeface="Times New Roman" pitchFamily="18" charset="0"/>
              </a:rPr>
              <a:t>α,β</a:t>
            </a:r>
            <a:r>
              <a:rPr lang="fr-FR" sz="1400" dirty="0">
                <a:solidFill>
                  <a:srgbClr val="013FF2"/>
                </a:solidFill>
                <a:cs typeface="Times New Roman" pitchFamily="18" charset="0"/>
              </a:rPr>
              <a:t> –insaturés</a:t>
            </a:r>
            <a:endParaRPr lang="fr-FR" sz="1400" dirty="0"/>
          </a:p>
        </p:txBody>
      </p:sp>
      <p:sp>
        <p:nvSpPr>
          <p:cNvPr id="26" name="Rectangle 8"/>
          <p:cNvSpPr>
            <a:spLocks noChangeArrowheads="1"/>
          </p:cNvSpPr>
          <p:nvPr/>
        </p:nvSpPr>
        <p:spPr bwMode="auto">
          <a:xfrm>
            <a:off x="1928813" y="3978821"/>
            <a:ext cx="5857875" cy="400050"/>
          </a:xfrm>
          <a:prstGeom prst="rect">
            <a:avLst/>
          </a:prstGeom>
          <a:noFill/>
          <a:ln w="9525">
            <a:noFill/>
            <a:miter lim="800000"/>
            <a:headEnd/>
            <a:tailEnd/>
          </a:ln>
        </p:spPr>
        <p:txBody>
          <a:bodyPr anchor="ctr">
            <a:spAutoFit/>
          </a:bodyPr>
          <a:lstStyle/>
          <a:p>
            <a:pPr algn="ctr" eaLnBrk="0" hangingPunct="0">
              <a:tabLst>
                <a:tab pos="1511300" algn="l"/>
                <a:tab pos="3084513" algn="ctr"/>
              </a:tabLst>
            </a:pPr>
            <a:r>
              <a:rPr lang="fr-FR" sz="2000">
                <a:latin typeface="Times New Roman" pitchFamily="18" charset="0"/>
                <a:cs typeface="Times New Roman" pitchFamily="18" charset="0"/>
              </a:rPr>
              <a:t>La crotonisation de l’aldol en milieu acide</a:t>
            </a:r>
          </a:p>
        </p:txBody>
      </p:sp>
      <p:sp>
        <p:nvSpPr>
          <p:cNvPr id="1966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pSp>
        <p:nvGrpSpPr>
          <p:cNvPr id="29" name="Groupe 28"/>
          <p:cNvGrpSpPr/>
          <p:nvPr/>
        </p:nvGrpSpPr>
        <p:grpSpPr>
          <a:xfrm>
            <a:off x="2699792" y="2420888"/>
            <a:ext cx="3600400" cy="1512168"/>
            <a:chOff x="1979712" y="2348880"/>
            <a:chExt cx="3888432" cy="1477328"/>
          </a:xfrm>
        </p:grpSpPr>
        <p:sp>
          <p:nvSpPr>
            <p:cNvPr id="28" name="ZoneTexte 27"/>
            <p:cNvSpPr txBox="1"/>
            <p:nvPr/>
          </p:nvSpPr>
          <p:spPr>
            <a:xfrm>
              <a:off x="1979712" y="2348880"/>
              <a:ext cx="3888432" cy="1477328"/>
            </a:xfrm>
            <a:prstGeom prst="rect">
              <a:avLst/>
            </a:prstGeom>
            <a:solidFill>
              <a:schemeClr val="tx1"/>
            </a:solidFill>
          </p:spPr>
          <p:txBody>
            <a:bodyPr wrap="square" rtlCol="0">
              <a:spAutoFit/>
            </a:bodyPr>
            <a:lstStyle/>
            <a:p>
              <a:endParaRPr lang="fr-FR" dirty="0" smtClean="0"/>
            </a:p>
            <a:p>
              <a:endParaRPr lang="fr-FR" dirty="0" smtClean="0"/>
            </a:p>
            <a:p>
              <a:endParaRPr lang="fr-FR" dirty="0" smtClean="0"/>
            </a:p>
            <a:p>
              <a:endParaRPr lang="fr-FR" dirty="0" smtClean="0"/>
            </a:p>
            <a:p>
              <a:endParaRPr lang="fr-FR" dirty="0"/>
            </a:p>
          </p:txBody>
        </p:sp>
        <p:graphicFrame>
          <p:nvGraphicFramePr>
            <p:cNvPr id="196613" name="Object 5"/>
            <p:cNvGraphicFramePr>
              <a:graphicFrameLocks noChangeAspect="1"/>
            </p:cNvGraphicFramePr>
            <p:nvPr/>
          </p:nvGraphicFramePr>
          <p:xfrm>
            <a:off x="2339752" y="2492896"/>
            <a:ext cx="3143250" cy="1152525"/>
          </p:xfrm>
          <a:graphic>
            <a:graphicData uri="http://schemas.openxmlformats.org/presentationml/2006/ole">
              <p:oleObj spid="_x0000_s196613" r:id="rId5" imgW="3944112" imgH="1231392" progId="">
                <p:embed/>
              </p:oleObj>
            </a:graphicData>
          </a:graphic>
        </p:graphicFrame>
      </p:grpSp>
      <p:sp>
        <p:nvSpPr>
          <p:cNvPr id="19661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pSp>
        <p:nvGrpSpPr>
          <p:cNvPr id="33" name="Groupe 32"/>
          <p:cNvGrpSpPr/>
          <p:nvPr/>
        </p:nvGrpSpPr>
        <p:grpSpPr>
          <a:xfrm>
            <a:off x="1835696" y="4554994"/>
            <a:ext cx="5832648" cy="1754326"/>
            <a:chOff x="1835696" y="4554994"/>
            <a:chExt cx="5832648" cy="1754326"/>
          </a:xfrm>
        </p:grpSpPr>
        <p:sp>
          <p:nvSpPr>
            <p:cNvPr id="30" name="ZoneTexte 29"/>
            <p:cNvSpPr txBox="1"/>
            <p:nvPr/>
          </p:nvSpPr>
          <p:spPr>
            <a:xfrm>
              <a:off x="1835696" y="4554994"/>
              <a:ext cx="5832648" cy="1754326"/>
            </a:xfrm>
            <a:prstGeom prst="rect">
              <a:avLst/>
            </a:prstGeom>
            <a:solidFill>
              <a:schemeClr val="tx1"/>
            </a:solidFill>
          </p:spPr>
          <p:txBody>
            <a:bodyPr wrap="square" rtlCol="0">
              <a:spAutoFit/>
            </a:bodyPr>
            <a:lstStyle/>
            <a:p>
              <a:endParaRPr lang="fr-FR" dirty="0" smtClean="0"/>
            </a:p>
            <a:p>
              <a:endParaRPr lang="fr-FR" dirty="0" smtClean="0"/>
            </a:p>
            <a:p>
              <a:endParaRPr lang="fr-FR" dirty="0" smtClean="0"/>
            </a:p>
            <a:p>
              <a:endParaRPr lang="fr-FR" dirty="0" smtClean="0"/>
            </a:p>
            <a:p>
              <a:endParaRPr lang="fr-FR" dirty="0" smtClean="0"/>
            </a:p>
            <a:p>
              <a:endParaRPr lang="fr-FR" dirty="0"/>
            </a:p>
          </p:txBody>
        </p:sp>
        <p:graphicFrame>
          <p:nvGraphicFramePr>
            <p:cNvPr id="196615" name="Object 7"/>
            <p:cNvGraphicFramePr>
              <a:graphicFrameLocks noChangeAspect="1"/>
            </p:cNvGraphicFramePr>
            <p:nvPr/>
          </p:nvGraphicFramePr>
          <p:xfrm>
            <a:off x="2195736" y="4581128"/>
            <a:ext cx="5019675" cy="1571625"/>
          </p:xfrm>
          <a:graphic>
            <a:graphicData uri="http://schemas.openxmlformats.org/presentationml/2006/ole">
              <p:oleObj spid="_x0000_s196615" r:id="rId6" imgW="5266944" imgH="1895856" progId="">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29"/>
                                        </p:tgtEl>
                                        <p:attrNameLst>
                                          <p:attrName>style.visibility</p:attrName>
                                        </p:attrNameLst>
                                      </p:cBhvr>
                                      <p:to>
                                        <p:strVal val="visible"/>
                                      </p:to>
                                    </p:set>
                                    <p:anim calcmode="lin" valueType="num">
                                      <p:cBhvr>
                                        <p:cTn id="15" dur="1000" fill="hold"/>
                                        <p:tgtEl>
                                          <p:spTgt spid="29"/>
                                        </p:tgtEl>
                                        <p:attrNameLst>
                                          <p:attrName>ppt_w</p:attrName>
                                        </p:attrNameLst>
                                      </p:cBhvr>
                                      <p:tavLst>
                                        <p:tav tm="0">
                                          <p:val>
                                            <p:fltVal val="0"/>
                                          </p:val>
                                        </p:tav>
                                        <p:tav tm="100000">
                                          <p:val>
                                            <p:strVal val="#ppt_w"/>
                                          </p:val>
                                        </p:tav>
                                      </p:tavLst>
                                    </p:anim>
                                    <p:anim calcmode="lin" valueType="num">
                                      <p:cBhvr>
                                        <p:cTn id="16" dur="1000" fill="hold"/>
                                        <p:tgtEl>
                                          <p:spTgt spid="29"/>
                                        </p:tgtEl>
                                        <p:attrNameLst>
                                          <p:attrName>ppt_h</p:attrName>
                                        </p:attrNameLst>
                                      </p:cBhvr>
                                      <p:tavLst>
                                        <p:tav tm="0">
                                          <p:val>
                                            <p:fltVal val="0"/>
                                          </p:val>
                                        </p:tav>
                                        <p:tav tm="100000">
                                          <p:val>
                                            <p:strVal val="#ppt_h"/>
                                          </p:val>
                                        </p:tav>
                                      </p:tavLst>
                                    </p:anim>
                                    <p:anim calcmode="lin" valueType="num">
                                      <p:cBhvr>
                                        <p:cTn id="17" dur="1000" fill="hold"/>
                                        <p:tgtEl>
                                          <p:spTgt spid="29"/>
                                        </p:tgtEl>
                                        <p:attrNameLst>
                                          <p:attrName>style.rotation</p:attrName>
                                        </p:attrNameLst>
                                      </p:cBhvr>
                                      <p:tavLst>
                                        <p:tav tm="0">
                                          <p:val>
                                            <p:fltVal val="90"/>
                                          </p:val>
                                        </p:tav>
                                        <p:tav tm="100000">
                                          <p:val>
                                            <p:fltVal val="0"/>
                                          </p:val>
                                        </p:tav>
                                      </p:tavLst>
                                    </p:anim>
                                    <p:animEffect transition="in" filter="fade">
                                      <p:cBhvr>
                                        <p:cTn id="18" dur="1000"/>
                                        <p:tgtEl>
                                          <p:spTgt spid="29"/>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iterate type="lt">
                                    <p:tmPct val="5000"/>
                                  </p:iterate>
                                  <p:childTnLst>
                                    <p:set>
                                      <p:cBhvr>
                                        <p:cTn id="26" dur="1" fill="hold">
                                          <p:stCondLst>
                                            <p:cond delay="0"/>
                                          </p:stCondLst>
                                        </p:cTn>
                                        <p:tgtEl>
                                          <p:spTgt spid="33"/>
                                        </p:tgtEl>
                                        <p:attrNameLst>
                                          <p:attrName>style.visibility</p:attrName>
                                        </p:attrNameLst>
                                      </p:cBhvr>
                                      <p:to>
                                        <p:strVal val="visible"/>
                                      </p:to>
                                    </p:set>
                                    <p:anim calcmode="lin" valueType="num">
                                      <p:cBhvr>
                                        <p:cTn id="27" dur="1000" fill="hold"/>
                                        <p:tgtEl>
                                          <p:spTgt spid="33"/>
                                        </p:tgtEl>
                                        <p:attrNameLst>
                                          <p:attrName>ppt_w</p:attrName>
                                        </p:attrNameLst>
                                      </p:cBhvr>
                                      <p:tavLst>
                                        <p:tav tm="0">
                                          <p:val>
                                            <p:fltVal val="0"/>
                                          </p:val>
                                        </p:tav>
                                        <p:tav tm="100000">
                                          <p:val>
                                            <p:strVal val="#ppt_w"/>
                                          </p:val>
                                        </p:tav>
                                      </p:tavLst>
                                    </p:anim>
                                    <p:anim calcmode="lin" valueType="num">
                                      <p:cBhvr>
                                        <p:cTn id="28" dur="1000" fill="hold"/>
                                        <p:tgtEl>
                                          <p:spTgt spid="33"/>
                                        </p:tgtEl>
                                        <p:attrNameLst>
                                          <p:attrName>ppt_h</p:attrName>
                                        </p:attrNameLst>
                                      </p:cBhvr>
                                      <p:tavLst>
                                        <p:tav tm="0">
                                          <p:val>
                                            <p:fltVal val="0"/>
                                          </p:val>
                                        </p:tav>
                                        <p:tav tm="100000">
                                          <p:val>
                                            <p:strVal val="#ppt_h"/>
                                          </p:val>
                                        </p:tav>
                                      </p:tavLst>
                                    </p:anim>
                                    <p:anim calcmode="lin" valueType="num">
                                      <p:cBhvr>
                                        <p:cTn id="29" dur="1000" fill="hold"/>
                                        <p:tgtEl>
                                          <p:spTgt spid="33"/>
                                        </p:tgtEl>
                                        <p:attrNameLst>
                                          <p:attrName>style.rotation</p:attrName>
                                        </p:attrNameLst>
                                      </p:cBhvr>
                                      <p:tavLst>
                                        <p:tav tm="0">
                                          <p:val>
                                            <p:fltVal val="90"/>
                                          </p:val>
                                        </p:tav>
                                        <p:tav tm="100000">
                                          <p:val>
                                            <p:fltVal val="0"/>
                                          </p:val>
                                        </p:tav>
                                      </p:tavLst>
                                    </p:anim>
                                    <p:animEffect transition="in" filter="fade">
                                      <p:cBhvr>
                                        <p:cTn id="30" dur="1000"/>
                                        <p:tgtEl>
                                          <p:spTgt spid="33"/>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autoUpdateAnimBg="0"/>
      <p:bldP spid="23" grpId="0" autoUpdateAnimBg="0"/>
      <p:bldP spid="25" grpId="0" autoUpdateAnimBg="0"/>
      <p:bldP spid="2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660232"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4"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2699792" y="764704"/>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26" name="ZoneTexte 11"/>
          <p:cNvSpPr txBox="1">
            <a:spLocks noChangeArrowheads="1"/>
          </p:cNvSpPr>
          <p:nvPr/>
        </p:nvSpPr>
        <p:spPr bwMode="auto">
          <a:xfrm>
            <a:off x="467544" y="1556792"/>
            <a:ext cx="8429652" cy="624423"/>
          </a:xfrm>
          <a:prstGeom prst="snip2DiagRect">
            <a:avLst/>
          </a:prstGeom>
          <a:solidFill>
            <a:srgbClr val="00B0F0"/>
          </a:solidFill>
          <a:ln w="9525">
            <a:noFill/>
            <a:miter lim="800000"/>
            <a:headEnd/>
            <a:tailEnd/>
          </a:ln>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fr-FR" sz="2800" b="1" dirty="0">
                <a:ln w="11430"/>
                <a:solidFill>
                  <a:schemeClr val="bg1"/>
                </a:solidFill>
                <a:effectLst>
                  <a:outerShdw blurRad="50800" dist="39000" dir="5460000" algn="tl">
                    <a:srgbClr val="000000">
                      <a:alpha val="38000"/>
                    </a:srgbClr>
                  </a:outerShdw>
                  <a:reflection blurRad="6350" stA="60000" endA="900" endPos="58000" dir="5400000" sy="-100000" algn="bl" rotWithShape="0"/>
                </a:effectLst>
                <a:latin typeface="Times New Roman" pitchFamily="18" charset="0"/>
                <a:cs typeface="Times New Roman" pitchFamily="18" charset="0"/>
              </a:rPr>
              <a:t>structure et réactivité de composé α, β – insaturés </a:t>
            </a:r>
            <a:endParaRPr lang="fr-FR" sz="2800" b="1" dirty="0">
              <a:ln w="11430"/>
              <a:solidFill>
                <a:schemeClr val="bg1"/>
              </a:solidFill>
              <a:effectLst>
                <a:outerShdw blurRad="50800" dist="39000" dir="5460000" algn="tl">
                  <a:srgbClr val="000000">
                    <a:alpha val="38000"/>
                  </a:srgbClr>
                </a:outerShdw>
                <a:reflection blurRad="6350" stA="60000" endA="900" endPos="58000" dir="5400000" sy="-100000" algn="bl" rotWithShape="0"/>
              </a:effectLst>
            </a:endParaRPr>
          </a:p>
        </p:txBody>
      </p:sp>
      <p:sp>
        <p:nvSpPr>
          <p:cNvPr id="34" name="Rectangle 4"/>
          <p:cNvSpPr>
            <a:spLocks noChangeArrowheads="1"/>
          </p:cNvSpPr>
          <p:nvPr/>
        </p:nvSpPr>
        <p:spPr bwMode="auto">
          <a:xfrm>
            <a:off x="1000100" y="3929066"/>
            <a:ext cx="7572375" cy="624423"/>
          </a:xfrm>
          <a:prstGeom prst="snip2DiagRect">
            <a:avLst/>
          </a:prstGeom>
          <a:solidFill>
            <a:srgbClr val="00B0F0"/>
          </a:solidFill>
          <a:ln w="9525">
            <a:noFill/>
            <a:miter lim="800000"/>
            <a:headEnd/>
            <a:tailEnd/>
          </a:ln>
        </p:spPr>
        <p:txBody>
          <a:bodyPr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0" hangingPunct="0">
              <a:defRPr/>
            </a:pPr>
            <a:r>
              <a:rPr lang="fr-FR" sz="2800" b="1" dirty="0">
                <a:ln w="11430"/>
                <a:solidFill>
                  <a:schemeClr val="bg2">
                    <a:lumMod val="75000"/>
                  </a:schemeClr>
                </a:solidFill>
                <a:effectLst>
                  <a:outerShdw blurRad="50800" dist="39000" dir="5460000" algn="tl">
                    <a:srgbClr val="000000">
                      <a:alpha val="38000"/>
                    </a:srgbClr>
                  </a:outerShdw>
                </a:effectLst>
                <a:latin typeface="Algerian" pitchFamily="82" charset="0"/>
                <a:cs typeface="Times New Roman" pitchFamily="18" charset="0"/>
              </a:rPr>
              <a:t>LA REACTIVITE DE LA DOUBLE  LIAISION</a:t>
            </a:r>
            <a:r>
              <a:rPr lang="fr-FR" sz="1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Times New Roman" pitchFamily="18" charset="0"/>
              </a:rPr>
              <a:t> </a:t>
            </a:r>
            <a:r>
              <a:rPr lang="fr-FR" sz="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457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457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457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9457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pSp>
        <p:nvGrpSpPr>
          <p:cNvPr id="48" name="Groupe 47"/>
          <p:cNvGrpSpPr/>
          <p:nvPr/>
        </p:nvGrpSpPr>
        <p:grpSpPr>
          <a:xfrm>
            <a:off x="1643042" y="4786322"/>
            <a:ext cx="6241326" cy="1571636"/>
            <a:chOff x="2411760" y="4941168"/>
            <a:chExt cx="5472608" cy="1224136"/>
          </a:xfrm>
        </p:grpSpPr>
        <p:sp>
          <p:nvSpPr>
            <p:cNvPr id="43" name="ZoneTexte 42"/>
            <p:cNvSpPr txBox="1"/>
            <p:nvPr/>
          </p:nvSpPr>
          <p:spPr>
            <a:xfrm>
              <a:off x="2411760" y="4941168"/>
              <a:ext cx="5472608" cy="1224136"/>
            </a:xfrm>
            <a:prstGeom prst="rect">
              <a:avLst/>
            </a:prstGeom>
            <a:solidFill>
              <a:schemeClr val="tx1"/>
            </a:solidFill>
          </p:spPr>
          <p:txBody>
            <a:bodyPr wrap="square" rtlCol="0">
              <a:spAutoFit/>
            </a:bodyPr>
            <a:lstStyle/>
            <a:p>
              <a:endParaRPr lang="fr-FR" dirty="0" smtClean="0"/>
            </a:p>
            <a:p>
              <a:endParaRPr lang="fr-FR" dirty="0" smtClean="0"/>
            </a:p>
            <a:p>
              <a:endParaRPr lang="fr-FR" dirty="0" smtClean="0"/>
            </a:p>
            <a:p>
              <a:endParaRPr lang="fr-FR" dirty="0"/>
            </a:p>
          </p:txBody>
        </p:sp>
        <p:graphicFrame>
          <p:nvGraphicFramePr>
            <p:cNvPr id="194569" name="Object 9"/>
            <p:cNvGraphicFramePr>
              <a:graphicFrameLocks noChangeAspect="1"/>
            </p:cNvGraphicFramePr>
            <p:nvPr/>
          </p:nvGraphicFramePr>
          <p:xfrm>
            <a:off x="2483768" y="4941168"/>
            <a:ext cx="923925" cy="1095375"/>
          </p:xfrm>
          <a:graphic>
            <a:graphicData uri="http://schemas.openxmlformats.org/presentationml/2006/ole">
              <p:oleObj spid="_x0000_s194569" r:id="rId5" imgW="926592" imgH="1106424" progId="">
                <p:embed/>
              </p:oleObj>
            </a:graphicData>
          </a:graphic>
        </p:graphicFrame>
        <p:graphicFrame>
          <p:nvGraphicFramePr>
            <p:cNvPr id="194571" name="Object 11"/>
            <p:cNvGraphicFramePr>
              <a:graphicFrameLocks noChangeAspect="1"/>
            </p:cNvGraphicFramePr>
            <p:nvPr/>
          </p:nvGraphicFramePr>
          <p:xfrm>
            <a:off x="3851920" y="5013176"/>
            <a:ext cx="933450" cy="1104900"/>
          </p:xfrm>
          <a:graphic>
            <a:graphicData uri="http://schemas.openxmlformats.org/presentationml/2006/ole">
              <p:oleObj spid="_x0000_s194571" r:id="rId6" imgW="984504" imgH="1106424" progId="">
                <p:embed/>
              </p:oleObj>
            </a:graphicData>
          </a:graphic>
        </p:graphicFrame>
        <p:graphicFrame>
          <p:nvGraphicFramePr>
            <p:cNvPr id="194573" name="Object 13"/>
            <p:cNvGraphicFramePr>
              <a:graphicFrameLocks noChangeAspect="1"/>
            </p:cNvGraphicFramePr>
            <p:nvPr/>
          </p:nvGraphicFramePr>
          <p:xfrm>
            <a:off x="4932040" y="4941168"/>
            <a:ext cx="1200150" cy="1104900"/>
          </p:xfrm>
          <a:graphic>
            <a:graphicData uri="http://schemas.openxmlformats.org/presentationml/2006/ole">
              <p:oleObj spid="_x0000_s194573" r:id="rId7" imgW="1203960" imgH="1106424" progId="">
                <p:embed/>
              </p:oleObj>
            </a:graphicData>
          </a:graphic>
        </p:graphicFrame>
        <p:graphicFrame>
          <p:nvGraphicFramePr>
            <p:cNvPr id="194575" name="Object 15"/>
            <p:cNvGraphicFramePr>
              <a:graphicFrameLocks noChangeAspect="1"/>
            </p:cNvGraphicFramePr>
            <p:nvPr/>
          </p:nvGraphicFramePr>
          <p:xfrm>
            <a:off x="6372200" y="5013176"/>
            <a:ext cx="1323975" cy="1057275"/>
          </p:xfrm>
          <a:graphic>
            <a:graphicData uri="http://schemas.openxmlformats.org/presentationml/2006/ole">
              <p:oleObj spid="_x0000_s194575" r:id="rId8" imgW="1258824" imgH="1152144" progId="">
                <p:embed/>
              </p:oleObj>
            </a:graphicData>
          </a:graphic>
        </p:graphicFrame>
      </p:grpSp>
      <p:sp>
        <p:nvSpPr>
          <p:cNvPr id="27" name="ZoneTexte 26"/>
          <p:cNvSpPr txBox="1"/>
          <p:nvPr/>
        </p:nvSpPr>
        <p:spPr>
          <a:xfrm>
            <a:off x="785786" y="2571744"/>
            <a:ext cx="785818" cy="369332"/>
          </a:xfrm>
          <a:prstGeom prst="rect">
            <a:avLst/>
          </a:prstGeom>
          <a:noFill/>
        </p:spPr>
        <p:txBody>
          <a:bodyPr wrap="square" rtlCol="0">
            <a:spAutoFit/>
          </a:bodyPr>
          <a:lstStyle/>
          <a:p>
            <a:endParaRPr lang="fr-FR" dirty="0"/>
          </a:p>
        </p:txBody>
      </p:sp>
      <p:sp>
        <p:nvSpPr>
          <p:cNvPr id="39" name="ZoneTexte 38"/>
          <p:cNvSpPr txBox="1"/>
          <p:nvPr/>
        </p:nvSpPr>
        <p:spPr>
          <a:xfrm>
            <a:off x="1357290" y="2285992"/>
            <a:ext cx="6572296" cy="1477328"/>
          </a:xfrm>
          <a:prstGeom prst="rect">
            <a:avLst/>
          </a:prstGeom>
          <a:solidFill>
            <a:schemeClr val="tx1"/>
          </a:solidFill>
        </p:spPr>
        <p:txBody>
          <a:bodyPr wrap="square" rtlCol="0">
            <a:spAutoFit/>
          </a:bodyPr>
          <a:lstStyle/>
          <a:p>
            <a:endParaRPr lang="fr-FR" dirty="0" smtClean="0"/>
          </a:p>
          <a:p>
            <a:endParaRPr lang="fr-FR" dirty="0" smtClean="0"/>
          </a:p>
          <a:p>
            <a:endParaRPr lang="fr-FR" dirty="0" smtClean="0"/>
          </a:p>
          <a:p>
            <a:endParaRPr lang="fr-FR" dirty="0" smtClean="0"/>
          </a:p>
          <a:p>
            <a:endParaRPr lang="fr-FR" dirty="0"/>
          </a:p>
        </p:txBody>
      </p:sp>
      <p:graphicFrame>
        <p:nvGraphicFramePr>
          <p:cNvPr id="28" name="Object 12"/>
          <p:cNvGraphicFramePr>
            <a:graphicFrameLocks noChangeAspect="1"/>
          </p:cNvGraphicFramePr>
          <p:nvPr/>
        </p:nvGraphicFramePr>
        <p:xfrm>
          <a:off x="1643042" y="2643182"/>
          <a:ext cx="2000263" cy="963612"/>
        </p:xfrm>
        <a:graphic>
          <a:graphicData uri="http://schemas.openxmlformats.org/presentationml/2006/ole">
            <p:oleObj spid="_x0000_s194576" name="CS ChemDraw Drawing" r:id="rId9" imgW="1181160" imgH="569520" progId="">
              <p:embed/>
            </p:oleObj>
          </a:graphicData>
        </a:graphic>
      </p:graphicFrame>
      <p:sp>
        <p:nvSpPr>
          <p:cNvPr id="40" name="Freeform 18"/>
          <p:cNvSpPr>
            <a:spLocks/>
          </p:cNvSpPr>
          <p:nvPr/>
        </p:nvSpPr>
        <p:spPr bwMode="auto">
          <a:xfrm>
            <a:off x="2214546" y="3071810"/>
            <a:ext cx="349265" cy="214323"/>
          </a:xfrm>
          <a:custGeom>
            <a:avLst/>
            <a:gdLst>
              <a:gd name="T0" fmla="*/ 2147483647 w 265"/>
              <a:gd name="T1" fmla="*/ 0 h 136"/>
              <a:gd name="T2" fmla="*/ 2147483647 w 265"/>
              <a:gd name="T3" fmla="*/ 2147483647 h 136"/>
              <a:gd name="T4" fmla="*/ 2147483647 w 265"/>
              <a:gd name="T5" fmla="*/ 0 h 136"/>
              <a:gd name="T6" fmla="*/ 0 60000 65536"/>
              <a:gd name="T7" fmla="*/ 0 60000 65536"/>
              <a:gd name="T8" fmla="*/ 0 60000 65536"/>
              <a:gd name="T9" fmla="*/ 0 w 265"/>
              <a:gd name="T10" fmla="*/ 0 h 136"/>
              <a:gd name="T11" fmla="*/ 265 w 265"/>
              <a:gd name="T12" fmla="*/ 136 h 136"/>
            </a:gdLst>
            <a:ahLst/>
            <a:cxnLst>
              <a:cxn ang="T6">
                <a:pos x="T0" y="T1"/>
              </a:cxn>
              <a:cxn ang="T7">
                <a:pos x="T2" y="T3"/>
              </a:cxn>
              <a:cxn ang="T8">
                <a:pos x="T4" y="T5"/>
              </a:cxn>
            </a:cxnLst>
            <a:rect l="T9" t="T10" r="T11" b="T12"/>
            <a:pathLst>
              <a:path w="265" h="136">
                <a:moveTo>
                  <a:pt x="38" y="0"/>
                </a:moveTo>
                <a:cubicBezTo>
                  <a:pt x="19" y="68"/>
                  <a:pt x="0" y="136"/>
                  <a:pt x="38" y="136"/>
                </a:cubicBezTo>
                <a:cubicBezTo>
                  <a:pt x="76" y="136"/>
                  <a:pt x="227" y="23"/>
                  <a:pt x="265" y="0"/>
                </a:cubicBezTo>
              </a:path>
            </a:pathLst>
          </a:custGeom>
          <a:noFill/>
          <a:ln w="19050">
            <a:solidFill>
              <a:srgbClr val="008000"/>
            </a:solidFill>
            <a:round/>
            <a:headEnd/>
            <a:tailEnd type="arrow" w="med" len="med"/>
          </a:ln>
        </p:spPr>
        <p:txBody>
          <a:bodyPr/>
          <a:lstStyle/>
          <a:p>
            <a:endParaRPr lang="fr-FR"/>
          </a:p>
        </p:txBody>
      </p:sp>
      <p:sp>
        <p:nvSpPr>
          <p:cNvPr id="41" name="Freeform 19"/>
          <p:cNvSpPr>
            <a:spLocks/>
          </p:cNvSpPr>
          <p:nvPr/>
        </p:nvSpPr>
        <p:spPr bwMode="auto">
          <a:xfrm>
            <a:off x="3143240" y="3071810"/>
            <a:ext cx="298450" cy="166688"/>
          </a:xfrm>
          <a:custGeom>
            <a:avLst/>
            <a:gdLst>
              <a:gd name="T0" fmla="*/ 0 w 188"/>
              <a:gd name="T1" fmla="*/ 2147483647 h 105"/>
              <a:gd name="T2" fmla="*/ 2147483647 w 188"/>
              <a:gd name="T3" fmla="*/ 2147483647 h 105"/>
              <a:gd name="T4" fmla="*/ 2147483647 w 188"/>
              <a:gd name="T5" fmla="*/ 2147483647 h 105"/>
              <a:gd name="T6" fmla="*/ 0 60000 65536"/>
              <a:gd name="T7" fmla="*/ 0 60000 65536"/>
              <a:gd name="T8" fmla="*/ 0 60000 65536"/>
              <a:gd name="T9" fmla="*/ 0 w 188"/>
              <a:gd name="T10" fmla="*/ 0 h 105"/>
              <a:gd name="T11" fmla="*/ 188 w 188"/>
              <a:gd name="T12" fmla="*/ 105 h 105"/>
            </a:gdLst>
            <a:ahLst/>
            <a:cxnLst>
              <a:cxn ang="T6">
                <a:pos x="T0" y="T1"/>
              </a:cxn>
              <a:cxn ang="T7">
                <a:pos x="T2" y="T3"/>
              </a:cxn>
              <a:cxn ang="T8">
                <a:pos x="T4" y="T5"/>
              </a:cxn>
            </a:cxnLst>
            <a:rect l="T9" t="T10" r="T11" b="T12"/>
            <a:pathLst>
              <a:path w="188" h="105">
                <a:moveTo>
                  <a:pt x="0" y="15"/>
                </a:moveTo>
                <a:cubicBezTo>
                  <a:pt x="87" y="7"/>
                  <a:pt x="174" y="0"/>
                  <a:pt x="181" y="15"/>
                </a:cubicBezTo>
                <a:cubicBezTo>
                  <a:pt x="188" y="30"/>
                  <a:pt x="68" y="90"/>
                  <a:pt x="45" y="105"/>
                </a:cubicBezTo>
              </a:path>
            </a:pathLst>
          </a:custGeom>
          <a:noFill/>
          <a:ln w="19050">
            <a:solidFill>
              <a:srgbClr val="008000"/>
            </a:solidFill>
            <a:round/>
            <a:headEnd/>
            <a:tailEnd type="arrow" w="med" len="med"/>
          </a:ln>
        </p:spPr>
        <p:txBody>
          <a:bodyPr/>
          <a:lstStyle/>
          <a:p>
            <a:endParaRPr lang="fr-FR"/>
          </a:p>
        </p:txBody>
      </p:sp>
      <p:sp>
        <p:nvSpPr>
          <p:cNvPr id="29" name="Text Box 15"/>
          <p:cNvSpPr txBox="1">
            <a:spLocks noChangeArrowheads="1"/>
          </p:cNvSpPr>
          <p:nvPr/>
        </p:nvSpPr>
        <p:spPr bwMode="auto">
          <a:xfrm>
            <a:off x="2428860" y="2428868"/>
            <a:ext cx="565770" cy="369332"/>
          </a:xfrm>
          <a:prstGeom prst="rect">
            <a:avLst/>
          </a:prstGeom>
          <a:noFill/>
          <a:ln w="9525">
            <a:noFill/>
            <a:miter lim="800000"/>
            <a:headEnd/>
            <a:tailEnd/>
          </a:ln>
        </p:spPr>
        <p:txBody>
          <a:bodyPr wrap="square">
            <a:spAutoFit/>
          </a:bodyPr>
          <a:lstStyle/>
          <a:p>
            <a:r>
              <a:rPr lang="fr-FR" b="1" dirty="0">
                <a:solidFill>
                  <a:schemeClr val="accent5">
                    <a:lumMod val="50000"/>
                  </a:schemeClr>
                </a:solidFill>
                <a:latin typeface="Symbol" pitchFamily="18" charset="2"/>
              </a:rPr>
              <a:t>a</a:t>
            </a:r>
          </a:p>
        </p:txBody>
      </p:sp>
      <p:sp>
        <p:nvSpPr>
          <p:cNvPr id="30" name="Text Box 16"/>
          <p:cNvSpPr txBox="1">
            <a:spLocks noChangeArrowheads="1"/>
          </p:cNvSpPr>
          <p:nvPr/>
        </p:nvSpPr>
        <p:spPr bwMode="auto">
          <a:xfrm>
            <a:off x="1928794" y="2428868"/>
            <a:ext cx="534179" cy="369332"/>
          </a:xfrm>
          <a:prstGeom prst="rect">
            <a:avLst/>
          </a:prstGeom>
          <a:noFill/>
          <a:ln w="9525">
            <a:noFill/>
            <a:miter lim="800000"/>
            <a:headEnd/>
            <a:tailEnd/>
          </a:ln>
        </p:spPr>
        <p:txBody>
          <a:bodyPr wrap="square">
            <a:spAutoFit/>
          </a:bodyPr>
          <a:lstStyle/>
          <a:p>
            <a:r>
              <a:rPr lang="fr-FR" b="1" dirty="0">
                <a:solidFill>
                  <a:schemeClr val="accent5">
                    <a:lumMod val="50000"/>
                  </a:schemeClr>
                </a:solidFill>
                <a:latin typeface="Symbol" pitchFamily="18" charset="2"/>
              </a:rPr>
              <a:t>b</a:t>
            </a:r>
          </a:p>
        </p:txBody>
      </p:sp>
      <p:graphicFrame>
        <p:nvGraphicFramePr>
          <p:cNvPr id="3" name="Object 17"/>
          <p:cNvGraphicFramePr>
            <a:graphicFrameLocks noChangeAspect="1"/>
          </p:cNvGraphicFramePr>
          <p:nvPr/>
        </p:nvGraphicFramePr>
        <p:xfrm>
          <a:off x="3786182" y="2500306"/>
          <a:ext cx="3063880" cy="1038226"/>
        </p:xfrm>
        <a:graphic>
          <a:graphicData uri="http://schemas.openxmlformats.org/presentationml/2006/ole">
            <p:oleObj spid="_x0000_s194582" name="CS ChemDraw Drawing" r:id="rId10" imgW="1875960" imgH="694080"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heckerboard(across)">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diamond(in)">
                                      <p:cBhvr>
                                        <p:cTn id="12" dur="2000"/>
                                        <p:tgtEl>
                                          <p:spTgt spid="28"/>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diamond(in)">
                                      <p:cBhvr>
                                        <p:cTn id="15" dur="2000"/>
                                        <p:tgtEl>
                                          <p:spTgt spid="40"/>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diamond(in)">
                                      <p:cBhvr>
                                        <p:cTn id="18" dur="2000"/>
                                        <p:tgtEl>
                                          <p:spTgt spid="41"/>
                                        </p:tgtEl>
                                      </p:cBhvr>
                                    </p:animEffect>
                                  </p:childTnLst>
                                </p:cTn>
                              </p:par>
                              <p:par>
                                <p:cTn id="19" presetID="8" presetClass="entr" presetSubtype="16"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diamond(in)">
                                      <p:cBhvr>
                                        <p:cTn id="21" dur="2000"/>
                                        <p:tgtEl>
                                          <p:spTgt spid="29"/>
                                        </p:tgtEl>
                                      </p:cBhvr>
                                    </p:animEffect>
                                  </p:childTnLst>
                                </p:cTn>
                              </p:par>
                              <p:par>
                                <p:cTn id="22" presetID="8" presetClass="entr" presetSubtype="16"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diamond(in)">
                                      <p:cBhvr>
                                        <p:cTn id="24" dur="2000"/>
                                        <p:tgtEl>
                                          <p:spTgt spid="30"/>
                                        </p:tgtEl>
                                      </p:cBhvr>
                                    </p:animEffect>
                                  </p:childTnLst>
                                </p:cTn>
                              </p:par>
                              <p:par>
                                <p:cTn id="25" presetID="8" presetClass="entr" presetSubtype="16"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diamond(in)">
                                      <p:cBhvr>
                                        <p:cTn id="2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0" grpId="0" animBg="1"/>
      <p:bldP spid="41" grpId="0" animBg="1"/>
      <p:bldP spid="29" grpId="0"/>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677934" y="-27384"/>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4"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2987824" y="764704"/>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6" name="ZoneTexte 1"/>
          <p:cNvSpPr txBox="1">
            <a:spLocks noChangeArrowheads="1"/>
          </p:cNvSpPr>
          <p:nvPr/>
        </p:nvSpPr>
        <p:spPr bwMode="auto">
          <a:xfrm>
            <a:off x="323528" y="1652449"/>
            <a:ext cx="8568952" cy="624423"/>
          </a:xfrm>
          <a:prstGeom prst="snip2DiagRect">
            <a:avLst/>
          </a:prstGeom>
          <a:solidFill>
            <a:srgbClr val="00B0F0"/>
          </a:solidFill>
          <a:ln w="9525">
            <a:noFill/>
            <a:miter lim="800000"/>
            <a:headEnd/>
            <a:tailEnd/>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fr-FR" sz="2800" b="1" dirty="0">
                <a:ln w="11430"/>
                <a:solidFill>
                  <a:schemeClr val="bg2">
                    <a:lumMod val="75000"/>
                  </a:schemeClr>
                </a:solidFill>
                <a:effectLst>
                  <a:outerShdw blurRad="50800" dist="39000" dir="5460000" algn="tl">
                    <a:srgbClr val="000000">
                      <a:alpha val="38000"/>
                    </a:srgbClr>
                  </a:outerShdw>
                  <a:reflection blurRad="6350" stA="60000" endA="900" endPos="58000" dir="5400000" sy="-100000" algn="bl" rotWithShape="0"/>
                </a:effectLst>
                <a:latin typeface="Algerian" pitchFamily="82" charset="0"/>
                <a:cs typeface="Times New Roman" pitchFamily="18" charset="0"/>
              </a:rPr>
              <a:t>LES REACTIONS DES COMPOSÉS </a:t>
            </a:r>
            <a:r>
              <a:rPr lang="fr-FR" sz="2800" b="1" dirty="0" smtClean="0">
                <a:ln w="11430"/>
                <a:solidFill>
                  <a:schemeClr val="bg2">
                    <a:lumMod val="75000"/>
                  </a:schemeClr>
                </a:solidFill>
                <a:effectLst>
                  <a:outerShdw blurRad="50800" dist="39000" dir="5460000" algn="tl">
                    <a:srgbClr val="000000">
                      <a:alpha val="38000"/>
                    </a:srgbClr>
                  </a:outerShdw>
                  <a:reflection blurRad="6350" stA="60000" endA="900" endPos="58000" dir="5400000" sy="-100000" algn="bl" rotWithShape="0"/>
                </a:effectLst>
                <a:latin typeface="Algerian" pitchFamily="82" charset="0"/>
                <a:cs typeface="Times New Roman" pitchFamily="18" charset="0"/>
              </a:rPr>
              <a:t>α</a:t>
            </a:r>
            <a:r>
              <a:rPr lang="fr-FR" sz="2800" b="1" dirty="0">
                <a:ln w="11430"/>
                <a:solidFill>
                  <a:schemeClr val="bg2">
                    <a:lumMod val="75000"/>
                  </a:schemeClr>
                </a:solidFill>
                <a:effectLst>
                  <a:outerShdw blurRad="50800" dist="39000" dir="5460000" algn="tl">
                    <a:srgbClr val="000000">
                      <a:alpha val="38000"/>
                    </a:srgbClr>
                  </a:outerShdw>
                  <a:reflection blurRad="6350" stA="60000" endA="900" endPos="58000" dir="5400000" sy="-100000" algn="bl" rotWithShape="0"/>
                </a:effectLst>
                <a:latin typeface="Algerian" pitchFamily="82" charset="0"/>
                <a:cs typeface="Times New Roman" pitchFamily="18" charset="0"/>
              </a:rPr>
              <a:t>, β –INSATURÉS </a:t>
            </a:r>
            <a:endParaRPr lang="fr-FR" sz="2800" b="1" dirty="0">
              <a:ln w="11430"/>
              <a:solidFill>
                <a:schemeClr val="bg2">
                  <a:lumMod val="75000"/>
                </a:schemeClr>
              </a:solidFill>
              <a:effectLst>
                <a:outerShdw blurRad="50800" dist="39000" dir="5460000" algn="tl">
                  <a:srgbClr val="000000">
                    <a:alpha val="38000"/>
                  </a:srgbClr>
                </a:outerShdw>
                <a:reflection blurRad="6350" stA="60000" endA="900" endPos="58000" dir="5400000" sy="-100000" algn="bl" rotWithShape="0"/>
              </a:effectLst>
              <a:latin typeface="Algerian" pitchFamily="82" charset="0"/>
            </a:endParaRPr>
          </a:p>
        </p:txBody>
      </p:sp>
      <p:sp>
        <p:nvSpPr>
          <p:cNvPr id="17" name="Text Box 16"/>
          <p:cNvSpPr txBox="1">
            <a:spLocks noChangeArrowheads="1"/>
          </p:cNvSpPr>
          <p:nvPr/>
        </p:nvSpPr>
        <p:spPr bwMode="auto">
          <a:xfrm>
            <a:off x="252090" y="2411760"/>
            <a:ext cx="3071813" cy="369888"/>
          </a:xfrm>
          <a:prstGeom prst="rect">
            <a:avLst/>
          </a:prstGeom>
          <a:noFill/>
          <a:ln w="9525">
            <a:noFill/>
            <a:miter lim="800000"/>
            <a:headEnd/>
            <a:tailEnd/>
          </a:ln>
        </p:spPr>
        <p:txBody>
          <a:bodyPr>
            <a:spAutoFit/>
          </a:bodyPr>
          <a:lstStyle/>
          <a:p>
            <a:r>
              <a:rPr lang="fr-FR" u="sng">
                <a:solidFill>
                  <a:srgbClr val="0000FF"/>
                </a:solidFill>
                <a:sym typeface="Wingdings" pitchFamily="2" charset="2"/>
              </a:rPr>
              <a:t> Hydrogénation catalytique</a:t>
            </a:r>
          </a:p>
        </p:txBody>
      </p:sp>
      <p:sp>
        <p:nvSpPr>
          <p:cNvPr id="20" name="Text Box 20"/>
          <p:cNvSpPr txBox="1">
            <a:spLocks noChangeArrowheads="1"/>
          </p:cNvSpPr>
          <p:nvPr/>
        </p:nvSpPr>
        <p:spPr bwMode="auto">
          <a:xfrm>
            <a:off x="323528" y="3911948"/>
            <a:ext cx="2714625" cy="369887"/>
          </a:xfrm>
          <a:prstGeom prst="rect">
            <a:avLst/>
          </a:prstGeom>
          <a:noFill/>
          <a:ln w="9525">
            <a:noFill/>
            <a:miter lim="800000"/>
            <a:headEnd/>
            <a:tailEnd/>
          </a:ln>
        </p:spPr>
        <p:txBody>
          <a:bodyPr>
            <a:spAutoFit/>
          </a:bodyPr>
          <a:lstStyle/>
          <a:p>
            <a:r>
              <a:rPr lang="fr-FR" u="sng">
                <a:solidFill>
                  <a:srgbClr val="0000FF"/>
                </a:solidFill>
                <a:sym typeface="Wingdings" pitchFamily="2" charset="2"/>
              </a:rPr>
              <a:t> Additions électrophiles</a:t>
            </a:r>
          </a:p>
        </p:txBody>
      </p:sp>
      <p:sp>
        <p:nvSpPr>
          <p:cNvPr id="23" name="Text Box 24"/>
          <p:cNvSpPr txBox="1">
            <a:spLocks noChangeArrowheads="1"/>
          </p:cNvSpPr>
          <p:nvPr/>
        </p:nvSpPr>
        <p:spPr bwMode="auto">
          <a:xfrm>
            <a:off x="4609778" y="5626448"/>
            <a:ext cx="1946275" cy="336550"/>
          </a:xfrm>
          <a:prstGeom prst="rect">
            <a:avLst/>
          </a:prstGeom>
          <a:noFill/>
          <a:ln w="9525">
            <a:noFill/>
            <a:miter lim="800000"/>
            <a:headEnd/>
            <a:tailEnd/>
          </a:ln>
        </p:spPr>
        <p:txBody>
          <a:bodyPr wrap="none">
            <a:spAutoFit/>
          </a:bodyPr>
          <a:lstStyle/>
          <a:p>
            <a:r>
              <a:rPr lang="fr-FR"/>
              <a:t>Addition anti (trans)</a:t>
            </a:r>
          </a:p>
        </p:txBody>
      </p:sp>
      <p:sp>
        <p:nvSpPr>
          <p:cNvPr id="24" name="Text Box 25"/>
          <p:cNvSpPr txBox="1">
            <a:spLocks noChangeArrowheads="1"/>
          </p:cNvSpPr>
          <p:nvPr/>
        </p:nvSpPr>
        <p:spPr bwMode="auto">
          <a:xfrm>
            <a:off x="4895528" y="5983635"/>
            <a:ext cx="2611437" cy="336550"/>
          </a:xfrm>
          <a:prstGeom prst="rect">
            <a:avLst/>
          </a:prstGeom>
          <a:noFill/>
          <a:ln w="9525">
            <a:noFill/>
            <a:miter lim="800000"/>
            <a:headEnd/>
            <a:tailEnd/>
          </a:ln>
        </p:spPr>
        <p:txBody>
          <a:bodyPr wrap="none">
            <a:spAutoFit/>
          </a:bodyPr>
          <a:lstStyle/>
          <a:p>
            <a:r>
              <a:rPr lang="fr-FR"/>
              <a:t>Réaction très lente, difficile</a:t>
            </a:r>
          </a:p>
        </p:txBody>
      </p:sp>
      <p:grpSp>
        <p:nvGrpSpPr>
          <p:cNvPr id="29" name="Groupe 28"/>
          <p:cNvGrpSpPr/>
          <p:nvPr/>
        </p:nvGrpSpPr>
        <p:grpSpPr>
          <a:xfrm>
            <a:off x="2411760" y="2852936"/>
            <a:ext cx="5040560" cy="936104"/>
            <a:chOff x="2411760" y="2852936"/>
            <a:chExt cx="5040560" cy="936104"/>
          </a:xfrm>
        </p:grpSpPr>
        <p:sp>
          <p:nvSpPr>
            <p:cNvPr id="25" name="ZoneTexte 24"/>
            <p:cNvSpPr txBox="1"/>
            <p:nvPr/>
          </p:nvSpPr>
          <p:spPr>
            <a:xfrm>
              <a:off x="2411760" y="2852936"/>
              <a:ext cx="5040560" cy="923330"/>
            </a:xfrm>
            <a:prstGeom prst="rect">
              <a:avLst/>
            </a:prstGeom>
            <a:solidFill>
              <a:schemeClr val="tx1"/>
            </a:solidFill>
          </p:spPr>
          <p:txBody>
            <a:bodyPr wrap="square" rtlCol="0">
              <a:spAutoFit/>
            </a:bodyPr>
            <a:lstStyle/>
            <a:p>
              <a:endParaRPr lang="fr-FR" dirty="0" smtClean="0"/>
            </a:p>
            <a:p>
              <a:endParaRPr lang="fr-FR" dirty="0" smtClean="0"/>
            </a:p>
            <a:p>
              <a:endParaRPr lang="fr-FR" dirty="0"/>
            </a:p>
          </p:txBody>
        </p:sp>
        <p:graphicFrame>
          <p:nvGraphicFramePr>
            <p:cNvPr id="237585" name="Object 17"/>
            <p:cNvGraphicFramePr>
              <a:graphicFrameLocks noChangeAspect="1"/>
            </p:cNvGraphicFramePr>
            <p:nvPr/>
          </p:nvGraphicFramePr>
          <p:xfrm>
            <a:off x="2411760" y="2996952"/>
            <a:ext cx="3087687" cy="717550"/>
          </p:xfrm>
          <a:graphic>
            <a:graphicData uri="http://schemas.openxmlformats.org/presentationml/2006/ole">
              <p:oleObj spid="_x0000_s192517" name="CS ChemDraw Drawing" r:id="rId5" imgW="2394000" imgH="556920" progId="">
                <p:embed/>
              </p:oleObj>
            </a:graphicData>
          </a:graphic>
        </p:graphicFrame>
        <p:graphicFrame>
          <p:nvGraphicFramePr>
            <p:cNvPr id="237586" name="Object 18"/>
            <p:cNvGraphicFramePr>
              <a:graphicFrameLocks noChangeAspect="1"/>
            </p:cNvGraphicFramePr>
            <p:nvPr/>
          </p:nvGraphicFramePr>
          <p:xfrm>
            <a:off x="5508104" y="2887340"/>
            <a:ext cx="1524000" cy="901700"/>
          </p:xfrm>
          <a:graphic>
            <a:graphicData uri="http://schemas.openxmlformats.org/presentationml/2006/ole">
              <p:oleObj spid="_x0000_s192518" name="CS ChemDraw Drawing" r:id="rId6" imgW="1181160" imgH="698760" progId="">
                <p:embed/>
              </p:oleObj>
            </a:graphicData>
          </a:graphic>
        </p:graphicFrame>
      </p:grpSp>
      <p:grpSp>
        <p:nvGrpSpPr>
          <p:cNvPr id="30" name="Groupe 29"/>
          <p:cNvGrpSpPr/>
          <p:nvPr/>
        </p:nvGrpSpPr>
        <p:grpSpPr>
          <a:xfrm>
            <a:off x="2771800" y="4365104"/>
            <a:ext cx="5328592" cy="923330"/>
            <a:chOff x="2771800" y="4365104"/>
            <a:chExt cx="5328592" cy="923330"/>
          </a:xfrm>
        </p:grpSpPr>
        <p:sp>
          <p:nvSpPr>
            <p:cNvPr id="26" name="ZoneTexte 25"/>
            <p:cNvSpPr txBox="1"/>
            <p:nvPr/>
          </p:nvSpPr>
          <p:spPr>
            <a:xfrm>
              <a:off x="2771800" y="4365104"/>
              <a:ext cx="5328592" cy="923330"/>
            </a:xfrm>
            <a:prstGeom prst="rect">
              <a:avLst/>
            </a:prstGeom>
            <a:solidFill>
              <a:schemeClr val="tx1"/>
            </a:solidFill>
          </p:spPr>
          <p:txBody>
            <a:bodyPr wrap="square" rtlCol="0">
              <a:spAutoFit/>
            </a:bodyPr>
            <a:lstStyle/>
            <a:p>
              <a:pPr algn="ctr"/>
              <a:endParaRPr lang="fr-FR" dirty="0" smtClean="0"/>
            </a:p>
            <a:p>
              <a:pPr algn="ctr"/>
              <a:endParaRPr lang="fr-FR" dirty="0" smtClean="0"/>
            </a:p>
            <a:p>
              <a:pPr algn="ctr"/>
              <a:endParaRPr lang="fr-FR" dirty="0"/>
            </a:p>
          </p:txBody>
        </p:sp>
        <p:graphicFrame>
          <p:nvGraphicFramePr>
            <p:cNvPr id="237589" name="Object 21"/>
            <p:cNvGraphicFramePr>
              <a:graphicFrameLocks noChangeAspect="1"/>
            </p:cNvGraphicFramePr>
            <p:nvPr/>
          </p:nvGraphicFramePr>
          <p:xfrm>
            <a:off x="2996480" y="4509120"/>
            <a:ext cx="3087688" cy="719138"/>
          </p:xfrm>
          <a:graphic>
            <a:graphicData uri="http://schemas.openxmlformats.org/presentationml/2006/ole">
              <p:oleObj spid="_x0000_s192519" name="CS ChemDraw Drawing" r:id="rId7" imgW="2394000" imgH="556920" progId="">
                <p:embed/>
              </p:oleObj>
            </a:graphicData>
          </a:graphic>
        </p:graphicFrame>
        <p:graphicFrame>
          <p:nvGraphicFramePr>
            <p:cNvPr id="237590" name="Object 22"/>
            <p:cNvGraphicFramePr>
              <a:graphicFrameLocks noChangeAspect="1"/>
            </p:cNvGraphicFramePr>
            <p:nvPr/>
          </p:nvGraphicFramePr>
          <p:xfrm>
            <a:off x="6216352" y="4365104"/>
            <a:ext cx="1524000" cy="900113"/>
          </p:xfrm>
          <a:graphic>
            <a:graphicData uri="http://schemas.openxmlformats.org/presentationml/2006/ole">
              <p:oleObj spid="_x0000_s192520" name="CS ChemDraw Drawing" r:id="rId8" imgW="1181160" imgH="698760" progId="">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5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770" decel="100000"/>
                                        <p:tgtEl>
                                          <p:spTgt spid="17"/>
                                        </p:tgtEl>
                                      </p:cBhvr>
                                    </p:animEffect>
                                    <p:animScale>
                                      <p:cBhvr>
                                        <p:cTn id="13" dur="770" decel="100000"/>
                                        <p:tgtEl>
                                          <p:spTgt spid="17"/>
                                        </p:tgtEl>
                                      </p:cBhvr>
                                      <p:from x="10000" y="10000"/>
                                      <p:to x="200000" y="450000"/>
                                    </p:animScale>
                                    <p:animScale>
                                      <p:cBhvr>
                                        <p:cTn id="14" dur="1230" accel="100000" fill="hold">
                                          <p:stCondLst>
                                            <p:cond delay="770"/>
                                          </p:stCondLst>
                                        </p:cTn>
                                        <p:tgtEl>
                                          <p:spTgt spid="17"/>
                                        </p:tgtEl>
                                      </p:cBhvr>
                                      <p:from x="200000" y="450000"/>
                                      <p:to x="100000" y="100000"/>
                                    </p:animScale>
                                    <p:set>
                                      <p:cBhvr>
                                        <p:cTn id="15" dur="770" fill="hold"/>
                                        <p:tgtEl>
                                          <p:spTgt spid="17"/>
                                        </p:tgtEl>
                                        <p:attrNameLst>
                                          <p:attrName>ppt_x</p:attrName>
                                        </p:attrNameLst>
                                      </p:cBhvr>
                                      <p:to>
                                        <p:strVal val="(0.5)"/>
                                      </p:to>
                                    </p:set>
                                    <p:anim from="(0.5)" to="(#ppt_x)" calcmode="lin" valueType="num">
                                      <p:cBhvr>
                                        <p:cTn id="16" dur="1230" accel="100000" fill="hold">
                                          <p:stCondLst>
                                            <p:cond delay="770"/>
                                          </p:stCondLst>
                                        </p:cTn>
                                        <p:tgtEl>
                                          <p:spTgt spid="17"/>
                                        </p:tgtEl>
                                        <p:attrNameLst>
                                          <p:attrName>ppt_x</p:attrName>
                                        </p:attrNameLst>
                                      </p:cBhvr>
                                    </p:anim>
                                    <p:set>
                                      <p:cBhvr>
                                        <p:cTn id="17" dur="770" fill="hold"/>
                                        <p:tgtEl>
                                          <p:spTgt spid="17"/>
                                        </p:tgtEl>
                                        <p:attrNameLst>
                                          <p:attrName>ppt_y</p:attrName>
                                        </p:attrNameLst>
                                      </p:cBhvr>
                                      <p:to>
                                        <p:strVal val="(#ppt_y+0.4)"/>
                                      </p:to>
                                    </p:set>
                                    <p:anim from="(#ppt_y+0.4)" to="(#ppt_y)" calcmode="lin" valueType="num">
                                      <p:cBhvr>
                                        <p:cTn id="18" dur="1230" accel="100000" fill="hold">
                                          <p:stCondLst>
                                            <p:cond delay="770"/>
                                          </p:stCondLst>
                                        </p:cTn>
                                        <p:tgtEl>
                                          <p:spTgt spid="17"/>
                                        </p:tgtEl>
                                        <p:attrNameLst>
                                          <p:attrName>ppt_y</p:attrName>
                                        </p:attrNameLst>
                                      </p:cBhvr>
                                    </p:anim>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iterate type="lt">
                                    <p:tmPct val="5000"/>
                                  </p:iterate>
                                  <p:childTnLst>
                                    <p:set>
                                      <p:cBhvr>
                                        <p:cTn id="22" dur="1" fill="hold">
                                          <p:stCondLst>
                                            <p:cond delay="0"/>
                                          </p:stCondLst>
                                        </p:cTn>
                                        <p:tgtEl>
                                          <p:spTgt spid="29"/>
                                        </p:tgtEl>
                                        <p:attrNameLst>
                                          <p:attrName>style.visibility</p:attrName>
                                        </p:attrNameLst>
                                      </p:cBhvr>
                                      <p:to>
                                        <p:strVal val="visible"/>
                                      </p:to>
                                    </p:set>
                                    <p:anim calcmode="lin" valueType="num">
                                      <p:cBhvr>
                                        <p:cTn id="23" dur="1000" fill="hold"/>
                                        <p:tgtEl>
                                          <p:spTgt spid="29"/>
                                        </p:tgtEl>
                                        <p:attrNameLst>
                                          <p:attrName>ppt_w</p:attrName>
                                        </p:attrNameLst>
                                      </p:cBhvr>
                                      <p:tavLst>
                                        <p:tav tm="0">
                                          <p:val>
                                            <p:fltVal val="0"/>
                                          </p:val>
                                        </p:tav>
                                        <p:tav tm="100000">
                                          <p:val>
                                            <p:strVal val="#ppt_w"/>
                                          </p:val>
                                        </p:tav>
                                      </p:tavLst>
                                    </p:anim>
                                    <p:anim calcmode="lin" valueType="num">
                                      <p:cBhvr>
                                        <p:cTn id="24" dur="1000" fill="hold"/>
                                        <p:tgtEl>
                                          <p:spTgt spid="29"/>
                                        </p:tgtEl>
                                        <p:attrNameLst>
                                          <p:attrName>ppt_h</p:attrName>
                                        </p:attrNameLst>
                                      </p:cBhvr>
                                      <p:tavLst>
                                        <p:tav tm="0">
                                          <p:val>
                                            <p:fltVal val="0"/>
                                          </p:val>
                                        </p:tav>
                                        <p:tav tm="100000">
                                          <p:val>
                                            <p:strVal val="#ppt_h"/>
                                          </p:val>
                                        </p:tav>
                                      </p:tavLst>
                                    </p:anim>
                                    <p:anim calcmode="lin" valueType="num">
                                      <p:cBhvr>
                                        <p:cTn id="25" dur="1000" fill="hold"/>
                                        <p:tgtEl>
                                          <p:spTgt spid="29"/>
                                        </p:tgtEl>
                                        <p:attrNameLst>
                                          <p:attrName>style.rotation</p:attrName>
                                        </p:attrNameLst>
                                      </p:cBhvr>
                                      <p:tavLst>
                                        <p:tav tm="0">
                                          <p:val>
                                            <p:fltVal val="90"/>
                                          </p:val>
                                        </p:tav>
                                        <p:tav tm="100000">
                                          <p:val>
                                            <p:fltVal val="0"/>
                                          </p:val>
                                        </p:tav>
                                      </p:tavLst>
                                    </p:anim>
                                    <p:animEffect transition="in" filter="fade">
                                      <p:cBhvr>
                                        <p:cTn id="26" dur="10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5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770" decel="100000"/>
                                        <p:tgtEl>
                                          <p:spTgt spid="20"/>
                                        </p:tgtEl>
                                      </p:cBhvr>
                                    </p:animEffect>
                                    <p:animScale>
                                      <p:cBhvr>
                                        <p:cTn id="32" dur="770" decel="100000"/>
                                        <p:tgtEl>
                                          <p:spTgt spid="20"/>
                                        </p:tgtEl>
                                      </p:cBhvr>
                                      <p:from x="10000" y="10000"/>
                                      <p:to x="200000" y="450000"/>
                                    </p:animScale>
                                    <p:animScale>
                                      <p:cBhvr>
                                        <p:cTn id="33" dur="1230" accel="100000" fill="hold">
                                          <p:stCondLst>
                                            <p:cond delay="770"/>
                                          </p:stCondLst>
                                        </p:cTn>
                                        <p:tgtEl>
                                          <p:spTgt spid="20"/>
                                        </p:tgtEl>
                                      </p:cBhvr>
                                      <p:from x="200000" y="450000"/>
                                      <p:to x="100000" y="100000"/>
                                    </p:animScale>
                                    <p:set>
                                      <p:cBhvr>
                                        <p:cTn id="34" dur="770" fill="hold"/>
                                        <p:tgtEl>
                                          <p:spTgt spid="20"/>
                                        </p:tgtEl>
                                        <p:attrNameLst>
                                          <p:attrName>ppt_x</p:attrName>
                                        </p:attrNameLst>
                                      </p:cBhvr>
                                      <p:to>
                                        <p:strVal val="(0.5)"/>
                                      </p:to>
                                    </p:set>
                                    <p:anim from="(0.5)" to="(#ppt_x)" calcmode="lin" valueType="num">
                                      <p:cBhvr>
                                        <p:cTn id="35" dur="1230" accel="100000" fill="hold">
                                          <p:stCondLst>
                                            <p:cond delay="770"/>
                                          </p:stCondLst>
                                        </p:cTn>
                                        <p:tgtEl>
                                          <p:spTgt spid="20"/>
                                        </p:tgtEl>
                                        <p:attrNameLst>
                                          <p:attrName>ppt_x</p:attrName>
                                        </p:attrNameLst>
                                      </p:cBhvr>
                                    </p:anim>
                                    <p:set>
                                      <p:cBhvr>
                                        <p:cTn id="36" dur="770" fill="hold"/>
                                        <p:tgtEl>
                                          <p:spTgt spid="20"/>
                                        </p:tgtEl>
                                        <p:attrNameLst>
                                          <p:attrName>ppt_y</p:attrName>
                                        </p:attrNameLst>
                                      </p:cBhvr>
                                      <p:to>
                                        <p:strVal val="(#ppt_y+0.4)"/>
                                      </p:to>
                                    </p:set>
                                    <p:anim from="(#ppt_y+0.4)" to="(#ppt_y)" calcmode="lin" valueType="num">
                                      <p:cBhvr>
                                        <p:cTn id="37" dur="1230" accel="100000" fill="hold">
                                          <p:stCondLst>
                                            <p:cond delay="770"/>
                                          </p:stCondLst>
                                        </p:cTn>
                                        <p:tgtEl>
                                          <p:spTgt spid="20"/>
                                        </p:tgtEl>
                                        <p:attrNameLst>
                                          <p:attrName>ppt_y</p:attrName>
                                        </p:attrNameLst>
                                      </p:cBhvr>
                                    </p:anim>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nodeType="clickEffect">
                                  <p:stCondLst>
                                    <p:cond delay="0"/>
                                  </p:stCondLst>
                                  <p:iterate type="lt">
                                    <p:tmPct val="5000"/>
                                  </p:iterate>
                                  <p:childTnLst>
                                    <p:set>
                                      <p:cBhvr>
                                        <p:cTn id="41" dur="1" fill="hold">
                                          <p:stCondLst>
                                            <p:cond delay="0"/>
                                          </p:stCondLst>
                                        </p:cTn>
                                        <p:tgtEl>
                                          <p:spTgt spid="30"/>
                                        </p:tgtEl>
                                        <p:attrNameLst>
                                          <p:attrName>style.visibility</p:attrName>
                                        </p:attrNameLst>
                                      </p:cBhvr>
                                      <p:to>
                                        <p:strVal val="visible"/>
                                      </p:to>
                                    </p:set>
                                    <p:anim calcmode="lin" valueType="num">
                                      <p:cBhvr>
                                        <p:cTn id="42" dur="1000" fill="hold"/>
                                        <p:tgtEl>
                                          <p:spTgt spid="30"/>
                                        </p:tgtEl>
                                        <p:attrNameLst>
                                          <p:attrName>ppt_w</p:attrName>
                                        </p:attrNameLst>
                                      </p:cBhvr>
                                      <p:tavLst>
                                        <p:tav tm="0">
                                          <p:val>
                                            <p:fltVal val="0"/>
                                          </p:val>
                                        </p:tav>
                                        <p:tav tm="100000">
                                          <p:val>
                                            <p:strVal val="#ppt_w"/>
                                          </p:val>
                                        </p:tav>
                                      </p:tavLst>
                                    </p:anim>
                                    <p:anim calcmode="lin" valueType="num">
                                      <p:cBhvr>
                                        <p:cTn id="43" dur="1000" fill="hold"/>
                                        <p:tgtEl>
                                          <p:spTgt spid="30"/>
                                        </p:tgtEl>
                                        <p:attrNameLst>
                                          <p:attrName>ppt_h</p:attrName>
                                        </p:attrNameLst>
                                      </p:cBhvr>
                                      <p:tavLst>
                                        <p:tav tm="0">
                                          <p:val>
                                            <p:fltVal val="0"/>
                                          </p:val>
                                        </p:tav>
                                        <p:tav tm="100000">
                                          <p:val>
                                            <p:strVal val="#ppt_h"/>
                                          </p:val>
                                        </p:tav>
                                      </p:tavLst>
                                    </p:anim>
                                    <p:anim calcmode="lin" valueType="num">
                                      <p:cBhvr>
                                        <p:cTn id="44" dur="1000" fill="hold"/>
                                        <p:tgtEl>
                                          <p:spTgt spid="30"/>
                                        </p:tgtEl>
                                        <p:attrNameLst>
                                          <p:attrName>style.rotation</p:attrName>
                                        </p:attrNameLst>
                                      </p:cBhvr>
                                      <p:tavLst>
                                        <p:tav tm="0">
                                          <p:val>
                                            <p:fltVal val="90"/>
                                          </p:val>
                                        </p:tav>
                                        <p:tav tm="100000">
                                          <p:val>
                                            <p:fltVal val="0"/>
                                          </p:val>
                                        </p:tav>
                                      </p:tavLst>
                                    </p:anim>
                                    <p:animEffect transition="in" filter="fade">
                                      <p:cBhvr>
                                        <p:cTn id="45" dur="1000"/>
                                        <p:tgtEl>
                                          <p:spTgt spid="30"/>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1000" fill="hold"/>
                                        <p:tgtEl>
                                          <p:spTgt spid="23"/>
                                        </p:tgtEl>
                                        <p:attrNameLst>
                                          <p:attrName>ppt_w</p:attrName>
                                        </p:attrNameLst>
                                      </p:cBhvr>
                                      <p:tavLst>
                                        <p:tav tm="0">
                                          <p:val>
                                            <p:strVal val="#ppt_w*0.70"/>
                                          </p:val>
                                        </p:tav>
                                        <p:tav tm="100000">
                                          <p:val>
                                            <p:strVal val="#ppt_w"/>
                                          </p:val>
                                        </p:tav>
                                      </p:tavLst>
                                    </p:anim>
                                    <p:anim calcmode="lin" valueType="num">
                                      <p:cBhvr>
                                        <p:cTn id="49" dur="1000" fill="hold"/>
                                        <p:tgtEl>
                                          <p:spTgt spid="23"/>
                                        </p:tgtEl>
                                        <p:attrNameLst>
                                          <p:attrName>ppt_h</p:attrName>
                                        </p:attrNameLst>
                                      </p:cBhvr>
                                      <p:tavLst>
                                        <p:tav tm="0">
                                          <p:val>
                                            <p:strVal val="#ppt_h"/>
                                          </p:val>
                                        </p:tav>
                                        <p:tav tm="100000">
                                          <p:val>
                                            <p:strVal val="#ppt_h"/>
                                          </p:val>
                                        </p:tav>
                                      </p:tavLst>
                                    </p:anim>
                                    <p:animEffect transition="in" filter="fade">
                                      <p:cBhvr>
                                        <p:cTn id="50" dur="1000"/>
                                        <p:tgtEl>
                                          <p:spTgt spid="23"/>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p:cTn id="53" dur="1000" fill="hold"/>
                                        <p:tgtEl>
                                          <p:spTgt spid="24"/>
                                        </p:tgtEl>
                                        <p:attrNameLst>
                                          <p:attrName>ppt_w</p:attrName>
                                        </p:attrNameLst>
                                      </p:cBhvr>
                                      <p:tavLst>
                                        <p:tav tm="0">
                                          <p:val>
                                            <p:strVal val="#ppt_w*0.70"/>
                                          </p:val>
                                        </p:tav>
                                        <p:tav tm="100000">
                                          <p:val>
                                            <p:strVal val="#ppt_w"/>
                                          </p:val>
                                        </p:tav>
                                      </p:tavLst>
                                    </p:anim>
                                    <p:anim calcmode="lin" valueType="num">
                                      <p:cBhvr>
                                        <p:cTn id="54" dur="1000" fill="hold"/>
                                        <p:tgtEl>
                                          <p:spTgt spid="24"/>
                                        </p:tgtEl>
                                        <p:attrNameLst>
                                          <p:attrName>ppt_h</p:attrName>
                                        </p:attrNameLst>
                                      </p:cBhvr>
                                      <p:tavLst>
                                        <p:tav tm="0">
                                          <p:val>
                                            <p:strVal val="#ppt_h"/>
                                          </p:val>
                                        </p:tav>
                                        <p:tav tm="100000">
                                          <p:val>
                                            <p:strVal val="#ppt_h"/>
                                          </p:val>
                                        </p:tav>
                                      </p:tavLst>
                                    </p:anim>
                                    <p:animEffect transition="in" filter="fade">
                                      <p:cBhvr>
                                        <p:cTn id="5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3" grpId="0"/>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660232"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4"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2771800" y="764704"/>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63" name="Groupe 62"/>
          <p:cNvGrpSpPr/>
          <p:nvPr/>
        </p:nvGrpSpPr>
        <p:grpSpPr>
          <a:xfrm>
            <a:off x="323528" y="1844824"/>
            <a:ext cx="8388424" cy="2308324"/>
            <a:chOff x="323528" y="1844824"/>
            <a:chExt cx="8388424" cy="2308324"/>
          </a:xfrm>
        </p:grpSpPr>
        <p:sp>
          <p:nvSpPr>
            <p:cNvPr id="47" name="ZoneTexte 46"/>
            <p:cNvSpPr txBox="1"/>
            <p:nvPr/>
          </p:nvSpPr>
          <p:spPr>
            <a:xfrm>
              <a:off x="323528" y="1844824"/>
              <a:ext cx="8388424" cy="2308324"/>
            </a:xfrm>
            <a:prstGeom prst="rect">
              <a:avLst/>
            </a:prstGeom>
            <a:solidFill>
              <a:schemeClr val="tx1"/>
            </a:solidFill>
          </p:spPr>
          <p:txBody>
            <a:bodyPr wrap="square" rtlCol="0">
              <a:spAutoFit/>
            </a:body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p:txBody>
        </p:sp>
        <p:grpSp>
          <p:nvGrpSpPr>
            <p:cNvPr id="48" name="Groupe 47"/>
            <p:cNvGrpSpPr/>
            <p:nvPr/>
          </p:nvGrpSpPr>
          <p:grpSpPr>
            <a:xfrm>
              <a:off x="1043608" y="1988840"/>
              <a:ext cx="6789737" cy="2035175"/>
              <a:chOff x="585788" y="1370013"/>
              <a:chExt cx="6789737" cy="2035175"/>
            </a:xfrm>
          </p:grpSpPr>
          <p:sp>
            <p:nvSpPr>
              <p:cNvPr id="49" name="Freeform 13"/>
              <p:cNvSpPr>
                <a:spLocks/>
              </p:cNvSpPr>
              <p:nvPr/>
            </p:nvSpPr>
            <p:spPr bwMode="auto">
              <a:xfrm>
                <a:off x="1017588" y="1684338"/>
                <a:ext cx="1657350" cy="528637"/>
              </a:xfrm>
              <a:custGeom>
                <a:avLst/>
                <a:gdLst>
                  <a:gd name="T0" fmla="*/ 2147483647 w 1044"/>
                  <a:gd name="T1" fmla="*/ 2147483647 h 333"/>
                  <a:gd name="T2" fmla="*/ 2147483647 w 1044"/>
                  <a:gd name="T3" fmla="*/ 2147483647 h 333"/>
                  <a:gd name="T4" fmla="*/ 0 w 1044"/>
                  <a:gd name="T5" fmla="*/ 2147483647 h 333"/>
                  <a:gd name="T6" fmla="*/ 0 60000 65536"/>
                  <a:gd name="T7" fmla="*/ 0 60000 65536"/>
                  <a:gd name="T8" fmla="*/ 0 60000 65536"/>
                  <a:gd name="T9" fmla="*/ 0 w 1044"/>
                  <a:gd name="T10" fmla="*/ 0 h 333"/>
                  <a:gd name="T11" fmla="*/ 1044 w 1044"/>
                  <a:gd name="T12" fmla="*/ 333 h 333"/>
                </a:gdLst>
                <a:ahLst/>
                <a:cxnLst>
                  <a:cxn ang="T6">
                    <a:pos x="T0" y="T1"/>
                  </a:cxn>
                  <a:cxn ang="T7">
                    <a:pos x="T2" y="T3"/>
                  </a:cxn>
                  <a:cxn ang="T8">
                    <a:pos x="T4" y="T5"/>
                  </a:cxn>
                </a:cxnLst>
                <a:rect l="T9" t="T10" r="T11" b="T12"/>
                <a:pathLst>
                  <a:path w="1044" h="333">
                    <a:moveTo>
                      <a:pt x="1044" y="242"/>
                    </a:moveTo>
                    <a:cubicBezTo>
                      <a:pt x="813" y="121"/>
                      <a:pt x="583" y="0"/>
                      <a:pt x="409" y="15"/>
                    </a:cubicBezTo>
                    <a:cubicBezTo>
                      <a:pt x="235" y="30"/>
                      <a:pt x="68" y="280"/>
                      <a:pt x="0" y="333"/>
                    </a:cubicBezTo>
                  </a:path>
                </a:pathLst>
              </a:custGeom>
              <a:noFill/>
              <a:ln w="19050">
                <a:solidFill>
                  <a:srgbClr val="008000"/>
                </a:solidFill>
                <a:round/>
                <a:headEnd/>
                <a:tailEnd type="arrow" w="med" len="med"/>
              </a:ln>
            </p:spPr>
            <p:txBody>
              <a:bodyPr/>
              <a:lstStyle/>
              <a:p>
                <a:endParaRPr lang="fr-FR"/>
              </a:p>
            </p:txBody>
          </p:sp>
          <p:grpSp>
            <p:nvGrpSpPr>
              <p:cNvPr id="50" name="Groupe 17"/>
              <p:cNvGrpSpPr/>
              <p:nvPr/>
            </p:nvGrpSpPr>
            <p:grpSpPr>
              <a:xfrm>
                <a:off x="585788" y="1370013"/>
                <a:ext cx="6789737" cy="2035175"/>
                <a:chOff x="585788" y="1370013"/>
                <a:chExt cx="6789737" cy="2035175"/>
              </a:xfrm>
            </p:grpSpPr>
            <p:graphicFrame>
              <p:nvGraphicFramePr>
                <p:cNvPr id="51" name="Object 8"/>
                <p:cNvGraphicFramePr>
                  <a:graphicFrameLocks noChangeAspect="1"/>
                </p:cNvGraphicFramePr>
                <p:nvPr/>
              </p:nvGraphicFramePr>
              <p:xfrm>
                <a:off x="585788" y="1997075"/>
                <a:ext cx="2398712" cy="839788"/>
              </p:xfrm>
              <a:graphic>
                <a:graphicData uri="http://schemas.openxmlformats.org/presentationml/2006/ole">
                  <p:oleObj spid="_x0000_s190471" name="CS ChemDraw Drawing" r:id="rId5" imgW="1849320" imgH="651240" progId="">
                    <p:embed/>
                  </p:oleObj>
                </a:graphicData>
              </a:graphic>
            </p:graphicFrame>
            <p:grpSp>
              <p:nvGrpSpPr>
                <p:cNvPr id="52" name="Group 9"/>
                <p:cNvGrpSpPr>
                  <a:grpSpLocks/>
                </p:cNvGrpSpPr>
                <p:nvPr/>
              </p:nvGrpSpPr>
              <p:grpSpPr bwMode="auto">
                <a:xfrm>
                  <a:off x="2530478" y="1946077"/>
                  <a:ext cx="1296990" cy="792088"/>
                  <a:chOff x="1973" y="1290440"/>
                  <a:chExt cx="817" cy="792088"/>
                </a:xfrm>
              </p:grpSpPr>
              <p:sp>
                <p:nvSpPr>
                  <p:cNvPr id="60" name="Line 10"/>
                  <p:cNvSpPr>
                    <a:spLocks noChangeShapeType="1"/>
                  </p:cNvSpPr>
                  <p:nvPr/>
                </p:nvSpPr>
                <p:spPr bwMode="auto">
                  <a:xfrm>
                    <a:off x="1973" y="1722488"/>
                    <a:ext cx="499" cy="0"/>
                  </a:xfrm>
                  <a:prstGeom prst="line">
                    <a:avLst/>
                  </a:prstGeom>
                  <a:noFill/>
                  <a:ln w="19050">
                    <a:solidFill>
                      <a:schemeClr val="bg1"/>
                    </a:solidFill>
                    <a:round/>
                    <a:headEnd/>
                    <a:tailEnd/>
                  </a:ln>
                </p:spPr>
                <p:txBody>
                  <a:bodyPr/>
                  <a:lstStyle/>
                  <a:p>
                    <a:endParaRPr lang="fr-FR"/>
                  </a:p>
                </p:txBody>
              </p:sp>
              <p:sp>
                <p:nvSpPr>
                  <p:cNvPr id="61" name="Line 11"/>
                  <p:cNvSpPr>
                    <a:spLocks noChangeShapeType="1"/>
                  </p:cNvSpPr>
                  <p:nvPr/>
                </p:nvSpPr>
                <p:spPr bwMode="auto">
                  <a:xfrm flipV="1">
                    <a:off x="2472" y="1290440"/>
                    <a:ext cx="227" cy="432048"/>
                  </a:xfrm>
                  <a:prstGeom prst="line">
                    <a:avLst/>
                  </a:prstGeom>
                  <a:noFill/>
                  <a:ln w="19050">
                    <a:solidFill>
                      <a:schemeClr val="bg1"/>
                    </a:solidFill>
                    <a:round/>
                    <a:headEnd/>
                    <a:tailEnd type="arrow" w="med" len="med"/>
                  </a:ln>
                </p:spPr>
                <p:txBody>
                  <a:bodyPr/>
                  <a:lstStyle/>
                  <a:p>
                    <a:endParaRPr lang="fr-FR"/>
                  </a:p>
                </p:txBody>
              </p:sp>
              <p:sp>
                <p:nvSpPr>
                  <p:cNvPr id="62" name="Line 12"/>
                  <p:cNvSpPr>
                    <a:spLocks noChangeShapeType="1"/>
                  </p:cNvSpPr>
                  <p:nvPr/>
                </p:nvSpPr>
                <p:spPr bwMode="auto">
                  <a:xfrm>
                    <a:off x="2472" y="1722488"/>
                    <a:ext cx="318" cy="360040"/>
                  </a:xfrm>
                  <a:prstGeom prst="line">
                    <a:avLst/>
                  </a:prstGeom>
                  <a:noFill/>
                  <a:ln w="19050">
                    <a:solidFill>
                      <a:schemeClr val="bg1"/>
                    </a:solidFill>
                    <a:round/>
                    <a:headEnd/>
                    <a:tailEnd type="arrow" w="med" len="med"/>
                  </a:ln>
                </p:spPr>
                <p:txBody>
                  <a:bodyPr/>
                  <a:lstStyle/>
                  <a:p>
                    <a:endParaRPr lang="fr-FR"/>
                  </a:p>
                </p:txBody>
              </p:sp>
            </p:grpSp>
            <p:graphicFrame>
              <p:nvGraphicFramePr>
                <p:cNvPr id="53" name="Object 14"/>
                <p:cNvGraphicFramePr>
                  <a:graphicFrameLocks noChangeAspect="1"/>
                </p:cNvGraphicFramePr>
                <p:nvPr/>
              </p:nvGraphicFramePr>
              <p:xfrm>
                <a:off x="4114800" y="1370013"/>
                <a:ext cx="1625600" cy="842962"/>
              </p:xfrm>
              <a:graphic>
                <a:graphicData uri="http://schemas.openxmlformats.org/presentationml/2006/ole">
                  <p:oleObj spid="_x0000_s190472" name="CS ChemDraw Drawing" r:id="rId6" imgW="1254240" imgH="651240" progId="">
                    <p:embed/>
                  </p:oleObj>
                </a:graphicData>
              </a:graphic>
            </p:graphicFrame>
            <p:sp>
              <p:nvSpPr>
                <p:cNvPr id="54" name="Text Box 15"/>
                <p:cNvSpPr txBox="1">
                  <a:spLocks noChangeArrowheads="1"/>
                </p:cNvSpPr>
                <p:nvPr/>
              </p:nvSpPr>
              <p:spPr bwMode="auto">
                <a:xfrm>
                  <a:off x="5986463" y="1563688"/>
                  <a:ext cx="1347787" cy="336550"/>
                </a:xfrm>
                <a:prstGeom prst="rect">
                  <a:avLst/>
                </a:prstGeom>
                <a:noFill/>
                <a:ln w="9525">
                  <a:noFill/>
                  <a:miter lim="800000"/>
                  <a:headEnd/>
                  <a:tailEnd/>
                </a:ln>
              </p:spPr>
              <p:txBody>
                <a:bodyPr wrap="none">
                  <a:spAutoFit/>
                </a:bodyPr>
                <a:lstStyle/>
                <a:p>
                  <a:r>
                    <a:rPr lang="fr-FR" b="1" dirty="0">
                      <a:solidFill>
                        <a:srgbClr val="008000"/>
                      </a:solidFill>
                    </a:rPr>
                    <a:t>Addition 1,4</a:t>
                  </a:r>
                </a:p>
              </p:txBody>
            </p:sp>
            <p:graphicFrame>
              <p:nvGraphicFramePr>
                <p:cNvPr id="55" name="Object 16"/>
                <p:cNvGraphicFramePr>
                  <a:graphicFrameLocks noChangeAspect="1"/>
                </p:cNvGraphicFramePr>
                <p:nvPr/>
              </p:nvGraphicFramePr>
              <p:xfrm>
                <a:off x="4000500" y="2500313"/>
                <a:ext cx="1625600" cy="904875"/>
              </p:xfrm>
              <a:graphic>
                <a:graphicData uri="http://schemas.openxmlformats.org/presentationml/2006/ole">
                  <p:oleObj spid="_x0000_s190473" name="CS ChemDraw Drawing" r:id="rId7" imgW="1254240" imgH="698400" progId="">
                    <p:embed/>
                  </p:oleObj>
                </a:graphicData>
              </a:graphic>
            </p:graphicFrame>
            <p:sp>
              <p:nvSpPr>
                <p:cNvPr id="56" name="Text Box 17"/>
                <p:cNvSpPr txBox="1">
                  <a:spLocks noChangeArrowheads="1"/>
                </p:cNvSpPr>
                <p:nvPr/>
              </p:nvSpPr>
              <p:spPr bwMode="auto">
                <a:xfrm>
                  <a:off x="6027738" y="2716213"/>
                  <a:ext cx="1347787" cy="336550"/>
                </a:xfrm>
                <a:prstGeom prst="rect">
                  <a:avLst/>
                </a:prstGeom>
                <a:noFill/>
                <a:ln w="9525">
                  <a:noFill/>
                  <a:miter lim="800000"/>
                  <a:headEnd/>
                  <a:tailEnd/>
                </a:ln>
              </p:spPr>
              <p:txBody>
                <a:bodyPr wrap="none">
                  <a:spAutoFit/>
                </a:bodyPr>
                <a:lstStyle/>
                <a:p>
                  <a:r>
                    <a:rPr lang="fr-FR" b="1">
                      <a:solidFill>
                        <a:srgbClr val="FF0000"/>
                      </a:solidFill>
                    </a:rPr>
                    <a:t>Addition 1,2</a:t>
                  </a:r>
                </a:p>
              </p:txBody>
            </p:sp>
            <p:sp>
              <p:nvSpPr>
                <p:cNvPr id="57" name="Text Box 22"/>
                <p:cNvSpPr txBox="1">
                  <a:spLocks noChangeArrowheads="1"/>
                </p:cNvSpPr>
                <p:nvPr/>
              </p:nvSpPr>
              <p:spPr bwMode="auto">
                <a:xfrm>
                  <a:off x="1666875" y="1420813"/>
                  <a:ext cx="736600" cy="304800"/>
                </a:xfrm>
                <a:prstGeom prst="rect">
                  <a:avLst/>
                </a:prstGeom>
                <a:noFill/>
                <a:ln w="9525">
                  <a:noFill/>
                  <a:miter lim="800000"/>
                  <a:headEnd/>
                  <a:tailEnd/>
                </a:ln>
              </p:spPr>
              <p:txBody>
                <a:bodyPr wrap="none">
                  <a:spAutoFit/>
                </a:bodyPr>
                <a:lstStyle/>
                <a:p>
                  <a:r>
                    <a:rPr lang="fr-FR" sz="1400" b="1">
                      <a:solidFill>
                        <a:srgbClr val="008000"/>
                      </a:solidFill>
                    </a:rPr>
                    <a:t>AN 1,4</a:t>
                  </a:r>
                </a:p>
              </p:txBody>
            </p:sp>
            <p:sp>
              <p:nvSpPr>
                <p:cNvPr id="58" name="Freeform 23"/>
                <p:cNvSpPr>
                  <a:spLocks/>
                </p:cNvSpPr>
                <p:nvPr/>
              </p:nvSpPr>
              <p:spPr bwMode="auto">
                <a:xfrm>
                  <a:off x="1717675" y="1852613"/>
                  <a:ext cx="957263" cy="431800"/>
                </a:xfrm>
                <a:custGeom>
                  <a:avLst/>
                  <a:gdLst>
                    <a:gd name="T0" fmla="*/ 2147483647 w 635"/>
                    <a:gd name="T1" fmla="*/ 2147483647 h 188"/>
                    <a:gd name="T2" fmla="*/ 2147483647 w 635"/>
                    <a:gd name="T3" fmla="*/ 2147483647 h 188"/>
                    <a:gd name="T4" fmla="*/ 0 w 635"/>
                    <a:gd name="T5" fmla="*/ 2147483647 h 188"/>
                    <a:gd name="T6" fmla="*/ 0 60000 65536"/>
                    <a:gd name="T7" fmla="*/ 0 60000 65536"/>
                    <a:gd name="T8" fmla="*/ 0 60000 65536"/>
                    <a:gd name="T9" fmla="*/ 0 w 635"/>
                    <a:gd name="T10" fmla="*/ 0 h 188"/>
                    <a:gd name="T11" fmla="*/ 635 w 635"/>
                    <a:gd name="T12" fmla="*/ 188 h 188"/>
                  </a:gdLst>
                  <a:ahLst/>
                  <a:cxnLst>
                    <a:cxn ang="T6">
                      <a:pos x="T0" y="T1"/>
                    </a:cxn>
                    <a:cxn ang="T7">
                      <a:pos x="T2" y="T3"/>
                    </a:cxn>
                    <a:cxn ang="T8">
                      <a:pos x="T4" y="T5"/>
                    </a:cxn>
                  </a:cxnLst>
                  <a:rect l="T9" t="T10" r="T11" b="T12"/>
                  <a:pathLst>
                    <a:path w="635" h="188">
                      <a:moveTo>
                        <a:pt x="635" y="143"/>
                      </a:moveTo>
                      <a:cubicBezTo>
                        <a:pt x="438" y="71"/>
                        <a:pt x="242" y="0"/>
                        <a:pt x="136" y="7"/>
                      </a:cubicBezTo>
                      <a:cubicBezTo>
                        <a:pt x="30" y="14"/>
                        <a:pt x="23" y="158"/>
                        <a:pt x="0" y="188"/>
                      </a:cubicBezTo>
                    </a:path>
                  </a:pathLst>
                </a:custGeom>
                <a:noFill/>
                <a:ln w="19050">
                  <a:solidFill>
                    <a:srgbClr val="FF0000"/>
                  </a:solidFill>
                  <a:round/>
                  <a:headEnd/>
                  <a:tailEnd type="arrow" w="med" len="med"/>
                </a:ln>
              </p:spPr>
              <p:txBody>
                <a:bodyPr/>
                <a:lstStyle/>
                <a:p>
                  <a:endParaRPr lang="fr-FR"/>
                </a:p>
              </p:txBody>
            </p:sp>
            <p:sp>
              <p:nvSpPr>
                <p:cNvPr id="59" name="Text Box 24"/>
                <p:cNvSpPr txBox="1">
                  <a:spLocks noChangeArrowheads="1"/>
                </p:cNvSpPr>
                <p:nvPr/>
              </p:nvSpPr>
              <p:spPr bwMode="auto">
                <a:xfrm>
                  <a:off x="1954213" y="2068513"/>
                  <a:ext cx="727075" cy="304800"/>
                </a:xfrm>
                <a:prstGeom prst="rect">
                  <a:avLst/>
                </a:prstGeom>
                <a:noFill/>
                <a:ln w="9525">
                  <a:noFill/>
                  <a:miter lim="800000"/>
                  <a:headEnd/>
                  <a:tailEnd/>
                </a:ln>
              </p:spPr>
              <p:txBody>
                <a:bodyPr wrap="none">
                  <a:spAutoFit/>
                </a:bodyPr>
                <a:lstStyle/>
                <a:p>
                  <a:r>
                    <a:rPr lang="fr-FR" sz="1400">
                      <a:solidFill>
                        <a:srgbClr val="FF0000"/>
                      </a:solidFill>
                    </a:rPr>
                    <a:t>AN 1,2</a:t>
                  </a: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3"/>
                                        </p:tgtEl>
                                        <p:attrNameLst>
                                          <p:attrName>style.visibility</p:attrName>
                                        </p:attrNameLst>
                                      </p:cBhvr>
                                      <p:to>
                                        <p:strVal val="visible"/>
                                      </p:to>
                                    </p:set>
                                    <p:anim calcmode="lin" valueType="num">
                                      <p:cBhvr>
                                        <p:cTn id="7" dur="1000" fill="hold"/>
                                        <p:tgtEl>
                                          <p:spTgt spid="63"/>
                                        </p:tgtEl>
                                        <p:attrNameLst>
                                          <p:attrName>ppt_w</p:attrName>
                                        </p:attrNameLst>
                                      </p:cBhvr>
                                      <p:tavLst>
                                        <p:tav tm="0">
                                          <p:val>
                                            <p:fltVal val="0"/>
                                          </p:val>
                                        </p:tav>
                                        <p:tav tm="100000">
                                          <p:val>
                                            <p:strVal val="#ppt_w"/>
                                          </p:val>
                                        </p:tav>
                                      </p:tavLst>
                                    </p:anim>
                                    <p:anim calcmode="lin" valueType="num">
                                      <p:cBhvr>
                                        <p:cTn id="8" dur="1000" fill="hold"/>
                                        <p:tgtEl>
                                          <p:spTgt spid="63"/>
                                        </p:tgtEl>
                                        <p:attrNameLst>
                                          <p:attrName>ppt_h</p:attrName>
                                        </p:attrNameLst>
                                      </p:cBhvr>
                                      <p:tavLst>
                                        <p:tav tm="0">
                                          <p:val>
                                            <p:fltVal val="0"/>
                                          </p:val>
                                        </p:tav>
                                        <p:tav tm="100000">
                                          <p:val>
                                            <p:strVal val="#ppt_h"/>
                                          </p:val>
                                        </p:tav>
                                      </p:tavLst>
                                    </p:anim>
                                    <p:anim calcmode="lin" valueType="num">
                                      <p:cBhvr>
                                        <p:cTn id="9" dur="1000" fill="hold"/>
                                        <p:tgtEl>
                                          <p:spTgt spid="63"/>
                                        </p:tgtEl>
                                        <p:attrNameLst>
                                          <p:attrName>style.rotation</p:attrName>
                                        </p:attrNameLst>
                                      </p:cBhvr>
                                      <p:tavLst>
                                        <p:tav tm="0">
                                          <p:val>
                                            <p:fltVal val="90"/>
                                          </p:val>
                                        </p:tav>
                                        <p:tav tm="100000">
                                          <p:val>
                                            <p:fltVal val="0"/>
                                          </p:val>
                                        </p:tav>
                                      </p:tavLst>
                                    </p:anim>
                                    <p:animEffect transition="in" filter="fade">
                                      <p:cBhvr>
                                        <p:cTn id="10"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ZoneTexte 14"/>
          <p:cNvSpPr txBox="1"/>
          <p:nvPr/>
        </p:nvSpPr>
        <p:spPr>
          <a:xfrm>
            <a:off x="1643042" y="642918"/>
            <a:ext cx="7500958" cy="369332"/>
          </a:xfrm>
          <a:prstGeom prst="rect">
            <a:avLst/>
          </a:prstGeom>
          <a:solidFill>
            <a:schemeClr val="bg1"/>
          </a:solidFill>
        </p:spPr>
        <p:txBody>
          <a:bodyPr wrap="square" rtlCol="0">
            <a:spAutoFit/>
          </a:bodyPr>
          <a:lstStyle/>
          <a:p>
            <a:endParaRPr lang="fr-FR" dirty="0"/>
          </a:p>
        </p:txBody>
      </p:sp>
      <p:pic>
        <p:nvPicPr>
          <p:cNvPr id="5" name="Image 4" descr="Sans titre.bmp"/>
          <p:cNvPicPr>
            <a:picLocks noChangeAspect="1"/>
          </p:cNvPicPr>
          <p:nvPr/>
        </p:nvPicPr>
        <p:blipFill>
          <a:blip r:embed="rId2" cstate="print">
            <a:clrChange>
              <a:clrFrom>
                <a:srgbClr val="FFFFFF"/>
              </a:clrFrom>
              <a:clrTo>
                <a:srgbClr val="FFFFFF">
                  <a:alpha val="0"/>
                </a:srgbClr>
              </a:clrTo>
            </a:clrChange>
            <a:duotone>
              <a:prstClr val="black"/>
              <a:schemeClr val="accent1">
                <a:tint val="45000"/>
                <a:satMod val="400000"/>
              </a:schemeClr>
            </a:duotone>
          </a:blip>
          <a:stretch>
            <a:fillRect/>
          </a:stretch>
        </p:blipFill>
        <p:spPr>
          <a:xfrm>
            <a:off x="-214346" y="2571744"/>
            <a:ext cx="9144000" cy="958718"/>
          </a:xfrm>
          <a:prstGeom prst="rect">
            <a:avLst/>
          </a:prstGeom>
          <a:scene3d>
            <a:camera prst="isometricOffAxis1Right"/>
            <a:lightRig rig="threePt" dir="t"/>
          </a:scene3d>
        </p:spPr>
      </p:pic>
      <p:grpSp>
        <p:nvGrpSpPr>
          <p:cNvPr id="6" name="Group 22"/>
          <p:cNvGrpSpPr>
            <a:grpSpLocks/>
          </p:cNvGrpSpPr>
          <p:nvPr/>
        </p:nvGrpSpPr>
        <p:grpSpPr bwMode="auto">
          <a:xfrm>
            <a:off x="6732240"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grpSp>
        <p:nvGrpSpPr>
          <p:cNvPr id="9" name="Group 22"/>
          <p:cNvGrpSpPr>
            <a:grpSpLocks/>
          </p:cNvGrpSpPr>
          <p:nvPr/>
        </p:nvGrpSpPr>
        <p:grpSpPr bwMode="auto">
          <a:xfrm>
            <a:off x="-32" y="-24"/>
            <a:ext cx="2214546" cy="565151"/>
            <a:chOff x="4694" y="1940"/>
            <a:chExt cx="862" cy="356"/>
          </a:xfrm>
          <a:solidFill>
            <a:srgbClr val="FFFF00"/>
          </a:solidFill>
        </p:grpSpPr>
        <p:sp>
          <p:nvSpPr>
            <p:cNvPr id="10"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1"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2" name="Group 22"/>
          <p:cNvGrpSpPr>
            <a:grpSpLocks/>
          </p:cNvGrpSpPr>
          <p:nvPr/>
        </p:nvGrpSpPr>
        <p:grpSpPr bwMode="auto">
          <a:xfrm>
            <a:off x="3000364" y="714356"/>
            <a:ext cx="2214546" cy="565151"/>
            <a:chOff x="4694" y="1940"/>
            <a:chExt cx="862" cy="356"/>
          </a:xfrm>
          <a:solidFill>
            <a:srgbClr val="92D050"/>
          </a:solidFill>
        </p:grpSpPr>
        <p:sp>
          <p:nvSpPr>
            <p:cNvPr id="13"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4"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19" name="Groupe 18"/>
          <p:cNvGrpSpPr/>
          <p:nvPr/>
        </p:nvGrpSpPr>
        <p:grpSpPr>
          <a:xfrm>
            <a:off x="2500298" y="2714620"/>
            <a:ext cx="6357950" cy="1087101"/>
            <a:chOff x="2500298" y="2714620"/>
            <a:chExt cx="6357950" cy="1087101"/>
          </a:xfrm>
        </p:grpSpPr>
        <p:sp>
          <p:nvSpPr>
            <p:cNvPr id="16" name="ZoneTexte 15"/>
            <p:cNvSpPr txBox="1"/>
            <p:nvPr/>
          </p:nvSpPr>
          <p:spPr>
            <a:xfrm>
              <a:off x="2500298" y="2786058"/>
              <a:ext cx="521400" cy="1015663"/>
            </a:xfrm>
            <a:prstGeom prst="rect">
              <a:avLst/>
            </a:prstGeom>
            <a:noFill/>
          </p:spPr>
          <p:txBody>
            <a:bodyPr wrap="square" rtlCol="0">
              <a:spAutoFit/>
              <a:scene3d>
                <a:camera prst="isometricOffAxis1Right"/>
                <a:lightRig rig="glow" dir="t">
                  <a:rot lat="0" lon="0" rev="3600000"/>
                </a:lightRig>
              </a:scene3d>
              <a:sp3d prstMaterial="softEdge">
                <a:bevelT w="29210" h="16510"/>
                <a:contourClr>
                  <a:schemeClr val="accent4">
                    <a:alpha val="95000"/>
                  </a:schemeClr>
                </a:contourClr>
              </a:sp3d>
            </a:bodyPr>
            <a:lstStyle/>
            <a:p>
              <a:r>
                <a:rPr lang="fr-FR" sz="6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rPr>
                <a:t>G</a:t>
              </a:r>
              <a:endParaRPr lang="fr-FR" sz="6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endParaRPr>
            </a:p>
          </p:txBody>
        </p:sp>
        <p:sp>
          <p:nvSpPr>
            <p:cNvPr id="17" name="ZoneTexte 16"/>
            <p:cNvSpPr txBox="1"/>
            <p:nvPr/>
          </p:nvSpPr>
          <p:spPr>
            <a:xfrm>
              <a:off x="2857488" y="2714620"/>
              <a:ext cx="6000760" cy="523220"/>
            </a:xfrm>
            <a:prstGeom prst="rect">
              <a:avLst/>
            </a:prstGeom>
            <a:noFill/>
          </p:spPr>
          <p:txBody>
            <a:bodyPr wrap="square" rtlCol="0">
              <a:spAutoFit/>
              <a:scene3d>
                <a:camera prst="isometricOffAxis1Right"/>
                <a:lightRig rig="glow" dir="tl">
                  <a:rot lat="0" lon="0" rev="5400000"/>
                </a:lightRig>
              </a:scene3d>
              <a:sp3d contourW="12700">
                <a:bevelT w="25400" h="25400"/>
                <a:contourClr>
                  <a:schemeClr val="accent6">
                    <a:shade val="73000"/>
                  </a:schemeClr>
                </a:contourClr>
              </a:sp3d>
            </a:bodyPr>
            <a:lstStyle/>
            <a:p>
              <a:r>
                <a:rPr lang="fr-FR" sz="28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rPr>
                <a:t>énéralité</a:t>
              </a:r>
              <a:r>
                <a:rPr lang="fr-F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rPr>
                <a:t> sur les bases de Schiff</a:t>
              </a:r>
              <a:endParaRPr lang="fr-FR"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endParaRPr>
            </a:p>
          </p:txBody>
        </p:sp>
      </p:grpSp>
      <p:sp>
        <p:nvSpPr>
          <p:cNvPr id="20" name="ZoneTexte 19"/>
          <p:cNvSpPr txBox="1"/>
          <p:nvPr/>
        </p:nvSpPr>
        <p:spPr>
          <a:xfrm>
            <a:off x="2857488" y="6488668"/>
            <a:ext cx="5929354" cy="369332"/>
          </a:xfrm>
          <a:prstGeom prst="rect">
            <a:avLst/>
          </a:prstGeom>
          <a:solidFill>
            <a:schemeClr val="bg1"/>
          </a:solidFill>
        </p:spPr>
        <p:txBody>
          <a:bodyPr wrap="square" rtlCol="0">
            <a:spAutoFit/>
          </a:bodyPr>
          <a:lstStyle/>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checkerboard(across)">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732240"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4"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3059832" y="836712"/>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7" name="ZoneTexte 16"/>
          <p:cNvSpPr txBox="1"/>
          <p:nvPr/>
        </p:nvSpPr>
        <p:spPr>
          <a:xfrm>
            <a:off x="928662" y="2214554"/>
            <a:ext cx="7560840" cy="2304256"/>
          </a:xfrm>
          <a:prstGeom prst="rect">
            <a:avLst/>
          </a:prstGeom>
          <a:solidFill>
            <a:schemeClr val="tx1"/>
          </a:solidFill>
        </p:spPr>
        <p:txBody>
          <a:bodyPr wrap="square" rtlCol="0">
            <a:spAutoFit/>
          </a:body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p:txBody>
      </p:sp>
      <p:graphicFrame>
        <p:nvGraphicFramePr>
          <p:cNvPr id="2" name="Object 3"/>
          <p:cNvGraphicFramePr>
            <a:graphicFrameLocks noChangeAspect="1"/>
          </p:cNvGraphicFramePr>
          <p:nvPr/>
        </p:nvGraphicFramePr>
        <p:xfrm>
          <a:off x="1142976" y="2214554"/>
          <a:ext cx="7128792" cy="2169632"/>
        </p:xfrm>
        <a:graphic>
          <a:graphicData uri="http://schemas.openxmlformats.org/presentationml/2006/ole">
            <p:oleObj spid="_x0000_s188418" r:id="rId5" imgW="6106160" imgH="1653540" progId="">
              <p:embed/>
            </p:oleObj>
          </a:graphicData>
        </a:graphic>
      </p:graphicFrame>
      <p:sp>
        <p:nvSpPr>
          <p:cNvPr id="18" name="ZoneTexte 5"/>
          <p:cNvSpPr txBox="1">
            <a:spLocks noChangeArrowheads="1"/>
          </p:cNvSpPr>
          <p:nvPr/>
        </p:nvSpPr>
        <p:spPr bwMode="auto">
          <a:xfrm>
            <a:off x="2357438" y="5097909"/>
            <a:ext cx="4643437" cy="369887"/>
          </a:xfrm>
          <a:prstGeom prst="rect">
            <a:avLst/>
          </a:prstGeom>
          <a:noFill/>
          <a:ln w="9525">
            <a:noFill/>
            <a:miter lim="800000"/>
            <a:headEnd/>
            <a:tailEnd/>
          </a:ln>
        </p:spPr>
        <p:txBody>
          <a:bodyPr>
            <a:spAutoFit/>
          </a:bodyPr>
          <a:lstStyle/>
          <a:p>
            <a:pPr algn="ctr"/>
            <a:r>
              <a:rPr lang="fr-FR" dirty="0">
                <a:solidFill>
                  <a:srgbClr val="013FF2"/>
                </a:solidFill>
                <a:latin typeface="Times New Roman" pitchFamily="18" charset="0"/>
                <a:cs typeface="Times New Roman" pitchFamily="18" charset="0"/>
              </a:rPr>
              <a:t>Réaction de formation d’une base de </a:t>
            </a:r>
            <a:r>
              <a:rPr lang="fr-FR" dirty="0" err="1">
                <a:solidFill>
                  <a:srgbClr val="013FF2"/>
                </a:solidFill>
                <a:latin typeface="Times New Roman" pitchFamily="18" charset="0"/>
                <a:cs typeface="Times New Roman" pitchFamily="18" charset="0"/>
              </a:rPr>
              <a:t>Schiff</a:t>
            </a:r>
            <a:r>
              <a:rPr lang="fr-FR" dirty="0">
                <a:solidFill>
                  <a:srgbClr val="013FF2"/>
                </a:solidFill>
                <a:latin typeface="Times New Roman" pitchFamily="18" charset="0"/>
                <a:cs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18"/>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18"/>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2" name="Group 22"/>
          <p:cNvGrpSpPr>
            <a:grpSpLocks/>
          </p:cNvGrpSpPr>
          <p:nvPr/>
        </p:nvGrpSpPr>
        <p:grpSpPr bwMode="auto">
          <a:xfrm>
            <a:off x="6660232"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3"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6" name="Group 22"/>
          <p:cNvGrpSpPr>
            <a:grpSpLocks/>
          </p:cNvGrpSpPr>
          <p:nvPr/>
        </p:nvGrpSpPr>
        <p:grpSpPr bwMode="auto">
          <a:xfrm>
            <a:off x="2987824" y="764704"/>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8" name="ZoneTexte 17"/>
          <p:cNvSpPr txBox="1"/>
          <p:nvPr/>
        </p:nvSpPr>
        <p:spPr>
          <a:xfrm>
            <a:off x="35496" y="1916832"/>
            <a:ext cx="8715404" cy="3108543"/>
          </a:xfrm>
          <a:prstGeom prst="rect">
            <a:avLst/>
          </a:prstGeom>
          <a:scene3d>
            <a:camera prst="orthographicFront">
              <a:rot lat="0" lon="0" rev="0"/>
            </a:camera>
            <a:lightRig rig="threePt" dir="t">
              <a:rot lat="0" lon="0" rev="1200000"/>
            </a:lightRig>
          </a:scene3d>
          <a:sp3d>
            <a:bevelT w="63500" h="25400" prst="convex"/>
          </a:sp3d>
        </p:spPr>
        <p:style>
          <a:lnRef idx="0">
            <a:schemeClr val="dk1"/>
          </a:lnRef>
          <a:fillRef idx="3">
            <a:schemeClr val="dk1"/>
          </a:fillRef>
          <a:effectRef idx="3">
            <a:schemeClr val="dk1"/>
          </a:effectRef>
          <a:fontRef idx="minor">
            <a:schemeClr val="lt1"/>
          </a:fontRef>
        </p:style>
        <p:txBody>
          <a:bodyPr wrap="square" rtlCol="0">
            <a:spAutoFit/>
          </a:bodyPr>
          <a:lstStyle/>
          <a:p>
            <a:endParaRPr lang="fr-FR" sz="2800" dirty="0" smtClean="0">
              <a:latin typeface="Times New Roman" pitchFamily="18" charset="0"/>
              <a:cs typeface="Times New Roman" pitchFamily="18" charset="0"/>
            </a:endParaRPr>
          </a:p>
          <a:p>
            <a:endParaRPr lang="fr-FR" sz="2800" dirty="0" smtClean="0">
              <a:latin typeface="Times New Roman" pitchFamily="18" charset="0"/>
              <a:cs typeface="Times New Roman" pitchFamily="18" charset="0"/>
            </a:endParaRPr>
          </a:p>
          <a:p>
            <a:endParaRPr lang="fr-FR" sz="2800" dirty="0" smtClean="0">
              <a:latin typeface="Times New Roman" pitchFamily="18" charset="0"/>
              <a:cs typeface="Times New Roman" pitchFamily="18" charset="0"/>
            </a:endParaRPr>
          </a:p>
          <a:p>
            <a:endParaRPr lang="fr-FR" sz="2800" dirty="0" smtClean="0">
              <a:latin typeface="Times New Roman" pitchFamily="18" charset="0"/>
              <a:cs typeface="Times New Roman" pitchFamily="18" charset="0"/>
            </a:endParaRPr>
          </a:p>
          <a:p>
            <a:endParaRPr lang="fr-FR" sz="2800" dirty="0" smtClean="0">
              <a:latin typeface="Times New Roman" pitchFamily="18" charset="0"/>
              <a:cs typeface="Times New Roman" pitchFamily="18" charset="0"/>
            </a:endParaRPr>
          </a:p>
          <a:p>
            <a:endParaRPr lang="fr-FR" sz="2800" dirty="0" smtClean="0">
              <a:latin typeface="Times New Roman" pitchFamily="18" charset="0"/>
              <a:cs typeface="Times New Roman" pitchFamily="18" charset="0"/>
            </a:endParaRPr>
          </a:p>
          <a:p>
            <a:endParaRPr lang="fr-FR" sz="2800" dirty="0">
              <a:latin typeface="Times New Roman" pitchFamily="18" charset="0"/>
              <a:cs typeface="Times New Roman" pitchFamily="18" charset="0"/>
            </a:endParaRPr>
          </a:p>
        </p:txBody>
      </p:sp>
      <p:grpSp>
        <p:nvGrpSpPr>
          <p:cNvPr id="19" name="Groupe 18"/>
          <p:cNvGrpSpPr/>
          <p:nvPr/>
        </p:nvGrpSpPr>
        <p:grpSpPr>
          <a:xfrm>
            <a:off x="323528" y="1916832"/>
            <a:ext cx="8395395" cy="2514401"/>
            <a:chOff x="0" y="1922711"/>
            <a:chExt cx="8395395" cy="2514401"/>
          </a:xfrm>
        </p:grpSpPr>
        <p:sp>
          <p:nvSpPr>
            <p:cNvPr id="17" name="ZoneTexte 16"/>
            <p:cNvSpPr txBox="1">
              <a:spLocks noChangeArrowheads="1"/>
            </p:cNvSpPr>
            <p:nvPr/>
          </p:nvSpPr>
          <p:spPr bwMode="auto">
            <a:xfrm>
              <a:off x="0" y="1922711"/>
              <a:ext cx="6429375" cy="400050"/>
            </a:xfrm>
            <a:prstGeom prst="rect">
              <a:avLst/>
            </a:prstGeom>
            <a:noFill/>
            <a:ln w="9525">
              <a:noFill/>
              <a:miter lim="800000"/>
              <a:headEnd/>
              <a:tailEnd/>
            </a:ln>
          </p:spPr>
          <p:txBody>
            <a:bodyPr>
              <a:spAutoFit/>
            </a:bodyPr>
            <a:lstStyle/>
            <a:p>
              <a:pPr algn="just"/>
              <a:r>
                <a:rPr lang="fr-FR" sz="2000" b="1" u="sng" dirty="0">
                  <a:solidFill>
                    <a:srgbClr val="FFFF00"/>
                  </a:solidFill>
                  <a:latin typeface="Times New Roman" pitchFamily="18" charset="0"/>
                  <a:cs typeface="Times New Roman" pitchFamily="18" charset="0"/>
                </a:rPr>
                <a:t>Synthèse des ligands  bases de </a:t>
              </a:r>
              <a:r>
                <a:rPr lang="fr-FR" sz="2000" b="1" u="sng" dirty="0" err="1">
                  <a:solidFill>
                    <a:srgbClr val="FFFF00"/>
                  </a:solidFill>
                  <a:latin typeface="Times New Roman" pitchFamily="18" charset="0"/>
                  <a:cs typeface="Times New Roman" pitchFamily="18" charset="0"/>
                </a:rPr>
                <a:t>Schiff</a:t>
              </a:r>
              <a:endParaRPr lang="fr-FR" sz="2000" b="1" u="sng" dirty="0">
                <a:solidFill>
                  <a:srgbClr val="FFFF00"/>
                </a:solidFill>
                <a:latin typeface="Times New Roman" pitchFamily="18" charset="0"/>
                <a:cs typeface="Times New Roman" pitchFamily="18" charset="0"/>
              </a:endParaRPr>
            </a:p>
          </p:txBody>
        </p:sp>
        <p:sp>
          <p:nvSpPr>
            <p:cNvPr id="16" name="Rectangle 8"/>
            <p:cNvSpPr>
              <a:spLocks noChangeArrowheads="1"/>
            </p:cNvSpPr>
            <p:nvPr/>
          </p:nvSpPr>
          <p:spPr bwMode="auto">
            <a:xfrm>
              <a:off x="251520" y="2498775"/>
              <a:ext cx="8143875" cy="1938337"/>
            </a:xfrm>
            <a:prstGeom prst="rect">
              <a:avLst/>
            </a:prstGeom>
            <a:noFill/>
            <a:ln w="9525">
              <a:noFill/>
              <a:miter lim="800000"/>
              <a:headEnd/>
              <a:tailEnd/>
            </a:ln>
            <a:effectLst>
              <a:prstShdw prst="shdw12">
                <a:schemeClr val="bg2">
                  <a:alpha val="50000"/>
                </a:schemeClr>
              </a:prstShdw>
            </a:effectLst>
          </p:spPr>
          <p:txBody>
            <a:bodyPr wrap="square" anchor="ctr">
              <a:spAutoFit/>
            </a:bodyPr>
            <a:lstStyle/>
            <a:p>
              <a:pPr algn="just" eaLnBrk="0" hangingPunct="0"/>
              <a:r>
                <a:rPr lang="fr-FR" sz="2000" b="1" dirty="0">
                  <a:solidFill>
                    <a:schemeClr val="tx1">
                      <a:lumMod val="95000"/>
                    </a:schemeClr>
                  </a:solidFill>
                  <a:latin typeface="Times New Roman" pitchFamily="18" charset="0"/>
                  <a:cs typeface="Times New Roman" pitchFamily="18" charset="0"/>
                </a:rPr>
                <a:t>        Les ligands bases de </a:t>
              </a:r>
              <a:r>
                <a:rPr lang="fr-FR" sz="2000" b="1" dirty="0" err="1">
                  <a:solidFill>
                    <a:schemeClr val="tx1">
                      <a:lumMod val="95000"/>
                    </a:schemeClr>
                  </a:solidFill>
                  <a:latin typeface="Times New Roman" pitchFamily="18" charset="0"/>
                  <a:cs typeface="Times New Roman" pitchFamily="18" charset="0"/>
                </a:rPr>
                <a:t>Schiff</a:t>
              </a:r>
              <a:r>
                <a:rPr lang="fr-FR" sz="2000" b="1" dirty="0">
                  <a:solidFill>
                    <a:schemeClr val="tx1">
                      <a:lumMod val="95000"/>
                    </a:schemeClr>
                  </a:solidFill>
                  <a:latin typeface="Times New Roman" pitchFamily="18" charset="0"/>
                  <a:cs typeface="Times New Roman" pitchFamily="18" charset="0"/>
                </a:rPr>
                <a:t> sont des composés ayant toujours un doublet libre d’électrons porté par l’atome d’azote qui lui confère un caractère nucléophile très fort, qui permet d’attaquer facilement les centres actifs de faibles densité électronique, tels que l’atome de carbone du groupement carbonyle et les ions des métaux de transitions Zn, Cu, Cd, Ni, Co…</a:t>
              </a:r>
              <a:r>
                <a:rPr lang="fr-FR" sz="2000" b="1" dirty="0" err="1">
                  <a:solidFill>
                    <a:schemeClr val="tx1">
                      <a:lumMod val="95000"/>
                    </a:schemeClr>
                  </a:solidFill>
                  <a:latin typeface="Times New Roman" pitchFamily="18" charset="0"/>
                  <a:cs typeface="Times New Roman" pitchFamily="18" charset="0"/>
                </a:rPr>
                <a:t>etc</a:t>
              </a:r>
              <a:r>
                <a:rPr lang="fr-FR" sz="2000" b="1" dirty="0">
                  <a:solidFill>
                    <a:schemeClr val="tx1">
                      <a:lumMod val="95000"/>
                    </a:schemeClr>
                  </a:solidFill>
                  <a:latin typeface="Times New Roman" pitchFamily="18" charset="0"/>
                  <a:cs typeface="Times New Roman" pitchFamily="18" charset="0"/>
                </a:rPr>
                <a:t> . Donc un ligand est simplement une base de Lewis.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800" decel="100000"/>
                                        <p:tgtEl>
                                          <p:spTgt spid="19"/>
                                        </p:tgtEl>
                                      </p:cBhvr>
                                    </p:animEffect>
                                    <p:anim calcmode="lin" valueType="num">
                                      <p:cBhvr>
                                        <p:cTn id="14" dur="800" decel="100000" fill="hold"/>
                                        <p:tgtEl>
                                          <p:spTgt spid="19"/>
                                        </p:tgtEl>
                                        <p:attrNameLst>
                                          <p:attrName>style.rotation</p:attrName>
                                        </p:attrNameLst>
                                      </p:cBhvr>
                                      <p:tavLst>
                                        <p:tav tm="0">
                                          <p:val>
                                            <p:fltVal val="-90"/>
                                          </p:val>
                                        </p:tav>
                                        <p:tav tm="100000">
                                          <p:val>
                                            <p:fltVal val="0"/>
                                          </p:val>
                                        </p:tav>
                                      </p:tavLst>
                                    </p:anim>
                                    <p:anim calcmode="lin" valueType="num">
                                      <p:cBhvr>
                                        <p:cTn id="15" dur="800" decel="100000" fill="hold"/>
                                        <p:tgtEl>
                                          <p:spTgt spid="19"/>
                                        </p:tgtEl>
                                        <p:attrNameLst>
                                          <p:attrName>ppt_x</p:attrName>
                                        </p:attrNameLst>
                                      </p:cBhvr>
                                      <p:tavLst>
                                        <p:tav tm="0">
                                          <p:val>
                                            <p:strVal val="#ppt_x+0.4"/>
                                          </p:val>
                                        </p:tav>
                                        <p:tav tm="100000">
                                          <p:val>
                                            <p:strVal val="#ppt_x-0.05"/>
                                          </p:val>
                                        </p:tav>
                                      </p:tavLst>
                                    </p:anim>
                                    <p:anim calcmode="lin" valueType="num">
                                      <p:cBhvr>
                                        <p:cTn id="16" dur="800" decel="100000" fill="hold"/>
                                        <p:tgtEl>
                                          <p:spTgt spid="19"/>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p:cNvSpPr txBox="1"/>
          <p:nvPr/>
        </p:nvSpPr>
        <p:spPr>
          <a:xfrm>
            <a:off x="1643042" y="714356"/>
            <a:ext cx="7500958" cy="369332"/>
          </a:xfrm>
          <a:prstGeom prst="rect">
            <a:avLst/>
          </a:prstGeom>
          <a:solidFill>
            <a:schemeClr val="bg1"/>
          </a:solidFill>
        </p:spPr>
        <p:txBody>
          <a:bodyPr wrap="square" rtlCol="0">
            <a:spAutoFit/>
          </a:bodyPr>
          <a:lstStyle/>
          <a:p>
            <a:endParaRPr lang="fr-FR" dirty="0"/>
          </a:p>
        </p:txBody>
      </p:sp>
      <p:grpSp>
        <p:nvGrpSpPr>
          <p:cNvPr id="4" name="Group 22"/>
          <p:cNvGrpSpPr>
            <a:grpSpLocks/>
          </p:cNvGrpSpPr>
          <p:nvPr/>
        </p:nvGrpSpPr>
        <p:grpSpPr bwMode="auto">
          <a:xfrm>
            <a:off x="6572264" y="0"/>
            <a:ext cx="2214546" cy="565151"/>
            <a:chOff x="4694" y="1940"/>
            <a:chExt cx="862" cy="356"/>
          </a:xfrm>
          <a:solidFill>
            <a:srgbClr val="00B050"/>
          </a:solidFill>
        </p:grpSpPr>
        <p:sp>
          <p:nvSpPr>
            <p:cNvPr id="5"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6"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grpSp>
        <p:nvGrpSpPr>
          <p:cNvPr id="7" name="Group 22"/>
          <p:cNvGrpSpPr>
            <a:grpSpLocks/>
          </p:cNvGrpSpPr>
          <p:nvPr/>
        </p:nvGrpSpPr>
        <p:grpSpPr bwMode="auto">
          <a:xfrm>
            <a:off x="-32" y="-24"/>
            <a:ext cx="2214546" cy="565151"/>
            <a:chOff x="4694" y="1940"/>
            <a:chExt cx="862" cy="356"/>
          </a:xfrm>
          <a:solidFill>
            <a:srgbClr val="FFFF00"/>
          </a:solidFill>
        </p:grpSpPr>
        <p:sp>
          <p:nvSpPr>
            <p:cNvPr id="8"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9"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0" name="Group 22"/>
          <p:cNvGrpSpPr>
            <a:grpSpLocks/>
          </p:cNvGrpSpPr>
          <p:nvPr/>
        </p:nvGrpSpPr>
        <p:grpSpPr bwMode="auto">
          <a:xfrm>
            <a:off x="3214678" y="571480"/>
            <a:ext cx="2214546" cy="565151"/>
            <a:chOff x="4694" y="1940"/>
            <a:chExt cx="862" cy="356"/>
          </a:xfrm>
          <a:solidFill>
            <a:srgbClr val="92D05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4" name="ZoneTexte 13"/>
          <p:cNvSpPr txBox="1"/>
          <p:nvPr/>
        </p:nvSpPr>
        <p:spPr>
          <a:xfrm>
            <a:off x="2714612" y="6488668"/>
            <a:ext cx="5786478" cy="369332"/>
          </a:xfrm>
          <a:prstGeom prst="rect">
            <a:avLst/>
          </a:prstGeom>
          <a:solidFill>
            <a:schemeClr val="bg1"/>
          </a:solidFill>
        </p:spPr>
        <p:txBody>
          <a:bodyPr wrap="square" rtlCol="0">
            <a:spAutoFit/>
          </a:bodyPr>
          <a:lstStyle/>
          <a:p>
            <a:endParaRPr lang="fr-FR" dirty="0"/>
          </a:p>
        </p:txBody>
      </p:sp>
      <p:sp>
        <p:nvSpPr>
          <p:cNvPr id="15" name="ZoneTexte 1"/>
          <p:cNvSpPr txBox="1">
            <a:spLocks noChangeArrowheads="1"/>
          </p:cNvSpPr>
          <p:nvPr/>
        </p:nvSpPr>
        <p:spPr bwMode="auto">
          <a:xfrm>
            <a:off x="571472" y="1214422"/>
            <a:ext cx="7858180" cy="550962"/>
          </a:xfrm>
          <a:prstGeom prst="snip2DiagRect">
            <a:avLst/>
          </a:prstGeom>
          <a:solidFill>
            <a:srgbClr val="00B0F0"/>
          </a:solidFill>
          <a:ln w="9525">
            <a:noFill/>
            <a:miter lim="800000"/>
            <a:headEnd/>
            <a:tailEnd/>
          </a:ln>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fr-FR" sz="2400" b="1" dirty="0">
                <a:ln w="11430"/>
                <a:solidFill>
                  <a:schemeClr val="bg2">
                    <a:lumMod val="50000"/>
                  </a:schemeClr>
                </a:solidFill>
                <a:effectLst>
                  <a:outerShdw blurRad="50800" dist="39000" dir="5460000" algn="tl">
                    <a:srgbClr val="000000">
                      <a:alpha val="38000"/>
                    </a:srgbClr>
                  </a:outerShdw>
                  <a:reflection blurRad="6350" stA="55000" endA="50" endPos="85000" dir="5400000" sy="-100000" algn="bl" rotWithShape="0"/>
                </a:effectLst>
                <a:latin typeface="Algerian" pitchFamily="82" charset="0"/>
                <a:cs typeface="Times New Roman" pitchFamily="18" charset="0"/>
              </a:rPr>
              <a:t>Classification des ligands bases de Schiff</a:t>
            </a:r>
            <a:r>
              <a:rPr lang="fr-FR" sz="2400" b="1" dirty="0">
                <a:ln w="11430"/>
                <a:solidFill>
                  <a:schemeClr val="bg2">
                    <a:lumMod val="50000"/>
                  </a:schemeClr>
                </a:solidFill>
                <a:effectLst>
                  <a:outerShdw blurRad="50800" dist="39000" dir="5460000" algn="tl">
                    <a:srgbClr val="000000">
                      <a:alpha val="38000"/>
                    </a:srgbClr>
                  </a:outerShdw>
                </a:effectLst>
                <a:latin typeface="Algerian" pitchFamily="82" charset="0"/>
              </a:rPr>
              <a:t> </a:t>
            </a:r>
          </a:p>
        </p:txBody>
      </p:sp>
      <p:sp>
        <p:nvSpPr>
          <p:cNvPr id="16" name="Rectangle 12"/>
          <p:cNvSpPr>
            <a:spLocks noChangeArrowheads="1"/>
          </p:cNvSpPr>
          <p:nvPr/>
        </p:nvSpPr>
        <p:spPr bwMode="auto">
          <a:xfrm>
            <a:off x="857224" y="3286124"/>
            <a:ext cx="1755775" cy="369888"/>
          </a:xfrm>
          <a:prstGeom prst="rect">
            <a:avLst/>
          </a:prstGeom>
          <a:noFill/>
          <a:ln w="9525">
            <a:noFill/>
            <a:miter lim="800000"/>
            <a:headEnd/>
            <a:tailEnd/>
          </a:ln>
        </p:spPr>
        <p:txBody>
          <a:bodyPr wrap="none">
            <a:spAutoFit/>
          </a:bodyPr>
          <a:lstStyle/>
          <a:p>
            <a:r>
              <a:rPr lang="fr-FR" b="1" i="1" dirty="0">
                <a:solidFill>
                  <a:srgbClr val="0066FF"/>
                </a:solidFill>
                <a:latin typeface="Times New Roman" pitchFamily="18" charset="0"/>
                <a:cs typeface="Times New Roman" pitchFamily="18" charset="0"/>
              </a:rPr>
              <a:t>    </a:t>
            </a:r>
            <a:r>
              <a:rPr lang="fr-FR" b="1" i="1" dirty="0">
                <a:solidFill>
                  <a:srgbClr val="FFFF00"/>
                </a:solidFill>
                <a:latin typeface="Times New Roman" pitchFamily="18" charset="0"/>
                <a:cs typeface="Times New Roman" pitchFamily="18" charset="0"/>
              </a:rPr>
              <a:t> monodentate</a:t>
            </a:r>
            <a:endParaRPr lang="fr-FR" b="1" i="1" dirty="0">
              <a:solidFill>
                <a:srgbClr val="FFFF00"/>
              </a:solidFill>
            </a:endParaRPr>
          </a:p>
        </p:txBody>
      </p:sp>
      <p:sp>
        <p:nvSpPr>
          <p:cNvPr id="17" name="Rectangle 13"/>
          <p:cNvSpPr>
            <a:spLocks noChangeArrowheads="1"/>
          </p:cNvSpPr>
          <p:nvPr/>
        </p:nvSpPr>
        <p:spPr bwMode="auto">
          <a:xfrm>
            <a:off x="4071934" y="4286256"/>
            <a:ext cx="1198563" cy="369887"/>
          </a:xfrm>
          <a:prstGeom prst="rect">
            <a:avLst/>
          </a:prstGeom>
          <a:noFill/>
          <a:ln w="9525">
            <a:noFill/>
            <a:miter lim="800000"/>
            <a:headEnd/>
            <a:tailEnd/>
          </a:ln>
        </p:spPr>
        <p:txBody>
          <a:bodyPr wrap="none">
            <a:spAutoFit/>
          </a:bodyPr>
          <a:lstStyle/>
          <a:p>
            <a:r>
              <a:rPr lang="en-GB" b="1" i="1" dirty="0" err="1">
                <a:solidFill>
                  <a:srgbClr val="FFFF00"/>
                </a:solidFill>
                <a:latin typeface="Times New Roman" pitchFamily="18" charset="0"/>
                <a:cs typeface="Times New Roman" pitchFamily="18" charset="0"/>
              </a:rPr>
              <a:t>Bidentate</a:t>
            </a:r>
            <a:r>
              <a:rPr lang="fr-FR" dirty="0">
                <a:solidFill>
                  <a:srgbClr val="FFFF00"/>
                </a:solidFill>
              </a:rPr>
              <a:t> </a:t>
            </a:r>
          </a:p>
        </p:txBody>
      </p:sp>
      <p:sp>
        <p:nvSpPr>
          <p:cNvPr id="18" name="Rectangle 14"/>
          <p:cNvSpPr>
            <a:spLocks noChangeArrowheads="1"/>
          </p:cNvSpPr>
          <p:nvPr/>
        </p:nvSpPr>
        <p:spPr bwMode="auto">
          <a:xfrm>
            <a:off x="6786578" y="3357562"/>
            <a:ext cx="1219200" cy="369887"/>
          </a:xfrm>
          <a:prstGeom prst="rect">
            <a:avLst/>
          </a:prstGeom>
          <a:noFill/>
          <a:ln w="9525">
            <a:noFill/>
            <a:miter lim="800000"/>
            <a:headEnd/>
            <a:tailEnd/>
          </a:ln>
        </p:spPr>
        <p:txBody>
          <a:bodyPr wrap="none">
            <a:spAutoFit/>
          </a:bodyPr>
          <a:lstStyle/>
          <a:p>
            <a:r>
              <a:rPr lang="en-GB" b="1" i="1" dirty="0">
                <a:solidFill>
                  <a:srgbClr val="FFFF00"/>
                </a:solidFill>
                <a:latin typeface="Times New Roman" pitchFamily="18" charset="0"/>
                <a:cs typeface="Times New Roman" pitchFamily="18" charset="0"/>
              </a:rPr>
              <a:t>Tridentate</a:t>
            </a:r>
            <a:endParaRPr lang="fr-FR" b="1" i="1" dirty="0">
              <a:solidFill>
                <a:srgbClr val="FFFF00"/>
              </a:solidFill>
              <a:latin typeface="Times New Roman" pitchFamily="18" charset="0"/>
              <a:cs typeface="Times New Roman" pitchFamily="18" charset="0"/>
            </a:endParaRPr>
          </a:p>
        </p:txBody>
      </p:sp>
      <p:grpSp>
        <p:nvGrpSpPr>
          <p:cNvPr id="23" name="Groupe 20"/>
          <p:cNvGrpSpPr>
            <a:grpSpLocks/>
          </p:cNvGrpSpPr>
          <p:nvPr/>
        </p:nvGrpSpPr>
        <p:grpSpPr bwMode="auto">
          <a:xfrm>
            <a:off x="3214678" y="2643182"/>
            <a:ext cx="2796286" cy="1500198"/>
            <a:chOff x="3428984" y="2547762"/>
            <a:chExt cx="4517080" cy="1727200"/>
          </a:xfrm>
        </p:grpSpPr>
        <p:sp>
          <p:nvSpPr>
            <p:cNvPr id="24" name="Rectangle 10"/>
            <p:cNvSpPr>
              <a:spLocks noChangeArrowheads="1"/>
            </p:cNvSpPr>
            <p:nvPr/>
          </p:nvSpPr>
          <p:spPr bwMode="auto">
            <a:xfrm>
              <a:off x="3428984" y="2547762"/>
              <a:ext cx="4500595" cy="17272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000" tIns="46800" rIns="90000" bIns="46800" anchor="ctr"/>
            <a:lstStyle/>
            <a:p>
              <a:pPr>
                <a:defRPr/>
              </a:pPr>
              <a:endParaRPr lang="fr-FR"/>
            </a:p>
          </p:txBody>
        </p:sp>
        <p:graphicFrame>
          <p:nvGraphicFramePr>
            <p:cNvPr id="25" name="Object 4"/>
            <p:cNvGraphicFramePr>
              <a:graphicFrameLocks noChangeAspect="1"/>
            </p:cNvGraphicFramePr>
            <p:nvPr/>
          </p:nvGraphicFramePr>
          <p:xfrm>
            <a:off x="3659784" y="2712257"/>
            <a:ext cx="4286280" cy="1136650"/>
          </p:xfrm>
          <a:graphic>
            <a:graphicData uri="http://schemas.openxmlformats.org/presentationml/2006/ole">
              <p:oleObj spid="_x0000_s233475" name="ChemSketch" r:id="rId3" imgW="3706368" imgH="1139952" progId="">
                <p:embed/>
              </p:oleObj>
            </a:graphicData>
          </a:graphic>
        </p:graphicFrame>
        <p:sp>
          <p:nvSpPr>
            <p:cNvPr id="26" name="Oval 26"/>
            <p:cNvSpPr>
              <a:spLocks noChangeArrowheads="1"/>
            </p:cNvSpPr>
            <p:nvPr/>
          </p:nvSpPr>
          <p:spPr bwMode="auto">
            <a:xfrm>
              <a:off x="6429382" y="3287990"/>
              <a:ext cx="271477" cy="195281"/>
            </a:xfrm>
            <a:prstGeom prst="ellipse">
              <a:avLst/>
            </a:prstGeom>
            <a:noFill/>
            <a:ln w="9525">
              <a:solidFill>
                <a:srgbClr val="00B0F0"/>
              </a:solidFill>
              <a:round/>
              <a:headEnd/>
              <a:tailEnd/>
            </a:ln>
          </p:spPr>
          <p:txBody>
            <a:bodyPr wrap="none" anchor="ctr"/>
            <a:lstStyle/>
            <a:p>
              <a:endParaRPr lang="fr-FR"/>
            </a:p>
          </p:txBody>
        </p:sp>
        <p:sp>
          <p:nvSpPr>
            <p:cNvPr id="27" name="Oval 26"/>
            <p:cNvSpPr>
              <a:spLocks noChangeArrowheads="1"/>
            </p:cNvSpPr>
            <p:nvPr/>
          </p:nvSpPr>
          <p:spPr bwMode="auto">
            <a:xfrm>
              <a:off x="4929183" y="3287990"/>
              <a:ext cx="271477" cy="195281"/>
            </a:xfrm>
            <a:prstGeom prst="ellipse">
              <a:avLst/>
            </a:prstGeom>
            <a:noFill/>
            <a:ln w="9525">
              <a:solidFill>
                <a:srgbClr val="00B0F0"/>
              </a:solidFill>
              <a:round/>
              <a:headEnd/>
              <a:tailEnd/>
            </a:ln>
          </p:spPr>
          <p:txBody>
            <a:bodyPr wrap="none" anchor="ctr"/>
            <a:lstStyle/>
            <a:p>
              <a:endParaRPr lang="fr-FR"/>
            </a:p>
          </p:txBody>
        </p:sp>
      </p:grpSp>
      <p:grpSp>
        <p:nvGrpSpPr>
          <p:cNvPr id="28" name="Groupe 21"/>
          <p:cNvGrpSpPr>
            <a:grpSpLocks/>
          </p:cNvGrpSpPr>
          <p:nvPr/>
        </p:nvGrpSpPr>
        <p:grpSpPr bwMode="auto">
          <a:xfrm>
            <a:off x="6143636" y="1857364"/>
            <a:ext cx="2714644" cy="1500198"/>
            <a:chOff x="2928926" y="4286256"/>
            <a:chExt cx="3214711" cy="1773237"/>
          </a:xfrm>
        </p:grpSpPr>
        <p:sp>
          <p:nvSpPr>
            <p:cNvPr id="29" name="Rectangle 25"/>
            <p:cNvSpPr>
              <a:spLocks noChangeArrowheads="1"/>
            </p:cNvSpPr>
            <p:nvPr/>
          </p:nvSpPr>
          <p:spPr bwMode="auto">
            <a:xfrm>
              <a:off x="2928926" y="4286256"/>
              <a:ext cx="3214711" cy="1773237"/>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0000" tIns="46800" rIns="90000" bIns="46800" anchor="ctr"/>
            <a:lstStyle/>
            <a:p>
              <a:pPr>
                <a:defRPr/>
              </a:pPr>
              <a:endParaRPr lang="fr-FR"/>
            </a:p>
          </p:txBody>
        </p:sp>
        <p:graphicFrame>
          <p:nvGraphicFramePr>
            <p:cNvPr id="30" name="Object 6"/>
            <p:cNvGraphicFramePr>
              <a:graphicFrameLocks noChangeAspect="1"/>
            </p:cNvGraphicFramePr>
            <p:nvPr/>
          </p:nvGraphicFramePr>
          <p:xfrm>
            <a:off x="3357546" y="4643452"/>
            <a:ext cx="2205038" cy="962025"/>
          </p:xfrm>
          <a:graphic>
            <a:graphicData uri="http://schemas.openxmlformats.org/presentationml/2006/ole">
              <p:oleObj spid="_x0000_s233476" name="CS ChemDraw Drawing" r:id="rId4" imgW="2204640" imgH="962640" progId="">
                <p:embed/>
              </p:oleObj>
            </a:graphicData>
          </a:graphic>
        </p:graphicFrame>
        <p:sp>
          <p:nvSpPr>
            <p:cNvPr id="31" name="Oval 26"/>
            <p:cNvSpPr>
              <a:spLocks noChangeArrowheads="1"/>
            </p:cNvSpPr>
            <p:nvPr/>
          </p:nvSpPr>
          <p:spPr bwMode="auto">
            <a:xfrm>
              <a:off x="4143372" y="4643446"/>
              <a:ext cx="271477" cy="195281"/>
            </a:xfrm>
            <a:prstGeom prst="ellipse">
              <a:avLst/>
            </a:prstGeom>
            <a:noFill/>
            <a:ln w="9525">
              <a:solidFill>
                <a:srgbClr val="00B0F0"/>
              </a:solidFill>
              <a:round/>
              <a:headEnd/>
              <a:tailEnd/>
            </a:ln>
          </p:spPr>
          <p:txBody>
            <a:bodyPr wrap="none" anchor="ctr"/>
            <a:lstStyle/>
            <a:p>
              <a:endParaRPr lang="fr-FR"/>
            </a:p>
          </p:txBody>
        </p:sp>
        <p:sp>
          <p:nvSpPr>
            <p:cNvPr id="32" name="Oval 26"/>
            <p:cNvSpPr>
              <a:spLocks noChangeArrowheads="1"/>
            </p:cNvSpPr>
            <p:nvPr/>
          </p:nvSpPr>
          <p:spPr bwMode="auto">
            <a:xfrm>
              <a:off x="4451684" y="5383974"/>
              <a:ext cx="271477" cy="195282"/>
            </a:xfrm>
            <a:prstGeom prst="ellipse">
              <a:avLst/>
            </a:prstGeom>
            <a:noFill/>
            <a:ln w="9525">
              <a:solidFill>
                <a:srgbClr val="00B0F0"/>
              </a:solidFill>
              <a:round/>
              <a:headEnd/>
              <a:tailEnd/>
            </a:ln>
          </p:spPr>
          <p:txBody>
            <a:bodyPr wrap="none" anchor="ctr"/>
            <a:lstStyle/>
            <a:p>
              <a:endParaRPr lang="fr-FR"/>
            </a:p>
          </p:txBody>
        </p:sp>
        <p:sp>
          <p:nvSpPr>
            <p:cNvPr id="33" name="Oval 26"/>
            <p:cNvSpPr>
              <a:spLocks noChangeArrowheads="1"/>
            </p:cNvSpPr>
            <p:nvPr/>
          </p:nvSpPr>
          <p:spPr bwMode="auto">
            <a:xfrm flipV="1">
              <a:off x="5286380" y="5357826"/>
              <a:ext cx="128601" cy="285751"/>
            </a:xfrm>
            <a:prstGeom prst="ellipse">
              <a:avLst/>
            </a:prstGeom>
            <a:noFill/>
            <a:ln w="9525">
              <a:solidFill>
                <a:srgbClr val="00B0F0"/>
              </a:solidFill>
              <a:round/>
              <a:headEnd/>
              <a:tailEnd/>
            </a:ln>
          </p:spPr>
          <p:txBody>
            <a:bodyPr wrap="none" anchor="ctr"/>
            <a:lstStyle/>
            <a:p>
              <a:endParaRPr lang="fr-FR"/>
            </a:p>
          </p:txBody>
        </p:sp>
      </p:grpSp>
      <p:sp>
        <p:nvSpPr>
          <p:cNvPr id="37" name="Rectangle 10"/>
          <p:cNvSpPr>
            <a:spLocks noChangeArrowheads="1"/>
          </p:cNvSpPr>
          <p:nvPr/>
        </p:nvSpPr>
        <p:spPr bwMode="auto">
          <a:xfrm>
            <a:off x="357158" y="1857364"/>
            <a:ext cx="2519363" cy="142876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000" tIns="46800" rIns="90000" bIns="46800" anchor="ctr"/>
          <a:lstStyle/>
          <a:p>
            <a:pPr>
              <a:defRPr/>
            </a:pPr>
            <a:endParaRPr lang="fr-FR"/>
          </a:p>
        </p:txBody>
      </p:sp>
      <p:sp>
        <p:nvSpPr>
          <p:cNvPr id="39" name="Oval 26"/>
          <p:cNvSpPr>
            <a:spLocks noChangeArrowheads="1"/>
          </p:cNvSpPr>
          <p:nvPr/>
        </p:nvSpPr>
        <p:spPr bwMode="auto">
          <a:xfrm>
            <a:off x="1928794" y="1928802"/>
            <a:ext cx="271477" cy="195281"/>
          </a:xfrm>
          <a:prstGeom prst="ellipse">
            <a:avLst/>
          </a:prstGeom>
          <a:noFill/>
          <a:ln w="9525">
            <a:solidFill>
              <a:srgbClr val="00B0F0"/>
            </a:solidFill>
            <a:round/>
            <a:headEnd/>
            <a:tailEnd/>
          </a:ln>
        </p:spPr>
        <p:txBody>
          <a:bodyPr wrap="none" anchor="ctr"/>
          <a:lstStyle/>
          <a:p>
            <a:endParaRPr lang="fr-FR"/>
          </a:p>
        </p:txBody>
      </p:sp>
      <p:graphicFrame>
        <p:nvGraphicFramePr>
          <p:cNvPr id="38" name="Object 7"/>
          <p:cNvGraphicFramePr>
            <a:graphicFrameLocks noChangeAspect="1"/>
          </p:cNvGraphicFramePr>
          <p:nvPr/>
        </p:nvGraphicFramePr>
        <p:xfrm>
          <a:off x="785786" y="1857364"/>
          <a:ext cx="1554163" cy="1090612"/>
        </p:xfrm>
        <a:graphic>
          <a:graphicData uri="http://schemas.openxmlformats.org/presentationml/2006/ole">
            <p:oleObj spid="_x0000_s233479" name="ChemSketch" r:id="rId5" imgW="1554480" imgH="1091184" progId="">
              <p:embed/>
            </p:oleObj>
          </a:graphicData>
        </a:graphic>
      </p:graphicFrame>
      <p:grpSp>
        <p:nvGrpSpPr>
          <p:cNvPr id="40" name="Groupe 26"/>
          <p:cNvGrpSpPr>
            <a:grpSpLocks/>
          </p:cNvGrpSpPr>
          <p:nvPr/>
        </p:nvGrpSpPr>
        <p:grpSpPr bwMode="auto">
          <a:xfrm>
            <a:off x="5715008" y="4714884"/>
            <a:ext cx="2928958" cy="1643074"/>
            <a:chOff x="4643438" y="3214686"/>
            <a:chExt cx="3600450" cy="2232025"/>
          </a:xfrm>
        </p:grpSpPr>
        <p:sp>
          <p:nvSpPr>
            <p:cNvPr id="41" name="Rectangle 36"/>
            <p:cNvSpPr>
              <a:spLocks noChangeArrowheads="1"/>
            </p:cNvSpPr>
            <p:nvPr/>
          </p:nvSpPr>
          <p:spPr bwMode="auto">
            <a:xfrm>
              <a:off x="4643438" y="3214686"/>
              <a:ext cx="3600450" cy="2232025"/>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0000" tIns="46800" rIns="90000" bIns="46800" anchor="ctr"/>
            <a:lstStyle/>
            <a:p>
              <a:pPr>
                <a:defRPr/>
              </a:pPr>
              <a:endParaRPr lang="fr-FR"/>
            </a:p>
          </p:txBody>
        </p:sp>
        <p:grpSp>
          <p:nvGrpSpPr>
            <p:cNvPr id="42" name="Groupe 25"/>
            <p:cNvGrpSpPr>
              <a:grpSpLocks/>
            </p:cNvGrpSpPr>
            <p:nvPr/>
          </p:nvGrpSpPr>
          <p:grpSpPr bwMode="auto">
            <a:xfrm>
              <a:off x="5000625" y="3500438"/>
              <a:ext cx="2916238" cy="1579562"/>
              <a:chOff x="5000625" y="3500438"/>
              <a:chExt cx="2916238" cy="1579562"/>
            </a:xfrm>
          </p:grpSpPr>
          <p:sp>
            <p:nvSpPr>
              <p:cNvPr id="44" name="Oval 26"/>
              <p:cNvSpPr>
                <a:spLocks noChangeArrowheads="1"/>
              </p:cNvSpPr>
              <p:nvPr/>
            </p:nvSpPr>
            <p:spPr bwMode="auto">
              <a:xfrm>
                <a:off x="6786578" y="4071942"/>
                <a:ext cx="271477" cy="195281"/>
              </a:xfrm>
              <a:prstGeom prst="ellipse">
                <a:avLst/>
              </a:prstGeom>
              <a:noFill/>
              <a:ln w="9525">
                <a:solidFill>
                  <a:srgbClr val="00B0F0"/>
                </a:solidFill>
                <a:round/>
                <a:headEnd/>
                <a:tailEnd/>
              </a:ln>
            </p:spPr>
            <p:txBody>
              <a:bodyPr wrap="none" anchor="ctr"/>
              <a:lstStyle/>
              <a:p>
                <a:endParaRPr lang="fr-FR"/>
              </a:p>
            </p:txBody>
          </p:sp>
          <p:sp>
            <p:nvSpPr>
              <p:cNvPr id="45" name="Oval 26"/>
              <p:cNvSpPr>
                <a:spLocks noChangeArrowheads="1"/>
              </p:cNvSpPr>
              <p:nvPr/>
            </p:nvSpPr>
            <p:spPr bwMode="auto">
              <a:xfrm>
                <a:off x="6715140" y="4643446"/>
                <a:ext cx="271477" cy="195281"/>
              </a:xfrm>
              <a:prstGeom prst="ellipse">
                <a:avLst/>
              </a:prstGeom>
              <a:noFill/>
              <a:ln w="9525">
                <a:solidFill>
                  <a:srgbClr val="00B0F0"/>
                </a:solidFill>
                <a:round/>
                <a:headEnd/>
                <a:tailEnd/>
              </a:ln>
            </p:spPr>
            <p:txBody>
              <a:bodyPr wrap="none" anchor="ctr"/>
              <a:lstStyle/>
              <a:p>
                <a:endParaRPr lang="fr-FR"/>
              </a:p>
            </p:txBody>
          </p:sp>
          <p:sp>
            <p:nvSpPr>
              <p:cNvPr id="46" name="Oval 26"/>
              <p:cNvSpPr>
                <a:spLocks noChangeArrowheads="1"/>
              </p:cNvSpPr>
              <p:nvPr/>
            </p:nvSpPr>
            <p:spPr bwMode="auto">
              <a:xfrm>
                <a:off x="6286512" y="3714752"/>
                <a:ext cx="271477" cy="195281"/>
              </a:xfrm>
              <a:prstGeom prst="ellipse">
                <a:avLst/>
              </a:prstGeom>
              <a:noFill/>
              <a:ln w="9525">
                <a:solidFill>
                  <a:srgbClr val="00B0F0"/>
                </a:solidFill>
                <a:round/>
                <a:headEnd/>
                <a:tailEnd/>
              </a:ln>
            </p:spPr>
            <p:txBody>
              <a:bodyPr wrap="none" anchor="ctr"/>
              <a:lstStyle/>
              <a:p>
                <a:endParaRPr lang="fr-FR"/>
              </a:p>
            </p:txBody>
          </p:sp>
          <p:sp>
            <p:nvSpPr>
              <p:cNvPr id="47" name="Oval 26"/>
              <p:cNvSpPr>
                <a:spLocks noChangeArrowheads="1"/>
              </p:cNvSpPr>
              <p:nvPr/>
            </p:nvSpPr>
            <p:spPr bwMode="auto">
              <a:xfrm>
                <a:off x="5857884" y="4572008"/>
                <a:ext cx="271477" cy="195281"/>
              </a:xfrm>
              <a:prstGeom prst="ellipse">
                <a:avLst/>
              </a:prstGeom>
              <a:noFill/>
              <a:ln w="9525">
                <a:solidFill>
                  <a:srgbClr val="00B0F0"/>
                </a:solidFill>
                <a:round/>
                <a:headEnd/>
                <a:tailEnd/>
              </a:ln>
            </p:spPr>
            <p:txBody>
              <a:bodyPr wrap="none" anchor="ctr"/>
              <a:lstStyle/>
              <a:p>
                <a:endParaRPr lang="fr-FR"/>
              </a:p>
            </p:txBody>
          </p:sp>
          <p:sp>
            <p:nvSpPr>
              <p:cNvPr id="48" name="Oval 26"/>
              <p:cNvSpPr>
                <a:spLocks noChangeArrowheads="1"/>
              </p:cNvSpPr>
              <p:nvPr/>
            </p:nvSpPr>
            <p:spPr bwMode="auto">
              <a:xfrm>
                <a:off x="5857884" y="4071942"/>
                <a:ext cx="271477" cy="195281"/>
              </a:xfrm>
              <a:prstGeom prst="ellipse">
                <a:avLst/>
              </a:prstGeom>
              <a:noFill/>
              <a:ln w="9525">
                <a:solidFill>
                  <a:srgbClr val="00B0F0"/>
                </a:solidFill>
                <a:round/>
                <a:headEnd/>
                <a:tailEnd/>
              </a:ln>
            </p:spPr>
            <p:txBody>
              <a:bodyPr wrap="none" anchor="ctr"/>
              <a:lstStyle/>
              <a:p>
                <a:endParaRPr lang="fr-FR"/>
              </a:p>
            </p:txBody>
          </p:sp>
          <p:graphicFrame>
            <p:nvGraphicFramePr>
              <p:cNvPr id="43" name="Object 2"/>
              <p:cNvGraphicFramePr>
                <a:graphicFrameLocks noChangeAspect="1"/>
              </p:cNvGraphicFramePr>
              <p:nvPr/>
            </p:nvGraphicFramePr>
            <p:xfrm>
              <a:off x="5000625" y="3500438"/>
              <a:ext cx="2916238" cy="1579562"/>
            </p:xfrm>
            <a:graphic>
              <a:graphicData uri="http://schemas.openxmlformats.org/presentationml/2006/ole">
                <p:oleObj spid="_x0000_s233480" name="ChemSketch" r:id="rId6" imgW="2916936" imgH="1578864" progId="">
                  <p:embed/>
                </p:oleObj>
              </a:graphicData>
            </a:graphic>
          </p:graphicFrame>
        </p:grpSp>
      </p:grpSp>
      <p:sp>
        <p:nvSpPr>
          <p:cNvPr id="49" name="Rectangle 5"/>
          <p:cNvSpPr>
            <a:spLocks noChangeArrowheads="1"/>
          </p:cNvSpPr>
          <p:nvPr/>
        </p:nvSpPr>
        <p:spPr bwMode="auto">
          <a:xfrm>
            <a:off x="1643042" y="6286520"/>
            <a:ext cx="1524369" cy="369888"/>
          </a:xfrm>
          <a:prstGeom prst="rect">
            <a:avLst/>
          </a:prstGeom>
          <a:noFill/>
          <a:ln w="9525">
            <a:noFill/>
            <a:miter lim="800000"/>
            <a:headEnd/>
            <a:tailEnd/>
          </a:ln>
        </p:spPr>
        <p:txBody>
          <a:bodyPr wrap="square">
            <a:spAutoFit/>
          </a:bodyPr>
          <a:lstStyle/>
          <a:p>
            <a:r>
              <a:rPr lang="en-GB" b="1" i="1" dirty="0">
                <a:solidFill>
                  <a:srgbClr val="FFFF00"/>
                </a:solidFill>
                <a:latin typeface="Times New Roman" pitchFamily="18" charset="0"/>
                <a:cs typeface="Times New Roman" pitchFamily="18" charset="0"/>
              </a:rPr>
              <a:t>Tetra dentate</a:t>
            </a:r>
            <a:endParaRPr lang="fr-FR" b="1" i="1" dirty="0">
              <a:solidFill>
                <a:srgbClr val="FFFF00"/>
              </a:solidFill>
              <a:latin typeface="Times New Roman" pitchFamily="18" charset="0"/>
              <a:cs typeface="Times New Roman" pitchFamily="18" charset="0"/>
            </a:endParaRPr>
          </a:p>
        </p:txBody>
      </p:sp>
      <p:sp>
        <p:nvSpPr>
          <p:cNvPr id="50" name="Rectangle 6"/>
          <p:cNvSpPr>
            <a:spLocks noChangeArrowheads="1"/>
          </p:cNvSpPr>
          <p:nvPr/>
        </p:nvSpPr>
        <p:spPr bwMode="auto">
          <a:xfrm>
            <a:off x="6500826" y="6286520"/>
            <a:ext cx="1500224" cy="369887"/>
          </a:xfrm>
          <a:prstGeom prst="rect">
            <a:avLst/>
          </a:prstGeom>
          <a:noFill/>
          <a:ln w="9525">
            <a:noFill/>
            <a:miter lim="800000"/>
            <a:headEnd/>
            <a:tailEnd/>
          </a:ln>
        </p:spPr>
        <p:txBody>
          <a:bodyPr wrap="square">
            <a:spAutoFit/>
          </a:bodyPr>
          <a:lstStyle/>
          <a:p>
            <a:r>
              <a:rPr lang="fr-FR" b="1" i="1" dirty="0" err="1">
                <a:solidFill>
                  <a:srgbClr val="FFFF00"/>
                </a:solidFill>
                <a:latin typeface="Times New Roman" pitchFamily="18" charset="0"/>
                <a:cs typeface="Times New Roman" pitchFamily="18" charset="0"/>
              </a:rPr>
              <a:t>Pentadentate</a:t>
            </a:r>
            <a:endParaRPr lang="fr-FR" b="1" i="1" dirty="0">
              <a:solidFill>
                <a:srgbClr val="FFFF00"/>
              </a:solidFill>
              <a:latin typeface="Times New Roman" pitchFamily="18" charset="0"/>
              <a:cs typeface="Times New Roman" pitchFamily="18" charset="0"/>
            </a:endParaRPr>
          </a:p>
        </p:txBody>
      </p:sp>
      <p:grpSp>
        <p:nvGrpSpPr>
          <p:cNvPr id="51" name="Groupe 23"/>
          <p:cNvGrpSpPr>
            <a:grpSpLocks/>
          </p:cNvGrpSpPr>
          <p:nvPr/>
        </p:nvGrpSpPr>
        <p:grpSpPr bwMode="auto">
          <a:xfrm>
            <a:off x="642910" y="4572008"/>
            <a:ext cx="3000396" cy="1660521"/>
            <a:chOff x="1000100" y="428604"/>
            <a:chExt cx="3671887" cy="2232025"/>
          </a:xfrm>
        </p:grpSpPr>
        <p:sp>
          <p:nvSpPr>
            <p:cNvPr id="52" name="Rectangle 18"/>
            <p:cNvSpPr>
              <a:spLocks noChangeArrowheads="1"/>
            </p:cNvSpPr>
            <p:nvPr/>
          </p:nvSpPr>
          <p:spPr bwMode="auto">
            <a:xfrm>
              <a:off x="1000100" y="428604"/>
              <a:ext cx="3671887" cy="2232025"/>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0000" tIns="46800" rIns="90000" bIns="46800" anchor="ctr"/>
            <a:lstStyle/>
            <a:p>
              <a:pPr>
                <a:defRPr/>
              </a:pPr>
              <a:endParaRPr lang="fr-FR" dirty="0">
                <a:ln w="3175">
                  <a:solidFill>
                    <a:srgbClr val="7575D1"/>
                  </a:solidFill>
                </a:ln>
                <a:solidFill>
                  <a:srgbClr val="0066FF"/>
                </a:solidFill>
              </a:endParaRPr>
            </a:p>
          </p:txBody>
        </p:sp>
        <p:grpSp>
          <p:nvGrpSpPr>
            <p:cNvPr id="53" name="Groupe 20"/>
            <p:cNvGrpSpPr>
              <a:grpSpLocks/>
            </p:cNvGrpSpPr>
            <p:nvPr/>
          </p:nvGrpSpPr>
          <p:grpSpPr bwMode="auto">
            <a:xfrm>
              <a:off x="1428728" y="928670"/>
              <a:ext cx="2886075" cy="1166812"/>
              <a:chOff x="1428728" y="928670"/>
              <a:chExt cx="2886075" cy="1166812"/>
            </a:xfrm>
          </p:grpSpPr>
          <p:graphicFrame>
            <p:nvGraphicFramePr>
              <p:cNvPr id="54" name="Object 3"/>
              <p:cNvGraphicFramePr>
                <a:graphicFrameLocks noChangeAspect="1"/>
              </p:cNvGraphicFramePr>
              <p:nvPr/>
            </p:nvGraphicFramePr>
            <p:xfrm>
              <a:off x="1428728" y="928670"/>
              <a:ext cx="2886075" cy="1166812"/>
            </p:xfrm>
            <a:graphic>
              <a:graphicData uri="http://schemas.openxmlformats.org/presentationml/2006/ole">
                <p:oleObj spid="_x0000_s233481" name="ChemSketch" r:id="rId7" imgW="2886456" imgH="1237488" progId="">
                  <p:embed/>
                </p:oleObj>
              </a:graphicData>
            </a:graphic>
          </p:graphicFrame>
          <p:sp>
            <p:nvSpPr>
              <p:cNvPr id="55" name="Oval 26"/>
              <p:cNvSpPr>
                <a:spLocks noChangeArrowheads="1"/>
              </p:cNvSpPr>
              <p:nvPr/>
            </p:nvSpPr>
            <p:spPr bwMode="auto">
              <a:xfrm>
                <a:off x="2000232" y="1142984"/>
                <a:ext cx="271477" cy="195281"/>
              </a:xfrm>
              <a:prstGeom prst="ellipse">
                <a:avLst/>
              </a:prstGeom>
              <a:noFill/>
              <a:ln w="9525">
                <a:solidFill>
                  <a:srgbClr val="00B0F0"/>
                </a:solidFill>
                <a:round/>
                <a:headEnd/>
                <a:tailEnd/>
              </a:ln>
            </p:spPr>
            <p:txBody>
              <a:bodyPr wrap="none" anchor="ctr"/>
              <a:lstStyle/>
              <a:p>
                <a:endParaRPr lang="fr-FR"/>
              </a:p>
            </p:txBody>
          </p:sp>
          <p:sp>
            <p:nvSpPr>
              <p:cNvPr id="56" name="Oval 26"/>
              <p:cNvSpPr>
                <a:spLocks noChangeArrowheads="1"/>
              </p:cNvSpPr>
              <p:nvPr/>
            </p:nvSpPr>
            <p:spPr bwMode="auto">
              <a:xfrm>
                <a:off x="3214678" y="1643050"/>
                <a:ext cx="271477" cy="195281"/>
              </a:xfrm>
              <a:prstGeom prst="ellipse">
                <a:avLst/>
              </a:prstGeom>
              <a:noFill/>
              <a:ln w="9525">
                <a:solidFill>
                  <a:srgbClr val="00B0F0"/>
                </a:solidFill>
                <a:round/>
                <a:headEnd/>
                <a:tailEnd/>
              </a:ln>
            </p:spPr>
            <p:txBody>
              <a:bodyPr wrap="none" anchor="ctr"/>
              <a:lstStyle/>
              <a:p>
                <a:endParaRPr lang="fr-FR"/>
              </a:p>
            </p:txBody>
          </p:sp>
          <p:sp>
            <p:nvSpPr>
              <p:cNvPr id="57" name="Oval 26"/>
              <p:cNvSpPr>
                <a:spLocks noChangeArrowheads="1"/>
              </p:cNvSpPr>
              <p:nvPr/>
            </p:nvSpPr>
            <p:spPr bwMode="auto">
              <a:xfrm>
                <a:off x="2285984" y="1643050"/>
                <a:ext cx="271477" cy="195281"/>
              </a:xfrm>
              <a:prstGeom prst="ellipse">
                <a:avLst/>
              </a:prstGeom>
              <a:noFill/>
              <a:ln w="9525">
                <a:solidFill>
                  <a:srgbClr val="00B0F0"/>
                </a:solidFill>
                <a:round/>
                <a:headEnd/>
                <a:tailEnd/>
              </a:ln>
            </p:spPr>
            <p:txBody>
              <a:bodyPr wrap="none" anchor="ctr"/>
              <a:lstStyle/>
              <a:p>
                <a:endParaRPr lang="fr-FR"/>
              </a:p>
            </p:txBody>
          </p:sp>
          <p:sp>
            <p:nvSpPr>
              <p:cNvPr id="58" name="Oval 26"/>
              <p:cNvSpPr>
                <a:spLocks noChangeArrowheads="1"/>
              </p:cNvSpPr>
              <p:nvPr/>
            </p:nvSpPr>
            <p:spPr bwMode="auto">
              <a:xfrm>
                <a:off x="3500430" y="1142984"/>
                <a:ext cx="271477" cy="195281"/>
              </a:xfrm>
              <a:prstGeom prst="ellipse">
                <a:avLst/>
              </a:prstGeom>
              <a:noFill/>
              <a:ln w="9525">
                <a:solidFill>
                  <a:srgbClr val="00B0F0"/>
                </a:solidFill>
                <a:round/>
                <a:headEnd/>
                <a:tailEnd/>
              </a:ln>
            </p:spPr>
            <p:txBody>
              <a:bodyPr wrap="none" anchor="ctr"/>
              <a:lstStyle/>
              <a:p>
                <a:endParaRPr lang="fr-F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 calcmode="lin" valueType="num">
                                      <p:cBhvr>
                                        <p:cTn id="7" dur="500" decel="50000" fill="hold">
                                          <p:stCondLst>
                                            <p:cond delay="0"/>
                                          </p:stCondLst>
                                        </p:cTn>
                                        <p:tgtEl>
                                          <p:spTgt spid="15">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5">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5">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5">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5">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5">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5">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6"/>
                                        </p:tgtEl>
                                        <p:attrNameLst>
                                          <p:attrName>ppt_y</p:attrName>
                                        </p:attrNameLst>
                                      </p:cBhvr>
                                      <p:tavLst>
                                        <p:tav tm="0">
                                          <p:val>
                                            <p:strVal val="#ppt_y"/>
                                          </p:val>
                                        </p:tav>
                                        <p:tav tm="100000">
                                          <p:val>
                                            <p:strVal val="#ppt_y"/>
                                          </p:val>
                                        </p:tav>
                                      </p:tavLst>
                                    </p:anim>
                                    <p:anim calcmode="lin" valueType="num">
                                      <p:cBhvr>
                                        <p:cTn id="2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30"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800" decel="100000"/>
                                        <p:tgtEl>
                                          <p:spTgt spid="17"/>
                                        </p:tgtEl>
                                      </p:cBhvr>
                                    </p:animEffect>
                                    <p:anim calcmode="lin" valueType="num">
                                      <p:cBhvr>
                                        <p:cTn id="29" dur="800" decel="100000" fill="hold"/>
                                        <p:tgtEl>
                                          <p:spTgt spid="17"/>
                                        </p:tgtEl>
                                        <p:attrNameLst>
                                          <p:attrName>style.rotation</p:attrName>
                                        </p:attrNameLst>
                                      </p:cBhvr>
                                      <p:tavLst>
                                        <p:tav tm="0">
                                          <p:val>
                                            <p:fltVal val="-90"/>
                                          </p:val>
                                        </p:tav>
                                        <p:tav tm="100000">
                                          <p:val>
                                            <p:fltVal val="0"/>
                                          </p:val>
                                        </p:tav>
                                      </p:tavLst>
                                    </p:anim>
                                    <p:anim calcmode="lin" valueType="num">
                                      <p:cBhvr>
                                        <p:cTn id="30" dur="800" decel="100000" fill="hold"/>
                                        <p:tgtEl>
                                          <p:spTgt spid="17"/>
                                        </p:tgtEl>
                                        <p:attrNameLst>
                                          <p:attrName>ppt_x</p:attrName>
                                        </p:attrNameLst>
                                      </p:cBhvr>
                                      <p:tavLst>
                                        <p:tav tm="0">
                                          <p:val>
                                            <p:strVal val="#ppt_x+0.4"/>
                                          </p:val>
                                        </p:tav>
                                        <p:tav tm="100000">
                                          <p:val>
                                            <p:strVal val="#ppt_x-0.05"/>
                                          </p:val>
                                        </p:tav>
                                      </p:tavLst>
                                    </p:anim>
                                    <p:anim calcmode="lin" valueType="num">
                                      <p:cBhvr>
                                        <p:cTn id="31" dur="800" decel="100000" fill="hold"/>
                                        <p:tgtEl>
                                          <p:spTgt spid="17"/>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1" presetClass="entr" presetSubtype="4"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heel(4)">
                                      <p:cBhvr>
                                        <p:cTn id="38" dur="20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strVal val="#ppt_w*0.05"/>
                                          </p:val>
                                        </p:tav>
                                        <p:tav tm="100000">
                                          <p:val>
                                            <p:strVal val="#ppt_w"/>
                                          </p:val>
                                        </p:tav>
                                      </p:tavLst>
                                    </p:anim>
                                    <p:anim calcmode="lin" valueType="num">
                                      <p:cBhvr>
                                        <p:cTn id="44" dur="500" fill="hold"/>
                                        <p:tgtEl>
                                          <p:spTgt spid="49"/>
                                        </p:tgtEl>
                                        <p:attrNameLst>
                                          <p:attrName>ppt_h</p:attrName>
                                        </p:attrNameLst>
                                      </p:cBhvr>
                                      <p:tavLst>
                                        <p:tav tm="0">
                                          <p:val>
                                            <p:strVal val="#ppt_h"/>
                                          </p:val>
                                        </p:tav>
                                        <p:tav tm="100000">
                                          <p:val>
                                            <p:strVal val="#ppt_h"/>
                                          </p:val>
                                        </p:tav>
                                      </p:tavLst>
                                    </p:anim>
                                    <p:anim calcmode="lin" valueType="num">
                                      <p:cBhvr>
                                        <p:cTn id="45" dur="500" fill="hold"/>
                                        <p:tgtEl>
                                          <p:spTgt spid="49"/>
                                        </p:tgtEl>
                                        <p:attrNameLst>
                                          <p:attrName>ppt_x</p:attrName>
                                        </p:attrNameLst>
                                      </p:cBhvr>
                                      <p:tavLst>
                                        <p:tav tm="0">
                                          <p:val>
                                            <p:strVal val="#ppt_x-.2"/>
                                          </p:val>
                                        </p:tav>
                                        <p:tav tm="100000">
                                          <p:val>
                                            <p:strVal val="#ppt_x"/>
                                          </p:val>
                                        </p:tav>
                                      </p:tavLst>
                                    </p:anim>
                                    <p:anim calcmode="lin" valueType="num">
                                      <p:cBhvr>
                                        <p:cTn id="46" dur="500" fill="hold"/>
                                        <p:tgtEl>
                                          <p:spTgt spid="49"/>
                                        </p:tgtEl>
                                        <p:attrNameLst>
                                          <p:attrName>ppt_y</p:attrName>
                                        </p:attrNameLst>
                                      </p:cBhvr>
                                      <p:tavLst>
                                        <p:tav tm="0">
                                          <p:val>
                                            <p:strVal val="#ppt_y"/>
                                          </p:val>
                                        </p:tav>
                                        <p:tav tm="100000">
                                          <p:val>
                                            <p:strVal val="#ppt_y"/>
                                          </p:val>
                                        </p:tav>
                                      </p:tavLst>
                                    </p:anim>
                                    <p:animEffect transition="in" filter="fade">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2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49" grpId="0"/>
      <p:bldP spid="5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ZoneTexte 28"/>
          <p:cNvSpPr txBox="1"/>
          <p:nvPr/>
        </p:nvSpPr>
        <p:spPr>
          <a:xfrm>
            <a:off x="2643174" y="714356"/>
            <a:ext cx="6500826" cy="369332"/>
          </a:xfrm>
          <a:prstGeom prst="rect">
            <a:avLst/>
          </a:prstGeom>
          <a:solidFill>
            <a:schemeClr val="bg1"/>
          </a:solidFill>
        </p:spPr>
        <p:txBody>
          <a:bodyPr wrap="square" rtlCol="0">
            <a:spAutoFit/>
          </a:bodyPr>
          <a:lstStyle/>
          <a:p>
            <a:endParaRPr lang="fr-FR" dirty="0"/>
          </a:p>
        </p:txBody>
      </p:sp>
      <p:grpSp>
        <p:nvGrpSpPr>
          <p:cNvPr id="16" name="Group 22"/>
          <p:cNvGrpSpPr>
            <a:grpSpLocks/>
          </p:cNvGrpSpPr>
          <p:nvPr/>
        </p:nvGrpSpPr>
        <p:grpSpPr bwMode="auto">
          <a:xfrm>
            <a:off x="6572264" y="0"/>
            <a:ext cx="2214546" cy="565151"/>
            <a:chOff x="4694" y="1940"/>
            <a:chExt cx="862" cy="356"/>
          </a:xfrm>
          <a:solidFill>
            <a:srgbClr val="00B050"/>
          </a:solidFill>
        </p:grpSpPr>
        <p:sp>
          <p:nvSpPr>
            <p:cNvPr id="1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19" name="Picture 2"/>
          <p:cNvPicPr>
            <a:picLocks noChangeAspect="1" noChangeArrowheads="1"/>
          </p:cNvPicPr>
          <p:nvPr/>
        </p:nvPicPr>
        <p:blipFill>
          <a:blip r:embed="rId2" cstate="print"/>
          <a:srcRect/>
          <a:stretch>
            <a:fillRect/>
          </a:stretch>
        </p:blipFill>
        <p:spPr bwMode="auto">
          <a:xfrm>
            <a:off x="214282" y="0"/>
            <a:ext cx="2500298" cy="1071546"/>
          </a:xfrm>
          <a:prstGeom prst="rect">
            <a:avLst/>
          </a:prstGeom>
          <a:noFill/>
          <a:ln w="9525">
            <a:noFill/>
            <a:miter lim="800000"/>
            <a:headEnd/>
            <a:tailEnd/>
          </a:ln>
          <a:effectLst/>
        </p:spPr>
      </p:pic>
      <p:grpSp>
        <p:nvGrpSpPr>
          <p:cNvPr id="20" name="Group 22"/>
          <p:cNvGrpSpPr>
            <a:grpSpLocks/>
          </p:cNvGrpSpPr>
          <p:nvPr/>
        </p:nvGrpSpPr>
        <p:grpSpPr bwMode="auto">
          <a:xfrm>
            <a:off x="-32" y="-24"/>
            <a:ext cx="2214546" cy="565151"/>
            <a:chOff x="4694" y="1940"/>
            <a:chExt cx="862" cy="356"/>
          </a:xfrm>
          <a:solidFill>
            <a:srgbClr val="FFFF00"/>
          </a:solidFill>
        </p:grpSpPr>
        <p:sp>
          <p:nvSpPr>
            <p:cNvPr id="2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23" name="Group 22"/>
          <p:cNvGrpSpPr>
            <a:grpSpLocks/>
          </p:cNvGrpSpPr>
          <p:nvPr/>
        </p:nvGrpSpPr>
        <p:grpSpPr bwMode="auto">
          <a:xfrm>
            <a:off x="3071802" y="571480"/>
            <a:ext cx="2214546" cy="565151"/>
            <a:chOff x="4694" y="1940"/>
            <a:chExt cx="862" cy="356"/>
          </a:xfrm>
          <a:solidFill>
            <a:srgbClr val="92D050"/>
          </a:solidFill>
        </p:grpSpPr>
        <p:sp>
          <p:nvSpPr>
            <p:cNvPr id="2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26" name="ZoneTexte 25"/>
          <p:cNvSpPr txBox="1"/>
          <p:nvPr/>
        </p:nvSpPr>
        <p:spPr>
          <a:xfrm>
            <a:off x="2928926" y="6488668"/>
            <a:ext cx="5786478" cy="369332"/>
          </a:xfrm>
          <a:prstGeom prst="rect">
            <a:avLst/>
          </a:prstGeom>
          <a:solidFill>
            <a:schemeClr val="bg1"/>
          </a:solidFill>
        </p:spPr>
        <p:txBody>
          <a:bodyPr wrap="square" rtlCol="0">
            <a:spAutoFit/>
          </a:bodyPr>
          <a:lstStyle/>
          <a:p>
            <a:endParaRPr lang="fr-FR" dirty="0"/>
          </a:p>
        </p:txBody>
      </p:sp>
      <p:grpSp>
        <p:nvGrpSpPr>
          <p:cNvPr id="28" name="Groupe 27"/>
          <p:cNvGrpSpPr/>
          <p:nvPr/>
        </p:nvGrpSpPr>
        <p:grpSpPr>
          <a:xfrm>
            <a:off x="-214346" y="2571744"/>
            <a:ext cx="9358346" cy="1158539"/>
            <a:chOff x="-214346" y="2571744"/>
            <a:chExt cx="9358346" cy="1158539"/>
          </a:xfrm>
        </p:grpSpPr>
        <p:pic>
          <p:nvPicPr>
            <p:cNvPr id="27" name="Image 26" descr="Sans titre.bmp"/>
            <p:cNvPicPr>
              <a:picLocks noChangeAspect="1"/>
            </p:cNvPicPr>
            <p:nvPr/>
          </p:nvPicPr>
          <p:blipFill>
            <a:blip r:embed="rId3" cstate="print">
              <a:clrChange>
                <a:clrFrom>
                  <a:srgbClr val="FFFFFF"/>
                </a:clrFrom>
                <a:clrTo>
                  <a:srgbClr val="FFFFFF">
                    <a:alpha val="0"/>
                  </a:srgbClr>
                </a:clrTo>
              </a:clrChange>
              <a:duotone>
                <a:prstClr val="black"/>
                <a:schemeClr val="accent1">
                  <a:tint val="45000"/>
                  <a:satMod val="400000"/>
                </a:schemeClr>
              </a:duotone>
            </a:blip>
            <a:stretch>
              <a:fillRect/>
            </a:stretch>
          </p:blipFill>
          <p:spPr>
            <a:xfrm>
              <a:off x="-214346" y="2571744"/>
              <a:ext cx="9144000" cy="958718"/>
            </a:xfrm>
            <a:prstGeom prst="rect">
              <a:avLst/>
            </a:prstGeom>
            <a:scene3d>
              <a:camera prst="isometricOffAxis1Right"/>
              <a:lightRig rig="threePt" dir="t"/>
            </a:scene3d>
          </p:spPr>
        </p:pic>
        <p:sp>
          <p:nvSpPr>
            <p:cNvPr id="14" name="ZoneTexte 13"/>
            <p:cNvSpPr txBox="1"/>
            <p:nvPr/>
          </p:nvSpPr>
          <p:spPr>
            <a:xfrm>
              <a:off x="2714612" y="2714620"/>
              <a:ext cx="521400" cy="1015663"/>
            </a:xfrm>
            <a:prstGeom prst="rect">
              <a:avLst/>
            </a:prstGeom>
            <a:noFill/>
          </p:spPr>
          <p:txBody>
            <a:bodyPr wrap="square" rtlCol="0">
              <a:spAutoFit/>
              <a:scene3d>
                <a:camera prst="isometricOffAxis1Right"/>
                <a:lightRig rig="glow" dir="t">
                  <a:rot lat="0" lon="0" rev="3600000"/>
                </a:lightRig>
              </a:scene3d>
              <a:sp3d prstMaterial="softEdge">
                <a:bevelT w="29210" h="16510"/>
                <a:contourClr>
                  <a:schemeClr val="accent4">
                    <a:alpha val="95000"/>
                  </a:schemeClr>
                </a:contourClr>
              </a:sp3d>
            </a:bodyPr>
            <a:lstStyle/>
            <a:p>
              <a:r>
                <a:rPr lang="fr-FR" sz="6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rPr>
                <a:t>M</a:t>
              </a:r>
              <a:endParaRPr lang="fr-FR" sz="6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endParaRPr>
            </a:p>
          </p:txBody>
        </p:sp>
        <p:sp>
          <p:nvSpPr>
            <p:cNvPr id="15" name="ZoneTexte 14"/>
            <p:cNvSpPr txBox="1"/>
            <p:nvPr/>
          </p:nvSpPr>
          <p:spPr>
            <a:xfrm>
              <a:off x="3286116" y="2786058"/>
              <a:ext cx="5857884" cy="523220"/>
            </a:xfrm>
            <a:prstGeom prst="rect">
              <a:avLst/>
            </a:prstGeom>
            <a:noFill/>
          </p:spPr>
          <p:txBody>
            <a:bodyPr wrap="square" rtlCol="0">
              <a:spAutoFit/>
              <a:scene3d>
                <a:camera prst="isometricOffAxis1Right"/>
                <a:lightRig rig="glow" dir="tl">
                  <a:rot lat="0" lon="0" rev="5400000"/>
                </a:lightRig>
              </a:scene3d>
              <a:sp3d contourW="12700">
                <a:bevelT w="25400" h="25400"/>
                <a:contourClr>
                  <a:schemeClr val="accent6">
                    <a:shade val="73000"/>
                  </a:schemeClr>
                </a:contourClr>
              </a:sp3d>
            </a:bodyPr>
            <a:lstStyle/>
            <a:p>
              <a:r>
                <a:rPr lang="fr-FR" sz="28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rPr>
                <a:t>éthode</a:t>
              </a:r>
              <a:r>
                <a:rPr lang="fr-F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rPr>
                <a:t> d’analyses</a:t>
              </a:r>
              <a:endParaRPr lang="fr-FR"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checkerboard(across)">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e la date 5"/>
          <p:cNvSpPr>
            <a:spLocks noGrp="1"/>
          </p:cNvSpPr>
          <p:nvPr>
            <p:ph type="dt" sz="half" idx="4294967295"/>
          </p:nvPr>
        </p:nvSpPr>
        <p:spPr>
          <a:xfrm>
            <a:off x="0" y="6477000"/>
            <a:ext cx="2133600" cy="274638"/>
          </a:xfrm>
          <a:prstGeom prst="rect">
            <a:avLst/>
          </a:prstGeom>
        </p:spPr>
        <p:txBody>
          <a:bodyPr/>
          <a:lstStyle/>
          <a:p>
            <a:fld id="{B9BE00C8-A33B-4D16-A8F0-7D24D2AA5923}" type="datetime1">
              <a:rPr lang="fr-FR" smtClean="0"/>
              <a:pPr/>
              <a:t>06/07/2011</a:t>
            </a:fld>
            <a:endParaRPr lang="fr-BE"/>
          </a:p>
        </p:txBody>
      </p:sp>
      <p:pic>
        <p:nvPicPr>
          <p:cNvPr id="4" name="Picture 5" descr="bord"/>
          <p:cNvPicPr preferRelativeResize="0">
            <a:picLocks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1042988" y="2852738"/>
            <a:ext cx="7269162" cy="593725"/>
          </a:xfrm>
          <a:prstGeom prst="rect">
            <a:avLst/>
          </a:prstGeom>
          <a:noFill/>
          <a:ln w="9525">
            <a:noFill/>
            <a:miter lim="800000"/>
            <a:headEnd/>
            <a:tailEnd/>
          </a:ln>
        </p:spPr>
      </p:pic>
      <p:pic>
        <p:nvPicPr>
          <p:cNvPr id="5" name="Picture 6" descr="bord"/>
          <p:cNvPicPr preferRelativeResize="0">
            <a:picLocks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1030288" y="3344863"/>
            <a:ext cx="7269162" cy="595312"/>
          </a:xfrm>
          <a:prstGeom prst="rect">
            <a:avLst/>
          </a:prstGeom>
          <a:noFill/>
          <a:ln w="9525">
            <a:noFill/>
            <a:miter lim="800000"/>
            <a:headEnd/>
            <a:tailEnd/>
          </a:ln>
        </p:spPr>
      </p:pic>
      <p:sp>
        <p:nvSpPr>
          <p:cNvPr id="8" name="Rectangle 7"/>
          <p:cNvSpPr>
            <a:spLocks noChangeArrowheads="1"/>
          </p:cNvSpPr>
          <p:nvPr/>
        </p:nvSpPr>
        <p:spPr bwMode="auto">
          <a:xfrm>
            <a:off x="1146175" y="1428736"/>
            <a:ext cx="7069163" cy="4286280"/>
          </a:xfrm>
          <a:prstGeom prst="rect">
            <a:avLst/>
          </a:prstGeom>
          <a:noFill/>
          <a:ln>
            <a:headEnd/>
            <a:tailEnd/>
          </a:ln>
        </p:spPr>
        <p:style>
          <a:lnRef idx="0">
            <a:schemeClr val="accent5"/>
          </a:lnRef>
          <a:fillRef idx="1002">
            <a:schemeClr val="dk1"/>
          </a:fillRef>
          <a:effectRef idx="3">
            <a:schemeClr val="accent5"/>
          </a:effectRef>
          <a:fontRef idx="minor">
            <a:schemeClr val="lt1"/>
          </a:fontRef>
        </p:style>
        <p:txBody>
          <a:bodyPr anchor="ctr"/>
          <a:lstStyle/>
          <a:p>
            <a:pPr>
              <a:lnSpc>
                <a:spcPct val="190000"/>
              </a:lnSpc>
            </a:pPr>
            <a:r>
              <a:rPr lang="fr-FR" sz="2000" dirty="0" smtClean="0"/>
              <a:t> </a:t>
            </a:r>
          </a:p>
          <a:p>
            <a:pPr>
              <a:lnSpc>
                <a:spcPct val="190000"/>
              </a:lnSpc>
              <a:buFontTx/>
              <a:buBlip>
                <a:blip r:embed="rId5"/>
              </a:buBlip>
            </a:pPr>
            <a:r>
              <a:rPr lang="fr-FR" sz="2200" b="1" dirty="0" smtClean="0">
                <a:solidFill>
                  <a:schemeClr val="bg1"/>
                </a:solidFill>
                <a:latin typeface="Times New Roman" pitchFamily="18" charset="0"/>
                <a:cs typeface="Times New Roman" pitchFamily="18" charset="0"/>
              </a:rPr>
              <a:t>  </a:t>
            </a:r>
            <a:r>
              <a:rPr lang="fr-FR" sz="2200" b="1" dirty="0" smtClean="0">
                <a:solidFill>
                  <a:schemeClr val="tx1"/>
                </a:solidFill>
                <a:latin typeface="Times New Roman" pitchFamily="18" charset="0"/>
                <a:cs typeface="Times New Roman" pitchFamily="18" charset="0"/>
              </a:rPr>
              <a:t>Introduction</a:t>
            </a:r>
          </a:p>
          <a:p>
            <a:pPr>
              <a:lnSpc>
                <a:spcPct val="190000"/>
              </a:lnSpc>
            </a:pPr>
            <a:endParaRPr lang="fr-FR" sz="2200" b="1" dirty="0">
              <a:solidFill>
                <a:schemeClr val="tx1"/>
              </a:solidFill>
            </a:endParaRPr>
          </a:p>
          <a:p>
            <a:pPr>
              <a:lnSpc>
                <a:spcPct val="190000"/>
              </a:lnSpc>
              <a:buFontTx/>
              <a:buBlip>
                <a:blip r:embed="rId5"/>
              </a:buBlip>
            </a:pPr>
            <a:r>
              <a:rPr lang="fr-FR" sz="2200" b="1" dirty="0" smtClean="0">
                <a:solidFill>
                  <a:schemeClr val="tx1"/>
                </a:solidFill>
                <a:latin typeface="Times New Roman" pitchFamily="18" charset="0"/>
                <a:cs typeface="Times New Roman" pitchFamily="18" charset="0"/>
              </a:rPr>
              <a:t>Partie théorique</a:t>
            </a:r>
          </a:p>
          <a:p>
            <a:pPr>
              <a:lnSpc>
                <a:spcPct val="190000"/>
              </a:lnSpc>
            </a:pPr>
            <a:endParaRPr lang="fr-FR" sz="2200" b="1" dirty="0">
              <a:solidFill>
                <a:schemeClr val="tx1"/>
              </a:solidFill>
              <a:latin typeface="Times New Roman" pitchFamily="18" charset="0"/>
              <a:cs typeface="Times New Roman" pitchFamily="18" charset="0"/>
            </a:endParaRPr>
          </a:p>
          <a:p>
            <a:pPr>
              <a:lnSpc>
                <a:spcPct val="190000"/>
              </a:lnSpc>
              <a:buFontTx/>
              <a:buBlip>
                <a:blip r:embed="rId5"/>
              </a:buBlip>
            </a:pPr>
            <a:r>
              <a:rPr lang="fr-FR" sz="2200" b="1" dirty="0">
                <a:solidFill>
                  <a:schemeClr val="tx1"/>
                </a:solidFill>
                <a:latin typeface="Times New Roman" pitchFamily="18" charset="0"/>
                <a:cs typeface="Times New Roman" pitchFamily="18" charset="0"/>
              </a:rPr>
              <a:t> </a:t>
            </a:r>
            <a:r>
              <a:rPr lang="fr-FR" sz="2200" b="1" dirty="0" smtClean="0">
                <a:solidFill>
                  <a:schemeClr val="tx1"/>
                </a:solidFill>
                <a:latin typeface="Times New Roman" pitchFamily="18" charset="0"/>
                <a:cs typeface="Times New Roman" pitchFamily="18" charset="0"/>
              </a:rPr>
              <a:t>  Conclusion </a:t>
            </a:r>
            <a:endParaRPr lang="fr-FR" sz="2200" b="1" dirty="0">
              <a:solidFill>
                <a:schemeClr val="tx1"/>
              </a:solidFill>
              <a:latin typeface="Times New Roman" pitchFamily="18" charset="0"/>
              <a:cs typeface="Times New Roman" pitchFamily="18" charset="0"/>
            </a:endParaRPr>
          </a:p>
          <a:p>
            <a:pPr>
              <a:lnSpc>
                <a:spcPct val="190000"/>
              </a:lnSpc>
            </a:pPr>
            <a:r>
              <a:rPr lang="fr-FR" sz="2200" b="1" dirty="0" smtClean="0">
                <a:solidFill>
                  <a:schemeClr val="tx1"/>
                </a:solidFill>
                <a:latin typeface="Times New Roman" pitchFamily="18" charset="0"/>
                <a:cs typeface="Times New Roman" pitchFamily="18" charset="0"/>
              </a:rPr>
              <a:t> </a:t>
            </a:r>
            <a:endParaRPr lang="fr-FR" sz="2200" b="1" dirty="0">
              <a:solidFill>
                <a:schemeClr val="tx1"/>
              </a:solidFill>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6" cstate="print"/>
          <a:srcRect/>
          <a:stretch>
            <a:fillRect/>
          </a:stretch>
        </p:blipFill>
        <p:spPr bwMode="auto">
          <a:xfrm>
            <a:off x="0" y="0"/>
            <a:ext cx="2500298" cy="85723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0" presetClass="path" presetSubtype="0" accel="50000" decel="50000" fill="hold" nodeType="withEffect">
                                  <p:stCondLst>
                                    <p:cond delay="0"/>
                                  </p:stCondLst>
                                  <p:childTnLst>
                                    <p:animMotion origin="layout" path="M 0 0 L 0 -0.29398 " pathEditMode="relative" ptsTypes="AA">
                                      <p:cBhvr>
                                        <p:cTn id="9" dur="1000" fill="hold"/>
                                        <p:tgtEl>
                                          <p:spTgt spid="4"/>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par>
                                <p:cTn id="13" presetID="0" presetClass="path" presetSubtype="0" accel="50000" decel="50000" fill="hold" nodeType="withEffect">
                                  <p:stCondLst>
                                    <p:cond delay="0"/>
                                  </p:stCondLst>
                                  <p:childTnLst>
                                    <p:animMotion origin="layout" path="M 4.16667E-6 1.48148E-6 L 4.16667E-6 0.35695 " pathEditMode="relative" ptsTypes="AA">
                                      <p:cBhvr>
                                        <p:cTn id="14" dur="1000" fill="hold"/>
                                        <p:tgtEl>
                                          <p:spTgt spid="5"/>
                                        </p:tgtEl>
                                        <p:attrNameLst>
                                          <p:attrName>ppt_x</p:attrName>
                                          <p:attrName>ppt_y</p:attrName>
                                        </p:attrNameLst>
                                      </p:cBhvr>
                                    </p:animMotion>
                                  </p:childTnLst>
                                </p:cTn>
                              </p:par>
                              <p:par>
                                <p:cTn id="15" presetID="16" presetClass="entr" presetSubtype="42" fill="hold" nodeType="withEffect">
                                  <p:stCondLst>
                                    <p:cond delay="500"/>
                                  </p:stCondLst>
                                  <p:iterate type="wd">
                                    <p:tmPct val="10000"/>
                                  </p:iterate>
                                  <p:childTnLst>
                                    <p:set>
                                      <p:cBhvr>
                                        <p:cTn id="16" dur="1" fill="hold">
                                          <p:stCondLst>
                                            <p:cond delay="0"/>
                                          </p:stCondLst>
                                        </p:cTn>
                                        <p:tgtEl>
                                          <p:spTgt spid="8"/>
                                        </p:tgtEl>
                                        <p:attrNameLst>
                                          <p:attrName>style.visibility</p:attrName>
                                        </p:attrNameLst>
                                      </p:cBhvr>
                                      <p:to>
                                        <p:strVal val="visible"/>
                                      </p:to>
                                    </p:set>
                                    <p:animEffect transition="in" filter="barn(out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643702"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3143240" y="500042"/>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6" name="ZoneTexte 1"/>
          <p:cNvSpPr txBox="1">
            <a:spLocks noChangeArrowheads="1"/>
          </p:cNvSpPr>
          <p:nvPr/>
        </p:nvSpPr>
        <p:spPr bwMode="auto">
          <a:xfrm>
            <a:off x="1142976" y="1521695"/>
            <a:ext cx="7173440" cy="697885"/>
          </a:xfrm>
          <a:prstGeom prst="snip2DiagRect">
            <a:avLst/>
          </a:prstGeom>
          <a:solidFill>
            <a:srgbClr val="00B0F0"/>
          </a:solidFill>
          <a:ln w="9525">
            <a:noFill/>
            <a:miter lim="800000"/>
            <a:headEnd/>
            <a:tailEnd/>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fr-FR" sz="3200" b="1" dirty="0">
                <a:ln w="11430"/>
                <a:solidFill>
                  <a:schemeClr val="bg2">
                    <a:lumMod val="60000"/>
                    <a:lumOff val="40000"/>
                  </a:schemeClr>
                </a:solidFill>
                <a:effectLst>
                  <a:outerShdw blurRad="50800" dist="39000" dir="5460000" algn="tl">
                    <a:srgbClr val="000000">
                      <a:alpha val="38000"/>
                    </a:srgbClr>
                  </a:outerShdw>
                </a:effectLst>
                <a:latin typeface="Times New Roman" pitchFamily="18" charset="0"/>
                <a:cs typeface="Times New Roman" pitchFamily="18" charset="0"/>
              </a:rPr>
              <a:t> </a:t>
            </a:r>
            <a:r>
              <a:rPr lang="fr-FR" sz="2400" b="1" dirty="0">
                <a:ln w="11430"/>
                <a:solidFill>
                  <a:schemeClr val="bg2">
                    <a:lumMod val="50000"/>
                  </a:schemeClr>
                </a:solidFill>
                <a:effectLst>
                  <a:outerShdw blurRad="50800" dist="39000" dir="5460000" algn="tl">
                    <a:srgbClr val="000000">
                      <a:alpha val="38000"/>
                    </a:srgbClr>
                  </a:outerShdw>
                  <a:reflection blurRad="6350" stA="60000" endA="900" endPos="60000" dist="29997" dir="5400000" sy="-100000" algn="bl" rotWithShape="0"/>
                </a:effectLst>
                <a:latin typeface="Times New Roman" pitchFamily="18" charset="0"/>
                <a:cs typeface="Times New Roman" pitchFamily="18" charset="0"/>
              </a:rPr>
              <a:t>LES METHODES D’ANALYSES</a:t>
            </a:r>
            <a:r>
              <a:rPr lang="fr-FR" sz="2400" b="1" dirty="0">
                <a:ln w="11430"/>
                <a:solidFill>
                  <a:schemeClr val="bg2">
                    <a:lumMod val="50000"/>
                  </a:schemeClr>
                </a:solidFill>
                <a:effectLst>
                  <a:outerShdw blurRad="50800" dist="39000" dir="5460000" algn="tl">
                    <a:srgbClr val="000000">
                      <a:alpha val="38000"/>
                    </a:srgbClr>
                  </a:outerShdw>
                </a:effectLst>
                <a:latin typeface="Times New Roman" pitchFamily="18" charset="0"/>
                <a:cs typeface="Times New Roman" pitchFamily="18" charset="0"/>
              </a:rPr>
              <a:t> </a:t>
            </a:r>
            <a:endParaRPr lang="fr-FR" sz="2400" b="1" dirty="0">
              <a:ln w="11430"/>
              <a:solidFill>
                <a:schemeClr val="bg2">
                  <a:lumMod val="50000"/>
                </a:schemeClr>
              </a:solidFill>
              <a:effectLst>
                <a:outerShdw blurRad="50800" dist="39000" dir="5460000" algn="tl">
                  <a:srgbClr val="000000">
                    <a:alpha val="38000"/>
                  </a:srgbClr>
                </a:outerShdw>
              </a:effectLst>
            </a:endParaRPr>
          </a:p>
        </p:txBody>
      </p:sp>
      <p:sp>
        <p:nvSpPr>
          <p:cNvPr id="17" name="Rectangle 3"/>
          <p:cNvSpPr>
            <a:spLocks noChangeArrowheads="1"/>
          </p:cNvSpPr>
          <p:nvPr/>
        </p:nvSpPr>
        <p:spPr bwMode="auto">
          <a:xfrm>
            <a:off x="1143000" y="2378967"/>
            <a:ext cx="6357938" cy="369888"/>
          </a:xfrm>
          <a:prstGeom prst="rect">
            <a:avLst/>
          </a:prstGeom>
          <a:noFill/>
          <a:ln w="9525">
            <a:noFill/>
            <a:miter lim="800000"/>
            <a:headEnd/>
            <a:tailEnd/>
          </a:ln>
          <a:effectLst>
            <a:prstShdw prst="shdw12">
              <a:schemeClr val="bg2">
                <a:alpha val="50000"/>
              </a:schemeClr>
            </a:prstShdw>
          </a:effectLst>
        </p:spPr>
        <p:txBody>
          <a:bodyPr anchor="ctr">
            <a:spAutoFit/>
          </a:bodyPr>
          <a:lstStyle/>
          <a:p>
            <a:pPr algn="justLow" eaLnBrk="0" hangingPunct="0"/>
            <a:r>
              <a:rPr lang="fr-FR" b="1" dirty="0">
                <a:solidFill>
                  <a:srgbClr val="FFFF00"/>
                </a:solidFill>
                <a:latin typeface="Times New Roman" pitchFamily="18" charset="0"/>
                <a:ea typeface="Calibri" pitchFamily="34" charset="0"/>
                <a:cs typeface="Times New Roman" pitchFamily="18" charset="0"/>
              </a:rPr>
              <a:t>LA SPECTROSCOPIE D’ABSORPTION INFAROUGE </a:t>
            </a:r>
            <a:r>
              <a:rPr lang="fr-FR" b="1" i="1" dirty="0">
                <a:solidFill>
                  <a:srgbClr val="FFFF00"/>
                </a:solidFill>
                <a:latin typeface="Times New Roman" pitchFamily="18" charset="0"/>
                <a:ea typeface="Calibri" pitchFamily="34" charset="0"/>
                <a:cs typeface="Times New Roman" pitchFamily="18" charset="0"/>
              </a:rPr>
              <a:t>:</a:t>
            </a:r>
            <a:endParaRPr lang="fr-FR" i="1" dirty="0">
              <a:solidFill>
                <a:srgbClr val="FFFF00"/>
              </a:solidFill>
              <a:latin typeface="Times New Roman" pitchFamily="18" charset="0"/>
              <a:ea typeface="Calibri" pitchFamily="34" charset="0"/>
              <a:cs typeface="Times New Roman" pitchFamily="18" charset="0"/>
            </a:endParaRPr>
          </a:p>
        </p:txBody>
      </p:sp>
      <p:sp>
        <p:nvSpPr>
          <p:cNvPr id="18" name="ZoneTexte 4"/>
          <p:cNvSpPr txBox="1">
            <a:spLocks noChangeArrowheads="1"/>
          </p:cNvSpPr>
          <p:nvPr/>
        </p:nvSpPr>
        <p:spPr bwMode="auto">
          <a:xfrm>
            <a:off x="1143000" y="2807592"/>
            <a:ext cx="1714500" cy="369888"/>
          </a:xfrm>
          <a:prstGeom prst="rect">
            <a:avLst/>
          </a:prstGeom>
          <a:noFill/>
          <a:ln w="9525">
            <a:noFill/>
            <a:miter lim="800000"/>
            <a:headEnd/>
            <a:tailEnd/>
          </a:ln>
        </p:spPr>
        <p:txBody>
          <a:bodyPr>
            <a:spAutoFit/>
          </a:bodyPr>
          <a:lstStyle/>
          <a:p>
            <a:r>
              <a:rPr lang="fr-FR" b="1" i="1" u="sng" dirty="0">
                <a:solidFill>
                  <a:srgbClr val="FFFF00"/>
                </a:solidFill>
                <a:latin typeface="Times New Roman" pitchFamily="18" charset="0"/>
                <a:cs typeface="Times New Roman" pitchFamily="18" charset="0"/>
              </a:rPr>
              <a:t>Principe </a:t>
            </a:r>
            <a:r>
              <a:rPr lang="fr-FR" b="1" u="sng" dirty="0">
                <a:solidFill>
                  <a:srgbClr val="FFFF00"/>
                </a:solidFill>
              </a:rPr>
              <a:t>:</a:t>
            </a:r>
            <a:r>
              <a:rPr lang="fr-FR" dirty="0">
                <a:solidFill>
                  <a:srgbClr val="FFFF00"/>
                </a:solidFill>
              </a:rPr>
              <a:t> </a:t>
            </a:r>
          </a:p>
        </p:txBody>
      </p:sp>
      <p:grpSp>
        <p:nvGrpSpPr>
          <p:cNvPr id="25" name="Groupe 24"/>
          <p:cNvGrpSpPr/>
          <p:nvPr/>
        </p:nvGrpSpPr>
        <p:grpSpPr>
          <a:xfrm>
            <a:off x="0" y="3429000"/>
            <a:ext cx="8820472" cy="1800200"/>
            <a:chOff x="323528" y="3212976"/>
            <a:chExt cx="8820472" cy="2592288"/>
          </a:xfrm>
        </p:grpSpPr>
        <p:grpSp>
          <p:nvGrpSpPr>
            <p:cNvPr id="22" name="Groupe 21"/>
            <p:cNvGrpSpPr/>
            <p:nvPr/>
          </p:nvGrpSpPr>
          <p:grpSpPr>
            <a:xfrm>
              <a:off x="323528" y="3212976"/>
              <a:ext cx="8820472" cy="2592288"/>
              <a:chOff x="1619672" y="66362"/>
              <a:chExt cx="7593571" cy="5905961"/>
            </a:xfrm>
          </p:grpSpPr>
          <p:sp>
            <p:nvSpPr>
              <p:cNvPr id="23" name="Rectangle à coins arrondis 22"/>
              <p:cNvSpPr/>
              <p:nvPr/>
            </p:nvSpPr>
            <p:spPr>
              <a:xfrm>
                <a:off x="1619672" y="66362"/>
                <a:ext cx="7593571" cy="5905961"/>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4000" dirty="0">
                  <a:latin typeface="Times New Roman" pitchFamily="18" charset="0"/>
                  <a:cs typeface="Times New Roman" pitchFamily="18" charset="0"/>
                </a:endParaRPr>
              </a:p>
            </p:txBody>
          </p:sp>
          <p:sp>
            <p:nvSpPr>
              <p:cNvPr id="24" name="Rectangle 1"/>
              <p:cNvSpPr>
                <a:spLocks noChangeArrowheads="1"/>
              </p:cNvSpPr>
              <p:nvPr/>
            </p:nvSpPr>
            <p:spPr bwMode="auto">
              <a:xfrm>
                <a:off x="1619672" y="2300875"/>
                <a:ext cx="7467011" cy="967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endParaRPr kumimoji="0" lang="fr-FR"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19" name="ZoneTexte 5"/>
            <p:cNvSpPr txBox="1">
              <a:spLocks noChangeArrowheads="1"/>
            </p:cNvSpPr>
            <p:nvPr/>
          </p:nvSpPr>
          <p:spPr bwMode="auto">
            <a:xfrm>
              <a:off x="539552" y="3501008"/>
              <a:ext cx="8429625" cy="2127352"/>
            </a:xfrm>
            <a:prstGeom prst="rect">
              <a:avLst/>
            </a:prstGeom>
            <a:noFill/>
            <a:ln w="9525">
              <a:noFill/>
              <a:miter lim="800000"/>
              <a:headEnd/>
              <a:tailEnd/>
            </a:ln>
          </p:spPr>
          <p:txBody>
            <a:bodyPr>
              <a:spAutoFit/>
            </a:bodyPr>
            <a:lstStyle/>
            <a:p>
              <a:pPr algn="just"/>
              <a:r>
                <a:rPr lang="fr-FR" b="1" dirty="0">
                  <a:solidFill>
                    <a:schemeClr val="tx1">
                      <a:lumMod val="95000"/>
                    </a:schemeClr>
                  </a:solidFill>
                  <a:latin typeface="Times New Roman" pitchFamily="18" charset="0"/>
                  <a:cs typeface="Times New Roman" pitchFamily="18" charset="0"/>
                </a:rPr>
                <a:t>         Les Radiations absorbées par l’échantillon permettent d’identifier les transitions entre les niveaux d’énergies et d’en déduire des informations sur la structure de la molécule. Dans l’infrarouge, les énergies mises en jeu sont principalement des énergies de vibration (infrarouge proche) ou de rotation (infrarouge lointain).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heel(4)">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800" decel="100000"/>
                                        <p:tgtEl>
                                          <p:spTgt spid="17"/>
                                        </p:tgtEl>
                                      </p:cBhvr>
                                    </p:animEffect>
                                    <p:anim calcmode="lin" valueType="num">
                                      <p:cBhvr>
                                        <p:cTn id="13" dur="800" decel="100000" fill="hold"/>
                                        <p:tgtEl>
                                          <p:spTgt spid="17"/>
                                        </p:tgtEl>
                                        <p:attrNameLst>
                                          <p:attrName>style.rotation</p:attrName>
                                        </p:attrNameLst>
                                      </p:cBhvr>
                                      <p:tavLst>
                                        <p:tav tm="0">
                                          <p:val>
                                            <p:fltVal val="-90"/>
                                          </p:val>
                                        </p:tav>
                                        <p:tav tm="100000">
                                          <p:val>
                                            <p:fltVal val="0"/>
                                          </p:val>
                                        </p:tav>
                                      </p:tavLst>
                                    </p:anim>
                                    <p:anim calcmode="lin" valueType="num">
                                      <p:cBhvr>
                                        <p:cTn id="14" dur="800" decel="100000" fill="hold"/>
                                        <p:tgtEl>
                                          <p:spTgt spid="17"/>
                                        </p:tgtEl>
                                        <p:attrNameLst>
                                          <p:attrName>ppt_x</p:attrName>
                                        </p:attrNameLst>
                                      </p:cBhvr>
                                      <p:tavLst>
                                        <p:tav tm="0">
                                          <p:val>
                                            <p:strVal val="#ppt_x+0.4"/>
                                          </p:val>
                                        </p:tav>
                                        <p:tav tm="100000">
                                          <p:val>
                                            <p:strVal val="#ppt_x-0.05"/>
                                          </p:val>
                                        </p:tav>
                                      </p:tavLst>
                                    </p:anim>
                                    <p:anim calcmode="lin" valueType="num">
                                      <p:cBhvr>
                                        <p:cTn id="15" dur="800" decel="100000" fill="hold"/>
                                        <p:tgtEl>
                                          <p:spTgt spid="17"/>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iterate type="lt">
                                    <p:tmPct val="5000"/>
                                  </p:iterate>
                                  <p:childTnLst>
                                    <p:set>
                                      <p:cBhvr>
                                        <p:cTn id="28" dur="1" fill="hold">
                                          <p:stCondLst>
                                            <p:cond delay="0"/>
                                          </p:stCondLst>
                                        </p:cTn>
                                        <p:tgtEl>
                                          <p:spTgt spid="25"/>
                                        </p:tgtEl>
                                        <p:attrNameLst>
                                          <p:attrName>style.visibility</p:attrName>
                                        </p:attrNameLst>
                                      </p:cBhvr>
                                      <p:to>
                                        <p:strVal val="visible"/>
                                      </p:to>
                                    </p:set>
                                    <p:anim calcmode="lin" valueType="num">
                                      <p:cBhvr>
                                        <p:cTn id="29" dur="1000" fill="hold"/>
                                        <p:tgtEl>
                                          <p:spTgt spid="25"/>
                                        </p:tgtEl>
                                        <p:attrNameLst>
                                          <p:attrName>ppt_w</p:attrName>
                                        </p:attrNameLst>
                                      </p:cBhvr>
                                      <p:tavLst>
                                        <p:tav tm="0">
                                          <p:val>
                                            <p:fltVal val="0"/>
                                          </p:val>
                                        </p:tav>
                                        <p:tav tm="100000">
                                          <p:val>
                                            <p:strVal val="#ppt_w"/>
                                          </p:val>
                                        </p:tav>
                                      </p:tavLst>
                                    </p:anim>
                                    <p:anim calcmode="lin" valueType="num">
                                      <p:cBhvr>
                                        <p:cTn id="30" dur="1000" fill="hold"/>
                                        <p:tgtEl>
                                          <p:spTgt spid="25"/>
                                        </p:tgtEl>
                                        <p:attrNameLst>
                                          <p:attrName>ppt_h</p:attrName>
                                        </p:attrNameLst>
                                      </p:cBhvr>
                                      <p:tavLst>
                                        <p:tav tm="0">
                                          <p:val>
                                            <p:fltVal val="0"/>
                                          </p:val>
                                        </p:tav>
                                        <p:tav tm="100000">
                                          <p:val>
                                            <p:strVal val="#ppt_h"/>
                                          </p:val>
                                        </p:tav>
                                      </p:tavLst>
                                    </p:anim>
                                    <p:anim calcmode="lin" valueType="num">
                                      <p:cBhvr>
                                        <p:cTn id="31" dur="1000" fill="hold"/>
                                        <p:tgtEl>
                                          <p:spTgt spid="25"/>
                                        </p:tgtEl>
                                        <p:attrNameLst>
                                          <p:attrName>style.rotation</p:attrName>
                                        </p:attrNameLst>
                                      </p:cBhvr>
                                      <p:tavLst>
                                        <p:tav tm="0">
                                          <p:val>
                                            <p:fltVal val="90"/>
                                          </p:val>
                                        </p:tav>
                                        <p:tav tm="100000">
                                          <p:val>
                                            <p:fltVal val="0"/>
                                          </p:val>
                                        </p:tav>
                                      </p:tavLst>
                                    </p:anim>
                                    <p:animEffect transition="in" filter="fade">
                                      <p:cBhvr>
                                        <p:cTn id="3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863080" y="71435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715140"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3071802" y="571480"/>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7" name="ZoneTexte 8"/>
          <p:cNvSpPr txBox="1">
            <a:spLocks noChangeArrowheads="1"/>
          </p:cNvSpPr>
          <p:nvPr/>
        </p:nvSpPr>
        <p:spPr bwMode="auto">
          <a:xfrm>
            <a:off x="2195736" y="5445224"/>
            <a:ext cx="4643437" cy="369888"/>
          </a:xfrm>
          <a:prstGeom prst="rect">
            <a:avLst/>
          </a:prstGeom>
          <a:noFill/>
          <a:ln w="9525">
            <a:noFill/>
            <a:miter lim="800000"/>
            <a:headEnd/>
            <a:tailEnd/>
          </a:ln>
        </p:spPr>
        <p:txBody>
          <a:bodyPr>
            <a:spAutoFit/>
          </a:bodyPr>
          <a:lstStyle/>
          <a:p>
            <a:pPr algn="ctr"/>
            <a:r>
              <a:rPr lang="fr-FR" b="1" dirty="0">
                <a:solidFill>
                  <a:srgbClr val="013FF2"/>
                </a:solidFill>
                <a:latin typeface="Times New Roman" pitchFamily="18" charset="0"/>
                <a:cs typeface="Times New Roman" pitchFamily="18" charset="0"/>
              </a:rPr>
              <a:t>Schéma de spectre infrarouge du  DHA.</a:t>
            </a:r>
          </a:p>
        </p:txBody>
      </p:sp>
      <p:pic>
        <p:nvPicPr>
          <p:cNvPr id="26" name="Picture 4" descr="scan0017"/>
          <p:cNvPicPr>
            <a:picLocks noChangeAspect="1" noChangeArrowheads="1"/>
          </p:cNvPicPr>
          <p:nvPr/>
        </p:nvPicPr>
        <p:blipFill>
          <a:blip r:embed="rId4">
            <a:lum bright="-30000" contrast="40000"/>
          </a:blip>
          <a:srcRect/>
          <a:stretch>
            <a:fillRect/>
          </a:stretch>
        </p:blipFill>
        <p:spPr bwMode="auto">
          <a:xfrm>
            <a:off x="1357290" y="1785926"/>
            <a:ext cx="5934075" cy="2647950"/>
          </a:xfrm>
          <a:prstGeom prst="rect">
            <a:avLst/>
          </a:prstGeom>
          <a:noFill/>
          <a:ln w="9525">
            <a:noFill/>
            <a:miter lim="800000"/>
            <a:headEnd/>
            <a:tailEnd/>
          </a:ln>
        </p:spPr>
      </p:pic>
      <p:sp>
        <p:nvSpPr>
          <p:cNvPr id="27" name="Oval 34"/>
          <p:cNvSpPr>
            <a:spLocks noChangeArrowheads="1"/>
          </p:cNvSpPr>
          <p:nvPr/>
        </p:nvSpPr>
        <p:spPr bwMode="auto">
          <a:xfrm>
            <a:off x="2786064" y="3000365"/>
            <a:ext cx="642937" cy="214313"/>
          </a:xfrm>
          <a:prstGeom prst="ellipse">
            <a:avLst/>
          </a:prstGeom>
          <a:noFill/>
          <a:ln w="9525">
            <a:solidFill>
              <a:srgbClr val="FF0000"/>
            </a:solidFill>
            <a:round/>
            <a:headEnd/>
            <a:tailEnd/>
          </a:ln>
        </p:spPr>
        <p:txBody>
          <a:bodyPr wrap="none" anchor="ctr"/>
          <a:lstStyle/>
          <a:p>
            <a:r>
              <a:rPr lang="fr-FR" sz="1100" dirty="0">
                <a:solidFill>
                  <a:srgbClr val="C00000"/>
                </a:solidFill>
              </a:rPr>
              <a:t>3080</a:t>
            </a:r>
          </a:p>
        </p:txBody>
      </p:sp>
      <p:sp>
        <p:nvSpPr>
          <p:cNvPr id="28" name="Oval 34"/>
          <p:cNvSpPr>
            <a:spLocks noChangeArrowheads="1"/>
          </p:cNvSpPr>
          <p:nvPr/>
        </p:nvSpPr>
        <p:spPr bwMode="auto">
          <a:xfrm>
            <a:off x="4786314" y="3500438"/>
            <a:ext cx="785818" cy="214313"/>
          </a:xfrm>
          <a:prstGeom prst="ellipse">
            <a:avLst/>
          </a:prstGeom>
          <a:noFill/>
          <a:ln w="9525">
            <a:solidFill>
              <a:srgbClr val="FF0000"/>
            </a:solidFill>
            <a:round/>
            <a:headEnd/>
            <a:tailEnd/>
          </a:ln>
        </p:spPr>
        <p:txBody>
          <a:bodyPr wrap="none" anchor="ctr"/>
          <a:lstStyle/>
          <a:p>
            <a:r>
              <a:rPr lang="fr-FR" sz="900" b="1" dirty="0" smtClean="0">
                <a:solidFill>
                  <a:srgbClr val="C00000"/>
                </a:solidFill>
              </a:rPr>
              <a:t>1640-1780</a:t>
            </a:r>
          </a:p>
        </p:txBody>
      </p:sp>
      <p:sp>
        <p:nvSpPr>
          <p:cNvPr id="29" name="Oval 34"/>
          <p:cNvSpPr>
            <a:spLocks noChangeArrowheads="1"/>
          </p:cNvSpPr>
          <p:nvPr/>
        </p:nvSpPr>
        <p:spPr bwMode="auto">
          <a:xfrm>
            <a:off x="2357422" y="2786058"/>
            <a:ext cx="642937" cy="214313"/>
          </a:xfrm>
          <a:prstGeom prst="ellipse">
            <a:avLst/>
          </a:prstGeom>
          <a:noFill/>
          <a:ln w="9525">
            <a:solidFill>
              <a:srgbClr val="FF0000"/>
            </a:solidFill>
            <a:round/>
            <a:headEnd/>
            <a:tailEnd/>
          </a:ln>
        </p:spPr>
        <p:txBody>
          <a:bodyPr wrap="none" anchor="ctr"/>
          <a:lstStyle/>
          <a:p>
            <a:r>
              <a:rPr lang="fr-FR" sz="1100" dirty="0" smtClean="0">
                <a:solidFill>
                  <a:srgbClr val="C00000"/>
                </a:solidFill>
              </a:rPr>
              <a:t>3400</a:t>
            </a:r>
            <a:endParaRPr lang="fr-FR" sz="1100" dirty="0">
              <a:solidFill>
                <a:srgbClr val="C00000"/>
              </a:solidFill>
            </a:endParaRPr>
          </a:p>
        </p:txBody>
      </p:sp>
      <p:sp>
        <p:nvSpPr>
          <p:cNvPr id="30" name="Oval 34"/>
          <p:cNvSpPr>
            <a:spLocks noChangeArrowheads="1"/>
          </p:cNvSpPr>
          <p:nvPr/>
        </p:nvSpPr>
        <p:spPr bwMode="auto">
          <a:xfrm>
            <a:off x="5286380" y="3571876"/>
            <a:ext cx="571504" cy="357189"/>
          </a:xfrm>
          <a:prstGeom prst="ellipse">
            <a:avLst/>
          </a:prstGeom>
          <a:noFill/>
          <a:ln w="9525">
            <a:solidFill>
              <a:srgbClr val="FF0000"/>
            </a:solidFill>
            <a:round/>
            <a:headEnd/>
            <a:tailEnd/>
          </a:ln>
        </p:spPr>
        <p:txBody>
          <a:bodyPr wrap="none" anchor="ctr"/>
          <a:lstStyle/>
          <a:p>
            <a:r>
              <a:rPr lang="fr-FR" sz="900" b="1" dirty="0" smtClean="0">
                <a:solidFill>
                  <a:srgbClr val="C00000"/>
                </a:solidFill>
              </a:rPr>
              <a:t>1380</a:t>
            </a:r>
          </a:p>
          <a:p>
            <a:r>
              <a:rPr lang="fr-FR" sz="900" b="1" dirty="0" smtClean="0">
                <a:solidFill>
                  <a:srgbClr val="C00000"/>
                </a:solidFill>
              </a:rPr>
              <a:t>-1400</a:t>
            </a:r>
            <a:endParaRPr lang="fr-FR" sz="900" b="1" dirty="0">
              <a:solidFill>
                <a:srgbClr val="C00000"/>
              </a:solidFill>
            </a:endParaRPr>
          </a:p>
        </p:txBody>
      </p:sp>
      <p:sp>
        <p:nvSpPr>
          <p:cNvPr id="23" name="Oval 34"/>
          <p:cNvSpPr>
            <a:spLocks noChangeArrowheads="1"/>
          </p:cNvSpPr>
          <p:nvPr/>
        </p:nvSpPr>
        <p:spPr bwMode="auto">
          <a:xfrm>
            <a:off x="5643570" y="3500438"/>
            <a:ext cx="428628" cy="500066"/>
          </a:xfrm>
          <a:prstGeom prst="ellipse">
            <a:avLst/>
          </a:prstGeom>
          <a:noFill/>
          <a:ln w="9525">
            <a:solidFill>
              <a:srgbClr val="FF0000"/>
            </a:solidFill>
            <a:round/>
            <a:headEnd/>
            <a:tailEnd/>
          </a:ln>
        </p:spPr>
        <p:txBody>
          <a:bodyPr wrap="none" anchor="ctr"/>
          <a:lstStyle/>
          <a:p>
            <a:r>
              <a:rPr lang="fr-FR" sz="900" b="1" dirty="0" smtClean="0">
                <a:solidFill>
                  <a:srgbClr val="C00000"/>
                </a:solidFill>
              </a:rPr>
              <a:t>1250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diamond(in)">
                                      <p:cBhvr>
                                        <p:cTn id="14" dur="20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7" grpId="0" animBg="1" autoUpdateAnimBg="0"/>
      <p:bldP spid="28" grpId="0" animBg="1" autoUpdateAnimBg="0"/>
      <p:bldP spid="29" grpId="0" animBg="1" autoUpdateAnimBg="0"/>
      <p:bldP spid="30" grpId="0" animBg="1" autoUpdateAnimBg="0"/>
      <p:bldP spid="23"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572264"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3000364" y="500042"/>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6" name="ZoneTexte 1"/>
          <p:cNvSpPr txBox="1">
            <a:spLocks noChangeArrowheads="1"/>
          </p:cNvSpPr>
          <p:nvPr/>
        </p:nvSpPr>
        <p:spPr bwMode="auto">
          <a:xfrm>
            <a:off x="1071563" y="1412776"/>
            <a:ext cx="6000750" cy="400050"/>
          </a:xfrm>
          <a:prstGeom prst="rect">
            <a:avLst/>
          </a:prstGeom>
          <a:noFill/>
          <a:ln w="9525">
            <a:noFill/>
            <a:miter lim="800000"/>
            <a:headEnd/>
            <a:tailEnd/>
          </a:ln>
        </p:spPr>
        <p:txBody>
          <a:bodyPr>
            <a:spAutoFit/>
          </a:bodyPr>
          <a:lstStyle/>
          <a:p>
            <a:r>
              <a:rPr lang="fr-FR" sz="2000" b="1" dirty="0">
                <a:solidFill>
                  <a:srgbClr val="013FF2"/>
                </a:solidFill>
                <a:latin typeface="Times New Roman" pitchFamily="18" charset="0"/>
                <a:cs typeface="Times New Roman" pitchFamily="18" charset="0"/>
              </a:rPr>
              <a:t>Spectroscopie d’absorption de l’ultraviolet- visible :</a:t>
            </a:r>
            <a:endParaRPr lang="fr-FR" sz="2000" dirty="0">
              <a:solidFill>
                <a:srgbClr val="013FF2"/>
              </a:solidFill>
              <a:latin typeface="Times New Roman" pitchFamily="18" charset="0"/>
              <a:cs typeface="Times New Roman" pitchFamily="18" charset="0"/>
            </a:endParaRPr>
          </a:p>
        </p:txBody>
      </p:sp>
      <p:sp>
        <p:nvSpPr>
          <p:cNvPr id="17" name="Rectangle 1"/>
          <p:cNvSpPr>
            <a:spLocks noChangeArrowheads="1"/>
          </p:cNvSpPr>
          <p:nvPr/>
        </p:nvSpPr>
        <p:spPr bwMode="auto">
          <a:xfrm>
            <a:off x="1071563" y="1912839"/>
            <a:ext cx="5286375" cy="369887"/>
          </a:xfrm>
          <a:prstGeom prst="rect">
            <a:avLst/>
          </a:prstGeom>
          <a:noFill/>
          <a:ln w="9525">
            <a:noFill/>
            <a:miter lim="800000"/>
            <a:headEnd/>
            <a:tailEnd/>
          </a:ln>
          <a:effectLst>
            <a:prstShdw prst="shdw12">
              <a:schemeClr val="bg2">
                <a:alpha val="50000"/>
              </a:schemeClr>
            </a:prstShdw>
          </a:effectLst>
        </p:spPr>
        <p:txBody>
          <a:bodyPr anchor="ctr">
            <a:spAutoFit/>
          </a:bodyPr>
          <a:lstStyle/>
          <a:p>
            <a:pPr algn="justLow" eaLnBrk="0" hangingPunct="0"/>
            <a:r>
              <a:rPr lang="fr-FR" b="1" i="1" u="sng" dirty="0">
                <a:solidFill>
                  <a:srgbClr val="013FF2"/>
                </a:solidFill>
                <a:latin typeface="Times New Roman" pitchFamily="18" charset="0"/>
                <a:ea typeface="Calibri" pitchFamily="34" charset="0"/>
                <a:cs typeface="Times New Roman" pitchFamily="18" charset="0"/>
              </a:rPr>
              <a:t>Principe d’UV- visible :</a:t>
            </a:r>
            <a:endParaRPr lang="fr-FR" i="1" dirty="0">
              <a:solidFill>
                <a:srgbClr val="013FF2"/>
              </a:solidFill>
              <a:latin typeface="Times New Roman" pitchFamily="18" charset="0"/>
              <a:ea typeface="Calibri" pitchFamily="34" charset="0"/>
              <a:cs typeface="Times New Roman" pitchFamily="18" charset="0"/>
            </a:endParaRPr>
          </a:p>
        </p:txBody>
      </p:sp>
      <p:grpSp>
        <p:nvGrpSpPr>
          <p:cNvPr id="23" name="Groupe 22"/>
          <p:cNvGrpSpPr/>
          <p:nvPr/>
        </p:nvGrpSpPr>
        <p:grpSpPr>
          <a:xfrm>
            <a:off x="0" y="2741588"/>
            <a:ext cx="8820472" cy="2847652"/>
            <a:chOff x="0" y="3429000"/>
            <a:chExt cx="8820472" cy="1800200"/>
          </a:xfrm>
        </p:grpSpPr>
        <p:sp>
          <p:nvSpPr>
            <p:cNvPr id="22" name="Rectangle à coins arrondis 21"/>
            <p:cNvSpPr/>
            <p:nvPr/>
          </p:nvSpPr>
          <p:spPr>
            <a:xfrm>
              <a:off x="0" y="3429000"/>
              <a:ext cx="8820472" cy="1800200"/>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4000" dirty="0">
                <a:latin typeface="Times New Roman" pitchFamily="18" charset="0"/>
                <a:cs typeface="Times New Roman" pitchFamily="18" charset="0"/>
              </a:endParaRPr>
            </a:p>
          </p:txBody>
        </p:sp>
        <p:sp>
          <p:nvSpPr>
            <p:cNvPr id="18" name="Rectangle 2"/>
            <p:cNvSpPr>
              <a:spLocks noChangeArrowheads="1"/>
            </p:cNvSpPr>
            <p:nvPr/>
          </p:nvSpPr>
          <p:spPr bwMode="auto">
            <a:xfrm>
              <a:off x="251520" y="3627104"/>
              <a:ext cx="8286750" cy="1225772"/>
            </a:xfrm>
            <a:prstGeom prst="rect">
              <a:avLst/>
            </a:prstGeom>
            <a:noFill/>
            <a:ln w="9525">
              <a:noFill/>
              <a:miter lim="800000"/>
              <a:headEnd/>
              <a:tailEnd/>
            </a:ln>
            <a:effectLst>
              <a:prstShdw prst="shdw12">
                <a:schemeClr val="bg2">
                  <a:alpha val="50000"/>
                </a:schemeClr>
              </a:prstShdw>
            </a:effectLst>
          </p:spPr>
          <p:txBody>
            <a:bodyPr anchor="ctr">
              <a:spAutoFit/>
            </a:bodyPr>
            <a:lstStyle/>
            <a:p>
              <a:pPr algn="justLow" eaLnBrk="0" hangingPunct="0"/>
              <a:r>
                <a:rPr lang="fr-FR" sz="2000" b="1" dirty="0">
                  <a:solidFill>
                    <a:schemeClr val="bg1"/>
                  </a:solidFill>
                  <a:latin typeface="Times New Roman" pitchFamily="18" charset="0"/>
                  <a:ea typeface="Calibri" pitchFamily="34" charset="0"/>
                  <a:cs typeface="Times New Roman" pitchFamily="18" charset="0"/>
                </a:rPr>
                <a:t>            </a:t>
              </a:r>
              <a:r>
                <a:rPr lang="fr-FR" sz="2000" b="1" dirty="0">
                  <a:solidFill>
                    <a:schemeClr val="tx1">
                      <a:lumMod val="95000"/>
                    </a:schemeClr>
                  </a:solidFill>
                  <a:latin typeface="Times New Roman" pitchFamily="18" charset="0"/>
                  <a:ea typeface="Calibri" pitchFamily="34" charset="0"/>
                  <a:cs typeface="Times New Roman" pitchFamily="18" charset="0"/>
                </a:rPr>
                <a:t>Les spectrophotométries UV-Visibles sont des méthodes d’analyse quantitatives fondées sur la mesure de la quantité d’énergie absorbée par les molécules traversées par un faisceau de lumière monochromatique. Bien que les interactions entre une substance et la réaction électromagnétique puissent être variée, dans notre cas,  nous n’intéressons ici qu’à celle qui fait intervenir le phénomène d’absorption.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800" decel="100000"/>
                                        <p:tgtEl>
                                          <p:spTgt spid="16">
                                            <p:txEl>
                                              <p:pRg st="0" end="0"/>
                                            </p:txEl>
                                          </p:spTgt>
                                        </p:tgtEl>
                                      </p:cBhvr>
                                    </p:animEffect>
                                    <p:anim calcmode="lin" valueType="num">
                                      <p:cBhvr>
                                        <p:cTn id="8" dur="800" decel="100000" fill="hold"/>
                                        <p:tgtEl>
                                          <p:spTgt spid="16">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6">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6">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6">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6">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amond(in)">
                                      <p:cBhvr>
                                        <p:cTn id="17" dur="20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iterate type="lt">
                                    <p:tmPct val="5000"/>
                                  </p:iterate>
                                  <p:childTnLst>
                                    <p:set>
                                      <p:cBhvr>
                                        <p:cTn id="21" dur="1" fill="hold">
                                          <p:stCondLst>
                                            <p:cond delay="0"/>
                                          </p:stCondLst>
                                        </p:cTn>
                                        <p:tgtEl>
                                          <p:spTgt spid="23"/>
                                        </p:tgtEl>
                                        <p:attrNameLst>
                                          <p:attrName>style.visibility</p:attrName>
                                        </p:attrNameLst>
                                      </p:cBhvr>
                                      <p:to>
                                        <p:strVal val="visible"/>
                                      </p:to>
                                    </p:set>
                                    <p:anim calcmode="lin" valueType="num">
                                      <p:cBhvr>
                                        <p:cTn id="22" dur="1000" fill="hold"/>
                                        <p:tgtEl>
                                          <p:spTgt spid="23"/>
                                        </p:tgtEl>
                                        <p:attrNameLst>
                                          <p:attrName>ppt_w</p:attrName>
                                        </p:attrNameLst>
                                      </p:cBhvr>
                                      <p:tavLst>
                                        <p:tav tm="0">
                                          <p:val>
                                            <p:fltVal val="0"/>
                                          </p:val>
                                        </p:tav>
                                        <p:tav tm="100000">
                                          <p:val>
                                            <p:strVal val="#ppt_w"/>
                                          </p:val>
                                        </p:tav>
                                      </p:tavLst>
                                    </p:anim>
                                    <p:anim calcmode="lin" valueType="num">
                                      <p:cBhvr>
                                        <p:cTn id="23" dur="1000" fill="hold"/>
                                        <p:tgtEl>
                                          <p:spTgt spid="23"/>
                                        </p:tgtEl>
                                        <p:attrNameLst>
                                          <p:attrName>ppt_h</p:attrName>
                                        </p:attrNameLst>
                                      </p:cBhvr>
                                      <p:tavLst>
                                        <p:tav tm="0">
                                          <p:val>
                                            <p:fltVal val="0"/>
                                          </p:val>
                                        </p:tav>
                                        <p:tav tm="100000">
                                          <p:val>
                                            <p:strVal val="#ppt_h"/>
                                          </p:val>
                                        </p:tav>
                                      </p:tavLst>
                                    </p:anim>
                                    <p:anim calcmode="lin" valueType="num">
                                      <p:cBhvr>
                                        <p:cTn id="24" dur="1000" fill="hold"/>
                                        <p:tgtEl>
                                          <p:spTgt spid="23"/>
                                        </p:tgtEl>
                                        <p:attrNameLst>
                                          <p:attrName>style.rotation</p:attrName>
                                        </p:attrNameLst>
                                      </p:cBhvr>
                                      <p:tavLst>
                                        <p:tav tm="0">
                                          <p:val>
                                            <p:fltVal val="90"/>
                                          </p:val>
                                        </p:tav>
                                        <p:tav tm="100000">
                                          <p:val>
                                            <p:fltVal val="0"/>
                                          </p:val>
                                        </p:tav>
                                      </p:tavLst>
                                    </p:anim>
                                    <p:animEffect transition="in" filter="fade">
                                      <p:cBhvr>
                                        <p:cTn id="2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572264"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3214678" y="571480"/>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18" name="Groupe 17"/>
          <p:cNvGrpSpPr/>
          <p:nvPr/>
        </p:nvGrpSpPr>
        <p:grpSpPr>
          <a:xfrm>
            <a:off x="899592" y="1844824"/>
            <a:ext cx="7164288" cy="1224136"/>
            <a:chOff x="899592" y="1844824"/>
            <a:chExt cx="7164288" cy="1224136"/>
          </a:xfrm>
        </p:grpSpPr>
        <p:sp>
          <p:nvSpPr>
            <p:cNvPr id="17" name="Rectangle à coins arrondis 16"/>
            <p:cNvSpPr/>
            <p:nvPr/>
          </p:nvSpPr>
          <p:spPr>
            <a:xfrm>
              <a:off x="899592" y="1844824"/>
              <a:ext cx="7164288" cy="1224136"/>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4000" dirty="0">
                <a:latin typeface="Times New Roman" pitchFamily="18" charset="0"/>
                <a:cs typeface="Times New Roman" pitchFamily="18" charset="0"/>
              </a:endParaRPr>
            </a:p>
          </p:txBody>
        </p:sp>
        <p:sp>
          <p:nvSpPr>
            <p:cNvPr id="16" name="Rectangle 3"/>
            <p:cNvSpPr>
              <a:spLocks noChangeArrowheads="1"/>
            </p:cNvSpPr>
            <p:nvPr/>
          </p:nvSpPr>
          <p:spPr bwMode="auto">
            <a:xfrm>
              <a:off x="2058653" y="2132747"/>
              <a:ext cx="5000600" cy="646331"/>
            </a:xfrm>
            <a:prstGeom prst="rect">
              <a:avLst/>
            </a:prstGeom>
            <a:noFill/>
            <a:ln w="9525">
              <a:noFill/>
              <a:miter lim="800000"/>
              <a:headEnd/>
              <a:tailEnd/>
            </a:ln>
            <a:effectLst>
              <a:prstShdw prst="shdw12">
                <a:schemeClr val="bg2">
                  <a:alpha val="50000"/>
                </a:schemeClr>
              </a:prstShdw>
            </a:effectLst>
          </p:spPr>
          <p:txBody>
            <a:bodyPr wrap="none" anchor="ctr">
              <a:spAutoFit/>
            </a:bodyPr>
            <a:lstStyle/>
            <a:p>
              <a:pPr algn="justLow" eaLnBrk="0" hangingPunct="0"/>
              <a:r>
                <a:rPr lang="fr-FR" b="1" dirty="0">
                  <a:solidFill>
                    <a:schemeClr val="tx1">
                      <a:lumMod val="95000"/>
                    </a:schemeClr>
                  </a:solidFill>
                  <a:latin typeface="Times New Roman" pitchFamily="18" charset="0"/>
                  <a:cs typeface="Calibri" pitchFamily="34" charset="0"/>
                </a:rPr>
                <a:t>C’est exprim</a:t>
              </a:r>
              <a:r>
                <a:rPr lang="fr-FR" b="1" dirty="0">
                  <a:solidFill>
                    <a:schemeClr val="tx1">
                      <a:lumMod val="95000"/>
                    </a:schemeClr>
                  </a:solidFill>
                  <a:cs typeface="Calibri" pitchFamily="34" charset="0"/>
                </a:rPr>
                <a:t>é</a:t>
              </a:r>
              <a:r>
                <a:rPr lang="fr-FR" b="1" dirty="0">
                  <a:solidFill>
                    <a:schemeClr val="tx1">
                      <a:lumMod val="95000"/>
                    </a:schemeClr>
                  </a:solidFill>
                  <a:latin typeface="Times New Roman" pitchFamily="18" charset="0"/>
                  <a:cs typeface="Calibri" pitchFamily="34" charset="0"/>
                </a:rPr>
                <a:t>e par la loi de </a:t>
              </a:r>
              <a:r>
                <a:rPr lang="fr-FR" b="1" dirty="0">
                  <a:solidFill>
                    <a:srgbClr val="FFFF00"/>
                  </a:solidFill>
                  <a:latin typeface="Times New Roman" pitchFamily="18" charset="0"/>
                  <a:cs typeface="Calibri" pitchFamily="34" charset="0"/>
                </a:rPr>
                <a:t>BEER-LAMBERT</a:t>
              </a:r>
              <a:r>
                <a:rPr lang="fr-FR" b="1" dirty="0">
                  <a:solidFill>
                    <a:srgbClr val="FFFF00"/>
                  </a:solidFill>
                  <a:cs typeface="Calibri" pitchFamily="34" charset="0"/>
                </a:rPr>
                <a:t> </a:t>
              </a:r>
              <a:r>
                <a:rPr lang="fr-FR" b="1" dirty="0">
                  <a:solidFill>
                    <a:srgbClr val="FFFF00"/>
                  </a:solidFill>
                  <a:latin typeface="Times New Roman" pitchFamily="18" charset="0"/>
                  <a:cs typeface="Calibri" pitchFamily="34" charset="0"/>
                </a:rPr>
                <a:t>:</a:t>
              </a:r>
              <a:endParaRPr lang="fr-FR" b="1" dirty="0">
                <a:solidFill>
                  <a:srgbClr val="FFFF00"/>
                </a:solidFill>
              </a:endParaRPr>
            </a:p>
            <a:p>
              <a:pPr algn="justLow" eaLnBrk="0" hangingPunct="0"/>
              <a:r>
                <a:rPr lang="fr-FR" b="1" dirty="0">
                  <a:solidFill>
                    <a:srgbClr val="FFFF00"/>
                  </a:solidFill>
                  <a:latin typeface="Times New Roman" pitchFamily="18" charset="0"/>
                  <a:cs typeface="Calibri" pitchFamily="34" charset="0"/>
                </a:rPr>
                <a:t>                                              A=Log I/I</a:t>
              </a:r>
              <a:r>
                <a:rPr lang="fr-FR" b="1" baseline="-30000" dirty="0">
                  <a:solidFill>
                    <a:srgbClr val="FFFF00"/>
                  </a:solidFill>
                  <a:latin typeface="Times New Roman" pitchFamily="18" charset="0"/>
                  <a:cs typeface="Calibri" pitchFamily="34" charset="0"/>
                </a:rPr>
                <a:t>0</a:t>
              </a:r>
              <a:r>
                <a:rPr lang="fr-FR" b="1" dirty="0">
                  <a:solidFill>
                    <a:srgbClr val="FFFF00"/>
                  </a:solidFill>
                  <a:latin typeface="Times New Roman" pitchFamily="18" charset="0"/>
                  <a:cs typeface="Calibri" pitchFamily="34" charset="0"/>
                </a:rPr>
                <a:t>=</a:t>
              </a:r>
              <a:r>
                <a:rPr lang="fr-FR" b="1" dirty="0" err="1">
                  <a:solidFill>
                    <a:srgbClr val="FFFF00"/>
                  </a:solidFill>
                  <a:latin typeface="Times New Roman" pitchFamily="18" charset="0"/>
                  <a:cs typeface="Calibri" pitchFamily="34" charset="0"/>
                </a:rPr>
                <a:t>εCL</a:t>
              </a:r>
              <a:r>
                <a:rPr lang="fr-FR" b="1" dirty="0">
                  <a:solidFill>
                    <a:srgbClr val="FFFF00"/>
                  </a:solidFill>
                  <a:latin typeface="Times New Roman" pitchFamily="18" charset="0"/>
                  <a:cs typeface="Calibri" pitchFamily="34" charset="0"/>
                </a:rPr>
                <a:t>. </a:t>
              </a:r>
              <a:endParaRPr lang="fr-FR" b="1" dirty="0">
                <a:solidFill>
                  <a:srgbClr val="FFFF00"/>
                </a:solidFill>
              </a:endParaRPr>
            </a:p>
          </p:txBody>
        </p:sp>
      </p:grpSp>
      <p:pic>
        <p:nvPicPr>
          <p:cNvPr id="19" name="Image 1"/>
          <p:cNvPicPr>
            <a:picLocks noChangeAspect="1" noChangeArrowheads="1"/>
          </p:cNvPicPr>
          <p:nvPr/>
        </p:nvPicPr>
        <p:blipFill>
          <a:blip r:embed="rId4" cstate="print"/>
          <a:srcRect/>
          <a:stretch>
            <a:fillRect/>
          </a:stretch>
        </p:blipFill>
        <p:spPr bwMode="auto">
          <a:xfrm>
            <a:off x="1763688" y="3547839"/>
            <a:ext cx="5857916" cy="22574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ZoneTexte 10"/>
          <p:cNvSpPr txBox="1">
            <a:spLocks noChangeArrowheads="1"/>
          </p:cNvSpPr>
          <p:nvPr/>
        </p:nvSpPr>
        <p:spPr bwMode="auto">
          <a:xfrm>
            <a:off x="467544" y="6165304"/>
            <a:ext cx="8429625" cy="369888"/>
          </a:xfrm>
          <a:prstGeom prst="rect">
            <a:avLst/>
          </a:prstGeom>
          <a:noFill/>
          <a:ln w="9525">
            <a:noFill/>
            <a:miter lim="800000"/>
            <a:headEnd/>
            <a:tailEnd/>
          </a:ln>
        </p:spPr>
        <p:txBody>
          <a:bodyPr>
            <a:spAutoFit/>
          </a:bodyPr>
          <a:lstStyle/>
          <a:p>
            <a:pPr algn="ctr"/>
            <a:r>
              <a:rPr lang="fr-FR" b="1" dirty="0">
                <a:solidFill>
                  <a:srgbClr val="FFFF00"/>
                </a:solidFill>
                <a:latin typeface="Times New Roman" pitchFamily="18" charset="0"/>
                <a:cs typeface="Times New Roman" pitchFamily="18" charset="0"/>
              </a:rPr>
              <a:t>    schéma du principe de fonctionnement d’un spectrophotomètre UV-vis.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800" decel="100000"/>
                                        <p:tgtEl>
                                          <p:spTgt spid="19"/>
                                        </p:tgtEl>
                                      </p:cBhvr>
                                    </p:animEffect>
                                    <p:anim calcmode="lin" valueType="num">
                                      <p:cBhvr>
                                        <p:cTn id="16" dur="800" decel="100000" fill="hold"/>
                                        <p:tgtEl>
                                          <p:spTgt spid="19"/>
                                        </p:tgtEl>
                                        <p:attrNameLst>
                                          <p:attrName>style.rotation</p:attrName>
                                        </p:attrNameLst>
                                      </p:cBhvr>
                                      <p:tavLst>
                                        <p:tav tm="0">
                                          <p:val>
                                            <p:fltVal val="-90"/>
                                          </p:val>
                                        </p:tav>
                                        <p:tav tm="100000">
                                          <p:val>
                                            <p:fltVal val="0"/>
                                          </p:val>
                                        </p:tav>
                                      </p:tavLst>
                                    </p:anim>
                                    <p:anim calcmode="lin" valueType="num">
                                      <p:cBhvr>
                                        <p:cTn id="17" dur="800" decel="100000" fill="hold"/>
                                        <p:tgtEl>
                                          <p:spTgt spid="19"/>
                                        </p:tgtEl>
                                        <p:attrNameLst>
                                          <p:attrName>ppt_x</p:attrName>
                                        </p:attrNameLst>
                                      </p:cBhvr>
                                      <p:tavLst>
                                        <p:tav tm="0">
                                          <p:val>
                                            <p:strVal val="#ppt_x+0.4"/>
                                          </p:val>
                                        </p:tav>
                                        <p:tav tm="100000">
                                          <p:val>
                                            <p:strVal val="#ppt_x-0.05"/>
                                          </p:val>
                                        </p:tav>
                                      </p:tavLst>
                                    </p:anim>
                                    <p:anim calcmode="lin" valueType="num">
                                      <p:cBhvr>
                                        <p:cTn id="18" dur="800" decel="100000" fill="hold"/>
                                        <p:tgtEl>
                                          <p:spTgt spid="19"/>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diamond(in)">
                                      <p:cBhvr>
                                        <p:cTn id="25"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43608" y="692696"/>
            <a:ext cx="828092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843808" y="6488668"/>
            <a:ext cx="5976664" cy="369332"/>
          </a:xfrm>
          <a:prstGeom prst="rect">
            <a:avLst/>
          </a:prstGeom>
          <a:solidFill>
            <a:schemeClr val="bg1"/>
          </a:solidFill>
        </p:spPr>
        <p:txBody>
          <a:bodyPr wrap="square" rtlCol="0">
            <a:spAutoFit/>
          </a:bodyPr>
          <a:lstStyle/>
          <a:p>
            <a:endParaRPr lang="fr-FR" dirty="0"/>
          </a:p>
        </p:txBody>
      </p:sp>
      <p:grpSp>
        <p:nvGrpSpPr>
          <p:cNvPr id="6" name="Group 22"/>
          <p:cNvGrpSpPr>
            <a:grpSpLocks/>
          </p:cNvGrpSpPr>
          <p:nvPr/>
        </p:nvGrpSpPr>
        <p:grpSpPr bwMode="auto">
          <a:xfrm>
            <a:off x="6732240" y="0"/>
            <a:ext cx="2214546" cy="565151"/>
            <a:chOff x="4694" y="1940"/>
            <a:chExt cx="862" cy="356"/>
          </a:xfrm>
          <a:solidFill>
            <a:srgbClr val="00B050"/>
          </a:solidFill>
        </p:grpSpPr>
        <p:sp>
          <p:nvSpPr>
            <p:cNvPr id="7"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8"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9" name="Picture 2"/>
          <p:cNvPicPr>
            <a:picLocks noChangeAspect="1" noChangeArrowheads="1"/>
          </p:cNvPicPr>
          <p:nvPr/>
        </p:nvPicPr>
        <p:blipFill>
          <a:blip r:embed="rId3" cstate="print"/>
          <a:srcRect/>
          <a:stretch>
            <a:fillRect/>
          </a:stretch>
        </p:blipFill>
        <p:spPr bwMode="auto">
          <a:xfrm>
            <a:off x="0" y="0"/>
            <a:ext cx="2500298" cy="1071546"/>
          </a:xfrm>
          <a:prstGeom prst="rect">
            <a:avLst/>
          </a:prstGeom>
          <a:noFill/>
          <a:ln w="9525">
            <a:noFill/>
            <a:miter lim="800000"/>
            <a:headEnd/>
            <a:tailEnd/>
          </a:ln>
          <a:effectLst/>
        </p:spPr>
      </p:pic>
      <p:grpSp>
        <p:nvGrpSpPr>
          <p:cNvPr id="10" name="Group 22"/>
          <p:cNvGrpSpPr>
            <a:grpSpLocks/>
          </p:cNvGrpSpPr>
          <p:nvPr/>
        </p:nvGrpSpPr>
        <p:grpSpPr bwMode="auto">
          <a:xfrm>
            <a:off x="-32" y="-24"/>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3214678" y="571480"/>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
        <p:nvSpPr>
          <p:cNvPr id="16" name="ZoneTexte 3"/>
          <p:cNvSpPr txBox="1">
            <a:spLocks noChangeArrowheads="1"/>
          </p:cNvSpPr>
          <p:nvPr/>
        </p:nvSpPr>
        <p:spPr bwMode="auto">
          <a:xfrm>
            <a:off x="607566" y="4087192"/>
            <a:ext cx="4684513" cy="369332"/>
          </a:xfrm>
          <a:prstGeom prst="rect">
            <a:avLst/>
          </a:prstGeom>
          <a:noFill/>
          <a:ln w="9525">
            <a:noFill/>
            <a:miter lim="800000"/>
            <a:headEnd/>
            <a:tailEnd/>
          </a:ln>
        </p:spPr>
        <p:txBody>
          <a:bodyPr wrap="square">
            <a:spAutoFit/>
          </a:bodyPr>
          <a:lstStyle/>
          <a:p>
            <a:r>
              <a:rPr lang="fr-FR" b="1" dirty="0">
                <a:solidFill>
                  <a:srgbClr val="013FF2"/>
                </a:solidFill>
                <a:latin typeface="Times New Roman" pitchFamily="18" charset="0"/>
                <a:cs typeface="Times New Roman" pitchFamily="18" charset="0"/>
              </a:rPr>
              <a:t>Spectres d’absorption dans l’ultra-violet :</a:t>
            </a:r>
          </a:p>
        </p:txBody>
      </p:sp>
      <p:graphicFrame>
        <p:nvGraphicFramePr>
          <p:cNvPr id="17" name="Tableau 16"/>
          <p:cNvGraphicFramePr>
            <a:graphicFrameLocks noGrp="1"/>
          </p:cNvGraphicFramePr>
          <p:nvPr/>
        </p:nvGraphicFramePr>
        <p:xfrm>
          <a:off x="529675" y="4730129"/>
          <a:ext cx="7786741" cy="1682496"/>
        </p:xfrm>
        <a:graphic>
          <a:graphicData uri="http://schemas.openxmlformats.org/drawingml/2006/table">
            <a:tbl>
              <a:tblPr/>
              <a:tblGrid>
                <a:gridCol w="1785949"/>
                <a:gridCol w="1285884"/>
                <a:gridCol w="1829932"/>
                <a:gridCol w="1670530"/>
                <a:gridCol w="1214446"/>
              </a:tblGrid>
              <a:tr h="750888">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Times New Roman" pitchFamily="18"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Times New Roman" pitchFamily="18" charset="0"/>
                        <a:cs typeface="Calibri" pitchFamily="34" charset="0"/>
                      </a:endParaRPr>
                    </a:p>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dirty="0" err="1" smtClean="0">
                          <a:ln>
                            <a:noFill/>
                          </a:ln>
                          <a:solidFill>
                            <a:schemeClr val="tx1"/>
                          </a:solidFill>
                          <a:effectLst/>
                          <a:latin typeface="Times New Roman" pitchFamily="18" charset="0"/>
                          <a:cs typeface="Calibri" pitchFamily="34" charset="0"/>
                        </a:rPr>
                        <a:t>λ</a:t>
                      </a:r>
                      <a:r>
                        <a:rPr kumimoji="0" lang="fr-FR" sz="1600" b="0" i="0" u="none" strike="noStrike" cap="none" normalizeH="0" baseline="-25000" dirty="0" err="1" smtClean="0">
                          <a:ln>
                            <a:noFill/>
                          </a:ln>
                          <a:solidFill>
                            <a:schemeClr val="tx1"/>
                          </a:solidFill>
                          <a:effectLst/>
                          <a:latin typeface="Times New Roman" pitchFamily="18" charset="0"/>
                          <a:cs typeface="Calibri" pitchFamily="34" charset="0"/>
                        </a:rPr>
                        <a:t>max</a:t>
                      </a:r>
                      <a:r>
                        <a:rPr kumimoji="0" lang="fr-FR" sz="1600" b="0" i="0" u="none" strike="noStrike" cap="none" normalizeH="0" baseline="-25000" dirty="0" smtClean="0">
                          <a:ln>
                            <a:noFill/>
                          </a:ln>
                          <a:solidFill>
                            <a:schemeClr val="tx1"/>
                          </a:solidFill>
                          <a:effectLst/>
                          <a:latin typeface="Times New Roman" pitchFamily="18" charset="0"/>
                          <a:cs typeface="Calibri" pitchFamily="34" charset="0"/>
                        </a:rPr>
                        <a:t>    </a:t>
                      </a:r>
                      <a:r>
                        <a:rPr kumimoji="0" lang="fr-FR" sz="1600" b="0" i="0" u="none" strike="noStrike" cap="none" normalizeH="0" baseline="0" dirty="0" smtClean="0">
                          <a:ln>
                            <a:noFill/>
                          </a:ln>
                          <a:solidFill>
                            <a:schemeClr val="tx1"/>
                          </a:solidFill>
                          <a:effectLst/>
                          <a:latin typeface="Times New Roman" pitchFamily="18" charset="0"/>
                          <a:cs typeface="Calibri" pitchFamily="34" charset="0"/>
                        </a:rPr>
                        <a:t>(nm)</a:t>
                      </a:r>
                      <a:endParaRPr kumimoji="0" lang="fr-FR" sz="1600" b="0" i="0" u="none" strike="noStrike" cap="none" normalizeH="0" baseline="0" dirty="0" smtClean="0">
                        <a:ln>
                          <a:noFill/>
                        </a:ln>
                        <a:solidFill>
                          <a:schemeClr val="tx1"/>
                        </a:solidFill>
                        <a:effectLst/>
                        <a:latin typeface="Calibri" pitchFamily="34"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cs typeface="Calibri" pitchFamily="34" charset="0"/>
                        </a:rPr>
                        <a:t>Concentration</a:t>
                      </a:r>
                      <a:endParaRPr kumimoji="0" lang="fr-FR" sz="1600" b="0" i="0" u="none" strike="noStrike" cap="none" normalizeH="0" baseline="0" dirty="0" smtClean="0">
                        <a:ln>
                          <a:noFill/>
                        </a:ln>
                        <a:solidFill>
                          <a:schemeClr val="tx1"/>
                        </a:solidFill>
                        <a:effectLst/>
                        <a:latin typeface="Calibri" pitchFamily="34" charset="0"/>
                        <a:cs typeface="Calibri" pitchFamily="34" charset="0"/>
                      </a:endParaRPr>
                    </a:p>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cs typeface="Calibri" pitchFamily="34" charset="0"/>
                        </a:rPr>
                        <a:t>µ /g/ml</a:t>
                      </a:r>
                      <a:endParaRPr kumimoji="0" lang="fr-FR" sz="1600" b="0" i="0" u="none" strike="noStrike" cap="none" normalizeH="0" baseline="0" dirty="0" smtClean="0">
                        <a:ln>
                          <a:noFill/>
                        </a:ln>
                        <a:solidFill>
                          <a:schemeClr val="tx1"/>
                        </a:solidFill>
                        <a:effectLst/>
                        <a:latin typeface="Calibri" pitchFamily="34"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cs typeface="Calibri" pitchFamily="34" charset="0"/>
                        </a:rPr>
                        <a:t>Absorbance</a:t>
                      </a:r>
                      <a:endParaRPr kumimoji="0" lang="fr-FR" sz="1600" b="0" i="0" u="none" strike="noStrike" cap="none" normalizeH="0" baseline="0" dirty="0" smtClean="0">
                        <a:ln>
                          <a:noFill/>
                        </a:ln>
                        <a:solidFill>
                          <a:schemeClr val="tx1"/>
                        </a:solidFill>
                        <a:effectLst/>
                        <a:latin typeface="Calibri" pitchFamily="34"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cs typeface="Calibri" pitchFamily="34" charset="0"/>
                        </a:rPr>
                        <a:t>ԑ</a:t>
                      </a:r>
                      <a:endParaRPr kumimoji="0" lang="fr-FR" sz="1600" b="0" i="0" u="none" strike="noStrike" cap="none" normalizeH="0" baseline="0" dirty="0" smtClean="0">
                        <a:ln>
                          <a:noFill/>
                        </a:ln>
                        <a:solidFill>
                          <a:schemeClr val="tx1"/>
                        </a:solidFill>
                        <a:effectLst/>
                        <a:latin typeface="Calibri" pitchFamily="34"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750888">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cs typeface="Calibri" pitchFamily="34" charset="0"/>
                        </a:rPr>
                        <a:t>Acide  déhydroacétique</a:t>
                      </a:r>
                      <a:endParaRPr kumimoji="0" lang="fr-FR" sz="1600" b="0" i="0" u="none" strike="noStrike" cap="none" normalizeH="0" baseline="0" dirty="0" smtClean="0">
                        <a:ln>
                          <a:noFill/>
                        </a:ln>
                        <a:solidFill>
                          <a:schemeClr val="tx1"/>
                        </a:solidFill>
                        <a:effectLst/>
                        <a:latin typeface="Calibri" pitchFamily="34"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Calibri" pitchFamily="34" charset="0"/>
                        </a:rPr>
                        <a:t>225-315</a:t>
                      </a:r>
                      <a:endParaRPr kumimoji="0" lang="fr-FR"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Calibri" pitchFamily="34" charset="0"/>
                        </a:rPr>
                        <a:t>10</a:t>
                      </a:r>
                      <a:endParaRPr kumimoji="0" lang="fr-FR"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smtClean="0">
                          <a:ln>
                            <a:noFill/>
                          </a:ln>
                          <a:solidFill>
                            <a:schemeClr val="tx1"/>
                          </a:solidFill>
                          <a:effectLst/>
                          <a:latin typeface="Times New Roman" pitchFamily="18" charset="0"/>
                          <a:cs typeface="Calibri" pitchFamily="34" charset="0"/>
                        </a:rPr>
                        <a:t>0,82</a:t>
                      </a:r>
                      <a:endParaRPr kumimoji="0" lang="fr-FR"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457200" marR="0" lvl="0" indent="0" algn="just" defTabSz="914400" rtl="0" eaLnBrk="1" fontAlgn="base" latinLnBrk="0" hangingPunct="1">
                        <a:lnSpc>
                          <a:spcPct val="115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Times New Roman" pitchFamily="18" charset="0"/>
                          <a:cs typeface="Calibri" pitchFamily="34" charset="0"/>
                        </a:rPr>
                        <a:t>13 .788</a:t>
                      </a:r>
                      <a:endParaRPr kumimoji="0" lang="fr-FR" sz="1600" b="0" i="0" u="none" strike="noStrike" cap="none" normalizeH="0" baseline="0" dirty="0" smtClean="0">
                        <a:ln>
                          <a:noFill/>
                        </a:ln>
                        <a:solidFill>
                          <a:schemeClr val="tx1"/>
                        </a:solidFill>
                        <a:effectLst/>
                        <a:latin typeface="Calibri" pitchFamily="34" charset="0"/>
                        <a:cs typeface="Calibri"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
        <p:nvSpPr>
          <p:cNvPr id="18" name="ZoneTexte 7"/>
          <p:cNvSpPr txBox="1">
            <a:spLocks noChangeArrowheads="1"/>
          </p:cNvSpPr>
          <p:nvPr/>
        </p:nvSpPr>
        <p:spPr bwMode="auto">
          <a:xfrm>
            <a:off x="1393379" y="6453336"/>
            <a:ext cx="6215063" cy="369888"/>
          </a:xfrm>
          <a:prstGeom prst="rect">
            <a:avLst/>
          </a:prstGeom>
          <a:noFill/>
          <a:ln w="9525">
            <a:noFill/>
            <a:miter lim="800000"/>
            <a:headEnd/>
            <a:tailEnd/>
          </a:ln>
        </p:spPr>
        <p:txBody>
          <a:bodyPr>
            <a:spAutoFit/>
          </a:bodyPr>
          <a:lstStyle/>
          <a:p>
            <a:pPr algn="ctr"/>
            <a:r>
              <a:rPr lang="fr-FR" b="1" dirty="0">
                <a:solidFill>
                  <a:srgbClr val="013FF2"/>
                </a:solidFill>
                <a:latin typeface="Times New Roman" pitchFamily="18" charset="0"/>
                <a:cs typeface="Times New Roman" pitchFamily="18" charset="0"/>
              </a:rPr>
              <a:t>Caractéristique du spectre de DHA dans l’ultra-violet</a:t>
            </a:r>
          </a:p>
        </p:txBody>
      </p:sp>
      <p:pic>
        <p:nvPicPr>
          <p:cNvPr id="19" name="Picture 26"/>
          <p:cNvPicPr>
            <a:picLocks noChangeAspect="1" noChangeArrowheads="1"/>
          </p:cNvPicPr>
          <p:nvPr/>
        </p:nvPicPr>
        <p:blipFill>
          <a:blip r:embed="rId4" cstate="print"/>
          <a:srcRect/>
          <a:stretch>
            <a:fillRect/>
          </a:stretch>
        </p:blipFill>
        <p:spPr bwMode="auto">
          <a:xfrm>
            <a:off x="1893442" y="1448172"/>
            <a:ext cx="5076825" cy="2628900"/>
          </a:xfrm>
          <a:prstGeom prst="rect">
            <a:avLst/>
          </a:prstGeom>
          <a:noFill/>
          <a:ln w="9525">
            <a:noFill/>
            <a:miter lim="800000"/>
            <a:headEnd/>
            <a:tailEnd/>
          </a:ln>
          <a:effectLst>
            <a:outerShdw algn="ctr" rotWithShape="0">
              <a:schemeClr val="bg2">
                <a:alpha val="50000"/>
              </a:scheme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10" dur="1000" fill="hold"/>
                                        <p:tgtEl>
                                          <p:spTgt spid="1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16"/>
                                        </p:tgtEl>
                                        <p:attrNameLst>
                                          <p:attrName>style.visibility</p:attrName>
                                        </p:attrNameLst>
                                      </p:cBhvr>
                                      <p:to>
                                        <p:strVal val="visible"/>
                                      </p:to>
                                    </p:set>
                                    <p:anim calcmode="discrete" valueType="clr">
                                      <p:cBhvr override="childStyle">
                                        <p:cTn id="19"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16"/>
                                        </p:tgtEl>
                                        <p:attrNameLst>
                                          <p:attrName>fillcolor</p:attrName>
                                        </p:attrNameLst>
                                      </p:cBhvr>
                                      <p:tavLst>
                                        <p:tav tm="0">
                                          <p:val>
                                            <p:clrVal>
                                              <a:schemeClr val="accent2"/>
                                            </p:clrVal>
                                          </p:val>
                                        </p:tav>
                                        <p:tav tm="50000">
                                          <p:val>
                                            <p:clrVal>
                                              <a:schemeClr val="hlink"/>
                                            </p:clrVal>
                                          </p:val>
                                        </p:tav>
                                      </p:tavLst>
                                    </p:anim>
                                    <p:set>
                                      <p:cBhvr>
                                        <p:cTn id="21" dur="80"/>
                                        <p:tgtEl>
                                          <p:spTgt spid="16"/>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1" presetClass="entr" presetSubtype="4"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heel(4)">
                                      <p:cBhvr>
                                        <p:cTn id="33"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0"/>
            <a:ext cx="2500298" cy="1357298"/>
          </a:xfrm>
          <a:prstGeom prst="rect">
            <a:avLst/>
          </a:prstGeom>
          <a:noFill/>
          <a:ln w="9525">
            <a:noFill/>
            <a:miter lim="800000"/>
            <a:headEnd/>
            <a:tailEnd/>
          </a:ln>
          <a:effectLst/>
        </p:spPr>
      </p:pic>
      <p:grpSp>
        <p:nvGrpSpPr>
          <p:cNvPr id="8" name="Group 22"/>
          <p:cNvGrpSpPr>
            <a:grpSpLocks/>
          </p:cNvGrpSpPr>
          <p:nvPr/>
        </p:nvGrpSpPr>
        <p:grpSpPr bwMode="auto">
          <a:xfrm>
            <a:off x="6929454" y="0"/>
            <a:ext cx="2214546" cy="565151"/>
            <a:chOff x="4694" y="1940"/>
            <a:chExt cx="862" cy="356"/>
          </a:xfrm>
          <a:solidFill>
            <a:srgbClr val="00B050"/>
          </a:solidFill>
        </p:grpSpPr>
        <p:sp>
          <p:nvSpPr>
            <p:cNvPr id="9"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0" name="Text Box 24"/>
            <p:cNvSpPr txBox="1">
              <a:spLocks noChangeArrowheads="1"/>
            </p:cNvSpPr>
            <p:nvPr/>
          </p:nvSpPr>
          <p:spPr bwMode="auto">
            <a:xfrm>
              <a:off x="4756" y="1985"/>
              <a:ext cx="744"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wrap="square">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grpSp>
        <p:nvGrpSpPr>
          <p:cNvPr id="11" name="Group 22"/>
          <p:cNvGrpSpPr>
            <a:grpSpLocks/>
          </p:cNvGrpSpPr>
          <p:nvPr/>
        </p:nvGrpSpPr>
        <p:grpSpPr bwMode="auto">
          <a:xfrm>
            <a:off x="-32" y="-24"/>
            <a:ext cx="2214546" cy="565151"/>
            <a:chOff x="4694" y="1940"/>
            <a:chExt cx="862" cy="356"/>
          </a:xfrm>
          <a:solidFill>
            <a:srgbClr val="FFFF00"/>
          </a:solidFill>
        </p:grpSpPr>
        <p:sp>
          <p:nvSpPr>
            <p:cNvPr id="12"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fr-FR"/>
            </a:p>
          </p:txBody>
        </p:sp>
        <p:sp>
          <p:nvSpPr>
            <p:cNvPr id="13" name="Text Box 24"/>
            <p:cNvSpPr txBox="1">
              <a:spLocks noChangeArrowheads="1"/>
            </p:cNvSpPr>
            <p:nvPr/>
          </p:nvSpPr>
          <p:spPr bwMode="auto">
            <a:xfrm>
              <a:off x="4756" y="2031"/>
              <a:ext cx="771" cy="233"/>
            </a:xfrm>
            <a:prstGeom prst="rect">
              <a:avLst/>
            </a:prstGeom>
            <a:grpFill/>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4" name="Group 22"/>
          <p:cNvGrpSpPr>
            <a:grpSpLocks/>
          </p:cNvGrpSpPr>
          <p:nvPr/>
        </p:nvGrpSpPr>
        <p:grpSpPr bwMode="auto">
          <a:xfrm>
            <a:off x="3500430" y="0"/>
            <a:ext cx="2214546" cy="565151"/>
            <a:chOff x="4694" y="1940"/>
            <a:chExt cx="862" cy="356"/>
          </a:xfrm>
          <a:solidFill>
            <a:srgbClr val="92D050"/>
          </a:solidFill>
        </p:grpSpPr>
        <p:sp>
          <p:nvSpPr>
            <p:cNvPr id="15"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6" name="Text Box 24"/>
            <p:cNvSpPr txBox="1">
              <a:spLocks noChangeArrowheads="1"/>
            </p:cNvSpPr>
            <p:nvPr/>
          </p:nvSpPr>
          <p:spPr bwMode="auto">
            <a:xfrm>
              <a:off x="4715" y="2013"/>
              <a:ext cx="800"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wrap="square">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19" name="Groupe 18"/>
          <p:cNvGrpSpPr/>
          <p:nvPr/>
        </p:nvGrpSpPr>
        <p:grpSpPr>
          <a:xfrm>
            <a:off x="214282" y="1928802"/>
            <a:ext cx="8712968" cy="3960440"/>
            <a:chOff x="112682" y="1200115"/>
            <a:chExt cx="9955489" cy="5907426"/>
          </a:xfrm>
        </p:grpSpPr>
        <p:sp>
          <p:nvSpPr>
            <p:cNvPr id="18" name="Rectangle à coins arrondis 17"/>
            <p:cNvSpPr/>
            <p:nvPr/>
          </p:nvSpPr>
          <p:spPr>
            <a:xfrm>
              <a:off x="112682" y="1200115"/>
              <a:ext cx="9955489" cy="5907426"/>
            </a:xfrm>
            <a:prstGeom prst="roundRect">
              <a:avLst/>
            </a:prstGeom>
            <a:solidFill>
              <a:schemeClr val="bg2"/>
            </a:solidFill>
          </p:spPr>
          <p:style>
            <a:lnRef idx="0">
              <a:schemeClr val="dk1"/>
            </a:lnRef>
            <a:fillRef idx="3">
              <a:schemeClr val="dk1"/>
            </a:fillRef>
            <a:effectRef idx="3">
              <a:schemeClr val="dk1"/>
            </a:effectRef>
            <a:fontRef idx="minor">
              <a:schemeClr val="lt1"/>
            </a:fontRef>
          </p:style>
          <p:txBody>
            <a:bodyPr rtlCol="0" anchor="ctr"/>
            <a:lstStyle/>
            <a:p>
              <a:pPr algn="ctr"/>
              <a:endParaRPr lang="fr-FR" sz="6000">
                <a:latin typeface="Times New Roman" pitchFamily="18" charset="0"/>
                <a:cs typeface="Times New Roman" pitchFamily="18" charset="0"/>
              </a:endParaRPr>
            </a:p>
          </p:txBody>
        </p:sp>
        <p:sp>
          <p:nvSpPr>
            <p:cNvPr id="164865" name="Rectangle 1"/>
            <p:cNvSpPr>
              <a:spLocks noChangeArrowheads="1"/>
            </p:cNvSpPr>
            <p:nvPr/>
          </p:nvSpPr>
          <p:spPr bwMode="auto">
            <a:xfrm>
              <a:off x="770896" y="1927711"/>
              <a:ext cx="8721337" cy="4728547"/>
            </a:xfrm>
            <a:prstGeom prst="rect">
              <a:avLst/>
            </a:prstGeom>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justLow" eaLnBrk="0" hangingPunct="0"/>
              <a:r>
                <a:rPr lang="fr-FR" sz="2000" dirty="0" smtClean="0">
                  <a:latin typeface="Times New Roman" pitchFamily="18" charset="0"/>
                  <a:cs typeface="Calibri" pitchFamily="34" charset="0"/>
                </a:rPr>
                <a:t> </a:t>
              </a:r>
              <a:r>
                <a:rPr lang="fr-FR" sz="2000" dirty="0" smtClean="0">
                  <a:latin typeface="Times New Roman" pitchFamily="18" charset="0"/>
                  <a:ea typeface="Calibri" pitchFamily="34" charset="0"/>
                  <a:cs typeface="Times New Roman" pitchFamily="18" charset="0"/>
                </a:rPr>
                <a:t>Cette  petite recherche nous permettre de prendre une vision plus détaillé sur :</a:t>
              </a:r>
              <a:endParaRPr lang="fr-FR" sz="2000" dirty="0" smtClean="0">
                <a:latin typeface="Times New Roman" pitchFamily="18" charset="0"/>
                <a:cs typeface="Times New Roman" pitchFamily="18" charset="0"/>
              </a:endParaRPr>
            </a:p>
            <a:p>
              <a:pPr algn="justLow" eaLnBrk="0" hangingPunct="0"/>
              <a:r>
                <a:rPr lang="fr-FR" sz="2000" dirty="0" smtClean="0">
                  <a:latin typeface="Times New Roman" pitchFamily="18" charset="0"/>
                  <a:cs typeface="Calibri" pitchFamily="34" charset="0"/>
                </a:rPr>
                <a:t>1 /  les hétérocycles (leurs structures chimiques, ses caractéristiques et ses </a:t>
              </a:r>
              <a:r>
                <a:rPr lang="fr-FR" sz="2000" dirty="0" err="1" smtClean="0">
                  <a:latin typeface="Times New Roman" pitchFamily="18" charset="0"/>
                  <a:cs typeface="Calibri" pitchFamily="34" charset="0"/>
                </a:rPr>
                <a:t>diveres</a:t>
              </a:r>
              <a:r>
                <a:rPr lang="fr-FR" sz="2000" dirty="0" smtClean="0">
                  <a:latin typeface="Times New Roman" pitchFamily="18" charset="0"/>
                  <a:cs typeface="Calibri" pitchFamily="34" charset="0"/>
                </a:rPr>
                <a:t>  fonctions dans le domaine biochimique. on prend comme un exemple le DHA  à cause de ses caractéristiques biologique simples et efficace par utilisation d’une étude spectroscopique IR, UV-Visible qui nous facilite la connaissance et l’analyse de ce produit.</a:t>
              </a:r>
            </a:p>
            <a:p>
              <a:pPr algn="justLow" eaLnBrk="0" hangingPunct="0"/>
              <a:endParaRPr lang="fr-FR" sz="2000" dirty="0" smtClean="0">
                <a:latin typeface="Times New Roman" pitchFamily="18" charset="0"/>
                <a:cs typeface="Times New Roman" pitchFamily="18" charset="0"/>
              </a:endParaRPr>
            </a:p>
            <a:p>
              <a:pPr algn="justLow" eaLnBrk="0" hangingPunct="0"/>
              <a:r>
                <a:rPr lang="fr-FR" sz="2000" dirty="0" smtClean="0">
                  <a:latin typeface="Times New Roman" pitchFamily="18" charset="0"/>
                  <a:cs typeface="Calibri" pitchFamily="34" charset="0"/>
                </a:rPr>
                <a:t>2 / Les composés carbonylés  α, β-insaturé et les réactions mise en jeu, ainsi : La structure, le mode de synthèse et enfin la réactivité.</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55556E-7 -3.7037E-6 L -0.00087 0.12292 " pathEditMode="relative" rAng="0" ptsTypes="AA">
                                      <p:cBhvr>
                                        <p:cTn id="6" dur="2000" fill="hold"/>
                                        <p:tgtEl>
                                          <p:spTgt spid="8"/>
                                        </p:tgtEl>
                                        <p:attrNameLst>
                                          <p:attrName>ppt_x</p:attrName>
                                          <p:attrName>ppt_y</p:attrName>
                                        </p:attrNameLst>
                                      </p:cBhvr>
                                      <p:rCtr x="-1" y="61"/>
                                    </p:animMotion>
                                  </p:childTnLst>
                                </p:cTn>
                              </p:par>
                            </p:childTnLst>
                          </p:cTn>
                        </p:par>
                      </p:childTnLst>
                    </p:cTn>
                  </p:par>
                  <p:par>
                    <p:cTn id="7" fill="hold">
                      <p:stCondLst>
                        <p:cond delay="indefinite"/>
                      </p:stCondLst>
                      <p:childTnLst>
                        <p:par>
                          <p:cTn id="8" fill="hold">
                            <p:stCondLst>
                              <p:cond delay="0"/>
                            </p:stCondLst>
                            <p:childTnLst>
                              <p:par>
                                <p:cTn id="9" presetID="30"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800" decel="100000"/>
                                        <p:tgtEl>
                                          <p:spTgt spid="19"/>
                                        </p:tgtEl>
                                      </p:cBhvr>
                                    </p:animEffect>
                                    <p:anim calcmode="lin" valueType="num">
                                      <p:cBhvr>
                                        <p:cTn id="12" dur="800" decel="100000" fill="hold"/>
                                        <p:tgtEl>
                                          <p:spTgt spid="19"/>
                                        </p:tgtEl>
                                        <p:attrNameLst>
                                          <p:attrName>style.rotation</p:attrName>
                                        </p:attrNameLst>
                                      </p:cBhvr>
                                      <p:tavLst>
                                        <p:tav tm="0">
                                          <p:val>
                                            <p:fltVal val="-90"/>
                                          </p:val>
                                        </p:tav>
                                        <p:tav tm="100000">
                                          <p:val>
                                            <p:fltVal val="0"/>
                                          </p:val>
                                        </p:tav>
                                      </p:tavLst>
                                    </p:anim>
                                    <p:anim calcmode="lin" valueType="num">
                                      <p:cBhvr>
                                        <p:cTn id="13" dur="800" decel="100000" fill="hold"/>
                                        <p:tgtEl>
                                          <p:spTgt spid="19"/>
                                        </p:tgtEl>
                                        <p:attrNameLst>
                                          <p:attrName>ppt_x</p:attrName>
                                        </p:attrNameLst>
                                      </p:cBhvr>
                                      <p:tavLst>
                                        <p:tav tm="0">
                                          <p:val>
                                            <p:strVal val="#ppt_x+0.4"/>
                                          </p:val>
                                        </p:tav>
                                        <p:tav tm="100000">
                                          <p:val>
                                            <p:strVal val="#ppt_x-0.05"/>
                                          </p:val>
                                        </p:tav>
                                      </p:tavLst>
                                    </p:anim>
                                    <p:anim calcmode="lin" valueType="num">
                                      <p:cBhvr>
                                        <p:cTn id="14" dur="800" decel="100000" fill="hold"/>
                                        <p:tgtEl>
                                          <p:spTgt spid="19"/>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547664" y="764704"/>
            <a:ext cx="7920880"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2915816" y="6673334"/>
            <a:ext cx="5760640" cy="369332"/>
          </a:xfrm>
          <a:prstGeom prst="rect">
            <a:avLst/>
          </a:prstGeom>
          <a:solidFill>
            <a:schemeClr val="bg1"/>
          </a:solidFill>
        </p:spPr>
        <p:txBody>
          <a:bodyPr wrap="square" rtlCol="0">
            <a:spAutoFit/>
          </a:bodyPr>
          <a:lstStyle/>
          <a:p>
            <a:endParaRPr lang="fr-FR" dirty="0"/>
          </a:p>
        </p:txBody>
      </p:sp>
      <p:pic>
        <p:nvPicPr>
          <p:cNvPr id="6" name="Picture 2"/>
          <p:cNvPicPr>
            <a:picLocks noChangeAspect="1" noChangeArrowheads="1"/>
          </p:cNvPicPr>
          <p:nvPr/>
        </p:nvPicPr>
        <p:blipFill>
          <a:blip r:embed="rId3" cstate="print"/>
          <a:srcRect/>
          <a:stretch>
            <a:fillRect/>
          </a:stretch>
        </p:blipFill>
        <p:spPr bwMode="auto">
          <a:xfrm>
            <a:off x="0" y="0"/>
            <a:ext cx="2500298" cy="1357298"/>
          </a:xfrm>
          <a:prstGeom prst="rect">
            <a:avLst/>
          </a:prstGeom>
          <a:noFill/>
          <a:ln w="9525">
            <a:noFill/>
            <a:miter lim="800000"/>
            <a:headEnd/>
            <a:tailEnd/>
          </a:ln>
          <a:effectLst/>
        </p:spPr>
      </p:pic>
      <p:grpSp>
        <p:nvGrpSpPr>
          <p:cNvPr id="7" name="Group 22"/>
          <p:cNvGrpSpPr>
            <a:grpSpLocks/>
          </p:cNvGrpSpPr>
          <p:nvPr/>
        </p:nvGrpSpPr>
        <p:grpSpPr bwMode="auto">
          <a:xfrm>
            <a:off x="-32" y="-24"/>
            <a:ext cx="2214546" cy="565151"/>
            <a:chOff x="4694" y="1940"/>
            <a:chExt cx="862" cy="356"/>
          </a:xfrm>
          <a:solidFill>
            <a:srgbClr val="FFFF00"/>
          </a:solidFill>
        </p:grpSpPr>
        <p:sp>
          <p:nvSpPr>
            <p:cNvPr id="8"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fr-FR"/>
            </a:p>
          </p:txBody>
        </p:sp>
        <p:sp>
          <p:nvSpPr>
            <p:cNvPr id="9" name="Text Box 24"/>
            <p:cNvSpPr txBox="1">
              <a:spLocks noChangeArrowheads="1"/>
            </p:cNvSpPr>
            <p:nvPr/>
          </p:nvSpPr>
          <p:spPr bwMode="auto">
            <a:xfrm>
              <a:off x="4756" y="2031"/>
              <a:ext cx="771" cy="233"/>
            </a:xfrm>
            <a:prstGeom prst="rect">
              <a:avLst/>
            </a:prstGeom>
            <a:grpFill/>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0" name="Group 22"/>
          <p:cNvGrpSpPr>
            <a:grpSpLocks/>
          </p:cNvGrpSpPr>
          <p:nvPr/>
        </p:nvGrpSpPr>
        <p:grpSpPr bwMode="auto">
          <a:xfrm>
            <a:off x="3509582" y="-24"/>
            <a:ext cx="2214546" cy="565151"/>
            <a:chOff x="4694" y="1940"/>
            <a:chExt cx="862" cy="356"/>
          </a:xfrm>
          <a:solidFill>
            <a:srgbClr val="92D05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15" y="2013"/>
              <a:ext cx="800"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wrap="square">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16" name="Group 22"/>
          <p:cNvGrpSpPr>
            <a:grpSpLocks/>
          </p:cNvGrpSpPr>
          <p:nvPr/>
        </p:nvGrpSpPr>
        <p:grpSpPr bwMode="auto">
          <a:xfrm>
            <a:off x="6858048" y="631601"/>
            <a:ext cx="2214546" cy="565151"/>
            <a:chOff x="4694" y="1940"/>
            <a:chExt cx="862" cy="356"/>
          </a:xfrm>
          <a:solidFill>
            <a:srgbClr val="7030A0"/>
          </a:solidFill>
        </p:grpSpPr>
        <p:sp>
          <p:nvSpPr>
            <p:cNvPr id="17" name="AutoShape 23"/>
            <p:cNvSpPr>
              <a:spLocks noChangeArrowheads="1"/>
            </p:cNvSpPr>
            <p:nvPr/>
          </p:nvSpPr>
          <p:spPr bwMode="auto">
            <a:xfrm>
              <a:off x="4694" y="1940"/>
              <a:ext cx="862" cy="356"/>
            </a:xfrm>
            <a:prstGeom prst="roundRect">
              <a:avLst>
                <a:gd name="adj" fmla="val 16667"/>
              </a:avLst>
            </a:prstGeom>
            <a:solidFill>
              <a:srgbClr val="00B050"/>
            </a:solid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8" name="Text Box 24"/>
            <p:cNvSpPr txBox="1">
              <a:spLocks noChangeArrowheads="1"/>
            </p:cNvSpPr>
            <p:nvPr/>
          </p:nvSpPr>
          <p:spPr bwMode="auto">
            <a:xfrm>
              <a:off x="4756" y="1985"/>
              <a:ext cx="744" cy="233"/>
            </a:xfrm>
            <a:prstGeom prst="rect">
              <a:avLst/>
            </a:prstGeom>
            <a:solidFill>
              <a:srgbClr val="00B050"/>
            </a:solidFill>
            <a:ln>
              <a:headEnd/>
              <a:tailEnd/>
            </a:ln>
          </p:spPr>
          <p:style>
            <a:lnRef idx="0">
              <a:schemeClr val="dk1"/>
            </a:lnRef>
            <a:fillRef idx="3">
              <a:schemeClr val="dk1"/>
            </a:fillRef>
            <a:effectRef idx="3">
              <a:schemeClr val="dk1"/>
            </a:effectRef>
            <a:fontRef idx="minor">
              <a:schemeClr val="lt1"/>
            </a:fontRef>
          </p:style>
          <p:txBody>
            <a:bodyPr wrap="square">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grpSp>
        <p:nvGrpSpPr>
          <p:cNvPr id="19" name="Groupe 18"/>
          <p:cNvGrpSpPr/>
          <p:nvPr/>
        </p:nvGrpSpPr>
        <p:grpSpPr>
          <a:xfrm>
            <a:off x="179512" y="1340768"/>
            <a:ext cx="8712968" cy="3960440"/>
            <a:chOff x="112682" y="1200115"/>
            <a:chExt cx="9955489" cy="5907426"/>
          </a:xfrm>
        </p:grpSpPr>
        <p:sp>
          <p:nvSpPr>
            <p:cNvPr id="20" name="Rectangle à coins arrondis 19"/>
            <p:cNvSpPr/>
            <p:nvPr/>
          </p:nvSpPr>
          <p:spPr>
            <a:xfrm>
              <a:off x="112682" y="1200115"/>
              <a:ext cx="9955489" cy="5907426"/>
            </a:xfrm>
            <a:prstGeom prst="roundRect">
              <a:avLst/>
            </a:prstGeom>
            <a:solidFill>
              <a:schemeClr val="bg2"/>
            </a:solidFill>
          </p:spPr>
          <p:style>
            <a:lnRef idx="0">
              <a:schemeClr val="dk1"/>
            </a:lnRef>
            <a:fillRef idx="3">
              <a:schemeClr val="dk1"/>
            </a:fillRef>
            <a:effectRef idx="3">
              <a:schemeClr val="dk1"/>
            </a:effectRef>
            <a:fontRef idx="minor">
              <a:schemeClr val="lt1"/>
            </a:fontRef>
          </p:style>
          <p:txBody>
            <a:bodyPr rtlCol="0" anchor="ctr"/>
            <a:lstStyle/>
            <a:p>
              <a:pPr algn="ctr"/>
              <a:endParaRPr lang="fr-FR" sz="6000">
                <a:latin typeface="Times New Roman" pitchFamily="18" charset="0"/>
                <a:cs typeface="Times New Roman" pitchFamily="18" charset="0"/>
              </a:endParaRPr>
            </a:p>
          </p:txBody>
        </p:sp>
        <p:sp>
          <p:nvSpPr>
            <p:cNvPr id="21" name="Rectangle 1"/>
            <p:cNvSpPr>
              <a:spLocks noChangeArrowheads="1"/>
            </p:cNvSpPr>
            <p:nvPr/>
          </p:nvSpPr>
          <p:spPr bwMode="auto">
            <a:xfrm>
              <a:off x="770896" y="2157252"/>
              <a:ext cx="8721337" cy="4269464"/>
            </a:xfrm>
            <a:prstGeom prst="rect">
              <a:avLst/>
            </a:prstGeom>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justLow" eaLnBrk="0" hangingPunct="0"/>
              <a:r>
                <a:rPr lang="fr-FR" sz="2000" dirty="0" smtClean="0">
                  <a:latin typeface="Times New Roman" pitchFamily="18" charset="0"/>
                  <a:cs typeface="Calibri" pitchFamily="34" charset="0"/>
                </a:rPr>
                <a:t>3 /les base de </a:t>
              </a:r>
              <a:r>
                <a:rPr lang="fr-FR" sz="2000" dirty="0" err="1" smtClean="0">
                  <a:latin typeface="Times New Roman" pitchFamily="18" charset="0"/>
                  <a:cs typeface="Calibri" pitchFamily="34" charset="0"/>
                </a:rPr>
                <a:t>Schiff</a:t>
              </a:r>
              <a:r>
                <a:rPr lang="fr-FR" sz="2000" dirty="0" smtClean="0">
                  <a:latin typeface="Times New Roman" pitchFamily="18" charset="0"/>
                  <a:cs typeface="Calibri" pitchFamily="34" charset="0"/>
                </a:rPr>
                <a:t> d’une façon particulière (structure et synthèse)  et la connaissance des classements des divers ligands : </a:t>
              </a:r>
              <a:r>
                <a:rPr lang="fr-FR" sz="2000" dirty="0" err="1" smtClean="0">
                  <a:latin typeface="Times New Roman" pitchFamily="18" charset="0"/>
                  <a:cs typeface="Calibri" pitchFamily="34" charset="0"/>
                </a:rPr>
                <a:t>monodentate</a:t>
              </a:r>
              <a:r>
                <a:rPr lang="fr-FR" sz="2000" dirty="0" smtClean="0">
                  <a:latin typeface="Times New Roman" pitchFamily="18" charset="0"/>
                  <a:cs typeface="Calibri" pitchFamily="34" charset="0"/>
                </a:rPr>
                <a:t>, </a:t>
              </a:r>
              <a:r>
                <a:rPr lang="fr-FR" sz="2000" dirty="0" err="1" smtClean="0">
                  <a:latin typeface="Times New Roman" pitchFamily="18" charset="0"/>
                  <a:cs typeface="Calibri" pitchFamily="34" charset="0"/>
                </a:rPr>
                <a:t>bidentate</a:t>
              </a:r>
              <a:r>
                <a:rPr lang="fr-FR" sz="2000" dirty="0" smtClean="0">
                  <a:latin typeface="Times New Roman" pitchFamily="18" charset="0"/>
                  <a:cs typeface="Calibri" pitchFamily="34" charset="0"/>
                </a:rPr>
                <a:t>,…</a:t>
              </a:r>
              <a:endParaRPr lang="fr-FR" sz="2000" dirty="0" smtClean="0">
                <a:latin typeface="Times New Roman" pitchFamily="18" charset="0"/>
                <a:cs typeface="Times New Roman" pitchFamily="18" charset="0"/>
              </a:endParaRPr>
            </a:p>
            <a:p>
              <a:pPr algn="justLow" eaLnBrk="0" hangingPunct="0"/>
              <a:r>
                <a:rPr lang="fr-FR" sz="2000" dirty="0" smtClean="0">
                  <a:latin typeface="Times New Roman" pitchFamily="18" charset="0"/>
                  <a:cs typeface="Calibri" pitchFamily="34" charset="0"/>
                </a:rPr>
                <a:t>           En perspective, cette étude théorique n’ai pas suffisante pour nous, on a préféré de renforcer notre travail par une étude pratique qui nous permettre d’éclairer et enrichir notre manuscrit, par des synthèses organiques des composés α, β-insaturé et les base de </a:t>
              </a:r>
              <a:r>
                <a:rPr lang="fr-FR" sz="2000" dirty="0" err="1" smtClean="0">
                  <a:latin typeface="Times New Roman" pitchFamily="18" charset="0"/>
                  <a:cs typeface="Calibri" pitchFamily="34" charset="0"/>
                </a:rPr>
                <a:t>Schiff</a:t>
              </a:r>
              <a:r>
                <a:rPr lang="fr-FR" sz="2000" dirty="0" smtClean="0">
                  <a:latin typeface="Times New Roman" pitchFamily="18" charset="0"/>
                  <a:cs typeface="Calibri" pitchFamily="34" charset="0"/>
                </a:rPr>
                <a:t> pour savoir les conditions opératoires. </a:t>
              </a:r>
              <a:endParaRPr lang="fr-FR" sz="2000" dirty="0" smtClean="0">
                <a:latin typeface="Times New Roman" pitchFamily="18" charset="0"/>
                <a:cs typeface="Times New Roman" pitchFamily="18" charset="0"/>
              </a:endParaRPr>
            </a:p>
            <a:p>
              <a:pPr algn="justLow" eaLnBrk="0" hangingPunct="0"/>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decel="100000"/>
                                        <p:tgtEl>
                                          <p:spTgt spid="19"/>
                                        </p:tgtEl>
                                      </p:cBhvr>
                                    </p:animEffect>
                                    <p:anim calcmode="lin" valueType="num">
                                      <p:cBhvr>
                                        <p:cTn id="8" dur="800" decel="100000" fill="hold"/>
                                        <p:tgtEl>
                                          <p:spTgt spid="19"/>
                                        </p:tgtEl>
                                        <p:attrNameLst>
                                          <p:attrName>style.rotation</p:attrName>
                                        </p:attrNameLst>
                                      </p:cBhvr>
                                      <p:tavLst>
                                        <p:tav tm="0">
                                          <p:val>
                                            <p:fltVal val="-90"/>
                                          </p:val>
                                        </p:tav>
                                        <p:tav tm="100000">
                                          <p:val>
                                            <p:fltVal val="0"/>
                                          </p:val>
                                        </p:tav>
                                      </p:tavLst>
                                    </p:anim>
                                    <p:anim calcmode="lin" valueType="num">
                                      <p:cBhvr>
                                        <p:cTn id="9" dur="800" decel="100000" fill="hold"/>
                                        <p:tgtEl>
                                          <p:spTgt spid="19"/>
                                        </p:tgtEl>
                                        <p:attrNameLst>
                                          <p:attrName>ppt_x</p:attrName>
                                        </p:attrNameLst>
                                      </p:cBhvr>
                                      <p:tavLst>
                                        <p:tav tm="0">
                                          <p:val>
                                            <p:strVal val="#ppt_x+0.4"/>
                                          </p:val>
                                        </p:tav>
                                        <p:tav tm="100000">
                                          <p:val>
                                            <p:strVal val="#ppt_x-0.05"/>
                                          </p:val>
                                        </p:tav>
                                      </p:tavLst>
                                    </p:anim>
                                    <p:anim calcmode="lin" valueType="num">
                                      <p:cBhvr>
                                        <p:cTn id="10" dur="800" decel="100000" fill="hold"/>
                                        <p:tgtEl>
                                          <p:spTgt spid="1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srcRect/>
          <a:stretch>
            <a:fillRect/>
          </a:stretch>
        </p:blipFill>
        <p:spPr bwMode="auto">
          <a:xfrm>
            <a:off x="0" y="0"/>
            <a:ext cx="2500298" cy="1357298"/>
          </a:xfrm>
          <a:prstGeom prst="rect">
            <a:avLst/>
          </a:prstGeom>
          <a:noFill/>
          <a:ln w="9525">
            <a:noFill/>
            <a:miter lim="800000"/>
            <a:headEnd/>
            <a:tailEnd/>
          </a:ln>
          <a:effectLst/>
        </p:spPr>
      </p:pic>
      <p:sp>
        <p:nvSpPr>
          <p:cNvPr id="2" name="Titre 1"/>
          <p:cNvSpPr>
            <a:spLocks noGrp="1"/>
          </p:cNvSpPr>
          <p:nvPr>
            <p:ph type="ctrTitle" sz="quarter"/>
          </p:nvPr>
        </p:nvSpPr>
        <p:spPr/>
        <p:txBody>
          <a:bodyPr/>
          <a:lstStyle/>
          <a:p>
            <a:endParaRPr lang="fr-FR"/>
          </a:p>
        </p:txBody>
      </p:sp>
      <p:sp>
        <p:nvSpPr>
          <p:cNvPr id="3" name="Sous-titre 2"/>
          <p:cNvSpPr>
            <a:spLocks noGrp="1"/>
          </p:cNvSpPr>
          <p:nvPr>
            <p:ph type="subTitle" sz="quarter" idx="1"/>
          </p:nvPr>
        </p:nvSpPr>
        <p:spPr/>
        <p:txBody>
          <a:bodyPr/>
          <a:lstStyle/>
          <a:p>
            <a:endParaRPr lang="fr-FR"/>
          </a:p>
        </p:txBody>
      </p:sp>
      <p:pic>
        <p:nvPicPr>
          <p:cNvPr id="4" name="Picture 2" descr="C:\Documents and Settings\GTMZERO\Mes documents\Downloads\Compressed\platinum\water_fire_01.jpg"/>
          <p:cNvPicPr>
            <a:picLocks noChangeAspect="1" noChangeArrowheads="1"/>
          </p:cNvPicPr>
          <p:nvPr/>
        </p:nvPicPr>
        <p:blipFill>
          <a:blip r:embed="rId4" cstate="print"/>
          <a:srcRect l="18018" r="16924"/>
          <a:stretch>
            <a:fillRect/>
          </a:stretch>
        </p:blipFill>
        <p:spPr bwMode="auto">
          <a:xfrm>
            <a:off x="-1785982" y="-1314230"/>
            <a:ext cx="12287336" cy="9743890"/>
          </a:xfrm>
          <a:prstGeom prst="rect">
            <a:avLst/>
          </a:prstGeom>
          <a:noFill/>
          <a:ln w="9525">
            <a:noFill/>
            <a:miter lim="800000"/>
            <a:headEnd/>
            <a:tailEnd/>
          </a:ln>
        </p:spPr>
      </p:pic>
      <p:grpSp>
        <p:nvGrpSpPr>
          <p:cNvPr id="6" name="Group 17"/>
          <p:cNvGrpSpPr>
            <a:grpSpLocks/>
          </p:cNvGrpSpPr>
          <p:nvPr/>
        </p:nvGrpSpPr>
        <p:grpSpPr bwMode="auto">
          <a:xfrm>
            <a:off x="214313" y="142875"/>
            <a:ext cx="8821737" cy="2730500"/>
            <a:chOff x="518" y="-108"/>
            <a:chExt cx="3551" cy="1225"/>
          </a:xfrm>
        </p:grpSpPr>
        <p:sp>
          <p:nvSpPr>
            <p:cNvPr id="7" name="WordArt 10"/>
            <p:cNvSpPr>
              <a:spLocks noChangeArrowheads="1" noChangeShapeType="1" noTextEdit="1"/>
            </p:cNvSpPr>
            <p:nvPr/>
          </p:nvSpPr>
          <p:spPr bwMode="auto">
            <a:xfrm>
              <a:off x="1084" y="482"/>
              <a:ext cx="2410" cy="635"/>
            </a:xfrm>
            <a:prstGeom prst="rect">
              <a:avLst/>
            </a:prstGeom>
          </p:spPr>
          <p:txBody>
            <a:bodyPr wrap="none" fromWordArt="1">
              <a:prstTxWarp prst="textDeflate">
                <a:avLst>
                  <a:gd name="adj" fmla="val 25356"/>
                </a:avLst>
              </a:prstTxWarp>
            </a:bodyPr>
            <a:lstStyle/>
            <a:p>
              <a:pPr>
                <a:defRPr/>
              </a:pPr>
              <a:r>
                <a:rPr lang="fr-FR" sz="3600" b="1" kern="10" dirty="0">
                  <a:ln w="9525">
                    <a:solidFill>
                      <a:srgbClr val="000000"/>
                    </a:solidFill>
                    <a:round/>
                    <a:headEnd/>
                    <a:tailEnd/>
                  </a:ln>
                  <a:solidFill>
                    <a:srgbClr val="FF0000"/>
                  </a:solidFill>
                  <a:latin typeface="Monotype Corsiva" pitchFamily="66" charset="0"/>
                  <a:cs typeface="Times New Roman"/>
                </a:rPr>
                <a:t>Merci de votre attention </a:t>
              </a:r>
            </a:p>
          </p:txBody>
        </p:sp>
        <p:pic>
          <p:nvPicPr>
            <p:cNvPr id="8" name="Picture 15" descr="BIRD4"/>
            <p:cNvPicPr>
              <a:picLocks noChangeArrowheads="1" noCrop="1"/>
            </p:cNvPicPr>
            <p:nvPr/>
          </p:nvPicPr>
          <p:blipFill>
            <a:blip r:embed="rId5" cstate="print"/>
            <a:srcRect/>
            <a:stretch>
              <a:fillRect/>
            </a:stretch>
          </p:blipFill>
          <p:spPr bwMode="auto">
            <a:xfrm flipH="1">
              <a:off x="2750" y="20"/>
              <a:ext cx="1319" cy="975"/>
            </a:xfrm>
            <a:prstGeom prst="rect">
              <a:avLst/>
            </a:prstGeom>
            <a:noFill/>
            <a:ln w="9525">
              <a:noFill/>
              <a:miter lim="800000"/>
              <a:headEnd/>
              <a:tailEnd/>
            </a:ln>
          </p:spPr>
        </p:pic>
        <p:pic>
          <p:nvPicPr>
            <p:cNvPr id="9" name="Picture 16" descr="BIRD4"/>
            <p:cNvPicPr>
              <a:picLocks noChangeArrowheads="1" noCrop="1"/>
            </p:cNvPicPr>
            <p:nvPr/>
          </p:nvPicPr>
          <p:blipFill>
            <a:blip r:embed="rId5" cstate="print"/>
            <a:srcRect/>
            <a:stretch>
              <a:fillRect/>
            </a:stretch>
          </p:blipFill>
          <p:spPr bwMode="auto">
            <a:xfrm>
              <a:off x="518" y="-108"/>
              <a:ext cx="1319" cy="975"/>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0" fill="hold"/>
                                        <p:tgtEl>
                                          <p:spTgt spid="6"/>
                                        </p:tgtEl>
                                        <p:attrNameLst>
                                          <p:attrName>ppt_x</p:attrName>
                                        </p:attrNameLst>
                                      </p:cBhvr>
                                      <p:tavLst>
                                        <p:tav tm="0">
                                          <p:val>
                                            <p:strVal val="#ppt_x"/>
                                          </p:val>
                                        </p:tav>
                                        <p:tav tm="100000">
                                          <p:val>
                                            <p:strVal val="#ppt_x"/>
                                          </p:val>
                                        </p:tav>
                                      </p:tavLst>
                                    </p:anim>
                                    <p:anim calcmode="lin" valueType="num">
                                      <p:cBhvr additive="base">
                                        <p:cTn id="12"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8" descr="C:\Documents and Settings\ouahiba\Mes documents\Mes images\Photos\NATURES\ALAFANDI (124).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8" name="Picture 6" descr="C:\Documents and Settings\ouahiba\Mes documents\Mes images\Photos\فضاء\0559.JPG"/>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pic>
        <p:nvPicPr>
          <p:cNvPr id="9" name="Picture 7" descr="C:\Documents and Settings\ouahiba\Mes documents\Mes images\Photos\فضاء\ECLIPSE3.JPG"/>
          <p:cNvPicPr>
            <a:picLocks noChangeAspect="1" noChangeArrowheads="1"/>
          </p:cNvPicPr>
          <p:nvPr/>
        </p:nvPicPr>
        <p:blipFill>
          <a:blip r:embed="rId5" cstate="print"/>
          <a:srcRect/>
          <a:stretch>
            <a:fillRect/>
          </a:stretch>
        </p:blipFill>
        <p:spPr bwMode="auto">
          <a:xfrm>
            <a:off x="0" y="0"/>
            <a:ext cx="9144000" cy="6858000"/>
          </a:xfrm>
          <a:prstGeom prst="rect">
            <a:avLst/>
          </a:prstGeom>
          <a:noFill/>
          <a:ln w="9525">
            <a:noFill/>
            <a:miter lim="800000"/>
            <a:headEnd/>
            <a:tailEnd/>
          </a:ln>
        </p:spPr>
      </p:pic>
      <p:pic>
        <p:nvPicPr>
          <p:cNvPr id="10" name="Picture 5" descr="C:\Documents and Settings\ouahiba\Mes documents\Mes images\Photos\فضاء\milkyway_1024.jpg"/>
          <p:cNvPicPr>
            <a:picLocks noChangeAspect="1" noChangeArrowheads="1"/>
          </p:cNvPicPr>
          <p:nvPr/>
        </p:nvPicPr>
        <p:blipFill>
          <a:blip r:embed="rId6" cstate="print"/>
          <a:srcRect/>
          <a:stretch>
            <a:fillRect/>
          </a:stretch>
        </p:blipFill>
        <p:spPr bwMode="auto">
          <a:xfrm>
            <a:off x="0" y="0"/>
            <a:ext cx="9144000" cy="6858000"/>
          </a:xfrm>
          <a:prstGeom prst="rect">
            <a:avLst/>
          </a:prstGeom>
          <a:noFill/>
          <a:ln w="9525">
            <a:noFill/>
            <a:miter lim="800000"/>
            <a:headEnd/>
            <a:tailEnd/>
          </a:ln>
        </p:spPr>
      </p:pic>
      <p:pic>
        <p:nvPicPr>
          <p:cNvPr id="11" name="Picture 8" descr="C:\Documents and Settings\ouahiba\Mes documents\Mes images\Photos\NATURES\ALAFANDI (124).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2" name="Picture 6" descr="C:\Documents and Settings\ouahiba\Mes documents\Mes images\Photos\فضاء\0559.JPG"/>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pic>
        <p:nvPicPr>
          <p:cNvPr id="13" name="Picture 7" descr="C:\Documents and Settings\ouahiba\Mes documents\Mes images\Photos\فضاء\ECLIPSE3.JPG"/>
          <p:cNvPicPr>
            <a:picLocks noChangeAspect="1" noChangeArrowheads="1"/>
          </p:cNvPicPr>
          <p:nvPr/>
        </p:nvPicPr>
        <p:blipFill>
          <a:blip r:embed="rId5" cstate="print"/>
          <a:srcRect/>
          <a:stretch>
            <a:fillRect/>
          </a:stretch>
        </p:blipFill>
        <p:spPr bwMode="auto">
          <a:xfrm>
            <a:off x="0" y="0"/>
            <a:ext cx="9144000" cy="6858000"/>
          </a:xfrm>
          <a:prstGeom prst="rect">
            <a:avLst/>
          </a:prstGeom>
          <a:noFill/>
          <a:ln w="9525">
            <a:noFill/>
            <a:miter lim="800000"/>
            <a:headEnd/>
            <a:tailEnd/>
          </a:ln>
        </p:spPr>
      </p:pic>
      <p:sp>
        <p:nvSpPr>
          <p:cNvPr id="15" name="Espace réservé de la date 14"/>
          <p:cNvSpPr>
            <a:spLocks noGrp="1"/>
          </p:cNvSpPr>
          <p:nvPr>
            <p:ph type="dt" sz="half" idx="4294967295"/>
          </p:nvPr>
        </p:nvSpPr>
        <p:spPr>
          <a:xfrm>
            <a:off x="0" y="6477000"/>
            <a:ext cx="2133600" cy="274638"/>
          </a:xfrm>
          <a:prstGeom prst="rect">
            <a:avLst/>
          </a:prstGeom>
        </p:spPr>
        <p:txBody>
          <a:bodyPr/>
          <a:lstStyle/>
          <a:p>
            <a:fld id="{E14AF2FA-FBF9-4287-900A-5EA4D8EE713B}" type="datetime1">
              <a:rPr lang="fr-FR" smtClean="0"/>
              <a:pPr/>
              <a:t>06/07/2011</a:t>
            </a:fld>
            <a:endParaRPr lang="fr-BE"/>
          </a:p>
        </p:txBody>
      </p:sp>
      <p:pic>
        <p:nvPicPr>
          <p:cNvPr id="21" name="Picture 8"/>
          <p:cNvPicPr>
            <a:picLocks noChangeAspect="1" noChangeArrowheads="1"/>
          </p:cNvPicPr>
          <p:nvPr/>
        </p:nvPicPr>
        <p:blipFill>
          <a:blip r:embed="rId7" cstate="print"/>
          <a:srcRect/>
          <a:stretch>
            <a:fillRect/>
          </a:stretch>
        </p:blipFill>
        <p:spPr bwMode="auto">
          <a:xfrm>
            <a:off x="0" y="6350"/>
            <a:ext cx="9144000" cy="6851650"/>
          </a:xfrm>
          <a:prstGeom prst="rect">
            <a:avLst/>
          </a:prstGeom>
          <a:noFill/>
          <a:ln w="9525">
            <a:noFill/>
            <a:miter lim="800000"/>
            <a:headEnd/>
            <a:tailEnd/>
          </a:ln>
          <a:effectLst>
            <a:prstShdw prst="shdw17" dist="17961" dir="2700000">
              <a:schemeClr val="accent1">
                <a:gamma/>
                <a:shade val="60000"/>
                <a:invGamma/>
                <a:alpha val="50000"/>
              </a:schemeClr>
            </a:prstShdw>
          </a:effectLst>
        </p:spPr>
      </p:pic>
      <p:sp>
        <p:nvSpPr>
          <p:cNvPr id="16" name="ZoneTexte 15"/>
          <p:cNvSpPr txBox="1"/>
          <p:nvPr/>
        </p:nvSpPr>
        <p:spPr>
          <a:xfrm>
            <a:off x="1259632" y="1196752"/>
            <a:ext cx="7560840" cy="1446550"/>
          </a:xfrm>
          <a:prstGeom prst="rect">
            <a:avLst/>
          </a:prstGeom>
          <a:noFill/>
        </p:spPr>
        <p:txBody>
          <a:bodyPr wrap="square" rtlCol="0">
            <a:spAutoFit/>
          </a:bodyPr>
          <a:lstStyle/>
          <a:p>
            <a:pPr algn="ctr"/>
            <a:r>
              <a:rPr lang="fr-FR" sz="4400" b="1" dirty="0" smtClean="0">
                <a:solidFill>
                  <a:srgbClr val="FFFF00"/>
                </a:solidFill>
                <a:latin typeface="Lucida Calligraphy" pitchFamily="66" charset="0"/>
                <a:cs typeface="Times New Roman" pitchFamily="18" charset="0"/>
              </a:rPr>
              <a:t>LE DEBAT EST OUVERT</a:t>
            </a:r>
            <a:endParaRPr lang="fr-FR" sz="4400" b="1" dirty="0">
              <a:solidFill>
                <a:srgbClr val="FFFF00"/>
              </a:solidFill>
              <a:latin typeface="Lucida Calligraphy" pitchFamily="66" charset="0"/>
              <a:cs typeface="Times New Roman" pitchFamily="18" charset="0"/>
            </a:endParaRPr>
          </a:p>
        </p:txBody>
      </p:sp>
      <p:sp>
        <p:nvSpPr>
          <p:cNvPr id="25" name="ZoneTexte 24"/>
          <p:cNvSpPr txBox="1">
            <a:spLocks noChangeArrowheads="1"/>
          </p:cNvSpPr>
          <p:nvPr/>
        </p:nvSpPr>
        <p:spPr bwMode="auto">
          <a:xfrm>
            <a:off x="179388" y="-21145500"/>
            <a:ext cx="4105275" cy="11449288"/>
          </a:xfrm>
          <a:prstGeom prst="rect">
            <a:avLst/>
          </a:prstGeom>
          <a:noFill/>
          <a:ln w="9525">
            <a:noFill/>
            <a:miter lim="800000"/>
            <a:headEnd/>
            <a:tailEnd/>
          </a:ln>
        </p:spPr>
        <p:txBody>
          <a:bodyPr>
            <a:spAutoFit/>
          </a:bodyPr>
          <a:lstStyle/>
          <a:p>
            <a:r>
              <a:rPr lang="en-US" b="1" i="1" dirty="0" smtClean="0">
                <a:solidFill>
                  <a:schemeClr val="bg2">
                    <a:lumMod val="60000"/>
                    <a:lumOff val="40000"/>
                  </a:schemeClr>
                </a:solidFill>
                <a:latin typeface="Bookman Old Style" pitchFamily="18" charset="0"/>
              </a:rPr>
              <a:t>02 JUILLET </a:t>
            </a:r>
            <a:r>
              <a:rPr lang="en-US" b="1" i="1" dirty="0">
                <a:solidFill>
                  <a:schemeClr val="bg2">
                    <a:lumMod val="60000"/>
                    <a:lumOff val="40000"/>
                  </a:schemeClr>
                </a:solidFill>
                <a:latin typeface="Bookman Old Style" pitchFamily="18" charset="0"/>
              </a:rPr>
              <a:t>2011</a:t>
            </a:r>
          </a:p>
          <a:p>
            <a:endParaRPr lang="en-US" b="1" dirty="0">
              <a:solidFill>
                <a:srgbClr val="FF00FF"/>
              </a:solidFill>
            </a:endParaRPr>
          </a:p>
          <a:p>
            <a:endParaRPr lang="en-US" b="1" dirty="0">
              <a:solidFill>
                <a:srgbClr val="FF00FF"/>
              </a:solidFill>
            </a:endParaRPr>
          </a:p>
          <a:p>
            <a:endParaRPr lang="en-US" b="1" dirty="0">
              <a:solidFill>
                <a:srgbClr val="FF00FF"/>
              </a:solidFill>
            </a:endParaRPr>
          </a:p>
          <a:p>
            <a:endParaRPr lang="en-US" b="1" dirty="0">
              <a:solidFill>
                <a:srgbClr val="FF00FF"/>
              </a:solidFill>
            </a:endParaRPr>
          </a:p>
          <a:p>
            <a:endParaRPr lang="en-US" b="1" dirty="0">
              <a:solidFill>
                <a:srgbClr val="FF00FF"/>
              </a:solidFill>
            </a:endParaRPr>
          </a:p>
          <a:p>
            <a:endParaRPr lang="en-US" b="1" dirty="0">
              <a:solidFill>
                <a:srgbClr val="FF00FF"/>
              </a:solidFill>
            </a:endParaRPr>
          </a:p>
          <a:p>
            <a:endParaRPr lang="en-US" b="1" dirty="0">
              <a:solidFill>
                <a:srgbClr val="FF00FF"/>
              </a:solidFill>
            </a:endParaRPr>
          </a:p>
          <a:p>
            <a:endParaRPr lang="en-US" b="1" dirty="0">
              <a:solidFill>
                <a:srgbClr val="FF00FF"/>
              </a:solidFill>
            </a:endParaRPr>
          </a:p>
          <a:p>
            <a:endParaRPr lang="en-US" b="1" dirty="0">
              <a:solidFill>
                <a:srgbClr val="FF00FF"/>
              </a:solidFill>
            </a:endParaRPr>
          </a:p>
          <a:p>
            <a:endParaRPr lang="en-US" b="1" dirty="0">
              <a:solidFill>
                <a:srgbClr val="FF00FF"/>
              </a:solidFill>
            </a:endParaRPr>
          </a:p>
          <a:p>
            <a:pPr algn="ctr"/>
            <a:r>
              <a:rPr lang="en-US" b="1" i="1" dirty="0" err="1">
                <a:latin typeface="Times New Roman" pitchFamily="18" charset="0"/>
                <a:cs typeface="Times New Roman" pitchFamily="18" charset="0"/>
              </a:rPr>
              <a:t>Thème</a:t>
            </a:r>
            <a:r>
              <a:rPr lang="en-US" b="1" i="1" dirty="0">
                <a:latin typeface="Times New Roman" pitchFamily="18" charset="0"/>
                <a:cs typeface="Times New Roman" pitchFamily="18" charset="0"/>
              </a:rPr>
              <a:t> </a:t>
            </a:r>
            <a:endParaRPr lang="en-US" b="1" i="1" dirty="0" smtClean="0">
              <a:latin typeface="Times New Roman" pitchFamily="18" charset="0"/>
              <a:cs typeface="Times New Roman" pitchFamily="18" charset="0"/>
            </a:endParaRPr>
          </a:p>
          <a:p>
            <a:pPr algn="ctr"/>
            <a:endParaRPr lang="en-US" b="1" i="1" dirty="0">
              <a:latin typeface="Times New Roman" pitchFamily="18" charset="0"/>
              <a:cs typeface="Times New Roman" pitchFamily="18" charset="0"/>
            </a:endParaRPr>
          </a:p>
          <a:p>
            <a:pPr algn="ctr">
              <a:defRPr/>
            </a:pPr>
            <a:r>
              <a:rPr lang="fr-FR" b="1" dirty="0" smtClean="0">
                <a:ln w="1905"/>
                <a:solidFill>
                  <a:schemeClr val="bg2">
                    <a:lumMod val="60000"/>
                    <a:lumOff val="40000"/>
                  </a:schemeClr>
                </a:solidFill>
                <a:effectLst>
                  <a:innerShdw blurRad="69850" dist="43180" dir="5400000">
                    <a:srgbClr val="000000">
                      <a:alpha val="65000"/>
                    </a:srgbClr>
                  </a:innerShdw>
                  <a:reflection blurRad="6350" stA="55000" endA="300" endPos="45500" dir="5400000" sy="-100000" algn="bl" rotWithShape="0"/>
                </a:effectLst>
                <a:latin typeface="Times New Roman" pitchFamily="18" charset="0"/>
                <a:cs typeface="Times New Roman" pitchFamily="18" charset="0"/>
              </a:rPr>
              <a:t>GENERALITE</a:t>
            </a:r>
            <a:r>
              <a:rPr lang="fr-FR" b="1" dirty="0" smtClean="0">
                <a:ln w="1905"/>
                <a:solidFill>
                  <a:schemeClr val="bg2">
                    <a:lumMod val="60000"/>
                    <a:lumOff val="40000"/>
                  </a:schemeClr>
                </a:solidFill>
                <a:effectLst>
                  <a:innerShdw blurRad="69850" dist="43180" dir="5400000">
                    <a:srgbClr val="000000">
                      <a:alpha val="65000"/>
                    </a:srgbClr>
                  </a:innerShdw>
                </a:effectLst>
                <a:latin typeface="Times New Roman" pitchFamily="18" charset="0"/>
                <a:cs typeface="Times New Roman" pitchFamily="18" charset="0"/>
              </a:rPr>
              <a:t> SUR LES HETEROCYCLES , LES BASES DE SCHIFF ET LES COMPOSES</a:t>
            </a:r>
          </a:p>
          <a:p>
            <a:pPr algn="ctr">
              <a:defRPr/>
            </a:pPr>
            <a:r>
              <a:rPr lang="fr-FR" b="1" dirty="0" smtClean="0">
                <a:ln w="1905"/>
                <a:solidFill>
                  <a:schemeClr val="bg2">
                    <a:lumMod val="60000"/>
                    <a:lumOff val="40000"/>
                  </a:schemeClr>
                </a:solidFill>
                <a:effectLst>
                  <a:innerShdw blurRad="69850" dist="43180" dir="5400000">
                    <a:srgbClr val="000000">
                      <a:alpha val="65000"/>
                    </a:srgbClr>
                  </a:innerShdw>
                </a:effectLst>
                <a:latin typeface="Times New Roman" pitchFamily="18" charset="0"/>
                <a:cs typeface="Times New Roman" pitchFamily="18" charset="0"/>
              </a:rPr>
              <a:t> α, β- INSATURES </a:t>
            </a:r>
          </a:p>
          <a:p>
            <a:pPr algn="ctr">
              <a:defRPr/>
            </a:pPr>
            <a:endParaRPr lang="en-US" b="1" i="1" dirty="0" smtClean="0">
              <a:latin typeface="Times New Roman" pitchFamily="18" charset="0"/>
              <a:cs typeface="Times New Roman" pitchFamily="18" charset="0"/>
            </a:endParaRPr>
          </a:p>
          <a:p>
            <a:pPr algn="ctr">
              <a:defRPr/>
            </a:pPr>
            <a:r>
              <a:rPr lang="en-US" b="1" i="1" dirty="0" err="1" smtClean="0">
                <a:latin typeface="Times New Roman" pitchFamily="18" charset="0"/>
                <a:cs typeface="Times New Roman" pitchFamily="18" charset="0"/>
              </a:rPr>
              <a:t>Présenté</a:t>
            </a:r>
            <a:r>
              <a:rPr lang="en-US" b="1" i="1" dirty="0" smtClean="0">
                <a:latin typeface="Times New Roman" pitchFamily="18" charset="0"/>
                <a:cs typeface="Times New Roman" pitchFamily="18" charset="0"/>
              </a:rPr>
              <a:t> </a:t>
            </a:r>
            <a:r>
              <a:rPr lang="en-US" b="1" i="1" dirty="0">
                <a:latin typeface="Times New Roman" pitchFamily="18" charset="0"/>
                <a:cs typeface="Times New Roman" pitchFamily="18" charset="0"/>
              </a:rPr>
              <a:t>par:</a:t>
            </a:r>
          </a:p>
          <a:p>
            <a:endParaRPr lang="en-US" b="1" i="1" dirty="0"/>
          </a:p>
          <a:p>
            <a:r>
              <a:rPr lang="fr-FR" b="1" i="1" dirty="0" smtClean="0">
                <a:solidFill>
                  <a:schemeClr val="bg2">
                    <a:lumMod val="60000"/>
                    <a:lumOff val="40000"/>
                  </a:schemeClr>
                </a:solidFill>
                <a:latin typeface="Times New Roman" pitchFamily="18" charset="0"/>
                <a:cs typeface="Times New Roman" pitchFamily="18" charset="0"/>
              </a:rPr>
              <a:t>Zitouni Imane </a:t>
            </a:r>
          </a:p>
          <a:p>
            <a:r>
              <a:rPr lang="fr-FR" b="1" i="1" dirty="0" smtClean="0">
                <a:solidFill>
                  <a:schemeClr val="bg2">
                    <a:lumMod val="60000"/>
                    <a:lumOff val="40000"/>
                  </a:schemeClr>
                </a:solidFill>
                <a:latin typeface="Times New Roman" pitchFamily="18" charset="0"/>
                <a:cs typeface="Times New Roman" pitchFamily="18" charset="0"/>
              </a:rPr>
              <a:t>Abacha Basma</a:t>
            </a:r>
          </a:p>
          <a:p>
            <a:endParaRPr lang="en-US" b="1" i="1" dirty="0">
              <a:solidFill>
                <a:srgbClr val="0000CC"/>
              </a:solidFill>
              <a:latin typeface="Lucida Calligraphy" pitchFamily="66" charset="0"/>
            </a:endParaRPr>
          </a:p>
          <a:p>
            <a:endParaRPr lang="en-US" b="1" dirty="0">
              <a:solidFill>
                <a:srgbClr val="FF00FF"/>
              </a:solidFill>
            </a:endParaRPr>
          </a:p>
          <a:p>
            <a:r>
              <a:rPr lang="en-US" b="1" i="1" dirty="0" err="1">
                <a:latin typeface="Times New Roman" pitchFamily="18" charset="0"/>
                <a:cs typeface="Times New Roman" pitchFamily="18" charset="0"/>
              </a:rPr>
              <a:t>Encadrés</a:t>
            </a:r>
            <a:r>
              <a:rPr lang="en-US" b="1" i="1" dirty="0">
                <a:latin typeface="Times New Roman" pitchFamily="18" charset="0"/>
                <a:cs typeface="Times New Roman" pitchFamily="18" charset="0"/>
              </a:rPr>
              <a:t> par :</a:t>
            </a:r>
          </a:p>
          <a:p>
            <a:endParaRPr lang="en-US" i="1" dirty="0">
              <a:solidFill>
                <a:srgbClr val="FF00FF"/>
              </a:solidFill>
            </a:endParaRPr>
          </a:p>
          <a:p>
            <a:r>
              <a:rPr lang="fr-FR" i="1" dirty="0" smtClean="0"/>
              <a:t> </a:t>
            </a:r>
            <a:r>
              <a:rPr lang="fr-FR" i="1" dirty="0" smtClean="0">
                <a:solidFill>
                  <a:schemeClr val="bg2">
                    <a:lumMod val="60000"/>
                    <a:lumOff val="40000"/>
                  </a:schemeClr>
                </a:solidFill>
                <a:latin typeface="Times New Roman" pitchFamily="18" charset="0"/>
                <a:cs typeface="Times New Roman" pitchFamily="18" charset="0"/>
              </a:rPr>
              <a:t>Madame THABTI salima</a:t>
            </a:r>
            <a:endParaRPr lang="en-US" i="1" dirty="0">
              <a:solidFill>
                <a:schemeClr val="bg2">
                  <a:lumMod val="60000"/>
                  <a:lumOff val="40000"/>
                </a:schemeClr>
              </a:solidFill>
            </a:endParaRPr>
          </a:p>
          <a:p>
            <a:endParaRPr lang="en-US" b="1" dirty="0">
              <a:solidFill>
                <a:srgbClr val="FF00FF"/>
              </a:solidFill>
            </a:endParaRPr>
          </a:p>
          <a:p>
            <a:endParaRPr lang="en-US" b="1" dirty="0">
              <a:solidFill>
                <a:srgbClr val="FF00FF"/>
              </a:solidFill>
            </a:endParaRPr>
          </a:p>
          <a:p>
            <a:endParaRPr lang="en-US" b="1" dirty="0">
              <a:solidFill>
                <a:srgbClr val="FF00FF"/>
              </a:solidFill>
            </a:endParaRPr>
          </a:p>
          <a:p>
            <a:endParaRPr lang="en-US" dirty="0"/>
          </a:p>
          <a:p>
            <a:r>
              <a:rPr lang="en-US" dirty="0"/>
              <a:t>        </a:t>
            </a:r>
            <a:endParaRPr lang="ar-DZ" dirty="0"/>
          </a:p>
          <a:p>
            <a:endParaRPr lang="ar-DZ" dirty="0"/>
          </a:p>
          <a:p>
            <a:endParaRPr lang="ar-DZ" dirty="0"/>
          </a:p>
          <a:p>
            <a:endParaRPr lang="ar-DZ" dirty="0"/>
          </a:p>
          <a:p>
            <a:endParaRPr lang="ar-DZ" dirty="0"/>
          </a:p>
          <a:p>
            <a:r>
              <a:rPr lang="ar-DZ" dirty="0"/>
              <a:t>  </a:t>
            </a:r>
          </a:p>
          <a:p>
            <a:endParaRPr lang="ar-DZ" dirty="0"/>
          </a:p>
          <a:p>
            <a:endParaRPr lang="ar-DZ" dirty="0"/>
          </a:p>
          <a:p>
            <a:endParaRPr lang="ar-DZ" dirty="0"/>
          </a:p>
          <a:p>
            <a:endParaRPr lang="ar-DZ" dirty="0"/>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repeatCount="indefinite" fill="hold" nodeType="afterEffect">
                                  <p:stCondLst>
                                    <p:cond delay="90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0"/>
                                        <p:tgtEl>
                                          <p:spTgt spid="9"/>
                                        </p:tgtEl>
                                      </p:cBhvr>
                                    </p:animEffect>
                                  </p:childTnLst>
                                </p:cTn>
                              </p:par>
                            </p:childTnLst>
                          </p:cTn>
                        </p:par>
                        <p:par>
                          <p:cTn id="12" fill="hold">
                            <p:stCondLst>
                              <p:cond delay="97000"/>
                            </p:stCondLst>
                            <p:childTnLst>
                              <p:par>
                                <p:cTn id="13" presetID="10" presetClass="entr" presetSubtype="0" fill="hold" nodeType="afterEffect">
                                  <p:stCondLst>
                                    <p:cond delay="900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189000"/>
                            </p:stCondLst>
                            <p:childTnLst>
                              <p:par>
                                <p:cTn id="17" presetID="10" presetClass="entr" presetSubtype="0" fill="hold" nodeType="afterEffect">
                                  <p:stCondLst>
                                    <p:cond delay="900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281000"/>
                            </p:stCondLst>
                            <p:childTnLst>
                              <p:par>
                                <p:cTn id="21" presetID="10" presetClass="entr" presetSubtype="0" fill="hold" nodeType="afterEffect">
                                  <p:stCondLst>
                                    <p:cond delay="90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childTnLst>
                          </p:cTn>
                        </p:par>
                        <p:par>
                          <p:cTn id="24" fill="hold">
                            <p:stCondLst>
                              <p:cond delay="373000"/>
                            </p:stCondLst>
                            <p:childTnLst>
                              <p:par>
                                <p:cTn id="25" presetID="10" presetClass="entr" presetSubtype="0" fill="hold" nodeType="afterEffect">
                                  <p:stCondLst>
                                    <p:cond delay="900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repeatCount="indefinite" fill="hold" grpId="0" nodeType="clickEffect">
                                  <p:stCondLst>
                                    <p:cond delay="0"/>
                                  </p:stCondLst>
                                  <p:endCondLst>
                                    <p:cond evt="onNext" delay="0">
                                      <p:tgtEl>
                                        <p:sldTgt/>
                                      </p:tgtEl>
                                    </p:cond>
                                  </p:end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30000" fill="hold"/>
                                        <p:tgtEl>
                                          <p:spTgt spid="25"/>
                                        </p:tgtEl>
                                        <p:attrNameLst>
                                          <p:attrName>ppt_x</p:attrName>
                                        </p:attrNameLst>
                                      </p:cBhvr>
                                      <p:tavLst>
                                        <p:tav tm="0">
                                          <p:val>
                                            <p:strVal val="#ppt_x"/>
                                          </p:val>
                                        </p:tav>
                                        <p:tav tm="100000">
                                          <p:val>
                                            <p:strVal val="#ppt_x"/>
                                          </p:val>
                                        </p:tav>
                                      </p:tavLst>
                                    </p:anim>
                                    <p:anim calcmode="lin" valueType="num">
                                      <p:cBhvr additive="base">
                                        <p:cTn id="33" dur="300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e la date 5"/>
          <p:cNvSpPr>
            <a:spLocks noGrp="1"/>
          </p:cNvSpPr>
          <p:nvPr>
            <p:ph type="dt" sz="half" idx="4294967295"/>
          </p:nvPr>
        </p:nvSpPr>
        <p:spPr>
          <a:xfrm>
            <a:off x="0" y="6477000"/>
            <a:ext cx="2133600" cy="274638"/>
          </a:xfrm>
          <a:prstGeom prst="rect">
            <a:avLst/>
          </a:prstGeom>
        </p:spPr>
        <p:txBody>
          <a:bodyPr/>
          <a:lstStyle/>
          <a:p>
            <a:fld id="{9EB7F433-1DCF-43E4-A9B5-8BCD078BBED5}" type="datetime1">
              <a:rPr lang="fr-FR" smtClean="0"/>
              <a:pPr/>
              <a:t>06/07/2011</a:t>
            </a:fld>
            <a:endParaRPr lang="fr-BE"/>
          </a:p>
        </p:txBody>
      </p:sp>
      <p:pic>
        <p:nvPicPr>
          <p:cNvPr id="8" name="Image 7" descr="Sans titre.bmp"/>
          <p:cNvPicPr>
            <a:picLocks noChangeAspect="1"/>
          </p:cNvPicPr>
          <p:nvPr/>
        </p:nvPicPr>
        <p:blipFill>
          <a:blip r:embed="rId4" cstate="print">
            <a:clrChange>
              <a:clrFrom>
                <a:srgbClr val="FFFFFF"/>
              </a:clrFrom>
              <a:clrTo>
                <a:srgbClr val="FFFFFF">
                  <a:alpha val="0"/>
                </a:srgbClr>
              </a:clrTo>
            </a:clrChange>
            <a:duotone>
              <a:prstClr val="black"/>
              <a:schemeClr val="accent1">
                <a:tint val="45000"/>
                <a:satMod val="400000"/>
              </a:schemeClr>
            </a:duotone>
          </a:blip>
          <a:stretch>
            <a:fillRect/>
          </a:stretch>
        </p:blipFill>
        <p:spPr>
          <a:xfrm>
            <a:off x="-142908" y="2357430"/>
            <a:ext cx="9144000" cy="958718"/>
          </a:xfrm>
          <a:prstGeom prst="rect">
            <a:avLst/>
          </a:prstGeom>
          <a:scene3d>
            <a:camera prst="isometricOffAxis1Right"/>
            <a:lightRig rig="threePt" dir="t"/>
          </a:scene3d>
        </p:spPr>
      </p:pic>
      <p:sp>
        <p:nvSpPr>
          <p:cNvPr id="9" name="ZoneTexte 8"/>
          <p:cNvSpPr txBox="1"/>
          <p:nvPr/>
        </p:nvSpPr>
        <p:spPr>
          <a:xfrm>
            <a:off x="3479096" y="2357430"/>
            <a:ext cx="521400" cy="1015663"/>
          </a:xfrm>
          <a:prstGeom prst="rect">
            <a:avLst/>
          </a:prstGeom>
          <a:noFill/>
        </p:spPr>
        <p:txBody>
          <a:bodyPr wrap="square" rtlCol="0">
            <a:spAutoFit/>
            <a:scene3d>
              <a:camera prst="isometricOffAxis1Right"/>
              <a:lightRig rig="glow" dir="t">
                <a:rot lat="0" lon="0" rev="3600000"/>
              </a:lightRig>
            </a:scene3d>
            <a:sp3d prstMaterial="softEdge">
              <a:bevelT w="29210" h="16510"/>
              <a:contourClr>
                <a:schemeClr val="accent4">
                  <a:alpha val="95000"/>
                </a:schemeClr>
              </a:contourClr>
            </a:sp3d>
          </a:bodyPr>
          <a:lstStyle/>
          <a:p>
            <a:r>
              <a:rPr lang="fr-FR" sz="6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rPr>
              <a:t>I</a:t>
            </a:r>
            <a:endParaRPr lang="fr-FR" sz="6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endParaRPr>
          </a:p>
        </p:txBody>
      </p:sp>
      <p:sp>
        <p:nvSpPr>
          <p:cNvPr id="11" name="ZoneTexte 10"/>
          <p:cNvSpPr txBox="1"/>
          <p:nvPr/>
        </p:nvSpPr>
        <p:spPr>
          <a:xfrm>
            <a:off x="3633974" y="2500306"/>
            <a:ext cx="3652670" cy="584775"/>
          </a:xfrm>
          <a:prstGeom prst="rect">
            <a:avLst/>
          </a:prstGeom>
          <a:noFill/>
        </p:spPr>
        <p:txBody>
          <a:bodyPr wrap="square" rtlCol="0">
            <a:spAutoFit/>
            <a:scene3d>
              <a:camera prst="isometricOffAxis1Right"/>
              <a:lightRig rig="glow" dir="tl">
                <a:rot lat="0" lon="0" rev="5400000"/>
              </a:lightRig>
            </a:scene3d>
            <a:sp3d contourW="12700">
              <a:bevelT w="25400" h="25400"/>
              <a:contourClr>
                <a:schemeClr val="accent6">
                  <a:shade val="73000"/>
                </a:schemeClr>
              </a:contourClr>
            </a:sp3d>
          </a:bodyPr>
          <a:lstStyle/>
          <a:p>
            <a:r>
              <a:rPr lang="fr-FR"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rPr>
              <a:t>ntroduction</a:t>
            </a:r>
            <a:endParaRPr lang="fr-FR" sz="3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endParaRPr>
          </a:p>
        </p:txBody>
      </p:sp>
      <p:pic>
        <p:nvPicPr>
          <p:cNvPr id="3074" name="Picture 2"/>
          <p:cNvPicPr>
            <a:picLocks noChangeAspect="1" noChangeArrowheads="1"/>
          </p:cNvPicPr>
          <p:nvPr/>
        </p:nvPicPr>
        <p:blipFill>
          <a:blip r:embed="rId5" cstate="print"/>
          <a:srcRect/>
          <a:stretch>
            <a:fillRect/>
          </a:stretch>
        </p:blipFill>
        <p:spPr bwMode="auto">
          <a:xfrm>
            <a:off x="0" y="0"/>
            <a:ext cx="2571736" cy="785794"/>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2"/>
          <p:cNvGrpSpPr>
            <a:grpSpLocks/>
          </p:cNvGrpSpPr>
          <p:nvPr/>
        </p:nvGrpSpPr>
        <p:grpSpPr bwMode="auto">
          <a:xfrm>
            <a:off x="6749942" y="0"/>
            <a:ext cx="2214546" cy="565151"/>
            <a:chOff x="4694" y="1940"/>
            <a:chExt cx="862" cy="356"/>
          </a:xfrm>
          <a:solidFill>
            <a:srgbClr val="00B050"/>
          </a:solidFill>
        </p:grpSpPr>
        <p:sp>
          <p:nvSpPr>
            <p:cNvPr id="23"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4"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endParaRPr lang="fr-FR" b="1" dirty="0">
                <a:solidFill>
                  <a:schemeClr val="bg1"/>
                </a:solidFill>
              </a:endParaRPr>
            </a:p>
          </p:txBody>
        </p:sp>
      </p:grpSp>
      <p:pic>
        <p:nvPicPr>
          <p:cNvPr id="4098" name="Picture 2"/>
          <p:cNvPicPr>
            <a:picLocks noChangeAspect="1" noChangeArrowheads="1"/>
          </p:cNvPicPr>
          <p:nvPr/>
        </p:nvPicPr>
        <p:blipFill>
          <a:blip r:embed="rId3" cstate="print"/>
          <a:srcRect/>
          <a:stretch>
            <a:fillRect/>
          </a:stretch>
        </p:blipFill>
        <p:spPr bwMode="auto">
          <a:xfrm>
            <a:off x="0" y="0"/>
            <a:ext cx="2571736" cy="928670"/>
          </a:xfrm>
          <a:prstGeom prst="rect">
            <a:avLst/>
          </a:prstGeom>
          <a:noFill/>
          <a:ln w="9525">
            <a:noFill/>
            <a:miter lim="800000"/>
            <a:headEnd/>
            <a:tailEnd/>
          </a:ln>
          <a:effectLst/>
        </p:spPr>
      </p:pic>
      <p:grpSp>
        <p:nvGrpSpPr>
          <p:cNvPr id="7" name="Group 22"/>
          <p:cNvGrpSpPr>
            <a:grpSpLocks/>
          </p:cNvGrpSpPr>
          <p:nvPr/>
        </p:nvGrpSpPr>
        <p:grpSpPr bwMode="auto">
          <a:xfrm>
            <a:off x="395536" y="0"/>
            <a:ext cx="2214546" cy="565151"/>
            <a:chOff x="4694" y="1940"/>
            <a:chExt cx="862" cy="356"/>
          </a:xfrm>
          <a:solidFill>
            <a:srgbClr val="FFFF00"/>
          </a:solidFill>
        </p:grpSpPr>
        <p:sp>
          <p:nvSpPr>
            <p:cNvPr id="8"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fr-FR"/>
            </a:p>
          </p:txBody>
        </p:sp>
        <p:sp>
          <p:nvSpPr>
            <p:cNvPr id="9" name="Text Box 24"/>
            <p:cNvSpPr txBox="1">
              <a:spLocks noChangeArrowheads="1"/>
            </p:cNvSpPr>
            <p:nvPr/>
          </p:nvSpPr>
          <p:spPr bwMode="auto">
            <a:xfrm>
              <a:off x="4756" y="2031"/>
              <a:ext cx="771" cy="233"/>
            </a:xfrm>
            <a:prstGeom prst="rect">
              <a:avLst/>
            </a:prstGeom>
            <a:grpFill/>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9" name="Group 22"/>
          <p:cNvGrpSpPr>
            <a:grpSpLocks/>
          </p:cNvGrpSpPr>
          <p:nvPr/>
        </p:nvGrpSpPr>
        <p:grpSpPr bwMode="auto">
          <a:xfrm>
            <a:off x="3293558" y="0"/>
            <a:ext cx="2214546" cy="565151"/>
            <a:chOff x="4694" y="1940"/>
            <a:chExt cx="862" cy="356"/>
          </a:xfrm>
          <a:solidFill>
            <a:srgbClr val="92D050"/>
          </a:solidFill>
        </p:grpSpPr>
        <p:sp>
          <p:nvSpPr>
            <p:cNvPr id="20"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1"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17" name="Groupe 16"/>
          <p:cNvGrpSpPr/>
          <p:nvPr/>
        </p:nvGrpSpPr>
        <p:grpSpPr>
          <a:xfrm>
            <a:off x="192366" y="1628800"/>
            <a:ext cx="8951634" cy="3456384"/>
            <a:chOff x="2051720" y="1916832"/>
            <a:chExt cx="5639451" cy="2664296"/>
          </a:xfrm>
        </p:grpSpPr>
        <p:sp>
          <p:nvSpPr>
            <p:cNvPr id="16" name="Rectangle à coins arrondis 15"/>
            <p:cNvSpPr/>
            <p:nvPr/>
          </p:nvSpPr>
          <p:spPr>
            <a:xfrm>
              <a:off x="2051720" y="1916832"/>
              <a:ext cx="5616624" cy="2664296"/>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15" name="Rectangle 14"/>
            <p:cNvSpPr/>
            <p:nvPr/>
          </p:nvSpPr>
          <p:spPr>
            <a:xfrm>
              <a:off x="2164811" y="2136338"/>
              <a:ext cx="5526360" cy="404830"/>
            </a:xfrm>
            <a:prstGeom prst="rect">
              <a:avLst/>
            </a:prstGeom>
          </p:spPr>
          <p:txBody>
            <a:bodyPr wrap="square">
              <a:spAutoFit/>
            </a:bodyPr>
            <a:lstStyle/>
            <a:p>
              <a:endParaRPr lang="fr-FR" sz="2800" dirty="0">
                <a:latin typeface="Times New Roman" pitchFamily="18" charset="0"/>
                <a:cs typeface="Times New Roman" pitchFamily="18" charset="0"/>
              </a:endParaRPr>
            </a:p>
          </p:txBody>
        </p:sp>
      </p:grpSp>
      <p:sp>
        <p:nvSpPr>
          <p:cNvPr id="18" name="Espace réservé du contenu 2"/>
          <p:cNvSpPr txBox="1">
            <a:spLocks/>
          </p:cNvSpPr>
          <p:nvPr/>
        </p:nvSpPr>
        <p:spPr bwMode="auto">
          <a:xfrm>
            <a:off x="251520" y="1772816"/>
            <a:ext cx="8496944" cy="38164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20000"/>
              </a:spcBef>
              <a:spcAft>
                <a:spcPct val="0"/>
              </a:spcAft>
              <a:buClr>
                <a:schemeClr val="folHlink"/>
              </a:buClr>
              <a:buSzPct val="75000"/>
              <a:buFontTx/>
              <a:buNone/>
              <a:tabLst/>
              <a:defRPr/>
            </a:pPr>
            <a:r>
              <a:rPr lang="fr-FR" sz="2400" kern="0" dirty="0" smtClean="0">
                <a:effectLst>
                  <a:outerShdw blurRad="38100" dist="38100" dir="2700000" algn="tl">
                    <a:srgbClr val="010199"/>
                  </a:outerShdw>
                </a:effectLst>
                <a:latin typeface="Times New Roman" pitchFamily="18" charset="0"/>
                <a:cs typeface="Times New Roman" pitchFamily="18" charset="0"/>
              </a:rPr>
              <a:t>	</a:t>
            </a:r>
            <a:r>
              <a:rPr kumimoji="0" lang="fr-FR" sz="2400" b="0" i="0" u="none" strike="noStrike" kern="0" cap="none" spc="0" normalizeH="0" baseline="0" noProof="0" dirty="0" smtClean="0">
                <a:ln>
                  <a:noFill/>
                </a:ln>
                <a:solidFill>
                  <a:schemeClr val="tx1"/>
                </a:solidFill>
                <a:effectLst>
                  <a:outerShdw blurRad="38100" dist="38100" dir="2700000" algn="tl">
                    <a:srgbClr val="010199"/>
                  </a:outerShdw>
                </a:effectLst>
                <a:uLnTx/>
                <a:uFillTx/>
                <a:latin typeface="Times New Roman" pitchFamily="18" charset="0"/>
                <a:ea typeface="+mn-ea"/>
                <a:cs typeface="Times New Roman" pitchFamily="18" charset="0"/>
              </a:rPr>
              <a:t> La chimie hétérocyclique a connu un essor considérable   grâce à l’intérêt que présentent  les hétérocycles sur le plan théorique et pratique.</a:t>
            </a:r>
          </a:p>
          <a:p>
            <a:pPr marL="0" marR="0" lvl="0" indent="0" algn="just" defTabSz="914400" rtl="0" eaLnBrk="1" fontAlgn="base" latinLnBrk="0" hangingPunct="1">
              <a:lnSpc>
                <a:spcPct val="100000"/>
              </a:lnSpc>
              <a:spcBef>
                <a:spcPct val="20000"/>
              </a:spcBef>
              <a:spcAft>
                <a:spcPct val="0"/>
              </a:spcAft>
              <a:buClr>
                <a:schemeClr val="folHlink"/>
              </a:buClr>
              <a:buSzPct val="75000"/>
              <a:buFontTx/>
              <a:buNone/>
              <a:tabLst/>
              <a:defRPr/>
            </a:pPr>
            <a:r>
              <a:rPr kumimoji="0" lang="fr-FR" sz="2400" b="0" i="0" u="none" strike="noStrike" kern="0" cap="none" spc="0" normalizeH="0" baseline="0" noProof="0" dirty="0" smtClean="0">
                <a:ln>
                  <a:noFill/>
                </a:ln>
                <a:solidFill>
                  <a:schemeClr val="tx1"/>
                </a:solidFill>
                <a:effectLst>
                  <a:outerShdw blurRad="38100" dist="38100" dir="2700000" algn="tl">
                    <a:srgbClr val="010199"/>
                  </a:outerShdw>
                </a:effectLst>
                <a:uLnTx/>
                <a:uFillTx/>
                <a:latin typeface="Times New Roman" pitchFamily="18" charset="0"/>
                <a:ea typeface="+mn-ea"/>
                <a:cs typeface="Times New Roman" pitchFamily="18" charset="0"/>
              </a:rPr>
              <a:t>        Cet intérêt est encore stimulé par la mise en évidence des activités pharmacologiques variées que présentent une grande majorité de ces composés. </a:t>
            </a:r>
          </a:p>
          <a:p>
            <a:pPr marL="0" marR="0" lvl="0" indent="0" algn="just" defTabSz="914400" rtl="0" eaLnBrk="1" fontAlgn="base" latinLnBrk="0" hangingPunct="1">
              <a:lnSpc>
                <a:spcPct val="100000"/>
              </a:lnSpc>
              <a:spcBef>
                <a:spcPct val="20000"/>
              </a:spcBef>
              <a:spcAft>
                <a:spcPct val="0"/>
              </a:spcAft>
              <a:buClr>
                <a:schemeClr val="folHlink"/>
              </a:buClr>
              <a:buSzPct val="75000"/>
              <a:buFontTx/>
              <a:buNone/>
              <a:tabLst/>
              <a:defRPr/>
            </a:pPr>
            <a:r>
              <a:rPr kumimoji="0" lang="fr-FR" sz="2400" b="0" i="0" u="none" strike="noStrike" kern="0" cap="none" spc="0" normalizeH="0" baseline="0" noProof="0" dirty="0" smtClean="0">
                <a:ln>
                  <a:noFill/>
                </a:ln>
                <a:solidFill>
                  <a:schemeClr val="tx1"/>
                </a:solidFill>
                <a:effectLst>
                  <a:outerShdw blurRad="38100" dist="38100" dir="2700000" algn="tl">
                    <a:srgbClr val="010199"/>
                  </a:outerShdw>
                </a:effectLst>
                <a:uLnTx/>
                <a:uFillTx/>
                <a:latin typeface="Times New Roman" pitchFamily="18" charset="0"/>
                <a:ea typeface="+mn-ea"/>
                <a:cs typeface="Times New Roman" pitchFamily="18" charset="0"/>
              </a:rPr>
              <a:t>   	</a:t>
            </a:r>
          </a:p>
          <a:p>
            <a:pPr marL="0" marR="0" lvl="0" indent="0" algn="just" defTabSz="914400" rtl="0" eaLnBrk="1" fontAlgn="base" latinLnBrk="0" hangingPunct="1">
              <a:lnSpc>
                <a:spcPct val="100000"/>
              </a:lnSpc>
              <a:spcBef>
                <a:spcPct val="20000"/>
              </a:spcBef>
              <a:spcAft>
                <a:spcPct val="0"/>
              </a:spcAft>
              <a:buClr>
                <a:schemeClr val="folHlink"/>
              </a:buClr>
              <a:buSzPct val="75000"/>
              <a:buFontTx/>
              <a:buNone/>
              <a:tabLst/>
              <a:defRPr/>
            </a:pPr>
            <a:endParaRPr kumimoji="0" lang="fr-FR" sz="2400" b="0" i="0" u="none" strike="noStrike" kern="0" cap="none" spc="0" normalizeH="0" baseline="0" noProof="0" dirty="0" smtClean="0">
              <a:ln>
                <a:noFill/>
              </a:ln>
              <a:solidFill>
                <a:schemeClr val="tx1"/>
              </a:solidFill>
              <a:effectLst>
                <a:outerShdw blurRad="38100" dist="38100" dir="2700000" algn="tl">
                  <a:srgbClr val="010199"/>
                </a:outerShdw>
              </a:effectLst>
              <a:uLnTx/>
              <a:uFillTx/>
              <a:latin typeface="Times New Roman" pitchFamily="18" charset="0"/>
              <a:ea typeface="+mn-ea"/>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folHlink"/>
              </a:buClr>
              <a:buSzPct val="75000"/>
              <a:buFontTx/>
              <a:buNone/>
              <a:tabLst/>
              <a:defRPr/>
            </a:pPr>
            <a:endParaRPr kumimoji="0" lang="fr-FR" sz="2400" b="0" i="0" u="none" strike="noStrike" kern="0" cap="none" spc="0" normalizeH="0" baseline="0" noProof="0" dirty="0" smtClean="0">
              <a:ln>
                <a:noFill/>
              </a:ln>
              <a:solidFill>
                <a:schemeClr val="tx1"/>
              </a:solidFill>
              <a:effectLst>
                <a:outerShdw blurRad="38100" dist="38100" dir="2700000" algn="tl">
                  <a:srgbClr val="010199"/>
                </a:outerShdw>
              </a:effectLst>
              <a:uLnTx/>
              <a:uFillTx/>
              <a:latin typeface="Times New Roman" pitchFamily="18" charset="0"/>
              <a:ea typeface="+mn-ea"/>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folHlink"/>
              </a:buClr>
              <a:buSzPct val="75000"/>
              <a:buFontTx/>
              <a:buNone/>
              <a:tabLst/>
              <a:defRPr/>
            </a:pPr>
            <a:endParaRPr kumimoji="0" lang="fr-FR" sz="2400" b="0" i="0" u="none" strike="noStrike" kern="0" cap="none" spc="0" normalizeH="0" baseline="0" noProof="0" dirty="0" smtClean="0">
              <a:ln>
                <a:noFill/>
              </a:ln>
              <a:solidFill>
                <a:schemeClr val="tx1"/>
              </a:solidFill>
              <a:effectLst>
                <a:outerShdw blurRad="38100" dist="38100" dir="2700000" algn="tl">
                  <a:srgbClr val="010199"/>
                </a:outerShdw>
              </a:effectLst>
              <a:uLnTx/>
              <a:uFillTx/>
              <a:latin typeface="Times New Roman" pitchFamily="18" charset="0"/>
              <a:ea typeface="+mn-ea"/>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folHlink"/>
              </a:buClr>
              <a:buSzPct val="75000"/>
              <a:buFontTx/>
              <a:buNone/>
              <a:tabLst/>
              <a:defRPr/>
            </a:pPr>
            <a:endParaRPr kumimoji="0" lang="fr-FR" sz="2400" b="0" i="0" u="none" strike="noStrike" kern="0" cap="none" spc="0" normalizeH="0" baseline="0" noProof="0" dirty="0" smtClean="0">
              <a:ln>
                <a:noFill/>
              </a:ln>
              <a:solidFill>
                <a:schemeClr val="tx1"/>
              </a:solidFill>
              <a:effectLst>
                <a:outerShdw blurRad="38100" dist="38100" dir="2700000" algn="tl">
                  <a:srgbClr val="010199"/>
                </a:outerShdw>
              </a:effectLst>
              <a:uLnTx/>
              <a:uFillTx/>
              <a:latin typeface="Times New Roman" pitchFamily="18" charset="0"/>
              <a:ea typeface="+mn-ea"/>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folHlink"/>
              </a:buClr>
              <a:buSzPct val="75000"/>
              <a:buFontTx/>
              <a:buNone/>
              <a:tabLst/>
              <a:defRPr/>
            </a:pPr>
            <a:endParaRPr kumimoji="0" lang="fr-FR" sz="2400" b="0" i="0" u="none" strike="noStrike" kern="0" cap="none" spc="0" normalizeH="0" baseline="0" noProof="0" dirty="0" smtClean="0">
              <a:ln>
                <a:noFill/>
              </a:ln>
              <a:solidFill>
                <a:schemeClr val="tx1"/>
              </a:solidFill>
              <a:effectLst>
                <a:outerShdw blurRad="38100" dist="38100" dir="2700000" algn="tl">
                  <a:srgbClr val="010199"/>
                </a:outerShdw>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
                <a:schemeClr val="folHlink"/>
              </a:buClr>
              <a:buSzPct val="75000"/>
              <a:buFontTx/>
              <a:buNone/>
              <a:tabLst/>
              <a:defRPr/>
            </a:pPr>
            <a:endParaRPr kumimoji="0" lang="fr-FR" sz="2400" b="0" i="0" u="none" strike="noStrike" kern="0" cap="none" spc="0" normalizeH="0" baseline="0" noProof="0" dirty="0" smtClean="0">
              <a:ln>
                <a:noFill/>
              </a:ln>
              <a:solidFill>
                <a:schemeClr val="tx1"/>
              </a:solidFill>
              <a:effectLst>
                <a:outerShdw blurRad="38100" dist="38100" dir="2700000" algn="tl">
                  <a:srgbClr val="010199"/>
                </a:outerShdw>
              </a:effectLst>
              <a:uLnTx/>
              <a:uFillTx/>
              <a:latin typeface="+mn-lt"/>
              <a:ea typeface="+mn-ea"/>
              <a:cs typeface="+mn-cs"/>
            </a:endParaRPr>
          </a:p>
        </p:txBody>
      </p:sp>
      <p:sp>
        <p:nvSpPr>
          <p:cNvPr id="30" name="Rectangle 29"/>
          <p:cNvSpPr/>
          <p:nvPr/>
        </p:nvSpPr>
        <p:spPr>
          <a:xfrm>
            <a:off x="7171042" y="188640"/>
            <a:ext cx="1433406" cy="369332"/>
          </a:xfrm>
          <a:prstGeom prst="rect">
            <a:avLst/>
          </a:prstGeom>
        </p:spPr>
        <p:txBody>
          <a:bodyPr wrap="none">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withEffect">
                                  <p:stCondLst>
                                    <p:cond delay="0"/>
                                  </p:stCondLst>
                                  <p:childTnLst>
                                    <p:animMotion origin="layout" path="M 1.38889E-6 -1.11111E-6 L 1.38889E-6 0.10486 " pathEditMode="relative" rAng="0" ptsTypes="AA">
                                      <p:cBhvr>
                                        <p:cTn id="6" dur="2000" fill="hold"/>
                                        <p:tgtEl>
                                          <p:spTgt spid="7"/>
                                        </p:tgtEl>
                                        <p:attrNameLst>
                                          <p:attrName>ppt_x</p:attrName>
                                          <p:attrName>ppt_y</p:attrName>
                                        </p:attrNameLst>
                                      </p:cBhvr>
                                      <p:rCtr x="0" y="52"/>
                                    </p:animMotion>
                                  </p:childTnLst>
                                </p:cTn>
                              </p:par>
                            </p:childTnLst>
                          </p:cTn>
                        </p:par>
                      </p:childTnLst>
                    </p:cTn>
                  </p:par>
                  <p:par>
                    <p:cTn id="7" fill="hold">
                      <p:stCondLst>
                        <p:cond delay="indefinite"/>
                      </p:stCondLst>
                      <p:childTnLst>
                        <p:par>
                          <p:cTn id="8" fill="hold">
                            <p:stCondLst>
                              <p:cond delay="0"/>
                            </p:stCondLst>
                            <p:childTnLst>
                              <p:par>
                                <p:cTn id="9" presetID="25"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4" dur="1000" fill="hold"/>
                                        <p:tgtEl>
                                          <p:spTgt spid="17"/>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30" presetClass="entr" presetSubtype="0" fill="hold" nodeType="click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animEffect transition="in" filter="fade">
                                      <p:cBhvr>
                                        <p:cTn id="23" dur="800" decel="100000"/>
                                        <p:tgtEl>
                                          <p:spTgt spid="18">
                                            <p:txEl>
                                              <p:pRg st="0" end="0"/>
                                            </p:txEl>
                                          </p:spTgt>
                                        </p:tgtEl>
                                      </p:cBhvr>
                                    </p:animEffect>
                                    <p:anim calcmode="lin" valueType="num">
                                      <p:cBhvr>
                                        <p:cTn id="24" dur="800" decel="100000" fill="hold"/>
                                        <p:tgtEl>
                                          <p:spTgt spid="18">
                                            <p:txEl>
                                              <p:pRg st="0" end="0"/>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18">
                                            <p:txEl>
                                              <p:pRg st="0" end="0"/>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18">
                                            <p:txEl>
                                              <p:pRg st="0" end="0"/>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8">
                                            <p:txEl>
                                              <p:pRg st="0" end="0"/>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8">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0" presetClass="entr" presetSubtype="0" fill="hold" nodeType="clickEffect">
                                  <p:stCondLst>
                                    <p:cond delay="0"/>
                                  </p:stCondLst>
                                  <p:childTnLst>
                                    <p:set>
                                      <p:cBhvr>
                                        <p:cTn id="32" dur="1" fill="hold">
                                          <p:stCondLst>
                                            <p:cond delay="0"/>
                                          </p:stCondLst>
                                        </p:cTn>
                                        <p:tgtEl>
                                          <p:spTgt spid="18">
                                            <p:txEl>
                                              <p:pRg st="1" end="1"/>
                                            </p:txEl>
                                          </p:spTgt>
                                        </p:tgtEl>
                                        <p:attrNameLst>
                                          <p:attrName>style.visibility</p:attrName>
                                        </p:attrNameLst>
                                      </p:cBhvr>
                                      <p:to>
                                        <p:strVal val="visible"/>
                                      </p:to>
                                    </p:set>
                                    <p:animEffect transition="in" filter="fade">
                                      <p:cBhvr>
                                        <p:cTn id="33" dur="800" decel="100000"/>
                                        <p:tgtEl>
                                          <p:spTgt spid="18">
                                            <p:txEl>
                                              <p:pRg st="1" end="1"/>
                                            </p:txEl>
                                          </p:spTgt>
                                        </p:tgtEl>
                                      </p:cBhvr>
                                    </p:animEffect>
                                    <p:anim calcmode="lin" valueType="num">
                                      <p:cBhvr>
                                        <p:cTn id="34" dur="800" decel="100000" fill="hold"/>
                                        <p:tgtEl>
                                          <p:spTgt spid="18">
                                            <p:txEl>
                                              <p:pRg st="1" end="1"/>
                                            </p:txEl>
                                          </p:spTgt>
                                        </p:tgtEl>
                                        <p:attrNameLst>
                                          <p:attrName>style.rotation</p:attrName>
                                        </p:attrNameLst>
                                      </p:cBhvr>
                                      <p:tavLst>
                                        <p:tav tm="0">
                                          <p:val>
                                            <p:fltVal val="-90"/>
                                          </p:val>
                                        </p:tav>
                                        <p:tav tm="100000">
                                          <p:val>
                                            <p:fltVal val="0"/>
                                          </p:val>
                                        </p:tav>
                                      </p:tavLst>
                                    </p:anim>
                                    <p:anim calcmode="lin" valueType="num">
                                      <p:cBhvr>
                                        <p:cTn id="35" dur="800" decel="100000" fill="hold"/>
                                        <p:tgtEl>
                                          <p:spTgt spid="18">
                                            <p:txEl>
                                              <p:pRg st="1" end="1"/>
                                            </p:txEl>
                                          </p:spTgt>
                                        </p:tgtEl>
                                        <p:attrNameLst>
                                          <p:attrName>ppt_x</p:attrName>
                                        </p:attrNameLst>
                                      </p:cBhvr>
                                      <p:tavLst>
                                        <p:tav tm="0">
                                          <p:val>
                                            <p:strVal val="#ppt_x+0.4"/>
                                          </p:val>
                                        </p:tav>
                                        <p:tav tm="100000">
                                          <p:val>
                                            <p:strVal val="#ppt_x-0.05"/>
                                          </p:val>
                                        </p:tav>
                                      </p:tavLst>
                                    </p:anim>
                                    <p:anim calcmode="lin" valueType="num">
                                      <p:cBhvr>
                                        <p:cTn id="36" dur="800" decel="100000" fill="hold"/>
                                        <p:tgtEl>
                                          <p:spTgt spid="18">
                                            <p:txEl>
                                              <p:pRg st="1" end="1"/>
                                            </p:txEl>
                                          </p:spTgt>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18">
                                            <p:txEl>
                                              <p:pRg st="1" end="1"/>
                                            </p:txEl>
                                          </p:spTgt>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18">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0" presetClass="entr" presetSubtype="0" fill="hold" nodeType="clickEffect">
                                  <p:stCondLst>
                                    <p:cond delay="0"/>
                                  </p:stCondLst>
                                  <p:childTnLst>
                                    <p:set>
                                      <p:cBhvr>
                                        <p:cTn id="42" dur="1" fill="hold">
                                          <p:stCondLst>
                                            <p:cond delay="0"/>
                                          </p:stCondLst>
                                        </p:cTn>
                                        <p:tgtEl>
                                          <p:spTgt spid="18">
                                            <p:txEl>
                                              <p:pRg st="2" end="2"/>
                                            </p:txEl>
                                          </p:spTgt>
                                        </p:tgtEl>
                                        <p:attrNameLst>
                                          <p:attrName>style.visibility</p:attrName>
                                        </p:attrNameLst>
                                      </p:cBhvr>
                                      <p:to>
                                        <p:strVal val="visible"/>
                                      </p:to>
                                    </p:set>
                                    <p:animEffect transition="in" filter="fade">
                                      <p:cBhvr>
                                        <p:cTn id="43" dur="800" decel="100000"/>
                                        <p:tgtEl>
                                          <p:spTgt spid="18">
                                            <p:txEl>
                                              <p:pRg st="2" end="2"/>
                                            </p:txEl>
                                          </p:spTgt>
                                        </p:tgtEl>
                                      </p:cBhvr>
                                    </p:animEffect>
                                    <p:anim calcmode="lin" valueType="num">
                                      <p:cBhvr>
                                        <p:cTn id="44" dur="800" decel="100000" fill="hold"/>
                                        <p:tgtEl>
                                          <p:spTgt spid="18">
                                            <p:txEl>
                                              <p:pRg st="2" end="2"/>
                                            </p:txEl>
                                          </p:spTgt>
                                        </p:tgtEl>
                                        <p:attrNameLst>
                                          <p:attrName>style.rotation</p:attrName>
                                        </p:attrNameLst>
                                      </p:cBhvr>
                                      <p:tavLst>
                                        <p:tav tm="0">
                                          <p:val>
                                            <p:fltVal val="-90"/>
                                          </p:val>
                                        </p:tav>
                                        <p:tav tm="100000">
                                          <p:val>
                                            <p:fltVal val="0"/>
                                          </p:val>
                                        </p:tav>
                                      </p:tavLst>
                                    </p:anim>
                                    <p:anim calcmode="lin" valueType="num">
                                      <p:cBhvr>
                                        <p:cTn id="45" dur="800" decel="100000" fill="hold"/>
                                        <p:tgtEl>
                                          <p:spTgt spid="18">
                                            <p:txEl>
                                              <p:pRg st="2" end="2"/>
                                            </p:txEl>
                                          </p:spTgt>
                                        </p:tgtEl>
                                        <p:attrNameLst>
                                          <p:attrName>ppt_x</p:attrName>
                                        </p:attrNameLst>
                                      </p:cBhvr>
                                      <p:tavLst>
                                        <p:tav tm="0">
                                          <p:val>
                                            <p:strVal val="#ppt_x+0.4"/>
                                          </p:val>
                                        </p:tav>
                                        <p:tav tm="100000">
                                          <p:val>
                                            <p:strVal val="#ppt_x-0.05"/>
                                          </p:val>
                                        </p:tav>
                                      </p:tavLst>
                                    </p:anim>
                                    <p:anim calcmode="lin" valueType="num">
                                      <p:cBhvr>
                                        <p:cTn id="46" dur="800" decel="100000" fill="hold"/>
                                        <p:tgtEl>
                                          <p:spTgt spid="18">
                                            <p:txEl>
                                              <p:pRg st="2" end="2"/>
                                            </p:txEl>
                                          </p:spTgt>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18">
                                            <p:txEl>
                                              <p:pRg st="2" end="2"/>
                                            </p:txEl>
                                          </p:spTgt>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18">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cstate="print"/>
          <a:srcRect/>
          <a:stretch>
            <a:fillRect/>
          </a:stretch>
        </p:blipFill>
        <p:spPr bwMode="auto">
          <a:xfrm>
            <a:off x="0" y="0"/>
            <a:ext cx="2571736" cy="928670"/>
          </a:xfrm>
          <a:prstGeom prst="rect">
            <a:avLst/>
          </a:prstGeom>
          <a:noFill/>
          <a:ln w="9525">
            <a:noFill/>
            <a:miter lim="800000"/>
            <a:headEnd/>
            <a:tailEnd/>
          </a:ln>
          <a:effectLst/>
        </p:spPr>
      </p:pic>
      <p:grpSp>
        <p:nvGrpSpPr>
          <p:cNvPr id="4" name="Group 22"/>
          <p:cNvGrpSpPr>
            <a:grpSpLocks/>
          </p:cNvGrpSpPr>
          <p:nvPr/>
        </p:nvGrpSpPr>
        <p:grpSpPr bwMode="auto">
          <a:xfrm>
            <a:off x="6677934" y="-24"/>
            <a:ext cx="2214546" cy="565151"/>
            <a:chOff x="4694" y="1940"/>
            <a:chExt cx="862" cy="356"/>
          </a:xfrm>
          <a:solidFill>
            <a:srgbClr val="00B050"/>
          </a:solidFill>
        </p:grpSpPr>
        <p:sp>
          <p:nvSpPr>
            <p:cNvPr id="5"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6"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grpSp>
        <p:nvGrpSpPr>
          <p:cNvPr id="10" name="Group 22"/>
          <p:cNvGrpSpPr>
            <a:grpSpLocks/>
          </p:cNvGrpSpPr>
          <p:nvPr/>
        </p:nvGrpSpPr>
        <p:grpSpPr bwMode="auto">
          <a:xfrm>
            <a:off x="-32" y="703609"/>
            <a:ext cx="2214546" cy="565151"/>
            <a:chOff x="4694" y="1940"/>
            <a:chExt cx="862" cy="356"/>
          </a:xfrm>
          <a:solidFill>
            <a:srgbClr val="FFFF00"/>
          </a:solidFill>
        </p:grpSpPr>
        <p:sp>
          <p:nvSpPr>
            <p:cNvPr id="11"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fr-FR"/>
            </a:p>
          </p:txBody>
        </p:sp>
        <p:sp>
          <p:nvSpPr>
            <p:cNvPr id="12" name="Text Box 24"/>
            <p:cNvSpPr txBox="1">
              <a:spLocks noChangeArrowheads="1"/>
            </p:cNvSpPr>
            <p:nvPr/>
          </p:nvSpPr>
          <p:spPr bwMode="auto">
            <a:xfrm>
              <a:off x="4756" y="2031"/>
              <a:ext cx="771" cy="233"/>
            </a:xfrm>
            <a:prstGeom prst="rect">
              <a:avLst/>
            </a:prstGeom>
            <a:grpFill/>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13" name="Group 22"/>
          <p:cNvGrpSpPr>
            <a:grpSpLocks/>
          </p:cNvGrpSpPr>
          <p:nvPr/>
        </p:nvGrpSpPr>
        <p:grpSpPr bwMode="auto">
          <a:xfrm>
            <a:off x="3131840" y="-24"/>
            <a:ext cx="2214546" cy="565151"/>
            <a:chOff x="4694" y="1940"/>
            <a:chExt cx="862" cy="356"/>
          </a:xfrm>
          <a:solidFill>
            <a:srgbClr val="92D050"/>
          </a:solidFill>
        </p:grpSpPr>
        <p:sp>
          <p:nvSpPr>
            <p:cNvPr id="14"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15"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19" name="Groupe 18"/>
          <p:cNvGrpSpPr/>
          <p:nvPr/>
        </p:nvGrpSpPr>
        <p:grpSpPr>
          <a:xfrm>
            <a:off x="251520" y="1844824"/>
            <a:ext cx="8352928" cy="3528392"/>
            <a:chOff x="1619672" y="66363"/>
            <a:chExt cx="7593571" cy="5905960"/>
          </a:xfrm>
        </p:grpSpPr>
        <p:sp>
          <p:nvSpPr>
            <p:cNvPr id="18" name="Rectangle à coins arrondis 17"/>
            <p:cNvSpPr/>
            <p:nvPr/>
          </p:nvSpPr>
          <p:spPr>
            <a:xfrm>
              <a:off x="1619672" y="66363"/>
              <a:ext cx="7593571" cy="5905960"/>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4000" dirty="0">
                <a:latin typeface="Times New Roman" pitchFamily="18" charset="0"/>
                <a:cs typeface="Times New Roman" pitchFamily="18" charset="0"/>
              </a:endParaRPr>
            </a:p>
          </p:txBody>
        </p:sp>
        <p:sp>
          <p:nvSpPr>
            <p:cNvPr id="162817" name="Rectangle 1"/>
            <p:cNvSpPr>
              <a:spLocks noChangeArrowheads="1"/>
            </p:cNvSpPr>
            <p:nvPr/>
          </p:nvSpPr>
          <p:spPr bwMode="auto">
            <a:xfrm>
              <a:off x="1619672" y="2300875"/>
              <a:ext cx="7467011" cy="967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endParaRPr kumimoji="0" lang="fr-FR"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20" name="Rectangle 19"/>
          <p:cNvSpPr/>
          <p:nvPr/>
        </p:nvSpPr>
        <p:spPr>
          <a:xfrm>
            <a:off x="611560" y="2060848"/>
            <a:ext cx="7920880" cy="1584176"/>
          </a:xfrm>
          <a:prstGeom prst="rect">
            <a:avLst/>
          </a:prstGeom>
        </p:spPr>
        <p:txBody>
          <a:bodyPr wrap="square">
            <a:spAutoFit/>
          </a:bodyPr>
          <a:lstStyle/>
          <a:p>
            <a:pPr algn="just"/>
            <a:r>
              <a:rPr lang="fr-FR" kern="0" dirty="0" smtClean="0">
                <a:effectLst>
                  <a:outerShdw blurRad="38100" dist="38100" dir="2700000" algn="tl">
                    <a:srgbClr val="010199"/>
                  </a:outerShdw>
                </a:effectLst>
                <a:latin typeface="Times New Roman" pitchFamily="18" charset="0"/>
                <a:cs typeface="Times New Roman" pitchFamily="18" charset="0"/>
              </a:rPr>
              <a:t>	</a:t>
            </a:r>
            <a:r>
              <a:rPr lang="fr-FR" sz="2400" kern="0" dirty="0" smtClean="0">
                <a:effectLst>
                  <a:outerShdw blurRad="38100" dist="38100" dir="2700000" algn="tl">
                    <a:srgbClr val="010199"/>
                  </a:outerShdw>
                </a:effectLst>
                <a:latin typeface="Times New Roman" pitchFamily="18" charset="0"/>
                <a:cs typeface="Times New Roman" pitchFamily="18" charset="0"/>
              </a:rPr>
              <a:t> L’un de ces composés est </a:t>
            </a:r>
            <a:r>
              <a:rPr lang="fr-FR" sz="2400" kern="0" smtClean="0">
                <a:effectLst>
                  <a:outerShdw blurRad="38100" dist="38100" dir="2700000" algn="tl">
                    <a:srgbClr val="010199"/>
                  </a:outerShdw>
                </a:effectLst>
                <a:latin typeface="Times New Roman" pitchFamily="18" charset="0"/>
                <a:cs typeface="Times New Roman" pitchFamily="18" charset="0"/>
              </a:rPr>
              <a:t>l’acide déhydroacétique</a:t>
            </a:r>
            <a:r>
              <a:rPr lang="fr-FR" sz="2400" kern="0" dirty="0" smtClean="0">
                <a:effectLst>
                  <a:outerShdw blurRad="38100" dist="38100" dir="2700000" algn="tl">
                    <a:srgbClr val="010199"/>
                  </a:outerShdw>
                </a:effectLst>
                <a:latin typeface="Times New Roman" pitchFamily="18" charset="0"/>
                <a:cs typeface="Times New Roman" pitchFamily="18" charset="0"/>
              </a:rPr>
              <a:t>: est un produit industriel disponible  utilisé comme un fongicide, bactéricide et aussi comme matière  première très importante dans la synthèse organique.</a:t>
            </a:r>
            <a:endParaRPr lang="fr-FR" sz="2400" dirty="0"/>
          </a:p>
        </p:txBody>
      </p:sp>
      <p:sp>
        <p:nvSpPr>
          <p:cNvPr id="21" name="Rectangle 1"/>
          <p:cNvSpPr>
            <a:spLocks noChangeArrowheads="1"/>
          </p:cNvSpPr>
          <p:nvPr/>
        </p:nvSpPr>
        <p:spPr bwMode="auto">
          <a:xfrm>
            <a:off x="467544" y="3573016"/>
            <a:ext cx="8101407" cy="1728192"/>
          </a:xfrm>
          <a:prstGeom prst="rect">
            <a:avLst/>
          </a:prstGeom>
          <a:noFill/>
          <a:ln w="9525">
            <a:noFill/>
            <a:miter lim="800000"/>
            <a:headEnd/>
            <a:tailEnd/>
          </a:ln>
        </p:spPr>
        <p:txBody>
          <a:bodyPr wrap="square">
            <a:spAutoFit/>
          </a:bodyPr>
          <a:lstStyle/>
          <a:p>
            <a:pPr algn="just"/>
            <a:r>
              <a:rPr lang="fr-FR" sz="2500" dirty="0">
                <a:latin typeface="Times New Roman" pitchFamily="18" charset="0"/>
                <a:cs typeface="Times New Roman" pitchFamily="18" charset="0"/>
              </a:rPr>
              <a:t>       </a:t>
            </a:r>
            <a:r>
              <a:rPr lang="fr-FR" sz="2500" dirty="0" smtClean="0">
                <a:latin typeface="Times New Roman" pitchFamily="18" charset="0"/>
                <a:cs typeface="Times New Roman" pitchFamily="18" charset="0"/>
              </a:rPr>
              <a:t>	 </a:t>
            </a:r>
            <a:r>
              <a:rPr lang="fr-FR" sz="2500" dirty="0">
                <a:latin typeface="Times New Roman" pitchFamily="18" charset="0"/>
                <a:cs typeface="Times New Roman" pitchFamily="18" charset="0"/>
              </a:rPr>
              <a:t>Parmi les dérivés de ce dernier, les composés </a:t>
            </a:r>
            <a:r>
              <a:rPr lang="fr-FR" sz="2500" dirty="0" smtClean="0">
                <a:latin typeface="Times New Roman" pitchFamily="18" charset="0"/>
                <a:cs typeface="Times New Roman" pitchFamily="18" charset="0"/>
              </a:rPr>
              <a:t>α</a:t>
            </a:r>
            <a:r>
              <a:rPr lang="fr-FR" sz="2500" dirty="0">
                <a:latin typeface="Times New Roman" pitchFamily="18" charset="0"/>
                <a:cs typeface="Times New Roman" pitchFamily="18" charset="0"/>
              </a:rPr>
              <a:t>, β−insaturées, et les bases de </a:t>
            </a:r>
            <a:r>
              <a:rPr lang="fr-FR" sz="2500" dirty="0" err="1">
                <a:latin typeface="Times New Roman" pitchFamily="18" charset="0"/>
                <a:cs typeface="Times New Roman" pitchFamily="18" charset="0"/>
              </a:rPr>
              <a:t>Schiff</a:t>
            </a:r>
            <a:r>
              <a:rPr lang="fr-FR" sz="2500" dirty="0">
                <a:latin typeface="Times New Roman" pitchFamily="18" charset="0"/>
                <a:cs typeface="Times New Roman" pitchFamily="18" charset="0"/>
              </a:rPr>
              <a:t>, qu’on va donner sur eux des généralités globales.</a:t>
            </a:r>
          </a:p>
          <a:p>
            <a:pPr algn="just"/>
            <a:endParaRPr lang="fr-FR"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10" dur="1000" fill="hold"/>
                                        <p:tgtEl>
                                          <p:spTgt spid="1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800" decel="100000"/>
                                        <p:tgtEl>
                                          <p:spTgt spid="20"/>
                                        </p:tgtEl>
                                      </p:cBhvr>
                                    </p:animEffect>
                                    <p:anim calcmode="lin" valueType="num">
                                      <p:cBhvr>
                                        <p:cTn id="20" dur="800" decel="100000" fill="hold"/>
                                        <p:tgtEl>
                                          <p:spTgt spid="20"/>
                                        </p:tgtEl>
                                        <p:attrNameLst>
                                          <p:attrName>style.rotation</p:attrName>
                                        </p:attrNameLst>
                                      </p:cBhvr>
                                      <p:tavLst>
                                        <p:tav tm="0">
                                          <p:val>
                                            <p:fltVal val="-90"/>
                                          </p:val>
                                        </p:tav>
                                        <p:tav tm="100000">
                                          <p:val>
                                            <p:fltVal val="0"/>
                                          </p:val>
                                        </p:tav>
                                      </p:tavLst>
                                    </p:anim>
                                    <p:anim calcmode="lin" valueType="num">
                                      <p:cBhvr>
                                        <p:cTn id="21" dur="800" decel="100000" fill="hold"/>
                                        <p:tgtEl>
                                          <p:spTgt spid="20"/>
                                        </p:tgtEl>
                                        <p:attrNameLst>
                                          <p:attrName>ppt_x</p:attrName>
                                        </p:attrNameLst>
                                      </p:cBhvr>
                                      <p:tavLst>
                                        <p:tav tm="0">
                                          <p:val>
                                            <p:strVal val="#ppt_x+0.4"/>
                                          </p:val>
                                        </p:tav>
                                        <p:tav tm="100000">
                                          <p:val>
                                            <p:strVal val="#ppt_x-0.05"/>
                                          </p:val>
                                        </p:tav>
                                      </p:tavLst>
                                    </p:anim>
                                    <p:anim calcmode="lin" valueType="num">
                                      <p:cBhvr>
                                        <p:cTn id="22" dur="800" decel="100000" fill="hold"/>
                                        <p:tgtEl>
                                          <p:spTgt spid="20"/>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0"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800" decel="100000"/>
                                        <p:tgtEl>
                                          <p:spTgt spid="21"/>
                                        </p:tgtEl>
                                      </p:cBhvr>
                                    </p:animEffect>
                                    <p:anim calcmode="lin" valueType="num">
                                      <p:cBhvr>
                                        <p:cTn id="30" dur="800" decel="100000" fill="hold"/>
                                        <p:tgtEl>
                                          <p:spTgt spid="21"/>
                                        </p:tgtEl>
                                        <p:attrNameLst>
                                          <p:attrName>style.rotation</p:attrName>
                                        </p:attrNameLst>
                                      </p:cBhvr>
                                      <p:tavLst>
                                        <p:tav tm="0">
                                          <p:val>
                                            <p:fltVal val="-90"/>
                                          </p:val>
                                        </p:tav>
                                        <p:tav tm="100000">
                                          <p:val>
                                            <p:fltVal val="0"/>
                                          </p:val>
                                        </p:tav>
                                      </p:tavLst>
                                    </p:anim>
                                    <p:anim calcmode="lin" valueType="num">
                                      <p:cBhvr>
                                        <p:cTn id="31" dur="800" decel="100000" fill="hold"/>
                                        <p:tgtEl>
                                          <p:spTgt spid="21"/>
                                        </p:tgtEl>
                                        <p:attrNameLst>
                                          <p:attrName>ppt_x</p:attrName>
                                        </p:attrNameLst>
                                      </p:cBhvr>
                                      <p:tavLst>
                                        <p:tav tm="0">
                                          <p:val>
                                            <p:strVal val="#ppt_x+0.4"/>
                                          </p:val>
                                        </p:tav>
                                        <p:tav tm="100000">
                                          <p:val>
                                            <p:strVal val="#ppt_x-0.05"/>
                                          </p:val>
                                        </p:tav>
                                      </p:tavLst>
                                    </p:anim>
                                    <p:anim calcmode="lin" valueType="num">
                                      <p:cBhvr>
                                        <p:cTn id="32" dur="800" decel="100000" fill="hold"/>
                                        <p:tgtEl>
                                          <p:spTgt spid="21"/>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Sans titre.bmp"/>
          <p:cNvPicPr>
            <a:picLocks noChangeAspect="1"/>
          </p:cNvPicPr>
          <p:nvPr/>
        </p:nvPicPr>
        <p:blipFill>
          <a:blip r:embed="rId3" cstate="print">
            <a:clrChange>
              <a:clrFrom>
                <a:srgbClr val="FFFFFF"/>
              </a:clrFrom>
              <a:clrTo>
                <a:srgbClr val="FFFFFF">
                  <a:alpha val="0"/>
                </a:srgbClr>
              </a:clrTo>
            </a:clrChange>
            <a:duotone>
              <a:prstClr val="black"/>
              <a:schemeClr val="accent1">
                <a:tint val="45000"/>
                <a:satMod val="400000"/>
              </a:schemeClr>
            </a:duotone>
          </a:blip>
          <a:stretch>
            <a:fillRect/>
          </a:stretch>
        </p:blipFill>
        <p:spPr>
          <a:xfrm>
            <a:off x="-142908" y="2357430"/>
            <a:ext cx="9144000" cy="958718"/>
          </a:xfrm>
          <a:prstGeom prst="rect">
            <a:avLst/>
          </a:prstGeom>
          <a:scene3d>
            <a:camera prst="isometricOffAxis1Right"/>
            <a:lightRig rig="threePt" dir="t"/>
          </a:scene3d>
        </p:spPr>
      </p:pic>
      <p:sp>
        <p:nvSpPr>
          <p:cNvPr id="5" name="ZoneTexte 4"/>
          <p:cNvSpPr txBox="1"/>
          <p:nvPr/>
        </p:nvSpPr>
        <p:spPr>
          <a:xfrm>
            <a:off x="3848288" y="2428868"/>
            <a:ext cx="3652670" cy="584775"/>
          </a:xfrm>
          <a:prstGeom prst="rect">
            <a:avLst/>
          </a:prstGeom>
          <a:noFill/>
        </p:spPr>
        <p:txBody>
          <a:bodyPr wrap="square" rtlCol="0">
            <a:spAutoFit/>
            <a:scene3d>
              <a:camera prst="isometricOffAxis1Right"/>
              <a:lightRig rig="glow" dir="tl">
                <a:rot lat="0" lon="0" rev="5400000"/>
              </a:lightRig>
            </a:scene3d>
            <a:sp3d contourW="12700">
              <a:bevelT w="25400" h="25400"/>
              <a:contourClr>
                <a:schemeClr val="accent6">
                  <a:shade val="73000"/>
                </a:schemeClr>
              </a:contourClr>
            </a:sp3d>
          </a:bodyPr>
          <a:lstStyle/>
          <a:p>
            <a:r>
              <a:rPr lang="fr-FR"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rPr>
              <a:t>artie</a:t>
            </a:r>
            <a:r>
              <a:rPr lang="fr-FR"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rPr>
              <a:t> théorique</a:t>
            </a:r>
            <a:endParaRPr lang="fr-FR" sz="3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endParaRPr>
          </a:p>
        </p:txBody>
      </p:sp>
      <p:sp>
        <p:nvSpPr>
          <p:cNvPr id="6" name="ZoneTexte 5"/>
          <p:cNvSpPr txBox="1"/>
          <p:nvPr/>
        </p:nvSpPr>
        <p:spPr>
          <a:xfrm>
            <a:off x="3479096" y="2357430"/>
            <a:ext cx="521400" cy="1015663"/>
          </a:xfrm>
          <a:prstGeom prst="rect">
            <a:avLst/>
          </a:prstGeom>
          <a:noFill/>
        </p:spPr>
        <p:txBody>
          <a:bodyPr wrap="square" rtlCol="0">
            <a:spAutoFit/>
            <a:scene3d>
              <a:camera prst="isometricOffAxis1Right"/>
              <a:lightRig rig="glow" dir="t">
                <a:rot lat="0" lon="0" rev="3600000"/>
              </a:lightRig>
            </a:scene3d>
            <a:sp3d prstMaterial="softEdge">
              <a:bevelT w="29210" h="16510"/>
              <a:contourClr>
                <a:schemeClr val="accent4">
                  <a:alpha val="95000"/>
                </a:schemeClr>
              </a:contourClr>
            </a:sp3d>
          </a:bodyPr>
          <a:lstStyle/>
          <a:p>
            <a:r>
              <a:rPr lang="fr-FR" sz="6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rPr>
              <a:t>P</a:t>
            </a:r>
            <a:endParaRPr lang="fr-FR" sz="6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4" cstate="print"/>
          <a:srcRect/>
          <a:stretch>
            <a:fillRect/>
          </a:stretch>
        </p:blipFill>
        <p:spPr bwMode="auto">
          <a:xfrm>
            <a:off x="0" y="0"/>
            <a:ext cx="2571736" cy="114298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e 57"/>
          <p:cNvGrpSpPr/>
          <p:nvPr/>
        </p:nvGrpSpPr>
        <p:grpSpPr>
          <a:xfrm>
            <a:off x="337022" y="1700808"/>
            <a:ext cx="7932320" cy="3299828"/>
            <a:chOff x="593262" y="2711448"/>
            <a:chExt cx="7932320" cy="2520000"/>
          </a:xfrm>
          <a:solidFill>
            <a:srgbClr val="FFFF00"/>
          </a:solidFill>
          <a:effectLst>
            <a:outerShdw blurRad="76200" dir="13500000" sy="23000" kx="1200000" algn="br" rotWithShape="0">
              <a:prstClr val="black">
                <a:alpha val="20000"/>
              </a:prstClr>
            </a:outerShdw>
          </a:effectLst>
          <a:scene3d>
            <a:camera prst="perspectiveFront" fov="5400000">
              <a:rot lat="21480000" lon="600000" rev="0"/>
            </a:camera>
            <a:lightRig rig="flood" dir="t">
              <a:rot lat="0" lon="0" rev="13800000"/>
            </a:lightRig>
          </a:scene3d>
        </p:grpSpPr>
        <p:sp>
          <p:nvSpPr>
            <p:cNvPr id="17" name="Secteurs 16"/>
            <p:cNvSpPr/>
            <p:nvPr/>
          </p:nvSpPr>
          <p:spPr>
            <a:xfrm>
              <a:off x="593262" y="2711448"/>
              <a:ext cx="2369212" cy="2520000"/>
            </a:xfrm>
            <a:prstGeom prst="pie">
              <a:avLst>
                <a:gd name="adj1" fmla="val 5400000"/>
                <a:gd name="adj2" fmla="val 16200000"/>
              </a:avLst>
            </a:prstGeom>
            <a:grpFill/>
            <a:ln/>
          </p:spPr>
          <p:style>
            <a:lnRef idx="2">
              <a:schemeClr val="dk1">
                <a:shade val="50000"/>
              </a:schemeClr>
            </a:lnRef>
            <a:fillRef idx="1">
              <a:schemeClr val="dk1"/>
            </a:fillRef>
            <a:effectRef idx="0">
              <a:schemeClr val="dk1"/>
            </a:effectRef>
            <a:fontRef idx="minor">
              <a:schemeClr val="lt1"/>
            </a:fontRef>
          </p:style>
        </p:sp>
        <p:sp>
          <p:nvSpPr>
            <p:cNvPr id="18" name="ZoneTexte 17"/>
            <p:cNvSpPr txBox="1"/>
            <p:nvPr/>
          </p:nvSpPr>
          <p:spPr>
            <a:xfrm>
              <a:off x="1756406" y="2711448"/>
              <a:ext cx="6769176" cy="352563"/>
            </a:xfrm>
            <a:prstGeom prst="rect">
              <a:avLst/>
            </a:prstGeom>
            <a:grpFill/>
            <a:ln/>
          </p:spPr>
          <p:style>
            <a:lnRef idx="2">
              <a:schemeClr val="accent2"/>
            </a:lnRef>
            <a:fillRef idx="1">
              <a:schemeClr val="lt1"/>
            </a:fillRef>
            <a:effectRef idx="0">
              <a:schemeClr val="accent2"/>
            </a:effectRef>
            <a:fontRef idx="minor">
              <a:schemeClr val="dk1"/>
            </a:fontRef>
          </p:style>
          <p:txBody>
            <a:bodyPr>
              <a:spAutoFit/>
            </a:bodyPr>
            <a:lstStyle/>
            <a:p>
              <a:pPr algn="l" fontAlgn="auto">
                <a:spcBef>
                  <a:spcPts val="0"/>
                </a:spcBef>
                <a:spcAft>
                  <a:spcPts val="0"/>
                </a:spcAft>
                <a:defRPr/>
              </a:pPr>
              <a:r>
                <a:rPr lang="fr-FR" sz="2400" b="1" dirty="0" smtClean="0">
                  <a:solidFill>
                    <a:schemeClr val="bg1"/>
                  </a:solidFill>
                  <a:latin typeface="Times New Roman" pitchFamily="18" charset="0"/>
                  <a:cs typeface="Times New Roman" pitchFamily="18" charset="0"/>
                </a:rPr>
                <a:t>Généralités sur les hétérocycles</a:t>
              </a:r>
              <a:endParaRPr lang="fr-FR" sz="2400" b="1" dirty="0">
                <a:solidFill>
                  <a:schemeClr val="bg1"/>
                </a:solidFill>
                <a:latin typeface="Times New Roman" pitchFamily="18" charset="0"/>
                <a:cs typeface="Times New Roman" pitchFamily="18" charset="0"/>
              </a:endParaRPr>
            </a:p>
          </p:txBody>
        </p:sp>
      </p:grpSp>
      <p:grpSp>
        <p:nvGrpSpPr>
          <p:cNvPr id="19" name="Groupe 56"/>
          <p:cNvGrpSpPr/>
          <p:nvPr/>
        </p:nvGrpSpPr>
        <p:grpSpPr>
          <a:xfrm>
            <a:off x="505676" y="2348880"/>
            <a:ext cx="7781100" cy="2651756"/>
            <a:chOff x="761916" y="3070224"/>
            <a:chExt cx="7781100" cy="2160000"/>
          </a:xfrm>
          <a:solidFill>
            <a:srgbClr val="92D050"/>
          </a:solidFill>
          <a:effectLst>
            <a:outerShdw blurRad="76200" dir="13500000" sy="23000" kx="1200000" algn="br" rotWithShape="0">
              <a:prstClr val="black">
                <a:alpha val="20000"/>
              </a:prstClr>
            </a:outerShdw>
          </a:effectLst>
          <a:scene3d>
            <a:camera prst="perspectiveFront" fov="5400000">
              <a:rot lat="21480000" lon="600000" rev="0"/>
            </a:camera>
            <a:lightRig rig="flood" dir="t">
              <a:rot lat="0" lon="0" rev="13800000"/>
            </a:lightRig>
          </a:scene3d>
        </p:grpSpPr>
        <p:sp>
          <p:nvSpPr>
            <p:cNvPr id="20" name="Secteurs 19"/>
            <p:cNvSpPr/>
            <p:nvPr/>
          </p:nvSpPr>
          <p:spPr>
            <a:xfrm>
              <a:off x="761916" y="3070224"/>
              <a:ext cx="2030753" cy="2160000"/>
            </a:xfrm>
            <a:prstGeom prst="pie">
              <a:avLst>
                <a:gd name="adj1" fmla="val 5400000"/>
                <a:gd name="adj2" fmla="val 16200000"/>
              </a:avLst>
            </a:prstGeom>
            <a:ln/>
          </p:spPr>
          <p:style>
            <a:lnRef idx="1">
              <a:schemeClr val="accent5"/>
            </a:lnRef>
            <a:fillRef idx="2">
              <a:schemeClr val="accent5"/>
            </a:fillRef>
            <a:effectRef idx="1">
              <a:schemeClr val="accent5"/>
            </a:effectRef>
            <a:fontRef idx="minor">
              <a:schemeClr val="dk1"/>
            </a:fontRef>
          </p:style>
        </p:sp>
        <p:sp>
          <p:nvSpPr>
            <p:cNvPr id="21" name="ZoneTexte 20"/>
            <p:cNvSpPr txBox="1"/>
            <p:nvPr/>
          </p:nvSpPr>
          <p:spPr>
            <a:xfrm>
              <a:off x="1773840" y="3070224"/>
              <a:ext cx="6769176" cy="601682"/>
            </a:xfrm>
            <a:prstGeom prst="rect">
              <a:avLst/>
            </a:prstGeom>
            <a:ln/>
          </p:spPr>
          <p:style>
            <a:lnRef idx="1">
              <a:schemeClr val="accent5"/>
            </a:lnRef>
            <a:fillRef idx="2">
              <a:schemeClr val="accent5"/>
            </a:fillRef>
            <a:effectRef idx="1">
              <a:schemeClr val="accent5"/>
            </a:effectRef>
            <a:fontRef idx="minor">
              <a:schemeClr val="dk1"/>
            </a:fontRef>
          </p:style>
          <p:txBody>
            <a:bodyPr>
              <a:spAutoFit/>
              <a:scene3d>
                <a:camera prst="orthographicFront"/>
                <a:lightRig rig="balanced" dir="t">
                  <a:rot lat="0" lon="0" rev="2100000"/>
                </a:lightRig>
              </a:scene3d>
              <a:sp3d extrusionH="57150" prstMaterial="metal">
                <a:bevelT w="38100" h="25400"/>
                <a:contourClr>
                  <a:schemeClr val="bg2"/>
                </a:contourClr>
              </a:sp3d>
            </a:bodyPr>
            <a:lstStyle/>
            <a:p>
              <a:pPr>
                <a:defRPr/>
              </a:pPr>
              <a:r>
                <a:rPr lang="fr-FR" sz="2400" b="1" dirty="0" smtClean="0">
                  <a:ln w="50800"/>
                  <a:solidFill>
                    <a:schemeClr val="bg1">
                      <a:shade val="50000"/>
                    </a:schemeClr>
                  </a:solidFill>
                  <a:latin typeface="Times New Roman" pitchFamily="18" charset="0"/>
                  <a:cs typeface="Times New Roman" pitchFamily="18" charset="0"/>
                </a:rPr>
                <a:t>Généralités sur</a:t>
              </a:r>
              <a:r>
                <a:rPr lang="fr-FR" sz="1400" b="1" dirty="0" smtClean="0">
                  <a:ln w="50800"/>
                  <a:solidFill>
                    <a:schemeClr val="bg1">
                      <a:shade val="50000"/>
                    </a:schemeClr>
                  </a:solidFill>
                  <a:latin typeface="Algerian" pitchFamily="82" charset="0"/>
                  <a:cs typeface="Times New Roman" pitchFamily="18" charset="0"/>
                </a:rPr>
                <a:t> </a:t>
              </a:r>
              <a:r>
                <a:rPr lang="fr-FR" sz="2400" b="1" dirty="0" smtClean="0">
                  <a:ln w="50800"/>
                  <a:solidFill>
                    <a:schemeClr val="bg1">
                      <a:shade val="50000"/>
                    </a:schemeClr>
                  </a:solidFill>
                  <a:latin typeface="Times New Roman" pitchFamily="18" charset="0"/>
                  <a:cs typeface="Times New Roman" pitchFamily="18" charset="0"/>
                </a:rPr>
                <a:t>les  composés α, β-insaturés </a:t>
              </a:r>
            </a:p>
            <a:p>
              <a:pPr algn="l" fontAlgn="auto">
                <a:spcBef>
                  <a:spcPts val="0"/>
                </a:spcBef>
                <a:spcAft>
                  <a:spcPts val="0"/>
                </a:spcAft>
                <a:defRPr/>
              </a:pPr>
              <a:endParaRPr lang="fr-FR" b="1" dirty="0">
                <a:ln w="50800"/>
                <a:solidFill>
                  <a:schemeClr val="bg1">
                    <a:shade val="50000"/>
                  </a:schemeClr>
                </a:solidFill>
                <a:latin typeface="Times New Roman" pitchFamily="18" charset="0"/>
                <a:cs typeface="Times New Roman" pitchFamily="18" charset="0"/>
              </a:endParaRPr>
            </a:p>
          </p:txBody>
        </p:sp>
      </p:grpSp>
      <p:pic>
        <p:nvPicPr>
          <p:cNvPr id="5122" name="Picture 2"/>
          <p:cNvPicPr>
            <a:picLocks noChangeAspect="1" noChangeArrowheads="1"/>
          </p:cNvPicPr>
          <p:nvPr/>
        </p:nvPicPr>
        <p:blipFill>
          <a:blip r:embed="rId3" cstate="print"/>
          <a:srcRect/>
          <a:stretch>
            <a:fillRect/>
          </a:stretch>
        </p:blipFill>
        <p:spPr bwMode="auto">
          <a:xfrm>
            <a:off x="0" y="0"/>
            <a:ext cx="2571736" cy="1142984"/>
          </a:xfrm>
          <a:prstGeom prst="rect">
            <a:avLst/>
          </a:prstGeom>
          <a:noFill/>
          <a:ln w="9525">
            <a:noFill/>
            <a:miter lim="800000"/>
            <a:headEnd/>
            <a:tailEnd/>
          </a:ln>
          <a:effectLst/>
        </p:spPr>
      </p:pic>
      <p:grpSp>
        <p:nvGrpSpPr>
          <p:cNvPr id="49" name="Group 22"/>
          <p:cNvGrpSpPr>
            <a:grpSpLocks/>
          </p:cNvGrpSpPr>
          <p:nvPr/>
        </p:nvGrpSpPr>
        <p:grpSpPr bwMode="auto">
          <a:xfrm>
            <a:off x="6588224" y="0"/>
            <a:ext cx="2214546" cy="565151"/>
            <a:chOff x="4694" y="1940"/>
            <a:chExt cx="862" cy="356"/>
          </a:xfrm>
          <a:solidFill>
            <a:srgbClr val="00B050"/>
          </a:solidFill>
        </p:grpSpPr>
        <p:sp>
          <p:nvSpPr>
            <p:cNvPr id="50"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51"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grpSp>
        <p:nvGrpSpPr>
          <p:cNvPr id="55" name="Group 22"/>
          <p:cNvGrpSpPr>
            <a:grpSpLocks/>
          </p:cNvGrpSpPr>
          <p:nvPr/>
        </p:nvGrpSpPr>
        <p:grpSpPr bwMode="auto">
          <a:xfrm>
            <a:off x="-32" y="-24"/>
            <a:ext cx="2214546" cy="565151"/>
            <a:chOff x="4694" y="1940"/>
            <a:chExt cx="862" cy="356"/>
          </a:xfrm>
          <a:solidFill>
            <a:srgbClr val="FFFF00"/>
          </a:solidFill>
        </p:grpSpPr>
        <p:sp>
          <p:nvSpPr>
            <p:cNvPr id="56"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fr-FR"/>
            </a:p>
          </p:txBody>
        </p:sp>
        <p:sp>
          <p:nvSpPr>
            <p:cNvPr id="57" name="Text Box 24"/>
            <p:cNvSpPr txBox="1">
              <a:spLocks noChangeArrowheads="1"/>
            </p:cNvSpPr>
            <p:nvPr/>
          </p:nvSpPr>
          <p:spPr bwMode="auto">
            <a:xfrm>
              <a:off x="4756" y="2031"/>
              <a:ext cx="771" cy="233"/>
            </a:xfrm>
            <a:prstGeom prst="rect">
              <a:avLst/>
            </a:prstGeom>
            <a:grpFill/>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58" name="Group 22"/>
          <p:cNvGrpSpPr>
            <a:grpSpLocks/>
          </p:cNvGrpSpPr>
          <p:nvPr/>
        </p:nvGrpSpPr>
        <p:grpSpPr bwMode="auto">
          <a:xfrm>
            <a:off x="3563888" y="0"/>
            <a:ext cx="2214546" cy="565151"/>
            <a:chOff x="4694" y="1940"/>
            <a:chExt cx="862" cy="356"/>
          </a:xfrm>
          <a:solidFill>
            <a:srgbClr val="92D050"/>
          </a:solidFill>
        </p:grpSpPr>
        <p:sp>
          <p:nvSpPr>
            <p:cNvPr id="59"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60"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grpSp>
        <p:nvGrpSpPr>
          <p:cNvPr id="33" name="Groupe 32"/>
          <p:cNvGrpSpPr/>
          <p:nvPr/>
        </p:nvGrpSpPr>
        <p:grpSpPr>
          <a:xfrm>
            <a:off x="683568" y="3120970"/>
            <a:ext cx="8064896" cy="3332366"/>
            <a:chOff x="683568" y="3120970"/>
            <a:chExt cx="7891240" cy="3332366"/>
          </a:xfrm>
        </p:grpSpPr>
        <p:grpSp>
          <p:nvGrpSpPr>
            <p:cNvPr id="22" name="Groupe 55"/>
            <p:cNvGrpSpPr/>
            <p:nvPr/>
          </p:nvGrpSpPr>
          <p:grpSpPr>
            <a:xfrm>
              <a:off x="683568" y="3162194"/>
              <a:ext cx="7891240" cy="3291142"/>
              <a:chOff x="930570" y="3429000"/>
              <a:chExt cx="7655435" cy="1800000"/>
            </a:xfrm>
            <a:solidFill>
              <a:srgbClr val="00B050"/>
            </a:solidFill>
            <a:effectLst>
              <a:outerShdw blurRad="76200" dir="13500000" sy="23000" kx="1200000" algn="br" rotWithShape="0">
                <a:prstClr val="black">
                  <a:alpha val="20000"/>
                </a:prstClr>
              </a:outerShdw>
            </a:effectLst>
            <a:scene3d>
              <a:camera prst="perspectiveFront" fov="5400000">
                <a:rot lat="21480000" lon="600000" rev="0"/>
              </a:camera>
              <a:lightRig rig="flood" dir="t">
                <a:rot lat="0" lon="0" rev="13800000"/>
              </a:lightRig>
            </a:scene3d>
          </p:grpSpPr>
          <p:sp>
            <p:nvSpPr>
              <p:cNvPr id="23" name="Secteurs 22"/>
              <p:cNvSpPr/>
              <p:nvPr/>
            </p:nvSpPr>
            <p:spPr>
              <a:xfrm>
                <a:off x="930570" y="3429000"/>
                <a:ext cx="1692294" cy="1800000"/>
              </a:xfrm>
              <a:prstGeom prst="pie">
                <a:avLst>
                  <a:gd name="adj1" fmla="val 5400000"/>
                  <a:gd name="adj2" fmla="val 16200000"/>
                </a:avLst>
              </a:prstGeom>
              <a:grpFill/>
              <a:ln/>
            </p:spPr>
            <p:style>
              <a:lnRef idx="2">
                <a:schemeClr val="accent5">
                  <a:shade val="50000"/>
                </a:schemeClr>
              </a:lnRef>
              <a:fillRef idx="1">
                <a:schemeClr val="accent5"/>
              </a:fillRef>
              <a:effectRef idx="0">
                <a:schemeClr val="accent5"/>
              </a:effectRef>
              <a:fontRef idx="minor">
                <a:schemeClr val="lt1"/>
              </a:fontRef>
            </p:style>
          </p:sp>
          <p:sp>
            <p:nvSpPr>
              <p:cNvPr id="24" name="ZoneTexte 23"/>
              <p:cNvSpPr txBox="1"/>
              <p:nvPr/>
            </p:nvSpPr>
            <p:spPr>
              <a:xfrm>
                <a:off x="1816829" y="3429000"/>
                <a:ext cx="6769176" cy="258405"/>
              </a:xfrm>
              <a:prstGeom prst="rect">
                <a:avLst/>
              </a:prstGeom>
              <a:grpFill/>
              <a:ln/>
            </p:spPr>
            <p:style>
              <a:lnRef idx="2">
                <a:schemeClr val="accent5"/>
              </a:lnRef>
              <a:fillRef idx="1">
                <a:schemeClr val="lt1"/>
              </a:fillRef>
              <a:effectRef idx="0">
                <a:schemeClr val="accent5"/>
              </a:effectRef>
              <a:fontRef idx="minor">
                <a:schemeClr val="dk1"/>
              </a:fontRef>
            </p:style>
            <p:txBody>
              <a:bodyPr>
                <a:spAutoFit/>
              </a:bodyPr>
              <a:lstStyle/>
              <a:p>
                <a:pPr algn="l" rtl="0" fontAlgn="auto">
                  <a:spcBef>
                    <a:spcPts val="0"/>
                  </a:spcBef>
                  <a:spcAft>
                    <a:spcPts val="0"/>
                  </a:spcAft>
                  <a:defRPr/>
                </a:pPr>
                <a:endParaRPr lang="fr-FR" sz="2000" b="1" dirty="0">
                  <a:solidFill>
                    <a:schemeClr val="bg1"/>
                  </a:solidFill>
                  <a:latin typeface="Times New Roman" pitchFamily="18" charset="0"/>
                  <a:cs typeface="Times New Roman" pitchFamily="18" charset="0"/>
                </a:endParaRPr>
              </a:p>
            </p:txBody>
          </p:sp>
        </p:grpSp>
        <p:sp>
          <p:nvSpPr>
            <p:cNvPr id="25" name="Rectangle 24"/>
            <p:cNvSpPr/>
            <p:nvPr/>
          </p:nvSpPr>
          <p:spPr>
            <a:xfrm rot="21421640">
              <a:off x="2946765" y="3120970"/>
              <a:ext cx="4691541" cy="461665"/>
            </a:xfrm>
            <a:prstGeom prst="rect">
              <a:avLst/>
            </a:prstGeom>
          </p:spPr>
          <p:txBody>
            <a:bodyPr wrap="none">
              <a:spAutoFit/>
            </a:bodyPr>
            <a:lstStyle/>
            <a:p>
              <a:r>
                <a:rPr lang="fr-FR" sz="2400" b="1" dirty="0" smtClean="0">
                  <a:ln w="11430"/>
                  <a:solidFill>
                    <a:schemeClr val="bg1"/>
                  </a:solidFill>
                  <a:effectLst>
                    <a:outerShdw blurRad="50800" dist="39000" dir="5460000" algn="tl">
                      <a:srgbClr val="000000">
                        <a:alpha val="38000"/>
                      </a:srgbClr>
                    </a:outerShdw>
                    <a:reflection blurRad="6350" stA="60000" endA="900" endPos="58000" dir="5400000" sy="-100000" algn="bl" rotWithShape="0"/>
                  </a:effectLst>
                  <a:latin typeface="Times New Roman" pitchFamily="18" charset="0"/>
                  <a:cs typeface="Times New Roman" pitchFamily="18" charset="0"/>
                </a:rPr>
                <a:t>Généralités sur les bases </a:t>
              </a:r>
              <a:r>
                <a:rPr lang="fr-FR" sz="2400" b="1" dirty="0" smtClean="0">
                  <a:ln w="11430"/>
                  <a:solidFill>
                    <a:schemeClr val="bg1"/>
                  </a:solidFill>
                  <a:effectLst>
                    <a:outerShdw blurRad="50800" dist="39000" dir="5460000" algn="tl">
                      <a:srgbClr val="000000">
                        <a:alpha val="38000"/>
                      </a:srgbClr>
                    </a:outerShdw>
                    <a:reflection blurRad="6350" stA="55000" endA="50" endPos="85000" dir="5400000" sy="-100000" algn="bl" rotWithShape="0"/>
                  </a:effectLst>
                  <a:latin typeface="Times New Roman" pitchFamily="18" charset="0"/>
                  <a:cs typeface="Times New Roman" pitchFamily="18" charset="0"/>
                </a:rPr>
                <a:t>de</a:t>
              </a:r>
              <a:r>
                <a:rPr lang="fr-FR" sz="2400" b="1" dirty="0" smtClean="0">
                  <a:ln w="11430"/>
                  <a:solidFill>
                    <a:schemeClr val="bg1"/>
                  </a:solidFill>
                  <a:effectLst>
                    <a:outerShdw blurRad="50800" dist="39000" dir="5460000" algn="tl">
                      <a:srgbClr val="000000">
                        <a:alpha val="38000"/>
                      </a:srgbClr>
                    </a:outerShdw>
                    <a:reflection blurRad="6350" stA="60000" endA="900" endPos="58000" dir="5400000" sy="-100000" algn="bl" rotWithShape="0"/>
                  </a:effectLst>
                  <a:latin typeface="Times New Roman" pitchFamily="18" charset="0"/>
                  <a:cs typeface="Times New Roman" pitchFamily="18" charset="0"/>
                </a:rPr>
                <a:t> </a:t>
              </a:r>
              <a:r>
                <a:rPr lang="fr-FR" sz="2400" b="1" dirty="0" err="1" smtClean="0">
                  <a:ln w="11430"/>
                  <a:solidFill>
                    <a:schemeClr val="bg1"/>
                  </a:solidFill>
                  <a:effectLst>
                    <a:outerShdw blurRad="50800" dist="39000" dir="5460000" algn="tl">
                      <a:srgbClr val="000000">
                        <a:alpha val="38000"/>
                      </a:srgbClr>
                    </a:outerShdw>
                    <a:reflection blurRad="6350" stA="60000" endA="900" endPos="58000" dir="5400000" sy="-100000" algn="bl" rotWithShape="0"/>
                  </a:effectLst>
                  <a:latin typeface="Times New Roman" pitchFamily="18" charset="0"/>
                  <a:cs typeface="Times New Roman" pitchFamily="18" charset="0"/>
                </a:rPr>
                <a:t>Schiff</a:t>
              </a:r>
              <a:r>
                <a:rPr lang="fr-FR" sz="2400" b="1" dirty="0" smtClean="0">
                  <a:ln w="11430"/>
                  <a:solidFill>
                    <a:schemeClr val="bg1"/>
                  </a:solidFill>
                  <a:effectLst>
                    <a:outerShdw blurRad="50800" dist="39000" dir="5460000" algn="tl">
                      <a:srgbClr val="000000">
                        <a:alpha val="38000"/>
                      </a:srgbClr>
                    </a:outerShdw>
                  </a:effectLst>
                  <a:latin typeface="Times New Roman" pitchFamily="18" charset="0"/>
                  <a:cs typeface="Times New Roman" pitchFamily="18" charset="0"/>
                </a:rPr>
                <a:t> </a:t>
              </a:r>
              <a:endParaRPr lang="fr-FR" sz="2400" dirty="0">
                <a:solidFill>
                  <a:schemeClr val="bg1"/>
                </a:solidFill>
                <a:latin typeface="Times New Roman" pitchFamily="18" charset="0"/>
                <a:cs typeface="Times New Roman" pitchFamily="18" charset="0"/>
              </a:endParaRPr>
            </a:p>
          </p:txBody>
        </p:sp>
      </p:grpSp>
      <p:grpSp>
        <p:nvGrpSpPr>
          <p:cNvPr id="32" name="Groupe 31"/>
          <p:cNvGrpSpPr/>
          <p:nvPr/>
        </p:nvGrpSpPr>
        <p:grpSpPr>
          <a:xfrm>
            <a:off x="1115616" y="3658147"/>
            <a:ext cx="7459192" cy="2867197"/>
            <a:chOff x="1115616" y="3658147"/>
            <a:chExt cx="7459192" cy="2867197"/>
          </a:xfrm>
        </p:grpSpPr>
        <p:grpSp>
          <p:nvGrpSpPr>
            <p:cNvPr id="26" name="Groupe 55"/>
            <p:cNvGrpSpPr/>
            <p:nvPr/>
          </p:nvGrpSpPr>
          <p:grpSpPr>
            <a:xfrm>
              <a:off x="1115616" y="3738258"/>
              <a:ext cx="7459192" cy="2787086"/>
              <a:chOff x="930570" y="3429000"/>
              <a:chExt cx="7655435" cy="1800000"/>
            </a:xfrm>
            <a:solidFill>
              <a:srgbClr val="00B050"/>
            </a:solidFill>
            <a:effectLst>
              <a:outerShdw blurRad="76200" dir="13500000" sy="23000" kx="1200000" algn="br" rotWithShape="0">
                <a:prstClr val="black">
                  <a:alpha val="20000"/>
                </a:prstClr>
              </a:outerShdw>
            </a:effectLst>
            <a:scene3d>
              <a:camera prst="perspectiveFront" fov="5400000">
                <a:rot lat="21480000" lon="600000" rev="0"/>
              </a:camera>
              <a:lightRig rig="flood" dir="t">
                <a:rot lat="0" lon="0" rev="13800000"/>
              </a:lightRig>
            </a:scene3d>
          </p:grpSpPr>
          <p:sp>
            <p:nvSpPr>
              <p:cNvPr id="27" name="Secteurs 26"/>
              <p:cNvSpPr/>
              <p:nvPr/>
            </p:nvSpPr>
            <p:spPr>
              <a:xfrm>
                <a:off x="930570" y="3429000"/>
                <a:ext cx="1692294" cy="1800000"/>
              </a:xfrm>
              <a:prstGeom prst="pie">
                <a:avLst>
                  <a:gd name="adj1" fmla="val 5400000"/>
                  <a:gd name="adj2" fmla="val 16200000"/>
                </a:avLst>
              </a:prstGeom>
              <a:ln/>
            </p:spPr>
            <p:style>
              <a:lnRef idx="2">
                <a:schemeClr val="accent5">
                  <a:shade val="50000"/>
                </a:schemeClr>
              </a:lnRef>
              <a:fillRef idx="1002">
                <a:schemeClr val="dk1"/>
              </a:fillRef>
              <a:effectRef idx="0">
                <a:schemeClr val="accent5"/>
              </a:effectRef>
              <a:fontRef idx="minor">
                <a:schemeClr val="lt1"/>
              </a:fontRef>
            </p:style>
          </p:sp>
          <p:sp>
            <p:nvSpPr>
              <p:cNvPr id="28" name="ZoneTexte 27"/>
              <p:cNvSpPr txBox="1"/>
              <p:nvPr/>
            </p:nvSpPr>
            <p:spPr>
              <a:xfrm>
                <a:off x="1816829" y="3429000"/>
                <a:ext cx="6769176" cy="258405"/>
              </a:xfrm>
              <a:prstGeom prst="rect">
                <a:avLst/>
              </a:prstGeom>
              <a:ln/>
            </p:spPr>
            <p:style>
              <a:lnRef idx="2">
                <a:schemeClr val="accent5"/>
              </a:lnRef>
              <a:fillRef idx="1002">
                <a:schemeClr val="dk1"/>
              </a:fillRef>
              <a:effectRef idx="0">
                <a:schemeClr val="accent5"/>
              </a:effectRef>
              <a:fontRef idx="minor">
                <a:schemeClr val="dk1"/>
              </a:fontRef>
            </p:style>
            <p:txBody>
              <a:bodyPr>
                <a:spAutoFit/>
              </a:bodyPr>
              <a:lstStyle/>
              <a:p>
                <a:pPr algn="l" rtl="0" fontAlgn="auto">
                  <a:spcBef>
                    <a:spcPts val="0"/>
                  </a:spcBef>
                  <a:spcAft>
                    <a:spcPts val="0"/>
                  </a:spcAft>
                  <a:defRPr/>
                </a:pPr>
                <a:endParaRPr lang="fr-FR" sz="2000" b="1" dirty="0">
                  <a:solidFill>
                    <a:schemeClr val="bg1"/>
                  </a:solidFill>
                  <a:latin typeface="Times New Roman" pitchFamily="18" charset="0"/>
                  <a:cs typeface="Times New Roman" pitchFamily="18" charset="0"/>
                </a:endParaRPr>
              </a:p>
            </p:txBody>
          </p:sp>
        </p:grpSp>
        <p:sp>
          <p:nvSpPr>
            <p:cNvPr id="29" name="Rectangle 28"/>
            <p:cNvSpPr/>
            <p:nvPr/>
          </p:nvSpPr>
          <p:spPr>
            <a:xfrm rot="21428097">
              <a:off x="3861322" y="3658147"/>
              <a:ext cx="3417923" cy="461665"/>
            </a:xfrm>
            <a:prstGeom prst="rect">
              <a:avLst/>
            </a:prstGeom>
          </p:spPr>
          <p:txBody>
            <a:bodyPr wrap="none">
              <a:spAutoFit/>
            </a:bodyPr>
            <a:lstStyle/>
            <a:p>
              <a:r>
                <a:rPr lang="fr-FR" sz="2400" b="1" dirty="0" smtClean="0">
                  <a:ln w="11430"/>
                  <a:solidFill>
                    <a:schemeClr val="bg1"/>
                  </a:solidFill>
                  <a:effectLst>
                    <a:outerShdw blurRad="50800" dist="39000" dir="5460000" algn="tl">
                      <a:srgbClr val="000000">
                        <a:alpha val="38000"/>
                      </a:srgbClr>
                    </a:outerShdw>
                    <a:reflection blurRad="6350" stA="60000" endA="900" endPos="60000" dist="29997" dir="5400000" sy="-100000" algn="bl" rotWithShape="0"/>
                  </a:effectLst>
                  <a:latin typeface="Times New Roman" pitchFamily="18" charset="0"/>
                  <a:cs typeface="Times New Roman" pitchFamily="18" charset="0"/>
                </a:rPr>
                <a:t>Les méthodes d’analyses</a:t>
              </a:r>
              <a:endParaRPr lang="fr-FR" sz="2400"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2.5E-6 -3.7037E-6 L -2.5E-6 0.14375 " pathEditMode="relative" rAng="0" ptsTypes="AA">
                                      <p:cBhvr>
                                        <p:cTn id="6" dur="2000" fill="hold"/>
                                        <p:tgtEl>
                                          <p:spTgt spid="58"/>
                                        </p:tgtEl>
                                        <p:attrNameLst>
                                          <p:attrName>ppt_x</p:attrName>
                                          <p:attrName>ppt_y</p:attrName>
                                        </p:attrNameLst>
                                      </p:cBhvr>
                                      <p:rCtr x="0" y="72"/>
                                    </p:animMotion>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nodeType="clickEffect">
                                  <p:stCondLst>
                                    <p:cond delay="0"/>
                                  </p:stCondLst>
                                  <p:iterate type="lt">
                                    <p:tmPct val="5000"/>
                                  </p:iterate>
                                  <p:childTnLst>
                                    <p:set>
                                      <p:cBhvr>
                                        <p:cTn id="10" dur="1" fill="hold">
                                          <p:stCondLst>
                                            <p:cond delay="0"/>
                                          </p:stCondLst>
                                        </p:cTn>
                                        <p:tgtEl>
                                          <p:spTgt spid="16"/>
                                        </p:tgtEl>
                                        <p:attrNameLst>
                                          <p:attrName>style.visibility</p:attrName>
                                        </p:attrNameLst>
                                      </p:cBhvr>
                                      <p:to>
                                        <p:strVal val="visible"/>
                                      </p:to>
                                    </p:set>
                                    <p:anim calcmode="lin" valueType="num">
                                      <p:cBhvr>
                                        <p:cTn id="11" dur="1000" fill="hold"/>
                                        <p:tgtEl>
                                          <p:spTgt spid="16"/>
                                        </p:tgtEl>
                                        <p:attrNameLst>
                                          <p:attrName>ppt_w</p:attrName>
                                        </p:attrNameLst>
                                      </p:cBhvr>
                                      <p:tavLst>
                                        <p:tav tm="0">
                                          <p:val>
                                            <p:fltVal val="0"/>
                                          </p:val>
                                        </p:tav>
                                        <p:tav tm="100000">
                                          <p:val>
                                            <p:strVal val="#ppt_w"/>
                                          </p:val>
                                        </p:tav>
                                      </p:tavLst>
                                    </p:anim>
                                    <p:anim calcmode="lin" valueType="num">
                                      <p:cBhvr>
                                        <p:cTn id="12" dur="1000" fill="hold"/>
                                        <p:tgtEl>
                                          <p:spTgt spid="16"/>
                                        </p:tgtEl>
                                        <p:attrNameLst>
                                          <p:attrName>ppt_h</p:attrName>
                                        </p:attrNameLst>
                                      </p:cBhvr>
                                      <p:tavLst>
                                        <p:tav tm="0">
                                          <p:val>
                                            <p:fltVal val="0"/>
                                          </p:val>
                                        </p:tav>
                                        <p:tav tm="100000">
                                          <p:val>
                                            <p:strVal val="#ppt_h"/>
                                          </p:val>
                                        </p:tav>
                                      </p:tavLst>
                                    </p:anim>
                                    <p:anim calcmode="lin" valueType="num">
                                      <p:cBhvr>
                                        <p:cTn id="13" dur="1000" fill="hold"/>
                                        <p:tgtEl>
                                          <p:spTgt spid="16"/>
                                        </p:tgtEl>
                                        <p:attrNameLst>
                                          <p:attrName>style.rotation</p:attrName>
                                        </p:attrNameLst>
                                      </p:cBhvr>
                                      <p:tavLst>
                                        <p:tav tm="0">
                                          <p:val>
                                            <p:fltVal val="90"/>
                                          </p:val>
                                        </p:tav>
                                        <p:tav tm="100000">
                                          <p:val>
                                            <p:fltVal val="0"/>
                                          </p:val>
                                        </p:tav>
                                      </p:tavLst>
                                    </p:anim>
                                    <p:animEffect transition="in" filter="fade">
                                      <p:cBhvr>
                                        <p:cTn id="14" dur="1000"/>
                                        <p:tgtEl>
                                          <p:spTgt spid="16"/>
                                        </p:tgtEl>
                                      </p:cBhvr>
                                    </p:animEffect>
                                  </p:childTnLst>
                                </p:cTn>
                              </p:par>
                            </p:childTnLst>
                          </p:cTn>
                        </p:par>
                        <p:par>
                          <p:cTn id="15" fill="hold">
                            <p:stCondLst>
                              <p:cond delay="1000"/>
                            </p:stCondLst>
                            <p:childTnLst>
                              <p:par>
                                <p:cTn id="16" presetID="31" presetClass="entr" presetSubtype="0" fill="hold" nodeType="afterEffect">
                                  <p:stCondLst>
                                    <p:cond delay="0"/>
                                  </p:stCondLst>
                                  <p:iterate type="lt">
                                    <p:tmPct val="5000"/>
                                  </p:iterate>
                                  <p:childTnLst>
                                    <p:set>
                                      <p:cBhvr>
                                        <p:cTn id="17" dur="1" fill="hold">
                                          <p:stCondLst>
                                            <p:cond delay="0"/>
                                          </p:stCondLst>
                                        </p:cTn>
                                        <p:tgtEl>
                                          <p:spTgt spid="19"/>
                                        </p:tgtEl>
                                        <p:attrNameLst>
                                          <p:attrName>style.visibility</p:attrName>
                                        </p:attrNameLst>
                                      </p:cBhvr>
                                      <p:to>
                                        <p:strVal val="visible"/>
                                      </p:to>
                                    </p:set>
                                    <p:anim calcmode="lin" valueType="num">
                                      <p:cBhvr>
                                        <p:cTn id="18" dur="1000" fill="hold"/>
                                        <p:tgtEl>
                                          <p:spTgt spid="19"/>
                                        </p:tgtEl>
                                        <p:attrNameLst>
                                          <p:attrName>ppt_w</p:attrName>
                                        </p:attrNameLst>
                                      </p:cBhvr>
                                      <p:tavLst>
                                        <p:tav tm="0">
                                          <p:val>
                                            <p:fltVal val="0"/>
                                          </p:val>
                                        </p:tav>
                                        <p:tav tm="100000">
                                          <p:val>
                                            <p:strVal val="#ppt_w"/>
                                          </p:val>
                                        </p:tav>
                                      </p:tavLst>
                                    </p:anim>
                                    <p:anim calcmode="lin" valueType="num">
                                      <p:cBhvr>
                                        <p:cTn id="19" dur="1000" fill="hold"/>
                                        <p:tgtEl>
                                          <p:spTgt spid="19"/>
                                        </p:tgtEl>
                                        <p:attrNameLst>
                                          <p:attrName>ppt_h</p:attrName>
                                        </p:attrNameLst>
                                      </p:cBhvr>
                                      <p:tavLst>
                                        <p:tav tm="0">
                                          <p:val>
                                            <p:fltVal val="0"/>
                                          </p:val>
                                        </p:tav>
                                        <p:tav tm="100000">
                                          <p:val>
                                            <p:strVal val="#ppt_h"/>
                                          </p:val>
                                        </p:tav>
                                      </p:tavLst>
                                    </p:anim>
                                    <p:anim calcmode="lin" valueType="num">
                                      <p:cBhvr>
                                        <p:cTn id="20" dur="1000" fill="hold"/>
                                        <p:tgtEl>
                                          <p:spTgt spid="19"/>
                                        </p:tgtEl>
                                        <p:attrNameLst>
                                          <p:attrName>style.rotation</p:attrName>
                                        </p:attrNameLst>
                                      </p:cBhvr>
                                      <p:tavLst>
                                        <p:tav tm="0">
                                          <p:val>
                                            <p:fltVal val="90"/>
                                          </p:val>
                                        </p:tav>
                                        <p:tav tm="100000">
                                          <p:val>
                                            <p:fltVal val="0"/>
                                          </p:val>
                                        </p:tav>
                                      </p:tavLst>
                                    </p:anim>
                                    <p:animEffect transition="in" filter="fade">
                                      <p:cBhvr>
                                        <p:cTn id="21" dur="1000"/>
                                        <p:tgtEl>
                                          <p:spTgt spid="19"/>
                                        </p:tgtEl>
                                      </p:cBhvr>
                                    </p:animEffect>
                                  </p:childTnLst>
                                </p:cTn>
                              </p:par>
                            </p:childTnLst>
                          </p:cTn>
                        </p:par>
                        <p:par>
                          <p:cTn id="22" fill="hold">
                            <p:stCondLst>
                              <p:cond delay="2000"/>
                            </p:stCondLst>
                            <p:childTnLst>
                              <p:par>
                                <p:cTn id="23" presetID="31" presetClass="entr" presetSubtype="0" fill="hold" nodeType="afterEffect">
                                  <p:stCondLst>
                                    <p:cond delay="0"/>
                                  </p:stCondLst>
                                  <p:iterate type="lt">
                                    <p:tmPct val="5000"/>
                                  </p:iterate>
                                  <p:childTnLst>
                                    <p:set>
                                      <p:cBhvr>
                                        <p:cTn id="24" dur="1" fill="hold">
                                          <p:stCondLst>
                                            <p:cond delay="0"/>
                                          </p:stCondLst>
                                        </p:cTn>
                                        <p:tgtEl>
                                          <p:spTgt spid="33"/>
                                        </p:tgtEl>
                                        <p:attrNameLst>
                                          <p:attrName>style.visibility</p:attrName>
                                        </p:attrNameLst>
                                      </p:cBhvr>
                                      <p:to>
                                        <p:strVal val="visible"/>
                                      </p:to>
                                    </p:set>
                                    <p:anim calcmode="lin" valueType="num">
                                      <p:cBhvr>
                                        <p:cTn id="25" dur="1000" fill="hold"/>
                                        <p:tgtEl>
                                          <p:spTgt spid="33"/>
                                        </p:tgtEl>
                                        <p:attrNameLst>
                                          <p:attrName>ppt_w</p:attrName>
                                        </p:attrNameLst>
                                      </p:cBhvr>
                                      <p:tavLst>
                                        <p:tav tm="0">
                                          <p:val>
                                            <p:fltVal val="0"/>
                                          </p:val>
                                        </p:tav>
                                        <p:tav tm="100000">
                                          <p:val>
                                            <p:strVal val="#ppt_w"/>
                                          </p:val>
                                        </p:tav>
                                      </p:tavLst>
                                    </p:anim>
                                    <p:anim calcmode="lin" valueType="num">
                                      <p:cBhvr>
                                        <p:cTn id="26" dur="1000" fill="hold"/>
                                        <p:tgtEl>
                                          <p:spTgt spid="33"/>
                                        </p:tgtEl>
                                        <p:attrNameLst>
                                          <p:attrName>ppt_h</p:attrName>
                                        </p:attrNameLst>
                                      </p:cBhvr>
                                      <p:tavLst>
                                        <p:tav tm="0">
                                          <p:val>
                                            <p:fltVal val="0"/>
                                          </p:val>
                                        </p:tav>
                                        <p:tav tm="100000">
                                          <p:val>
                                            <p:strVal val="#ppt_h"/>
                                          </p:val>
                                        </p:tav>
                                      </p:tavLst>
                                    </p:anim>
                                    <p:anim calcmode="lin" valueType="num">
                                      <p:cBhvr>
                                        <p:cTn id="27" dur="1000" fill="hold"/>
                                        <p:tgtEl>
                                          <p:spTgt spid="33"/>
                                        </p:tgtEl>
                                        <p:attrNameLst>
                                          <p:attrName>style.rotation</p:attrName>
                                        </p:attrNameLst>
                                      </p:cBhvr>
                                      <p:tavLst>
                                        <p:tav tm="0">
                                          <p:val>
                                            <p:fltVal val="90"/>
                                          </p:val>
                                        </p:tav>
                                        <p:tav tm="100000">
                                          <p:val>
                                            <p:fltVal val="0"/>
                                          </p:val>
                                        </p:tav>
                                      </p:tavLst>
                                    </p:anim>
                                    <p:animEffect transition="in" filter="fade">
                                      <p:cBhvr>
                                        <p:cTn id="28" dur="1000"/>
                                        <p:tgtEl>
                                          <p:spTgt spid="33"/>
                                        </p:tgtEl>
                                      </p:cBhvr>
                                    </p:animEffect>
                                  </p:childTnLst>
                                </p:cTn>
                              </p:par>
                            </p:childTnLst>
                          </p:cTn>
                        </p:par>
                        <p:par>
                          <p:cTn id="29" fill="hold">
                            <p:stCondLst>
                              <p:cond delay="3000"/>
                            </p:stCondLst>
                            <p:childTnLst>
                              <p:par>
                                <p:cTn id="30" presetID="31" presetClass="entr" presetSubtype="0" fill="hold" nodeType="afterEffect">
                                  <p:stCondLst>
                                    <p:cond delay="0"/>
                                  </p:stCondLst>
                                  <p:iterate type="lt">
                                    <p:tmPct val="5000"/>
                                  </p:iterate>
                                  <p:childTnLst>
                                    <p:set>
                                      <p:cBhvr>
                                        <p:cTn id="31" dur="1" fill="hold">
                                          <p:stCondLst>
                                            <p:cond delay="0"/>
                                          </p:stCondLst>
                                        </p:cTn>
                                        <p:tgtEl>
                                          <p:spTgt spid="32"/>
                                        </p:tgtEl>
                                        <p:attrNameLst>
                                          <p:attrName>style.visibility</p:attrName>
                                        </p:attrNameLst>
                                      </p:cBhvr>
                                      <p:to>
                                        <p:strVal val="visible"/>
                                      </p:to>
                                    </p:set>
                                    <p:anim calcmode="lin" valueType="num">
                                      <p:cBhvr>
                                        <p:cTn id="32" dur="1000" fill="hold"/>
                                        <p:tgtEl>
                                          <p:spTgt spid="32"/>
                                        </p:tgtEl>
                                        <p:attrNameLst>
                                          <p:attrName>ppt_w</p:attrName>
                                        </p:attrNameLst>
                                      </p:cBhvr>
                                      <p:tavLst>
                                        <p:tav tm="0">
                                          <p:val>
                                            <p:fltVal val="0"/>
                                          </p:val>
                                        </p:tav>
                                        <p:tav tm="100000">
                                          <p:val>
                                            <p:strVal val="#ppt_w"/>
                                          </p:val>
                                        </p:tav>
                                      </p:tavLst>
                                    </p:anim>
                                    <p:anim calcmode="lin" valueType="num">
                                      <p:cBhvr>
                                        <p:cTn id="33" dur="1000" fill="hold"/>
                                        <p:tgtEl>
                                          <p:spTgt spid="32"/>
                                        </p:tgtEl>
                                        <p:attrNameLst>
                                          <p:attrName>ppt_h</p:attrName>
                                        </p:attrNameLst>
                                      </p:cBhvr>
                                      <p:tavLst>
                                        <p:tav tm="0">
                                          <p:val>
                                            <p:fltVal val="0"/>
                                          </p:val>
                                        </p:tav>
                                        <p:tav tm="100000">
                                          <p:val>
                                            <p:strVal val="#ppt_h"/>
                                          </p:val>
                                        </p:tav>
                                      </p:tavLst>
                                    </p:anim>
                                    <p:anim calcmode="lin" valueType="num">
                                      <p:cBhvr>
                                        <p:cTn id="34" dur="1000" fill="hold"/>
                                        <p:tgtEl>
                                          <p:spTgt spid="32"/>
                                        </p:tgtEl>
                                        <p:attrNameLst>
                                          <p:attrName>style.rotation</p:attrName>
                                        </p:attrNameLst>
                                      </p:cBhvr>
                                      <p:tavLst>
                                        <p:tav tm="0">
                                          <p:val>
                                            <p:fltVal val="90"/>
                                          </p:val>
                                        </p:tav>
                                        <p:tav tm="100000">
                                          <p:val>
                                            <p:fltVal val="0"/>
                                          </p:val>
                                        </p:tav>
                                      </p:tavLst>
                                    </p:anim>
                                    <p:animEffect transition="in" filter="fade">
                                      <p:cBhvr>
                                        <p:cTn id="35"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descr="Sans titre.bmp"/>
          <p:cNvPicPr>
            <a:picLocks noChangeAspect="1"/>
          </p:cNvPicPr>
          <p:nvPr/>
        </p:nvPicPr>
        <p:blipFill>
          <a:blip r:embed="rId3" cstate="print">
            <a:clrChange>
              <a:clrFrom>
                <a:srgbClr val="FFFFFF"/>
              </a:clrFrom>
              <a:clrTo>
                <a:srgbClr val="FFFFFF">
                  <a:alpha val="0"/>
                </a:srgbClr>
              </a:clrTo>
            </a:clrChange>
            <a:duotone>
              <a:prstClr val="black"/>
              <a:schemeClr val="accent1">
                <a:tint val="45000"/>
                <a:satMod val="400000"/>
              </a:schemeClr>
            </a:duotone>
          </a:blip>
          <a:stretch>
            <a:fillRect/>
          </a:stretch>
        </p:blipFill>
        <p:spPr>
          <a:xfrm>
            <a:off x="-142908" y="2357430"/>
            <a:ext cx="9144000" cy="958718"/>
          </a:xfrm>
          <a:prstGeom prst="rect">
            <a:avLst/>
          </a:prstGeom>
          <a:scene3d>
            <a:camera prst="isometricOffAxis1Right"/>
            <a:lightRig rig="threePt" dir="t"/>
          </a:scene3d>
        </p:spPr>
      </p:pic>
      <p:sp>
        <p:nvSpPr>
          <p:cNvPr id="17" name="ZoneTexte 16"/>
          <p:cNvSpPr txBox="1"/>
          <p:nvPr/>
        </p:nvSpPr>
        <p:spPr>
          <a:xfrm>
            <a:off x="1928794" y="2627651"/>
            <a:ext cx="521400" cy="1015663"/>
          </a:xfrm>
          <a:prstGeom prst="rect">
            <a:avLst/>
          </a:prstGeom>
          <a:noFill/>
        </p:spPr>
        <p:txBody>
          <a:bodyPr wrap="square" rtlCol="0">
            <a:spAutoFit/>
            <a:scene3d>
              <a:camera prst="isometricOffAxis1Right"/>
              <a:lightRig rig="glow" dir="t">
                <a:rot lat="0" lon="0" rev="3600000"/>
              </a:lightRig>
            </a:scene3d>
            <a:sp3d prstMaterial="softEdge">
              <a:bevelT w="29210" h="16510"/>
              <a:contourClr>
                <a:schemeClr val="accent4">
                  <a:alpha val="95000"/>
                </a:schemeClr>
              </a:contourClr>
            </a:sp3d>
          </a:bodyPr>
          <a:lstStyle/>
          <a:p>
            <a:r>
              <a:rPr lang="fr-FR" sz="6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rPr>
              <a:t>G</a:t>
            </a:r>
            <a:endParaRPr lang="fr-FR" sz="6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3">
                    <a:satMod val="175000"/>
                    <a:alpha val="40000"/>
                  </a:schemeClr>
                </a:glow>
                <a:outerShdw blurRad="88000" dist="50800" dir="5040000" algn="tl">
                  <a:schemeClr val="accent4">
                    <a:tint val="80000"/>
                    <a:satMod val="250000"/>
                    <a:alpha val="45000"/>
                  </a:schemeClr>
                </a:outerShdw>
                <a:reflection blurRad="6350" stA="55000" endA="50" endPos="85000" dist="60007" dir="5400000" sy="-100000" algn="bl" rotWithShape="0"/>
              </a:effectLst>
              <a:latin typeface="Times New Roman" pitchFamily="18" charset="0"/>
              <a:cs typeface="Times New Roman" pitchFamily="18" charset="0"/>
            </a:endParaRPr>
          </a:p>
        </p:txBody>
      </p:sp>
      <p:sp>
        <p:nvSpPr>
          <p:cNvPr id="18" name="ZoneTexte 17"/>
          <p:cNvSpPr txBox="1"/>
          <p:nvPr/>
        </p:nvSpPr>
        <p:spPr>
          <a:xfrm>
            <a:off x="2285984" y="2500306"/>
            <a:ext cx="6030432" cy="523220"/>
          </a:xfrm>
          <a:prstGeom prst="rect">
            <a:avLst/>
          </a:prstGeom>
          <a:noFill/>
        </p:spPr>
        <p:txBody>
          <a:bodyPr wrap="square" rtlCol="0">
            <a:spAutoFit/>
            <a:scene3d>
              <a:camera prst="isometricOffAxis1Right"/>
              <a:lightRig rig="glow" dir="tl">
                <a:rot lat="0" lon="0" rev="5400000"/>
              </a:lightRig>
            </a:scene3d>
            <a:sp3d contourW="12700">
              <a:bevelT w="25400" h="25400"/>
              <a:contourClr>
                <a:schemeClr val="accent6">
                  <a:shade val="73000"/>
                </a:schemeClr>
              </a:contourClr>
            </a:sp3d>
          </a:bodyPr>
          <a:lstStyle/>
          <a:p>
            <a:r>
              <a:rPr lang="fr-FR" sz="28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rPr>
              <a:t>énéralités</a:t>
            </a:r>
            <a:r>
              <a:rPr lang="fr-F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rPr>
              <a:t> sur les hétérocycles</a:t>
            </a:r>
            <a:endParaRPr lang="fr-FR"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6">
                    <a:satMod val="175000"/>
                    <a:alpha val="40000"/>
                  </a:schemeClr>
                </a:glow>
                <a:outerShdw blurRad="80000" dist="40000" dir="5040000" algn="tl">
                  <a:srgbClr val="000000">
                    <a:alpha val="30000"/>
                  </a:srgbClr>
                </a:outerShdw>
                <a:reflection blurRad="6350" stA="55000" endA="50" endPos="85000" dist="60007" dir="5400000" sy="-100000" algn="bl" rotWithShape="0"/>
              </a:effectLst>
            </a:endParaRPr>
          </a:p>
        </p:txBody>
      </p:sp>
      <p:grpSp>
        <p:nvGrpSpPr>
          <p:cNvPr id="25" name="Group 22"/>
          <p:cNvGrpSpPr>
            <a:grpSpLocks/>
          </p:cNvGrpSpPr>
          <p:nvPr/>
        </p:nvGrpSpPr>
        <p:grpSpPr bwMode="auto">
          <a:xfrm>
            <a:off x="6749942" y="-24"/>
            <a:ext cx="2214546" cy="565151"/>
            <a:chOff x="4694" y="1940"/>
            <a:chExt cx="862" cy="356"/>
          </a:xfrm>
          <a:solidFill>
            <a:srgbClr val="00B050"/>
          </a:solidFill>
        </p:grpSpPr>
        <p:sp>
          <p:nvSpPr>
            <p:cNvPr id="26"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7"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conclusion</a:t>
              </a:r>
              <a:endParaRPr lang="fr-FR" b="1" dirty="0">
                <a:solidFill>
                  <a:schemeClr val="bg1"/>
                </a:solidFill>
              </a:endParaRPr>
            </a:p>
          </p:txBody>
        </p:sp>
      </p:grpSp>
      <p:pic>
        <p:nvPicPr>
          <p:cNvPr id="6146" name="Picture 2"/>
          <p:cNvPicPr>
            <a:picLocks noChangeAspect="1" noChangeArrowheads="1"/>
          </p:cNvPicPr>
          <p:nvPr/>
        </p:nvPicPr>
        <p:blipFill>
          <a:blip r:embed="rId4" cstate="print"/>
          <a:srcRect/>
          <a:stretch>
            <a:fillRect/>
          </a:stretch>
        </p:blipFill>
        <p:spPr bwMode="auto">
          <a:xfrm>
            <a:off x="214282" y="0"/>
            <a:ext cx="2500298" cy="1071546"/>
          </a:xfrm>
          <a:prstGeom prst="rect">
            <a:avLst/>
          </a:prstGeom>
          <a:noFill/>
          <a:ln w="9525">
            <a:noFill/>
            <a:miter lim="800000"/>
            <a:headEnd/>
            <a:tailEnd/>
          </a:ln>
          <a:effectLst/>
        </p:spPr>
      </p:pic>
      <p:grpSp>
        <p:nvGrpSpPr>
          <p:cNvPr id="19" name="Group 22"/>
          <p:cNvGrpSpPr>
            <a:grpSpLocks/>
          </p:cNvGrpSpPr>
          <p:nvPr/>
        </p:nvGrpSpPr>
        <p:grpSpPr bwMode="auto">
          <a:xfrm>
            <a:off x="-32" y="-24"/>
            <a:ext cx="2214546" cy="565151"/>
            <a:chOff x="4694" y="1940"/>
            <a:chExt cx="862" cy="356"/>
          </a:xfrm>
          <a:solidFill>
            <a:srgbClr val="FFFF00"/>
          </a:solidFill>
        </p:grpSpPr>
        <p:sp>
          <p:nvSpPr>
            <p:cNvPr id="20"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1"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a:solidFill>
                    <a:schemeClr val="bg1"/>
                  </a:solidFill>
                </a:rPr>
                <a:t>Introduction</a:t>
              </a:r>
            </a:p>
          </p:txBody>
        </p:sp>
      </p:grpSp>
      <p:grpSp>
        <p:nvGrpSpPr>
          <p:cNvPr id="22" name="Group 22"/>
          <p:cNvGrpSpPr>
            <a:grpSpLocks/>
          </p:cNvGrpSpPr>
          <p:nvPr/>
        </p:nvGrpSpPr>
        <p:grpSpPr bwMode="auto">
          <a:xfrm>
            <a:off x="2789502" y="792147"/>
            <a:ext cx="2214546" cy="565151"/>
            <a:chOff x="4694" y="1940"/>
            <a:chExt cx="862" cy="356"/>
          </a:xfrm>
          <a:solidFill>
            <a:srgbClr val="92D050"/>
          </a:solidFill>
        </p:grpSpPr>
        <p:sp>
          <p:nvSpPr>
            <p:cNvPr id="23" name="AutoShape 23"/>
            <p:cNvSpPr>
              <a:spLocks noChangeArrowheads="1"/>
            </p:cNvSpPr>
            <p:nvPr/>
          </p:nvSpPr>
          <p:spPr bwMode="auto">
            <a:xfrm>
              <a:off x="4694" y="1940"/>
              <a:ext cx="862" cy="356"/>
            </a:xfrm>
            <a:prstGeom prst="roundRect">
              <a:avLst>
                <a:gd name="adj" fmla="val 16667"/>
              </a:avLst>
            </a:prstGeom>
            <a:grpFill/>
            <a:ln>
              <a:headEnd/>
              <a:tailEnd/>
            </a:ln>
          </p:spPr>
          <p:style>
            <a:lnRef idx="0">
              <a:schemeClr val="dk1"/>
            </a:lnRef>
            <a:fillRef idx="3">
              <a:schemeClr val="dk1"/>
            </a:fillRef>
            <a:effectRef idx="3">
              <a:schemeClr val="dk1"/>
            </a:effectRef>
            <a:fontRef idx="minor">
              <a:schemeClr val="lt1"/>
            </a:fontRef>
          </p:style>
          <p:txBody>
            <a:bodyPr wrap="none" anchor="ctr"/>
            <a:lstStyle/>
            <a:p>
              <a:endParaRPr lang="fr-FR"/>
            </a:p>
          </p:txBody>
        </p:sp>
        <p:sp>
          <p:nvSpPr>
            <p:cNvPr id="24" name="Text Box 24"/>
            <p:cNvSpPr txBox="1">
              <a:spLocks noChangeArrowheads="1"/>
            </p:cNvSpPr>
            <p:nvPr/>
          </p:nvSpPr>
          <p:spPr bwMode="auto">
            <a:xfrm>
              <a:off x="4756" y="2031"/>
              <a:ext cx="771" cy="233"/>
            </a:xfrm>
            <a:prstGeom prst="rect">
              <a:avLst/>
            </a:prstGeom>
            <a:grpFill/>
            <a:ln>
              <a:headEnd/>
              <a:tailEnd/>
            </a:ln>
          </p:spPr>
          <p:style>
            <a:lnRef idx="0">
              <a:schemeClr val="dk1"/>
            </a:lnRef>
            <a:fillRef idx="3">
              <a:schemeClr val="dk1"/>
            </a:fillRef>
            <a:effectRef idx="3">
              <a:schemeClr val="dk1"/>
            </a:effectRef>
            <a:fontRef idx="minor">
              <a:schemeClr val="lt1"/>
            </a:fontRef>
          </p:style>
          <p:txBody>
            <a:bodyPr>
              <a:spAutoFit/>
            </a:bodyPr>
            <a:lstStyle/>
            <a:p>
              <a:pPr algn="ctr">
                <a:spcBef>
                  <a:spcPct val="50000"/>
                </a:spcBef>
              </a:pPr>
              <a:r>
                <a:rPr lang="fr-FR" b="1" dirty="0" smtClean="0">
                  <a:solidFill>
                    <a:schemeClr val="bg1"/>
                  </a:solidFill>
                </a:rPr>
                <a:t>Partie théorique</a:t>
              </a:r>
              <a:endParaRPr lang="fr-FR" b="1"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500" fill="hold"/>
                                        <p:tgtEl>
                                          <p:spTgt spid="17"/>
                                        </p:tgtEl>
                                        <p:attrNameLst>
                                          <p:attrName>ppt_x</p:attrName>
                                        </p:attrNameLst>
                                      </p:cBhvr>
                                      <p:tavLst>
                                        <p:tav tm="0">
                                          <p:val>
                                            <p:strVal val="#ppt_x"/>
                                          </p:val>
                                        </p:tav>
                                        <p:tav tm="100000">
                                          <p:val>
                                            <p:strVal val="#ppt_x"/>
                                          </p:val>
                                        </p:tav>
                                      </p:tavLst>
                                    </p:anim>
                                    <p:anim calcmode="lin" valueType="num">
                                      <p:cBhvr additive="base">
                                        <p:cTn id="11" dur="500" fill="hold"/>
                                        <p:tgtEl>
                                          <p:spTgt spid="17"/>
                                        </p:tgtEl>
                                        <p:attrNameLst>
                                          <p:attrName>ppt_y</p:attrName>
                                        </p:attrNameLst>
                                      </p:cBhvr>
                                      <p:tavLst>
                                        <p:tav tm="0">
                                          <p:val>
                                            <p:strVal val="1+#ppt_h/2"/>
                                          </p:val>
                                        </p:tav>
                                        <p:tav tm="100000">
                                          <p:val>
                                            <p:strVal val="#ppt_y"/>
                                          </p:val>
                                        </p:tav>
                                      </p:tavLst>
                                    </p:anim>
                                  </p:childTnLst>
                                </p:cTn>
                              </p:par>
                              <p:par>
                                <p:cTn id="12" presetID="14" presetClass="entr" presetSubtype="1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randombar(horizontal)">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0.9"/>
</p:tagLst>
</file>

<file path=ppt/theme/theme1.xml><?xml version="1.0" encoding="utf-8"?>
<a:theme xmlns:a="http://schemas.openxmlformats.org/drawingml/2006/main" name="cours laser SF">
  <a:themeElements>
    <a:clrScheme name="cours laser SF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cours laser SF">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urs laser SF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cours laser SF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cours laser SF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cours laser SF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urs laser SF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cours laser SF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cours laser SF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cours laser SF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cours laser SF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Nouveau Présentation Microsoft Office PowerPoint</Template>
  <TotalTime>2282</TotalTime>
  <Words>1053</Words>
  <Application>Microsoft Office PowerPoint</Application>
  <PresentationFormat>Affichage à l'écran (4:3)</PresentationFormat>
  <Paragraphs>420</Paragraphs>
  <Slides>38</Slides>
  <Notes>35</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38</vt:i4>
      </vt:variant>
    </vt:vector>
  </HeadingPairs>
  <TitlesOfParts>
    <vt:vector size="41" baseType="lpstr">
      <vt:lpstr>cours laser SF</vt:lpstr>
      <vt:lpstr>CS ChemDraw Drawing</vt:lpstr>
      <vt:lpstr>ChemSketch</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cp:lastModifiedBy>aaa</cp:lastModifiedBy>
  <cp:revision>214</cp:revision>
  <dcterms:modified xsi:type="dcterms:W3CDTF">2011-07-06T11:02:12Z</dcterms:modified>
</cp:coreProperties>
</file>