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diagrams/quickStyle1.xml" ContentType="application/vnd.openxmlformats-officedocument.drawingml.diagramStyl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40"/>
  </p:notesMasterIdLst>
  <p:sldIdLst>
    <p:sldId id="256" r:id="rId2"/>
    <p:sldId id="268" r:id="rId3"/>
    <p:sldId id="257" r:id="rId4"/>
    <p:sldId id="260" r:id="rId5"/>
    <p:sldId id="271" r:id="rId6"/>
    <p:sldId id="331" r:id="rId7"/>
    <p:sldId id="283" r:id="rId8"/>
    <p:sldId id="273" r:id="rId9"/>
    <p:sldId id="274" r:id="rId10"/>
    <p:sldId id="291" r:id="rId11"/>
    <p:sldId id="294" r:id="rId12"/>
    <p:sldId id="293" r:id="rId13"/>
    <p:sldId id="337" r:id="rId14"/>
    <p:sldId id="338" r:id="rId15"/>
    <p:sldId id="339" r:id="rId16"/>
    <p:sldId id="340" r:id="rId17"/>
    <p:sldId id="341" r:id="rId18"/>
    <p:sldId id="342" r:id="rId19"/>
    <p:sldId id="344" r:id="rId20"/>
    <p:sldId id="343" r:id="rId21"/>
    <p:sldId id="345" r:id="rId22"/>
    <p:sldId id="346" r:id="rId23"/>
    <p:sldId id="347" r:id="rId24"/>
    <p:sldId id="348" r:id="rId25"/>
    <p:sldId id="363" r:id="rId26"/>
    <p:sldId id="349" r:id="rId27"/>
    <p:sldId id="360" r:id="rId28"/>
    <p:sldId id="364" r:id="rId29"/>
    <p:sldId id="362" r:id="rId30"/>
    <p:sldId id="350" r:id="rId31"/>
    <p:sldId id="351" r:id="rId32"/>
    <p:sldId id="354" r:id="rId33"/>
    <p:sldId id="357" r:id="rId34"/>
    <p:sldId id="356" r:id="rId35"/>
    <p:sldId id="334" r:id="rId36"/>
    <p:sldId id="361" r:id="rId37"/>
    <p:sldId id="336" r:id="rId38"/>
    <p:sldId id="270" r:id="rId3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050"/>
    <a:srgbClr val="378947"/>
    <a:srgbClr val="9A1DB3"/>
  </p:clrMru>
</p:presentationPr>
</file>

<file path=ppt/tableStyles.xml><?xml version="1.0" encoding="utf-8"?>
<a:tblStyleLst xmlns:a="http://schemas.openxmlformats.org/drawingml/2006/main" def="{5C22544A-7EE6-4342-B048-85BDC9FD1C3A}">
  <a:tblStyle styleId="{125E5076-3810-47DD-B79F-674D7AD40C01}" styleName="Style foncé 1 - Accentuation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27F97BB-C833-4FB7-BDE5-3F7075034690}" styleName="Style à thème 2 - Accentuation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632" autoAdjust="0"/>
    <p:restoredTop sz="94624" autoAdjust="0"/>
  </p:normalViewPr>
  <p:slideViewPr>
    <p:cSldViewPr>
      <p:cViewPr>
        <p:scale>
          <a:sx n="80" d="100"/>
          <a:sy n="80" d="100"/>
        </p:scale>
        <p:origin x="-1122" y="49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4F76BB-AF8E-4CF6-AFB1-ED8711A1D4DE}" type="doc">
      <dgm:prSet loTypeId="urn:microsoft.com/office/officeart/2005/8/layout/cycle6" loCatId="relationship" qsTypeId="urn:microsoft.com/office/officeart/2005/8/quickstyle/3d2" qsCatId="3D" csTypeId="urn:microsoft.com/office/officeart/2005/8/colors/colorful5" csCatId="colorful" phldr="1"/>
      <dgm:spPr/>
      <dgm:t>
        <a:bodyPr/>
        <a:lstStyle/>
        <a:p>
          <a:endParaRPr lang="fr-FR"/>
        </a:p>
      </dgm:t>
    </dgm:pt>
    <dgm:pt modelId="{4E1900FC-806B-4CCB-81D4-0A096F53A05C}">
      <dgm:prSet phldrT="[Texte]" custT="1"/>
      <dgm:spPr/>
      <dgm:t>
        <a:bodyPr/>
        <a:lstStyle/>
        <a:p>
          <a:r>
            <a:rPr lang="fr-FR" sz="1400" dirty="0" smtClean="0">
              <a:solidFill>
                <a:schemeClr val="tx1"/>
              </a:solidFill>
              <a:latin typeface="Arial" pitchFamily="34" charset="0"/>
              <a:cs typeface="Arial" pitchFamily="34" charset="0"/>
            </a:rPr>
            <a:t>APPARENCE:</a:t>
          </a:r>
        </a:p>
        <a:p>
          <a:r>
            <a:rPr lang="fr-FR" sz="1400" dirty="0" smtClean="0">
              <a:solidFill>
                <a:schemeClr val="tx1"/>
              </a:solidFill>
              <a:latin typeface="Arial" pitchFamily="34" charset="0"/>
              <a:cs typeface="Arial" pitchFamily="34" charset="0"/>
            </a:rPr>
            <a:t>cristaux jaunâtre</a:t>
          </a:r>
        </a:p>
      </dgm:t>
    </dgm:pt>
    <dgm:pt modelId="{72275B29-38F6-45F3-8BEA-2BD28936405D}" type="parTrans" cxnId="{BECB77C7-585F-46F1-AAE1-14A11C9DDB1A}">
      <dgm:prSet/>
      <dgm:spPr/>
      <dgm:t>
        <a:bodyPr/>
        <a:lstStyle/>
        <a:p>
          <a:endParaRPr lang="fr-FR"/>
        </a:p>
      </dgm:t>
    </dgm:pt>
    <dgm:pt modelId="{2940A4AE-943D-44B9-8AEA-EE1427851F74}" type="sibTrans" cxnId="{BECB77C7-585F-46F1-AAE1-14A11C9DDB1A}">
      <dgm:prSet/>
      <dgm:spPr/>
      <dgm:t>
        <a:bodyPr/>
        <a:lstStyle/>
        <a:p>
          <a:endParaRPr lang="fr-FR"/>
        </a:p>
      </dgm:t>
    </dgm:pt>
    <dgm:pt modelId="{26E81543-161A-449E-902E-418377297CB0}">
      <dgm:prSet phldrT="[Texte]" custT="1"/>
      <dgm:spPr/>
      <dgm:t>
        <a:bodyPr/>
        <a:lstStyle/>
        <a:p>
          <a:endParaRPr lang="fr-FR" sz="1400" dirty="0" smtClean="0">
            <a:solidFill>
              <a:schemeClr val="tx1"/>
            </a:solidFill>
          </a:endParaRPr>
        </a:p>
        <a:p>
          <a:endParaRPr lang="fr-FR" sz="1400" dirty="0" smtClean="0">
            <a:solidFill>
              <a:schemeClr val="tx1"/>
            </a:solidFill>
          </a:endParaRPr>
        </a:p>
        <a:p>
          <a:r>
            <a:rPr lang="fr-FR" sz="1400" dirty="0" smtClean="0">
              <a:solidFill>
                <a:schemeClr val="tx1"/>
              </a:solidFill>
            </a:rPr>
            <a:t>Point de fusion:</a:t>
          </a:r>
        </a:p>
        <a:p>
          <a:r>
            <a:rPr lang="fr-FR" sz="1400" dirty="0" smtClean="0">
              <a:solidFill>
                <a:schemeClr val="tx1"/>
              </a:solidFill>
            </a:rPr>
            <a:t>109</a:t>
          </a:r>
          <a:r>
            <a:rPr lang="fr-FR" sz="1400" dirty="0" smtClean="0">
              <a:solidFill>
                <a:schemeClr val="tx1"/>
              </a:solidFill>
              <a:latin typeface="Arial"/>
              <a:cs typeface="Arial"/>
            </a:rPr>
            <a:t>~111</a:t>
          </a:r>
          <a:r>
            <a:rPr lang="fr-FR" sz="1400" dirty="0" smtClean="0">
              <a:solidFill>
                <a:schemeClr val="tx1"/>
              </a:solidFill>
              <a:latin typeface="Tahoma"/>
              <a:ea typeface="Tahoma"/>
              <a:cs typeface="Tahoma"/>
            </a:rPr>
            <a:t>℃</a:t>
          </a:r>
          <a:endParaRPr lang="fr-FR" sz="1400" dirty="0" smtClean="0">
            <a:solidFill>
              <a:schemeClr val="tx1"/>
            </a:solidFill>
          </a:endParaRPr>
        </a:p>
        <a:p>
          <a:endParaRPr lang="fr-FR" sz="1400" dirty="0" smtClean="0">
            <a:solidFill>
              <a:schemeClr val="tx1"/>
            </a:solidFill>
          </a:endParaRPr>
        </a:p>
        <a:p>
          <a:r>
            <a:rPr lang="fr-FR" sz="1400" dirty="0" smtClean="0">
              <a:solidFill>
                <a:schemeClr val="tx1"/>
              </a:solidFill>
            </a:rPr>
            <a:t> </a:t>
          </a:r>
        </a:p>
        <a:p>
          <a:endParaRPr lang="fr-FR" sz="1400" dirty="0" smtClean="0">
            <a:solidFill>
              <a:schemeClr val="tx1"/>
            </a:solidFill>
          </a:endParaRPr>
        </a:p>
      </dgm:t>
    </dgm:pt>
    <dgm:pt modelId="{D6D96D54-0EE2-463C-9AC7-A386EA697776}" type="parTrans" cxnId="{76143BF5-6A37-4BDD-9A71-DA46C09333EB}">
      <dgm:prSet/>
      <dgm:spPr/>
      <dgm:t>
        <a:bodyPr/>
        <a:lstStyle/>
        <a:p>
          <a:endParaRPr lang="fr-FR"/>
        </a:p>
      </dgm:t>
    </dgm:pt>
    <dgm:pt modelId="{29B5094D-4EF7-4391-B34E-1FAC186FD34D}" type="sibTrans" cxnId="{76143BF5-6A37-4BDD-9A71-DA46C09333EB}">
      <dgm:prSet/>
      <dgm:spPr/>
      <dgm:t>
        <a:bodyPr/>
        <a:lstStyle/>
        <a:p>
          <a:endParaRPr lang="fr-FR"/>
        </a:p>
      </dgm:t>
    </dgm:pt>
    <dgm:pt modelId="{04E5B50A-E786-4B9D-8CC8-2C4B9B5728DB}">
      <dgm:prSet phldrT="[Texte]" custT="1"/>
      <dgm:spPr/>
      <dgm:t>
        <a:bodyPr/>
        <a:lstStyle/>
        <a:p>
          <a:endParaRPr lang="fr-FR" sz="1400" dirty="0" smtClean="0">
            <a:solidFill>
              <a:schemeClr val="tx1"/>
            </a:solidFill>
          </a:endParaRPr>
        </a:p>
        <a:p>
          <a:r>
            <a:rPr lang="fr-FR" sz="1400" dirty="0" smtClean="0">
              <a:solidFill>
                <a:schemeClr val="tx1"/>
              </a:solidFill>
            </a:rPr>
            <a:t>Pointe d’ébullition:</a:t>
          </a:r>
        </a:p>
        <a:p>
          <a:r>
            <a:rPr lang="fr-FR" sz="1400" dirty="0" smtClean="0">
              <a:solidFill>
                <a:schemeClr val="tx1"/>
              </a:solidFill>
            </a:rPr>
            <a:t>269,9</a:t>
          </a:r>
          <a:r>
            <a:rPr lang="fr-FR" sz="1400" dirty="0" smtClean="0">
              <a:solidFill>
                <a:schemeClr val="tx1"/>
              </a:solidFill>
              <a:latin typeface="Tahoma"/>
              <a:ea typeface="Tahoma"/>
              <a:cs typeface="Tahoma"/>
            </a:rPr>
            <a:t>℃</a:t>
          </a:r>
          <a:endParaRPr lang="fr-FR" sz="1400" dirty="0" smtClean="0">
            <a:solidFill>
              <a:schemeClr val="tx1"/>
            </a:solidFill>
          </a:endParaRPr>
        </a:p>
        <a:p>
          <a:endParaRPr lang="fr-FR" sz="1400" dirty="0" smtClean="0">
            <a:solidFill>
              <a:schemeClr val="tx1"/>
            </a:solidFill>
          </a:endParaRPr>
        </a:p>
        <a:p>
          <a:r>
            <a:rPr lang="fr-FR" sz="1400" dirty="0" smtClean="0">
              <a:solidFill>
                <a:schemeClr val="tx1"/>
              </a:solidFill>
            </a:rPr>
            <a:t> </a:t>
          </a:r>
          <a:endParaRPr lang="fr-FR" sz="1400" dirty="0">
            <a:solidFill>
              <a:schemeClr val="tx1"/>
            </a:solidFill>
          </a:endParaRPr>
        </a:p>
      </dgm:t>
    </dgm:pt>
    <dgm:pt modelId="{15A47FAD-F164-48A4-9B0B-FABD459F6ECF}" type="parTrans" cxnId="{DF35C6AC-F6D7-4D4D-A79B-7E0376339C47}">
      <dgm:prSet/>
      <dgm:spPr/>
      <dgm:t>
        <a:bodyPr/>
        <a:lstStyle/>
        <a:p>
          <a:endParaRPr lang="fr-FR"/>
        </a:p>
      </dgm:t>
    </dgm:pt>
    <dgm:pt modelId="{AD0B429F-DE46-4513-882F-F12AA7056ABB}" type="sibTrans" cxnId="{DF35C6AC-F6D7-4D4D-A79B-7E0376339C47}">
      <dgm:prSet/>
      <dgm:spPr/>
      <dgm:t>
        <a:bodyPr/>
        <a:lstStyle/>
        <a:p>
          <a:endParaRPr lang="fr-FR"/>
        </a:p>
      </dgm:t>
    </dgm:pt>
    <dgm:pt modelId="{8FD3DF2F-A8B1-4B0D-AA78-C9747CDD2AA5}">
      <dgm:prSet phldrT="[Texte]" custT="1"/>
      <dgm:spPr/>
      <dgm:t>
        <a:bodyPr/>
        <a:lstStyle/>
        <a:p>
          <a:endParaRPr lang="fr-FR" sz="1400" dirty="0" smtClean="0">
            <a:solidFill>
              <a:schemeClr val="bg1"/>
            </a:solidFill>
          </a:endParaRPr>
        </a:p>
        <a:p>
          <a:endParaRPr lang="fr-FR" sz="1400" dirty="0" smtClean="0">
            <a:solidFill>
              <a:schemeClr val="bg1"/>
            </a:solidFill>
          </a:endParaRPr>
        </a:p>
        <a:p>
          <a:endParaRPr lang="fr-FR" sz="1400" dirty="0" smtClean="0">
            <a:solidFill>
              <a:schemeClr val="bg1"/>
            </a:solidFill>
          </a:endParaRPr>
        </a:p>
        <a:p>
          <a:r>
            <a:rPr lang="fr-FR" sz="1400" dirty="0" smtClean="0">
              <a:solidFill>
                <a:schemeClr val="bg1"/>
              </a:solidFill>
            </a:rPr>
            <a:t>Pointe de molécule:</a:t>
          </a:r>
        </a:p>
        <a:p>
          <a:r>
            <a:rPr lang="fr-FR" sz="1400" dirty="0" smtClean="0">
              <a:solidFill>
                <a:schemeClr val="bg1"/>
              </a:solidFill>
            </a:rPr>
            <a:t>168,15 g/mol</a:t>
          </a:r>
        </a:p>
        <a:p>
          <a:endParaRPr lang="fr-FR" sz="1400" dirty="0" smtClean="0">
            <a:solidFill>
              <a:schemeClr val="bg1"/>
            </a:solidFill>
          </a:endParaRPr>
        </a:p>
        <a:p>
          <a:endParaRPr lang="fr-FR" sz="1400" dirty="0" smtClean="0">
            <a:solidFill>
              <a:schemeClr val="bg1"/>
            </a:solidFill>
          </a:endParaRPr>
        </a:p>
        <a:p>
          <a:endParaRPr lang="fr-FR" sz="1400" dirty="0" smtClean="0">
            <a:solidFill>
              <a:schemeClr val="bg1"/>
            </a:solidFill>
          </a:endParaRPr>
        </a:p>
        <a:p>
          <a:endParaRPr lang="fr-FR" sz="1400" dirty="0">
            <a:solidFill>
              <a:schemeClr val="bg1"/>
            </a:solidFill>
          </a:endParaRPr>
        </a:p>
      </dgm:t>
    </dgm:pt>
    <dgm:pt modelId="{7C2AFC75-E94E-4C74-B85D-1425557567CD}" type="parTrans" cxnId="{F0BA6B4A-35D8-4A8F-8E3B-E708137184E9}">
      <dgm:prSet/>
      <dgm:spPr/>
      <dgm:t>
        <a:bodyPr/>
        <a:lstStyle/>
        <a:p>
          <a:endParaRPr lang="fr-FR"/>
        </a:p>
      </dgm:t>
    </dgm:pt>
    <dgm:pt modelId="{4F05DF69-4C42-46FD-8F64-2A06148ED34E}" type="sibTrans" cxnId="{F0BA6B4A-35D8-4A8F-8E3B-E708137184E9}">
      <dgm:prSet/>
      <dgm:spPr/>
      <dgm:t>
        <a:bodyPr/>
        <a:lstStyle/>
        <a:p>
          <a:endParaRPr lang="fr-FR"/>
        </a:p>
      </dgm:t>
    </dgm:pt>
    <dgm:pt modelId="{34CB19A9-388D-4AE4-8D12-585D7C5CEACD}">
      <dgm:prSet phldrT="[Texte]" custT="1"/>
      <dgm:spPr/>
      <dgm:t>
        <a:bodyPr/>
        <a:lstStyle/>
        <a:p>
          <a:endParaRPr lang="fr-FR" sz="1400" dirty="0" smtClean="0">
            <a:solidFill>
              <a:schemeClr val="bg1"/>
            </a:solidFill>
          </a:endParaRPr>
        </a:p>
        <a:p>
          <a:r>
            <a:rPr lang="fr-FR" sz="1400" dirty="0" smtClean="0">
              <a:solidFill>
                <a:schemeClr val="bg1"/>
              </a:solidFill>
            </a:rPr>
            <a:t>Formule brute:</a:t>
          </a:r>
        </a:p>
        <a:p>
          <a:endParaRPr lang="fr-FR" sz="1400" dirty="0" smtClean="0">
            <a:solidFill>
              <a:schemeClr val="bg1"/>
            </a:solidFill>
          </a:endParaRPr>
        </a:p>
        <a:p>
          <a:r>
            <a:rPr lang="fr-FR" sz="1400" dirty="0" smtClean="0">
              <a:solidFill>
                <a:schemeClr val="bg1"/>
              </a:solidFill>
            </a:rPr>
            <a:t>C</a:t>
          </a:r>
          <a:r>
            <a:rPr lang="fr-FR" sz="1400" baseline="-25000" dirty="0" smtClean="0">
              <a:solidFill>
                <a:schemeClr val="bg1"/>
              </a:solidFill>
            </a:rPr>
            <a:t>8</a:t>
          </a:r>
          <a:r>
            <a:rPr lang="fr-FR" sz="1400" dirty="0" smtClean="0">
              <a:solidFill>
                <a:schemeClr val="bg1"/>
              </a:solidFill>
            </a:rPr>
            <a:t>H</a:t>
          </a:r>
          <a:r>
            <a:rPr lang="fr-FR" sz="1400" baseline="-25000" dirty="0" smtClean="0">
              <a:solidFill>
                <a:schemeClr val="bg1"/>
              </a:solidFill>
            </a:rPr>
            <a:t>8</a:t>
          </a:r>
          <a:r>
            <a:rPr lang="fr-FR" sz="1400" dirty="0" smtClean="0">
              <a:solidFill>
                <a:schemeClr val="bg1"/>
              </a:solidFill>
            </a:rPr>
            <a:t>O</a:t>
          </a:r>
          <a:r>
            <a:rPr lang="fr-FR" sz="1400" baseline="-25000" dirty="0" smtClean="0">
              <a:solidFill>
                <a:schemeClr val="bg1"/>
              </a:solidFill>
            </a:rPr>
            <a:t>4</a:t>
          </a:r>
          <a:endParaRPr lang="fr-FR" sz="1400" dirty="0" smtClean="0">
            <a:solidFill>
              <a:schemeClr val="bg1"/>
            </a:solidFill>
          </a:endParaRPr>
        </a:p>
        <a:p>
          <a:endParaRPr lang="fr-FR" sz="1400" dirty="0">
            <a:solidFill>
              <a:schemeClr val="bg1"/>
            </a:solidFill>
          </a:endParaRPr>
        </a:p>
      </dgm:t>
    </dgm:pt>
    <dgm:pt modelId="{79070C27-6F80-448A-B4C0-61A5D4F9F6E6}" type="parTrans" cxnId="{16EF1AD9-BB33-44D3-8249-7FFE5E8F098B}">
      <dgm:prSet/>
      <dgm:spPr/>
      <dgm:t>
        <a:bodyPr/>
        <a:lstStyle/>
        <a:p>
          <a:endParaRPr lang="fr-FR"/>
        </a:p>
      </dgm:t>
    </dgm:pt>
    <dgm:pt modelId="{ABB79DB4-0970-4518-982E-24F82B1425AA}" type="sibTrans" cxnId="{16EF1AD9-BB33-44D3-8249-7FFE5E8F098B}">
      <dgm:prSet/>
      <dgm:spPr/>
      <dgm:t>
        <a:bodyPr/>
        <a:lstStyle/>
        <a:p>
          <a:endParaRPr lang="fr-FR"/>
        </a:p>
      </dgm:t>
    </dgm:pt>
    <dgm:pt modelId="{BDA789A7-3BC9-4B5F-BC57-65C204FBC73B}" type="pres">
      <dgm:prSet presAssocID="{684F76BB-AF8E-4CF6-AFB1-ED8711A1D4DE}" presName="cycle" presStyleCnt="0">
        <dgm:presLayoutVars>
          <dgm:dir/>
          <dgm:resizeHandles val="exact"/>
        </dgm:presLayoutVars>
      </dgm:prSet>
      <dgm:spPr/>
      <dgm:t>
        <a:bodyPr/>
        <a:lstStyle/>
        <a:p>
          <a:endParaRPr lang="fr-FR"/>
        </a:p>
      </dgm:t>
    </dgm:pt>
    <dgm:pt modelId="{5B68EF46-2916-4317-8613-A7C472968E6E}" type="pres">
      <dgm:prSet presAssocID="{4E1900FC-806B-4CCB-81D4-0A096F53A05C}" presName="node" presStyleLbl="node1" presStyleIdx="0" presStyleCnt="5">
        <dgm:presLayoutVars>
          <dgm:bulletEnabled val="1"/>
        </dgm:presLayoutVars>
      </dgm:prSet>
      <dgm:spPr/>
      <dgm:t>
        <a:bodyPr/>
        <a:lstStyle/>
        <a:p>
          <a:endParaRPr lang="fr-FR"/>
        </a:p>
      </dgm:t>
    </dgm:pt>
    <dgm:pt modelId="{8F82B651-7042-4F9F-B83B-0BF9DD4EB8A1}" type="pres">
      <dgm:prSet presAssocID="{4E1900FC-806B-4CCB-81D4-0A096F53A05C}" presName="spNode" presStyleCnt="0"/>
      <dgm:spPr/>
    </dgm:pt>
    <dgm:pt modelId="{F298ECB6-AD6E-486D-BAC6-EFB928CD2516}" type="pres">
      <dgm:prSet presAssocID="{2940A4AE-943D-44B9-8AEA-EE1427851F74}" presName="sibTrans" presStyleLbl="sibTrans1D1" presStyleIdx="0" presStyleCnt="5"/>
      <dgm:spPr/>
      <dgm:t>
        <a:bodyPr/>
        <a:lstStyle/>
        <a:p>
          <a:endParaRPr lang="fr-FR"/>
        </a:p>
      </dgm:t>
    </dgm:pt>
    <dgm:pt modelId="{34B1F42A-8394-479A-862A-DA38B7B61CC7}" type="pres">
      <dgm:prSet presAssocID="{26E81543-161A-449E-902E-418377297CB0}" presName="node" presStyleLbl="node1" presStyleIdx="1" presStyleCnt="5">
        <dgm:presLayoutVars>
          <dgm:bulletEnabled val="1"/>
        </dgm:presLayoutVars>
      </dgm:prSet>
      <dgm:spPr/>
      <dgm:t>
        <a:bodyPr/>
        <a:lstStyle/>
        <a:p>
          <a:endParaRPr lang="fr-FR"/>
        </a:p>
      </dgm:t>
    </dgm:pt>
    <dgm:pt modelId="{652723BF-6633-4AA3-8A2B-4A23AA767B75}" type="pres">
      <dgm:prSet presAssocID="{26E81543-161A-449E-902E-418377297CB0}" presName="spNode" presStyleCnt="0"/>
      <dgm:spPr/>
    </dgm:pt>
    <dgm:pt modelId="{6929E47E-DE3F-40AF-9E63-8119343EE682}" type="pres">
      <dgm:prSet presAssocID="{29B5094D-4EF7-4391-B34E-1FAC186FD34D}" presName="sibTrans" presStyleLbl="sibTrans1D1" presStyleIdx="1" presStyleCnt="5"/>
      <dgm:spPr/>
      <dgm:t>
        <a:bodyPr/>
        <a:lstStyle/>
        <a:p>
          <a:endParaRPr lang="fr-FR"/>
        </a:p>
      </dgm:t>
    </dgm:pt>
    <dgm:pt modelId="{335C3971-4757-4A9B-B351-778D45CF7AD0}" type="pres">
      <dgm:prSet presAssocID="{04E5B50A-E786-4B9D-8CC8-2C4B9B5728DB}" presName="node" presStyleLbl="node1" presStyleIdx="2" presStyleCnt="5">
        <dgm:presLayoutVars>
          <dgm:bulletEnabled val="1"/>
        </dgm:presLayoutVars>
      </dgm:prSet>
      <dgm:spPr/>
      <dgm:t>
        <a:bodyPr/>
        <a:lstStyle/>
        <a:p>
          <a:endParaRPr lang="fr-FR"/>
        </a:p>
      </dgm:t>
    </dgm:pt>
    <dgm:pt modelId="{7C68F539-A9F7-4F64-808A-A462C227A2F3}" type="pres">
      <dgm:prSet presAssocID="{04E5B50A-E786-4B9D-8CC8-2C4B9B5728DB}" presName="spNode" presStyleCnt="0"/>
      <dgm:spPr/>
    </dgm:pt>
    <dgm:pt modelId="{869246D6-08CE-469C-88EC-3B4AA6DDCC3C}" type="pres">
      <dgm:prSet presAssocID="{AD0B429F-DE46-4513-882F-F12AA7056ABB}" presName="sibTrans" presStyleLbl="sibTrans1D1" presStyleIdx="2" presStyleCnt="5"/>
      <dgm:spPr/>
      <dgm:t>
        <a:bodyPr/>
        <a:lstStyle/>
        <a:p>
          <a:endParaRPr lang="fr-FR"/>
        </a:p>
      </dgm:t>
    </dgm:pt>
    <dgm:pt modelId="{AC081302-6618-40AC-90A4-0BD21C00C9A0}" type="pres">
      <dgm:prSet presAssocID="{8FD3DF2F-A8B1-4B0D-AA78-C9747CDD2AA5}" presName="node" presStyleLbl="node1" presStyleIdx="3" presStyleCnt="5">
        <dgm:presLayoutVars>
          <dgm:bulletEnabled val="1"/>
        </dgm:presLayoutVars>
      </dgm:prSet>
      <dgm:spPr/>
      <dgm:t>
        <a:bodyPr/>
        <a:lstStyle/>
        <a:p>
          <a:endParaRPr lang="fr-FR"/>
        </a:p>
      </dgm:t>
    </dgm:pt>
    <dgm:pt modelId="{D7080BFA-FFE5-4499-92D1-D8CA4F6FCBD5}" type="pres">
      <dgm:prSet presAssocID="{8FD3DF2F-A8B1-4B0D-AA78-C9747CDD2AA5}" presName="spNode" presStyleCnt="0"/>
      <dgm:spPr/>
    </dgm:pt>
    <dgm:pt modelId="{27DAE7B4-0CB9-48BC-9008-2809C4B20547}" type="pres">
      <dgm:prSet presAssocID="{4F05DF69-4C42-46FD-8F64-2A06148ED34E}" presName="sibTrans" presStyleLbl="sibTrans1D1" presStyleIdx="3" presStyleCnt="5"/>
      <dgm:spPr/>
      <dgm:t>
        <a:bodyPr/>
        <a:lstStyle/>
        <a:p>
          <a:endParaRPr lang="fr-FR"/>
        </a:p>
      </dgm:t>
    </dgm:pt>
    <dgm:pt modelId="{F4B87CEA-70AF-464B-90D1-F8BFF2645210}" type="pres">
      <dgm:prSet presAssocID="{34CB19A9-388D-4AE4-8D12-585D7C5CEACD}" presName="node" presStyleLbl="node1" presStyleIdx="4" presStyleCnt="5" custRadScaleRad="105940" custRadScaleInc="4536">
        <dgm:presLayoutVars>
          <dgm:bulletEnabled val="1"/>
        </dgm:presLayoutVars>
      </dgm:prSet>
      <dgm:spPr/>
      <dgm:t>
        <a:bodyPr/>
        <a:lstStyle/>
        <a:p>
          <a:endParaRPr lang="fr-FR"/>
        </a:p>
      </dgm:t>
    </dgm:pt>
    <dgm:pt modelId="{6F34987A-A277-46F9-9488-255D107E97AB}" type="pres">
      <dgm:prSet presAssocID="{34CB19A9-388D-4AE4-8D12-585D7C5CEACD}" presName="spNode" presStyleCnt="0"/>
      <dgm:spPr/>
    </dgm:pt>
    <dgm:pt modelId="{047327CF-89F7-4A1F-AE83-5EB4990F9697}" type="pres">
      <dgm:prSet presAssocID="{ABB79DB4-0970-4518-982E-24F82B1425AA}" presName="sibTrans" presStyleLbl="sibTrans1D1" presStyleIdx="4" presStyleCnt="5"/>
      <dgm:spPr/>
      <dgm:t>
        <a:bodyPr/>
        <a:lstStyle/>
        <a:p>
          <a:endParaRPr lang="fr-FR"/>
        </a:p>
      </dgm:t>
    </dgm:pt>
  </dgm:ptLst>
  <dgm:cxnLst>
    <dgm:cxn modelId="{73F15479-8307-41DD-AF87-6B32CFC1E355}" type="presOf" srcId="{8FD3DF2F-A8B1-4B0D-AA78-C9747CDD2AA5}" destId="{AC081302-6618-40AC-90A4-0BD21C00C9A0}" srcOrd="0" destOrd="0" presId="urn:microsoft.com/office/officeart/2005/8/layout/cycle6"/>
    <dgm:cxn modelId="{16EF1AD9-BB33-44D3-8249-7FFE5E8F098B}" srcId="{684F76BB-AF8E-4CF6-AFB1-ED8711A1D4DE}" destId="{34CB19A9-388D-4AE4-8D12-585D7C5CEACD}" srcOrd="4" destOrd="0" parTransId="{79070C27-6F80-448A-B4C0-61A5D4F9F6E6}" sibTransId="{ABB79DB4-0970-4518-982E-24F82B1425AA}"/>
    <dgm:cxn modelId="{BECB77C7-585F-46F1-AAE1-14A11C9DDB1A}" srcId="{684F76BB-AF8E-4CF6-AFB1-ED8711A1D4DE}" destId="{4E1900FC-806B-4CCB-81D4-0A096F53A05C}" srcOrd="0" destOrd="0" parTransId="{72275B29-38F6-45F3-8BEA-2BD28936405D}" sibTransId="{2940A4AE-943D-44B9-8AEA-EE1427851F74}"/>
    <dgm:cxn modelId="{76143BF5-6A37-4BDD-9A71-DA46C09333EB}" srcId="{684F76BB-AF8E-4CF6-AFB1-ED8711A1D4DE}" destId="{26E81543-161A-449E-902E-418377297CB0}" srcOrd="1" destOrd="0" parTransId="{D6D96D54-0EE2-463C-9AC7-A386EA697776}" sibTransId="{29B5094D-4EF7-4391-B34E-1FAC186FD34D}"/>
    <dgm:cxn modelId="{F0BA6B4A-35D8-4A8F-8E3B-E708137184E9}" srcId="{684F76BB-AF8E-4CF6-AFB1-ED8711A1D4DE}" destId="{8FD3DF2F-A8B1-4B0D-AA78-C9747CDD2AA5}" srcOrd="3" destOrd="0" parTransId="{7C2AFC75-E94E-4C74-B85D-1425557567CD}" sibTransId="{4F05DF69-4C42-46FD-8F64-2A06148ED34E}"/>
    <dgm:cxn modelId="{88618B71-B5DF-4B55-B556-B24E020CCE93}" type="presOf" srcId="{04E5B50A-E786-4B9D-8CC8-2C4B9B5728DB}" destId="{335C3971-4757-4A9B-B351-778D45CF7AD0}" srcOrd="0" destOrd="0" presId="urn:microsoft.com/office/officeart/2005/8/layout/cycle6"/>
    <dgm:cxn modelId="{F489E862-A528-4351-9496-C409C1278944}" type="presOf" srcId="{29B5094D-4EF7-4391-B34E-1FAC186FD34D}" destId="{6929E47E-DE3F-40AF-9E63-8119343EE682}" srcOrd="0" destOrd="0" presId="urn:microsoft.com/office/officeart/2005/8/layout/cycle6"/>
    <dgm:cxn modelId="{02334A2E-0FC0-47B7-973A-BCDA96D6D926}" type="presOf" srcId="{ABB79DB4-0970-4518-982E-24F82B1425AA}" destId="{047327CF-89F7-4A1F-AE83-5EB4990F9697}" srcOrd="0" destOrd="0" presId="urn:microsoft.com/office/officeart/2005/8/layout/cycle6"/>
    <dgm:cxn modelId="{A33D62D4-F756-4759-BD28-0B2F700CE00D}" type="presOf" srcId="{4F05DF69-4C42-46FD-8F64-2A06148ED34E}" destId="{27DAE7B4-0CB9-48BC-9008-2809C4B20547}" srcOrd="0" destOrd="0" presId="urn:microsoft.com/office/officeart/2005/8/layout/cycle6"/>
    <dgm:cxn modelId="{0C916B09-E18B-458C-AF9F-3400A4423A6B}" type="presOf" srcId="{2940A4AE-943D-44B9-8AEA-EE1427851F74}" destId="{F298ECB6-AD6E-486D-BAC6-EFB928CD2516}" srcOrd="0" destOrd="0" presId="urn:microsoft.com/office/officeart/2005/8/layout/cycle6"/>
    <dgm:cxn modelId="{03844EE3-CF42-4007-8214-37B7EEFB8B0F}" type="presOf" srcId="{26E81543-161A-449E-902E-418377297CB0}" destId="{34B1F42A-8394-479A-862A-DA38B7B61CC7}" srcOrd="0" destOrd="0" presId="urn:microsoft.com/office/officeart/2005/8/layout/cycle6"/>
    <dgm:cxn modelId="{0D0C9DCF-6ECE-45F6-BA3F-8DDF1D56CFDE}" type="presOf" srcId="{684F76BB-AF8E-4CF6-AFB1-ED8711A1D4DE}" destId="{BDA789A7-3BC9-4B5F-BC57-65C204FBC73B}" srcOrd="0" destOrd="0" presId="urn:microsoft.com/office/officeart/2005/8/layout/cycle6"/>
    <dgm:cxn modelId="{957DA751-851E-4A52-82AD-06D30229E04E}" type="presOf" srcId="{4E1900FC-806B-4CCB-81D4-0A096F53A05C}" destId="{5B68EF46-2916-4317-8613-A7C472968E6E}" srcOrd="0" destOrd="0" presId="urn:microsoft.com/office/officeart/2005/8/layout/cycle6"/>
    <dgm:cxn modelId="{D1F45538-5FCF-4A7D-A278-1E4296259EE8}" type="presOf" srcId="{34CB19A9-388D-4AE4-8D12-585D7C5CEACD}" destId="{F4B87CEA-70AF-464B-90D1-F8BFF2645210}" srcOrd="0" destOrd="0" presId="urn:microsoft.com/office/officeart/2005/8/layout/cycle6"/>
    <dgm:cxn modelId="{DF35C6AC-F6D7-4D4D-A79B-7E0376339C47}" srcId="{684F76BB-AF8E-4CF6-AFB1-ED8711A1D4DE}" destId="{04E5B50A-E786-4B9D-8CC8-2C4B9B5728DB}" srcOrd="2" destOrd="0" parTransId="{15A47FAD-F164-48A4-9B0B-FABD459F6ECF}" sibTransId="{AD0B429F-DE46-4513-882F-F12AA7056ABB}"/>
    <dgm:cxn modelId="{2419B5BE-0DDA-4229-99DE-60E82294E2BE}" type="presOf" srcId="{AD0B429F-DE46-4513-882F-F12AA7056ABB}" destId="{869246D6-08CE-469C-88EC-3B4AA6DDCC3C}" srcOrd="0" destOrd="0" presId="urn:microsoft.com/office/officeart/2005/8/layout/cycle6"/>
    <dgm:cxn modelId="{B8EC3F56-AA9E-4DAA-974B-25D14C4B6AF1}" type="presParOf" srcId="{BDA789A7-3BC9-4B5F-BC57-65C204FBC73B}" destId="{5B68EF46-2916-4317-8613-A7C472968E6E}" srcOrd="0" destOrd="0" presId="urn:microsoft.com/office/officeart/2005/8/layout/cycle6"/>
    <dgm:cxn modelId="{8B773341-613F-4563-A2E0-8EE64FF10D62}" type="presParOf" srcId="{BDA789A7-3BC9-4B5F-BC57-65C204FBC73B}" destId="{8F82B651-7042-4F9F-B83B-0BF9DD4EB8A1}" srcOrd="1" destOrd="0" presId="urn:microsoft.com/office/officeart/2005/8/layout/cycle6"/>
    <dgm:cxn modelId="{BC85DB2D-56CF-40FF-BAA6-FFDA395EC9CD}" type="presParOf" srcId="{BDA789A7-3BC9-4B5F-BC57-65C204FBC73B}" destId="{F298ECB6-AD6E-486D-BAC6-EFB928CD2516}" srcOrd="2" destOrd="0" presId="urn:microsoft.com/office/officeart/2005/8/layout/cycle6"/>
    <dgm:cxn modelId="{5B40D574-EC4F-4AFD-96BD-037AF614DA4B}" type="presParOf" srcId="{BDA789A7-3BC9-4B5F-BC57-65C204FBC73B}" destId="{34B1F42A-8394-479A-862A-DA38B7B61CC7}" srcOrd="3" destOrd="0" presId="urn:microsoft.com/office/officeart/2005/8/layout/cycle6"/>
    <dgm:cxn modelId="{BCD9B218-C977-4360-976E-5DD8B437E8CC}" type="presParOf" srcId="{BDA789A7-3BC9-4B5F-BC57-65C204FBC73B}" destId="{652723BF-6633-4AA3-8A2B-4A23AA767B75}" srcOrd="4" destOrd="0" presId="urn:microsoft.com/office/officeart/2005/8/layout/cycle6"/>
    <dgm:cxn modelId="{4574098A-4D59-49AB-9700-1910B7139528}" type="presParOf" srcId="{BDA789A7-3BC9-4B5F-BC57-65C204FBC73B}" destId="{6929E47E-DE3F-40AF-9E63-8119343EE682}" srcOrd="5" destOrd="0" presId="urn:microsoft.com/office/officeart/2005/8/layout/cycle6"/>
    <dgm:cxn modelId="{A8B9C136-F92E-45C8-9ED5-C226ABF9C3C5}" type="presParOf" srcId="{BDA789A7-3BC9-4B5F-BC57-65C204FBC73B}" destId="{335C3971-4757-4A9B-B351-778D45CF7AD0}" srcOrd="6" destOrd="0" presId="urn:microsoft.com/office/officeart/2005/8/layout/cycle6"/>
    <dgm:cxn modelId="{C9E01E64-8837-4904-9EFC-59CF0D400C19}" type="presParOf" srcId="{BDA789A7-3BC9-4B5F-BC57-65C204FBC73B}" destId="{7C68F539-A9F7-4F64-808A-A462C227A2F3}" srcOrd="7" destOrd="0" presId="urn:microsoft.com/office/officeart/2005/8/layout/cycle6"/>
    <dgm:cxn modelId="{255104A6-FD71-4169-A7F7-A0FD0975ECE4}" type="presParOf" srcId="{BDA789A7-3BC9-4B5F-BC57-65C204FBC73B}" destId="{869246D6-08CE-469C-88EC-3B4AA6DDCC3C}" srcOrd="8" destOrd="0" presId="urn:microsoft.com/office/officeart/2005/8/layout/cycle6"/>
    <dgm:cxn modelId="{AB887C8F-A24D-4609-A2F1-34AB4BE8572F}" type="presParOf" srcId="{BDA789A7-3BC9-4B5F-BC57-65C204FBC73B}" destId="{AC081302-6618-40AC-90A4-0BD21C00C9A0}" srcOrd="9" destOrd="0" presId="urn:microsoft.com/office/officeart/2005/8/layout/cycle6"/>
    <dgm:cxn modelId="{6C657049-092C-449E-9DA0-15087AEFCC3B}" type="presParOf" srcId="{BDA789A7-3BC9-4B5F-BC57-65C204FBC73B}" destId="{D7080BFA-FFE5-4499-92D1-D8CA4F6FCBD5}" srcOrd="10" destOrd="0" presId="urn:microsoft.com/office/officeart/2005/8/layout/cycle6"/>
    <dgm:cxn modelId="{6020C373-FC0F-43ED-8308-1F55073718C5}" type="presParOf" srcId="{BDA789A7-3BC9-4B5F-BC57-65C204FBC73B}" destId="{27DAE7B4-0CB9-48BC-9008-2809C4B20547}" srcOrd="11" destOrd="0" presId="urn:microsoft.com/office/officeart/2005/8/layout/cycle6"/>
    <dgm:cxn modelId="{00A82A87-BCBA-4065-9B94-EE90B3ECEBB0}" type="presParOf" srcId="{BDA789A7-3BC9-4B5F-BC57-65C204FBC73B}" destId="{F4B87CEA-70AF-464B-90D1-F8BFF2645210}" srcOrd="12" destOrd="0" presId="urn:microsoft.com/office/officeart/2005/8/layout/cycle6"/>
    <dgm:cxn modelId="{906207B8-5CDD-4117-B848-9828C86CC9EB}" type="presParOf" srcId="{BDA789A7-3BC9-4B5F-BC57-65C204FBC73B}" destId="{6F34987A-A277-46F9-9488-255D107E97AB}" srcOrd="13" destOrd="0" presId="urn:microsoft.com/office/officeart/2005/8/layout/cycle6"/>
    <dgm:cxn modelId="{8035DDA8-1135-45BF-BD9C-74456F196DE4}" type="presParOf" srcId="{BDA789A7-3BC9-4B5F-BC57-65C204FBC73B}" destId="{047327CF-89F7-4A1F-AE83-5EB4990F9697}" srcOrd="14" destOrd="0" presId="urn:microsoft.com/office/officeart/2005/8/layout/cycle6"/>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B68EF46-2916-4317-8613-A7C472968E6E}">
      <dsp:nvSpPr>
        <dsp:cNvPr id="0" name=""/>
        <dsp:cNvSpPr/>
      </dsp:nvSpPr>
      <dsp:spPr>
        <a:xfrm>
          <a:off x="3288585" y="497"/>
          <a:ext cx="1596400" cy="103766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FR" sz="1400" kern="1200" dirty="0" smtClean="0">
              <a:solidFill>
                <a:schemeClr val="tx1"/>
              </a:solidFill>
              <a:latin typeface="Arial" pitchFamily="34" charset="0"/>
              <a:cs typeface="Arial" pitchFamily="34" charset="0"/>
            </a:rPr>
            <a:t>APPARENCE:</a:t>
          </a:r>
        </a:p>
        <a:p>
          <a:pPr lvl="0" algn="ctr" defTabSz="622300">
            <a:lnSpc>
              <a:spcPct val="90000"/>
            </a:lnSpc>
            <a:spcBef>
              <a:spcPct val="0"/>
            </a:spcBef>
            <a:spcAft>
              <a:spcPct val="35000"/>
            </a:spcAft>
          </a:pPr>
          <a:r>
            <a:rPr lang="fr-FR" sz="1400" kern="1200" dirty="0" smtClean="0">
              <a:solidFill>
                <a:schemeClr val="tx1"/>
              </a:solidFill>
              <a:latin typeface="Arial" pitchFamily="34" charset="0"/>
              <a:cs typeface="Arial" pitchFamily="34" charset="0"/>
            </a:rPr>
            <a:t>cristaux jaunâtre</a:t>
          </a:r>
        </a:p>
      </dsp:txBody>
      <dsp:txXfrm>
        <a:off x="3288585" y="497"/>
        <a:ext cx="1596400" cy="1037660"/>
      </dsp:txXfrm>
    </dsp:sp>
    <dsp:sp modelId="{F298ECB6-AD6E-486D-BAC6-EFB928CD2516}">
      <dsp:nvSpPr>
        <dsp:cNvPr id="0" name=""/>
        <dsp:cNvSpPr/>
      </dsp:nvSpPr>
      <dsp:spPr>
        <a:xfrm>
          <a:off x="2015015" y="519327"/>
          <a:ext cx="4143540" cy="4143540"/>
        </a:xfrm>
        <a:custGeom>
          <a:avLst/>
          <a:gdLst/>
          <a:ahLst/>
          <a:cxnLst/>
          <a:rect l="0" t="0" r="0" b="0"/>
          <a:pathLst>
            <a:path>
              <a:moveTo>
                <a:pt x="2880920" y="164544"/>
              </a:moveTo>
              <a:arcTo wR="2071770" hR="2071770" stAng="17579360" swAng="1959881"/>
            </a:path>
          </a:pathLst>
        </a:custGeom>
        <a:noFill/>
        <a:ln w="9525"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34B1F42A-8394-479A-862A-DA38B7B61CC7}">
      <dsp:nvSpPr>
        <dsp:cNvPr id="0" name=""/>
        <dsp:cNvSpPr/>
      </dsp:nvSpPr>
      <dsp:spPr>
        <a:xfrm>
          <a:off x="5258956" y="1432055"/>
          <a:ext cx="1596400" cy="1037660"/>
        </a:xfrm>
        <a:prstGeom prst="roundRect">
          <a:avLst/>
        </a:prstGeom>
        <a:gradFill rotWithShape="0">
          <a:gsLst>
            <a:gs pos="0">
              <a:schemeClr val="accent5">
                <a:hueOff val="318288"/>
                <a:satOff val="-20000"/>
                <a:lumOff val="-9706"/>
                <a:alphaOff val="0"/>
                <a:shade val="51000"/>
                <a:satMod val="130000"/>
              </a:schemeClr>
            </a:gs>
            <a:gs pos="80000">
              <a:schemeClr val="accent5">
                <a:hueOff val="318288"/>
                <a:satOff val="-20000"/>
                <a:lumOff val="-9706"/>
                <a:alphaOff val="0"/>
                <a:shade val="93000"/>
                <a:satMod val="130000"/>
              </a:schemeClr>
            </a:gs>
            <a:gs pos="100000">
              <a:schemeClr val="accent5">
                <a:hueOff val="318288"/>
                <a:satOff val="-20000"/>
                <a:lumOff val="-970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endParaRPr lang="fr-FR" sz="1400" kern="1200" dirty="0" smtClean="0">
            <a:solidFill>
              <a:schemeClr val="tx1"/>
            </a:solidFill>
          </a:endParaRPr>
        </a:p>
        <a:p>
          <a:pPr lvl="0" algn="ctr" defTabSz="622300">
            <a:lnSpc>
              <a:spcPct val="90000"/>
            </a:lnSpc>
            <a:spcBef>
              <a:spcPct val="0"/>
            </a:spcBef>
            <a:spcAft>
              <a:spcPct val="35000"/>
            </a:spcAft>
          </a:pPr>
          <a:endParaRPr lang="fr-FR" sz="1400" kern="1200" dirty="0" smtClean="0">
            <a:solidFill>
              <a:schemeClr val="tx1"/>
            </a:solidFill>
          </a:endParaRPr>
        </a:p>
        <a:p>
          <a:pPr lvl="0" algn="ctr" defTabSz="622300">
            <a:lnSpc>
              <a:spcPct val="90000"/>
            </a:lnSpc>
            <a:spcBef>
              <a:spcPct val="0"/>
            </a:spcBef>
            <a:spcAft>
              <a:spcPct val="35000"/>
            </a:spcAft>
          </a:pPr>
          <a:r>
            <a:rPr lang="fr-FR" sz="1400" kern="1200" dirty="0" smtClean="0">
              <a:solidFill>
                <a:schemeClr val="tx1"/>
              </a:solidFill>
            </a:rPr>
            <a:t>Point de fusion:</a:t>
          </a:r>
        </a:p>
        <a:p>
          <a:pPr lvl="0" algn="ctr" defTabSz="622300">
            <a:lnSpc>
              <a:spcPct val="90000"/>
            </a:lnSpc>
            <a:spcBef>
              <a:spcPct val="0"/>
            </a:spcBef>
            <a:spcAft>
              <a:spcPct val="35000"/>
            </a:spcAft>
          </a:pPr>
          <a:r>
            <a:rPr lang="fr-FR" sz="1400" kern="1200" dirty="0" smtClean="0">
              <a:solidFill>
                <a:schemeClr val="tx1"/>
              </a:solidFill>
            </a:rPr>
            <a:t>109</a:t>
          </a:r>
          <a:r>
            <a:rPr lang="fr-FR" sz="1400" kern="1200" dirty="0" smtClean="0">
              <a:solidFill>
                <a:schemeClr val="tx1"/>
              </a:solidFill>
              <a:latin typeface="Arial"/>
              <a:cs typeface="Arial"/>
            </a:rPr>
            <a:t>~111</a:t>
          </a:r>
          <a:r>
            <a:rPr lang="fr-FR" sz="1400" kern="1200" dirty="0" smtClean="0">
              <a:solidFill>
                <a:schemeClr val="tx1"/>
              </a:solidFill>
              <a:latin typeface="Tahoma"/>
              <a:ea typeface="Tahoma"/>
              <a:cs typeface="Tahoma"/>
            </a:rPr>
            <a:t>℃</a:t>
          </a:r>
          <a:endParaRPr lang="fr-FR" sz="1400" kern="1200" dirty="0" smtClean="0">
            <a:solidFill>
              <a:schemeClr val="tx1"/>
            </a:solidFill>
          </a:endParaRPr>
        </a:p>
        <a:p>
          <a:pPr lvl="0" algn="ctr" defTabSz="622300">
            <a:lnSpc>
              <a:spcPct val="90000"/>
            </a:lnSpc>
            <a:spcBef>
              <a:spcPct val="0"/>
            </a:spcBef>
            <a:spcAft>
              <a:spcPct val="35000"/>
            </a:spcAft>
          </a:pPr>
          <a:endParaRPr lang="fr-FR" sz="1400" kern="1200" dirty="0" smtClean="0">
            <a:solidFill>
              <a:schemeClr val="tx1"/>
            </a:solidFill>
          </a:endParaRPr>
        </a:p>
        <a:p>
          <a:pPr lvl="0" algn="ctr" defTabSz="622300">
            <a:lnSpc>
              <a:spcPct val="90000"/>
            </a:lnSpc>
            <a:spcBef>
              <a:spcPct val="0"/>
            </a:spcBef>
            <a:spcAft>
              <a:spcPct val="35000"/>
            </a:spcAft>
          </a:pPr>
          <a:r>
            <a:rPr lang="fr-FR" sz="1400" kern="1200" dirty="0" smtClean="0">
              <a:solidFill>
                <a:schemeClr val="tx1"/>
              </a:solidFill>
            </a:rPr>
            <a:t> </a:t>
          </a:r>
        </a:p>
        <a:p>
          <a:pPr lvl="0" algn="ctr" defTabSz="622300">
            <a:lnSpc>
              <a:spcPct val="90000"/>
            </a:lnSpc>
            <a:spcBef>
              <a:spcPct val="0"/>
            </a:spcBef>
            <a:spcAft>
              <a:spcPct val="35000"/>
            </a:spcAft>
          </a:pPr>
          <a:endParaRPr lang="fr-FR" sz="1400" kern="1200" dirty="0" smtClean="0">
            <a:solidFill>
              <a:schemeClr val="tx1"/>
            </a:solidFill>
          </a:endParaRPr>
        </a:p>
      </dsp:txBody>
      <dsp:txXfrm>
        <a:off x="5258956" y="1432055"/>
        <a:ext cx="1596400" cy="1037660"/>
      </dsp:txXfrm>
    </dsp:sp>
    <dsp:sp modelId="{6929E47E-DE3F-40AF-9E63-8119343EE682}">
      <dsp:nvSpPr>
        <dsp:cNvPr id="0" name=""/>
        <dsp:cNvSpPr/>
      </dsp:nvSpPr>
      <dsp:spPr>
        <a:xfrm>
          <a:off x="2015015" y="519327"/>
          <a:ext cx="4143540" cy="4143540"/>
        </a:xfrm>
        <a:custGeom>
          <a:avLst/>
          <a:gdLst/>
          <a:ahLst/>
          <a:cxnLst/>
          <a:rect l="0" t="0" r="0" b="0"/>
          <a:pathLst>
            <a:path>
              <a:moveTo>
                <a:pt x="4140716" y="1963624"/>
              </a:moveTo>
              <a:arcTo wR="2071770" hR="2071770" stAng="21420469" swAng="2195029"/>
            </a:path>
          </a:pathLst>
        </a:custGeom>
        <a:noFill/>
        <a:ln w="9525" cap="flat" cmpd="sng" algn="ctr">
          <a:solidFill>
            <a:schemeClr val="accent5">
              <a:hueOff val="318288"/>
              <a:satOff val="-20000"/>
              <a:lumOff val="-9706"/>
              <a:alphaOff val="0"/>
            </a:schemeClr>
          </a:solidFill>
          <a:prstDash val="solid"/>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335C3971-4757-4A9B-B351-778D45CF7AD0}">
      <dsp:nvSpPr>
        <dsp:cNvPr id="0" name=""/>
        <dsp:cNvSpPr/>
      </dsp:nvSpPr>
      <dsp:spPr>
        <a:xfrm>
          <a:off x="4506341" y="3748365"/>
          <a:ext cx="1596400" cy="1037660"/>
        </a:xfrm>
        <a:prstGeom prst="roundRect">
          <a:avLst/>
        </a:prstGeom>
        <a:gradFill rotWithShape="0">
          <a:gsLst>
            <a:gs pos="0">
              <a:schemeClr val="accent5">
                <a:hueOff val="636576"/>
                <a:satOff val="-40000"/>
                <a:lumOff val="-19412"/>
                <a:alphaOff val="0"/>
                <a:shade val="51000"/>
                <a:satMod val="130000"/>
              </a:schemeClr>
            </a:gs>
            <a:gs pos="80000">
              <a:schemeClr val="accent5">
                <a:hueOff val="636576"/>
                <a:satOff val="-40000"/>
                <a:lumOff val="-19412"/>
                <a:alphaOff val="0"/>
                <a:shade val="93000"/>
                <a:satMod val="130000"/>
              </a:schemeClr>
            </a:gs>
            <a:gs pos="100000">
              <a:schemeClr val="accent5">
                <a:hueOff val="636576"/>
                <a:satOff val="-40000"/>
                <a:lumOff val="-1941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endParaRPr lang="fr-FR" sz="1400" kern="1200" dirty="0" smtClean="0">
            <a:solidFill>
              <a:schemeClr val="tx1"/>
            </a:solidFill>
          </a:endParaRPr>
        </a:p>
        <a:p>
          <a:pPr lvl="0" algn="ctr" defTabSz="622300">
            <a:lnSpc>
              <a:spcPct val="90000"/>
            </a:lnSpc>
            <a:spcBef>
              <a:spcPct val="0"/>
            </a:spcBef>
            <a:spcAft>
              <a:spcPct val="35000"/>
            </a:spcAft>
          </a:pPr>
          <a:r>
            <a:rPr lang="fr-FR" sz="1400" kern="1200" dirty="0" smtClean="0">
              <a:solidFill>
                <a:schemeClr val="tx1"/>
              </a:solidFill>
            </a:rPr>
            <a:t>Pointe d’ébullition:</a:t>
          </a:r>
        </a:p>
        <a:p>
          <a:pPr lvl="0" algn="ctr" defTabSz="622300">
            <a:lnSpc>
              <a:spcPct val="90000"/>
            </a:lnSpc>
            <a:spcBef>
              <a:spcPct val="0"/>
            </a:spcBef>
            <a:spcAft>
              <a:spcPct val="35000"/>
            </a:spcAft>
          </a:pPr>
          <a:r>
            <a:rPr lang="fr-FR" sz="1400" kern="1200" dirty="0" smtClean="0">
              <a:solidFill>
                <a:schemeClr val="tx1"/>
              </a:solidFill>
            </a:rPr>
            <a:t>269,9</a:t>
          </a:r>
          <a:r>
            <a:rPr lang="fr-FR" sz="1400" kern="1200" dirty="0" smtClean="0">
              <a:solidFill>
                <a:schemeClr val="tx1"/>
              </a:solidFill>
              <a:latin typeface="Tahoma"/>
              <a:ea typeface="Tahoma"/>
              <a:cs typeface="Tahoma"/>
            </a:rPr>
            <a:t>℃</a:t>
          </a:r>
          <a:endParaRPr lang="fr-FR" sz="1400" kern="1200" dirty="0" smtClean="0">
            <a:solidFill>
              <a:schemeClr val="tx1"/>
            </a:solidFill>
          </a:endParaRPr>
        </a:p>
        <a:p>
          <a:pPr lvl="0" algn="ctr" defTabSz="622300">
            <a:lnSpc>
              <a:spcPct val="90000"/>
            </a:lnSpc>
            <a:spcBef>
              <a:spcPct val="0"/>
            </a:spcBef>
            <a:spcAft>
              <a:spcPct val="35000"/>
            </a:spcAft>
          </a:pPr>
          <a:endParaRPr lang="fr-FR" sz="1400" kern="1200" dirty="0" smtClean="0">
            <a:solidFill>
              <a:schemeClr val="tx1"/>
            </a:solidFill>
          </a:endParaRPr>
        </a:p>
        <a:p>
          <a:pPr lvl="0" algn="ctr" defTabSz="622300">
            <a:lnSpc>
              <a:spcPct val="90000"/>
            </a:lnSpc>
            <a:spcBef>
              <a:spcPct val="0"/>
            </a:spcBef>
            <a:spcAft>
              <a:spcPct val="35000"/>
            </a:spcAft>
          </a:pPr>
          <a:r>
            <a:rPr lang="fr-FR" sz="1400" kern="1200" dirty="0" smtClean="0">
              <a:solidFill>
                <a:schemeClr val="tx1"/>
              </a:solidFill>
            </a:rPr>
            <a:t> </a:t>
          </a:r>
          <a:endParaRPr lang="fr-FR" sz="1400" kern="1200" dirty="0">
            <a:solidFill>
              <a:schemeClr val="tx1"/>
            </a:solidFill>
          </a:endParaRPr>
        </a:p>
      </dsp:txBody>
      <dsp:txXfrm>
        <a:off x="4506341" y="3748365"/>
        <a:ext cx="1596400" cy="1037660"/>
      </dsp:txXfrm>
    </dsp:sp>
    <dsp:sp modelId="{869246D6-08CE-469C-88EC-3B4AA6DDCC3C}">
      <dsp:nvSpPr>
        <dsp:cNvPr id="0" name=""/>
        <dsp:cNvSpPr/>
      </dsp:nvSpPr>
      <dsp:spPr>
        <a:xfrm>
          <a:off x="2015015" y="519327"/>
          <a:ext cx="4143540" cy="4143540"/>
        </a:xfrm>
        <a:custGeom>
          <a:avLst/>
          <a:gdLst/>
          <a:ahLst/>
          <a:cxnLst/>
          <a:rect l="0" t="0" r="0" b="0"/>
          <a:pathLst>
            <a:path>
              <a:moveTo>
                <a:pt x="2483105" y="4102296"/>
              </a:moveTo>
              <a:arcTo wR="2071770" hR="2071770" stAng="4712895" swAng="1374211"/>
            </a:path>
          </a:pathLst>
        </a:custGeom>
        <a:noFill/>
        <a:ln w="9525" cap="flat" cmpd="sng" algn="ctr">
          <a:solidFill>
            <a:schemeClr val="accent5">
              <a:hueOff val="636576"/>
              <a:satOff val="-40000"/>
              <a:lumOff val="-19412"/>
              <a:alphaOff val="0"/>
            </a:schemeClr>
          </a:solidFill>
          <a:prstDash val="solid"/>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AC081302-6618-40AC-90A4-0BD21C00C9A0}">
      <dsp:nvSpPr>
        <dsp:cNvPr id="0" name=""/>
        <dsp:cNvSpPr/>
      </dsp:nvSpPr>
      <dsp:spPr>
        <a:xfrm>
          <a:off x="2070829" y="3748365"/>
          <a:ext cx="1596400" cy="1037660"/>
        </a:xfrm>
        <a:prstGeom prst="roundRect">
          <a:avLst/>
        </a:prstGeom>
        <a:gradFill rotWithShape="0">
          <a:gsLst>
            <a:gs pos="0">
              <a:schemeClr val="accent5">
                <a:hueOff val="954864"/>
                <a:satOff val="-60000"/>
                <a:lumOff val="-29118"/>
                <a:alphaOff val="0"/>
                <a:shade val="51000"/>
                <a:satMod val="130000"/>
              </a:schemeClr>
            </a:gs>
            <a:gs pos="80000">
              <a:schemeClr val="accent5">
                <a:hueOff val="954864"/>
                <a:satOff val="-60000"/>
                <a:lumOff val="-29118"/>
                <a:alphaOff val="0"/>
                <a:shade val="93000"/>
                <a:satMod val="130000"/>
              </a:schemeClr>
            </a:gs>
            <a:gs pos="100000">
              <a:schemeClr val="accent5">
                <a:hueOff val="954864"/>
                <a:satOff val="-60000"/>
                <a:lumOff val="-2911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endParaRPr lang="fr-FR" sz="1400" kern="1200" dirty="0" smtClean="0">
            <a:solidFill>
              <a:schemeClr val="bg1"/>
            </a:solidFill>
          </a:endParaRPr>
        </a:p>
        <a:p>
          <a:pPr lvl="0" algn="ctr" defTabSz="622300">
            <a:lnSpc>
              <a:spcPct val="90000"/>
            </a:lnSpc>
            <a:spcBef>
              <a:spcPct val="0"/>
            </a:spcBef>
            <a:spcAft>
              <a:spcPct val="35000"/>
            </a:spcAft>
          </a:pPr>
          <a:endParaRPr lang="fr-FR" sz="1400" kern="1200" dirty="0" smtClean="0">
            <a:solidFill>
              <a:schemeClr val="bg1"/>
            </a:solidFill>
          </a:endParaRPr>
        </a:p>
        <a:p>
          <a:pPr lvl="0" algn="ctr" defTabSz="622300">
            <a:lnSpc>
              <a:spcPct val="90000"/>
            </a:lnSpc>
            <a:spcBef>
              <a:spcPct val="0"/>
            </a:spcBef>
            <a:spcAft>
              <a:spcPct val="35000"/>
            </a:spcAft>
          </a:pPr>
          <a:endParaRPr lang="fr-FR" sz="1400" kern="1200" dirty="0" smtClean="0">
            <a:solidFill>
              <a:schemeClr val="bg1"/>
            </a:solidFill>
          </a:endParaRPr>
        </a:p>
        <a:p>
          <a:pPr lvl="0" algn="ctr" defTabSz="622300">
            <a:lnSpc>
              <a:spcPct val="90000"/>
            </a:lnSpc>
            <a:spcBef>
              <a:spcPct val="0"/>
            </a:spcBef>
            <a:spcAft>
              <a:spcPct val="35000"/>
            </a:spcAft>
          </a:pPr>
          <a:r>
            <a:rPr lang="fr-FR" sz="1400" kern="1200" dirty="0" smtClean="0">
              <a:solidFill>
                <a:schemeClr val="bg1"/>
              </a:solidFill>
            </a:rPr>
            <a:t>Pointe de molécule:</a:t>
          </a:r>
        </a:p>
        <a:p>
          <a:pPr lvl="0" algn="ctr" defTabSz="622300">
            <a:lnSpc>
              <a:spcPct val="90000"/>
            </a:lnSpc>
            <a:spcBef>
              <a:spcPct val="0"/>
            </a:spcBef>
            <a:spcAft>
              <a:spcPct val="35000"/>
            </a:spcAft>
          </a:pPr>
          <a:r>
            <a:rPr lang="fr-FR" sz="1400" kern="1200" dirty="0" smtClean="0">
              <a:solidFill>
                <a:schemeClr val="bg1"/>
              </a:solidFill>
            </a:rPr>
            <a:t>168,15 g/mol</a:t>
          </a:r>
        </a:p>
        <a:p>
          <a:pPr lvl="0" algn="ctr" defTabSz="622300">
            <a:lnSpc>
              <a:spcPct val="90000"/>
            </a:lnSpc>
            <a:spcBef>
              <a:spcPct val="0"/>
            </a:spcBef>
            <a:spcAft>
              <a:spcPct val="35000"/>
            </a:spcAft>
          </a:pPr>
          <a:endParaRPr lang="fr-FR" sz="1400" kern="1200" dirty="0" smtClean="0">
            <a:solidFill>
              <a:schemeClr val="bg1"/>
            </a:solidFill>
          </a:endParaRPr>
        </a:p>
        <a:p>
          <a:pPr lvl="0" algn="ctr" defTabSz="622300">
            <a:lnSpc>
              <a:spcPct val="90000"/>
            </a:lnSpc>
            <a:spcBef>
              <a:spcPct val="0"/>
            </a:spcBef>
            <a:spcAft>
              <a:spcPct val="35000"/>
            </a:spcAft>
          </a:pPr>
          <a:endParaRPr lang="fr-FR" sz="1400" kern="1200" dirty="0" smtClean="0">
            <a:solidFill>
              <a:schemeClr val="bg1"/>
            </a:solidFill>
          </a:endParaRPr>
        </a:p>
        <a:p>
          <a:pPr lvl="0" algn="ctr" defTabSz="622300">
            <a:lnSpc>
              <a:spcPct val="90000"/>
            </a:lnSpc>
            <a:spcBef>
              <a:spcPct val="0"/>
            </a:spcBef>
            <a:spcAft>
              <a:spcPct val="35000"/>
            </a:spcAft>
          </a:pPr>
          <a:endParaRPr lang="fr-FR" sz="1400" kern="1200" dirty="0" smtClean="0">
            <a:solidFill>
              <a:schemeClr val="bg1"/>
            </a:solidFill>
          </a:endParaRPr>
        </a:p>
        <a:p>
          <a:pPr lvl="0" algn="ctr" defTabSz="622300">
            <a:lnSpc>
              <a:spcPct val="90000"/>
            </a:lnSpc>
            <a:spcBef>
              <a:spcPct val="0"/>
            </a:spcBef>
            <a:spcAft>
              <a:spcPct val="35000"/>
            </a:spcAft>
          </a:pPr>
          <a:endParaRPr lang="fr-FR" sz="1400" kern="1200" dirty="0">
            <a:solidFill>
              <a:schemeClr val="bg1"/>
            </a:solidFill>
          </a:endParaRPr>
        </a:p>
      </dsp:txBody>
      <dsp:txXfrm>
        <a:off x="2070829" y="3748365"/>
        <a:ext cx="1596400" cy="1037660"/>
      </dsp:txXfrm>
    </dsp:sp>
    <dsp:sp modelId="{27DAE7B4-0CB9-48BC-9008-2809C4B20547}">
      <dsp:nvSpPr>
        <dsp:cNvPr id="0" name=""/>
        <dsp:cNvSpPr/>
      </dsp:nvSpPr>
      <dsp:spPr>
        <a:xfrm>
          <a:off x="2001004" y="498789"/>
          <a:ext cx="4143540" cy="4143540"/>
        </a:xfrm>
        <a:custGeom>
          <a:avLst/>
          <a:gdLst/>
          <a:ahLst/>
          <a:cxnLst/>
          <a:rect l="0" t="0" r="0" b="0"/>
          <a:pathLst>
            <a:path>
              <a:moveTo>
                <a:pt x="359477" y="3238083"/>
              </a:moveTo>
              <a:arcTo wR="2071770" hR="2071770" stAng="8744376" swAng="2312352"/>
            </a:path>
          </a:pathLst>
        </a:custGeom>
        <a:noFill/>
        <a:ln w="9525" cap="flat" cmpd="sng" algn="ctr">
          <a:solidFill>
            <a:schemeClr val="accent5">
              <a:hueOff val="954864"/>
              <a:satOff val="-60000"/>
              <a:lumOff val="-29118"/>
              <a:alphaOff val="0"/>
            </a:schemeClr>
          </a:solidFill>
          <a:prstDash val="solid"/>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F4B87CEA-70AF-464B-90D1-F8BFF2645210}">
      <dsp:nvSpPr>
        <dsp:cNvPr id="0" name=""/>
        <dsp:cNvSpPr/>
      </dsp:nvSpPr>
      <dsp:spPr>
        <a:xfrm>
          <a:off x="1324762" y="1364430"/>
          <a:ext cx="1596400" cy="1037660"/>
        </a:xfrm>
        <a:prstGeom prst="roundRect">
          <a:avLst/>
        </a:prstGeom>
        <a:gradFill rotWithShape="0">
          <a:gsLst>
            <a:gs pos="0">
              <a:schemeClr val="accent5">
                <a:hueOff val="1273152"/>
                <a:satOff val="-80000"/>
                <a:lumOff val="-38824"/>
                <a:alphaOff val="0"/>
                <a:shade val="51000"/>
                <a:satMod val="130000"/>
              </a:schemeClr>
            </a:gs>
            <a:gs pos="80000">
              <a:schemeClr val="accent5">
                <a:hueOff val="1273152"/>
                <a:satOff val="-80000"/>
                <a:lumOff val="-38824"/>
                <a:alphaOff val="0"/>
                <a:shade val="93000"/>
                <a:satMod val="130000"/>
              </a:schemeClr>
            </a:gs>
            <a:gs pos="100000">
              <a:schemeClr val="accent5">
                <a:hueOff val="1273152"/>
                <a:satOff val="-80000"/>
                <a:lumOff val="-3882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endParaRPr lang="fr-FR" sz="1400" kern="1200" dirty="0" smtClean="0">
            <a:solidFill>
              <a:schemeClr val="bg1"/>
            </a:solidFill>
          </a:endParaRPr>
        </a:p>
        <a:p>
          <a:pPr lvl="0" algn="ctr" defTabSz="622300">
            <a:lnSpc>
              <a:spcPct val="90000"/>
            </a:lnSpc>
            <a:spcBef>
              <a:spcPct val="0"/>
            </a:spcBef>
            <a:spcAft>
              <a:spcPct val="35000"/>
            </a:spcAft>
          </a:pPr>
          <a:r>
            <a:rPr lang="fr-FR" sz="1400" kern="1200" dirty="0" smtClean="0">
              <a:solidFill>
                <a:schemeClr val="bg1"/>
              </a:solidFill>
            </a:rPr>
            <a:t>Formule brute:</a:t>
          </a:r>
        </a:p>
        <a:p>
          <a:pPr lvl="0" algn="ctr" defTabSz="622300">
            <a:lnSpc>
              <a:spcPct val="90000"/>
            </a:lnSpc>
            <a:spcBef>
              <a:spcPct val="0"/>
            </a:spcBef>
            <a:spcAft>
              <a:spcPct val="35000"/>
            </a:spcAft>
          </a:pPr>
          <a:endParaRPr lang="fr-FR" sz="1400" kern="1200" dirty="0" smtClean="0">
            <a:solidFill>
              <a:schemeClr val="bg1"/>
            </a:solidFill>
          </a:endParaRPr>
        </a:p>
        <a:p>
          <a:pPr lvl="0" algn="ctr" defTabSz="622300">
            <a:lnSpc>
              <a:spcPct val="90000"/>
            </a:lnSpc>
            <a:spcBef>
              <a:spcPct val="0"/>
            </a:spcBef>
            <a:spcAft>
              <a:spcPct val="35000"/>
            </a:spcAft>
          </a:pPr>
          <a:r>
            <a:rPr lang="fr-FR" sz="1400" kern="1200" dirty="0" smtClean="0">
              <a:solidFill>
                <a:schemeClr val="bg1"/>
              </a:solidFill>
            </a:rPr>
            <a:t>C</a:t>
          </a:r>
          <a:r>
            <a:rPr lang="fr-FR" sz="1400" kern="1200" baseline="-25000" dirty="0" smtClean="0">
              <a:solidFill>
                <a:schemeClr val="bg1"/>
              </a:solidFill>
            </a:rPr>
            <a:t>8</a:t>
          </a:r>
          <a:r>
            <a:rPr lang="fr-FR" sz="1400" kern="1200" dirty="0" smtClean="0">
              <a:solidFill>
                <a:schemeClr val="bg1"/>
              </a:solidFill>
            </a:rPr>
            <a:t>H</a:t>
          </a:r>
          <a:r>
            <a:rPr lang="fr-FR" sz="1400" kern="1200" baseline="-25000" dirty="0" smtClean="0">
              <a:solidFill>
                <a:schemeClr val="bg1"/>
              </a:solidFill>
            </a:rPr>
            <a:t>8</a:t>
          </a:r>
          <a:r>
            <a:rPr lang="fr-FR" sz="1400" kern="1200" dirty="0" smtClean="0">
              <a:solidFill>
                <a:schemeClr val="bg1"/>
              </a:solidFill>
            </a:rPr>
            <a:t>O</a:t>
          </a:r>
          <a:r>
            <a:rPr lang="fr-FR" sz="1400" kern="1200" baseline="-25000" dirty="0" smtClean="0">
              <a:solidFill>
                <a:schemeClr val="bg1"/>
              </a:solidFill>
            </a:rPr>
            <a:t>4</a:t>
          </a:r>
          <a:endParaRPr lang="fr-FR" sz="1400" kern="1200" dirty="0" smtClean="0">
            <a:solidFill>
              <a:schemeClr val="bg1"/>
            </a:solidFill>
          </a:endParaRPr>
        </a:p>
        <a:p>
          <a:pPr lvl="0" algn="ctr" defTabSz="622300">
            <a:lnSpc>
              <a:spcPct val="90000"/>
            </a:lnSpc>
            <a:spcBef>
              <a:spcPct val="0"/>
            </a:spcBef>
            <a:spcAft>
              <a:spcPct val="35000"/>
            </a:spcAft>
          </a:pPr>
          <a:endParaRPr lang="fr-FR" sz="1400" kern="1200" dirty="0">
            <a:solidFill>
              <a:schemeClr val="bg1"/>
            </a:solidFill>
          </a:endParaRPr>
        </a:p>
      </dsp:txBody>
      <dsp:txXfrm>
        <a:off x="1324762" y="1364430"/>
        <a:ext cx="1596400" cy="1037660"/>
      </dsp:txXfrm>
    </dsp:sp>
    <dsp:sp modelId="{047327CF-89F7-4A1F-AE83-5EB4990F9697}">
      <dsp:nvSpPr>
        <dsp:cNvPr id="0" name=""/>
        <dsp:cNvSpPr/>
      </dsp:nvSpPr>
      <dsp:spPr>
        <a:xfrm>
          <a:off x="1987091" y="530748"/>
          <a:ext cx="4143540" cy="4143540"/>
        </a:xfrm>
        <a:custGeom>
          <a:avLst/>
          <a:gdLst/>
          <a:ahLst/>
          <a:cxnLst/>
          <a:rect l="0" t="0" r="0" b="0"/>
          <a:pathLst>
            <a:path>
              <a:moveTo>
                <a:pt x="417376" y="824689"/>
              </a:moveTo>
              <a:arcTo wR="2071770" hR="2071770" stAng="13020538" swAng="1851228"/>
            </a:path>
          </a:pathLst>
        </a:custGeom>
        <a:noFill/>
        <a:ln w="9525" cap="flat" cmpd="sng" algn="ctr">
          <a:solidFill>
            <a:schemeClr val="accent5">
              <a:hueOff val="1273152"/>
              <a:satOff val="-80000"/>
              <a:lumOff val="-38824"/>
              <a:alphaOff val="0"/>
            </a:schemeClr>
          </a:solidFill>
          <a:prstDash val="solid"/>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image" Target="../media/image21.wmf"/><Relationship Id="rId4" Type="http://schemas.openxmlformats.org/officeDocument/2006/relationships/image" Target="../media/image24.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image" Target="../media/image25.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28.wmf"/><Relationship Id="rId1" Type="http://schemas.openxmlformats.org/officeDocument/2006/relationships/image" Target="../media/image27.wmf"/><Relationship Id="rId6" Type="http://schemas.openxmlformats.org/officeDocument/2006/relationships/image" Target="../media/image32.wmf"/><Relationship Id="rId5" Type="http://schemas.openxmlformats.org/officeDocument/2006/relationships/image" Target="../media/image31.wmf"/><Relationship Id="rId4" Type="http://schemas.openxmlformats.org/officeDocument/2006/relationships/image" Target="../media/image30.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image" Target="../media/image34.wmf"/><Relationship Id="rId1" Type="http://schemas.openxmlformats.org/officeDocument/2006/relationships/image" Target="../media/image33.wmf"/><Relationship Id="rId4" Type="http://schemas.openxmlformats.org/officeDocument/2006/relationships/image" Target="../media/image36.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image" Target="../media/image38.wmf"/><Relationship Id="rId1" Type="http://schemas.openxmlformats.org/officeDocument/2006/relationships/image" Target="../media/image37.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0.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image" Target="../media/image42.wmf"/><Relationship Id="rId1" Type="http://schemas.openxmlformats.org/officeDocument/2006/relationships/image" Target="../media/image41.wmf"/><Relationship Id="rId5" Type="http://schemas.openxmlformats.org/officeDocument/2006/relationships/image" Target="../media/image45.wmf"/><Relationship Id="rId4" Type="http://schemas.openxmlformats.org/officeDocument/2006/relationships/image" Target="../media/image4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80C353-8E80-421F-BB8E-B3F361330C49}" type="datetimeFigureOut">
              <a:rPr lang="fr-FR" smtClean="0"/>
              <a:pPr/>
              <a:t>06/07/2011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D3E5E7-89BC-4DDA-827E-0AD079F35753}"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10</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11</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12</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13</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14</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15</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16</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17</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18</a:t>
            </a:fld>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19</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2</a:t>
            </a:fld>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20</a:t>
            </a:fld>
            <a:endParaRPr 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21</a:t>
            </a:fld>
            <a:endParaRPr lang="fr-F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22</a:t>
            </a:fld>
            <a:endParaRPr 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23</a:t>
            </a:fld>
            <a:endParaRPr 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24</a:t>
            </a:fld>
            <a:endParaRPr lang="fr-F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26</a:t>
            </a:fld>
            <a:endParaRPr lang="fr-F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27</a:t>
            </a:fld>
            <a:endParaRPr lang="fr-F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30</a:t>
            </a:fld>
            <a:endParaRPr lang="fr-F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31</a:t>
            </a:fld>
            <a:endParaRPr lang="fr-F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32</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3</a:t>
            </a:fld>
            <a:endParaRPr lang="fr-F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33</a:t>
            </a:fld>
            <a:endParaRPr lang="fr-F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34</a:t>
            </a:fld>
            <a:endParaRPr lang="fr-F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35</a:t>
            </a:fld>
            <a:endParaRPr lang="fr-F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36</a:t>
            </a:fld>
            <a:endParaRPr lang="fr-F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37</a:t>
            </a:fld>
            <a:endParaRPr lang="fr-F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a:defRPr/>
            </a:pPr>
            <a:fld id="{62F98B1A-4D59-49BA-83D3-088370C57A69}" type="slidenum">
              <a:rPr lang="fr-FR" smtClean="0"/>
              <a:pPr>
                <a:defRPr/>
              </a:pPr>
              <a:t>38</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4</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5</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6</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7</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8</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6D3E5E7-89BC-4DDA-827E-0AD079F35753}" type="slidenum">
              <a:rPr lang="fr-FR" smtClean="0"/>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2" name="Group 1040"/>
          <p:cNvGrpSpPr>
            <a:grpSpLocks/>
          </p:cNvGrpSpPr>
          <p:nvPr/>
        </p:nvGrpSpPr>
        <p:grpSpPr bwMode="auto">
          <a:xfrm>
            <a:off x="-1588" y="3902075"/>
            <a:ext cx="3402013" cy="2949575"/>
            <a:chOff x="-1" y="2458"/>
            <a:chExt cx="2143" cy="1858"/>
          </a:xfrm>
        </p:grpSpPr>
        <p:sp>
          <p:nvSpPr>
            <p:cNvPr id="5124" name="Freeform 1028"/>
            <p:cNvSpPr>
              <a:spLocks/>
            </p:cNvSpPr>
            <p:nvPr userDrawn="1"/>
          </p:nvSpPr>
          <p:spPr bwMode="hidden">
            <a:xfrm>
              <a:off x="-1"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accent1"/>
                </a:gs>
                <a:gs pos="50000">
                  <a:schemeClr val="bg1"/>
                </a:gs>
                <a:gs pos="100000">
                  <a:schemeClr val="accent1"/>
                </a:gs>
              </a:gsLst>
              <a:lin ang="18900000" scaled="1"/>
            </a:gradFill>
            <a:ln w="9525">
              <a:noFill/>
              <a:round/>
              <a:headEnd/>
              <a:tailEnd/>
            </a:ln>
          </p:spPr>
          <p:txBody>
            <a:bodyPr/>
            <a:lstStyle/>
            <a:p>
              <a:endParaRPr lang="fr-FR"/>
            </a:p>
          </p:txBody>
        </p:sp>
        <p:sp>
          <p:nvSpPr>
            <p:cNvPr id="5123" name="Freeform 1027"/>
            <p:cNvSpPr>
              <a:spLocks/>
            </p:cNvSpPr>
            <p:nvPr userDrawn="1"/>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solidFill>
              <a:srgbClr val="70E4F4"/>
            </a:solidFill>
            <a:ln w="9525">
              <a:solidFill>
                <a:schemeClr val="accent1"/>
              </a:solidFill>
              <a:round/>
              <a:headEnd/>
              <a:tailEnd/>
            </a:ln>
          </p:spPr>
          <p:txBody>
            <a:bodyPr/>
            <a:lstStyle/>
            <a:p>
              <a:endParaRPr lang="fr-FR"/>
            </a:p>
          </p:txBody>
        </p:sp>
        <p:sp>
          <p:nvSpPr>
            <p:cNvPr id="5125" name="Freeform 1029"/>
            <p:cNvSpPr>
              <a:spLocks/>
            </p:cNvSpPr>
            <p:nvPr userDrawn="1"/>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solidFill>
              <a:srgbClr val="70E4F4"/>
            </a:solidFill>
            <a:ln w="9525">
              <a:solidFill>
                <a:schemeClr val="accent1"/>
              </a:solidFill>
              <a:round/>
              <a:headEnd/>
              <a:tailEnd/>
            </a:ln>
          </p:spPr>
          <p:txBody>
            <a:bodyPr/>
            <a:lstStyle/>
            <a:p>
              <a:endParaRPr lang="fr-FR"/>
            </a:p>
          </p:txBody>
        </p:sp>
        <p:sp>
          <p:nvSpPr>
            <p:cNvPr id="5126" name="Freeform 1030"/>
            <p:cNvSpPr>
              <a:spLocks/>
            </p:cNvSpPr>
            <p:nvPr userDrawn="1"/>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solidFill>
              <a:srgbClr val="70E4F4"/>
            </a:solidFill>
            <a:ln w="9525">
              <a:solidFill>
                <a:schemeClr val="accent1"/>
              </a:solidFill>
              <a:round/>
              <a:headEnd/>
              <a:tailEnd/>
            </a:ln>
          </p:spPr>
          <p:txBody>
            <a:bodyPr/>
            <a:lstStyle/>
            <a:p>
              <a:endParaRPr lang="fr-FR"/>
            </a:p>
          </p:txBody>
        </p:sp>
        <p:sp>
          <p:nvSpPr>
            <p:cNvPr id="5127" name="Oval 1031"/>
            <p:cNvSpPr>
              <a:spLocks noChangeArrowheads="1"/>
            </p:cNvSpPr>
            <p:nvPr userDrawn="1"/>
          </p:nvSpPr>
          <p:spPr bwMode="ltGray">
            <a:xfrm>
              <a:off x="209" y="2784"/>
              <a:ext cx="86" cy="86"/>
            </a:xfrm>
            <a:prstGeom prst="ellipse">
              <a:avLst/>
            </a:prstGeom>
            <a:gradFill rotWithShape="1">
              <a:gsLst>
                <a:gs pos="0">
                  <a:srgbClr val="FFFFFF"/>
                </a:gs>
                <a:gs pos="100000">
                  <a:srgbClr val="70E4F4"/>
                </a:gs>
              </a:gsLst>
              <a:path path="shape">
                <a:fillToRect l="50000" t="50000" r="50000" b="50000"/>
              </a:path>
            </a:gradFill>
            <a:ln w="9525">
              <a:solidFill>
                <a:schemeClr val="accent1"/>
              </a:solidFill>
              <a:round/>
              <a:headEnd/>
              <a:tailEnd/>
            </a:ln>
            <a:effectLst/>
          </p:spPr>
          <p:txBody>
            <a:bodyPr/>
            <a:lstStyle/>
            <a:p>
              <a:endParaRPr lang="fr-FR"/>
            </a:p>
          </p:txBody>
        </p:sp>
        <p:sp>
          <p:nvSpPr>
            <p:cNvPr id="5128" name="Oval 1032"/>
            <p:cNvSpPr>
              <a:spLocks noChangeArrowheads="1"/>
            </p:cNvSpPr>
            <p:nvPr userDrawn="1"/>
          </p:nvSpPr>
          <p:spPr bwMode="ltGray">
            <a:xfrm>
              <a:off x="1536" y="3884"/>
              <a:ext cx="92" cy="92"/>
            </a:xfrm>
            <a:prstGeom prst="ellipse">
              <a:avLst/>
            </a:prstGeom>
            <a:gradFill rotWithShape="1">
              <a:gsLst>
                <a:gs pos="0">
                  <a:srgbClr val="FFFFFF"/>
                </a:gs>
                <a:gs pos="100000">
                  <a:srgbClr val="70E4F4"/>
                </a:gs>
              </a:gsLst>
              <a:path path="shape">
                <a:fillToRect l="50000" t="50000" r="50000" b="50000"/>
              </a:path>
            </a:gradFill>
            <a:ln w="9525">
              <a:solidFill>
                <a:schemeClr val="accent1"/>
              </a:solidFill>
              <a:round/>
              <a:headEnd/>
              <a:tailEnd/>
            </a:ln>
            <a:effectLst/>
          </p:spPr>
          <p:txBody>
            <a:bodyPr/>
            <a:lstStyle/>
            <a:p>
              <a:endParaRPr lang="fr-FR"/>
            </a:p>
          </p:txBody>
        </p:sp>
        <p:sp>
          <p:nvSpPr>
            <p:cNvPr id="5129" name="Oval 1033"/>
            <p:cNvSpPr>
              <a:spLocks noChangeArrowheads="1"/>
            </p:cNvSpPr>
            <p:nvPr userDrawn="1"/>
          </p:nvSpPr>
          <p:spPr bwMode="ltGray">
            <a:xfrm>
              <a:off x="791" y="2723"/>
              <a:ext cx="121" cy="121"/>
            </a:xfrm>
            <a:prstGeom prst="ellipse">
              <a:avLst/>
            </a:prstGeom>
            <a:gradFill rotWithShape="1">
              <a:gsLst>
                <a:gs pos="0">
                  <a:srgbClr val="FFFFFF"/>
                </a:gs>
                <a:gs pos="100000">
                  <a:srgbClr val="70E4F4"/>
                </a:gs>
              </a:gsLst>
              <a:path path="shape">
                <a:fillToRect l="50000" t="50000" r="50000" b="50000"/>
              </a:path>
            </a:gradFill>
            <a:ln w="9525" algn="ctr">
              <a:solidFill>
                <a:schemeClr val="accent1"/>
              </a:solidFill>
              <a:round/>
              <a:headEnd/>
              <a:tailEnd/>
            </a:ln>
            <a:effectLst/>
          </p:spPr>
          <p:txBody>
            <a:bodyPr/>
            <a:lstStyle/>
            <a:p>
              <a:endParaRPr lang="fr-FR"/>
            </a:p>
          </p:txBody>
        </p:sp>
      </p:grpSp>
      <p:sp>
        <p:nvSpPr>
          <p:cNvPr id="5130" name="Rectangle 1034"/>
          <p:cNvSpPr>
            <a:spLocks noGrp="1" noChangeArrowheads="1"/>
          </p:cNvSpPr>
          <p:nvPr>
            <p:ph type="ctrTitle" sz="quarter"/>
          </p:nvPr>
        </p:nvSpPr>
        <p:spPr>
          <a:xfrm>
            <a:off x="685800" y="1873250"/>
            <a:ext cx="7772400" cy="1555750"/>
          </a:xfrm>
        </p:spPr>
        <p:txBody>
          <a:bodyPr/>
          <a:lstStyle>
            <a:lvl1pPr>
              <a:defRPr sz="4800"/>
            </a:lvl1pPr>
          </a:lstStyle>
          <a:p>
            <a:r>
              <a:rPr lang="fr-FR" smtClean="0"/>
              <a:t>Cliquez pour modifier le style du titre</a:t>
            </a:r>
            <a:endParaRPr lang="fr-FR"/>
          </a:p>
        </p:txBody>
      </p:sp>
      <p:sp>
        <p:nvSpPr>
          <p:cNvPr id="5131" name="Rectangle 1035"/>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fr-FR" smtClean="0"/>
              <a:t>Cliquez pour modifier le style des sous-titres du masque</a:t>
            </a:r>
            <a:endParaRPr lang="fr-FR"/>
          </a:p>
        </p:txBody>
      </p:sp>
      <p:sp>
        <p:nvSpPr>
          <p:cNvPr id="5134" name="Rectangle 1038"/>
          <p:cNvSpPr>
            <a:spLocks noGrp="1" noChangeArrowheads="1"/>
          </p:cNvSpPr>
          <p:nvPr>
            <p:ph type="sldNum" sz="quarter" idx="4"/>
          </p:nvPr>
        </p:nvSpPr>
        <p:spPr bwMode="auto">
          <a:xfrm>
            <a:off x="7010400" y="6400800"/>
            <a:ext cx="2133600" cy="457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10199"/>
                  </a:outerShdw>
                </a:effectLst>
              </a:defRPr>
            </a:lvl1pPr>
          </a:lstStyle>
          <a:p>
            <a:fld id="{CF4668DC-857F-487D-BFFA-8C0CA5037977}" type="slidenum">
              <a:rPr lang="fr-BE" smtClean="0"/>
              <a:pPr/>
              <a:t>‹N°›</a:t>
            </a:fld>
            <a:endParaRPr lang="fr-BE"/>
          </a:p>
        </p:txBody>
      </p:sp>
      <p:pic>
        <p:nvPicPr>
          <p:cNvPr id="5140" name="Picture 1044" descr="UP13"/>
          <p:cNvPicPr>
            <a:picLocks noChangeAspect="1" noChangeArrowheads="1"/>
          </p:cNvPicPr>
          <p:nvPr/>
        </p:nvPicPr>
        <p:blipFill>
          <a:blip r:embed="rId2" cstate="print"/>
          <a:srcRect/>
          <a:stretch>
            <a:fillRect/>
          </a:stretch>
        </p:blipFill>
        <p:spPr bwMode="auto">
          <a:xfrm>
            <a:off x="0" y="0"/>
            <a:ext cx="2460625" cy="684213"/>
          </a:xfrm>
          <a:prstGeom prst="rect">
            <a:avLst/>
          </a:prstGeom>
          <a:noFill/>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972300" y="-231775"/>
            <a:ext cx="2171700" cy="636270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31775"/>
            <a:ext cx="6362700" cy="63627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re et 4 contenus">
    <p:spTree>
      <p:nvGrpSpPr>
        <p:cNvPr id="1" name=""/>
        <p:cNvGrpSpPr/>
        <p:nvPr/>
      </p:nvGrpSpPr>
      <p:grpSpPr>
        <a:xfrm>
          <a:off x="0" y="0"/>
          <a:ext cx="0" cy="0"/>
          <a:chOff x="0" y="0"/>
          <a:chExt cx="0" cy="0"/>
        </a:xfrm>
      </p:grpSpPr>
      <p:sp>
        <p:nvSpPr>
          <p:cNvPr id="2" name="Titre 1"/>
          <p:cNvSpPr>
            <a:spLocks noGrp="1"/>
          </p:cNvSpPr>
          <p:nvPr>
            <p:ph type="title" sz="quarter"/>
          </p:nvPr>
        </p:nvSpPr>
        <p:spPr>
          <a:xfrm>
            <a:off x="1504950" y="-231775"/>
            <a:ext cx="7639050" cy="1139825"/>
          </a:xfrm>
        </p:spPr>
        <p:txBody>
          <a:bodyPr/>
          <a:lstStyle/>
          <a:p>
            <a:r>
              <a:rPr lang="fr-FR" smtClean="0"/>
              <a:t>Cliquez pour modifier le style du titre</a:t>
            </a:r>
            <a:endParaRPr lang="fr-FR"/>
          </a:p>
        </p:txBody>
      </p:sp>
      <p:sp>
        <p:nvSpPr>
          <p:cNvPr id="3" name="Espace réservé du contenu 2"/>
          <p:cNvSpPr>
            <a:spLocks noGrp="1"/>
          </p:cNvSpPr>
          <p:nvPr>
            <p:ph sz="quarter" idx="1"/>
          </p:nvPr>
        </p:nvSpPr>
        <p:spPr>
          <a:xfrm>
            <a:off x="457200" y="1600200"/>
            <a:ext cx="4038600" cy="21891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quarter" idx="2"/>
          </p:nvPr>
        </p:nvSpPr>
        <p:spPr>
          <a:xfrm>
            <a:off x="4648200" y="1600200"/>
            <a:ext cx="4038600" cy="21891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contenu 4"/>
          <p:cNvSpPr>
            <a:spLocks noGrp="1"/>
          </p:cNvSpPr>
          <p:nvPr>
            <p:ph sz="quarter" idx="3"/>
          </p:nvPr>
        </p:nvSpPr>
        <p:spPr>
          <a:xfrm>
            <a:off x="457200" y="3941763"/>
            <a:ext cx="4038600" cy="2189162"/>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contenu 5"/>
          <p:cNvSpPr>
            <a:spLocks noGrp="1"/>
          </p:cNvSpPr>
          <p:nvPr>
            <p:ph sz="quarter" idx="4"/>
          </p:nvPr>
        </p:nvSpPr>
        <p:spPr>
          <a:xfrm>
            <a:off x="4648200" y="3941763"/>
            <a:ext cx="4038600" cy="2189162"/>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hf sldNum="0" hdr="0" ftr="0"/>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231775"/>
            <a:ext cx="8686800" cy="63627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hf sldNum="0" hdr="0" ftr="0"/>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504950" y="-231775"/>
            <a:ext cx="7639050" cy="1139825"/>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457200" y="1600200"/>
            <a:ext cx="4038600" cy="453072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3072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hf sldNum="0" hdr="0" ftr="0"/>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Titre. Contenu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1504950" y="-231775"/>
            <a:ext cx="7639050" cy="1139825"/>
          </a:xfr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3072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quarter" idx="2"/>
          </p:nvPr>
        </p:nvSpPr>
        <p:spPr>
          <a:xfrm>
            <a:off x="4648200" y="1600200"/>
            <a:ext cx="4038600" cy="21891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contenu 4"/>
          <p:cNvSpPr>
            <a:spLocks noGrp="1"/>
          </p:cNvSpPr>
          <p:nvPr>
            <p:ph sz="quarter" idx="3"/>
          </p:nvPr>
        </p:nvSpPr>
        <p:spPr>
          <a:xfrm>
            <a:off x="4648200" y="3941763"/>
            <a:ext cx="4038600" cy="2189162"/>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6" name="Rectangle 10"/>
          <p:cNvSpPr>
            <a:spLocks noGrp="1" noChangeArrowheads="1"/>
          </p:cNvSpPr>
          <p:nvPr>
            <p:ph type="title"/>
          </p:nvPr>
        </p:nvSpPr>
        <p:spPr bwMode="auto">
          <a:xfrm>
            <a:off x="1504950" y="-231775"/>
            <a:ext cx="763905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fr-FR" smtClean="0"/>
              <a:t>Cliquez pour</a:t>
            </a:r>
          </a:p>
        </p:txBody>
      </p:sp>
      <p:sp>
        <p:nvSpPr>
          <p:cNvPr id="4107" name="Rectangle 11"/>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4112" name="Freeform 16"/>
          <p:cNvSpPr>
            <a:spLocks/>
          </p:cNvSpPr>
          <p:nvPr/>
        </p:nvSpPr>
        <p:spPr bwMode="hidden">
          <a:xfrm>
            <a:off x="0" y="5219700"/>
            <a:ext cx="1662113" cy="1638300"/>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accent1"/>
              </a:gs>
              <a:gs pos="50000">
                <a:schemeClr val="bg1"/>
              </a:gs>
              <a:gs pos="100000">
                <a:schemeClr val="accent1"/>
              </a:gs>
            </a:gsLst>
            <a:lin ang="18900000" scaled="1"/>
          </a:gradFill>
          <a:ln w="9525">
            <a:noFill/>
            <a:round/>
            <a:headEnd/>
            <a:tailEnd/>
          </a:ln>
        </p:spPr>
        <p:txBody>
          <a:bodyPr/>
          <a:lstStyle/>
          <a:p>
            <a:endParaRPr lang="fr-FR"/>
          </a:p>
        </p:txBody>
      </p:sp>
      <p:sp>
        <p:nvSpPr>
          <p:cNvPr id="4113" name="Freeform 17"/>
          <p:cNvSpPr>
            <a:spLocks/>
          </p:cNvSpPr>
          <p:nvPr/>
        </p:nvSpPr>
        <p:spPr bwMode="ltGray">
          <a:xfrm>
            <a:off x="0" y="5257800"/>
            <a:ext cx="1919288" cy="1590675"/>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solidFill>
            <a:srgbClr val="70E4F4"/>
          </a:solidFill>
          <a:ln w="9525">
            <a:solidFill>
              <a:schemeClr val="accent1"/>
            </a:solidFill>
            <a:round/>
            <a:headEnd/>
            <a:tailEnd/>
          </a:ln>
        </p:spPr>
        <p:txBody>
          <a:bodyPr/>
          <a:lstStyle/>
          <a:p>
            <a:endParaRPr lang="fr-FR"/>
          </a:p>
        </p:txBody>
      </p:sp>
      <p:sp>
        <p:nvSpPr>
          <p:cNvPr id="4114" name="Freeform 18"/>
          <p:cNvSpPr>
            <a:spLocks/>
          </p:cNvSpPr>
          <p:nvPr/>
        </p:nvSpPr>
        <p:spPr bwMode="ltGray">
          <a:xfrm>
            <a:off x="0" y="5457825"/>
            <a:ext cx="1563688" cy="1390650"/>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solidFill>
            <a:srgbClr val="70E4F4"/>
          </a:solidFill>
          <a:ln w="9525">
            <a:solidFill>
              <a:schemeClr val="accent1"/>
            </a:solidFill>
            <a:round/>
            <a:headEnd/>
            <a:tailEnd/>
          </a:ln>
        </p:spPr>
        <p:txBody>
          <a:bodyPr/>
          <a:lstStyle/>
          <a:p>
            <a:endParaRPr lang="fr-FR"/>
          </a:p>
        </p:txBody>
      </p:sp>
      <p:sp>
        <p:nvSpPr>
          <p:cNvPr id="4115" name="Freeform 19"/>
          <p:cNvSpPr>
            <a:spLocks/>
          </p:cNvSpPr>
          <p:nvPr/>
        </p:nvSpPr>
        <p:spPr bwMode="ltGray">
          <a:xfrm>
            <a:off x="0" y="5289550"/>
            <a:ext cx="1563688" cy="1558925"/>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solidFill>
            <a:srgbClr val="70E4F4"/>
          </a:solidFill>
          <a:ln w="9525">
            <a:solidFill>
              <a:schemeClr val="accent1"/>
            </a:solidFill>
            <a:round/>
            <a:headEnd/>
            <a:tailEnd/>
          </a:ln>
        </p:spPr>
        <p:txBody>
          <a:bodyPr/>
          <a:lstStyle/>
          <a:p>
            <a:endParaRPr lang="fr-FR"/>
          </a:p>
        </p:txBody>
      </p:sp>
      <p:sp>
        <p:nvSpPr>
          <p:cNvPr id="4116" name="Oval 20"/>
          <p:cNvSpPr>
            <a:spLocks noChangeArrowheads="1"/>
          </p:cNvSpPr>
          <p:nvPr/>
        </p:nvSpPr>
        <p:spPr bwMode="ltGray">
          <a:xfrm>
            <a:off x="187325" y="5500688"/>
            <a:ext cx="76200" cy="76200"/>
          </a:xfrm>
          <a:prstGeom prst="ellipse">
            <a:avLst/>
          </a:prstGeom>
          <a:gradFill rotWithShape="1">
            <a:gsLst>
              <a:gs pos="0">
                <a:srgbClr val="FFFFFF"/>
              </a:gs>
              <a:gs pos="100000">
                <a:srgbClr val="70E4F4"/>
              </a:gs>
            </a:gsLst>
            <a:path path="shape">
              <a:fillToRect l="50000" t="50000" r="50000" b="50000"/>
            </a:path>
          </a:gradFill>
          <a:ln w="9525">
            <a:solidFill>
              <a:schemeClr val="accent1"/>
            </a:solidFill>
            <a:round/>
            <a:headEnd/>
            <a:tailEnd/>
          </a:ln>
          <a:effectLst/>
        </p:spPr>
        <p:txBody>
          <a:bodyPr/>
          <a:lstStyle/>
          <a:p>
            <a:endParaRPr lang="fr-FR"/>
          </a:p>
        </p:txBody>
      </p:sp>
      <p:sp>
        <p:nvSpPr>
          <p:cNvPr id="4117" name="Oval 21"/>
          <p:cNvSpPr>
            <a:spLocks noChangeArrowheads="1"/>
          </p:cNvSpPr>
          <p:nvPr/>
        </p:nvSpPr>
        <p:spPr bwMode="ltGray">
          <a:xfrm>
            <a:off x="1376363" y="6470650"/>
            <a:ext cx="82550" cy="80963"/>
          </a:xfrm>
          <a:prstGeom prst="ellipse">
            <a:avLst/>
          </a:prstGeom>
          <a:gradFill rotWithShape="1">
            <a:gsLst>
              <a:gs pos="0">
                <a:srgbClr val="FFFFFF"/>
              </a:gs>
              <a:gs pos="100000">
                <a:srgbClr val="70E4F4"/>
              </a:gs>
            </a:gsLst>
            <a:path path="shape">
              <a:fillToRect l="50000" t="50000" r="50000" b="50000"/>
            </a:path>
          </a:gradFill>
          <a:ln w="9525">
            <a:solidFill>
              <a:schemeClr val="accent1"/>
            </a:solidFill>
            <a:round/>
            <a:headEnd/>
            <a:tailEnd/>
          </a:ln>
          <a:effectLst/>
        </p:spPr>
        <p:txBody>
          <a:bodyPr/>
          <a:lstStyle/>
          <a:p>
            <a:endParaRPr lang="fr-FR"/>
          </a:p>
        </p:txBody>
      </p:sp>
      <p:sp>
        <p:nvSpPr>
          <p:cNvPr id="4118" name="Oval 22"/>
          <p:cNvSpPr>
            <a:spLocks noChangeArrowheads="1"/>
          </p:cNvSpPr>
          <p:nvPr/>
        </p:nvSpPr>
        <p:spPr bwMode="ltGray">
          <a:xfrm>
            <a:off x="708025" y="5446713"/>
            <a:ext cx="109538" cy="106362"/>
          </a:xfrm>
          <a:prstGeom prst="ellipse">
            <a:avLst/>
          </a:prstGeom>
          <a:gradFill rotWithShape="1">
            <a:gsLst>
              <a:gs pos="0">
                <a:srgbClr val="FFFFFF"/>
              </a:gs>
              <a:gs pos="100000">
                <a:srgbClr val="70E4F4"/>
              </a:gs>
            </a:gsLst>
            <a:path path="shape">
              <a:fillToRect l="50000" t="50000" r="50000" b="50000"/>
            </a:path>
          </a:gradFill>
          <a:ln w="9525" algn="ctr">
            <a:solidFill>
              <a:schemeClr val="accent1"/>
            </a:solidFill>
            <a:round/>
            <a:headEnd/>
            <a:tailEnd/>
          </a:ln>
          <a:effectLst/>
        </p:spPr>
        <p:txBody>
          <a:bodyPr/>
          <a:lstStyle/>
          <a:p>
            <a:endParaRPr lang="fr-FR"/>
          </a:p>
        </p:txBody>
      </p:sp>
      <p:sp>
        <p:nvSpPr>
          <p:cNvPr id="4120" name="AutoShape 24"/>
          <p:cNvSpPr>
            <a:spLocks noChangeArrowheads="1"/>
          </p:cNvSpPr>
          <p:nvPr/>
        </p:nvSpPr>
        <p:spPr bwMode="auto">
          <a:xfrm>
            <a:off x="1687513" y="768350"/>
            <a:ext cx="7632700" cy="117475"/>
          </a:xfrm>
          <a:prstGeom prst="roundRect">
            <a:avLst>
              <a:gd name="adj" fmla="val 50000"/>
            </a:avLst>
          </a:prstGeom>
          <a:gradFill rotWithShape="1">
            <a:gsLst>
              <a:gs pos="0">
                <a:schemeClr val="bg1"/>
              </a:gs>
              <a:gs pos="50000">
                <a:srgbClr val="FFFF66"/>
              </a:gs>
              <a:gs pos="100000">
                <a:schemeClr val="bg1"/>
              </a:gs>
            </a:gsLst>
            <a:lin ang="5400000" scaled="1"/>
          </a:gradFill>
          <a:ln w="9525">
            <a:noFill/>
            <a:round/>
            <a:headEnd/>
            <a:tailEnd/>
          </a:ln>
          <a:effectLst/>
        </p:spPr>
        <p:txBody>
          <a:bodyPr wrap="none" anchor="ctr"/>
          <a:lstStyle/>
          <a:p>
            <a:endParaRPr lang="fr-FR"/>
          </a:p>
        </p:txBody>
      </p:sp>
      <p:sp>
        <p:nvSpPr>
          <p:cNvPr id="4122" name="Rectangle 26"/>
          <p:cNvSpPr>
            <a:spLocks noChangeArrowheads="1"/>
          </p:cNvSpPr>
          <p:nvPr/>
        </p:nvSpPr>
        <p:spPr bwMode="auto">
          <a:xfrm>
            <a:off x="2317750" y="6629400"/>
            <a:ext cx="6826250" cy="457200"/>
          </a:xfrm>
          <a:prstGeom prst="rect">
            <a:avLst/>
          </a:prstGeom>
          <a:noFill/>
          <a:ln w="9525">
            <a:noFill/>
            <a:miter lim="800000"/>
            <a:headEnd/>
            <a:tailEnd/>
          </a:ln>
          <a:effectLst/>
        </p:spPr>
        <p:txBody>
          <a:bodyPr/>
          <a:lstStyle/>
          <a:p>
            <a:pPr algn="ctr"/>
            <a:r>
              <a:rPr lang="fr-FR" sz="1200">
                <a:effectLst>
                  <a:outerShdw blurRad="38100" dist="38100" dir="2700000" algn="tl">
                    <a:srgbClr val="010199"/>
                  </a:outerShdw>
                </a:effectLst>
                <a:latin typeface="Century Gothic" pitchFamily="34" charset="0"/>
              </a:rPr>
              <a:t>Sébastien Forget/Laboratoire de Physique des Lasers / Université Paris Nord</a:t>
            </a:r>
          </a:p>
          <a:p>
            <a:pPr algn="ctr"/>
            <a:endParaRPr lang="fr-FR" sz="1200">
              <a:effectLst>
                <a:outerShdw blurRad="38100" dist="38100" dir="2700000" algn="tl">
                  <a:srgbClr val="010199"/>
                </a:outerShdw>
              </a:effectLst>
              <a:latin typeface="Century Gothic" pitchFamily="34" charset="0"/>
            </a:endParaRPr>
          </a:p>
        </p:txBody>
      </p:sp>
      <p:pic>
        <p:nvPicPr>
          <p:cNvPr id="4129" name="Picture 33" descr="UP13"/>
          <p:cNvPicPr>
            <a:picLocks noChangeAspect="1" noChangeArrowheads="1"/>
          </p:cNvPicPr>
          <p:nvPr/>
        </p:nvPicPr>
        <p:blipFill>
          <a:blip r:embed="rId17" cstate="print"/>
          <a:srcRect/>
          <a:stretch>
            <a:fillRect/>
          </a:stretch>
        </p:blipFill>
        <p:spPr bwMode="auto">
          <a:xfrm>
            <a:off x="0" y="0"/>
            <a:ext cx="2020888" cy="561975"/>
          </a:xfrm>
          <a:prstGeom prst="rect">
            <a:avLst/>
          </a:prstGeom>
          <a:noFill/>
        </p:spPr>
      </p:pic>
    </p:spTree>
  </p:cSld>
  <p:clrMap bg1="dk2" tx1="lt1" bg2="dk1"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Lst>
  <p:timing>
    <p:tnLst>
      <p:par>
        <p:cTn id="1" dur="indefinite" restart="never" nodeType="tmRoot"/>
      </p:par>
    </p:tnLst>
  </p:timing>
  <p:hf sldNum="0" hdr="0" ftr="0"/>
  <p:txStyles>
    <p:titleStyle>
      <a:lvl1pPr algn="ctr" rtl="0" eaLnBrk="1" fontAlgn="base" hangingPunct="1">
        <a:spcBef>
          <a:spcPct val="0"/>
        </a:spcBef>
        <a:spcAft>
          <a:spcPct val="0"/>
        </a:spcAft>
        <a:defRPr sz="4400">
          <a:solidFill>
            <a:srgbClr val="FFFF66"/>
          </a:solidFill>
          <a:effectLst>
            <a:outerShdw blurRad="38100" dist="38100" dir="2700000" algn="tl">
              <a:srgbClr val="FFFFFF"/>
            </a:outerShdw>
          </a:effectLst>
          <a:latin typeface="+mj-lt"/>
          <a:ea typeface="+mj-ea"/>
          <a:cs typeface="+mj-cs"/>
        </a:defRPr>
      </a:lvl1pPr>
      <a:lvl2pPr algn="ctr" rtl="0" eaLnBrk="1" fontAlgn="base" hangingPunct="1">
        <a:spcBef>
          <a:spcPct val="0"/>
        </a:spcBef>
        <a:spcAft>
          <a:spcPct val="0"/>
        </a:spcAft>
        <a:defRPr sz="4400">
          <a:solidFill>
            <a:srgbClr val="FFFF66"/>
          </a:solidFill>
          <a:effectLst>
            <a:outerShdw blurRad="38100" dist="38100" dir="2700000" algn="tl">
              <a:srgbClr val="FFFFFF"/>
            </a:outerShdw>
          </a:effectLst>
          <a:latin typeface="Century Gothic" pitchFamily="34" charset="0"/>
        </a:defRPr>
      </a:lvl2pPr>
      <a:lvl3pPr algn="ctr" rtl="0" eaLnBrk="1" fontAlgn="base" hangingPunct="1">
        <a:spcBef>
          <a:spcPct val="0"/>
        </a:spcBef>
        <a:spcAft>
          <a:spcPct val="0"/>
        </a:spcAft>
        <a:defRPr sz="4400">
          <a:solidFill>
            <a:srgbClr val="FFFF66"/>
          </a:solidFill>
          <a:effectLst>
            <a:outerShdw blurRad="38100" dist="38100" dir="2700000" algn="tl">
              <a:srgbClr val="FFFFFF"/>
            </a:outerShdw>
          </a:effectLst>
          <a:latin typeface="Century Gothic" pitchFamily="34" charset="0"/>
        </a:defRPr>
      </a:lvl3pPr>
      <a:lvl4pPr algn="ctr" rtl="0" eaLnBrk="1" fontAlgn="base" hangingPunct="1">
        <a:spcBef>
          <a:spcPct val="0"/>
        </a:spcBef>
        <a:spcAft>
          <a:spcPct val="0"/>
        </a:spcAft>
        <a:defRPr sz="4400">
          <a:solidFill>
            <a:srgbClr val="FFFF66"/>
          </a:solidFill>
          <a:effectLst>
            <a:outerShdw blurRad="38100" dist="38100" dir="2700000" algn="tl">
              <a:srgbClr val="FFFFFF"/>
            </a:outerShdw>
          </a:effectLst>
          <a:latin typeface="Century Gothic" pitchFamily="34" charset="0"/>
        </a:defRPr>
      </a:lvl4pPr>
      <a:lvl5pPr algn="ctr" rtl="0" eaLnBrk="1" fontAlgn="base" hangingPunct="1">
        <a:spcBef>
          <a:spcPct val="0"/>
        </a:spcBef>
        <a:spcAft>
          <a:spcPct val="0"/>
        </a:spcAft>
        <a:defRPr sz="4400">
          <a:solidFill>
            <a:srgbClr val="FFFF66"/>
          </a:solidFill>
          <a:effectLst>
            <a:outerShdw blurRad="38100" dist="38100" dir="2700000" algn="tl">
              <a:srgbClr val="FFFFFF"/>
            </a:outerShdw>
          </a:effectLst>
          <a:latin typeface="Century Gothic" pitchFamily="34" charset="0"/>
        </a:defRPr>
      </a:lvl5pPr>
      <a:lvl6pPr marL="457200" algn="ctr" rtl="0" eaLnBrk="1" fontAlgn="base" hangingPunct="1">
        <a:spcBef>
          <a:spcPct val="0"/>
        </a:spcBef>
        <a:spcAft>
          <a:spcPct val="0"/>
        </a:spcAft>
        <a:defRPr sz="4400">
          <a:solidFill>
            <a:srgbClr val="FFFF66"/>
          </a:solidFill>
          <a:effectLst>
            <a:outerShdw blurRad="38100" dist="38100" dir="2700000" algn="tl">
              <a:srgbClr val="FFFFFF"/>
            </a:outerShdw>
          </a:effectLst>
          <a:latin typeface="Century Gothic" pitchFamily="34" charset="0"/>
        </a:defRPr>
      </a:lvl6pPr>
      <a:lvl7pPr marL="914400" algn="ctr" rtl="0" eaLnBrk="1" fontAlgn="base" hangingPunct="1">
        <a:spcBef>
          <a:spcPct val="0"/>
        </a:spcBef>
        <a:spcAft>
          <a:spcPct val="0"/>
        </a:spcAft>
        <a:defRPr sz="4400">
          <a:solidFill>
            <a:srgbClr val="FFFF66"/>
          </a:solidFill>
          <a:effectLst>
            <a:outerShdw blurRad="38100" dist="38100" dir="2700000" algn="tl">
              <a:srgbClr val="FFFFFF"/>
            </a:outerShdw>
          </a:effectLst>
          <a:latin typeface="Century Gothic" pitchFamily="34" charset="0"/>
        </a:defRPr>
      </a:lvl7pPr>
      <a:lvl8pPr marL="1371600" algn="ctr" rtl="0" eaLnBrk="1" fontAlgn="base" hangingPunct="1">
        <a:spcBef>
          <a:spcPct val="0"/>
        </a:spcBef>
        <a:spcAft>
          <a:spcPct val="0"/>
        </a:spcAft>
        <a:defRPr sz="4400">
          <a:solidFill>
            <a:srgbClr val="FFFF66"/>
          </a:solidFill>
          <a:effectLst>
            <a:outerShdw blurRad="38100" dist="38100" dir="2700000" algn="tl">
              <a:srgbClr val="FFFFFF"/>
            </a:outerShdw>
          </a:effectLst>
          <a:latin typeface="Century Gothic" pitchFamily="34" charset="0"/>
        </a:defRPr>
      </a:lvl8pPr>
      <a:lvl9pPr marL="1828800" algn="ctr" rtl="0" eaLnBrk="1" fontAlgn="base" hangingPunct="1">
        <a:spcBef>
          <a:spcPct val="0"/>
        </a:spcBef>
        <a:spcAft>
          <a:spcPct val="0"/>
        </a:spcAft>
        <a:defRPr sz="4400">
          <a:solidFill>
            <a:srgbClr val="FFFF66"/>
          </a:solidFill>
          <a:effectLst>
            <a:outerShdw blurRad="38100" dist="38100" dir="2700000" algn="tl">
              <a:srgbClr val="FFFFFF"/>
            </a:outerShdw>
          </a:effectLst>
          <a:latin typeface="Century Gothic" pitchFamily="34" charset="0"/>
        </a:defRPr>
      </a:lvl9pPr>
    </p:titleStyle>
    <p:bodyStyle>
      <a:lvl1pPr marL="342900" indent="-342900" algn="l" rtl="0" eaLnBrk="1" fontAlgn="base" hangingPunct="1">
        <a:spcBef>
          <a:spcPct val="20000"/>
        </a:spcBef>
        <a:spcAft>
          <a:spcPct val="0"/>
        </a:spcAft>
        <a:buClr>
          <a:schemeClr val="folHlink"/>
        </a:buClr>
        <a:buSzPct val="75000"/>
        <a:buFont typeface="Wingdings" pitchFamily="2" charset="2"/>
        <a:buChar char="l"/>
        <a:defRPr sz="3200">
          <a:solidFill>
            <a:schemeClr val="tx1"/>
          </a:solidFill>
          <a:effectLst>
            <a:outerShdw blurRad="38100" dist="38100" dir="2700000" algn="tl">
              <a:srgbClr val="010199"/>
            </a:outerShdw>
          </a:effectLst>
          <a:latin typeface="+mn-lt"/>
          <a:ea typeface="+mn-ea"/>
          <a:cs typeface="+mn-cs"/>
        </a:defRPr>
      </a:lvl1pPr>
      <a:lvl2pPr marL="742950" indent="-285750" algn="l" rtl="0" eaLnBrk="1" fontAlgn="base" hangingPunct="1">
        <a:spcBef>
          <a:spcPct val="20000"/>
        </a:spcBef>
        <a:spcAft>
          <a:spcPct val="0"/>
        </a:spcAft>
        <a:buClr>
          <a:srgbClr val="FFFF66"/>
        </a:buClr>
        <a:buSzPct val="75000"/>
        <a:buFont typeface="Wingdings" pitchFamily="2" charset="2"/>
        <a:buChar char="l"/>
        <a:defRPr sz="2400">
          <a:solidFill>
            <a:schemeClr val="tx1"/>
          </a:solidFill>
          <a:effectLst>
            <a:outerShdw blurRad="38100" dist="38100" dir="2700000" algn="tl">
              <a:srgbClr val="010199"/>
            </a:outerShdw>
          </a:effectLst>
          <a:latin typeface="+mn-lt"/>
        </a:defRPr>
      </a:lvl2pPr>
      <a:lvl3pPr marL="1143000" indent="-228600" algn="l" rtl="0" eaLnBrk="1" fontAlgn="base" hangingPunct="1">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3pPr>
      <a:lvl4pPr marL="1600200" indent="-228600" algn="l" rtl="0" eaLnBrk="1" fontAlgn="base" hangingPunct="1">
        <a:spcBef>
          <a:spcPct val="20000"/>
        </a:spcBef>
        <a:spcAft>
          <a:spcPct val="0"/>
        </a:spcAft>
        <a:buClr>
          <a:schemeClr val="folHlink"/>
        </a:buClr>
        <a:buSzPct val="75000"/>
        <a:buFont typeface="Wingdings" pitchFamily="2" charset="2"/>
        <a:buChar char="l"/>
        <a:defRPr sz="2000">
          <a:solidFill>
            <a:schemeClr val="tx1"/>
          </a:solidFill>
          <a:effectLst>
            <a:outerShdw blurRad="38100" dist="38100" dir="2700000" algn="tl">
              <a:srgbClr val="010199"/>
            </a:outerShdw>
          </a:effectLst>
          <a:latin typeface="Arial" charset="0"/>
        </a:defRPr>
      </a:lvl4pPr>
      <a:lvl5pPr marL="2057400" indent="-228600" algn="l" rtl="0" eaLnBrk="1" fontAlgn="base" hangingPunct="1">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Arial" charset="0"/>
        </a:defRPr>
      </a:lvl5pPr>
      <a:lvl6pPr marL="2514600" indent="-228600" algn="l" rtl="0" eaLnBrk="1" fontAlgn="base" hangingPunct="1">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Arial" charset="0"/>
        </a:defRPr>
      </a:lvl6pPr>
      <a:lvl7pPr marL="2971800" indent="-228600" algn="l" rtl="0" eaLnBrk="1" fontAlgn="base" hangingPunct="1">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Arial" charset="0"/>
        </a:defRPr>
      </a:lvl7pPr>
      <a:lvl8pPr marL="3429000" indent="-228600" algn="l" rtl="0" eaLnBrk="1" fontAlgn="base" hangingPunct="1">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Arial" charset="0"/>
        </a:defRPr>
      </a:lvl8pPr>
      <a:lvl9pPr marL="3886200" indent="-228600" algn="l" rtl="0" eaLnBrk="1" fontAlgn="base" hangingPunct="1">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gif"/><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1.emf"/></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2.bin"/><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9.png"/><Relationship Id="rId7" Type="http://schemas.openxmlformats.org/officeDocument/2006/relationships/diagramColors" Target="../diagrams/colors1.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microsoft.com/office/2007/relationships/diagramDrawing" Target="../diagrams/drawing1.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notesSlide" Target="../notesSlides/notesSlide20.xml"/><Relationship Id="rId7" Type="http://schemas.openxmlformats.org/officeDocument/2006/relationships/oleObject" Target="../embeddings/oleObject5.bin"/><Relationship Id="rId12"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4.bin"/><Relationship Id="rId11" Type="http://schemas.openxmlformats.org/officeDocument/2006/relationships/oleObject" Target="../embeddings/oleObject9.bin"/><Relationship Id="rId5" Type="http://schemas.openxmlformats.org/officeDocument/2006/relationships/oleObject" Target="../embeddings/oleObject3.bin"/><Relationship Id="rId10" Type="http://schemas.openxmlformats.org/officeDocument/2006/relationships/oleObject" Target="../embeddings/oleObject8.bin"/><Relationship Id="rId4" Type="http://schemas.openxmlformats.org/officeDocument/2006/relationships/image" Target="../media/image9.png"/><Relationship Id="rId9" Type="http://schemas.openxmlformats.org/officeDocument/2006/relationships/oleObject" Target="../embeddings/oleObject7.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12.bin"/><Relationship Id="rId5" Type="http://schemas.openxmlformats.org/officeDocument/2006/relationships/oleObject" Target="../embeddings/oleObject11.bin"/><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oleObject" Target="../embeddings/oleObject16.bin"/><Relationship Id="rId3" Type="http://schemas.openxmlformats.org/officeDocument/2006/relationships/notesSlide" Target="../notesSlides/notesSlide22.xml"/><Relationship Id="rId7"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14.bin"/><Relationship Id="rId5" Type="http://schemas.openxmlformats.org/officeDocument/2006/relationships/oleObject" Target="../embeddings/oleObject13.bin"/><Relationship Id="rId10" Type="http://schemas.openxmlformats.org/officeDocument/2006/relationships/oleObject" Target="../embeddings/oleObject18.bin"/><Relationship Id="rId4" Type="http://schemas.openxmlformats.org/officeDocument/2006/relationships/image" Target="../media/image9.png"/><Relationship Id="rId9" Type="http://schemas.openxmlformats.org/officeDocument/2006/relationships/oleObject" Target="../embeddings/oleObject17.bin"/></Relationships>
</file>

<file path=ppt/slides/_rels/slide23.xml.rels><?xml version="1.0" encoding="UTF-8" standalone="yes"?>
<Relationships xmlns="http://schemas.openxmlformats.org/package/2006/relationships"><Relationship Id="rId8" Type="http://schemas.openxmlformats.org/officeDocument/2006/relationships/oleObject" Target="../embeddings/oleObject22.bin"/><Relationship Id="rId3" Type="http://schemas.openxmlformats.org/officeDocument/2006/relationships/notesSlide" Target="../notesSlides/notesSlide23.xml"/><Relationship Id="rId7"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20.bin"/><Relationship Id="rId5" Type="http://schemas.openxmlformats.org/officeDocument/2006/relationships/oleObject" Target="../embeddings/oleObject19.bin"/><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oleObject" Target="../embeddings/oleObject25.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24.bin"/><Relationship Id="rId5" Type="http://schemas.openxmlformats.org/officeDocument/2006/relationships/oleObject" Target="../embeddings/oleObject23.bin"/><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oleObject" Target="../embeddings/oleObject26.bin"/><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27.bin"/><Relationship Id="rId7" Type="http://schemas.openxmlformats.org/officeDocument/2006/relationships/oleObject" Target="../embeddings/oleObject31.bin"/><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oleObject" Target="../embeddings/oleObject30.bin"/><Relationship Id="rId5" Type="http://schemas.openxmlformats.org/officeDocument/2006/relationships/oleObject" Target="../embeddings/oleObject29.bin"/><Relationship Id="rId4" Type="http://schemas.openxmlformats.org/officeDocument/2006/relationships/oleObject" Target="../embeddings/oleObject28.bin"/></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7.emf"/></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50.gif"/><Relationship Id="rId4" Type="http://schemas.openxmlformats.org/officeDocument/2006/relationships/image" Target="../media/image49.jpeg"/></Relationships>
</file>

<file path=ppt/slides/_rels/slide38.xml.rels><?xml version="1.0" encoding="UTF-8" standalone="yes"?>
<Relationships xmlns="http://schemas.openxmlformats.org/package/2006/relationships"><Relationship Id="rId3" Type="http://schemas.openxmlformats.org/officeDocument/2006/relationships/image" Target="../media/image51.jpeg"/><Relationship Id="rId7" Type="http://schemas.openxmlformats.org/officeDocument/2006/relationships/image" Target="../media/image55.jpe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1.xml"/><Relationship Id="rId5" Type="http://schemas.openxmlformats.org/officeDocument/2006/relationships/image" Target="../media/image9.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ce réservé de la date 13"/>
          <p:cNvSpPr>
            <a:spLocks noGrp="1"/>
          </p:cNvSpPr>
          <p:nvPr>
            <p:ph type="dt" sz="half" idx="4294967295"/>
          </p:nvPr>
        </p:nvSpPr>
        <p:spPr>
          <a:xfrm>
            <a:off x="0" y="6477000"/>
            <a:ext cx="2133600" cy="274638"/>
          </a:xfrm>
          <a:prstGeom prst="rect">
            <a:avLst/>
          </a:prstGeom>
        </p:spPr>
        <p:txBody>
          <a:bodyPr/>
          <a:lstStyle/>
          <a:p>
            <a:fld id="{7D3D78B5-0414-4E25-8700-DC2214651F97}" type="datetime1">
              <a:rPr lang="fr-FR" smtClean="0"/>
              <a:pPr/>
              <a:t>06/07/2011</a:t>
            </a:fld>
            <a:endParaRPr lang="fr-BE"/>
          </a:p>
        </p:txBody>
      </p:sp>
      <p:pic>
        <p:nvPicPr>
          <p:cNvPr id="9" name="Image 8" descr="Image22222.jpg"/>
          <p:cNvPicPr>
            <a:picLocks noChangeAspect="1"/>
          </p:cNvPicPr>
          <p:nvPr/>
        </p:nvPicPr>
        <p:blipFill>
          <a:blip r:embed="rId3" cstate="print"/>
          <a:stretch>
            <a:fillRect/>
          </a:stretch>
        </p:blipFill>
        <p:spPr>
          <a:xfrm>
            <a:off x="0" y="0"/>
            <a:ext cx="9144000" cy="6857999"/>
          </a:xfrm>
          <a:prstGeom prst="rect">
            <a:avLst/>
          </a:prstGeom>
        </p:spPr>
      </p:pic>
      <p:pic>
        <p:nvPicPr>
          <p:cNvPr id="226305" name="Picture 1" descr="C:\Users\aaa\Desktop\ParisNajd_6195.jpg"/>
          <p:cNvPicPr>
            <a:picLocks noChangeAspect="1" noChangeArrowheads="1"/>
          </p:cNvPicPr>
          <p:nvPr/>
        </p:nvPicPr>
        <p:blipFill>
          <a:blip r:embed="rId4"/>
          <a:srcRect/>
          <a:stretch>
            <a:fillRect/>
          </a:stretch>
        </p:blipFill>
        <p:spPr bwMode="auto">
          <a:xfrm>
            <a:off x="-304800" y="-228600"/>
            <a:ext cx="9753600" cy="7315200"/>
          </a:xfrm>
          <a:prstGeom prst="rect">
            <a:avLst/>
          </a:prstGeom>
          <a:noFill/>
        </p:spPr>
      </p:pic>
      <p:pic>
        <p:nvPicPr>
          <p:cNvPr id="7" name="Picture 8" descr="9fa8ab96f3"/>
          <p:cNvPicPr preferRelativeResize="0">
            <a:picLocks noChangeArrowheads="1" noCrop="1"/>
          </p:cNvPicPr>
          <p:nvPr/>
        </p:nvPicPr>
        <p:blipFill>
          <a:blip r:embed="rId5" cstate="print">
            <a:duotone>
              <a:schemeClr val="bg2">
                <a:shade val="45000"/>
                <a:satMod val="135000"/>
              </a:schemeClr>
              <a:prstClr val="white"/>
            </a:duotone>
          </a:blip>
          <a:stretch>
            <a:fillRect/>
          </a:stretch>
        </p:blipFill>
        <p:spPr bwMode="auto">
          <a:xfrm>
            <a:off x="1142976" y="857232"/>
            <a:ext cx="6883426" cy="4500594"/>
          </a:xfrm>
          <a:prstGeom prst="rect">
            <a:avLst/>
          </a:prstGeom>
          <a:noFill/>
          <a:ln>
            <a:noFill/>
          </a:ln>
          <a:effectLst>
            <a:outerShdw blurRad="50800" dist="50800" dir="5400000" algn="ctr" rotWithShape="0">
              <a:srgbClr val="0070C0"/>
            </a:outerShdw>
          </a:effectLst>
          <a:scene3d>
            <a:camera prst="orthographicFront"/>
            <a:lightRig rig="threePt" dir="t"/>
          </a:scene3d>
          <a:sp3d extrusionH="76200" prstMaterial="softEdge">
            <a:extrusionClr>
              <a:srgbClr val="00B0F0"/>
            </a:extrusion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0" fill="hold"/>
                                        <p:tgtEl>
                                          <p:spTgt spid="7"/>
                                        </p:tgtEl>
                                        <p:attrNameLst>
                                          <p:attrName>ppt_w</p:attrName>
                                        </p:attrNameLst>
                                      </p:cBhvr>
                                      <p:tavLst>
                                        <p:tav tm="0" fmla="#ppt_w*sin(2.5*pi*$)">
                                          <p:val>
                                            <p:fltVal val="0"/>
                                          </p:val>
                                        </p:tav>
                                        <p:tav tm="100000">
                                          <p:val>
                                            <p:fltVal val="1"/>
                                          </p:val>
                                        </p:tav>
                                      </p:tavLst>
                                    </p:anim>
                                    <p:anim calcmode="lin" valueType="num">
                                      <p:cBhvr>
                                        <p:cTn id="8" dur="5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srcRect/>
          <a:stretch>
            <a:fillRect/>
          </a:stretch>
        </p:blipFill>
        <p:spPr bwMode="auto">
          <a:xfrm>
            <a:off x="0" y="0"/>
            <a:ext cx="2500298" cy="928670"/>
          </a:xfrm>
          <a:prstGeom prst="rect">
            <a:avLst/>
          </a:prstGeom>
          <a:noFill/>
          <a:ln w="9525">
            <a:noFill/>
            <a:miter lim="800000"/>
            <a:headEnd/>
            <a:tailEnd/>
          </a:ln>
          <a:effectLst/>
        </p:spPr>
      </p:pic>
      <p:grpSp>
        <p:nvGrpSpPr>
          <p:cNvPr id="17" name="Group 22"/>
          <p:cNvGrpSpPr>
            <a:grpSpLocks/>
          </p:cNvGrpSpPr>
          <p:nvPr/>
        </p:nvGrpSpPr>
        <p:grpSpPr bwMode="auto">
          <a:xfrm>
            <a:off x="6605926" y="-24"/>
            <a:ext cx="2214546" cy="565151"/>
            <a:chOff x="4694" y="1940"/>
            <a:chExt cx="862" cy="356"/>
          </a:xfrm>
          <a:solidFill>
            <a:srgbClr val="00B050"/>
          </a:solidFill>
        </p:grpSpPr>
        <p:sp>
          <p:nvSpPr>
            <p:cNvPr id="18"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9"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pic>
        <p:nvPicPr>
          <p:cNvPr id="24" name="Picture 2"/>
          <p:cNvPicPr>
            <a:picLocks noChangeAspect="1" noChangeArrowheads="1"/>
          </p:cNvPicPr>
          <p:nvPr/>
        </p:nvPicPr>
        <p:blipFill>
          <a:blip r:embed="rId3" cstate="print"/>
          <a:srcRect/>
          <a:stretch>
            <a:fillRect/>
          </a:stretch>
        </p:blipFill>
        <p:spPr bwMode="auto">
          <a:xfrm>
            <a:off x="0" y="0"/>
            <a:ext cx="2500298" cy="1071546"/>
          </a:xfrm>
          <a:prstGeom prst="rect">
            <a:avLst/>
          </a:prstGeom>
          <a:noFill/>
          <a:ln w="9525">
            <a:noFill/>
            <a:miter lim="800000"/>
            <a:headEnd/>
            <a:tailEnd/>
          </a:ln>
          <a:effectLst/>
        </p:spPr>
      </p:pic>
      <p:grpSp>
        <p:nvGrpSpPr>
          <p:cNvPr id="25" name="Group 22"/>
          <p:cNvGrpSpPr>
            <a:grpSpLocks/>
          </p:cNvGrpSpPr>
          <p:nvPr/>
        </p:nvGrpSpPr>
        <p:grpSpPr bwMode="auto">
          <a:xfrm>
            <a:off x="2286016" y="792147"/>
            <a:ext cx="2214546" cy="565151"/>
            <a:chOff x="4694" y="1940"/>
            <a:chExt cx="862" cy="356"/>
          </a:xfrm>
          <a:solidFill>
            <a:srgbClr val="92D050"/>
          </a:solidFill>
        </p:grpSpPr>
        <p:sp>
          <p:nvSpPr>
            <p:cNvPr id="26"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27"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grpSp>
        <p:nvGrpSpPr>
          <p:cNvPr id="28" name="Group 22"/>
          <p:cNvGrpSpPr>
            <a:grpSpLocks/>
          </p:cNvGrpSpPr>
          <p:nvPr/>
        </p:nvGrpSpPr>
        <p:grpSpPr bwMode="auto">
          <a:xfrm>
            <a:off x="-32" y="-24"/>
            <a:ext cx="2214546" cy="565151"/>
            <a:chOff x="4694" y="1940"/>
            <a:chExt cx="862" cy="356"/>
          </a:xfrm>
          <a:solidFill>
            <a:srgbClr val="FFFF00"/>
          </a:solidFill>
        </p:grpSpPr>
        <p:sp>
          <p:nvSpPr>
            <p:cNvPr id="29"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30"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a:solidFill>
                    <a:schemeClr val="bg1"/>
                  </a:solidFill>
                </a:rPr>
                <a:t>Introduction</a:t>
              </a:r>
            </a:p>
          </p:txBody>
        </p:sp>
      </p:grpSp>
      <p:grpSp>
        <p:nvGrpSpPr>
          <p:cNvPr id="38" name="Groupe 37"/>
          <p:cNvGrpSpPr/>
          <p:nvPr/>
        </p:nvGrpSpPr>
        <p:grpSpPr>
          <a:xfrm>
            <a:off x="251520" y="2132856"/>
            <a:ext cx="8424936" cy="2016224"/>
            <a:chOff x="251520" y="2132856"/>
            <a:chExt cx="8424936" cy="2016224"/>
          </a:xfrm>
        </p:grpSpPr>
        <p:sp>
          <p:nvSpPr>
            <p:cNvPr id="21" name="ZoneTexte 20"/>
            <p:cNvSpPr txBox="1"/>
            <p:nvPr/>
          </p:nvSpPr>
          <p:spPr>
            <a:xfrm>
              <a:off x="251520" y="2132856"/>
              <a:ext cx="8424936" cy="2016224"/>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pPr>
                <a:lnSpc>
                  <a:spcPct val="150000"/>
                </a:lnSpc>
              </a:pPr>
              <a:endParaRPr lang="fr-FR" sz="2800" dirty="0" smtClean="0">
                <a:latin typeface="Times New Roman" pitchFamily="18" charset="0"/>
                <a:cs typeface="Times New Roman" pitchFamily="18" charset="0"/>
              </a:endParaRPr>
            </a:p>
            <a:p>
              <a:pPr>
                <a:lnSpc>
                  <a:spcPct val="150000"/>
                </a:lnSpc>
              </a:pPr>
              <a:endParaRPr lang="fr-FR" sz="2800" dirty="0" smtClean="0">
                <a:latin typeface="Times New Roman" pitchFamily="18" charset="0"/>
                <a:cs typeface="Times New Roman" pitchFamily="18" charset="0"/>
              </a:endParaRPr>
            </a:p>
            <a:p>
              <a:pPr>
                <a:lnSpc>
                  <a:spcPct val="150000"/>
                </a:lnSpc>
              </a:pPr>
              <a:endParaRPr lang="fr-FR" sz="2800" dirty="0">
                <a:latin typeface="Times New Roman" pitchFamily="18" charset="0"/>
                <a:cs typeface="Times New Roman" pitchFamily="18" charset="0"/>
              </a:endParaRPr>
            </a:p>
          </p:txBody>
        </p:sp>
        <p:sp>
          <p:nvSpPr>
            <p:cNvPr id="36" name="Rectangle 29"/>
            <p:cNvSpPr>
              <a:spLocks noChangeArrowheads="1"/>
            </p:cNvSpPr>
            <p:nvPr/>
          </p:nvSpPr>
          <p:spPr bwMode="auto">
            <a:xfrm>
              <a:off x="467544" y="2276872"/>
              <a:ext cx="7715250" cy="1570037"/>
            </a:xfrm>
            <a:prstGeom prst="rect">
              <a:avLst/>
            </a:prstGeom>
            <a:noFill/>
            <a:ln w="9525">
              <a:noFill/>
              <a:miter lim="800000"/>
              <a:headEnd/>
              <a:tailEnd/>
            </a:ln>
            <a:effectLst>
              <a:prstShdw prst="shdw12">
                <a:schemeClr val="bg2">
                  <a:alpha val="50000"/>
                </a:schemeClr>
              </a:prstShdw>
            </a:effectLst>
          </p:spPr>
          <p:txBody>
            <a:bodyPr anchor="ctr">
              <a:spAutoFit/>
            </a:bodyPr>
            <a:lstStyle/>
            <a:p>
              <a:pPr indent="450850" algn="justLow" eaLnBrk="0" hangingPunct="0"/>
              <a:r>
                <a:rPr lang="fr-FR" sz="2400" dirty="0">
                  <a:latin typeface="Times New Roman" pitchFamily="18" charset="0"/>
                  <a:ea typeface="Calibri" pitchFamily="34" charset="0"/>
                  <a:cs typeface="Times New Roman" pitchFamily="18" charset="0"/>
                </a:rPr>
                <a:t>En chimie organique, la classification des molécules est basée sur le nombre et la diversité des atomes qui les composent, mais aussi sur les différents types de liaisons qui constituent leurs structures.</a:t>
              </a:r>
            </a:p>
          </p:txBody>
        </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cstate="print"/>
          <a:srcRect/>
          <a:stretch>
            <a:fillRect/>
          </a:stretch>
        </p:blipFill>
        <p:spPr bwMode="auto">
          <a:xfrm>
            <a:off x="0" y="0"/>
            <a:ext cx="2500298" cy="1000108"/>
          </a:xfrm>
          <a:prstGeom prst="rect">
            <a:avLst/>
          </a:prstGeom>
          <a:noFill/>
          <a:ln w="9525">
            <a:noFill/>
            <a:miter lim="800000"/>
            <a:headEnd/>
            <a:tailEnd/>
          </a:ln>
          <a:effectLst/>
        </p:spPr>
      </p:pic>
      <p:grpSp>
        <p:nvGrpSpPr>
          <p:cNvPr id="23" name="Group 22"/>
          <p:cNvGrpSpPr>
            <a:grpSpLocks/>
          </p:cNvGrpSpPr>
          <p:nvPr/>
        </p:nvGrpSpPr>
        <p:grpSpPr bwMode="auto">
          <a:xfrm>
            <a:off x="2571736" y="785794"/>
            <a:ext cx="2214546" cy="565151"/>
            <a:chOff x="4694" y="1940"/>
            <a:chExt cx="862" cy="356"/>
          </a:xfrm>
          <a:solidFill>
            <a:srgbClr val="92D050"/>
          </a:solidFill>
        </p:grpSpPr>
        <p:sp>
          <p:nvSpPr>
            <p:cNvPr id="24"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25"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grpSp>
        <p:nvGrpSpPr>
          <p:cNvPr id="26" name="Group 22"/>
          <p:cNvGrpSpPr>
            <a:grpSpLocks/>
          </p:cNvGrpSpPr>
          <p:nvPr/>
        </p:nvGrpSpPr>
        <p:grpSpPr bwMode="auto">
          <a:xfrm>
            <a:off x="-32" y="-24"/>
            <a:ext cx="2214546" cy="565151"/>
            <a:chOff x="4694" y="1940"/>
            <a:chExt cx="862" cy="356"/>
          </a:xfrm>
          <a:solidFill>
            <a:srgbClr val="FFFF00"/>
          </a:solidFill>
        </p:grpSpPr>
        <p:sp>
          <p:nvSpPr>
            <p:cNvPr id="27"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28"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a:solidFill>
                    <a:schemeClr val="bg1"/>
                  </a:solidFill>
                </a:rPr>
                <a:t>Introduction</a:t>
              </a:r>
            </a:p>
          </p:txBody>
        </p:sp>
      </p:grpSp>
      <p:sp>
        <p:nvSpPr>
          <p:cNvPr id="29" name="ZoneTexte 28"/>
          <p:cNvSpPr txBox="1">
            <a:spLocks noChangeArrowheads="1"/>
          </p:cNvSpPr>
          <p:nvPr/>
        </p:nvSpPr>
        <p:spPr bwMode="auto">
          <a:xfrm>
            <a:off x="2699792" y="1988840"/>
            <a:ext cx="3143250" cy="461963"/>
          </a:xfrm>
          <a:prstGeom prst="rect">
            <a:avLst/>
          </a:prstGeom>
          <a:noFill/>
          <a:ln w="9525">
            <a:noFill/>
            <a:miter lim="800000"/>
            <a:headEnd/>
            <a:tailEnd/>
          </a:ln>
        </p:spPr>
        <p:txBody>
          <a:bodyPr>
            <a:spAutoFit/>
          </a:bodyPr>
          <a:lstStyle/>
          <a:p>
            <a:r>
              <a:rPr lang="fr-FR" sz="2400" b="1" dirty="0">
                <a:solidFill>
                  <a:srgbClr val="0066FF"/>
                </a:solidFill>
                <a:latin typeface="Times New Roman" pitchFamily="18" charset="0"/>
                <a:cs typeface="Times New Roman" pitchFamily="18" charset="0"/>
              </a:rPr>
              <a:t>NOMENCLATURE</a:t>
            </a:r>
            <a:r>
              <a:rPr lang="fr-FR" sz="2000" b="1" dirty="0">
                <a:solidFill>
                  <a:srgbClr val="0066FF"/>
                </a:solidFill>
                <a:latin typeface="Times New Roman" pitchFamily="18" charset="0"/>
                <a:cs typeface="Times New Roman" pitchFamily="18" charset="0"/>
              </a:rPr>
              <a:t>  </a:t>
            </a:r>
            <a:endParaRPr lang="fr-FR" sz="2000" dirty="0">
              <a:solidFill>
                <a:srgbClr val="0066FF"/>
              </a:solidFill>
              <a:latin typeface="Times New Roman" pitchFamily="18" charset="0"/>
              <a:cs typeface="Times New Roman" pitchFamily="18" charset="0"/>
            </a:endParaRPr>
          </a:p>
        </p:txBody>
      </p:sp>
      <p:sp>
        <p:nvSpPr>
          <p:cNvPr id="30" name="ZoneTexte 29"/>
          <p:cNvSpPr txBox="1">
            <a:spLocks noChangeArrowheads="1"/>
          </p:cNvSpPr>
          <p:nvPr/>
        </p:nvSpPr>
        <p:spPr bwMode="auto">
          <a:xfrm>
            <a:off x="539552" y="2564904"/>
            <a:ext cx="3929063" cy="369887"/>
          </a:xfrm>
          <a:prstGeom prst="rect">
            <a:avLst/>
          </a:prstGeom>
          <a:noFill/>
          <a:ln w="9525">
            <a:noFill/>
            <a:miter lim="800000"/>
            <a:headEnd/>
            <a:tailEnd/>
          </a:ln>
        </p:spPr>
        <p:txBody>
          <a:bodyPr>
            <a:spAutoFit/>
          </a:bodyPr>
          <a:lstStyle/>
          <a:p>
            <a:r>
              <a:rPr lang="fr-FR" b="1" u="sng" dirty="0">
                <a:solidFill>
                  <a:srgbClr val="0066FF"/>
                </a:solidFill>
              </a:rPr>
              <a:t>Hétérocycles monocycliques</a:t>
            </a:r>
            <a:r>
              <a:rPr lang="fr-FR" b="1" dirty="0">
                <a:solidFill>
                  <a:srgbClr val="0066FF"/>
                </a:solidFill>
              </a:rPr>
              <a:t> </a:t>
            </a:r>
            <a:r>
              <a:rPr lang="fr-FR" dirty="0">
                <a:solidFill>
                  <a:srgbClr val="0066FF"/>
                </a:solidFill>
              </a:rPr>
              <a:t> </a:t>
            </a:r>
          </a:p>
        </p:txBody>
      </p:sp>
      <p:graphicFrame>
        <p:nvGraphicFramePr>
          <p:cNvPr id="31" name="Tableau 30"/>
          <p:cNvGraphicFramePr>
            <a:graphicFrameLocks noGrp="1"/>
          </p:cNvGraphicFramePr>
          <p:nvPr/>
        </p:nvGraphicFramePr>
        <p:xfrm>
          <a:off x="396677" y="2998291"/>
          <a:ext cx="8143931" cy="3638169"/>
        </p:xfrm>
        <a:graphic>
          <a:graphicData uri="http://schemas.openxmlformats.org/drawingml/2006/table">
            <a:tbl>
              <a:tblPr>
                <a:tableStyleId>{8A107856-5554-42FB-B03E-39F5DBC370BA}</a:tableStyleId>
              </a:tblPr>
              <a:tblGrid>
                <a:gridCol w="1438731"/>
                <a:gridCol w="1963701"/>
                <a:gridCol w="1364723"/>
                <a:gridCol w="1796934"/>
                <a:gridCol w="1579842"/>
              </a:tblGrid>
              <a:tr h="734966">
                <a:tc>
                  <a:txBody>
                    <a:bodyPr/>
                    <a:lstStyle/>
                    <a:p>
                      <a:pPr>
                        <a:lnSpc>
                          <a:spcPct val="115000"/>
                        </a:lnSpc>
                        <a:spcBef>
                          <a:spcPts val="600"/>
                        </a:spcBef>
                        <a:spcAft>
                          <a:spcPts val="600"/>
                        </a:spcAft>
                      </a:pPr>
                      <a:r>
                        <a:rPr lang="fr-FR" sz="1350" b="1" dirty="0"/>
                        <a:t>Nombre de chainons du cycle</a:t>
                      </a:r>
                      <a:endParaRPr lang="fr-FR" sz="1350" b="1" dirty="0">
                        <a:latin typeface="Calibri"/>
                        <a:ea typeface="Calibri"/>
                        <a:cs typeface="Arial"/>
                      </a:endParaRPr>
                    </a:p>
                  </a:txBody>
                  <a:tcPr marL="68580" marR="68580" marT="0" marB="0" anchor="ctr"/>
                </a:tc>
                <a:tc gridSpan="2">
                  <a:txBody>
                    <a:bodyPr/>
                    <a:lstStyle/>
                    <a:p>
                      <a:pPr indent="450215" algn="ctr">
                        <a:lnSpc>
                          <a:spcPct val="115000"/>
                        </a:lnSpc>
                        <a:spcBef>
                          <a:spcPts val="600"/>
                        </a:spcBef>
                        <a:spcAft>
                          <a:spcPts val="600"/>
                        </a:spcAft>
                      </a:pPr>
                      <a:r>
                        <a:rPr lang="fr-FR" sz="1350" b="1" dirty="0"/>
                        <a:t>Cycles azotés</a:t>
                      </a:r>
                      <a:endParaRPr lang="fr-FR" sz="1350" b="1" dirty="0">
                        <a:latin typeface="Calibri"/>
                        <a:ea typeface="Calibri"/>
                        <a:cs typeface="Arial"/>
                      </a:endParaRPr>
                    </a:p>
                  </a:txBody>
                  <a:tcPr marL="68580" marR="68580" marT="0" marB="0" anchor="ctr"/>
                </a:tc>
                <a:tc hMerge="1">
                  <a:txBody>
                    <a:bodyPr/>
                    <a:lstStyle/>
                    <a:p>
                      <a:endParaRPr lang="fr-FR"/>
                    </a:p>
                  </a:txBody>
                  <a:tcPr/>
                </a:tc>
                <a:tc gridSpan="2">
                  <a:txBody>
                    <a:bodyPr/>
                    <a:lstStyle/>
                    <a:p>
                      <a:pPr indent="450215" algn="ctr">
                        <a:lnSpc>
                          <a:spcPct val="115000"/>
                        </a:lnSpc>
                        <a:spcBef>
                          <a:spcPts val="600"/>
                        </a:spcBef>
                        <a:spcAft>
                          <a:spcPts val="600"/>
                        </a:spcAft>
                      </a:pPr>
                      <a:r>
                        <a:rPr lang="fr-FR" sz="1350" b="1" dirty="0"/>
                        <a:t>Cycles non azotés</a:t>
                      </a:r>
                      <a:endParaRPr lang="fr-FR" sz="1350" b="1" dirty="0">
                        <a:latin typeface="Calibri"/>
                        <a:ea typeface="Calibri"/>
                        <a:cs typeface="Arial"/>
                      </a:endParaRPr>
                    </a:p>
                  </a:txBody>
                  <a:tcPr marL="68580" marR="68580" marT="0" marB="0" anchor="ctr"/>
                </a:tc>
                <a:tc hMerge="1">
                  <a:txBody>
                    <a:bodyPr/>
                    <a:lstStyle/>
                    <a:p>
                      <a:endParaRPr lang="fr-FR"/>
                    </a:p>
                  </a:txBody>
                  <a:tcPr/>
                </a:tc>
              </a:tr>
              <a:tr h="640140">
                <a:tc>
                  <a:txBody>
                    <a:bodyPr/>
                    <a:lstStyle/>
                    <a:p>
                      <a:pPr indent="450215" algn="ctr">
                        <a:lnSpc>
                          <a:spcPct val="115000"/>
                        </a:lnSpc>
                        <a:spcBef>
                          <a:spcPts val="600"/>
                        </a:spcBef>
                        <a:spcAft>
                          <a:spcPts val="600"/>
                        </a:spcAft>
                      </a:pPr>
                      <a:endParaRPr lang="fr-FR" sz="1350" b="1">
                        <a:latin typeface="Times New Roman"/>
                        <a:ea typeface="Calibri"/>
                        <a:cs typeface="Arial"/>
                      </a:endParaRPr>
                    </a:p>
                  </a:txBody>
                  <a:tcPr marL="68580" marR="68580" marT="0" marB="0" anchor="ctr"/>
                </a:tc>
                <a:tc>
                  <a:txBody>
                    <a:bodyPr/>
                    <a:lstStyle/>
                    <a:p>
                      <a:pPr>
                        <a:lnSpc>
                          <a:spcPct val="115000"/>
                        </a:lnSpc>
                        <a:spcBef>
                          <a:spcPts val="600"/>
                        </a:spcBef>
                        <a:spcAft>
                          <a:spcPts val="600"/>
                        </a:spcAft>
                      </a:pPr>
                      <a:r>
                        <a:rPr lang="fr-FR" sz="1350" b="1"/>
                        <a:t>N</a:t>
                      </a:r>
                      <a:r>
                        <a:rPr lang="fr-FR" sz="1350" b="1" baseline="30000"/>
                        <a:t>br</a:t>
                      </a:r>
                      <a:r>
                        <a:rPr lang="fr-FR" sz="1350" b="1"/>
                        <a:t> maximale</a:t>
                      </a:r>
                    </a:p>
                    <a:p>
                      <a:pPr>
                        <a:lnSpc>
                          <a:spcPct val="115000"/>
                        </a:lnSpc>
                        <a:spcBef>
                          <a:spcPts val="600"/>
                        </a:spcBef>
                        <a:spcAft>
                          <a:spcPts val="600"/>
                        </a:spcAft>
                      </a:pPr>
                      <a:r>
                        <a:rPr lang="fr-FR" sz="1350" b="1"/>
                        <a:t>de doubles liaisons</a:t>
                      </a:r>
                      <a:endParaRPr lang="fr-FR" sz="1350" b="1">
                        <a:latin typeface="Calibri"/>
                        <a:ea typeface="Calibri"/>
                        <a:cs typeface="Arial"/>
                      </a:endParaRPr>
                    </a:p>
                  </a:txBody>
                  <a:tcPr marL="68580" marR="68580" marT="0" marB="0" anchor="ctr"/>
                </a:tc>
                <a:tc>
                  <a:txBody>
                    <a:bodyPr/>
                    <a:lstStyle/>
                    <a:p>
                      <a:pPr>
                        <a:lnSpc>
                          <a:spcPct val="115000"/>
                        </a:lnSpc>
                        <a:spcBef>
                          <a:spcPts val="600"/>
                        </a:spcBef>
                        <a:spcAft>
                          <a:spcPts val="600"/>
                        </a:spcAft>
                      </a:pPr>
                      <a:r>
                        <a:rPr lang="fr-FR" sz="1350" b="1"/>
                        <a:t>saturation</a:t>
                      </a:r>
                      <a:endParaRPr lang="fr-FR" sz="1350" b="1">
                        <a:latin typeface="Calibri"/>
                        <a:ea typeface="Calibri"/>
                        <a:cs typeface="Arial"/>
                      </a:endParaRPr>
                    </a:p>
                  </a:txBody>
                  <a:tcPr marL="68580" marR="68580" marT="0" marB="0" anchor="ctr"/>
                </a:tc>
                <a:tc>
                  <a:txBody>
                    <a:bodyPr/>
                    <a:lstStyle/>
                    <a:p>
                      <a:pPr>
                        <a:lnSpc>
                          <a:spcPct val="115000"/>
                        </a:lnSpc>
                        <a:spcBef>
                          <a:spcPts val="600"/>
                        </a:spcBef>
                        <a:spcAft>
                          <a:spcPts val="600"/>
                        </a:spcAft>
                      </a:pPr>
                      <a:r>
                        <a:rPr lang="fr-FR" sz="1350" b="1"/>
                        <a:t>N</a:t>
                      </a:r>
                      <a:r>
                        <a:rPr lang="fr-FR" sz="1350" b="1" baseline="30000"/>
                        <a:t>br</a:t>
                      </a:r>
                      <a:r>
                        <a:rPr lang="fr-FR" sz="1350" b="1"/>
                        <a:t> maximale de doubles liaisons</a:t>
                      </a:r>
                      <a:endParaRPr lang="fr-FR" sz="1350" b="1">
                        <a:latin typeface="Calibri"/>
                        <a:ea typeface="Calibri"/>
                        <a:cs typeface="Arial"/>
                      </a:endParaRPr>
                    </a:p>
                  </a:txBody>
                  <a:tcPr marL="68580" marR="68580" marT="0" marB="0" anchor="ctr"/>
                </a:tc>
                <a:tc>
                  <a:txBody>
                    <a:bodyPr/>
                    <a:lstStyle/>
                    <a:p>
                      <a:pPr>
                        <a:lnSpc>
                          <a:spcPct val="115000"/>
                        </a:lnSpc>
                        <a:spcBef>
                          <a:spcPts val="600"/>
                        </a:spcBef>
                        <a:spcAft>
                          <a:spcPts val="600"/>
                        </a:spcAft>
                      </a:pPr>
                      <a:r>
                        <a:rPr lang="fr-FR" sz="1350" b="1" dirty="0"/>
                        <a:t>saturation</a:t>
                      </a:r>
                      <a:endParaRPr lang="fr-FR" sz="1350" b="1" dirty="0">
                        <a:latin typeface="Calibri"/>
                        <a:ea typeface="Calibri"/>
                        <a:cs typeface="Arial"/>
                      </a:endParaRPr>
                    </a:p>
                  </a:txBody>
                  <a:tcPr marL="68580" marR="68580" marT="0" marB="0" anchor="ctr"/>
                </a:tc>
              </a:tr>
              <a:tr h="2263063">
                <a:tc>
                  <a:txBody>
                    <a:bodyPr/>
                    <a:lstStyle/>
                    <a:p>
                      <a:pPr algn="ctr">
                        <a:lnSpc>
                          <a:spcPct val="115000"/>
                        </a:lnSpc>
                        <a:spcBef>
                          <a:spcPts val="600"/>
                        </a:spcBef>
                        <a:spcAft>
                          <a:spcPts val="600"/>
                        </a:spcAft>
                      </a:pPr>
                      <a:endParaRPr lang="fr-FR" sz="1350" b="1" dirty="0"/>
                    </a:p>
                    <a:p>
                      <a:pPr algn="ctr">
                        <a:lnSpc>
                          <a:spcPct val="115000"/>
                        </a:lnSpc>
                        <a:spcBef>
                          <a:spcPts val="600"/>
                        </a:spcBef>
                        <a:spcAft>
                          <a:spcPts val="600"/>
                        </a:spcAft>
                      </a:pPr>
                      <a:r>
                        <a:rPr lang="fr-FR" sz="1350" b="1" dirty="0" smtClean="0"/>
                        <a:t>3                                                                                    4                                                 5 </a:t>
                      </a:r>
                    </a:p>
                    <a:p>
                      <a:pPr algn="ctr">
                        <a:lnSpc>
                          <a:spcPct val="115000"/>
                        </a:lnSpc>
                        <a:spcBef>
                          <a:spcPts val="600"/>
                        </a:spcBef>
                        <a:spcAft>
                          <a:spcPts val="600"/>
                        </a:spcAft>
                      </a:pPr>
                      <a:r>
                        <a:rPr lang="fr-FR" sz="1350" b="1" dirty="0" smtClean="0"/>
                        <a:t>6                                                                                         7                                        8</a:t>
                      </a:r>
                      <a:endParaRPr lang="fr-FR" sz="1350" b="1" dirty="0">
                        <a:latin typeface="Calibri"/>
                        <a:ea typeface="Calibri"/>
                        <a:cs typeface="Arial"/>
                      </a:endParaRPr>
                    </a:p>
                  </a:txBody>
                  <a:tcPr marL="68580" marR="68580" marT="0" marB="0" anchor="ctr"/>
                </a:tc>
                <a:tc>
                  <a:txBody>
                    <a:bodyPr/>
                    <a:lstStyle/>
                    <a:p>
                      <a:pPr>
                        <a:lnSpc>
                          <a:spcPct val="115000"/>
                        </a:lnSpc>
                        <a:spcBef>
                          <a:spcPts val="600"/>
                        </a:spcBef>
                        <a:spcAft>
                          <a:spcPts val="600"/>
                        </a:spcAft>
                      </a:pPr>
                      <a:r>
                        <a:rPr lang="fr-FR" sz="1350" b="1" dirty="0"/>
                        <a:t>              - </a:t>
                      </a:r>
                      <a:r>
                        <a:rPr lang="fr-FR" sz="1350" b="1" dirty="0" err="1"/>
                        <a:t>irine</a:t>
                      </a:r>
                      <a:endParaRPr lang="fr-FR" sz="1350" b="1" dirty="0"/>
                    </a:p>
                    <a:p>
                      <a:pPr indent="450215">
                        <a:lnSpc>
                          <a:spcPct val="115000"/>
                        </a:lnSpc>
                        <a:spcBef>
                          <a:spcPts val="600"/>
                        </a:spcBef>
                        <a:spcAft>
                          <a:spcPts val="600"/>
                        </a:spcAft>
                      </a:pPr>
                      <a:r>
                        <a:rPr lang="fr-FR" sz="1350" b="1" dirty="0"/>
                        <a:t>-</a:t>
                      </a:r>
                      <a:r>
                        <a:rPr lang="fr-FR" sz="1350" b="1" dirty="0" err="1"/>
                        <a:t>éte</a:t>
                      </a:r>
                      <a:endParaRPr lang="fr-FR" sz="1350" b="1" dirty="0"/>
                    </a:p>
                    <a:p>
                      <a:pPr indent="450215">
                        <a:lnSpc>
                          <a:spcPct val="115000"/>
                        </a:lnSpc>
                        <a:spcBef>
                          <a:spcPts val="600"/>
                        </a:spcBef>
                        <a:spcAft>
                          <a:spcPts val="600"/>
                        </a:spcAft>
                      </a:pPr>
                      <a:r>
                        <a:rPr lang="fr-FR" sz="1350" b="1" dirty="0"/>
                        <a:t>-</a:t>
                      </a:r>
                      <a:r>
                        <a:rPr lang="fr-FR" sz="1350" b="1" dirty="0" err="1"/>
                        <a:t>ole</a:t>
                      </a:r>
                      <a:endParaRPr lang="fr-FR" sz="1350" b="1" dirty="0"/>
                    </a:p>
                    <a:p>
                      <a:pPr indent="450215">
                        <a:lnSpc>
                          <a:spcPct val="115000"/>
                        </a:lnSpc>
                        <a:spcBef>
                          <a:spcPts val="600"/>
                        </a:spcBef>
                        <a:spcAft>
                          <a:spcPts val="600"/>
                        </a:spcAft>
                      </a:pPr>
                      <a:r>
                        <a:rPr lang="fr-FR" sz="1350" b="1" dirty="0"/>
                        <a:t>-</a:t>
                      </a:r>
                      <a:r>
                        <a:rPr lang="fr-FR" sz="1350" b="1" dirty="0" err="1"/>
                        <a:t>ine</a:t>
                      </a:r>
                      <a:endParaRPr lang="fr-FR" sz="1350" b="1" dirty="0"/>
                    </a:p>
                    <a:p>
                      <a:pPr indent="450215">
                        <a:lnSpc>
                          <a:spcPct val="115000"/>
                        </a:lnSpc>
                        <a:spcBef>
                          <a:spcPts val="600"/>
                        </a:spcBef>
                        <a:spcAft>
                          <a:spcPts val="600"/>
                        </a:spcAft>
                      </a:pPr>
                      <a:r>
                        <a:rPr lang="fr-FR" sz="1350" b="1" dirty="0"/>
                        <a:t>-épine</a:t>
                      </a:r>
                    </a:p>
                    <a:p>
                      <a:pPr indent="450215">
                        <a:lnSpc>
                          <a:spcPct val="115000"/>
                        </a:lnSpc>
                        <a:spcBef>
                          <a:spcPts val="600"/>
                        </a:spcBef>
                        <a:spcAft>
                          <a:spcPts val="600"/>
                        </a:spcAft>
                      </a:pPr>
                      <a:r>
                        <a:rPr lang="fr-FR" sz="1350" b="1" dirty="0"/>
                        <a:t>- </a:t>
                      </a:r>
                      <a:r>
                        <a:rPr lang="fr-FR" sz="1350" b="1" dirty="0" err="1"/>
                        <a:t>ocine</a:t>
                      </a:r>
                      <a:endParaRPr lang="fr-FR" sz="1350" b="1" dirty="0">
                        <a:latin typeface="Calibri"/>
                        <a:ea typeface="Calibri"/>
                        <a:cs typeface="Arial"/>
                      </a:endParaRPr>
                    </a:p>
                  </a:txBody>
                  <a:tcPr marL="68580" marR="68580" marT="0" marB="0" anchor="ctr"/>
                </a:tc>
                <a:tc>
                  <a:txBody>
                    <a:bodyPr/>
                    <a:lstStyle/>
                    <a:p>
                      <a:pPr>
                        <a:lnSpc>
                          <a:spcPct val="115000"/>
                        </a:lnSpc>
                        <a:spcBef>
                          <a:spcPts val="600"/>
                        </a:spcBef>
                        <a:spcAft>
                          <a:spcPts val="600"/>
                        </a:spcAft>
                      </a:pPr>
                      <a:r>
                        <a:rPr lang="fr-FR" sz="1350" b="1" dirty="0"/>
                        <a:t>   </a:t>
                      </a:r>
                      <a:r>
                        <a:rPr lang="fr-FR" sz="1350" b="1" dirty="0" err="1"/>
                        <a:t>iridine</a:t>
                      </a:r>
                      <a:endParaRPr lang="fr-FR" sz="1350" b="1" dirty="0"/>
                    </a:p>
                    <a:p>
                      <a:pPr>
                        <a:lnSpc>
                          <a:spcPct val="115000"/>
                        </a:lnSpc>
                        <a:spcBef>
                          <a:spcPts val="600"/>
                        </a:spcBef>
                        <a:spcAft>
                          <a:spcPts val="600"/>
                        </a:spcAft>
                      </a:pPr>
                      <a:r>
                        <a:rPr lang="fr-FR" sz="1350" b="1" dirty="0"/>
                        <a:t>   </a:t>
                      </a:r>
                      <a:r>
                        <a:rPr lang="fr-FR" sz="1350" b="1" dirty="0" err="1"/>
                        <a:t>étidine</a:t>
                      </a:r>
                      <a:endParaRPr lang="fr-FR" sz="1350" b="1" dirty="0"/>
                    </a:p>
                    <a:p>
                      <a:pPr>
                        <a:lnSpc>
                          <a:spcPct val="115000"/>
                        </a:lnSpc>
                        <a:spcBef>
                          <a:spcPts val="600"/>
                        </a:spcBef>
                        <a:spcAft>
                          <a:spcPts val="600"/>
                        </a:spcAft>
                      </a:pPr>
                      <a:r>
                        <a:rPr lang="fr-FR" sz="1350" b="1" dirty="0"/>
                        <a:t>    </a:t>
                      </a:r>
                      <a:r>
                        <a:rPr lang="fr-FR" sz="1350" b="1" dirty="0" err="1"/>
                        <a:t>olane</a:t>
                      </a:r>
                      <a:endParaRPr lang="fr-FR" sz="1350" b="1" dirty="0"/>
                    </a:p>
                    <a:p>
                      <a:pPr>
                        <a:lnSpc>
                          <a:spcPct val="115000"/>
                        </a:lnSpc>
                        <a:spcBef>
                          <a:spcPts val="600"/>
                        </a:spcBef>
                        <a:spcAft>
                          <a:spcPts val="600"/>
                        </a:spcAft>
                      </a:pPr>
                      <a:r>
                        <a:rPr lang="fr-FR" sz="1350" b="1" dirty="0"/>
                        <a:t>    </a:t>
                      </a:r>
                      <a:r>
                        <a:rPr lang="fr-FR" sz="1350" b="1" dirty="0" err="1"/>
                        <a:t>inane</a:t>
                      </a:r>
                      <a:endParaRPr lang="fr-FR" sz="1350" b="1" dirty="0"/>
                    </a:p>
                    <a:p>
                      <a:pPr>
                        <a:lnSpc>
                          <a:spcPct val="115000"/>
                        </a:lnSpc>
                        <a:spcBef>
                          <a:spcPts val="600"/>
                        </a:spcBef>
                        <a:spcAft>
                          <a:spcPts val="600"/>
                        </a:spcAft>
                      </a:pPr>
                      <a:r>
                        <a:rPr lang="fr-FR" sz="1350" b="1" dirty="0"/>
                        <a:t>    </a:t>
                      </a:r>
                      <a:r>
                        <a:rPr lang="fr-FR" sz="1350" b="1" dirty="0" err="1"/>
                        <a:t>épane</a:t>
                      </a:r>
                      <a:endParaRPr lang="fr-FR" sz="1350" b="1" dirty="0"/>
                    </a:p>
                    <a:p>
                      <a:pPr>
                        <a:lnSpc>
                          <a:spcPct val="115000"/>
                        </a:lnSpc>
                        <a:spcBef>
                          <a:spcPts val="600"/>
                        </a:spcBef>
                        <a:spcAft>
                          <a:spcPts val="600"/>
                        </a:spcAft>
                      </a:pPr>
                      <a:r>
                        <a:rPr lang="fr-FR" sz="1350" b="1" dirty="0"/>
                        <a:t>   </a:t>
                      </a:r>
                      <a:r>
                        <a:rPr lang="fr-FR" sz="1350" b="1" dirty="0" err="1"/>
                        <a:t>ocane</a:t>
                      </a:r>
                      <a:endParaRPr lang="fr-FR" sz="1350" b="1" dirty="0">
                        <a:latin typeface="Calibri"/>
                        <a:ea typeface="Calibri"/>
                        <a:cs typeface="Arial"/>
                      </a:endParaRPr>
                    </a:p>
                  </a:txBody>
                  <a:tcPr marL="68580" marR="68580" marT="0" marB="0" anchor="ctr"/>
                </a:tc>
                <a:tc>
                  <a:txBody>
                    <a:bodyPr/>
                    <a:lstStyle/>
                    <a:p>
                      <a:pPr>
                        <a:lnSpc>
                          <a:spcPct val="115000"/>
                        </a:lnSpc>
                        <a:spcBef>
                          <a:spcPts val="600"/>
                        </a:spcBef>
                        <a:spcAft>
                          <a:spcPts val="600"/>
                        </a:spcAft>
                      </a:pPr>
                      <a:r>
                        <a:rPr lang="fr-FR" sz="1350" b="1"/>
                        <a:t>          - iréne</a:t>
                      </a:r>
                    </a:p>
                    <a:p>
                      <a:pPr>
                        <a:lnSpc>
                          <a:spcPct val="115000"/>
                        </a:lnSpc>
                        <a:spcBef>
                          <a:spcPts val="600"/>
                        </a:spcBef>
                        <a:spcAft>
                          <a:spcPts val="600"/>
                        </a:spcAft>
                      </a:pPr>
                      <a:r>
                        <a:rPr lang="fr-FR" sz="1350" b="1"/>
                        <a:t>          - éte</a:t>
                      </a:r>
                    </a:p>
                    <a:p>
                      <a:pPr>
                        <a:lnSpc>
                          <a:spcPct val="115000"/>
                        </a:lnSpc>
                        <a:spcBef>
                          <a:spcPts val="600"/>
                        </a:spcBef>
                        <a:spcAft>
                          <a:spcPts val="600"/>
                        </a:spcAft>
                      </a:pPr>
                      <a:r>
                        <a:rPr lang="fr-FR" sz="1350" b="1"/>
                        <a:t>          - ole</a:t>
                      </a:r>
                    </a:p>
                    <a:p>
                      <a:pPr>
                        <a:lnSpc>
                          <a:spcPct val="115000"/>
                        </a:lnSpc>
                        <a:spcBef>
                          <a:spcPts val="600"/>
                        </a:spcBef>
                        <a:spcAft>
                          <a:spcPts val="600"/>
                        </a:spcAft>
                      </a:pPr>
                      <a:r>
                        <a:rPr lang="fr-FR" sz="1350" b="1"/>
                        <a:t>          - ine</a:t>
                      </a:r>
                    </a:p>
                    <a:p>
                      <a:pPr>
                        <a:lnSpc>
                          <a:spcPct val="115000"/>
                        </a:lnSpc>
                        <a:spcBef>
                          <a:spcPts val="600"/>
                        </a:spcBef>
                        <a:spcAft>
                          <a:spcPts val="600"/>
                        </a:spcAft>
                      </a:pPr>
                      <a:r>
                        <a:rPr lang="fr-FR" sz="1350" b="1"/>
                        <a:t>          - épine</a:t>
                      </a:r>
                    </a:p>
                    <a:p>
                      <a:pPr>
                        <a:lnSpc>
                          <a:spcPct val="115000"/>
                        </a:lnSpc>
                        <a:spcBef>
                          <a:spcPts val="600"/>
                        </a:spcBef>
                        <a:spcAft>
                          <a:spcPts val="600"/>
                        </a:spcAft>
                      </a:pPr>
                      <a:r>
                        <a:rPr lang="fr-FR" sz="1350" b="1"/>
                        <a:t>          - ocine</a:t>
                      </a:r>
                      <a:endParaRPr lang="fr-FR" sz="1350" b="1">
                        <a:latin typeface="Calibri"/>
                        <a:ea typeface="Calibri"/>
                        <a:cs typeface="Arial"/>
                      </a:endParaRPr>
                    </a:p>
                  </a:txBody>
                  <a:tcPr marL="68580" marR="68580" marT="0" marB="0" anchor="ctr"/>
                </a:tc>
                <a:tc>
                  <a:txBody>
                    <a:bodyPr/>
                    <a:lstStyle/>
                    <a:p>
                      <a:pPr>
                        <a:lnSpc>
                          <a:spcPct val="115000"/>
                        </a:lnSpc>
                        <a:spcBef>
                          <a:spcPts val="600"/>
                        </a:spcBef>
                        <a:spcAft>
                          <a:spcPts val="600"/>
                        </a:spcAft>
                      </a:pPr>
                      <a:r>
                        <a:rPr lang="fr-FR" sz="1350" b="1" dirty="0"/>
                        <a:t>      - </a:t>
                      </a:r>
                      <a:r>
                        <a:rPr lang="fr-FR" sz="1350" b="1" dirty="0" err="1"/>
                        <a:t>irane</a:t>
                      </a:r>
                      <a:endParaRPr lang="fr-FR" sz="1350" b="1" dirty="0"/>
                    </a:p>
                    <a:p>
                      <a:pPr>
                        <a:lnSpc>
                          <a:spcPct val="115000"/>
                        </a:lnSpc>
                        <a:spcBef>
                          <a:spcPts val="600"/>
                        </a:spcBef>
                        <a:spcAft>
                          <a:spcPts val="600"/>
                        </a:spcAft>
                      </a:pPr>
                      <a:r>
                        <a:rPr lang="fr-FR" sz="1350" b="1" dirty="0"/>
                        <a:t>     - </a:t>
                      </a:r>
                      <a:r>
                        <a:rPr lang="fr-FR" sz="1350" b="1" dirty="0" err="1"/>
                        <a:t>étane</a:t>
                      </a:r>
                      <a:endParaRPr lang="fr-FR" sz="1350" b="1" dirty="0"/>
                    </a:p>
                    <a:p>
                      <a:pPr>
                        <a:lnSpc>
                          <a:spcPct val="115000"/>
                        </a:lnSpc>
                        <a:spcBef>
                          <a:spcPts val="600"/>
                        </a:spcBef>
                        <a:spcAft>
                          <a:spcPts val="600"/>
                        </a:spcAft>
                      </a:pPr>
                      <a:r>
                        <a:rPr lang="fr-FR" sz="1350" b="1" dirty="0"/>
                        <a:t>     - </a:t>
                      </a:r>
                      <a:r>
                        <a:rPr lang="fr-FR" sz="1350" b="1" dirty="0" err="1"/>
                        <a:t>olane</a:t>
                      </a:r>
                      <a:endParaRPr lang="fr-FR" sz="1350" b="1" dirty="0"/>
                    </a:p>
                    <a:p>
                      <a:pPr>
                        <a:lnSpc>
                          <a:spcPct val="115000"/>
                        </a:lnSpc>
                        <a:spcBef>
                          <a:spcPts val="600"/>
                        </a:spcBef>
                        <a:spcAft>
                          <a:spcPts val="600"/>
                        </a:spcAft>
                      </a:pPr>
                      <a:r>
                        <a:rPr lang="fr-FR" sz="1350" b="1" dirty="0"/>
                        <a:t>     - </a:t>
                      </a:r>
                      <a:r>
                        <a:rPr lang="fr-FR" sz="1350" b="1" dirty="0" err="1"/>
                        <a:t>ane</a:t>
                      </a:r>
                      <a:endParaRPr lang="fr-FR" sz="1350" b="1" dirty="0"/>
                    </a:p>
                    <a:p>
                      <a:pPr>
                        <a:lnSpc>
                          <a:spcPct val="115000"/>
                        </a:lnSpc>
                        <a:spcBef>
                          <a:spcPts val="600"/>
                        </a:spcBef>
                        <a:spcAft>
                          <a:spcPts val="600"/>
                        </a:spcAft>
                      </a:pPr>
                      <a:r>
                        <a:rPr lang="fr-FR" sz="1350" b="1" dirty="0"/>
                        <a:t>     - </a:t>
                      </a:r>
                      <a:r>
                        <a:rPr lang="fr-FR" sz="1350" b="1" dirty="0" err="1"/>
                        <a:t>épane</a:t>
                      </a:r>
                      <a:endParaRPr lang="fr-FR" sz="1350" b="1" dirty="0"/>
                    </a:p>
                    <a:p>
                      <a:pPr>
                        <a:lnSpc>
                          <a:spcPct val="115000"/>
                        </a:lnSpc>
                        <a:spcBef>
                          <a:spcPts val="600"/>
                        </a:spcBef>
                        <a:spcAft>
                          <a:spcPts val="600"/>
                        </a:spcAft>
                      </a:pPr>
                      <a:r>
                        <a:rPr lang="fr-FR" sz="1350" b="1" dirty="0"/>
                        <a:t>     - </a:t>
                      </a:r>
                      <a:r>
                        <a:rPr lang="fr-FR" sz="1350" b="1" dirty="0" err="1"/>
                        <a:t>ocane</a:t>
                      </a:r>
                      <a:endParaRPr lang="fr-FR" sz="1350" b="1" dirty="0">
                        <a:latin typeface="Calibri"/>
                        <a:ea typeface="Calibri"/>
                        <a:cs typeface="Arial"/>
                      </a:endParaRPr>
                    </a:p>
                  </a:txBody>
                  <a:tcPr marL="68580" marR="68580" marT="0" marB="0" anchor="ctr"/>
                </a:tc>
              </a:tr>
            </a:tbl>
          </a:graphicData>
        </a:graphic>
      </p:graphicFrame>
      <p:grpSp>
        <p:nvGrpSpPr>
          <p:cNvPr id="13" name="Group 22"/>
          <p:cNvGrpSpPr>
            <a:grpSpLocks/>
          </p:cNvGrpSpPr>
          <p:nvPr/>
        </p:nvGrpSpPr>
        <p:grpSpPr bwMode="auto">
          <a:xfrm>
            <a:off x="6429388" y="0"/>
            <a:ext cx="2214546" cy="565151"/>
            <a:chOff x="4694" y="1940"/>
            <a:chExt cx="862" cy="356"/>
          </a:xfrm>
          <a:solidFill>
            <a:srgbClr val="00B050"/>
          </a:solidFill>
        </p:grpSpPr>
        <p:sp>
          <p:nvSpPr>
            <p:cNvPr id="14"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5"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30" presetClass="entr" presetSubtype="0"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800" decel="100000"/>
                                        <p:tgtEl>
                                          <p:spTgt spid="31"/>
                                        </p:tgtEl>
                                      </p:cBhvr>
                                    </p:animEffect>
                                    <p:anim calcmode="lin" valueType="num">
                                      <p:cBhvr>
                                        <p:cTn id="20" dur="800" decel="100000" fill="hold"/>
                                        <p:tgtEl>
                                          <p:spTgt spid="31"/>
                                        </p:tgtEl>
                                        <p:attrNameLst>
                                          <p:attrName>style.rotation</p:attrName>
                                        </p:attrNameLst>
                                      </p:cBhvr>
                                      <p:tavLst>
                                        <p:tav tm="0">
                                          <p:val>
                                            <p:fltVal val="-90"/>
                                          </p:val>
                                        </p:tav>
                                        <p:tav tm="100000">
                                          <p:val>
                                            <p:fltVal val="0"/>
                                          </p:val>
                                        </p:tav>
                                      </p:tavLst>
                                    </p:anim>
                                    <p:anim calcmode="lin" valueType="num">
                                      <p:cBhvr>
                                        <p:cTn id="21" dur="800" decel="100000" fill="hold"/>
                                        <p:tgtEl>
                                          <p:spTgt spid="31"/>
                                        </p:tgtEl>
                                        <p:attrNameLst>
                                          <p:attrName>ppt_x</p:attrName>
                                        </p:attrNameLst>
                                      </p:cBhvr>
                                      <p:tavLst>
                                        <p:tav tm="0">
                                          <p:val>
                                            <p:strVal val="#ppt_x+0.4"/>
                                          </p:val>
                                        </p:tav>
                                        <p:tav tm="100000">
                                          <p:val>
                                            <p:strVal val="#ppt_x-0.05"/>
                                          </p:val>
                                        </p:tav>
                                      </p:tavLst>
                                    </p:anim>
                                    <p:anim calcmode="lin" valueType="num">
                                      <p:cBhvr>
                                        <p:cTn id="22" dur="800" decel="100000" fill="hold"/>
                                        <p:tgtEl>
                                          <p:spTgt spid="31"/>
                                        </p:tgtEl>
                                        <p:attrNameLst>
                                          <p:attrName>ppt_y</p:attrName>
                                        </p:attrNameLst>
                                      </p:cBhvr>
                                      <p:tavLst>
                                        <p:tav tm="0">
                                          <p:val>
                                            <p:strVal val="#ppt_y-0.4"/>
                                          </p:val>
                                        </p:tav>
                                        <p:tav tm="100000">
                                          <p:val>
                                            <p:strVal val="#ppt_y+0.1"/>
                                          </p:val>
                                        </p:tav>
                                      </p:tavLst>
                                    </p:anim>
                                    <p:anim calcmode="lin" valueType="num">
                                      <p:cBhvr>
                                        <p:cTn id="23" dur="200" accel="100000" fill="hold">
                                          <p:stCondLst>
                                            <p:cond delay="800"/>
                                          </p:stCondLst>
                                        </p:cTn>
                                        <p:tgtEl>
                                          <p:spTgt spid="31"/>
                                        </p:tgtEl>
                                        <p:attrNameLst>
                                          <p:attrName>ppt_x</p:attrName>
                                        </p:attrNameLst>
                                      </p:cBhvr>
                                      <p:tavLst>
                                        <p:tav tm="0">
                                          <p:val>
                                            <p:strVal val="#ppt_x-0.05"/>
                                          </p:val>
                                        </p:tav>
                                        <p:tav tm="100000">
                                          <p:val>
                                            <p:strVal val="#ppt_x"/>
                                          </p:val>
                                        </p:tav>
                                      </p:tavLst>
                                    </p:anim>
                                    <p:anim calcmode="lin" valueType="num">
                                      <p:cBhvr>
                                        <p:cTn id="24" dur="200" accel="100000" fill="hold">
                                          <p:stCondLst>
                                            <p:cond delay="800"/>
                                          </p:stCondLst>
                                        </p:cTn>
                                        <p:tgtEl>
                                          <p:spTgt spid="31"/>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srcRect/>
          <a:stretch>
            <a:fillRect/>
          </a:stretch>
        </p:blipFill>
        <p:spPr bwMode="auto">
          <a:xfrm>
            <a:off x="0" y="0"/>
            <a:ext cx="2500298" cy="1000108"/>
          </a:xfrm>
          <a:prstGeom prst="rect">
            <a:avLst/>
          </a:prstGeom>
          <a:noFill/>
          <a:ln w="9525">
            <a:noFill/>
            <a:miter lim="800000"/>
            <a:headEnd/>
            <a:tailEnd/>
          </a:ln>
          <a:effectLst/>
        </p:spPr>
      </p:pic>
      <p:grpSp>
        <p:nvGrpSpPr>
          <p:cNvPr id="28" name="Group 22"/>
          <p:cNvGrpSpPr>
            <a:grpSpLocks/>
          </p:cNvGrpSpPr>
          <p:nvPr/>
        </p:nvGrpSpPr>
        <p:grpSpPr bwMode="auto">
          <a:xfrm>
            <a:off x="-32" y="-24"/>
            <a:ext cx="2214546" cy="565151"/>
            <a:chOff x="4694" y="1940"/>
            <a:chExt cx="862" cy="356"/>
          </a:xfrm>
          <a:solidFill>
            <a:srgbClr val="FFFF00"/>
          </a:solidFill>
        </p:grpSpPr>
        <p:sp>
          <p:nvSpPr>
            <p:cNvPr id="29"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30"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a:solidFill>
                    <a:schemeClr val="bg1"/>
                  </a:solidFill>
                </a:rPr>
                <a:t>Introduction</a:t>
              </a:r>
            </a:p>
          </p:txBody>
        </p:sp>
      </p:grpSp>
      <p:pic>
        <p:nvPicPr>
          <p:cNvPr id="31" name="Picture 2"/>
          <p:cNvPicPr>
            <a:picLocks noChangeAspect="1" noChangeArrowheads="1"/>
          </p:cNvPicPr>
          <p:nvPr/>
        </p:nvPicPr>
        <p:blipFill>
          <a:blip r:embed="rId4" cstate="print">
            <a:lum contrast="40000"/>
          </a:blip>
          <a:srcRect/>
          <a:stretch>
            <a:fillRect/>
          </a:stretch>
        </p:blipFill>
        <p:spPr bwMode="auto">
          <a:xfrm>
            <a:off x="1547664" y="1556792"/>
            <a:ext cx="6215062" cy="3505200"/>
          </a:xfrm>
          <a:prstGeom prst="rect">
            <a:avLst/>
          </a:prstGeom>
          <a:ln>
            <a:noFill/>
          </a:ln>
          <a:effectLst>
            <a:outerShdw blurRad="292100" dist="139700" dir="2700000" algn="tl" rotWithShape="0">
              <a:srgbClr val="333333">
                <a:alpha val="65000"/>
              </a:srgbClr>
            </a:outerShdw>
          </a:effectLst>
        </p:spPr>
      </p:pic>
      <p:sp>
        <p:nvSpPr>
          <p:cNvPr id="32" name="ZoneTexte 3"/>
          <p:cNvSpPr txBox="1">
            <a:spLocks noChangeArrowheads="1"/>
          </p:cNvSpPr>
          <p:nvPr/>
        </p:nvSpPr>
        <p:spPr bwMode="auto">
          <a:xfrm>
            <a:off x="1143000" y="5214938"/>
            <a:ext cx="6858000" cy="369887"/>
          </a:xfrm>
          <a:prstGeom prst="rect">
            <a:avLst/>
          </a:prstGeom>
          <a:noFill/>
          <a:ln w="9525">
            <a:noFill/>
            <a:miter lim="800000"/>
            <a:headEnd/>
            <a:tailEnd/>
          </a:ln>
        </p:spPr>
        <p:txBody>
          <a:bodyPr>
            <a:spAutoFit/>
          </a:bodyPr>
          <a:lstStyle/>
          <a:p>
            <a:pPr algn="ctr"/>
            <a:r>
              <a:rPr lang="fr-FR" b="1" dirty="0">
                <a:solidFill>
                  <a:srgbClr val="013FF2"/>
                </a:solidFill>
              </a:rPr>
              <a:t>       </a:t>
            </a:r>
            <a:r>
              <a:rPr lang="fr-FR" b="1" dirty="0">
                <a:solidFill>
                  <a:srgbClr val="013FF2"/>
                </a:solidFill>
                <a:latin typeface="Times New Roman" pitchFamily="18" charset="0"/>
                <a:cs typeface="Times New Roman" pitchFamily="18" charset="0"/>
              </a:rPr>
              <a:t>Exemples de quelques hétérocycles </a:t>
            </a:r>
          </a:p>
        </p:txBody>
      </p:sp>
      <p:grpSp>
        <p:nvGrpSpPr>
          <p:cNvPr id="33" name="Group 22"/>
          <p:cNvGrpSpPr>
            <a:grpSpLocks/>
          </p:cNvGrpSpPr>
          <p:nvPr/>
        </p:nvGrpSpPr>
        <p:grpSpPr bwMode="auto">
          <a:xfrm>
            <a:off x="6758326" y="44420"/>
            <a:ext cx="2214546" cy="565150"/>
            <a:chOff x="4694" y="1872"/>
            <a:chExt cx="862" cy="356"/>
          </a:xfrm>
          <a:solidFill>
            <a:srgbClr val="00B050"/>
          </a:solidFill>
        </p:grpSpPr>
        <p:sp>
          <p:nvSpPr>
            <p:cNvPr id="34" name="AutoShape 23"/>
            <p:cNvSpPr>
              <a:spLocks noChangeArrowheads="1"/>
            </p:cNvSpPr>
            <p:nvPr/>
          </p:nvSpPr>
          <p:spPr bwMode="auto">
            <a:xfrm>
              <a:off x="4694" y="1872"/>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35" name="Text Box 24"/>
            <p:cNvSpPr txBox="1">
              <a:spLocks noChangeArrowheads="1"/>
            </p:cNvSpPr>
            <p:nvPr/>
          </p:nvSpPr>
          <p:spPr bwMode="auto">
            <a:xfrm>
              <a:off x="4756" y="1917"/>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grpSp>
        <p:nvGrpSpPr>
          <p:cNvPr id="36" name="Group 22"/>
          <p:cNvGrpSpPr>
            <a:grpSpLocks/>
          </p:cNvGrpSpPr>
          <p:nvPr/>
        </p:nvGrpSpPr>
        <p:grpSpPr bwMode="auto">
          <a:xfrm>
            <a:off x="2339752" y="836712"/>
            <a:ext cx="2214546" cy="565151"/>
            <a:chOff x="4694" y="1940"/>
            <a:chExt cx="862" cy="356"/>
          </a:xfrm>
          <a:solidFill>
            <a:srgbClr val="92D050"/>
          </a:solidFill>
        </p:grpSpPr>
        <p:sp>
          <p:nvSpPr>
            <p:cNvPr id="37"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38"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
                                        <p:tgtEl>
                                          <p:spTgt spid="31"/>
                                        </p:tgtEl>
                                      </p:cBhvr>
                                    </p:animEffect>
                                    <p:anim calcmode="lin" valueType="num">
                                      <p:cBhvr>
                                        <p:cTn id="8" dur="400" fill="hold"/>
                                        <p:tgtEl>
                                          <p:spTgt spid="31"/>
                                        </p:tgtEl>
                                        <p:attrNameLst>
                                          <p:attrName>ppt_x</p:attrName>
                                        </p:attrNameLst>
                                      </p:cBhvr>
                                      <p:tavLst>
                                        <p:tav tm="0">
                                          <p:val>
                                            <p:strVal val="#ppt_x"/>
                                          </p:val>
                                        </p:tav>
                                        <p:tav tm="100000">
                                          <p:val>
                                            <p:strVal val="#ppt_x"/>
                                          </p:val>
                                        </p:tav>
                                      </p:tavLst>
                                    </p:anim>
                                    <p:anim calcmode="lin" valueType="num">
                                      <p:cBhvr>
                                        <p:cTn id="9" dur="400" fill="hold"/>
                                        <p:tgtEl>
                                          <p:spTgt spid="31"/>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9" presetClass="entr" presetSubtype="0" decel="100000" fill="hold" grpId="0" nodeType="clickEffect">
                                  <p:stCondLst>
                                    <p:cond delay="0"/>
                                  </p:stCondLst>
                                  <p:childTnLst>
                                    <p:set>
                                      <p:cBhvr>
                                        <p:cTn id="15" dur="1" fill="hold">
                                          <p:stCondLst>
                                            <p:cond delay="0"/>
                                          </p:stCondLst>
                                        </p:cTn>
                                        <p:tgtEl>
                                          <p:spTgt spid="32"/>
                                        </p:tgtEl>
                                        <p:attrNameLst>
                                          <p:attrName>style.visibility</p:attrName>
                                        </p:attrNameLst>
                                      </p:cBhvr>
                                      <p:to>
                                        <p:strVal val="visible"/>
                                      </p:to>
                                    </p:set>
                                    <p:anim calcmode="lin" valueType="num">
                                      <p:cBhvr>
                                        <p:cTn id="16" dur="500" fill="hold"/>
                                        <p:tgtEl>
                                          <p:spTgt spid="32"/>
                                        </p:tgtEl>
                                        <p:attrNameLst>
                                          <p:attrName>ppt_w</p:attrName>
                                        </p:attrNameLst>
                                      </p:cBhvr>
                                      <p:tavLst>
                                        <p:tav tm="0">
                                          <p:val>
                                            <p:fltVal val="0"/>
                                          </p:val>
                                        </p:tav>
                                        <p:tav tm="100000">
                                          <p:val>
                                            <p:strVal val="#ppt_w"/>
                                          </p:val>
                                        </p:tav>
                                      </p:tavLst>
                                    </p:anim>
                                    <p:anim calcmode="lin" valueType="num">
                                      <p:cBhvr>
                                        <p:cTn id="17" dur="500" fill="hold"/>
                                        <p:tgtEl>
                                          <p:spTgt spid="32"/>
                                        </p:tgtEl>
                                        <p:attrNameLst>
                                          <p:attrName>ppt_h</p:attrName>
                                        </p:attrNameLst>
                                      </p:cBhvr>
                                      <p:tavLst>
                                        <p:tav tm="0">
                                          <p:val>
                                            <p:fltVal val="0"/>
                                          </p:val>
                                        </p:tav>
                                        <p:tav tm="100000">
                                          <p:val>
                                            <p:strVal val="#ppt_h"/>
                                          </p:val>
                                        </p:tav>
                                      </p:tavLst>
                                    </p:anim>
                                    <p:anim calcmode="lin" valueType="num">
                                      <p:cBhvr>
                                        <p:cTn id="18" dur="500" fill="hold"/>
                                        <p:tgtEl>
                                          <p:spTgt spid="32"/>
                                        </p:tgtEl>
                                        <p:attrNameLst>
                                          <p:attrName>style.rotation</p:attrName>
                                        </p:attrNameLst>
                                      </p:cBhvr>
                                      <p:tavLst>
                                        <p:tav tm="0">
                                          <p:val>
                                            <p:fltVal val="360"/>
                                          </p:val>
                                        </p:tav>
                                        <p:tav tm="100000">
                                          <p:val>
                                            <p:fltVal val="0"/>
                                          </p:val>
                                        </p:tav>
                                      </p:tavLst>
                                    </p:anim>
                                    <p:animEffect transition="in" filter="fade">
                                      <p:cBhvr>
                                        <p:cTn id="1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srcRect/>
          <a:stretch>
            <a:fillRect/>
          </a:stretch>
        </p:blipFill>
        <p:spPr bwMode="auto">
          <a:xfrm>
            <a:off x="0" y="0"/>
            <a:ext cx="2500298" cy="1000108"/>
          </a:xfrm>
          <a:prstGeom prst="rect">
            <a:avLst/>
          </a:prstGeom>
          <a:noFill/>
          <a:ln w="9525">
            <a:noFill/>
            <a:miter lim="800000"/>
            <a:headEnd/>
            <a:tailEnd/>
          </a:ln>
          <a:effectLst/>
        </p:spPr>
      </p:pic>
      <p:grpSp>
        <p:nvGrpSpPr>
          <p:cNvPr id="14" name="Group 22"/>
          <p:cNvGrpSpPr>
            <a:grpSpLocks/>
          </p:cNvGrpSpPr>
          <p:nvPr/>
        </p:nvGrpSpPr>
        <p:grpSpPr bwMode="auto">
          <a:xfrm>
            <a:off x="-32" y="-24"/>
            <a:ext cx="2214546" cy="565151"/>
            <a:chOff x="4694" y="1940"/>
            <a:chExt cx="862" cy="356"/>
          </a:xfrm>
          <a:solidFill>
            <a:srgbClr val="FFFF00"/>
          </a:solidFill>
        </p:grpSpPr>
        <p:sp>
          <p:nvSpPr>
            <p:cNvPr id="15"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6"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a:solidFill>
                    <a:schemeClr val="bg1"/>
                  </a:solidFill>
                </a:rPr>
                <a:t>Introduction</a:t>
              </a:r>
            </a:p>
          </p:txBody>
        </p:sp>
      </p:grpSp>
      <p:sp>
        <p:nvSpPr>
          <p:cNvPr id="19" name="ZoneTexte 18"/>
          <p:cNvSpPr txBox="1"/>
          <p:nvPr/>
        </p:nvSpPr>
        <p:spPr>
          <a:xfrm>
            <a:off x="2843808" y="6488668"/>
            <a:ext cx="5760640" cy="369332"/>
          </a:xfrm>
          <a:prstGeom prst="rect">
            <a:avLst/>
          </a:prstGeom>
          <a:solidFill>
            <a:schemeClr val="bg1"/>
          </a:solidFill>
        </p:spPr>
        <p:txBody>
          <a:bodyPr wrap="square" rtlCol="0">
            <a:spAutoFit/>
          </a:bodyPr>
          <a:lstStyle/>
          <a:p>
            <a:endParaRPr lang="fr-FR" dirty="0"/>
          </a:p>
        </p:txBody>
      </p:sp>
      <p:sp>
        <p:nvSpPr>
          <p:cNvPr id="20" name="ZoneTexte 19"/>
          <p:cNvSpPr txBox="1"/>
          <p:nvPr/>
        </p:nvSpPr>
        <p:spPr>
          <a:xfrm>
            <a:off x="4499992" y="692696"/>
            <a:ext cx="4644008" cy="369332"/>
          </a:xfrm>
          <a:prstGeom prst="rect">
            <a:avLst/>
          </a:prstGeom>
          <a:solidFill>
            <a:schemeClr val="bg1"/>
          </a:solidFill>
        </p:spPr>
        <p:txBody>
          <a:bodyPr wrap="square" rtlCol="0">
            <a:spAutoFit/>
          </a:bodyPr>
          <a:lstStyle/>
          <a:p>
            <a:endParaRPr lang="fr-FR" dirty="0"/>
          </a:p>
        </p:txBody>
      </p:sp>
      <p:sp>
        <p:nvSpPr>
          <p:cNvPr id="21" name="ZoneTexte 1"/>
          <p:cNvSpPr txBox="1">
            <a:spLocks noChangeArrowheads="1"/>
          </p:cNvSpPr>
          <p:nvPr/>
        </p:nvSpPr>
        <p:spPr bwMode="auto">
          <a:xfrm>
            <a:off x="611560" y="1960388"/>
            <a:ext cx="7715250" cy="369888"/>
          </a:xfrm>
          <a:prstGeom prst="rect">
            <a:avLst/>
          </a:prstGeom>
          <a:noFill/>
          <a:ln w="9525">
            <a:noFill/>
            <a:miter lim="800000"/>
            <a:headEnd/>
            <a:tailEnd/>
          </a:ln>
        </p:spPr>
        <p:txBody>
          <a:bodyPr>
            <a:spAutoFit/>
          </a:bodyPr>
          <a:lstStyle/>
          <a:p>
            <a:r>
              <a:rPr lang="fr-FR" b="1" u="sng" dirty="0">
                <a:solidFill>
                  <a:srgbClr val="013FF2"/>
                </a:solidFill>
                <a:latin typeface="Times New Roman" pitchFamily="18" charset="0"/>
                <a:cs typeface="Times New Roman" pitchFamily="18" charset="0"/>
              </a:rPr>
              <a:t>Hétérocycles condensés</a:t>
            </a:r>
            <a:r>
              <a:rPr lang="fr-FR" b="1" dirty="0">
                <a:solidFill>
                  <a:srgbClr val="013FF2"/>
                </a:solidFill>
                <a:latin typeface="Times New Roman" pitchFamily="18" charset="0"/>
                <a:cs typeface="Times New Roman" pitchFamily="18" charset="0"/>
              </a:rPr>
              <a:t> : </a:t>
            </a:r>
            <a:endParaRPr lang="fr-FR" dirty="0">
              <a:solidFill>
                <a:srgbClr val="013FF2"/>
              </a:solidFill>
              <a:latin typeface="Times New Roman" pitchFamily="18" charset="0"/>
              <a:cs typeface="Times New Roman" pitchFamily="18" charset="0"/>
            </a:endParaRPr>
          </a:p>
        </p:txBody>
      </p:sp>
      <p:pic>
        <p:nvPicPr>
          <p:cNvPr id="22" name="Picture 2"/>
          <p:cNvPicPr>
            <a:picLocks noChangeAspect="1" noChangeArrowheads="1"/>
          </p:cNvPicPr>
          <p:nvPr/>
        </p:nvPicPr>
        <p:blipFill>
          <a:blip r:embed="rId4" cstate="print"/>
          <a:srcRect/>
          <a:stretch>
            <a:fillRect/>
          </a:stretch>
        </p:blipFill>
        <p:spPr bwMode="auto">
          <a:xfrm>
            <a:off x="1825997" y="2674763"/>
            <a:ext cx="4929188" cy="3224213"/>
          </a:xfrm>
          <a:prstGeom prst="rect">
            <a:avLst/>
          </a:prstGeom>
          <a:noFill/>
          <a:ln w="9525">
            <a:noFill/>
            <a:miter lim="800000"/>
            <a:headEnd/>
            <a:tailEnd/>
          </a:ln>
        </p:spPr>
      </p:pic>
      <p:sp>
        <p:nvSpPr>
          <p:cNvPr id="23" name="Rectangle 4"/>
          <p:cNvSpPr>
            <a:spLocks noChangeArrowheads="1"/>
          </p:cNvSpPr>
          <p:nvPr/>
        </p:nvSpPr>
        <p:spPr bwMode="auto">
          <a:xfrm>
            <a:off x="682997" y="5889451"/>
            <a:ext cx="7143750" cy="923925"/>
          </a:xfrm>
          <a:prstGeom prst="rect">
            <a:avLst/>
          </a:prstGeom>
          <a:noFill/>
          <a:ln w="9525">
            <a:noFill/>
            <a:miter lim="800000"/>
            <a:headEnd/>
            <a:tailEnd/>
          </a:ln>
        </p:spPr>
        <p:txBody>
          <a:bodyPr anchor="ctr">
            <a:spAutoFit/>
          </a:bodyPr>
          <a:lstStyle/>
          <a:p>
            <a:pPr indent="450850" algn="ctr">
              <a:tabLst>
                <a:tab pos="4152900" algn="l"/>
              </a:tabLst>
            </a:pPr>
            <a:endParaRPr lang="fr-FR" dirty="0">
              <a:solidFill>
                <a:srgbClr val="013FF2"/>
              </a:solidFill>
            </a:endParaRPr>
          </a:p>
          <a:p>
            <a:pPr indent="450850" algn="ctr">
              <a:tabLst>
                <a:tab pos="4152900" algn="l"/>
              </a:tabLst>
            </a:pPr>
            <a:r>
              <a:rPr lang="fr-FR" b="1" i="1" dirty="0">
                <a:solidFill>
                  <a:srgbClr val="013FF2"/>
                </a:solidFill>
                <a:latin typeface="Times New Roman" pitchFamily="18" charset="0"/>
                <a:cs typeface="Times New Roman" pitchFamily="18" charset="0"/>
              </a:rPr>
              <a:t>Exemples de </a:t>
            </a:r>
            <a:r>
              <a:rPr lang="fr-FR" b="1" i="1" dirty="0" err="1">
                <a:solidFill>
                  <a:srgbClr val="013FF2"/>
                </a:solidFill>
                <a:latin typeface="Times New Roman" pitchFamily="18" charset="0"/>
                <a:cs typeface="Times New Roman" pitchFamily="18" charset="0"/>
              </a:rPr>
              <a:t>benzo</a:t>
            </a:r>
            <a:r>
              <a:rPr lang="fr-FR" b="1" i="1" dirty="0">
                <a:solidFill>
                  <a:srgbClr val="013FF2"/>
                </a:solidFill>
                <a:latin typeface="Times New Roman" pitchFamily="18" charset="0"/>
                <a:cs typeface="Times New Roman" pitchFamily="18" charset="0"/>
              </a:rPr>
              <a:t> hétérocycles</a:t>
            </a:r>
          </a:p>
          <a:p>
            <a:pPr indent="450850" algn="ctr">
              <a:tabLst>
                <a:tab pos="4152900" algn="l"/>
              </a:tabLst>
            </a:pPr>
            <a:endParaRPr lang="fr-FR" dirty="0">
              <a:solidFill>
                <a:srgbClr val="013FF2"/>
              </a:solidFill>
            </a:endParaRPr>
          </a:p>
        </p:txBody>
      </p:sp>
      <p:grpSp>
        <p:nvGrpSpPr>
          <p:cNvPr id="24" name="Group 22"/>
          <p:cNvGrpSpPr>
            <a:grpSpLocks/>
          </p:cNvGrpSpPr>
          <p:nvPr/>
        </p:nvGrpSpPr>
        <p:grpSpPr bwMode="auto">
          <a:xfrm>
            <a:off x="6605926" y="-24"/>
            <a:ext cx="2214546" cy="565151"/>
            <a:chOff x="4694" y="1940"/>
            <a:chExt cx="862" cy="356"/>
          </a:xfrm>
          <a:solidFill>
            <a:srgbClr val="00B050"/>
          </a:solidFill>
        </p:grpSpPr>
        <p:sp>
          <p:nvSpPr>
            <p:cNvPr id="25"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26"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grpSp>
        <p:nvGrpSpPr>
          <p:cNvPr id="27" name="Group 22"/>
          <p:cNvGrpSpPr>
            <a:grpSpLocks/>
          </p:cNvGrpSpPr>
          <p:nvPr/>
        </p:nvGrpSpPr>
        <p:grpSpPr bwMode="auto">
          <a:xfrm>
            <a:off x="2286016" y="792147"/>
            <a:ext cx="2214546" cy="565151"/>
            <a:chOff x="4694" y="1940"/>
            <a:chExt cx="862" cy="356"/>
          </a:xfrm>
          <a:solidFill>
            <a:srgbClr val="92D050"/>
          </a:solidFill>
        </p:grpSpPr>
        <p:sp>
          <p:nvSpPr>
            <p:cNvPr id="28"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29"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21"/>
                                        </p:tgtEl>
                                        <p:attrNameLst>
                                          <p:attrName>style.visibility</p:attrName>
                                        </p:attrNameLst>
                                      </p:cBhvr>
                                      <p:to>
                                        <p:strVal val="visible"/>
                                      </p:to>
                                    </p:set>
                                    <p:set>
                                      <p:cBhvr>
                                        <p:cTn id="7" dur="455" fill="hold">
                                          <p:stCondLst>
                                            <p:cond delay="0"/>
                                          </p:stCondLst>
                                        </p:cTn>
                                        <p:tgtEl>
                                          <p:spTgt spid="21"/>
                                        </p:tgtEl>
                                        <p:attrNameLst>
                                          <p:attrName>style.rotation</p:attrName>
                                        </p:attrNameLst>
                                      </p:cBhvr>
                                      <p:to>
                                        <p:strVal val="-45.0"/>
                                      </p:to>
                                    </p:set>
                                    <p:anim calcmode="lin" valueType="num">
                                      <p:cBhvr>
                                        <p:cTn id="8" dur="455" fill="hold">
                                          <p:stCondLst>
                                            <p:cond delay="455"/>
                                          </p:stCondLst>
                                        </p:cTn>
                                        <p:tgtEl>
                                          <p:spTgt spid="21"/>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21"/>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21"/>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21"/>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7" presetClass="entr" presetSubtype="10" fill="hold" nodeType="clickEffect">
                                  <p:stCondLst>
                                    <p:cond delay="0"/>
                                  </p:stCondLst>
                                  <p:childTnLst>
                                    <p:set>
                                      <p:cBhvr>
                                        <p:cTn id="15" dur="1" fill="hold">
                                          <p:stCondLst>
                                            <p:cond delay="0"/>
                                          </p:stCondLst>
                                        </p:cTn>
                                        <p:tgtEl>
                                          <p:spTgt spid="22"/>
                                        </p:tgtEl>
                                        <p:attrNameLst>
                                          <p:attrName>style.visibility</p:attrName>
                                        </p:attrNameLst>
                                      </p:cBhvr>
                                      <p:to>
                                        <p:strVal val="visible"/>
                                      </p:to>
                                    </p:set>
                                    <p:anim calcmode="lin" valueType="num">
                                      <p:cBhvr>
                                        <p:cTn id="16" dur="500" fill="hold"/>
                                        <p:tgtEl>
                                          <p:spTgt spid="22"/>
                                        </p:tgtEl>
                                        <p:attrNameLst>
                                          <p:attrName>ppt_w</p:attrName>
                                        </p:attrNameLst>
                                      </p:cBhvr>
                                      <p:tavLst>
                                        <p:tav tm="0">
                                          <p:val>
                                            <p:fltVal val="0"/>
                                          </p:val>
                                        </p:tav>
                                        <p:tav tm="100000">
                                          <p:val>
                                            <p:strVal val="#ppt_w"/>
                                          </p:val>
                                        </p:tav>
                                      </p:tavLst>
                                    </p:anim>
                                    <p:anim calcmode="lin" valueType="num">
                                      <p:cBhvr>
                                        <p:cTn id="17" dur="500" fill="hold"/>
                                        <p:tgtEl>
                                          <p:spTgt spid="22"/>
                                        </p:tgtEl>
                                        <p:attrNameLst>
                                          <p:attrName>ppt_h</p:attrName>
                                        </p:attrNameLst>
                                      </p:cBhvr>
                                      <p:tavLst>
                                        <p:tav tm="0">
                                          <p:val>
                                            <p:strVal val="#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19" presetClass="entr" presetSubtype="1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 calcmode="lin" valueType="num">
                                      <p:cBhvr>
                                        <p:cTn id="22" dur="5000" fill="hold"/>
                                        <p:tgtEl>
                                          <p:spTgt spid="23"/>
                                        </p:tgtEl>
                                        <p:attrNameLst>
                                          <p:attrName>ppt_w</p:attrName>
                                        </p:attrNameLst>
                                      </p:cBhvr>
                                      <p:tavLst>
                                        <p:tav tm="0" fmla="#ppt_w*sin(2.5*pi*$)">
                                          <p:val>
                                            <p:fltVal val="0"/>
                                          </p:val>
                                        </p:tav>
                                        <p:tav tm="100000">
                                          <p:val>
                                            <p:fltVal val="1"/>
                                          </p:val>
                                        </p:tav>
                                      </p:tavLst>
                                    </p:anim>
                                    <p:anim calcmode="lin" valueType="num">
                                      <p:cBhvr>
                                        <p:cTn id="23" dur="5000" fill="hold"/>
                                        <p:tgtEl>
                                          <p:spTgt spid="2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srcRect/>
          <a:stretch>
            <a:fillRect/>
          </a:stretch>
        </p:blipFill>
        <p:spPr bwMode="auto">
          <a:xfrm>
            <a:off x="0" y="0"/>
            <a:ext cx="2500298" cy="928670"/>
          </a:xfrm>
          <a:prstGeom prst="rect">
            <a:avLst/>
          </a:prstGeom>
          <a:noFill/>
          <a:ln w="9525">
            <a:noFill/>
            <a:miter lim="800000"/>
            <a:headEnd/>
            <a:tailEnd/>
          </a:ln>
          <a:effectLst/>
        </p:spPr>
      </p:pic>
      <p:grpSp>
        <p:nvGrpSpPr>
          <p:cNvPr id="6" name="Group 22"/>
          <p:cNvGrpSpPr>
            <a:grpSpLocks/>
          </p:cNvGrpSpPr>
          <p:nvPr/>
        </p:nvGrpSpPr>
        <p:grpSpPr bwMode="auto">
          <a:xfrm>
            <a:off x="6677934" y="-24"/>
            <a:ext cx="2214546" cy="565151"/>
            <a:chOff x="4694" y="1940"/>
            <a:chExt cx="862" cy="356"/>
          </a:xfrm>
          <a:solidFill>
            <a:srgbClr val="00B050"/>
          </a:solidFill>
        </p:grpSpPr>
        <p:sp>
          <p:nvSpPr>
            <p:cNvPr id="7"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8"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pic>
        <p:nvPicPr>
          <p:cNvPr id="12" name="Picture 2"/>
          <p:cNvPicPr>
            <a:picLocks noChangeAspect="1" noChangeArrowheads="1"/>
          </p:cNvPicPr>
          <p:nvPr/>
        </p:nvPicPr>
        <p:blipFill>
          <a:blip r:embed="rId3" cstate="print"/>
          <a:srcRect/>
          <a:stretch>
            <a:fillRect/>
          </a:stretch>
        </p:blipFill>
        <p:spPr bwMode="auto">
          <a:xfrm>
            <a:off x="0" y="0"/>
            <a:ext cx="2500298" cy="1071546"/>
          </a:xfrm>
          <a:prstGeom prst="rect">
            <a:avLst/>
          </a:prstGeom>
          <a:noFill/>
          <a:ln w="9525">
            <a:noFill/>
            <a:miter lim="800000"/>
            <a:headEnd/>
            <a:tailEnd/>
          </a:ln>
          <a:effectLst/>
        </p:spPr>
      </p:pic>
      <p:grpSp>
        <p:nvGrpSpPr>
          <p:cNvPr id="13" name="Group 22"/>
          <p:cNvGrpSpPr>
            <a:grpSpLocks/>
          </p:cNvGrpSpPr>
          <p:nvPr/>
        </p:nvGrpSpPr>
        <p:grpSpPr bwMode="auto">
          <a:xfrm>
            <a:off x="2286016" y="792147"/>
            <a:ext cx="2214546" cy="565151"/>
            <a:chOff x="4694" y="1940"/>
            <a:chExt cx="862" cy="356"/>
          </a:xfrm>
          <a:solidFill>
            <a:srgbClr val="92D050"/>
          </a:solidFill>
        </p:grpSpPr>
        <p:sp>
          <p:nvSpPr>
            <p:cNvPr id="14"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5"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grpSp>
        <p:nvGrpSpPr>
          <p:cNvPr id="16" name="Group 22"/>
          <p:cNvGrpSpPr>
            <a:grpSpLocks/>
          </p:cNvGrpSpPr>
          <p:nvPr/>
        </p:nvGrpSpPr>
        <p:grpSpPr bwMode="auto">
          <a:xfrm>
            <a:off x="-32" y="-24"/>
            <a:ext cx="2214546" cy="565151"/>
            <a:chOff x="4694" y="1940"/>
            <a:chExt cx="862" cy="356"/>
          </a:xfrm>
          <a:solidFill>
            <a:srgbClr val="FFFF00"/>
          </a:solidFill>
        </p:grpSpPr>
        <p:sp>
          <p:nvSpPr>
            <p:cNvPr id="17"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8"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a:solidFill>
                    <a:schemeClr val="bg1"/>
                  </a:solidFill>
                </a:rPr>
                <a:t>Introduction</a:t>
              </a:r>
            </a:p>
          </p:txBody>
        </p:sp>
      </p:grpSp>
      <p:sp>
        <p:nvSpPr>
          <p:cNvPr id="20" name="ZoneTexte 19"/>
          <p:cNvSpPr txBox="1"/>
          <p:nvPr/>
        </p:nvSpPr>
        <p:spPr>
          <a:xfrm>
            <a:off x="4499992" y="620688"/>
            <a:ext cx="4824536" cy="369332"/>
          </a:xfrm>
          <a:prstGeom prst="rect">
            <a:avLst/>
          </a:prstGeom>
          <a:solidFill>
            <a:schemeClr val="bg1"/>
          </a:solidFill>
        </p:spPr>
        <p:txBody>
          <a:bodyPr wrap="square" rtlCol="0">
            <a:spAutoFit/>
          </a:bodyPr>
          <a:lstStyle/>
          <a:p>
            <a:endParaRPr lang="fr-FR" dirty="0"/>
          </a:p>
        </p:txBody>
      </p:sp>
      <p:sp>
        <p:nvSpPr>
          <p:cNvPr id="21" name="ZoneTexte 20"/>
          <p:cNvSpPr txBox="1"/>
          <p:nvPr/>
        </p:nvSpPr>
        <p:spPr>
          <a:xfrm flipV="1">
            <a:off x="2915816" y="6534636"/>
            <a:ext cx="5976664" cy="369332"/>
          </a:xfrm>
          <a:prstGeom prst="rect">
            <a:avLst/>
          </a:prstGeom>
          <a:solidFill>
            <a:schemeClr val="bg1"/>
          </a:solidFill>
        </p:spPr>
        <p:txBody>
          <a:bodyPr wrap="square" rtlCol="0">
            <a:spAutoFit/>
          </a:bodyPr>
          <a:lstStyle/>
          <a:p>
            <a:endParaRPr lang="fr-FR" dirty="0"/>
          </a:p>
        </p:txBody>
      </p:sp>
      <p:sp>
        <p:nvSpPr>
          <p:cNvPr id="22" name="ZoneTexte 2"/>
          <p:cNvSpPr txBox="1">
            <a:spLocks noChangeArrowheads="1"/>
          </p:cNvSpPr>
          <p:nvPr/>
        </p:nvSpPr>
        <p:spPr bwMode="auto">
          <a:xfrm>
            <a:off x="1000125" y="1870347"/>
            <a:ext cx="6929438" cy="369888"/>
          </a:xfrm>
          <a:prstGeom prst="rect">
            <a:avLst/>
          </a:prstGeom>
          <a:noFill/>
          <a:ln w="9525">
            <a:noFill/>
            <a:miter lim="800000"/>
            <a:headEnd/>
            <a:tailEnd/>
          </a:ln>
        </p:spPr>
        <p:txBody>
          <a:bodyPr>
            <a:spAutoFit/>
          </a:bodyPr>
          <a:lstStyle/>
          <a:p>
            <a:r>
              <a:rPr lang="fr-FR" b="1" dirty="0">
                <a:solidFill>
                  <a:srgbClr val="013FF2"/>
                </a:solidFill>
                <a:latin typeface="Times New Roman" pitchFamily="18" charset="0"/>
                <a:cs typeface="Times New Roman" pitchFamily="18" charset="0"/>
              </a:rPr>
              <a:t>RÉACTIVITÉ DES HÉTÉROCYCLES : </a:t>
            </a:r>
            <a:endParaRPr lang="fr-FR" dirty="0">
              <a:solidFill>
                <a:srgbClr val="013FF2"/>
              </a:solidFill>
              <a:latin typeface="Times New Roman" pitchFamily="18" charset="0"/>
              <a:cs typeface="Times New Roman" pitchFamily="18" charset="0"/>
            </a:endParaRPr>
          </a:p>
        </p:txBody>
      </p:sp>
      <p:pic>
        <p:nvPicPr>
          <p:cNvPr id="23" name="Picture 2"/>
          <p:cNvPicPr>
            <a:picLocks noChangeAspect="1" noChangeArrowheads="1"/>
          </p:cNvPicPr>
          <p:nvPr/>
        </p:nvPicPr>
        <p:blipFill>
          <a:blip r:embed="rId4" cstate="print"/>
          <a:srcRect/>
          <a:stretch>
            <a:fillRect/>
          </a:stretch>
        </p:blipFill>
        <p:spPr bwMode="auto">
          <a:xfrm>
            <a:off x="1643063" y="3227660"/>
            <a:ext cx="6215062" cy="1957387"/>
          </a:xfrm>
          <a:prstGeom prst="rect">
            <a:avLst/>
          </a:prstGeom>
          <a:ln w="3175" cap="sq">
            <a:solidFill>
              <a:schemeClr val="accent1">
                <a:lumMod val="75000"/>
              </a:schemeClr>
            </a:solidFill>
            <a:prstDash val="solid"/>
            <a:miter lim="800000"/>
          </a:ln>
          <a:effectLst>
            <a:outerShdw blurRad="50800" dist="38100" dir="2700000" algn="tl" rotWithShape="0">
              <a:srgbClr val="000000">
                <a:alpha val="43000"/>
              </a:srgbClr>
            </a:outerShdw>
          </a:effectLst>
        </p:spPr>
      </p:pic>
      <p:sp>
        <p:nvSpPr>
          <p:cNvPr id="24" name="ZoneTexte 5"/>
          <p:cNvSpPr txBox="1">
            <a:spLocks noChangeArrowheads="1"/>
          </p:cNvSpPr>
          <p:nvPr/>
        </p:nvSpPr>
        <p:spPr bwMode="auto">
          <a:xfrm>
            <a:off x="2339752" y="5661248"/>
            <a:ext cx="4714875" cy="369888"/>
          </a:xfrm>
          <a:prstGeom prst="rect">
            <a:avLst/>
          </a:prstGeom>
          <a:noFill/>
          <a:ln w="9525">
            <a:noFill/>
            <a:miter lim="800000"/>
            <a:headEnd/>
            <a:tailEnd/>
          </a:ln>
        </p:spPr>
        <p:txBody>
          <a:bodyPr>
            <a:spAutoFit/>
          </a:bodyPr>
          <a:lstStyle/>
          <a:p>
            <a:pPr algn="ctr"/>
            <a:r>
              <a:rPr lang="fr-FR" b="1" i="1" dirty="0">
                <a:solidFill>
                  <a:srgbClr val="013FF2"/>
                </a:solidFill>
                <a:latin typeface="Times New Roman" pitchFamily="18" charset="0"/>
                <a:cs typeface="Times New Roman" pitchFamily="18" charset="0"/>
              </a:rPr>
              <a:t>mésomérie dans les cycles  aromatiques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9" presetClass="entr" presetSubtype="10"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p:cTn id="13" dur="5000" fill="hold"/>
                                        <p:tgtEl>
                                          <p:spTgt spid="23"/>
                                        </p:tgtEl>
                                        <p:attrNameLst>
                                          <p:attrName>ppt_w</p:attrName>
                                        </p:attrNameLst>
                                      </p:cBhvr>
                                      <p:tavLst>
                                        <p:tav tm="0" fmla="#ppt_w*sin(2.5*pi*$)">
                                          <p:val>
                                            <p:fltVal val="0"/>
                                          </p:val>
                                        </p:tav>
                                        <p:tav tm="100000">
                                          <p:val>
                                            <p:fltVal val="1"/>
                                          </p:val>
                                        </p:tav>
                                      </p:tavLst>
                                    </p:anim>
                                    <p:anim calcmode="lin" valueType="num">
                                      <p:cBhvr>
                                        <p:cTn id="14" dur="5000" fill="hold"/>
                                        <p:tgtEl>
                                          <p:spTgt spid="23"/>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49" presetClass="entr" presetSubtype="0" decel="100000" fill="hold" nodeType="clickEffect">
                                  <p:stCondLst>
                                    <p:cond delay="0"/>
                                  </p:stCondLst>
                                  <p:childTnLst>
                                    <p:set>
                                      <p:cBhvr>
                                        <p:cTn id="18" dur="1" fill="hold">
                                          <p:stCondLst>
                                            <p:cond delay="0"/>
                                          </p:stCondLst>
                                        </p:cTn>
                                        <p:tgtEl>
                                          <p:spTgt spid="24">
                                            <p:txEl>
                                              <p:pRg st="0" end="0"/>
                                            </p:txEl>
                                          </p:spTgt>
                                        </p:tgtEl>
                                        <p:attrNameLst>
                                          <p:attrName>style.visibility</p:attrName>
                                        </p:attrNameLst>
                                      </p:cBhvr>
                                      <p:to>
                                        <p:strVal val="visible"/>
                                      </p:to>
                                    </p:set>
                                    <p:anim calcmode="lin" valueType="num">
                                      <p:cBhvr>
                                        <p:cTn id="19" dur="500" fill="hold"/>
                                        <p:tgtEl>
                                          <p:spTgt spid="24">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24">
                                            <p:txEl>
                                              <p:pRg st="0" end="0"/>
                                            </p:txEl>
                                          </p:spTgt>
                                        </p:tgtEl>
                                        <p:attrNameLst>
                                          <p:attrName>ppt_h</p:attrName>
                                        </p:attrNameLst>
                                      </p:cBhvr>
                                      <p:tavLst>
                                        <p:tav tm="0">
                                          <p:val>
                                            <p:fltVal val="0"/>
                                          </p:val>
                                        </p:tav>
                                        <p:tav tm="100000">
                                          <p:val>
                                            <p:strVal val="#ppt_h"/>
                                          </p:val>
                                        </p:tav>
                                      </p:tavLst>
                                    </p:anim>
                                    <p:anim calcmode="lin" valueType="num">
                                      <p:cBhvr>
                                        <p:cTn id="21" dur="500" fill="hold"/>
                                        <p:tgtEl>
                                          <p:spTgt spid="24">
                                            <p:txEl>
                                              <p:pRg st="0" end="0"/>
                                            </p:txEl>
                                          </p:spTgt>
                                        </p:tgtEl>
                                        <p:attrNameLst>
                                          <p:attrName>style.rotation</p:attrName>
                                        </p:attrNameLst>
                                      </p:cBhvr>
                                      <p:tavLst>
                                        <p:tav tm="0">
                                          <p:val>
                                            <p:fltVal val="360"/>
                                          </p:val>
                                        </p:tav>
                                        <p:tav tm="100000">
                                          <p:val>
                                            <p:fltVal val="0"/>
                                          </p:val>
                                        </p:tav>
                                      </p:tavLst>
                                    </p:anim>
                                    <p:animEffect transition="in" filter="fade">
                                      <p:cBhvr>
                                        <p:cTn id="22"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4" cstate="print"/>
          <a:srcRect/>
          <a:stretch>
            <a:fillRect/>
          </a:stretch>
        </p:blipFill>
        <p:spPr bwMode="auto">
          <a:xfrm>
            <a:off x="0" y="0"/>
            <a:ext cx="2500298" cy="1000108"/>
          </a:xfrm>
          <a:prstGeom prst="rect">
            <a:avLst/>
          </a:prstGeom>
          <a:noFill/>
          <a:ln w="9525">
            <a:noFill/>
            <a:miter lim="800000"/>
            <a:headEnd/>
            <a:tailEnd/>
          </a:ln>
          <a:effectLst/>
        </p:spPr>
      </p:pic>
      <p:grpSp>
        <p:nvGrpSpPr>
          <p:cNvPr id="25" name="Group 22"/>
          <p:cNvGrpSpPr>
            <a:grpSpLocks/>
          </p:cNvGrpSpPr>
          <p:nvPr/>
        </p:nvGrpSpPr>
        <p:grpSpPr bwMode="auto">
          <a:xfrm>
            <a:off x="-32" y="-24"/>
            <a:ext cx="2214546" cy="565151"/>
            <a:chOff x="4694" y="1940"/>
            <a:chExt cx="862" cy="356"/>
          </a:xfrm>
          <a:solidFill>
            <a:srgbClr val="FFFF00"/>
          </a:solidFill>
        </p:grpSpPr>
        <p:sp>
          <p:nvSpPr>
            <p:cNvPr id="26"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27"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a:solidFill>
                    <a:schemeClr val="bg1"/>
                  </a:solidFill>
                </a:rPr>
                <a:t>Introduction</a:t>
              </a:r>
            </a:p>
          </p:txBody>
        </p:sp>
      </p:grpSp>
      <p:sp>
        <p:nvSpPr>
          <p:cNvPr id="30" name="ZoneTexte 29"/>
          <p:cNvSpPr txBox="1"/>
          <p:nvPr/>
        </p:nvSpPr>
        <p:spPr>
          <a:xfrm>
            <a:off x="4572000" y="620688"/>
            <a:ext cx="4752528" cy="369332"/>
          </a:xfrm>
          <a:prstGeom prst="rect">
            <a:avLst/>
          </a:prstGeom>
          <a:solidFill>
            <a:schemeClr val="bg1"/>
          </a:solidFill>
        </p:spPr>
        <p:txBody>
          <a:bodyPr wrap="square" rtlCol="0">
            <a:spAutoFit/>
          </a:bodyPr>
          <a:lstStyle/>
          <a:p>
            <a:endParaRPr lang="fr-FR" dirty="0"/>
          </a:p>
        </p:txBody>
      </p:sp>
      <p:sp>
        <p:nvSpPr>
          <p:cNvPr id="31" name="ZoneTexte 30"/>
          <p:cNvSpPr txBox="1"/>
          <p:nvPr/>
        </p:nvSpPr>
        <p:spPr>
          <a:xfrm>
            <a:off x="2843808" y="6673334"/>
            <a:ext cx="5760640" cy="369332"/>
          </a:xfrm>
          <a:prstGeom prst="rect">
            <a:avLst/>
          </a:prstGeom>
          <a:solidFill>
            <a:schemeClr val="bg1"/>
          </a:solidFill>
        </p:spPr>
        <p:txBody>
          <a:bodyPr wrap="square" rtlCol="0">
            <a:spAutoFit/>
          </a:bodyPr>
          <a:lstStyle/>
          <a:p>
            <a:endParaRPr lang="fr-FR" dirty="0"/>
          </a:p>
        </p:txBody>
      </p:sp>
      <p:sp>
        <p:nvSpPr>
          <p:cNvPr id="32" name="ZoneTexte 31"/>
          <p:cNvSpPr txBox="1"/>
          <p:nvPr/>
        </p:nvSpPr>
        <p:spPr>
          <a:xfrm>
            <a:off x="4499992" y="692696"/>
            <a:ext cx="144016" cy="369332"/>
          </a:xfrm>
          <a:prstGeom prst="rect">
            <a:avLst/>
          </a:prstGeom>
          <a:solidFill>
            <a:schemeClr val="bg1"/>
          </a:solidFill>
        </p:spPr>
        <p:txBody>
          <a:bodyPr wrap="square" rtlCol="0">
            <a:spAutoFit/>
          </a:bodyPr>
          <a:lstStyle/>
          <a:p>
            <a:endParaRPr lang="fr-FR" dirty="0"/>
          </a:p>
        </p:txBody>
      </p:sp>
      <p:sp>
        <p:nvSpPr>
          <p:cNvPr id="34" name="ZoneTexte 1"/>
          <p:cNvSpPr txBox="1">
            <a:spLocks noChangeArrowheads="1"/>
          </p:cNvSpPr>
          <p:nvPr/>
        </p:nvSpPr>
        <p:spPr bwMode="auto">
          <a:xfrm>
            <a:off x="500063" y="1484784"/>
            <a:ext cx="7929562" cy="991731"/>
          </a:xfrm>
          <a:prstGeom prst="snip2DiagRect">
            <a:avLst/>
          </a:prstGeom>
          <a:solidFill>
            <a:srgbClr val="00B0F0"/>
          </a:solidFill>
          <a:ln w="9525">
            <a:noFill/>
            <a:miter lim="800000"/>
            <a:headEnd/>
            <a:tailEnd/>
          </a:ln>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fr-FR" sz="2400" b="1" dirty="0">
                <a:ln w="11430"/>
                <a:solidFill>
                  <a:schemeClr val="bg2">
                    <a:lumMod val="75000"/>
                  </a:schemeClr>
                </a:solidFill>
                <a:effectLst>
                  <a:outerShdw blurRad="50800" dist="39000" dir="5460000" algn="tl">
                    <a:srgbClr val="000000">
                      <a:alpha val="38000"/>
                    </a:srgbClr>
                  </a:outerShdw>
                  <a:reflection blurRad="6350" stA="60000" endA="900" endPos="58000" dir="5400000" sy="-100000" algn="bl" rotWithShape="0"/>
                </a:effectLst>
                <a:latin typeface="Algerian" pitchFamily="82" charset="0"/>
                <a:cs typeface="Times New Roman" pitchFamily="18" charset="0"/>
              </a:rPr>
              <a:t>Synthèse et structure de l’acide déhydroacétique</a:t>
            </a:r>
          </a:p>
        </p:txBody>
      </p:sp>
      <p:sp>
        <p:nvSpPr>
          <p:cNvPr id="35" name="ZoneTexte 2"/>
          <p:cNvSpPr txBox="1">
            <a:spLocks noChangeArrowheads="1"/>
          </p:cNvSpPr>
          <p:nvPr/>
        </p:nvSpPr>
        <p:spPr bwMode="auto">
          <a:xfrm>
            <a:off x="714375" y="2627784"/>
            <a:ext cx="7715250" cy="461963"/>
          </a:xfrm>
          <a:prstGeom prst="rect">
            <a:avLst/>
          </a:prstGeom>
          <a:noFill/>
          <a:ln w="9525">
            <a:noFill/>
            <a:miter lim="800000"/>
            <a:headEnd/>
            <a:tailEnd/>
          </a:ln>
        </p:spPr>
        <p:txBody>
          <a:bodyPr>
            <a:spAutoFit/>
          </a:bodyPr>
          <a:lstStyle/>
          <a:p>
            <a:pPr algn="just"/>
            <a:r>
              <a:rPr lang="fr-FR" sz="2400" b="1">
                <a:solidFill>
                  <a:srgbClr val="013FF2"/>
                </a:solidFill>
                <a:latin typeface="Times New Roman" pitchFamily="18" charset="0"/>
                <a:cs typeface="Times New Roman" pitchFamily="18" charset="0"/>
              </a:rPr>
              <a:t>(DHA) </a:t>
            </a:r>
            <a:r>
              <a:rPr lang="fr-FR" sz="2400">
                <a:latin typeface="Times New Roman" pitchFamily="18" charset="0"/>
                <a:cs typeface="Times New Roman" pitchFamily="18" charset="0"/>
              </a:rPr>
              <a:t>:  3 acétyl-4-hydroxy-6-méthyl-2-pyrone </a:t>
            </a:r>
          </a:p>
        </p:txBody>
      </p:sp>
      <p:sp>
        <p:nvSpPr>
          <p:cNvPr id="36" name="ZoneTexte 5"/>
          <p:cNvSpPr txBox="1">
            <a:spLocks noChangeArrowheads="1"/>
          </p:cNvSpPr>
          <p:nvPr/>
        </p:nvSpPr>
        <p:spPr bwMode="auto">
          <a:xfrm>
            <a:off x="642938" y="3342159"/>
            <a:ext cx="7572375" cy="1200150"/>
          </a:xfrm>
          <a:prstGeom prst="rect">
            <a:avLst/>
          </a:prstGeom>
          <a:noFill/>
          <a:ln w="9525">
            <a:noFill/>
            <a:miter lim="800000"/>
            <a:headEnd/>
            <a:tailEnd/>
          </a:ln>
        </p:spPr>
        <p:txBody>
          <a:bodyPr>
            <a:spAutoFit/>
          </a:bodyPr>
          <a:lstStyle/>
          <a:p>
            <a:pPr algn="just"/>
            <a:r>
              <a:rPr lang="fr-FR" sz="2400">
                <a:latin typeface="Times New Roman" pitchFamily="18" charset="0"/>
                <a:cs typeface="Times New Roman" pitchFamily="18" charset="0"/>
              </a:rPr>
              <a:t>C’est un hétérocycle  à six chaînons renfermant un atome d’oxygène; </a:t>
            </a:r>
          </a:p>
          <a:p>
            <a:pPr algn="just"/>
            <a:r>
              <a:rPr lang="fr-FR" sz="2400">
                <a:latin typeface="Times New Roman" pitchFamily="18" charset="0"/>
                <a:cs typeface="Times New Roman" pitchFamily="18" charset="0"/>
              </a:rPr>
              <a:t>de formule brute C</a:t>
            </a:r>
            <a:r>
              <a:rPr lang="fr-FR" sz="2400" baseline="-25000">
                <a:latin typeface="Times New Roman" pitchFamily="18" charset="0"/>
                <a:cs typeface="Times New Roman" pitchFamily="18" charset="0"/>
              </a:rPr>
              <a:t>8</a:t>
            </a:r>
            <a:r>
              <a:rPr lang="fr-FR" sz="2400">
                <a:latin typeface="Times New Roman" pitchFamily="18" charset="0"/>
                <a:cs typeface="Times New Roman" pitchFamily="18" charset="0"/>
              </a:rPr>
              <a:t>H</a:t>
            </a:r>
            <a:r>
              <a:rPr lang="fr-FR" sz="2400" baseline="-25000">
                <a:latin typeface="Times New Roman" pitchFamily="18" charset="0"/>
                <a:cs typeface="Times New Roman" pitchFamily="18" charset="0"/>
              </a:rPr>
              <a:t>8</a:t>
            </a:r>
            <a:r>
              <a:rPr lang="fr-FR" sz="2400">
                <a:latin typeface="Times New Roman" pitchFamily="18" charset="0"/>
                <a:cs typeface="Times New Roman" pitchFamily="18" charset="0"/>
              </a:rPr>
              <a:t>O</a:t>
            </a:r>
            <a:r>
              <a:rPr lang="fr-FR" sz="2400" baseline="-25000">
                <a:latin typeface="Times New Roman" pitchFamily="18" charset="0"/>
                <a:cs typeface="Times New Roman" pitchFamily="18" charset="0"/>
              </a:rPr>
              <a:t>4</a:t>
            </a:r>
            <a:r>
              <a:rPr lang="fr-FR" sz="2400">
                <a:latin typeface="Times New Roman" pitchFamily="18" charset="0"/>
                <a:cs typeface="Times New Roman" pitchFamily="18" charset="0"/>
              </a:rPr>
              <a:t> , c’est un produit industriel .   </a:t>
            </a:r>
          </a:p>
        </p:txBody>
      </p:sp>
      <p:grpSp>
        <p:nvGrpSpPr>
          <p:cNvPr id="42" name="Groupe 41"/>
          <p:cNvGrpSpPr/>
          <p:nvPr/>
        </p:nvGrpSpPr>
        <p:grpSpPr>
          <a:xfrm>
            <a:off x="3635896" y="5013176"/>
            <a:ext cx="2664296" cy="1754326"/>
            <a:chOff x="3635896" y="5013176"/>
            <a:chExt cx="2664296" cy="1754326"/>
          </a:xfrm>
        </p:grpSpPr>
        <p:sp>
          <p:nvSpPr>
            <p:cNvPr id="41" name="ZoneTexte 40"/>
            <p:cNvSpPr txBox="1"/>
            <p:nvPr/>
          </p:nvSpPr>
          <p:spPr>
            <a:xfrm>
              <a:off x="3635896" y="5013176"/>
              <a:ext cx="2664296" cy="1754326"/>
            </a:xfrm>
            <a:prstGeom prst="rect">
              <a:avLst/>
            </a:prstGeom>
            <a:solidFill>
              <a:schemeClr val="tx1"/>
            </a:solidFill>
          </p:spPr>
          <p:txBody>
            <a:bodyPr wrap="square" rtlCol="0">
              <a:spAutoFit/>
            </a:bodyPr>
            <a:lstStyle/>
            <a:p>
              <a:endParaRPr lang="fr-FR" dirty="0" smtClean="0"/>
            </a:p>
            <a:p>
              <a:endParaRPr lang="fr-FR" dirty="0" smtClean="0"/>
            </a:p>
            <a:p>
              <a:endParaRPr lang="fr-FR" dirty="0" smtClean="0"/>
            </a:p>
            <a:p>
              <a:endParaRPr lang="fr-FR" dirty="0" smtClean="0"/>
            </a:p>
            <a:p>
              <a:endParaRPr lang="fr-FR" dirty="0" smtClean="0"/>
            </a:p>
            <a:p>
              <a:endParaRPr lang="fr-FR" dirty="0"/>
            </a:p>
          </p:txBody>
        </p:sp>
        <p:graphicFrame>
          <p:nvGraphicFramePr>
            <p:cNvPr id="165893" name="Object 5"/>
            <p:cNvGraphicFramePr>
              <a:graphicFrameLocks noChangeAspect="1"/>
            </p:cNvGraphicFramePr>
            <p:nvPr/>
          </p:nvGraphicFramePr>
          <p:xfrm>
            <a:off x="3707904" y="5013176"/>
            <a:ext cx="2520280" cy="1710660"/>
          </p:xfrm>
          <a:graphic>
            <a:graphicData uri="http://schemas.openxmlformats.org/presentationml/2006/ole">
              <p:oleObj spid="_x0000_s165893" r:id="rId5" imgW="1884600" imgH="1473120" progId="">
                <p:embed/>
              </p:oleObj>
            </a:graphicData>
          </a:graphic>
        </p:graphicFrame>
      </p:grpSp>
      <p:grpSp>
        <p:nvGrpSpPr>
          <p:cNvPr id="43" name="Group 22"/>
          <p:cNvGrpSpPr>
            <a:grpSpLocks/>
          </p:cNvGrpSpPr>
          <p:nvPr/>
        </p:nvGrpSpPr>
        <p:grpSpPr bwMode="auto">
          <a:xfrm>
            <a:off x="6605926" y="-24"/>
            <a:ext cx="2214546" cy="565151"/>
            <a:chOff x="4694" y="1940"/>
            <a:chExt cx="862" cy="356"/>
          </a:xfrm>
          <a:solidFill>
            <a:srgbClr val="00B050"/>
          </a:solidFill>
        </p:grpSpPr>
        <p:sp>
          <p:nvSpPr>
            <p:cNvPr id="44"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45"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grpSp>
        <p:nvGrpSpPr>
          <p:cNvPr id="46" name="Group 22"/>
          <p:cNvGrpSpPr>
            <a:grpSpLocks/>
          </p:cNvGrpSpPr>
          <p:nvPr/>
        </p:nvGrpSpPr>
        <p:grpSpPr bwMode="auto">
          <a:xfrm>
            <a:off x="2286016" y="792147"/>
            <a:ext cx="2214546" cy="565151"/>
            <a:chOff x="4694" y="1940"/>
            <a:chExt cx="862" cy="356"/>
          </a:xfrm>
          <a:solidFill>
            <a:srgbClr val="92D050"/>
          </a:solidFill>
        </p:grpSpPr>
        <p:sp>
          <p:nvSpPr>
            <p:cNvPr id="47"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48"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Scale>
                                      <p:cBhvr>
                                        <p:cTn id="7" dur="1000" decel="50000" fill="hold">
                                          <p:stCondLst>
                                            <p:cond delay="0"/>
                                          </p:stCondLst>
                                        </p:cTn>
                                        <p:tgtEl>
                                          <p:spTgt spid="3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4"/>
                                        </p:tgtEl>
                                        <p:attrNameLst>
                                          <p:attrName>ppt_x</p:attrName>
                                          <p:attrName>ppt_y</p:attrName>
                                        </p:attrNameLst>
                                      </p:cBhvr>
                                    </p:animMotion>
                                    <p:animEffect transition="in" filter="fade">
                                      <p:cBhvr>
                                        <p:cTn id="9" dur="1000"/>
                                        <p:tgtEl>
                                          <p:spTgt spid="34"/>
                                        </p:tgtEl>
                                      </p:cBhvr>
                                    </p:animEffect>
                                  </p:childTnLst>
                                </p:cTn>
                              </p:par>
                            </p:childTnLst>
                          </p:cTn>
                        </p:par>
                      </p:childTnLst>
                    </p:cTn>
                  </p:par>
                  <p:par>
                    <p:cTn id="10" fill="hold">
                      <p:stCondLst>
                        <p:cond delay="indefinite"/>
                      </p:stCondLst>
                      <p:childTnLst>
                        <p:par>
                          <p:cTn id="11" fill="hold">
                            <p:stCondLst>
                              <p:cond delay="0"/>
                            </p:stCondLst>
                            <p:childTnLst>
                              <p:par>
                                <p:cTn id="12" presetID="49" presetClass="entr" presetSubtype="0" decel="100000" fill="hold" grpId="0" nodeType="clickEffect">
                                  <p:stCondLst>
                                    <p:cond delay="0"/>
                                  </p:stCondLst>
                                  <p:childTnLst>
                                    <p:set>
                                      <p:cBhvr>
                                        <p:cTn id="13" dur="1" fill="hold">
                                          <p:stCondLst>
                                            <p:cond delay="0"/>
                                          </p:stCondLst>
                                        </p:cTn>
                                        <p:tgtEl>
                                          <p:spTgt spid="35"/>
                                        </p:tgtEl>
                                        <p:attrNameLst>
                                          <p:attrName>style.visibility</p:attrName>
                                        </p:attrNameLst>
                                      </p:cBhvr>
                                      <p:to>
                                        <p:strVal val="visible"/>
                                      </p:to>
                                    </p:set>
                                    <p:anim calcmode="lin" valueType="num">
                                      <p:cBhvr>
                                        <p:cTn id="14" dur="500" fill="hold"/>
                                        <p:tgtEl>
                                          <p:spTgt spid="35"/>
                                        </p:tgtEl>
                                        <p:attrNameLst>
                                          <p:attrName>ppt_w</p:attrName>
                                        </p:attrNameLst>
                                      </p:cBhvr>
                                      <p:tavLst>
                                        <p:tav tm="0">
                                          <p:val>
                                            <p:fltVal val="0"/>
                                          </p:val>
                                        </p:tav>
                                        <p:tav tm="100000">
                                          <p:val>
                                            <p:strVal val="#ppt_w"/>
                                          </p:val>
                                        </p:tav>
                                      </p:tavLst>
                                    </p:anim>
                                    <p:anim calcmode="lin" valueType="num">
                                      <p:cBhvr>
                                        <p:cTn id="15" dur="500" fill="hold"/>
                                        <p:tgtEl>
                                          <p:spTgt spid="35"/>
                                        </p:tgtEl>
                                        <p:attrNameLst>
                                          <p:attrName>ppt_h</p:attrName>
                                        </p:attrNameLst>
                                      </p:cBhvr>
                                      <p:tavLst>
                                        <p:tav tm="0">
                                          <p:val>
                                            <p:fltVal val="0"/>
                                          </p:val>
                                        </p:tav>
                                        <p:tav tm="100000">
                                          <p:val>
                                            <p:strVal val="#ppt_h"/>
                                          </p:val>
                                        </p:tav>
                                      </p:tavLst>
                                    </p:anim>
                                    <p:anim calcmode="lin" valueType="num">
                                      <p:cBhvr>
                                        <p:cTn id="16" dur="500" fill="hold"/>
                                        <p:tgtEl>
                                          <p:spTgt spid="35"/>
                                        </p:tgtEl>
                                        <p:attrNameLst>
                                          <p:attrName>style.rotation</p:attrName>
                                        </p:attrNameLst>
                                      </p:cBhvr>
                                      <p:tavLst>
                                        <p:tav tm="0">
                                          <p:val>
                                            <p:fltVal val="360"/>
                                          </p:val>
                                        </p:tav>
                                        <p:tav tm="100000">
                                          <p:val>
                                            <p:fltVal val="0"/>
                                          </p:val>
                                        </p:tav>
                                      </p:tavLst>
                                    </p:anim>
                                    <p:animEffect transition="in" filter="fade">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58" presetClass="entr" presetSubtype="0" accel="100000"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anim calcmode="lin" valueType="num">
                                      <p:cBhvr>
                                        <p:cTn id="22" dur="500" fill="hold"/>
                                        <p:tgtEl>
                                          <p:spTgt spid="36"/>
                                        </p:tgtEl>
                                        <p:attrNameLst>
                                          <p:attrName>ppt_w</p:attrName>
                                        </p:attrNameLst>
                                      </p:cBhvr>
                                      <p:tavLst>
                                        <p:tav tm="0">
                                          <p:val>
                                            <p:strVal val="#ppt_w*2.5"/>
                                          </p:val>
                                        </p:tav>
                                        <p:tav tm="100000">
                                          <p:val>
                                            <p:strVal val="#ppt_w"/>
                                          </p:val>
                                        </p:tav>
                                      </p:tavLst>
                                    </p:anim>
                                    <p:anim calcmode="lin" valueType="num">
                                      <p:cBhvr>
                                        <p:cTn id="23" dur="500" fill="hold"/>
                                        <p:tgtEl>
                                          <p:spTgt spid="36"/>
                                        </p:tgtEl>
                                        <p:attrNameLst>
                                          <p:attrName>ppt_h</p:attrName>
                                        </p:attrNameLst>
                                      </p:cBhvr>
                                      <p:tavLst>
                                        <p:tav tm="0">
                                          <p:val>
                                            <p:strVal val="#ppt_h*0.01"/>
                                          </p:val>
                                        </p:tav>
                                        <p:tav tm="100000">
                                          <p:val>
                                            <p:strVal val="#ppt_h"/>
                                          </p:val>
                                        </p:tav>
                                      </p:tavLst>
                                    </p:anim>
                                    <p:anim calcmode="lin" valueType="num">
                                      <p:cBhvr>
                                        <p:cTn id="24" dur="500" fill="hold"/>
                                        <p:tgtEl>
                                          <p:spTgt spid="36"/>
                                        </p:tgtEl>
                                        <p:attrNameLst>
                                          <p:attrName>ppt_x</p:attrName>
                                        </p:attrNameLst>
                                      </p:cBhvr>
                                      <p:tavLst>
                                        <p:tav tm="0">
                                          <p:val>
                                            <p:strVal val="#ppt_x"/>
                                          </p:val>
                                        </p:tav>
                                        <p:tav tm="100000">
                                          <p:val>
                                            <p:strVal val="#ppt_x"/>
                                          </p:val>
                                        </p:tav>
                                      </p:tavLst>
                                    </p:anim>
                                    <p:anim calcmode="lin" valueType="num">
                                      <p:cBhvr>
                                        <p:cTn id="25" dur="500" fill="hold"/>
                                        <p:tgtEl>
                                          <p:spTgt spid="36"/>
                                        </p:tgtEl>
                                        <p:attrNameLst>
                                          <p:attrName>ppt_y</p:attrName>
                                        </p:attrNameLst>
                                      </p:cBhvr>
                                      <p:tavLst>
                                        <p:tav tm="0">
                                          <p:val>
                                            <p:strVal val="#ppt_h+1"/>
                                          </p:val>
                                        </p:tav>
                                        <p:tav tm="100000">
                                          <p:val>
                                            <p:strVal val="#ppt_y"/>
                                          </p:val>
                                        </p:tav>
                                      </p:tavLst>
                                    </p:anim>
                                    <p:animEffect transition="in" filter="fade">
                                      <p:cBhvr>
                                        <p:cTn id="26" dur="50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iterate type="lt">
                                    <p:tmPct val="5000"/>
                                  </p:iterate>
                                  <p:childTnLst>
                                    <p:set>
                                      <p:cBhvr>
                                        <p:cTn id="30" dur="1" fill="hold">
                                          <p:stCondLst>
                                            <p:cond delay="0"/>
                                          </p:stCondLst>
                                        </p:cTn>
                                        <p:tgtEl>
                                          <p:spTgt spid="42"/>
                                        </p:tgtEl>
                                        <p:attrNameLst>
                                          <p:attrName>style.visibility</p:attrName>
                                        </p:attrNameLst>
                                      </p:cBhvr>
                                      <p:to>
                                        <p:strVal val="visible"/>
                                      </p:to>
                                    </p:set>
                                    <p:anim calcmode="lin" valueType="num">
                                      <p:cBhvr>
                                        <p:cTn id="31" dur="1000" fill="hold"/>
                                        <p:tgtEl>
                                          <p:spTgt spid="42"/>
                                        </p:tgtEl>
                                        <p:attrNameLst>
                                          <p:attrName>ppt_w</p:attrName>
                                        </p:attrNameLst>
                                      </p:cBhvr>
                                      <p:tavLst>
                                        <p:tav tm="0">
                                          <p:val>
                                            <p:fltVal val="0"/>
                                          </p:val>
                                        </p:tav>
                                        <p:tav tm="100000">
                                          <p:val>
                                            <p:strVal val="#ppt_w"/>
                                          </p:val>
                                        </p:tav>
                                      </p:tavLst>
                                    </p:anim>
                                    <p:anim calcmode="lin" valueType="num">
                                      <p:cBhvr>
                                        <p:cTn id="32" dur="1000" fill="hold"/>
                                        <p:tgtEl>
                                          <p:spTgt spid="42"/>
                                        </p:tgtEl>
                                        <p:attrNameLst>
                                          <p:attrName>ppt_h</p:attrName>
                                        </p:attrNameLst>
                                      </p:cBhvr>
                                      <p:tavLst>
                                        <p:tav tm="0">
                                          <p:val>
                                            <p:fltVal val="0"/>
                                          </p:val>
                                        </p:tav>
                                        <p:tav tm="100000">
                                          <p:val>
                                            <p:strVal val="#ppt_h"/>
                                          </p:val>
                                        </p:tav>
                                      </p:tavLst>
                                    </p:anim>
                                    <p:anim calcmode="lin" valueType="num">
                                      <p:cBhvr>
                                        <p:cTn id="33" dur="1000" fill="hold"/>
                                        <p:tgtEl>
                                          <p:spTgt spid="42"/>
                                        </p:tgtEl>
                                        <p:attrNameLst>
                                          <p:attrName>style.rotation</p:attrName>
                                        </p:attrNameLst>
                                      </p:cBhvr>
                                      <p:tavLst>
                                        <p:tav tm="0">
                                          <p:val>
                                            <p:fltVal val="90"/>
                                          </p:val>
                                        </p:tav>
                                        <p:tav tm="100000">
                                          <p:val>
                                            <p:fltVal val="0"/>
                                          </p:val>
                                        </p:tav>
                                      </p:tavLst>
                                    </p:anim>
                                    <p:animEffect transition="in" filter="fade">
                                      <p:cBhvr>
                                        <p:cTn id="34" dur="1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142976" y="642918"/>
            <a:ext cx="8280920" cy="369332"/>
          </a:xfrm>
          <a:prstGeom prst="rect">
            <a:avLst/>
          </a:prstGeom>
          <a:solidFill>
            <a:schemeClr val="bg1"/>
          </a:solidFill>
        </p:spPr>
        <p:txBody>
          <a:bodyPr wrap="square" rtlCol="0">
            <a:spAutoFit/>
          </a:bodyPr>
          <a:lstStyle/>
          <a:p>
            <a:endParaRPr lang="fr-FR" dirty="0"/>
          </a:p>
        </p:txBody>
      </p:sp>
      <p:sp>
        <p:nvSpPr>
          <p:cNvPr id="5" name="ZoneTexte 4"/>
          <p:cNvSpPr txBox="1"/>
          <p:nvPr/>
        </p:nvSpPr>
        <p:spPr>
          <a:xfrm>
            <a:off x="2843808" y="6488668"/>
            <a:ext cx="5976664" cy="369332"/>
          </a:xfrm>
          <a:prstGeom prst="rect">
            <a:avLst/>
          </a:prstGeom>
          <a:solidFill>
            <a:schemeClr val="bg1"/>
          </a:solidFill>
        </p:spPr>
        <p:txBody>
          <a:bodyPr wrap="square" rtlCol="0">
            <a:spAutoFit/>
          </a:bodyPr>
          <a:lstStyle/>
          <a:p>
            <a:endParaRPr lang="fr-FR" dirty="0"/>
          </a:p>
        </p:txBody>
      </p:sp>
      <p:grpSp>
        <p:nvGrpSpPr>
          <p:cNvPr id="21" name="Group 22"/>
          <p:cNvGrpSpPr>
            <a:grpSpLocks/>
          </p:cNvGrpSpPr>
          <p:nvPr/>
        </p:nvGrpSpPr>
        <p:grpSpPr bwMode="auto">
          <a:xfrm>
            <a:off x="6660232" y="0"/>
            <a:ext cx="2214546" cy="565151"/>
            <a:chOff x="4694" y="1940"/>
            <a:chExt cx="862" cy="356"/>
          </a:xfrm>
          <a:solidFill>
            <a:srgbClr val="00B050"/>
          </a:solidFill>
        </p:grpSpPr>
        <p:sp>
          <p:nvSpPr>
            <p:cNvPr id="22"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23"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pic>
        <p:nvPicPr>
          <p:cNvPr id="24" name="Picture 2"/>
          <p:cNvPicPr>
            <a:picLocks noChangeAspect="1" noChangeArrowheads="1"/>
          </p:cNvPicPr>
          <p:nvPr/>
        </p:nvPicPr>
        <p:blipFill>
          <a:blip r:embed="rId3" cstate="print"/>
          <a:srcRect/>
          <a:stretch>
            <a:fillRect/>
          </a:stretch>
        </p:blipFill>
        <p:spPr bwMode="auto">
          <a:xfrm>
            <a:off x="0" y="0"/>
            <a:ext cx="2500298" cy="1071546"/>
          </a:xfrm>
          <a:prstGeom prst="rect">
            <a:avLst/>
          </a:prstGeom>
          <a:noFill/>
          <a:ln w="9525">
            <a:noFill/>
            <a:miter lim="800000"/>
            <a:headEnd/>
            <a:tailEnd/>
          </a:ln>
          <a:effectLst/>
        </p:spPr>
      </p:pic>
      <p:grpSp>
        <p:nvGrpSpPr>
          <p:cNvPr id="25" name="Group 22"/>
          <p:cNvGrpSpPr>
            <a:grpSpLocks/>
          </p:cNvGrpSpPr>
          <p:nvPr/>
        </p:nvGrpSpPr>
        <p:grpSpPr bwMode="auto">
          <a:xfrm>
            <a:off x="-32" y="-24"/>
            <a:ext cx="2214546" cy="565151"/>
            <a:chOff x="4694" y="1940"/>
            <a:chExt cx="862" cy="356"/>
          </a:xfrm>
          <a:solidFill>
            <a:srgbClr val="FFFF00"/>
          </a:solidFill>
        </p:grpSpPr>
        <p:sp>
          <p:nvSpPr>
            <p:cNvPr id="26"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27"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a:solidFill>
                    <a:schemeClr val="bg1"/>
                  </a:solidFill>
                </a:rPr>
                <a:t>Introduction</a:t>
              </a:r>
            </a:p>
          </p:txBody>
        </p:sp>
      </p:grpSp>
      <p:grpSp>
        <p:nvGrpSpPr>
          <p:cNvPr id="28" name="Group 22"/>
          <p:cNvGrpSpPr>
            <a:grpSpLocks/>
          </p:cNvGrpSpPr>
          <p:nvPr/>
        </p:nvGrpSpPr>
        <p:grpSpPr bwMode="auto">
          <a:xfrm>
            <a:off x="2714612" y="642918"/>
            <a:ext cx="2214546" cy="565151"/>
            <a:chOff x="4694" y="1940"/>
            <a:chExt cx="862" cy="356"/>
          </a:xfrm>
          <a:solidFill>
            <a:srgbClr val="92D050"/>
          </a:solidFill>
        </p:grpSpPr>
        <p:sp>
          <p:nvSpPr>
            <p:cNvPr id="29"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30"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pic>
        <p:nvPicPr>
          <p:cNvPr id="31" name="Image 8"/>
          <p:cNvPicPr>
            <a:picLocks noChangeAspect="1" noChangeArrowheads="1"/>
          </p:cNvPicPr>
          <p:nvPr/>
        </p:nvPicPr>
        <p:blipFill>
          <a:blip r:embed="rId4" cstate="print"/>
          <a:srcRect/>
          <a:stretch>
            <a:fillRect/>
          </a:stretch>
        </p:blipFill>
        <p:spPr bwMode="auto">
          <a:xfrm>
            <a:off x="428625" y="1453530"/>
            <a:ext cx="2592388" cy="1409700"/>
          </a:xfrm>
          <a:prstGeom prst="rect">
            <a:avLst/>
          </a:prstGeom>
          <a:ln w="3175" cap="sq">
            <a:solidFill>
              <a:schemeClr val="accent1">
                <a:lumMod val="75000"/>
              </a:schemeClr>
            </a:solidFill>
            <a:prstDash val="solid"/>
            <a:miter lim="800000"/>
          </a:ln>
          <a:effectLst>
            <a:outerShdw blurRad="50800" dist="38100" dir="2700000" algn="tl" rotWithShape="0">
              <a:srgbClr val="000000">
                <a:alpha val="43000"/>
              </a:srgbClr>
            </a:outerShdw>
          </a:effectLst>
        </p:spPr>
      </p:pic>
      <p:pic>
        <p:nvPicPr>
          <p:cNvPr id="32" name="Image 10"/>
          <p:cNvPicPr>
            <a:picLocks noChangeAspect="1" noChangeArrowheads="1"/>
          </p:cNvPicPr>
          <p:nvPr/>
        </p:nvPicPr>
        <p:blipFill>
          <a:blip r:embed="rId5" cstate="print"/>
          <a:srcRect/>
          <a:stretch>
            <a:fillRect/>
          </a:stretch>
        </p:blipFill>
        <p:spPr bwMode="auto">
          <a:xfrm>
            <a:off x="4000500" y="2810842"/>
            <a:ext cx="1714500" cy="1752600"/>
          </a:xfrm>
          <a:prstGeom prst="rect">
            <a:avLst/>
          </a:prstGeom>
          <a:noFill/>
          <a:ln w="9525">
            <a:solidFill>
              <a:schemeClr val="accent1">
                <a:lumMod val="75000"/>
              </a:schemeClr>
            </a:solidFill>
            <a:miter lim="800000"/>
            <a:headEnd/>
            <a:tailEnd/>
          </a:ln>
        </p:spPr>
      </p:pic>
      <p:pic>
        <p:nvPicPr>
          <p:cNvPr id="33" name="Image 11"/>
          <p:cNvPicPr>
            <a:picLocks noChangeAspect="1" noChangeArrowheads="1"/>
          </p:cNvPicPr>
          <p:nvPr/>
        </p:nvPicPr>
        <p:blipFill>
          <a:blip r:embed="rId6" cstate="print"/>
          <a:srcRect/>
          <a:stretch>
            <a:fillRect/>
          </a:stretch>
        </p:blipFill>
        <p:spPr bwMode="auto">
          <a:xfrm>
            <a:off x="6858000" y="2596530"/>
            <a:ext cx="1962150" cy="2000250"/>
          </a:xfrm>
          <a:prstGeom prst="rect">
            <a:avLst/>
          </a:prstGeom>
          <a:noFill/>
          <a:ln w="9525">
            <a:solidFill>
              <a:schemeClr val="accent1">
                <a:lumMod val="75000"/>
              </a:schemeClr>
            </a:solidFill>
            <a:miter lim="800000"/>
            <a:headEnd/>
            <a:tailEnd/>
          </a:ln>
        </p:spPr>
      </p:pic>
      <p:pic>
        <p:nvPicPr>
          <p:cNvPr id="34" name="Image 14"/>
          <p:cNvPicPr>
            <a:picLocks noChangeAspect="1" noChangeArrowheads="1"/>
          </p:cNvPicPr>
          <p:nvPr/>
        </p:nvPicPr>
        <p:blipFill>
          <a:blip r:embed="rId7" cstate="print"/>
          <a:srcRect/>
          <a:stretch>
            <a:fillRect/>
          </a:stretch>
        </p:blipFill>
        <p:spPr bwMode="auto">
          <a:xfrm>
            <a:off x="500063" y="4668217"/>
            <a:ext cx="2571750" cy="1497013"/>
          </a:xfrm>
          <a:prstGeom prst="rect">
            <a:avLst/>
          </a:prstGeom>
          <a:ln w="3175" cap="sq">
            <a:solidFill>
              <a:schemeClr val="accent1">
                <a:lumMod val="75000"/>
              </a:schemeClr>
            </a:solidFill>
            <a:prstDash val="solid"/>
            <a:miter lim="800000"/>
          </a:ln>
          <a:effectLst>
            <a:outerShdw blurRad="50800" dist="38100" dir="2700000" algn="tl" rotWithShape="0">
              <a:srgbClr val="000000">
                <a:alpha val="43000"/>
              </a:srgbClr>
            </a:outerShdw>
          </a:effectLst>
        </p:spPr>
      </p:pic>
      <p:cxnSp>
        <p:nvCxnSpPr>
          <p:cNvPr id="35" name="Connecteur droit avec flèche 34"/>
          <p:cNvCxnSpPr/>
          <p:nvPr/>
        </p:nvCxnSpPr>
        <p:spPr>
          <a:xfrm>
            <a:off x="3000375" y="2239342"/>
            <a:ext cx="857250" cy="64293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36" name="Connecteur droit avec flèche 35"/>
          <p:cNvCxnSpPr/>
          <p:nvPr/>
        </p:nvCxnSpPr>
        <p:spPr>
          <a:xfrm rot="5400000" flipH="1" flipV="1">
            <a:off x="3071813" y="4525342"/>
            <a:ext cx="785812" cy="64293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37" name="Connecteur droit avec flèche 36"/>
          <p:cNvCxnSpPr/>
          <p:nvPr/>
        </p:nvCxnSpPr>
        <p:spPr>
          <a:xfrm rot="10800000">
            <a:off x="5786438" y="3668092"/>
            <a:ext cx="1000125" cy="15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38" name="Text Box 31"/>
          <p:cNvSpPr txBox="1">
            <a:spLocks noChangeArrowheads="1"/>
          </p:cNvSpPr>
          <p:nvPr/>
        </p:nvSpPr>
        <p:spPr bwMode="auto">
          <a:xfrm>
            <a:off x="5786438" y="3310905"/>
            <a:ext cx="938212" cy="307975"/>
          </a:xfrm>
          <a:prstGeom prst="rect">
            <a:avLst/>
          </a:prstGeom>
          <a:noFill/>
          <a:ln w="9525">
            <a:noFill/>
            <a:miter lim="800000"/>
            <a:headEnd/>
            <a:tailEnd/>
          </a:ln>
        </p:spPr>
        <p:txBody>
          <a:bodyPr>
            <a:spAutoFit/>
          </a:bodyPr>
          <a:lstStyle/>
          <a:p>
            <a:pPr algn="r" rtl="1">
              <a:spcBef>
                <a:spcPct val="50000"/>
              </a:spcBef>
            </a:pPr>
            <a:r>
              <a:rPr lang="fr-FR" sz="1400">
                <a:solidFill>
                  <a:srgbClr val="013FF2"/>
                </a:solidFill>
                <a:latin typeface="Tahoma" pitchFamily="34" charset="0"/>
              </a:rPr>
              <a:t>Na</a:t>
            </a:r>
            <a:r>
              <a:rPr lang="fr-FR" sz="1400" baseline="-25000">
                <a:solidFill>
                  <a:srgbClr val="013FF2"/>
                </a:solidFill>
                <a:latin typeface="Tahoma" pitchFamily="34" charset="0"/>
              </a:rPr>
              <a:t>2</a:t>
            </a:r>
            <a:r>
              <a:rPr lang="fr-FR" sz="1400">
                <a:solidFill>
                  <a:srgbClr val="013FF2"/>
                </a:solidFill>
                <a:latin typeface="Tahoma" pitchFamily="34" charset="0"/>
              </a:rPr>
              <a:t>CO</a:t>
            </a:r>
            <a:r>
              <a:rPr lang="fr-FR" sz="1400" baseline="-25000">
                <a:solidFill>
                  <a:srgbClr val="013FF2"/>
                </a:solidFill>
                <a:latin typeface="Tahoma" pitchFamily="34" charset="0"/>
              </a:rPr>
              <a:t>3</a:t>
            </a:r>
            <a:endParaRPr lang="en-US" sz="1400" baseline="-25000">
              <a:solidFill>
                <a:srgbClr val="013FF2"/>
              </a:solidFill>
              <a:latin typeface="Tahoma" pitchFamily="34" charset="0"/>
            </a:endParaRPr>
          </a:p>
        </p:txBody>
      </p:sp>
      <p:sp>
        <p:nvSpPr>
          <p:cNvPr id="39" name="ZoneTexte 37"/>
          <p:cNvSpPr txBox="1">
            <a:spLocks noChangeArrowheads="1"/>
          </p:cNvSpPr>
          <p:nvPr/>
        </p:nvSpPr>
        <p:spPr bwMode="auto">
          <a:xfrm>
            <a:off x="5786438" y="3739530"/>
            <a:ext cx="1071562" cy="307975"/>
          </a:xfrm>
          <a:prstGeom prst="rect">
            <a:avLst/>
          </a:prstGeom>
          <a:noFill/>
          <a:ln w="9525">
            <a:noFill/>
            <a:miter lim="800000"/>
            <a:headEnd/>
            <a:tailEnd/>
          </a:ln>
        </p:spPr>
        <p:txBody>
          <a:bodyPr>
            <a:spAutoFit/>
          </a:bodyPr>
          <a:lstStyle/>
          <a:p>
            <a:r>
              <a:rPr lang="fr-FR" sz="1400">
                <a:solidFill>
                  <a:srgbClr val="013FF2"/>
                </a:solidFill>
              </a:rPr>
              <a:t>-2 C</a:t>
            </a:r>
            <a:r>
              <a:rPr lang="fr-FR" sz="1400" baseline="-25000">
                <a:solidFill>
                  <a:srgbClr val="013FF2"/>
                </a:solidFill>
              </a:rPr>
              <a:t>2</a:t>
            </a:r>
            <a:r>
              <a:rPr lang="fr-FR" sz="1400">
                <a:solidFill>
                  <a:srgbClr val="013FF2"/>
                </a:solidFill>
              </a:rPr>
              <a:t>H</a:t>
            </a:r>
            <a:r>
              <a:rPr lang="fr-FR" sz="1400" baseline="-25000">
                <a:solidFill>
                  <a:srgbClr val="013FF2"/>
                </a:solidFill>
              </a:rPr>
              <a:t>5</a:t>
            </a:r>
            <a:r>
              <a:rPr lang="fr-FR" sz="1400">
                <a:solidFill>
                  <a:srgbClr val="013FF2"/>
                </a:solidFill>
              </a:rPr>
              <a:t>OH </a:t>
            </a:r>
          </a:p>
        </p:txBody>
      </p:sp>
      <p:sp>
        <p:nvSpPr>
          <p:cNvPr id="40" name="ZoneTexte 39"/>
          <p:cNvSpPr txBox="1">
            <a:spLocks noChangeArrowheads="1"/>
          </p:cNvSpPr>
          <p:nvPr/>
        </p:nvSpPr>
        <p:spPr bwMode="auto">
          <a:xfrm rot="18560475">
            <a:off x="2948782" y="4327698"/>
            <a:ext cx="928688" cy="307975"/>
          </a:xfrm>
          <a:prstGeom prst="rect">
            <a:avLst/>
          </a:prstGeom>
          <a:noFill/>
          <a:ln w="9525">
            <a:noFill/>
            <a:miter lim="800000"/>
            <a:headEnd/>
            <a:tailEnd/>
          </a:ln>
        </p:spPr>
        <p:txBody>
          <a:bodyPr>
            <a:spAutoFit/>
          </a:bodyPr>
          <a:lstStyle/>
          <a:p>
            <a:r>
              <a:rPr lang="fr-FR" sz="1400">
                <a:solidFill>
                  <a:srgbClr val="013FF2"/>
                </a:solidFill>
              </a:rPr>
              <a:t>- H</a:t>
            </a:r>
            <a:r>
              <a:rPr lang="fr-FR" sz="1400" baseline="-25000">
                <a:solidFill>
                  <a:srgbClr val="013FF2"/>
                </a:solidFill>
              </a:rPr>
              <a:t>2</a:t>
            </a:r>
            <a:r>
              <a:rPr lang="fr-FR" sz="1400">
                <a:solidFill>
                  <a:srgbClr val="013FF2"/>
                </a:solidFill>
              </a:rPr>
              <a:t>O </a:t>
            </a:r>
          </a:p>
        </p:txBody>
      </p:sp>
      <p:sp>
        <p:nvSpPr>
          <p:cNvPr id="41" name="ZoneTexte 40"/>
          <p:cNvSpPr txBox="1">
            <a:spLocks noChangeArrowheads="1"/>
          </p:cNvSpPr>
          <p:nvPr/>
        </p:nvSpPr>
        <p:spPr bwMode="auto">
          <a:xfrm>
            <a:off x="539552" y="6021288"/>
            <a:ext cx="8568952" cy="646331"/>
          </a:xfrm>
          <a:prstGeom prst="rect">
            <a:avLst/>
          </a:prstGeom>
          <a:noFill/>
          <a:ln w="9525">
            <a:noFill/>
            <a:miter lim="800000"/>
            <a:headEnd/>
            <a:tailEnd/>
          </a:ln>
        </p:spPr>
        <p:txBody>
          <a:bodyPr wrap="square">
            <a:spAutoFit/>
          </a:bodyPr>
          <a:lstStyle/>
          <a:p>
            <a:endParaRPr lang="fr-FR" b="1" dirty="0">
              <a:solidFill>
                <a:srgbClr val="013FF2"/>
              </a:solidFill>
              <a:latin typeface="Times New Roman" pitchFamily="18" charset="0"/>
              <a:cs typeface="Times New Roman" pitchFamily="18" charset="0"/>
            </a:endParaRPr>
          </a:p>
          <a:p>
            <a:r>
              <a:rPr lang="fr-FR" b="1" dirty="0">
                <a:solidFill>
                  <a:srgbClr val="013FF2"/>
                </a:solidFill>
                <a:latin typeface="Times New Roman" pitchFamily="18" charset="0"/>
                <a:cs typeface="Times New Roman" pitchFamily="18" charset="0"/>
              </a:rPr>
              <a:t>Schéma représentant  les différentes  voies de la synthèse de l’acide </a:t>
            </a:r>
            <a:r>
              <a:rPr lang="fr-FR" b="1" dirty="0" err="1">
                <a:solidFill>
                  <a:srgbClr val="013FF2"/>
                </a:solidFill>
                <a:latin typeface="Times New Roman" pitchFamily="18" charset="0"/>
                <a:cs typeface="Times New Roman" pitchFamily="18" charset="0"/>
              </a:rPr>
              <a:t>déhydroacétique</a:t>
            </a:r>
            <a:r>
              <a:rPr lang="fr-FR" b="1" dirty="0">
                <a:solidFill>
                  <a:srgbClr val="013FF2"/>
                </a:solidFill>
                <a:latin typeface="Times New Roman" pitchFamily="18" charset="0"/>
                <a:cs typeface="Times New Roman" pitchFamily="18" charset="0"/>
              </a:rPr>
              <a:t> </a:t>
            </a:r>
            <a:r>
              <a:rPr lang="fr-FR" b="1" dirty="0">
                <a:solidFill>
                  <a:srgbClr val="013FF2"/>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0" fill="hold"/>
                                        <p:tgtEl>
                                          <p:spTgt spid="32"/>
                                        </p:tgtEl>
                                        <p:attrNameLst>
                                          <p:attrName>ppt_w</p:attrName>
                                        </p:attrNameLst>
                                      </p:cBhvr>
                                      <p:tavLst>
                                        <p:tav tm="0" fmla="#ppt_w*sin(2.5*pi*$)">
                                          <p:val>
                                            <p:fltVal val="0"/>
                                          </p:val>
                                        </p:tav>
                                        <p:tav tm="100000">
                                          <p:val>
                                            <p:fltVal val="1"/>
                                          </p:val>
                                        </p:tav>
                                      </p:tavLst>
                                    </p:anim>
                                    <p:anim calcmode="lin" valueType="num">
                                      <p:cBhvr>
                                        <p:cTn id="8" dur="5000" fill="hold"/>
                                        <p:tgtEl>
                                          <p:spTgt spid="3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5" presetClass="entr" presetSubtype="0"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p:cTn id="13" dur="1000" fill="hold"/>
                                        <p:tgtEl>
                                          <p:spTgt spid="31"/>
                                        </p:tgtEl>
                                        <p:attrNameLst>
                                          <p:attrName>ppt_w</p:attrName>
                                        </p:attrNameLst>
                                      </p:cBhvr>
                                      <p:tavLst>
                                        <p:tav tm="0">
                                          <p:val>
                                            <p:fltVal val="0"/>
                                          </p:val>
                                        </p:tav>
                                        <p:tav tm="100000">
                                          <p:val>
                                            <p:strVal val="#ppt_w"/>
                                          </p:val>
                                        </p:tav>
                                      </p:tavLst>
                                    </p:anim>
                                    <p:anim calcmode="lin" valueType="num">
                                      <p:cBhvr>
                                        <p:cTn id="14" dur="1000" fill="hold"/>
                                        <p:tgtEl>
                                          <p:spTgt spid="31"/>
                                        </p:tgtEl>
                                        <p:attrNameLst>
                                          <p:attrName>ppt_h</p:attrName>
                                        </p:attrNameLst>
                                      </p:cBhvr>
                                      <p:tavLst>
                                        <p:tav tm="0">
                                          <p:val>
                                            <p:fltVal val="0"/>
                                          </p:val>
                                        </p:tav>
                                        <p:tav tm="100000">
                                          <p:val>
                                            <p:strVal val="#ppt_h"/>
                                          </p:val>
                                        </p:tav>
                                      </p:tavLst>
                                    </p:anim>
                                    <p:anim calcmode="lin" valueType="num">
                                      <p:cBhvr>
                                        <p:cTn id="15" dur="1000" fill="hold"/>
                                        <p:tgtEl>
                                          <p:spTgt spid="31"/>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3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7" fill="hold">
                      <p:stCondLst>
                        <p:cond delay="indefinite"/>
                      </p:stCondLst>
                      <p:childTnLst>
                        <p:par>
                          <p:cTn id="18" fill="hold">
                            <p:stCondLst>
                              <p:cond delay="0"/>
                            </p:stCondLst>
                            <p:childTnLst>
                              <p:par>
                                <p:cTn id="19" presetID="58" presetClass="entr" presetSubtype="0" accel="100000" fill="hold" nodeType="clickEffect">
                                  <p:stCondLst>
                                    <p:cond delay="0"/>
                                  </p:stCondLst>
                                  <p:childTnLst>
                                    <p:set>
                                      <p:cBhvr>
                                        <p:cTn id="20" dur="1" fill="hold">
                                          <p:stCondLst>
                                            <p:cond delay="0"/>
                                          </p:stCondLst>
                                        </p:cTn>
                                        <p:tgtEl>
                                          <p:spTgt spid="35"/>
                                        </p:tgtEl>
                                        <p:attrNameLst>
                                          <p:attrName>style.visibility</p:attrName>
                                        </p:attrNameLst>
                                      </p:cBhvr>
                                      <p:to>
                                        <p:strVal val="visible"/>
                                      </p:to>
                                    </p:set>
                                    <p:anim calcmode="lin" valueType="num">
                                      <p:cBhvr>
                                        <p:cTn id="21" dur="500" fill="hold"/>
                                        <p:tgtEl>
                                          <p:spTgt spid="35"/>
                                        </p:tgtEl>
                                        <p:attrNameLst>
                                          <p:attrName>ppt_w</p:attrName>
                                        </p:attrNameLst>
                                      </p:cBhvr>
                                      <p:tavLst>
                                        <p:tav tm="0">
                                          <p:val>
                                            <p:strVal val="#ppt_w*2.5"/>
                                          </p:val>
                                        </p:tav>
                                        <p:tav tm="100000">
                                          <p:val>
                                            <p:strVal val="#ppt_w"/>
                                          </p:val>
                                        </p:tav>
                                      </p:tavLst>
                                    </p:anim>
                                    <p:anim calcmode="lin" valueType="num">
                                      <p:cBhvr>
                                        <p:cTn id="22" dur="500" fill="hold"/>
                                        <p:tgtEl>
                                          <p:spTgt spid="35"/>
                                        </p:tgtEl>
                                        <p:attrNameLst>
                                          <p:attrName>ppt_h</p:attrName>
                                        </p:attrNameLst>
                                      </p:cBhvr>
                                      <p:tavLst>
                                        <p:tav tm="0">
                                          <p:val>
                                            <p:strVal val="#ppt_h*0.01"/>
                                          </p:val>
                                        </p:tav>
                                        <p:tav tm="100000">
                                          <p:val>
                                            <p:strVal val="#ppt_h"/>
                                          </p:val>
                                        </p:tav>
                                      </p:tavLst>
                                    </p:anim>
                                    <p:anim calcmode="lin" valueType="num">
                                      <p:cBhvr>
                                        <p:cTn id="23" dur="500" fill="hold"/>
                                        <p:tgtEl>
                                          <p:spTgt spid="35"/>
                                        </p:tgtEl>
                                        <p:attrNameLst>
                                          <p:attrName>ppt_x</p:attrName>
                                        </p:attrNameLst>
                                      </p:cBhvr>
                                      <p:tavLst>
                                        <p:tav tm="0">
                                          <p:val>
                                            <p:strVal val="#ppt_x"/>
                                          </p:val>
                                        </p:tav>
                                        <p:tav tm="100000">
                                          <p:val>
                                            <p:strVal val="#ppt_x"/>
                                          </p:val>
                                        </p:tav>
                                      </p:tavLst>
                                    </p:anim>
                                    <p:anim calcmode="lin" valueType="num">
                                      <p:cBhvr>
                                        <p:cTn id="24" dur="500" fill="hold"/>
                                        <p:tgtEl>
                                          <p:spTgt spid="35"/>
                                        </p:tgtEl>
                                        <p:attrNameLst>
                                          <p:attrName>ppt_y</p:attrName>
                                        </p:attrNameLst>
                                      </p:cBhvr>
                                      <p:tavLst>
                                        <p:tav tm="0">
                                          <p:val>
                                            <p:strVal val="#ppt_h+1"/>
                                          </p:val>
                                        </p:tav>
                                        <p:tav tm="100000">
                                          <p:val>
                                            <p:strVal val="#ppt_y"/>
                                          </p:val>
                                        </p:tav>
                                      </p:tavLst>
                                    </p:anim>
                                    <p:animEffect transition="in" filter="fade">
                                      <p:cBhvr>
                                        <p:cTn id="25" dur="500"/>
                                        <p:tgtEl>
                                          <p:spTgt spid="35"/>
                                        </p:tgtEl>
                                      </p:cBhvr>
                                    </p:animEffect>
                                  </p:childTnLst>
                                </p:cTn>
                              </p:par>
                            </p:childTnLst>
                          </p:cTn>
                        </p:par>
                      </p:childTnLst>
                    </p:cTn>
                  </p:par>
                  <p:par>
                    <p:cTn id="26" fill="hold">
                      <p:stCondLst>
                        <p:cond delay="indefinite"/>
                      </p:stCondLst>
                      <p:childTnLst>
                        <p:par>
                          <p:cTn id="27" fill="hold">
                            <p:stCondLst>
                              <p:cond delay="0"/>
                            </p:stCondLst>
                            <p:childTnLst>
                              <p:par>
                                <p:cTn id="28" presetID="39" presetClass="entr" presetSubtype="0" accel="100000" fill="hold" nodeType="clickEffect">
                                  <p:stCondLst>
                                    <p:cond delay="0"/>
                                  </p:stCondLst>
                                  <p:childTnLst>
                                    <p:set>
                                      <p:cBhvr>
                                        <p:cTn id="29" dur="1" fill="hold">
                                          <p:stCondLst>
                                            <p:cond delay="0"/>
                                          </p:stCondLst>
                                        </p:cTn>
                                        <p:tgtEl>
                                          <p:spTgt spid="34"/>
                                        </p:tgtEl>
                                        <p:attrNameLst>
                                          <p:attrName>style.visibility</p:attrName>
                                        </p:attrNameLst>
                                      </p:cBhvr>
                                      <p:to>
                                        <p:strVal val="visible"/>
                                      </p:to>
                                    </p:set>
                                    <p:anim calcmode="lin" valueType="num">
                                      <p:cBhvr>
                                        <p:cTn id="30" dur="500" fill="hold"/>
                                        <p:tgtEl>
                                          <p:spTgt spid="34"/>
                                        </p:tgtEl>
                                        <p:attrNameLst>
                                          <p:attrName>ppt_h</p:attrName>
                                        </p:attrNameLst>
                                      </p:cBhvr>
                                      <p:tavLst>
                                        <p:tav tm="0">
                                          <p:val>
                                            <p:strVal val="#ppt_h/20"/>
                                          </p:val>
                                        </p:tav>
                                        <p:tav tm="50000">
                                          <p:val>
                                            <p:strVal val="#ppt_h/20"/>
                                          </p:val>
                                        </p:tav>
                                        <p:tav tm="100000">
                                          <p:val>
                                            <p:strVal val="#ppt_h"/>
                                          </p:val>
                                        </p:tav>
                                      </p:tavLst>
                                    </p:anim>
                                    <p:anim calcmode="lin" valueType="num">
                                      <p:cBhvr>
                                        <p:cTn id="31" dur="500" fill="hold"/>
                                        <p:tgtEl>
                                          <p:spTgt spid="34"/>
                                        </p:tgtEl>
                                        <p:attrNameLst>
                                          <p:attrName>ppt_w</p:attrName>
                                        </p:attrNameLst>
                                      </p:cBhvr>
                                      <p:tavLst>
                                        <p:tav tm="0">
                                          <p:val>
                                            <p:strVal val="#ppt_w+.3"/>
                                          </p:val>
                                        </p:tav>
                                        <p:tav tm="50000">
                                          <p:val>
                                            <p:strVal val="#ppt_w+.3"/>
                                          </p:val>
                                        </p:tav>
                                        <p:tav tm="100000">
                                          <p:val>
                                            <p:strVal val="#ppt_w"/>
                                          </p:val>
                                        </p:tav>
                                      </p:tavLst>
                                    </p:anim>
                                    <p:anim calcmode="lin" valueType="num">
                                      <p:cBhvr>
                                        <p:cTn id="32" dur="500" fill="hold"/>
                                        <p:tgtEl>
                                          <p:spTgt spid="34"/>
                                        </p:tgtEl>
                                        <p:attrNameLst>
                                          <p:attrName>ppt_x</p:attrName>
                                        </p:attrNameLst>
                                      </p:cBhvr>
                                      <p:tavLst>
                                        <p:tav tm="0">
                                          <p:val>
                                            <p:strVal val="#ppt_x-.3"/>
                                          </p:val>
                                        </p:tav>
                                        <p:tav tm="50000">
                                          <p:val>
                                            <p:strVal val="#ppt_x"/>
                                          </p:val>
                                        </p:tav>
                                        <p:tav tm="100000">
                                          <p:val>
                                            <p:strVal val="#ppt_x"/>
                                          </p:val>
                                        </p:tav>
                                      </p:tavLst>
                                    </p:anim>
                                    <p:anim calcmode="lin" valueType="num">
                                      <p:cBhvr>
                                        <p:cTn id="33"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9" presetClass="entr" presetSubtype="0" accel="100000" fill="hold" nodeType="clickEffect">
                                  <p:stCondLst>
                                    <p:cond delay="0"/>
                                  </p:stCondLst>
                                  <p:childTnLst>
                                    <p:set>
                                      <p:cBhvr>
                                        <p:cTn id="37" dur="1" fill="hold">
                                          <p:stCondLst>
                                            <p:cond delay="0"/>
                                          </p:stCondLst>
                                        </p:cTn>
                                        <p:tgtEl>
                                          <p:spTgt spid="36"/>
                                        </p:tgtEl>
                                        <p:attrNameLst>
                                          <p:attrName>style.visibility</p:attrName>
                                        </p:attrNameLst>
                                      </p:cBhvr>
                                      <p:to>
                                        <p:strVal val="visible"/>
                                      </p:to>
                                    </p:set>
                                    <p:anim calcmode="lin" valueType="num">
                                      <p:cBhvr>
                                        <p:cTn id="38" dur="500" fill="hold"/>
                                        <p:tgtEl>
                                          <p:spTgt spid="36"/>
                                        </p:tgtEl>
                                        <p:attrNameLst>
                                          <p:attrName>ppt_h</p:attrName>
                                        </p:attrNameLst>
                                      </p:cBhvr>
                                      <p:tavLst>
                                        <p:tav tm="0">
                                          <p:val>
                                            <p:strVal val="#ppt_h/20"/>
                                          </p:val>
                                        </p:tav>
                                        <p:tav tm="50000">
                                          <p:val>
                                            <p:strVal val="#ppt_h/20"/>
                                          </p:val>
                                        </p:tav>
                                        <p:tav tm="100000">
                                          <p:val>
                                            <p:strVal val="#ppt_h"/>
                                          </p:val>
                                        </p:tav>
                                      </p:tavLst>
                                    </p:anim>
                                    <p:anim calcmode="lin" valueType="num">
                                      <p:cBhvr>
                                        <p:cTn id="39" dur="500" fill="hold"/>
                                        <p:tgtEl>
                                          <p:spTgt spid="36"/>
                                        </p:tgtEl>
                                        <p:attrNameLst>
                                          <p:attrName>ppt_w</p:attrName>
                                        </p:attrNameLst>
                                      </p:cBhvr>
                                      <p:tavLst>
                                        <p:tav tm="0">
                                          <p:val>
                                            <p:strVal val="#ppt_w+.3"/>
                                          </p:val>
                                        </p:tav>
                                        <p:tav tm="50000">
                                          <p:val>
                                            <p:strVal val="#ppt_w+.3"/>
                                          </p:val>
                                        </p:tav>
                                        <p:tav tm="100000">
                                          <p:val>
                                            <p:strVal val="#ppt_w"/>
                                          </p:val>
                                        </p:tav>
                                      </p:tavLst>
                                    </p:anim>
                                    <p:anim calcmode="lin" valueType="num">
                                      <p:cBhvr>
                                        <p:cTn id="40" dur="500" fill="hold"/>
                                        <p:tgtEl>
                                          <p:spTgt spid="36"/>
                                        </p:tgtEl>
                                        <p:attrNameLst>
                                          <p:attrName>ppt_x</p:attrName>
                                        </p:attrNameLst>
                                      </p:cBhvr>
                                      <p:tavLst>
                                        <p:tav tm="0">
                                          <p:val>
                                            <p:strVal val="#ppt_x-.3"/>
                                          </p:val>
                                        </p:tav>
                                        <p:tav tm="50000">
                                          <p:val>
                                            <p:strVal val="#ppt_x"/>
                                          </p:val>
                                        </p:tav>
                                        <p:tav tm="100000">
                                          <p:val>
                                            <p:strVal val="#ppt_x"/>
                                          </p:val>
                                        </p:tav>
                                      </p:tavLst>
                                    </p:anim>
                                    <p:anim calcmode="lin" valueType="num">
                                      <p:cBhvr>
                                        <p:cTn id="41" dur="5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58" presetClass="entr" presetSubtype="0" accel="100000" fill="hold" grpId="0" nodeType="clickEffect">
                                  <p:stCondLst>
                                    <p:cond delay="0"/>
                                  </p:stCondLst>
                                  <p:childTnLst>
                                    <p:set>
                                      <p:cBhvr>
                                        <p:cTn id="45" dur="1" fill="hold">
                                          <p:stCondLst>
                                            <p:cond delay="0"/>
                                          </p:stCondLst>
                                        </p:cTn>
                                        <p:tgtEl>
                                          <p:spTgt spid="40"/>
                                        </p:tgtEl>
                                        <p:attrNameLst>
                                          <p:attrName>style.visibility</p:attrName>
                                        </p:attrNameLst>
                                      </p:cBhvr>
                                      <p:to>
                                        <p:strVal val="visible"/>
                                      </p:to>
                                    </p:set>
                                    <p:anim calcmode="lin" valueType="num">
                                      <p:cBhvr>
                                        <p:cTn id="46" dur="500" fill="hold"/>
                                        <p:tgtEl>
                                          <p:spTgt spid="40"/>
                                        </p:tgtEl>
                                        <p:attrNameLst>
                                          <p:attrName>ppt_w</p:attrName>
                                        </p:attrNameLst>
                                      </p:cBhvr>
                                      <p:tavLst>
                                        <p:tav tm="0">
                                          <p:val>
                                            <p:strVal val="#ppt_w*2.5"/>
                                          </p:val>
                                        </p:tav>
                                        <p:tav tm="100000">
                                          <p:val>
                                            <p:strVal val="#ppt_w"/>
                                          </p:val>
                                        </p:tav>
                                      </p:tavLst>
                                    </p:anim>
                                    <p:anim calcmode="lin" valueType="num">
                                      <p:cBhvr>
                                        <p:cTn id="47" dur="500" fill="hold"/>
                                        <p:tgtEl>
                                          <p:spTgt spid="40"/>
                                        </p:tgtEl>
                                        <p:attrNameLst>
                                          <p:attrName>ppt_h</p:attrName>
                                        </p:attrNameLst>
                                      </p:cBhvr>
                                      <p:tavLst>
                                        <p:tav tm="0">
                                          <p:val>
                                            <p:strVal val="#ppt_h*0.01"/>
                                          </p:val>
                                        </p:tav>
                                        <p:tav tm="100000">
                                          <p:val>
                                            <p:strVal val="#ppt_h"/>
                                          </p:val>
                                        </p:tav>
                                      </p:tavLst>
                                    </p:anim>
                                    <p:anim calcmode="lin" valueType="num">
                                      <p:cBhvr>
                                        <p:cTn id="48" dur="500" fill="hold"/>
                                        <p:tgtEl>
                                          <p:spTgt spid="40"/>
                                        </p:tgtEl>
                                        <p:attrNameLst>
                                          <p:attrName>ppt_x</p:attrName>
                                        </p:attrNameLst>
                                      </p:cBhvr>
                                      <p:tavLst>
                                        <p:tav tm="0">
                                          <p:val>
                                            <p:strVal val="#ppt_x"/>
                                          </p:val>
                                        </p:tav>
                                        <p:tav tm="100000">
                                          <p:val>
                                            <p:strVal val="#ppt_x"/>
                                          </p:val>
                                        </p:tav>
                                      </p:tavLst>
                                    </p:anim>
                                    <p:anim calcmode="lin" valueType="num">
                                      <p:cBhvr>
                                        <p:cTn id="49" dur="500" fill="hold"/>
                                        <p:tgtEl>
                                          <p:spTgt spid="40"/>
                                        </p:tgtEl>
                                        <p:attrNameLst>
                                          <p:attrName>ppt_y</p:attrName>
                                        </p:attrNameLst>
                                      </p:cBhvr>
                                      <p:tavLst>
                                        <p:tav tm="0">
                                          <p:val>
                                            <p:strVal val="#ppt_h+1"/>
                                          </p:val>
                                        </p:tav>
                                        <p:tav tm="100000">
                                          <p:val>
                                            <p:strVal val="#ppt_y"/>
                                          </p:val>
                                        </p:tav>
                                      </p:tavLst>
                                    </p:anim>
                                    <p:animEffect transition="in" filter="fade">
                                      <p:cBhvr>
                                        <p:cTn id="50" dur="500"/>
                                        <p:tgtEl>
                                          <p:spTgt spid="40"/>
                                        </p:tgtEl>
                                      </p:cBhvr>
                                    </p:animEffect>
                                  </p:childTnLst>
                                </p:cTn>
                              </p:par>
                            </p:childTnLst>
                          </p:cTn>
                        </p:par>
                      </p:childTnLst>
                    </p:cTn>
                  </p:par>
                  <p:par>
                    <p:cTn id="51" fill="hold">
                      <p:stCondLst>
                        <p:cond delay="indefinite"/>
                      </p:stCondLst>
                      <p:childTnLst>
                        <p:par>
                          <p:cTn id="52" fill="hold">
                            <p:stCondLst>
                              <p:cond delay="0"/>
                            </p:stCondLst>
                            <p:childTnLst>
                              <p:par>
                                <p:cTn id="53" presetID="17" presetClass="entr" presetSubtype="10" fill="hold" nodeType="clickEffect">
                                  <p:stCondLst>
                                    <p:cond delay="0"/>
                                  </p:stCondLst>
                                  <p:childTnLst>
                                    <p:set>
                                      <p:cBhvr>
                                        <p:cTn id="54" dur="1" fill="hold">
                                          <p:stCondLst>
                                            <p:cond delay="0"/>
                                          </p:stCondLst>
                                        </p:cTn>
                                        <p:tgtEl>
                                          <p:spTgt spid="33"/>
                                        </p:tgtEl>
                                        <p:attrNameLst>
                                          <p:attrName>style.visibility</p:attrName>
                                        </p:attrNameLst>
                                      </p:cBhvr>
                                      <p:to>
                                        <p:strVal val="visible"/>
                                      </p:to>
                                    </p:set>
                                    <p:anim calcmode="lin" valueType="num">
                                      <p:cBhvr>
                                        <p:cTn id="55" dur="500" fill="hold"/>
                                        <p:tgtEl>
                                          <p:spTgt spid="33"/>
                                        </p:tgtEl>
                                        <p:attrNameLst>
                                          <p:attrName>ppt_w</p:attrName>
                                        </p:attrNameLst>
                                      </p:cBhvr>
                                      <p:tavLst>
                                        <p:tav tm="0">
                                          <p:val>
                                            <p:fltVal val="0"/>
                                          </p:val>
                                        </p:tav>
                                        <p:tav tm="100000">
                                          <p:val>
                                            <p:strVal val="#ppt_w"/>
                                          </p:val>
                                        </p:tav>
                                      </p:tavLst>
                                    </p:anim>
                                    <p:anim calcmode="lin" valueType="num">
                                      <p:cBhvr>
                                        <p:cTn id="56" dur="500" fill="hold"/>
                                        <p:tgtEl>
                                          <p:spTgt spid="33"/>
                                        </p:tgtEl>
                                        <p:attrNameLst>
                                          <p:attrName>ppt_h</p:attrName>
                                        </p:attrNameLst>
                                      </p:cBhvr>
                                      <p:tavLst>
                                        <p:tav tm="0">
                                          <p:val>
                                            <p:strVal val="#ppt_h"/>
                                          </p:val>
                                        </p:tav>
                                        <p:tav tm="100000">
                                          <p:val>
                                            <p:strVal val="#ppt_h"/>
                                          </p:val>
                                        </p:tav>
                                      </p:tavLst>
                                    </p:anim>
                                  </p:childTnLst>
                                </p:cTn>
                              </p:par>
                            </p:childTnLst>
                          </p:cTn>
                        </p:par>
                      </p:childTnLst>
                    </p:cTn>
                  </p:par>
                  <p:par>
                    <p:cTn id="57" fill="hold">
                      <p:stCondLst>
                        <p:cond delay="indefinite"/>
                      </p:stCondLst>
                      <p:childTnLst>
                        <p:par>
                          <p:cTn id="58" fill="hold">
                            <p:stCondLst>
                              <p:cond delay="0"/>
                            </p:stCondLst>
                            <p:childTnLst>
                              <p:par>
                                <p:cTn id="59" presetID="49" presetClass="entr" presetSubtype="0" decel="100000" fill="hold" nodeType="clickEffect">
                                  <p:stCondLst>
                                    <p:cond delay="0"/>
                                  </p:stCondLst>
                                  <p:childTnLst>
                                    <p:set>
                                      <p:cBhvr>
                                        <p:cTn id="60" dur="1" fill="hold">
                                          <p:stCondLst>
                                            <p:cond delay="0"/>
                                          </p:stCondLst>
                                        </p:cTn>
                                        <p:tgtEl>
                                          <p:spTgt spid="37"/>
                                        </p:tgtEl>
                                        <p:attrNameLst>
                                          <p:attrName>style.visibility</p:attrName>
                                        </p:attrNameLst>
                                      </p:cBhvr>
                                      <p:to>
                                        <p:strVal val="visible"/>
                                      </p:to>
                                    </p:set>
                                    <p:anim calcmode="lin" valueType="num">
                                      <p:cBhvr>
                                        <p:cTn id="61" dur="500" fill="hold"/>
                                        <p:tgtEl>
                                          <p:spTgt spid="37"/>
                                        </p:tgtEl>
                                        <p:attrNameLst>
                                          <p:attrName>ppt_w</p:attrName>
                                        </p:attrNameLst>
                                      </p:cBhvr>
                                      <p:tavLst>
                                        <p:tav tm="0">
                                          <p:val>
                                            <p:fltVal val="0"/>
                                          </p:val>
                                        </p:tav>
                                        <p:tav tm="100000">
                                          <p:val>
                                            <p:strVal val="#ppt_w"/>
                                          </p:val>
                                        </p:tav>
                                      </p:tavLst>
                                    </p:anim>
                                    <p:anim calcmode="lin" valueType="num">
                                      <p:cBhvr>
                                        <p:cTn id="62" dur="500" fill="hold"/>
                                        <p:tgtEl>
                                          <p:spTgt spid="37"/>
                                        </p:tgtEl>
                                        <p:attrNameLst>
                                          <p:attrName>ppt_h</p:attrName>
                                        </p:attrNameLst>
                                      </p:cBhvr>
                                      <p:tavLst>
                                        <p:tav tm="0">
                                          <p:val>
                                            <p:fltVal val="0"/>
                                          </p:val>
                                        </p:tav>
                                        <p:tav tm="100000">
                                          <p:val>
                                            <p:strVal val="#ppt_h"/>
                                          </p:val>
                                        </p:tav>
                                      </p:tavLst>
                                    </p:anim>
                                    <p:anim calcmode="lin" valueType="num">
                                      <p:cBhvr>
                                        <p:cTn id="63" dur="500" fill="hold"/>
                                        <p:tgtEl>
                                          <p:spTgt spid="37"/>
                                        </p:tgtEl>
                                        <p:attrNameLst>
                                          <p:attrName>style.rotation</p:attrName>
                                        </p:attrNameLst>
                                      </p:cBhvr>
                                      <p:tavLst>
                                        <p:tav tm="0">
                                          <p:val>
                                            <p:fltVal val="360"/>
                                          </p:val>
                                        </p:tav>
                                        <p:tav tm="100000">
                                          <p:val>
                                            <p:fltVal val="0"/>
                                          </p:val>
                                        </p:tav>
                                      </p:tavLst>
                                    </p:anim>
                                    <p:animEffect transition="in" filter="fade">
                                      <p:cBhvr>
                                        <p:cTn id="64" dur="500"/>
                                        <p:tgtEl>
                                          <p:spTgt spid="37"/>
                                        </p:tgtEl>
                                      </p:cBhvr>
                                    </p:animEffect>
                                  </p:childTnLst>
                                </p:cTn>
                              </p:par>
                            </p:childTnLst>
                          </p:cTn>
                        </p:par>
                      </p:childTnLst>
                    </p:cTn>
                  </p:par>
                  <p:par>
                    <p:cTn id="65" fill="hold">
                      <p:stCondLst>
                        <p:cond delay="indefinite"/>
                      </p:stCondLst>
                      <p:childTnLst>
                        <p:par>
                          <p:cTn id="66" fill="hold">
                            <p:stCondLst>
                              <p:cond delay="0"/>
                            </p:stCondLst>
                            <p:childTnLst>
                              <p:par>
                                <p:cTn id="67" presetID="51" presetClass="entr" presetSubtype="0" fill="hold" grpId="0" nodeType="clickEffect">
                                  <p:stCondLst>
                                    <p:cond delay="0"/>
                                  </p:stCondLst>
                                  <p:childTnLst>
                                    <p:set>
                                      <p:cBhvr>
                                        <p:cTn id="68" dur="1" fill="hold">
                                          <p:stCondLst>
                                            <p:cond delay="0"/>
                                          </p:stCondLst>
                                        </p:cTn>
                                        <p:tgtEl>
                                          <p:spTgt spid="38"/>
                                        </p:tgtEl>
                                        <p:attrNameLst>
                                          <p:attrName>style.visibility</p:attrName>
                                        </p:attrNameLst>
                                      </p:cBhvr>
                                      <p:to>
                                        <p:strVal val="visible"/>
                                      </p:to>
                                    </p:set>
                                    <p:animEffect transition="in" filter="fade">
                                      <p:cBhvr>
                                        <p:cTn id="69" dur="770" decel="100000"/>
                                        <p:tgtEl>
                                          <p:spTgt spid="38"/>
                                        </p:tgtEl>
                                      </p:cBhvr>
                                    </p:animEffect>
                                    <p:animScale>
                                      <p:cBhvr>
                                        <p:cTn id="70" dur="770" decel="100000"/>
                                        <p:tgtEl>
                                          <p:spTgt spid="38"/>
                                        </p:tgtEl>
                                      </p:cBhvr>
                                      <p:from x="10000" y="10000"/>
                                      <p:to x="200000" y="450000"/>
                                    </p:animScale>
                                    <p:animScale>
                                      <p:cBhvr>
                                        <p:cTn id="71" dur="1230" accel="100000" fill="hold">
                                          <p:stCondLst>
                                            <p:cond delay="770"/>
                                          </p:stCondLst>
                                        </p:cTn>
                                        <p:tgtEl>
                                          <p:spTgt spid="38"/>
                                        </p:tgtEl>
                                      </p:cBhvr>
                                      <p:from x="200000" y="450000"/>
                                      <p:to x="100000" y="100000"/>
                                    </p:animScale>
                                    <p:set>
                                      <p:cBhvr>
                                        <p:cTn id="72" dur="770" fill="hold"/>
                                        <p:tgtEl>
                                          <p:spTgt spid="38"/>
                                        </p:tgtEl>
                                        <p:attrNameLst>
                                          <p:attrName>ppt_x</p:attrName>
                                        </p:attrNameLst>
                                      </p:cBhvr>
                                      <p:to>
                                        <p:strVal val="(0.5)"/>
                                      </p:to>
                                    </p:set>
                                    <p:anim from="(0.5)" to="(#ppt_x)" calcmode="lin" valueType="num">
                                      <p:cBhvr>
                                        <p:cTn id="73" dur="1230" accel="100000" fill="hold">
                                          <p:stCondLst>
                                            <p:cond delay="770"/>
                                          </p:stCondLst>
                                        </p:cTn>
                                        <p:tgtEl>
                                          <p:spTgt spid="38"/>
                                        </p:tgtEl>
                                        <p:attrNameLst>
                                          <p:attrName>ppt_x</p:attrName>
                                        </p:attrNameLst>
                                      </p:cBhvr>
                                    </p:anim>
                                    <p:set>
                                      <p:cBhvr>
                                        <p:cTn id="74" dur="770" fill="hold"/>
                                        <p:tgtEl>
                                          <p:spTgt spid="38"/>
                                        </p:tgtEl>
                                        <p:attrNameLst>
                                          <p:attrName>ppt_y</p:attrName>
                                        </p:attrNameLst>
                                      </p:cBhvr>
                                      <p:to>
                                        <p:strVal val="(#ppt_y+0.4)"/>
                                      </p:to>
                                    </p:set>
                                    <p:anim from="(#ppt_y+0.4)" to="(#ppt_y)" calcmode="lin" valueType="num">
                                      <p:cBhvr>
                                        <p:cTn id="75" dur="1230" accel="100000" fill="hold">
                                          <p:stCondLst>
                                            <p:cond delay="770"/>
                                          </p:stCondLst>
                                        </p:cTn>
                                        <p:tgtEl>
                                          <p:spTgt spid="38"/>
                                        </p:tgtEl>
                                        <p:attrNameLst>
                                          <p:attrName>ppt_y</p:attrName>
                                        </p:attrNameLst>
                                      </p:cBhvr>
                                    </p:anim>
                                  </p:childTnLst>
                                </p:cTn>
                              </p:par>
                            </p:childTnLst>
                          </p:cTn>
                        </p:par>
                      </p:childTnLst>
                    </p:cTn>
                  </p:par>
                  <p:par>
                    <p:cTn id="76" fill="hold">
                      <p:stCondLst>
                        <p:cond delay="indefinite"/>
                      </p:stCondLst>
                      <p:childTnLst>
                        <p:par>
                          <p:cTn id="77" fill="hold">
                            <p:stCondLst>
                              <p:cond delay="0"/>
                            </p:stCondLst>
                            <p:childTnLst>
                              <p:par>
                                <p:cTn id="78" presetID="38" presetClass="entr" presetSubtype="0" accel="50000" fill="hold" grpId="0" nodeType="clickEffect">
                                  <p:stCondLst>
                                    <p:cond delay="0"/>
                                  </p:stCondLst>
                                  <p:iterate type="lt">
                                    <p:tmPct val="50000"/>
                                  </p:iterate>
                                  <p:childTnLst>
                                    <p:set>
                                      <p:cBhvr>
                                        <p:cTn id="79" dur="1" fill="hold">
                                          <p:stCondLst>
                                            <p:cond delay="0"/>
                                          </p:stCondLst>
                                        </p:cTn>
                                        <p:tgtEl>
                                          <p:spTgt spid="39"/>
                                        </p:tgtEl>
                                        <p:attrNameLst>
                                          <p:attrName>style.visibility</p:attrName>
                                        </p:attrNameLst>
                                      </p:cBhvr>
                                      <p:to>
                                        <p:strVal val="visible"/>
                                      </p:to>
                                    </p:set>
                                    <p:set>
                                      <p:cBhvr>
                                        <p:cTn id="80" dur="455" fill="hold">
                                          <p:stCondLst>
                                            <p:cond delay="0"/>
                                          </p:stCondLst>
                                        </p:cTn>
                                        <p:tgtEl>
                                          <p:spTgt spid="39"/>
                                        </p:tgtEl>
                                        <p:attrNameLst>
                                          <p:attrName>style.rotation</p:attrName>
                                        </p:attrNameLst>
                                      </p:cBhvr>
                                      <p:to>
                                        <p:strVal val="-45.0"/>
                                      </p:to>
                                    </p:set>
                                    <p:anim calcmode="lin" valueType="num">
                                      <p:cBhvr>
                                        <p:cTn id="81" dur="455" fill="hold">
                                          <p:stCondLst>
                                            <p:cond delay="455"/>
                                          </p:stCondLst>
                                        </p:cTn>
                                        <p:tgtEl>
                                          <p:spTgt spid="39"/>
                                        </p:tgtEl>
                                        <p:attrNameLst>
                                          <p:attrName>style.rotation</p:attrName>
                                        </p:attrNameLst>
                                      </p:cBhvr>
                                      <p:tavLst>
                                        <p:tav tm="0">
                                          <p:val>
                                            <p:fltVal val="-45"/>
                                          </p:val>
                                        </p:tav>
                                        <p:tav tm="69900">
                                          <p:val>
                                            <p:fltVal val="45"/>
                                          </p:val>
                                        </p:tav>
                                        <p:tav tm="100000">
                                          <p:val>
                                            <p:fltVal val="0"/>
                                          </p:val>
                                        </p:tav>
                                      </p:tavLst>
                                    </p:anim>
                                    <p:anim calcmode="lin" valueType="num">
                                      <p:cBhvr>
                                        <p:cTn id="82" dur="455" fill="hold">
                                          <p:stCondLst>
                                            <p:cond delay="0"/>
                                          </p:stCondLst>
                                        </p:cTn>
                                        <p:tgtEl>
                                          <p:spTgt spid="39"/>
                                        </p:tgtEl>
                                        <p:attrNameLst>
                                          <p:attrName>ppt_y</p:attrName>
                                        </p:attrNameLst>
                                      </p:cBhvr>
                                      <p:tavLst>
                                        <p:tav tm="0">
                                          <p:val>
                                            <p:strVal val="#ppt_y-1"/>
                                          </p:val>
                                        </p:tav>
                                        <p:tav tm="100000">
                                          <p:val>
                                            <p:strVal val="#ppt_y-(0.354*#ppt_w-0.172*#ppt_h)"/>
                                          </p:val>
                                        </p:tav>
                                      </p:tavLst>
                                    </p:anim>
                                    <p:anim calcmode="lin" valueType="num">
                                      <p:cBhvr>
                                        <p:cTn id="83" dur="156" decel="50000" autoRev="1" fill="hold">
                                          <p:stCondLst>
                                            <p:cond delay="455"/>
                                          </p:stCondLst>
                                        </p:cTn>
                                        <p:tgtEl>
                                          <p:spTgt spid="39"/>
                                        </p:tgtEl>
                                        <p:attrNameLst>
                                          <p:attrName>ppt_y</p:attrName>
                                        </p:attrNameLst>
                                      </p:cBhvr>
                                      <p:tavLst>
                                        <p:tav tm="0">
                                          <p:val>
                                            <p:strVal val="#ppt_y-(0.354*#ppt_w-0.172*#ppt_h)"/>
                                          </p:val>
                                        </p:tav>
                                        <p:tav tm="100000">
                                          <p:val>
                                            <p:strVal val="#ppt_y-(0.354*#ppt_w-0.172*#ppt_h)-#ppt_h/2"/>
                                          </p:val>
                                        </p:tav>
                                      </p:tavLst>
                                    </p:anim>
                                    <p:anim calcmode="lin" valueType="num">
                                      <p:cBhvr>
                                        <p:cTn id="84" dur="136" fill="hold">
                                          <p:stCondLst>
                                            <p:cond delay="864"/>
                                          </p:stCondLst>
                                        </p:cTn>
                                        <p:tgtEl>
                                          <p:spTgt spid="39"/>
                                        </p:tgtEl>
                                        <p:attrNameLst>
                                          <p:attrName>ppt_y</p:attrName>
                                        </p:attrNameLst>
                                      </p:cBhvr>
                                      <p:tavLst>
                                        <p:tav tm="0">
                                          <p:val>
                                            <p:strVal val="#ppt_y-(0.354*#ppt_w-0.172*#ppt_h)"/>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5" presetClass="entr" presetSubtype="0" fill="hold" grpId="0" nodeType="clickEffect">
                                  <p:stCondLst>
                                    <p:cond delay="0"/>
                                  </p:stCondLst>
                                  <p:childTnLst>
                                    <p:set>
                                      <p:cBhvr>
                                        <p:cTn id="88" dur="1" fill="hold">
                                          <p:stCondLst>
                                            <p:cond delay="0"/>
                                          </p:stCondLst>
                                        </p:cTn>
                                        <p:tgtEl>
                                          <p:spTgt spid="41"/>
                                        </p:tgtEl>
                                        <p:attrNameLst>
                                          <p:attrName>style.visibility</p:attrName>
                                        </p:attrNameLst>
                                      </p:cBhvr>
                                      <p:to>
                                        <p:strVal val="visible"/>
                                      </p:to>
                                    </p:set>
                                    <p:anim calcmode="lin" valueType="num">
                                      <p:cBhvr>
                                        <p:cTn id="89" dur="1000" fill="hold"/>
                                        <p:tgtEl>
                                          <p:spTgt spid="41"/>
                                        </p:tgtEl>
                                        <p:attrNameLst>
                                          <p:attrName>ppt_w</p:attrName>
                                        </p:attrNameLst>
                                      </p:cBhvr>
                                      <p:tavLst>
                                        <p:tav tm="0">
                                          <p:val>
                                            <p:fltVal val="0"/>
                                          </p:val>
                                        </p:tav>
                                        <p:tav tm="100000">
                                          <p:val>
                                            <p:strVal val="#ppt_w"/>
                                          </p:val>
                                        </p:tav>
                                      </p:tavLst>
                                    </p:anim>
                                    <p:anim calcmode="lin" valueType="num">
                                      <p:cBhvr>
                                        <p:cTn id="90" dur="1000" fill="hold"/>
                                        <p:tgtEl>
                                          <p:spTgt spid="41"/>
                                        </p:tgtEl>
                                        <p:attrNameLst>
                                          <p:attrName>ppt_h</p:attrName>
                                        </p:attrNameLst>
                                      </p:cBhvr>
                                      <p:tavLst>
                                        <p:tav tm="0">
                                          <p:val>
                                            <p:fltVal val="0"/>
                                          </p:val>
                                        </p:tav>
                                        <p:tav tm="100000">
                                          <p:val>
                                            <p:strVal val="#ppt_h"/>
                                          </p:val>
                                        </p:tav>
                                      </p:tavLst>
                                    </p:anim>
                                    <p:anim calcmode="lin" valueType="num">
                                      <p:cBhvr>
                                        <p:cTn id="91" dur="1000" fill="hold"/>
                                        <p:tgtEl>
                                          <p:spTgt spid="41"/>
                                        </p:tgtEl>
                                        <p:attrNameLst>
                                          <p:attrName>ppt_x</p:attrName>
                                        </p:attrNameLst>
                                      </p:cBhvr>
                                      <p:tavLst>
                                        <p:tav tm="0" fmla="#ppt_x+(cos(-2*pi*(1-$))*-#ppt_x-sin(-2*pi*(1-$))*(1-#ppt_y))*(1-$)">
                                          <p:val>
                                            <p:fltVal val="0"/>
                                          </p:val>
                                        </p:tav>
                                        <p:tav tm="100000">
                                          <p:val>
                                            <p:fltVal val="1"/>
                                          </p:val>
                                        </p:tav>
                                      </p:tavLst>
                                    </p:anim>
                                    <p:anim calcmode="lin" valueType="num">
                                      <p:cBhvr>
                                        <p:cTn id="92" dur="1000" fill="hold"/>
                                        <p:tgtEl>
                                          <p:spTgt spid="4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P spid="40" grpId="0"/>
      <p:bldP spid="4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43608" y="692696"/>
            <a:ext cx="8280920" cy="369332"/>
          </a:xfrm>
          <a:prstGeom prst="rect">
            <a:avLst/>
          </a:prstGeom>
          <a:solidFill>
            <a:schemeClr val="bg1"/>
          </a:solidFill>
        </p:spPr>
        <p:txBody>
          <a:bodyPr wrap="square" rtlCol="0">
            <a:spAutoFit/>
          </a:bodyPr>
          <a:lstStyle/>
          <a:p>
            <a:endParaRPr lang="fr-FR" dirty="0"/>
          </a:p>
        </p:txBody>
      </p:sp>
      <p:sp>
        <p:nvSpPr>
          <p:cNvPr id="5" name="ZoneTexte 4"/>
          <p:cNvSpPr txBox="1"/>
          <p:nvPr/>
        </p:nvSpPr>
        <p:spPr>
          <a:xfrm>
            <a:off x="2843808" y="6488668"/>
            <a:ext cx="5976664" cy="369332"/>
          </a:xfrm>
          <a:prstGeom prst="rect">
            <a:avLst/>
          </a:prstGeom>
          <a:solidFill>
            <a:schemeClr val="bg1"/>
          </a:solidFill>
        </p:spPr>
        <p:txBody>
          <a:bodyPr wrap="square" rtlCol="0">
            <a:spAutoFit/>
          </a:bodyPr>
          <a:lstStyle/>
          <a:p>
            <a:endParaRPr lang="fr-FR" dirty="0"/>
          </a:p>
        </p:txBody>
      </p:sp>
      <p:grpSp>
        <p:nvGrpSpPr>
          <p:cNvPr id="6" name="Group 22"/>
          <p:cNvGrpSpPr>
            <a:grpSpLocks/>
          </p:cNvGrpSpPr>
          <p:nvPr/>
        </p:nvGrpSpPr>
        <p:grpSpPr bwMode="auto">
          <a:xfrm>
            <a:off x="6749942" y="-27384"/>
            <a:ext cx="2214546" cy="565151"/>
            <a:chOff x="4694" y="1940"/>
            <a:chExt cx="862" cy="356"/>
          </a:xfrm>
          <a:solidFill>
            <a:srgbClr val="00B050"/>
          </a:solidFill>
        </p:grpSpPr>
        <p:sp>
          <p:nvSpPr>
            <p:cNvPr id="7"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8"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pic>
        <p:nvPicPr>
          <p:cNvPr id="9" name="Picture 2"/>
          <p:cNvPicPr>
            <a:picLocks noChangeAspect="1" noChangeArrowheads="1"/>
          </p:cNvPicPr>
          <p:nvPr/>
        </p:nvPicPr>
        <p:blipFill>
          <a:blip r:embed="rId4" cstate="print"/>
          <a:srcRect/>
          <a:stretch>
            <a:fillRect/>
          </a:stretch>
        </p:blipFill>
        <p:spPr bwMode="auto">
          <a:xfrm>
            <a:off x="0" y="0"/>
            <a:ext cx="2500298" cy="1071546"/>
          </a:xfrm>
          <a:prstGeom prst="rect">
            <a:avLst/>
          </a:prstGeom>
          <a:noFill/>
          <a:ln w="9525">
            <a:noFill/>
            <a:miter lim="800000"/>
            <a:headEnd/>
            <a:tailEnd/>
          </a:ln>
          <a:effectLst/>
        </p:spPr>
      </p:pic>
      <p:grpSp>
        <p:nvGrpSpPr>
          <p:cNvPr id="10" name="Group 22"/>
          <p:cNvGrpSpPr>
            <a:grpSpLocks/>
          </p:cNvGrpSpPr>
          <p:nvPr/>
        </p:nvGrpSpPr>
        <p:grpSpPr bwMode="auto">
          <a:xfrm>
            <a:off x="-32" y="-24"/>
            <a:ext cx="2214546" cy="565151"/>
            <a:chOff x="4694" y="1940"/>
            <a:chExt cx="862" cy="356"/>
          </a:xfrm>
          <a:solidFill>
            <a:srgbClr val="FFFF00"/>
          </a:solidFill>
        </p:grpSpPr>
        <p:sp>
          <p:nvSpPr>
            <p:cNvPr id="11"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2"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a:solidFill>
                    <a:schemeClr val="bg1"/>
                  </a:solidFill>
                </a:rPr>
                <a:t>Introduction</a:t>
              </a:r>
            </a:p>
          </p:txBody>
        </p:sp>
      </p:grpSp>
      <p:grpSp>
        <p:nvGrpSpPr>
          <p:cNvPr id="13" name="Group 22"/>
          <p:cNvGrpSpPr>
            <a:grpSpLocks/>
          </p:cNvGrpSpPr>
          <p:nvPr/>
        </p:nvGrpSpPr>
        <p:grpSpPr bwMode="auto">
          <a:xfrm>
            <a:off x="2717494" y="792147"/>
            <a:ext cx="2214546" cy="565151"/>
            <a:chOff x="4694" y="1940"/>
            <a:chExt cx="862" cy="356"/>
          </a:xfrm>
          <a:solidFill>
            <a:srgbClr val="92D050"/>
          </a:solidFill>
        </p:grpSpPr>
        <p:sp>
          <p:nvSpPr>
            <p:cNvPr id="14"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5"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sp>
        <p:nvSpPr>
          <p:cNvPr id="17" name="ZoneTexte 4"/>
          <p:cNvSpPr txBox="1">
            <a:spLocks noChangeArrowheads="1"/>
          </p:cNvSpPr>
          <p:nvPr/>
        </p:nvSpPr>
        <p:spPr bwMode="auto">
          <a:xfrm>
            <a:off x="1928813" y="6000750"/>
            <a:ext cx="5643562" cy="369888"/>
          </a:xfrm>
          <a:prstGeom prst="rect">
            <a:avLst/>
          </a:prstGeom>
          <a:noFill/>
          <a:ln w="9525">
            <a:noFill/>
            <a:miter lim="800000"/>
            <a:headEnd/>
            <a:tailEnd/>
          </a:ln>
        </p:spPr>
        <p:txBody>
          <a:bodyPr>
            <a:spAutoFit/>
          </a:bodyPr>
          <a:lstStyle/>
          <a:p>
            <a:pPr algn="ctr"/>
            <a:r>
              <a:rPr lang="fr-FR">
                <a:solidFill>
                  <a:srgbClr val="013FF2"/>
                </a:solidFill>
                <a:latin typeface="Times New Roman" pitchFamily="18" charset="0"/>
                <a:cs typeface="Times New Roman" pitchFamily="18" charset="0"/>
              </a:rPr>
              <a:t>Représentation des différentes structures du DHA</a:t>
            </a:r>
            <a:r>
              <a:rPr lang="fr-FR"/>
              <a:t>.</a:t>
            </a:r>
          </a:p>
        </p:txBody>
      </p:sp>
      <p:sp>
        <p:nvSpPr>
          <p:cNvPr id="16691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6691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pSp>
        <p:nvGrpSpPr>
          <p:cNvPr id="23" name="Groupe 22"/>
          <p:cNvGrpSpPr/>
          <p:nvPr/>
        </p:nvGrpSpPr>
        <p:grpSpPr>
          <a:xfrm>
            <a:off x="2627784" y="2132856"/>
            <a:ext cx="4608511" cy="3528392"/>
            <a:chOff x="2627784" y="2132856"/>
            <a:chExt cx="4608511" cy="3528392"/>
          </a:xfrm>
        </p:grpSpPr>
        <p:sp>
          <p:nvSpPr>
            <p:cNvPr id="22" name="ZoneTexte 21"/>
            <p:cNvSpPr txBox="1"/>
            <p:nvPr/>
          </p:nvSpPr>
          <p:spPr>
            <a:xfrm>
              <a:off x="2627784" y="2132856"/>
              <a:ext cx="4536504" cy="3528392"/>
            </a:xfrm>
            <a:prstGeom prst="rect">
              <a:avLst/>
            </a:prstGeom>
            <a:solidFill>
              <a:schemeClr val="tx1"/>
            </a:solidFill>
          </p:spPr>
          <p:txBody>
            <a:bodyPr wrap="square" rtlCol="0">
              <a:spAutoFit/>
            </a:bodyPr>
            <a:lstStyle/>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a:p>
          </p:txBody>
        </p:sp>
        <p:graphicFrame>
          <p:nvGraphicFramePr>
            <p:cNvPr id="166917" name="Object 5"/>
            <p:cNvGraphicFramePr>
              <a:graphicFrameLocks noChangeAspect="1"/>
            </p:cNvGraphicFramePr>
            <p:nvPr/>
          </p:nvGraphicFramePr>
          <p:xfrm>
            <a:off x="2627784" y="2132856"/>
            <a:ext cx="4608511" cy="3511246"/>
          </p:xfrm>
          <a:graphic>
            <a:graphicData uri="http://schemas.openxmlformats.org/presentationml/2006/ole">
              <p:oleObj spid="_x0000_s166917" r:id="rId5" imgW="5600700" imgH="5415280" progId="">
                <p:embed/>
              </p:oleObj>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anim calcmode="lin" valueType="num">
                                      <p:cBhvr>
                                        <p:cTn id="9" dur="1000" fill="hold"/>
                                        <p:tgtEl>
                                          <p:spTgt spid="23"/>
                                        </p:tgtEl>
                                        <p:attrNameLst>
                                          <p:attrName>style.rotation</p:attrName>
                                        </p:attrNameLst>
                                      </p:cBhvr>
                                      <p:tavLst>
                                        <p:tav tm="0">
                                          <p:val>
                                            <p:fltVal val="90"/>
                                          </p:val>
                                        </p:tav>
                                        <p:tav tm="100000">
                                          <p:val>
                                            <p:fltVal val="0"/>
                                          </p:val>
                                        </p:tav>
                                      </p:tavLst>
                                    </p:anim>
                                    <p:animEffect transition="in" filter="fade">
                                      <p:cBhvr>
                                        <p:cTn id="10" dur="10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 to="" calcmode="lin" valueType="num">
                                      <p:cBhvr>
                                        <p:cTn id="15" dur="1" fill="hold"/>
                                        <p:tgtEl>
                                          <p:spTgt spid="1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43608" y="692696"/>
            <a:ext cx="8280920" cy="369332"/>
          </a:xfrm>
          <a:prstGeom prst="rect">
            <a:avLst/>
          </a:prstGeom>
          <a:solidFill>
            <a:schemeClr val="bg1"/>
          </a:solidFill>
        </p:spPr>
        <p:txBody>
          <a:bodyPr wrap="square" rtlCol="0">
            <a:spAutoFit/>
          </a:bodyPr>
          <a:lstStyle/>
          <a:p>
            <a:endParaRPr lang="fr-FR" dirty="0"/>
          </a:p>
        </p:txBody>
      </p:sp>
      <p:sp>
        <p:nvSpPr>
          <p:cNvPr id="5" name="ZoneTexte 4"/>
          <p:cNvSpPr txBox="1"/>
          <p:nvPr/>
        </p:nvSpPr>
        <p:spPr>
          <a:xfrm>
            <a:off x="2843808" y="6488668"/>
            <a:ext cx="5976664" cy="369332"/>
          </a:xfrm>
          <a:prstGeom prst="rect">
            <a:avLst/>
          </a:prstGeom>
          <a:solidFill>
            <a:schemeClr val="bg1"/>
          </a:solidFill>
        </p:spPr>
        <p:txBody>
          <a:bodyPr wrap="square" rtlCol="0">
            <a:spAutoFit/>
          </a:bodyPr>
          <a:lstStyle/>
          <a:p>
            <a:endParaRPr lang="fr-FR" dirty="0"/>
          </a:p>
        </p:txBody>
      </p:sp>
      <p:grpSp>
        <p:nvGrpSpPr>
          <p:cNvPr id="6" name="Group 22"/>
          <p:cNvGrpSpPr>
            <a:grpSpLocks/>
          </p:cNvGrpSpPr>
          <p:nvPr/>
        </p:nvGrpSpPr>
        <p:grpSpPr bwMode="auto">
          <a:xfrm>
            <a:off x="6876256" y="-24"/>
            <a:ext cx="2214546" cy="565151"/>
            <a:chOff x="4694" y="1940"/>
            <a:chExt cx="862" cy="356"/>
          </a:xfrm>
          <a:solidFill>
            <a:srgbClr val="00B050"/>
          </a:solidFill>
        </p:grpSpPr>
        <p:sp>
          <p:nvSpPr>
            <p:cNvPr id="7"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8"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pic>
        <p:nvPicPr>
          <p:cNvPr id="9" name="Picture 2"/>
          <p:cNvPicPr>
            <a:picLocks noChangeAspect="1" noChangeArrowheads="1"/>
          </p:cNvPicPr>
          <p:nvPr/>
        </p:nvPicPr>
        <p:blipFill>
          <a:blip r:embed="rId3" cstate="print"/>
          <a:srcRect/>
          <a:stretch>
            <a:fillRect/>
          </a:stretch>
        </p:blipFill>
        <p:spPr bwMode="auto">
          <a:xfrm>
            <a:off x="0" y="0"/>
            <a:ext cx="2500298" cy="1071546"/>
          </a:xfrm>
          <a:prstGeom prst="rect">
            <a:avLst/>
          </a:prstGeom>
          <a:noFill/>
          <a:ln w="9525">
            <a:noFill/>
            <a:miter lim="800000"/>
            <a:headEnd/>
            <a:tailEnd/>
          </a:ln>
          <a:effectLst/>
        </p:spPr>
      </p:pic>
      <p:grpSp>
        <p:nvGrpSpPr>
          <p:cNvPr id="10" name="Group 22"/>
          <p:cNvGrpSpPr>
            <a:grpSpLocks/>
          </p:cNvGrpSpPr>
          <p:nvPr/>
        </p:nvGrpSpPr>
        <p:grpSpPr bwMode="auto">
          <a:xfrm>
            <a:off x="-32" y="-24"/>
            <a:ext cx="2214546" cy="565151"/>
            <a:chOff x="4694" y="1940"/>
            <a:chExt cx="862" cy="356"/>
          </a:xfrm>
          <a:solidFill>
            <a:srgbClr val="FFFF00"/>
          </a:solidFill>
        </p:grpSpPr>
        <p:sp>
          <p:nvSpPr>
            <p:cNvPr id="11"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2"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a:solidFill>
                    <a:schemeClr val="bg1"/>
                  </a:solidFill>
                </a:rPr>
                <a:t>Introduction</a:t>
              </a:r>
            </a:p>
          </p:txBody>
        </p:sp>
      </p:grpSp>
      <p:grpSp>
        <p:nvGrpSpPr>
          <p:cNvPr id="13" name="Group 22"/>
          <p:cNvGrpSpPr>
            <a:grpSpLocks/>
          </p:cNvGrpSpPr>
          <p:nvPr/>
        </p:nvGrpSpPr>
        <p:grpSpPr bwMode="auto">
          <a:xfrm>
            <a:off x="2571736" y="714356"/>
            <a:ext cx="2214546" cy="565151"/>
            <a:chOff x="4694" y="1940"/>
            <a:chExt cx="862" cy="356"/>
          </a:xfrm>
          <a:solidFill>
            <a:srgbClr val="92D050"/>
          </a:solidFill>
        </p:grpSpPr>
        <p:sp>
          <p:nvSpPr>
            <p:cNvPr id="14"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5"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sp>
        <p:nvSpPr>
          <p:cNvPr id="16" name="ZoneTexte 4"/>
          <p:cNvSpPr txBox="1">
            <a:spLocks noChangeArrowheads="1"/>
          </p:cNvSpPr>
          <p:nvPr/>
        </p:nvSpPr>
        <p:spPr bwMode="auto">
          <a:xfrm>
            <a:off x="1287587" y="1458968"/>
            <a:ext cx="6163634" cy="369332"/>
          </a:xfrm>
          <a:prstGeom prst="rect">
            <a:avLst/>
          </a:prstGeom>
          <a:noFill/>
          <a:ln w="9525">
            <a:noFill/>
            <a:miter lim="800000"/>
            <a:headEnd/>
            <a:tailEnd/>
          </a:ln>
        </p:spPr>
        <p:txBody>
          <a:bodyPr wrap="square">
            <a:spAutoFit/>
          </a:bodyPr>
          <a:lstStyle/>
          <a:p>
            <a:r>
              <a:rPr lang="fr-FR" b="1" dirty="0">
                <a:solidFill>
                  <a:srgbClr val="013FF2"/>
                </a:solidFill>
                <a:latin typeface="Times New Roman" pitchFamily="18" charset="0"/>
                <a:cs typeface="Times New Roman" pitchFamily="18" charset="0"/>
              </a:rPr>
              <a:t>          </a:t>
            </a:r>
            <a:r>
              <a:rPr lang="fr-FR" b="1" u="sng" dirty="0">
                <a:solidFill>
                  <a:srgbClr val="013FF2"/>
                </a:solidFill>
                <a:latin typeface="Times New Roman" pitchFamily="18" charset="0"/>
                <a:cs typeface="Times New Roman" pitchFamily="18" charset="0"/>
              </a:rPr>
              <a:t>les caractéristiques de l’acide </a:t>
            </a:r>
            <a:r>
              <a:rPr lang="fr-FR" b="1" u="sng" dirty="0" err="1">
                <a:solidFill>
                  <a:srgbClr val="013FF2"/>
                </a:solidFill>
                <a:latin typeface="Times New Roman" pitchFamily="18" charset="0"/>
                <a:cs typeface="Times New Roman" pitchFamily="18" charset="0"/>
              </a:rPr>
              <a:t>déhydroacétique</a:t>
            </a:r>
            <a:r>
              <a:rPr lang="fr-FR" b="1" u="sng" dirty="0">
                <a:solidFill>
                  <a:srgbClr val="013FF2"/>
                </a:solidFill>
                <a:latin typeface="Times New Roman" pitchFamily="18" charset="0"/>
                <a:cs typeface="Times New Roman" pitchFamily="18" charset="0"/>
              </a:rPr>
              <a:t> DHA</a:t>
            </a:r>
          </a:p>
        </p:txBody>
      </p:sp>
      <p:graphicFrame>
        <p:nvGraphicFramePr>
          <p:cNvPr id="17" name="Diagramme 16"/>
          <p:cNvGraphicFramePr/>
          <p:nvPr/>
        </p:nvGraphicFramePr>
        <p:xfrm>
          <a:off x="357158" y="2003066"/>
          <a:ext cx="8245010" cy="46406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8" name="Picture 27" descr="C:\Users\aaa\Desktop\318326168_396.jpg"/>
          <p:cNvPicPr>
            <a:picLocks noChangeAspect="1" noChangeArrowheads="1"/>
          </p:cNvPicPr>
          <p:nvPr/>
        </p:nvPicPr>
        <p:blipFill>
          <a:blip r:embed="rId8"/>
          <a:srcRect/>
          <a:stretch>
            <a:fillRect/>
          </a:stretch>
        </p:blipFill>
        <p:spPr bwMode="auto">
          <a:xfrm>
            <a:off x="3357554" y="3429000"/>
            <a:ext cx="2071688" cy="16906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from="(-#ppt_w/2)" to="(#ppt_x)" calcmode="lin" valueType="num">
                                      <p:cBhvr>
                                        <p:cTn id="7" dur="600" fill="hold">
                                          <p:stCondLst>
                                            <p:cond delay="0"/>
                                          </p:stCondLst>
                                        </p:cTn>
                                        <p:tgtEl>
                                          <p:spTgt spid="16"/>
                                        </p:tgtEl>
                                        <p:attrNameLst>
                                          <p:attrName>ppt_x</p:attrName>
                                        </p:attrNameLst>
                                      </p:cBhvr>
                                    </p:anim>
                                    <p:anim from="0" to="-1.0" calcmode="lin" valueType="num">
                                      <p:cBhvr>
                                        <p:cTn id="8" dur="200" decel="50000" autoRev="1" fill="hold">
                                          <p:stCondLst>
                                            <p:cond delay="600"/>
                                          </p:stCondLst>
                                        </p:cTn>
                                        <p:tgtEl>
                                          <p:spTgt spid="16"/>
                                        </p:tgtEl>
                                        <p:attrNameLst>
                                          <p:attrName>xshear</p:attrName>
                                        </p:attrNameLst>
                                      </p:cBhvr>
                                    </p:anim>
                                    <p:animScale>
                                      <p:cBhvr>
                                        <p:cTn id="9" dur="200" decel="100000" autoRev="1" fill="hold">
                                          <p:stCondLst>
                                            <p:cond delay="600"/>
                                          </p:stCondLst>
                                        </p:cTn>
                                        <p:tgtEl>
                                          <p:spTgt spid="16"/>
                                        </p:tgtEl>
                                      </p:cBhvr>
                                      <p:from x="100000" y="100000"/>
                                      <p:to x="80000" y="100000"/>
                                    </p:animScale>
                                    <p:anim by="(#ppt_h/3+#ppt_w*0.1)" calcmode="lin" valueType="num">
                                      <p:cBhvr additive="sum">
                                        <p:cTn id="10" dur="200" decel="100000" autoRev="1" fill="hold">
                                          <p:stCondLst>
                                            <p:cond delay="600"/>
                                          </p:stCondLst>
                                        </p:cTn>
                                        <p:tgtEl>
                                          <p:spTgt spid="16"/>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17" presetClass="entr" presetSubtype="1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p:cTn id="15" dur="500" fill="hold"/>
                                        <p:tgtEl>
                                          <p:spTgt spid="17"/>
                                        </p:tgtEl>
                                        <p:attrNameLst>
                                          <p:attrName>ppt_w</p:attrName>
                                        </p:attrNameLst>
                                      </p:cBhvr>
                                      <p:tavLst>
                                        <p:tav tm="0">
                                          <p:val>
                                            <p:fltVal val="0"/>
                                          </p:val>
                                        </p:tav>
                                        <p:tav tm="100000">
                                          <p:val>
                                            <p:strVal val="#ppt_w"/>
                                          </p:val>
                                        </p:tav>
                                      </p:tavLst>
                                    </p:anim>
                                    <p:anim calcmode="lin" valueType="num">
                                      <p:cBhvr>
                                        <p:cTn id="16" dur="500" fill="hold"/>
                                        <p:tgtEl>
                                          <p:spTgt spid="17"/>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Scale>
                                      <p:cBhvr>
                                        <p:cTn id="21" dur="1000" decel="50000" fill="hold">
                                          <p:stCondLst>
                                            <p:cond delay="0"/>
                                          </p:stCondLst>
                                        </p:cTn>
                                        <p:tgtEl>
                                          <p:spTgt spid="1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18"/>
                                        </p:tgtEl>
                                        <p:attrNameLst>
                                          <p:attrName>ppt_x</p:attrName>
                                          <p:attrName>ppt_y</p:attrName>
                                        </p:attrNameLst>
                                      </p:cBhvr>
                                    </p:animMotion>
                                    <p:animEffect transition="in" filter="fade">
                                      <p:cBhvr>
                                        <p:cTn id="23"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Graphic spid="17"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43608" y="692696"/>
            <a:ext cx="8280920" cy="369332"/>
          </a:xfrm>
          <a:prstGeom prst="rect">
            <a:avLst/>
          </a:prstGeom>
          <a:solidFill>
            <a:schemeClr val="bg1"/>
          </a:solidFill>
        </p:spPr>
        <p:txBody>
          <a:bodyPr wrap="square" rtlCol="0">
            <a:spAutoFit/>
          </a:bodyPr>
          <a:lstStyle/>
          <a:p>
            <a:endParaRPr lang="fr-FR" dirty="0"/>
          </a:p>
        </p:txBody>
      </p:sp>
      <p:sp>
        <p:nvSpPr>
          <p:cNvPr id="5" name="ZoneTexte 4"/>
          <p:cNvSpPr txBox="1"/>
          <p:nvPr/>
        </p:nvSpPr>
        <p:spPr>
          <a:xfrm>
            <a:off x="2843808" y="6488668"/>
            <a:ext cx="5976664" cy="369332"/>
          </a:xfrm>
          <a:prstGeom prst="rect">
            <a:avLst/>
          </a:prstGeom>
          <a:solidFill>
            <a:schemeClr val="bg1"/>
          </a:solidFill>
        </p:spPr>
        <p:txBody>
          <a:bodyPr wrap="square" rtlCol="0">
            <a:spAutoFit/>
          </a:bodyPr>
          <a:lstStyle/>
          <a:p>
            <a:endParaRPr lang="fr-FR" dirty="0"/>
          </a:p>
        </p:txBody>
      </p:sp>
      <p:grpSp>
        <p:nvGrpSpPr>
          <p:cNvPr id="6" name="Group 22"/>
          <p:cNvGrpSpPr>
            <a:grpSpLocks/>
          </p:cNvGrpSpPr>
          <p:nvPr/>
        </p:nvGrpSpPr>
        <p:grpSpPr bwMode="auto">
          <a:xfrm>
            <a:off x="6749942" y="-24"/>
            <a:ext cx="2214546" cy="565151"/>
            <a:chOff x="4694" y="1940"/>
            <a:chExt cx="862" cy="356"/>
          </a:xfrm>
          <a:solidFill>
            <a:srgbClr val="00B050"/>
          </a:solidFill>
        </p:grpSpPr>
        <p:sp>
          <p:nvSpPr>
            <p:cNvPr id="7"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8"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pic>
        <p:nvPicPr>
          <p:cNvPr id="9" name="Picture 2"/>
          <p:cNvPicPr>
            <a:picLocks noChangeAspect="1" noChangeArrowheads="1"/>
          </p:cNvPicPr>
          <p:nvPr/>
        </p:nvPicPr>
        <p:blipFill>
          <a:blip r:embed="rId3" cstate="print"/>
          <a:srcRect/>
          <a:stretch>
            <a:fillRect/>
          </a:stretch>
        </p:blipFill>
        <p:spPr bwMode="auto">
          <a:xfrm>
            <a:off x="0" y="0"/>
            <a:ext cx="2500298" cy="1071546"/>
          </a:xfrm>
          <a:prstGeom prst="rect">
            <a:avLst/>
          </a:prstGeom>
          <a:noFill/>
          <a:ln w="9525">
            <a:noFill/>
            <a:miter lim="800000"/>
            <a:headEnd/>
            <a:tailEnd/>
          </a:ln>
          <a:effectLst/>
        </p:spPr>
      </p:pic>
      <p:grpSp>
        <p:nvGrpSpPr>
          <p:cNvPr id="10" name="Group 22"/>
          <p:cNvGrpSpPr>
            <a:grpSpLocks/>
          </p:cNvGrpSpPr>
          <p:nvPr/>
        </p:nvGrpSpPr>
        <p:grpSpPr bwMode="auto">
          <a:xfrm>
            <a:off x="-32" y="-24"/>
            <a:ext cx="2214546" cy="565151"/>
            <a:chOff x="4694" y="1940"/>
            <a:chExt cx="862" cy="356"/>
          </a:xfrm>
          <a:solidFill>
            <a:srgbClr val="FFFF00"/>
          </a:solidFill>
        </p:grpSpPr>
        <p:sp>
          <p:nvSpPr>
            <p:cNvPr id="11"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2"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a:solidFill>
                    <a:schemeClr val="bg1"/>
                  </a:solidFill>
                </a:rPr>
                <a:t>Introduction</a:t>
              </a:r>
            </a:p>
          </p:txBody>
        </p:sp>
      </p:grpSp>
      <p:grpSp>
        <p:nvGrpSpPr>
          <p:cNvPr id="13" name="Group 22"/>
          <p:cNvGrpSpPr>
            <a:grpSpLocks/>
          </p:cNvGrpSpPr>
          <p:nvPr/>
        </p:nvGrpSpPr>
        <p:grpSpPr bwMode="auto">
          <a:xfrm>
            <a:off x="3131840" y="836712"/>
            <a:ext cx="2214546" cy="565151"/>
            <a:chOff x="4694" y="1940"/>
            <a:chExt cx="862" cy="356"/>
          </a:xfrm>
          <a:solidFill>
            <a:srgbClr val="92D050"/>
          </a:solidFill>
        </p:grpSpPr>
        <p:sp>
          <p:nvSpPr>
            <p:cNvPr id="14"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5"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pic>
        <p:nvPicPr>
          <p:cNvPr id="16" name="Image 15" descr="Sans titre.bmp"/>
          <p:cNvPicPr>
            <a:picLocks noChangeAspect="1"/>
          </p:cNvPicPr>
          <p:nvPr/>
        </p:nvPicPr>
        <p:blipFill>
          <a:blip r:embed="rId4" cstate="print">
            <a:clrChange>
              <a:clrFrom>
                <a:srgbClr val="FFFFFF"/>
              </a:clrFrom>
              <a:clrTo>
                <a:srgbClr val="FFFFFF">
                  <a:alpha val="0"/>
                </a:srgbClr>
              </a:clrTo>
            </a:clrChange>
            <a:duotone>
              <a:prstClr val="black"/>
              <a:schemeClr val="accent1">
                <a:tint val="45000"/>
                <a:satMod val="400000"/>
              </a:schemeClr>
            </a:duotone>
          </a:blip>
          <a:stretch>
            <a:fillRect/>
          </a:stretch>
        </p:blipFill>
        <p:spPr>
          <a:xfrm>
            <a:off x="-142908" y="2357430"/>
            <a:ext cx="9144000" cy="958718"/>
          </a:xfrm>
          <a:prstGeom prst="rect">
            <a:avLst/>
          </a:prstGeom>
          <a:scene3d>
            <a:camera prst="isometricOffAxis1Right"/>
            <a:lightRig rig="threePt" dir="t"/>
          </a:scene3d>
        </p:spPr>
      </p:pic>
      <p:grpSp>
        <p:nvGrpSpPr>
          <p:cNvPr id="17" name="Groupe 16"/>
          <p:cNvGrpSpPr/>
          <p:nvPr/>
        </p:nvGrpSpPr>
        <p:grpSpPr>
          <a:xfrm>
            <a:off x="1547664" y="2420889"/>
            <a:ext cx="7599841" cy="1638248"/>
            <a:chOff x="1928794" y="2480951"/>
            <a:chExt cx="6419354" cy="1162363"/>
          </a:xfrm>
        </p:grpSpPr>
        <p:sp>
          <p:nvSpPr>
            <p:cNvPr id="18" name="ZoneTexte 17"/>
            <p:cNvSpPr txBox="1"/>
            <p:nvPr/>
          </p:nvSpPr>
          <p:spPr>
            <a:xfrm>
              <a:off x="1928794" y="2627651"/>
              <a:ext cx="521400" cy="1015663"/>
            </a:xfrm>
            <a:prstGeom prst="rect">
              <a:avLst/>
            </a:prstGeom>
            <a:noFill/>
          </p:spPr>
          <p:txBody>
            <a:bodyPr wrap="square" rtlCol="0">
              <a:spAutoFit/>
              <a:scene3d>
                <a:camera prst="isometricOffAxis1Right"/>
                <a:lightRig rig="glow" dir="t">
                  <a:rot lat="0" lon="0" rev="3600000"/>
                </a:lightRig>
              </a:scene3d>
              <a:sp3d prstMaterial="softEdge">
                <a:bevelT w="29210" h="16510"/>
                <a:contourClr>
                  <a:schemeClr val="accent4">
                    <a:alpha val="95000"/>
                  </a:schemeClr>
                </a:contourClr>
              </a:sp3d>
            </a:bodyPr>
            <a:lstStyle/>
            <a:p>
              <a:r>
                <a:rPr lang="fr-FR" sz="6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228600">
                      <a:schemeClr val="accent3">
                        <a:satMod val="175000"/>
                        <a:alpha val="40000"/>
                      </a:schemeClr>
                    </a:glow>
                    <a:outerShdw blurRad="88000" dist="50800" dir="5040000" algn="tl">
                      <a:schemeClr val="accent4">
                        <a:tint val="80000"/>
                        <a:satMod val="250000"/>
                        <a:alpha val="45000"/>
                      </a:schemeClr>
                    </a:outerShdw>
                    <a:reflection blurRad="6350" stA="55000" endA="50" endPos="85000" dist="60007" dir="5400000" sy="-100000" algn="bl" rotWithShape="0"/>
                  </a:effectLst>
                  <a:latin typeface="Times New Roman" pitchFamily="18" charset="0"/>
                  <a:cs typeface="Times New Roman" pitchFamily="18" charset="0"/>
                </a:rPr>
                <a:t>G</a:t>
              </a:r>
              <a:endParaRPr lang="fr-FR" sz="6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228600">
                    <a:schemeClr val="accent3">
                      <a:satMod val="175000"/>
                      <a:alpha val="40000"/>
                    </a:schemeClr>
                  </a:glow>
                  <a:outerShdw blurRad="88000" dist="50800" dir="5040000" algn="tl">
                    <a:schemeClr val="accent4">
                      <a:tint val="80000"/>
                      <a:satMod val="250000"/>
                      <a:alpha val="45000"/>
                    </a:schemeClr>
                  </a:outerShdw>
                  <a:reflection blurRad="6350" stA="55000" endA="50" endPos="85000" dist="60007" dir="5400000" sy="-100000" algn="bl" rotWithShape="0"/>
                </a:effectLst>
                <a:latin typeface="Times New Roman" pitchFamily="18" charset="0"/>
                <a:cs typeface="Times New Roman" pitchFamily="18" charset="0"/>
              </a:endParaRPr>
            </a:p>
          </p:txBody>
        </p:sp>
        <p:sp>
          <p:nvSpPr>
            <p:cNvPr id="19" name="ZoneTexte 18"/>
            <p:cNvSpPr txBox="1"/>
            <p:nvPr/>
          </p:nvSpPr>
          <p:spPr>
            <a:xfrm>
              <a:off x="2275918" y="2480951"/>
              <a:ext cx="6072230" cy="676954"/>
            </a:xfrm>
            <a:prstGeom prst="rect">
              <a:avLst/>
            </a:prstGeom>
            <a:noFill/>
          </p:spPr>
          <p:txBody>
            <a:bodyPr wrap="square" rtlCol="0">
              <a:spAutoFit/>
              <a:scene3d>
                <a:camera prst="isometricOffAxis1Right"/>
                <a:lightRig rig="glow" dir="tl">
                  <a:rot lat="0" lon="0" rev="5400000"/>
                </a:lightRig>
              </a:scene3d>
              <a:sp3d contourW="12700">
                <a:bevelT w="25400" h="25400"/>
                <a:contourClr>
                  <a:schemeClr val="accent6">
                    <a:shade val="73000"/>
                  </a:schemeClr>
                </a:contourClr>
              </a:sp3d>
            </a:bodyPr>
            <a:lstStyle/>
            <a:p>
              <a:r>
                <a:rPr lang="fr-FR" sz="2800" b="1" dirty="0" err="1" smtClean="0">
                  <a:ln w="11430"/>
                  <a:solidFill>
                    <a:schemeClr val="accent6">
                      <a:lumMod val="60000"/>
                      <a:lumOff val="40000"/>
                    </a:schemeClr>
                  </a:solidFill>
                  <a:effectLst>
                    <a:glow rad="228600">
                      <a:schemeClr val="accent6">
                        <a:satMod val="175000"/>
                        <a:alpha val="40000"/>
                      </a:schemeClr>
                    </a:glow>
                    <a:outerShdw blurRad="80000" dist="40000" dir="5040000" algn="tl">
                      <a:srgbClr val="000000">
                        <a:alpha val="30000"/>
                      </a:srgbClr>
                    </a:outerShdw>
                    <a:reflection blurRad="6350" stA="55000" endA="50" endPos="85000" dist="60007" dir="5400000" sy="-100000" algn="bl" rotWithShape="0"/>
                  </a:effectLst>
                  <a:latin typeface="Times New Roman" pitchFamily="18" charset="0"/>
                  <a:cs typeface="Times New Roman" pitchFamily="18" charset="0"/>
                </a:rPr>
                <a:t>énéralités</a:t>
              </a:r>
              <a:r>
                <a:rPr lang="fr-FR" sz="2800" b="1" dirty="0" smtClean="0">
                  <a:ln w="11430"/>
                  <a:solidFill>
                    <a:schemeClr val="accent6">
                      <a:lumMod val="60000"/>
                      <a:lumOff val="40000"/>
                    </a:schemeClr>
                  </a:solidFill>
                  <a:effectLst>
                    <a:glow rad="228600">
                      <a:schemeClr val="accent6">
                        <a:satMod val="175000"/>
                        <a:alpha val="40000"/>
                      </a:schemeClr>
                    </a:glow>
                    <a:outerShdw blurRad="80000" dist="40000" dir="5040000" algn="tl">
                      <a:srgbClr val="000000">
                        <a:alpha val="30000"/>
                      </a:srgbClr>
                    </a:outerShdw>
                    <a:reflection blurRad="6350" stA="55000" endA="50" endPos="85000" dist="60007" dir="5400000" sy="-100000" algn="bl" rotWithShape="0"/>
                  </a:effectLst>
                  <a:latin typeface="Times New Roman" pitchFamily="18" charset="0"/>
                  <a:cs typeface="Times New Roman" pitchFamily="18" charset="0"/>
                </a:rPr>
                <a:t> sur les </a:t>
              </a:r>
              <a:r>
                <a:rPr lang="fr-FR" sz="2800" b="1" dirty="0" err="1" smtClean="0">
                  <a:ln w="11430"/>
                  <a:solidFill>
                    <a:schemeClr val="accent6">
                      <a:lumMod val="60000"/>
                      <a:lumOff val="40000"/>
                    </a:schemeClr>
                  </a:solidFill>
                  <a:effectLst>
                    <a:glow rad="228600">
                      <a:schemeClr val="accent6">
                        <a:satMod val="175000"/>
                        <a:alpha val="40000"/>
                      </a:schemeClr>
                    </a:glow>
                    <a:outerShdw blurRad="80000" dist="40000" dir="5040000" algn="tl">
                      <a:srgbClr val="000000">
                        <a:alpha val="30000"/>
                      </a:srgbClr>
                    </a:outerShdw>
                    <a:reflection blurRad="6350" stA="55000" endA="50" endPos="85000" dist="60007" dir="5400000" sy="-100000" algn="bl" rotWithShape="0"/>
                  </a:effectLst>
                  <a:latin typeface="Times New Roman" pitchFamily="18" charset="0"/>
                  <a:cs typeface="Times New Roman" pitchFamily="18" charset="0"/>
                </a:rPr>
                <a:t>composés</a:t>
              </a:r>
              <a:r>
                <a:rPr lang="fr-FR" sz="2800" b="1" dirty="0" err="1" smtClean="0">
                  <a:solidFill>
                    <a:schemeClr val="accent6">
                      <a:lumMod val="60000"/>
                      <a:lumOff val="40000"/>
                    </a:schemeClr>
                  </a:solidFill>
                  <a:latin typeface="Times New Roman" pitchFamily="18" charset="0"/>
                  <a:cs typeface="Times New Roman" pitchFamily="18" charset="0"/>
                </a:rPr>
                <a:t>α</a:t>
              </a:r>
              <a:r>
                <a:rPr lang="fr-FR" sz="2800" b="1" dirty="0" smtClean="0">
                  <a:solidFill>
                    <a:schemeClr val="accent6">
                      <a:lumMod val="60000"/>
                      <a:lumOff val="40000"/>
                    </a:schemeClr>
                  </a:solidFill>
                  <a:latin typeface="Times New Roman" pitchFamily="18" charset="0"/>
                  <a:cs typeface="Times New Roman" pitchFamily="18" charset="0"/>
                </a:rPr>
                <a:t>, β – insaturés</a:t>
              </a:r>
              <a:r>
                <a:rPr lang="fr-FR" sz="2800" b="1" dirty="0" smtClean="0">
                  <a:solidFill>
                    <a:srgbClr val="7030A0"/>
                  </a:solidFill>
                  <a:latin typeface="Times New Roman" pitchFamily="18" charset="0"/>
                  <a:cs typeface="Times New Roman" pitchFamily="18" charset="0"/>
                </a:rPr>
                <a:t>. </a:t>
              </a:r>
            </a:p>
            <a:p>
              <a:endParaRPr lang="fr-FR"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228600">
                    <a:schemeClr val="accent6">
                      <a:satMod val="175000"/>
                      <a:alpha val="40000"/>
                    </a:schemeClr>
                  </a:glow>
                  <a:outerShdw blurRad="80000" dist="40000" dir="5040000" algn="tl">
                    <a:srgbClr val="000000">
                      <a:alpha val="30000"/>
                    </a:srgbClr>
                  </a:outerShdw>
                  <a:reflection blurRad="6350" stA="55000" endA="50" endPos="85000" dist="60007" dir="5400000" sy="-100000" algn="bl" rotWithShape="0"/>
                </a:effectLst>
                <a:latin typeface="Times New Roman" pitchFamily="18" charset="0"/>
                <a:cs typeface="Times New Roman"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9"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dissolve">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2928926" y="2467269"/>
            <a:ext cx="3214710" cy="523220"/>
          </a:xfrm>
          <a:prstGeom prst="rect">
            <a:avLst/>
          </a:prstGeom>
          <a:noFill/>
        </p:spPr>
        <p:txBody>
          <a:bodyPr wrap="square" rtlCol="0">
            <a:spAutoFit/>
          </a:bodyPr>
          <a:lstStyle/>
          <a:p>
            <a:pPr algn="ctr"/>
            <a:r>
              <a:rPr lang="fr-FR" sz="2800" b="1" dirty="0" smtClean="0">
                <a:solidFill>
                  <a:schemeClr val="bg1"/>
                </a:solidFill>
                <a:latin typeface="Times New Roman" pitchFamily="18" charset="0"/>
                <a:cs typeface="Times New Roman" pitchFamily="18" charset="0"/>
              </a:rPr>
              <a:t>Thème</a:t>
            </a:r>
            <a:endParaRPr lang="fr-FR" sz="2800" b="1" dirty="0">
              <a:solidFill>
                <a:schemeClr val="bg1"/>
              </a:solidFill>
              <a:latin typeface="Times New Roman" pitchFamily="18" charset="0"/>
              <a:cs typeface="Times New Roman" pitchFamily="18" charset="0"/>
            </a:endParaRPr>
          </a:p>
        </p:txBody>
      </p:sp>
      <p:sp>
        <p:nvSpPr>
          <p:cNvPr id="9" name="Rectangle à coins arrondis 8"/>
          <p:cNvSpPr/>
          <p:nvPr/>
        </p:nvSpPr>
        <p:spPr>
          <a:xfrm>
            <a:off x="3571868" y="2500306"/>
            <a:ext cx="2000264" cy="5715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7" descr="Image2.jpg"/>
          <p:cNvPicPr>
            <a:picLocks noChangeAspect="1"/>
          </p:cNvPicPr>
          <p:nvPr/>
        </p:nvPicPr>
        <p:blipFill>
          <a:blip r:embed="rId3" cstate="print">
            <a:duotone>
              <a:schemeClr val="bg2">
                <a:shade val="45000"/>
                <a:satMod val="135000"/>
              </a:schemeClr>
              <a:prstClr val="white"/>
            </a:duotone>
          </a:blip>
          <a:srcRect/>
          <a:stretch>
            <a:fillRect/>
          </a:stretch>
        </p:blipFill>
        <p:spPr bwMode="auto">
          <a:xfrm>
            <a:off x="0" y="0"/>
            <a:ext cx="9144000" cy="6858000"/>
          </a:xfrm>
          <a:prstGeom prst="rect">
            <a:avLst/>
          </a:prstGeom>
          <a:ln>
            <a:headEnd/>
            <a:tailEnd/>
          </a:ln>
        </p:spPr>
        <p:style>
          <a:lnRef idx="0">
            <a:schemeClr val="dk1"/>
          </a:lnRef>
          <a:fillRef idx="3">
            <a:schemeClr val="dk1"/>
          </a:fillRef>
          <a:effectRef idx="3">
            <a:schemeClr val="dk1"/>
          </a:effectRef>
          <a:fontRef idx="minor">
            <a:schemeClr val="lt1"/>
          </a:fontRef>
        </p:style>
      </p:pic>
      <p:sp>
        <p:nvSpPr>
          <p:cNvPr id="2" name="Espace réservé de la date 1"/>
          <p:cNvSpPr>
            <a:spLocks noGrp="1"/>
          </p:cNvSpPr>
          <p:nvPr>
            <p:ph type="dt" sz="half" idx="4294967295"/>
          </p:nvPr>
        </p:nvSpPr>
        <p:spPr>
          <a:xfrm>
            <a:off x="0" y="6477000"/>
            <a:ext cx="2133600" cy="274638"/>
          </a:xfrm>
          <a:prstGeom prst="rect">
            <a:avLst/>
          </a:prstGeom>
        </p:spPr>
        <p:txBody>
          <a:bodyPr/>
          <a:lstStyle/>
          <a:p>
            <a:r>
              <a:rPr lang="fr-BE" dirty="0" smtClean="0">
                <a:solidFill>
                  <a:schemeClr val="bg1"/>
                </a:solidFill>
              </a:rPr>
              <a:t>02/07/2011</a:t>
            </a:r>
            <a:endParaRPr lang="fr-BE" dirty="0">
              <a:solidFill>
                <a:schemeClr val="bg1"/>
              </a:solidFill>
            </a:endParaRPr>
          </a:p>
        </p:txBody>
      </p:sp>
      <p:sp>
        <p:nvSpPr>
          <p:cNvPr id="10" name="ZoneTexte 4"/>
          <p:cNvSpPr txBox="1">
            <a:spLocks noChangeArrowheads="1"/>
          </p:cNvSpPr>
          <p:nvPr/>
        </p:nvSpPr>
        <p:spPr bwMode="auto">
          <a:xfrm>
            <a:off x="1143000" y="571500"/>
            <a:ext cx="6786563" cy="923925"/>
          </a:xfrm>
          <a:prstGeom prst="rect">
            <a:avLst/>
          </a:prstGeom>
          <a:noFill/>
          <a:ln w="9525">
            <a:noFill/>
            <a:miter lim="800000"/>
            <a:headEnd/>
            <a:tailEnd/>
          </a:ln>
        </p:spPr>
        <p:txBody>
          <a:bodyPr>
            <a:spAutoFit/>
          </a:bodyPr>
          <a:lstStyle/>
          <a:p>
            <a:r>
              <a:rPr lang="fr-FR" b="1" dirty="0">
                <a:solidFill>
                  <a:schemeClr val="bg1"/>
                </a:solidFill>
                <a:latin typeface="Times New Roman" pitchFamily="18" charset="0"/>
                <a:cs typeface="Times New Roman" pitchFamily="18" charset="0"/>
              </a:rPr>
              <a:t>CENTRE UNIVERSITAIRE DE BORDJ BOU ARRERIDJ</a:t>
            </a:r>
          </a:p>
          <a:p>
            <a:r>
              <a:rPr lang="fr-FR" b="1" dirty="0">
                <a:solidFill>
                  <a:schemeClr val="bg1"/>
                </a:solidFill>
                <a:latin typeface="Times New Roman" pitchFamily="18" charset="0"/>
                <a:cs typeface="Times New Roman" pitchFamily="18" charset="0"/>
              </a:rPr>
              <a:t>      INSTITUT DES SCIENCES ET TECHNOLOGIES </a:t>
            </a:r>
          </a:p>
          <a:p>
            <a:r>
              <a:rPr lang="fr-FR" b="1" dirty="0">
                <a:solidFill>
                  <a:schemeClr val="bg1"/>
                </a:solidFill>
                <a:latin typeface="Times New Roman" pitchFamily="18" charset="0"/>
                <a:cs typeface="Times New Roman" pitchFamily="18" charset="0"/>
              </a:rPr>
              <a:t>    </a:t>
            </a:r>
            <a:r>
              <a:rPr lang="fr-FR" b="1" dirty="0" smtClean="0">
                <a:solidFill>
                  <a:schemeClr val="bg1"/>
                </a:solidFill>
                <a:latin typeface="Times New Roman" pitchFamily="18" charset="0"/>
                <a:cs typeface="Times New Roman" pitchFamily="18" charset="0"/>
              </a:rPr>
              <a:t>DEPARTEMENT </a:t>
            </a:r>
            <a:r>
              <a:rPr lang="fr-FR" b="1" dirty="0">
                <a:solidFill>
                  <a:schemeClr val="bg1"/>
                </a:solidFill>
                <a:latin typeface="Times New Roman" pitchFamily="18" charset="0"/>
                <a:cs typeface="Times New Roman" pitchFamily="18" charset="0"/>
              </a:rPr>
              <a:t>DES SCIENCES DE LA MATIERE</a:t>
            </a:r>
          </a:p>
        </p:txBody>
      </p:sp>
      <p:sp>
        <p:nvSpPr>
          <p:cNvPr id="11" name="ZoneTexte 10"/>
          <p:cNvSpPr txBox="1"/>
          <p:nvPr/>
        </p:nvSpPr>
        <p:spPr>
          <a:xfrm>
            <a:off x="642910" y="2500306"/>
            <a:ext cx="7858180" cy="1643074"/>
          </a:xfrm>
          <a:prstGeom prst="rect">
            <a:avLst/>
          </a:prstGeom>
          <a:noFill/>
        </p:spPr>
        <p:txBody>
          <a:bodyPr>
            <a:prstTxWarp prst="textDeflate">
              <a:avLst/>
            </a:prstTxWarp>
            <a:spAutoFit/>
          </a:bodyPr>
          <a:lstStyle/>
          <a:p>
            <a:pPr algn="ctr">
              <a:defRPr/>
            </a:pPr>
            <a:r>
              <a:rPr lang="fr-FR"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reflection blurRad="6350" stA="55000" endA="300" endPos="45500" dir="5400000" sy="-100000" algn="bl" rotWithShape="0"/>
                </a:effectLst>
                <a:latin typeface="Times New Roman" pitchFamily="18" charset="0"/>
                <a:cs typeface="Times New Roman" pitchFamily="18" charset="0"/>
              </a:rPr>
              <a:t>GENERALITE</a:t>
            </a:r>
            <a:r>
              <a:rPr lang="fr-FR"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SUR LES HETEROCYCLES , LES BASES DE SCHIFF ET LES COMPOSES</a:t>
            </a:r>
          </a:p>
          <a:p>
            <a:pPr algn="ctr">
              <a:defRPr/>
            </a:pPr>
            <a:r>
              <a:rPr lang="fr-FR"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α, β- INSATURES</a:t>
            </a:r>
          </a:p>
        </p:txBody>
      </p:sp>
      <p:sp>
        <p:nvSpPr>
          <p:cNvPr id="12" name="ZoneTexte 6"/>
          <p:cNvSpPr txBox="1">
            <a:spLocks noChangeArrowheads="1"/>
          </p:cNvSpPr>
          <p:nvPr/>
        </p:nvSpPr>
        <p:spPr bwMode="auto">
          <a:xfrm>
            <a:off x="6000750" y="4286250"/>
            <a:ext cx="2286000" cy="400050"/>
          </a:xfrm>
          <a:prstGeom prst="rect">
            <a:avLst/>
          </a:prstGeom>
          <a:noFill/>
          <a:ln w="9525">
            <a:noFill/>
            <a:miter lim="800000"/>
            <a:headEnd/>
            <a:tailEnd/>
          </a:ln>
        </p:spPr>
        <p:txBody>
          <a:bodyPr>
            <a:spAutoFit/>
          </a:bodyPr>
          <a:lstStyle/>
          <a:p>
            <a:r>
              <a:rPr lang="fr-FR" sz="2000" b="1" dirty="0">
                <a:solidFill>
                  <a:schemeClr val="bg1"/>
                </a:solidFill>
                <a:latin typeface="Times New Roman" pitchFamily="18" charset="0"/>
                <a:cs typeface="Times New Roman" pitchFamily="18" charset="0"/>
              </a:rPr>
              <a:t>Présenté par :</a:t>
            </a:r>
          </a:p>
        </p:txBody>
      </p:sp>
      <p:sp>
        <p:nvSpPr>
          <p:cNvPr id="13" name="ZoneTexte 7"/>
          <p:cNvSpPr txBox="1">
            <a:spLocks noChangeArrowheads="1"/>
          </p:cNvSpPr>
          <p:nvPr/>
        </p:nvSpPr>
        <p:spPr bwMode="auto">
          <a:xfrm>
            <a:off x="6072188" y="4714875"/>
            <a:ext cx="2643187" cy="923330"/>
          </a:xfrm>
          <a:prstGeom prst="rect">
            <a:avLst/>
          </a:prstGeom>
          <a:noFill/>
          <a:ln w="9525">
            <a:noFill/>
            <a:miter lim="800000"/>
            <a:headEnd/>
            <a:tailEnd/>
          </a:ln>
        </p:spPr>
        <p:txBody>
          <a:bodyPr>
            <a:spAutoFit/>
          </a:bodyPr>
          <a:lstStyle/>
          <a:p>
            <a:r>
              <a:rPr lang="fr-FR" i="1" dirty="0" smtClean="0">
                <a:solidFill>
                  <a:schemeClr val="bg1"/>
                </a:solidFill>
                <a:latin typeface="Times New Roman" pitchFamily="18" charset="0"/>
                <a:cs typeface="Times New Roman" pitchFamily="18" charset="0"/>
              </a:rPr>
              <a:t>Abacha Basma</a:t>
            </a:r>
          </a:p>
          <a:p>
            <a:r>
              <a:rPr lang="fr-FR" i="1" dirty="0" smtClean="0">
                <a:solidFill>
                  <a:schemeClr val="bg1"/>
                </a:solidFill>
                <a:latin typeface="Times New Roman" pitchFamily="18" charset="0"/>
                <a:cs typeface="Times New Roman" pitchFamily="18" charset="0"/>
              </a:rPr>
              <a:t>Zitouni Imane </a:t>
            </a:r>
          </a:p>
          <a:p>
            <a:endParaRPr lang="fr-FR" i="1" dirty="0">
              <a:solidFill>
                <a:schemeClr val="bg1"/>
              </a:solidFill>
              <a:latin typeface="Times New Roman" pitchFamily="18" charset="0"/>
              <a:cs typeface="Times New Roman" pitchFamily="18" charset="0"/>
            </a:endParaRPr>
          </a:p>
        </p:txBody>
      </p:sp>
      <p:sp>
        <p:nvSpPr>
          <p:cNvPr id="14" name="ZoneTexte 7"/>
          <p:cNvSpPr txBox="1">
            <a:spLocks noChangeArrowheads="1"/>
          </p:cNvSpPr>
          <p:nvPr/>
        </p:nvSpPr>
        <p:spPr bwMode="auto">
          <a:xfrm>
            <a:off x="857250" y="4572000"/>
            <a:ext cx="2000250" cy="369888"/>
          </a:xfrm>
          <a:prstGeom prst="rect">
            <a:avLst/>
          </a:prstGeom>
          <a:noFill/>
          <a:ln w="9525">
            <a:noFill/>
            <a:miter lim="800000"/>
            <a:headEnd/>
            <a:tailEnd/>
          </a:ln>
        </p:spPr>
        <p:txBody>
          <a:bodyPr>
            <a:spAutoFit/>
          </a:bodyPr>
          <a:lstStyle/>
          <a:p>
            <a:r>
              <a:rPr lang="fr-FR" b="1" dirty="0">
                <a:solidFill>
                  <a:schemeClr val="bg1"/>
                </a:solidFill>
                <a:latin typeface="Times New Roman" pitchFamily="18" charset="0"/>
                <a:cs typeface="Times New Roman" pitchFamily="18" charset="0"/>
              </a:rPr>
              <a:t>Encadreur :</a:t>
            </a:r>
          </a:p>
        </p:txBody>
      </p:sp>
      <p:sp>
        <p:nvSpPr>
          <p:cNvPr id="15" name="ZoneTexte 8"/>
          <p:cNvSpPr txBox="1">
            <a:spLocks noChangeArrowheads="1"/>
          </p:cNvSpPr>
          <p:nvPr/>
        </p:nvSpPr>
        <p:spPr bwMode="auto">
          <a:xfrm>
            <a:off x="714375" y="5000625"/>
            <a:ext cx="2786063" cy="369888"/>
          </a:xfrm>
          <a:prstGeom prst="rect">
            <a:avLst/>
          </a:prstGeom>
          <a:noFill/>
          <a:ln w="9525">
            <a:noFill/>
            <a:miter lim="800000"/>
            <a:headEnd/>
            <a:tailEnd/>
          </a:ln>
        </p:spPr>
        <p:txBody>
          <a:bodyPr>
            <a:spAutoFit/>
          </a:bodyPr>
          <a:lstStyle/>
          <a:p>
            <a:r>
              <a:rPr lang="fr-FR" dirty="0">
                <a:solidFill>
                  <a:schemeClr val="bg1"/>
                </a:solidFill>
              </a:rPr>
              <a:t>   </a:t>
            </a:r>
            <a:r>
              <a:rPr lang="fr-FR" dirty="0">
                <a:solidFill>
                  <a:schemeClr val="bg1"/>
                </a:solidFill>
                <a:latin typeface="Times New Roman" pitchFamily="18" charset="0"/>
                <a:cs typeface="Times New Roman" pitchFamily="18" charset="0"/>
              </a:rPr>
              <a:t>Madame THABTI </a:t>
            </a:r>
            <a:r>
              <a:rPr lang="fr-FR" dirty="0" err="1">
                <a:solidFill>
                  <a:schemeClr val="bg1"/>
                </a:solidFill>
                <a:latin typeface="Times New Roman" pitchFamily="18" charset="0"/>
                <a:cs typeface="Times New Roman" pitchFamily="18" charset="0"/>
              </a:rPr>
              <a:t>salima</a:t>
            </a:r>
            <a:endParaRPr lang="fr-FR"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checkerboard(across)">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40" presetClass="entr" presetSubtype="0" fill="hold" grpId="0" nodeType="clickEffect">
                                  <p:stCondLst>
                                    <p:cond delay="0"/>
                                  </p:stCondLst>
                                  <p:iterate type="lt">
                                    <p:tmPct val="10000"/>
                                  </p:iterate>
                                  <p:childTnLst>
                                    <p:set>
                                      <p:cBhvr>
                                        <p:cTn id="22" dur="1" fill="hold">
                                          <p:stCondLst>
                                            <p:cond delay="0"/>
                                          </p:stCondLst>
                                        </p:cTn>
                                        <p:tgtEl>
                                          <p:spTgt spid="15"/>
                                        </p:tgtEl>
                                        <p:attrNameLst>
                                          <p:attrName>style.visibility</p:attrName>
                                        </p:attrNameLst>
                                      </p:cBhvr>
                                      <p:to>
                                        <p:strVal val="visible"/>
                                      </p:to>
                                    </p:set>
                                    <p:animEffect transition="in" filter="fade">
                                      <p:cBhvr>
                                        <p:cTn id="23" dur="1000"/>
                                        <p:tgtEl>
                                          <p:spTgt spid="15"/>
                                        </p:tgtEl>
                                      </p:cBhvr>
                                    </p:animEffect>
                                    <p:anim calcmode="lin" valueType="num">
                                      <p:cBhvr>
                                        <p:cTn id="24" dur="1000" fill="hold"/>
                                        <p:tgtEl>
                                          <p:spTgt spid="15"/>
                                        </p:tgtEl>
                                        <p:attrNameLst>
                                          <p:attrName>ppt_x</p:attrName>
                                        </p:attrNameLst>
                                      </p:cBhvr>
                                      <p:tavLst>
                                        <p:tav tm="0">
                                          <p:val>
                                            <p:strVal val="#ppt_x-.1"/>
                                          </p:val>
                                        </p:tav>
                                        <p:tav tm="100000">
                                          <p:val>
                                            <p:strVal val="#ppt_x"/>
                                          </p:val>
                                        </p:tav>
                                      </p:tavLst>
                                    </p:anim>
                                    <p:anim calcmode="lin" valueType="num">
                                      <p:cBhvr>
                                        <p:cTn id="25" dur="1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checkerboard(across)">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iterate type="lt">
                                    <p:tmPct val="0"/>
                                  </p:iterate>
                                  <p:childTnLst>
                                    <p:set>
                                      <p:cBhvr>
                                        <p:cTn id="34" dur="1" fill="hold">
                                          <p:stCondLst>
                                            <p:cond delay="0"/>
                                          </p:stCondLst>
                                        </p:cTn>
                                        <p:tgtEl>
                                          <p:spTgt spid="13">
                                            <p:txEl>
                                              <p:pRg st="0" end="0"/>
                                            </p:txEl>
                                          </p:spTgt>
                                        </p:tgtEl>
                                        <p:attrNameLst>
                                          <p:attrName>style.visibility</p:attrName>
                                        </p:attrNameLst>
                                      </p:cBhvr>
                                      <p:to>
                                        <p:strVal val="visible"/>
                                      </p:to>
                                    </p:set>
                                    <p:anim calcmode="lin" valueType="num">
                                      <p:cBhvr>
                                        <p:cTn id="35" dur="1000" fill="hold"/>
                                        <p:tgtEl>
                                          <p:spTgt spid="13">
                                            <p:txEl>
                                              <p:pRg st="0" end="0"/>
                                            </p:txEl>
                                          </p:spTgt>
                                        </p:tgtEl>
                                        <p:attrNameLst>
                                          <p:attrName>ppt_w</p:attrName>
                                        </p:attrNameLst>
                                      </p:cBhvr>
                                      <p:tavLst>
                                        <p:tav tm="0">
                                          <p:val>
                                            <p:strVal val="#ppt_w*0.70"/>
                                          </p:val>
                                        </p:tav>
                                        <p:tav tm="100000">
                                          <p:val>
                                            <p:strVal val="#ppt_w"/>
                                          </p:val>
                                        </p:tav>
                                      </p:tavLst>
                                    </p:anim>
                                    <p:anim calcmode="lin" valueType="num">
                                      <p:cBhvr>
                                        <p:cTn id="36" dur="1000" fill="hold"/>
                                        <p:tgtEl>
                                          <p:spTgt spid="13">
                                            <p:txEl>
                                              <p:pRg st="0" end="0"/>
                                            </p:txEl>
                                          </p:spTgt>
                                        </p:tgtEl>
                                        <p:attrNameLst>
                                          <p:attrName>ppt_h</p:attrName>
                                        </p:attrNameLst>
                                      </p:cBhvr>
                                      <p:tavLst>
                                        <p:tav tm="0">
                                          <p:val>
                                            <p:strVal val="#ppt_h"/>
                                          </p:val>
                                        </p:tav>
                                        <p:tav tm="100000">
                                          <p:val>
                                            <p:strVal val="#ppt_h"/>
                                          </p:val>
                                        </p:tav>
                                      </p:tavLst>
                                    </p:anim>
                                    <p:animEffect transition="in" filter="fade">
                                      <p:cBhvr>
                                        <p:cTn id="37" dur="1000"/>
                                        <p:tgtEl>
                                          <p:spTgt spid="13">
                                            <p:txEl>
                                              <p:pRg st="0" end="0"/>
                                            </p:txEl>
                                          </p:spTgt>
                                        </p:tgtEl>
                                      </p:cBhvr>
                                    </p:animEffect>
                                  </p:childTnLst>
                                </p:cTn>
                              </p:par>
                              <p:par>
                                <p:cTn id="38" presetID="55" presetClass="entr" presetSubtype="0" fill="hold" nodeType="withEffect">
                                  <p:stCondLst>
                                    <p:cond delay="0"/>
                                  </p:stCondLst>
                                  <p:iterate type="lt">
                                    <p:tmPct val="0"/>
                                  </p:iterate>
                                  <p:childTnLst>
                                    <p:set>
                                      <p:cBhvr>
                                        <p:cTn id="39" dur="1" fill="hold">
                                          <p:stCondLst>
                                            <p:cond delay="0"/>
                                          </p:stCondLst>
                                        </p:cTn>
                                        <p:tgtEl>
                                          <p:spTgt spid="13">
                                            <p:txEl>
                                              <p:pRg st="1" end="1"/>
                                            </p:txEl>
                                          </p:spTgt>
                                        </p:tgtEl>
                                        <p:attrNameLst>
                                          <p:attrName>style.visibility</p:attrName>
                                        </p:attrNameLst>
                                      </p:cBhvr>
                                      <p:to>
                                        <p:strVal val="visible"/>
                                      </p:to>
                                    </p:set>
                                    <p:anim calcmode="lin" valueType="num">
                                      <p:cBhvr>
                                        <p:cTn id="40" dur="1000" fill="hold"/>
                                        <p:tgtEl>
                                          <p:spTgt spid="13">
                                            <p:txEl>
                                              <p:pRg st="1" end="1"/>
                                            </p:txEl>
                                          </p:spTgt>
                                        </p:tgtEl>
                                        <p:attrNameLst>
                                          <p:attrName>ppt_w</p:attrName>
                                        </p:attrNameLst>
                                      </p:cBhvr>
                                      <p:tavLst>
                                        <p:tav tm="0">
                                          <p:val>
                                            <p:strVal val="#ppt_w*0.70"/>
                                          </p:val>
                                        </p:tav>
                                        <p:tav tm="100000">
                                          <p:val>
                                            <p:strVal val="#ppt_w"/>
                                          </p:val>
                                        </p:tav>
                                      </p:tavLst>
                                    </p:anim>
                                    <p:anim calcmode="lin" valueType="num">
                                      <p:cBhvr>
                                        <p:cTn id="41" dur="1000" fill="hold"/>
                                        <p:tgtEl>
                                          <p:spTgt spid="13">
                                            <p:txEl>
                                              <p:pRg st="1" end="1"/>
                                            </p:txEl>
                                          </p:spTgt>
                                        </p:tgtEl>
                                        <p:attrNameLst>
                                          <p:attrName>ppt_h</p:attrName>
                                        </p:attrNameLst>
                                      </p:cBhvr>
                                      <p:tavLst>
                                        <p:tav tm="0">
                                          <p:val>
                                            <p:strVal val="#ppt_h"/>
                                          </p:val>
                                        </p:tav>
                                        <p:tav tm="100000">
                                          <p:val>
                                            <p:strVal val="#ppt_h"/>
                                          </p:val>
                                        </p:tav>
                                      </p:tavLst>
                                    </p:anim>
                                    <p:animEffect transition="in" filter="fade">
                                      <p:cBhvr>
                                        <p:cTn id="42" dur="10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43608" y="692696"/>
            <a:ext cx="8280920" cy="369332"/>
          </a:xfrm>
          <a:prstGeom prst="rect">
            <a:avLst/>
          </a:prstGeom>
          <a:solidFill>
            <a:schemeClr val="bg1"/>
          </a:solidFill>
        </p:spPr>
        <p:txBody>
          <a:bodyPr wrap="square" rtlCol="0">
            <a:spAutoFit/>
          </a:bodyPr>
          <a:lstStyle/>
          <a:p>
            <a:endParaRPr lang="fr-FR" dirty="0"/>
          </a:p>
        </p:txBody>
      </p:sp>
      <p:sp>
        <p:nvSpPr>
          <p:cNvPr id="5" name="ZoneTexte 4"/>
          <p:cNvSpPr txBox="1"/>
          <p:nvPr/>
        </p:nvSpPr>
        <p:spPr>
          <a:xfrm>
            <a:off x="2987824" y="6488668"/>
            <a:ext cx="5976664" cy="369332"/>
          </a:xfrm>
          <a:prstGeom prst="rect">
            <a:avLst/>
          </a:prstGeom>
          <a:solidFill>
            <a:schemeClr val="bg1"/>
          </a:solidFill>
        </p:spPr>
        <p:txBody>
          <a:bodyPr wrap="square" rtlCol="0">
            <a:spAutoFit/>
          </a:bodyPr>
          <a:lstStyle/>
          <a:p>
            <a:endParaRPr lang="fr-FR" dirty="0"/>
          </a:p>
        </p:txBody>
      </p:sp>
      <p:grpSp>
        <p:nvGrpSpPr>
          <p:cNvPr id="6" name="Group 22"/>
          <p:cNvGrpSpPr>
            <a:grpSpLocks/>
          </p:cNvGrpSpPr>
          <p:nvPr/>
        </p:nvGrpSpPr>
        <p:grpSpPr bwMode="auto">
          <a:xfrm>
            <a:off x="6821950" y="-24"/>
            <a:ext cx="2214546" cy="565151"/>
            <a:chOff x="4694" y="1940"/>
            <a:chExt cx="862" cy="356"/>
          </a:xfrm>
          <a:solidFill>
            <a:srgbClr val="00B050"/>
          </a:solidFill>
        </p:grpSpPr>
        <p:sp>
          <p:nvSpPr>
            <p:cNvPr id="7"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8"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pic>
        <p:nvPicPr>
          <p:cNvPr id="9" name="Picture 2"/>
          <p:cNvPicPr>
            <a:picLocks noChangeAspect="1" noChangeArrowheads="1"/>
          </p:cNvPicPr>
          <p:nvPr/>
        </p:nvPicPr>
        <p:blipFill>
          <a:blip r:embed="rId4" cstate="print"/>
          <a:srcRect/>
          <a:stretch>
            <a:fillRect/>
          </a:stretch>
        </p:blipFill>
        <p:spPr bwMode="auto">
          <a:xfrm>
            <a:off x="0" y="0"/>
            <a:ext cx="2500298" cy="1071546"/>
          </a:xfrm>
          <a:prstGeom prst="rect">
            <a:avLst/>
          </a:prstGeom>
          <a:noFill/>
          <a:ln w="9525">
            <a:noFill/>
            <a:miter lim="800000"/>
            <a:headEnd/>
            <a:tailEnd/>
          </a:ln>
          <a:effectLst/>
        </p:spPr>
      </p:pic>
      <p:grpSp>
        <p:nvGrpSpPr>
          <p:cNvPr id="10" name="Group 22"/>
          <p:cNvGrpSpPr>
            <a:grpSpLocks/>
          </p:cNvGrpSpPr>
          <p:nvPr/>
        </p:nvGrpSpPr>
        <p:grpSpPr bwMode="auto">
          <a:xfrm>
            <a:off x="-32" y="-24"/>
            <a:ext cx="2214546" cy="565151"/>
            <a:chOff x="4694" y="1940"/>
            <a:chExt cx="862" cy="356"/>
          </a:xfrm>
          <a:solidFill>
            <a:srgbClr val="FFFF00"/>
          </a:solidFill>
        </p:grpSpPr>
        <p:sp>
          <p:nvSpPr>
            <p:cNvPr id="11"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2"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a:solidFill>
                    <a:schemeClr val="bg1"/>
                  </a:solidFill>
                </a:rPr>
                <a:t>Introduction</a:t>
              </a:r>
            </a:p>
          </p:txBody>
        </p:sp>
      </p:grpSp>
      <p:grpSp>
        <p:nvGrpSpPr>
          <p:cNvPr id="13" name="Group 22"/>
          <p:cNvGrpSpPr>
            <a:grpSpLocks/>
          </p:cNvGrpSpPr>
          <p:nvPr/>
        </p:nvGrpSpPr>
        <p:grpSpPr bwMode="auto">
          <a:xfrm>
            <a:off x="3005526" y="792147"/>
            <a:ext cx="2214546" cy="565151"/>
            <a:chOff x="4694" y="1940"/>
            <a:chExt cx="862" cy="356"/>
          </a:xfrm>
          <a:solidFill>
            <a:srgbClr val="92D050"/>
          </a:solidFill>
        </p:grpSpPr>
        <p:sp>
          <p:nvSpPr>
            <p:cNvPr id="14"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5"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sp>
        <p:nvSpPr>
          <p:cNvPr id="18" name="Rectangle 12"/>
          <p:cNvSpPr>
            <a:spLocks noChangeArrowheads="1"/>
          </p:cNvSpPr>
          <p:nvPr/>
        </p:nvSpPr>
        <p:spPr bwMode="auto">
          <a:xfrm>
            <a:off x="0" y="2582141"/>
            <a:ext cx="3822700" cy="276225"/>
          </a:xfrm>
          <a:prstGeom prst="rect">
            <a:avLst/>
          </a:prstGeom>
          <a:noFill/>
          <a:ln w="9525">
            <a:noFill/>
            <a:miter lim="800000"/>
            <a:headEnd/>
            <a:tailEnd/>
          </a:ln>
        </p:spPr>
        <p:txBody>
          <a:bodyPr wrap="none" anchor="ctr">
            <a:spAutoFit/>
          </a:bodyPr>
          <a:lstStyle/>
          <a:p>
            <a:pPr algn="justLow" eaLnBrk="0" hangingPunct="0">
              <a:tabLst>
                <a:tab pos="560388" algn="l"/>
              </a:tabLst>
            </a:pPr>
            <a:r>
              <a:rPr lang="fr-FR" sz="1200">
                <a:cs typeface="Times New Roman" pitchFamily="18" charset="0"/>
              </a:rPr>
              <a:t>                                                                                 </a:t>
            </a:r>
            <a:endParaRPr lang="fr-FR"/>
          </a:p>
        </p:txBody>
      </p:sp>
      <p:sp>
        <p:nvSpPr>
          <p:cNvPr id="21" name="ZoneTexte 20"/>
          <p:cNvSpPr txBox="1"/>
          <p:nvPr/>
        </p:nvSpPr>
        <p:spPr>
          <a:xfrm>
            <a:off x="179512" y="1628800"/>
            <a:ext cx="8715404" cy="1384995"/>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endParaRPr lang="fr-FR" sz="2800" dirty="0" smtClean="0">
              <a:latin typeface="Times New Roman" pitchFamily="18" charset="0"/>
              <a:cs typeface="Times New Roman" pitchFamily="18" charset="0"/>
            </a:endParaRPr>
          </a:p>
          <a:p>
            <a:endParaRPr lang="fr-FR" sz="2800" dirty="0" smtClean="0">
              <a:latin typeface="Times New Roman" pitchFamily="18" charset="0"/>
              <a:cs typeface="Times New Roman" pitchFamily="18" charset="0"/>
            </a:endParaRPr>
          </a:p>
          <a:p>
            <a:endParaRPr lang="fr-FR" sz="2800" dirty="0">
              <a:latin typeface="Times New Roman" pitchFamily="18" charset="0"/>
              <a:cs typeface="Times New Roman" pitchFamily="18" charset="0"/>
            </a:endParaRPr>
          </a:p>
        </p:txBody>
      </p:sp>
      <p:sp>
        <p:nvSpPr>
          <p:cNvPr id="17" name="ZoneTexte 2"/>
          <p:cNvSpPr txBox="1">
            <a:spLocks noChangeArrowheads="1"/>
          </p:cNvSpPr>
          <p:nvPr/>
        </p:nvSpPr>
        <p:spPr bwMode="auto">
          <a:xfrm>
            <a:off x="683568" y="1772816"/>
            <a:ext cx="7786688" cy="1570038"/>
          </a:xfrm>
          <a:prstGeom prst="rect">
            <a:avLst/>
          </a:prstGeom>
          <a:noFill/>
          <a:ln w="9525">
            <a:noFill/>
            <a:miter lim="800000"/>
            <a:headEnd/>
            <a:tailEnd/>
          </a:ln>
        </p:spPr>
        <p:txBody>
          <a:bodyPr>
            <a:spAutoFit/>
          </a:bodyPr>
          <a:lstStyle/>
          <a:p>
            <a:pPr algn="ctr"/>
            <a:r>
              <a:rPr lang="fr-FR" sz="2400" dirty="0">
                <a:latin typeface="Times New Roman" pitchFamily="18" charset="0"/>
                <a:cs typeface="Times New Roman" pitchFamily="18" charset="0"/>
              </a:rPr>
              <a:t>Les composés  ayant une double liaison voisine d’un groupement C=O sont appelés </a:t>
            </a:r>
            <a:r>
              <a:rPr lang="fr-FR" sz="2400" b="1" dirty="0">
                <a:solidFill>
                  <a:srgbClr val="00B050"/>
                </a:solidFill>
                <a:latin typeface="Times New Roman" pitchFamily="18" charset="0"/>
                <a:cs typeface="Times New Roman" pitchFamily="18" charset="0"/>
              </a:rPr>
              <a:t>composés carbonylés </a:t>
            </a:r>
            <a:r>
              <a:rPr lang="fr-FR" sz="2400" dirty="0">
                <a:latin typeface="Times New Roman" pitchFamily="18" charset="0"/>
                <a:cs typeface="Times New Roman" pitchFamily="18" charset="0"/>
              </a:rPr>
              <a:t>α, β – insaturés. </a:t>
            </a:r>
          </a:p>
          <a:p>
            <a:pPr algn="ctr"/>
            <a:endParaRPr lang="fr-FR" sz="2400" dirty="0">
              <a:latin typeface="Times New Roman" pitchFamily="18" charset="0"/>
              <a:cs typeface="Times New Roman" pitchFamily="18" charset="0"/>
            </a:endParaRPr>
          </a:p>
        </p:txBody>
      </p:sp>
      <p:graphicFrame>
        <p:nvGraphicFramePr>
          <p:cNvPr id="167946" name="Object 10"/>
          <p:cNvGraphicFramePr>
            <a:graphicFrameLocks noChangeAspect="1"/>
          </p:cNvGraphicFramePr>
          <p:nvPr/>
        </p:nvGraphicFramePr>
        <p:xfrm>
          <a:off x="1547664" y="4767808"/>
          <a:ext cx="1028700" cy="533400"/>
        </p:xfrm>
        <a:graphic>
          <a:graphicData uri="http://schemas.openxmlformats.org/presentationml/2006/ole">
            <p:oleObj spid="_x0000_s167946" r:id="rId5" imgW="911352" imgH="533400" progId="">
              <p:embed/>
            </p:oleObj>
          </a:graphicData>
        </a:graphic>
      </p:graphicFrame>
      <p:graphicFrame>
        <p:nvGraphicFramePr>
          <p:cNvPr id="167945" name="Object 9"/>
          <p:cNvGraphicFramePr>
            <a:graphicFrameLocks noChangeAspect="1"/>
          </p:cNvGraphicFramePr>
          <p:nvPr/>
        </p:nvGraphicFramePr>
        <p:xfrm>
          <a:off x="2915816" y="4835624"/>
          <a:ext cx="1133475" cy="609600"/>
        </p:xfrm>
        <a:graphic>
          <a:graphicData uri="http://schemas.openxmlformats.org/presentationml/2006/ole">
            <p:oleObj spid="_x0000_s167945" r:id="rId6" imgW="886968" imgH="606552" progId="">
              <p:embed/>
            </p:oleObj>
          </a:graphicData>
        </a:graphic>
      </p:graphicFrame>
      <p:graphicFrame>
        <p:nvGraphicFramePr>
          <p:cNvPr id="167944" name="Object 8"/>
          <p:cNvGraphicFramePr>
            <a:graphicFrameLocks noChangeAspect="1"/>
          </p:cNvGraphicFramePr>
          <p:nvPr/>
        </p:nvGraphicFramePr>
        <p:xfrm>
          <a:off x="4355976" y="4830291"/>
          <a:ext cx="1162050" cy="542925"/>
        </p:xfrm>
        <a:graphic>
          <a:graphicData uri="http://schemas.openxmlformats.org/presentationml/2006/ole">
            <p:oleObj spid="_x0000_s167944" r:id="rId7" imgW="1024128" imgH="545592" progId="">
              <p:embed/>
            </p:oleObj>
          </a:graphicData>
        </a:graphic>
      </p:graphicFrame>
      <p:graphicFrame>
        <p:nvGraphicFramePr>
          <p:cNvPr id="167943" name="Object 7"/>
          <p:cNvGraphicFramePr>
            <a:graphicFrameLocks noChangeAspect="1"/>
          </p:cNvGraphicFramePr>
          <p:nvPr/>
        </p:nvGraphicFramePr>
        <p:xfrm>
          <a:off x="5652120" y="4797152"/>
          <a:ext cx="1733550" cy="552450"/>
        </p:xfrm>
        <a:graphic>
          <a:graphicData uri="http://schemas.openxmlformats.org/presentationml/2006/ole">
            <p:oleObj spid="_x0000_s167943" r:id="rId8" imgW="1466088" imgH="548640" progId="">
              <p:embed/>
            </p:oleObj>
          </a:graphicData>
        </a:graphic>
      </p:graphicFrame>
      <p:sp>
        <p:nvSpPr>
          <p:cNvPr id="34" name="ZoneTexte 33"/>
          <p:cNvSpPr txBox="1"/>
          <p:nvPr/>
        </p:nvSpPr>
        <p:spPr>
          <a:xfrm>
            <a:off x="1403648" y="3140968"/>
            <a:ext cx="432048" cy="646331"/>
          </a:xfrm>
          <a:prstGeom prst="rect">
            <a:avLst/>
          </a:prstGeom>
          <a:solidFill>
            <a:schemeClr val="bg1"/>
          </a:solidFill>
        </p:spPr>
        <p:txBody>
          <a:bodyPr wrap="square" rtlCol="0">
            <a:spAutoFit/>
          </a:bodyPr>
          <a:lstStyle/>
          <a:p>
            <a:endParaRPr lang="fr-FR" dirty="0" smtClean="0"/>
          </a:p>
          <a:p>
            <a:endParaRPr lang="fr-FR" dirty="0"/>
          </a:p>
        </p:txBody>
      </p:sp>
      <p:sp>
        <p:nvSpPr>
          <p:cNvPr id="19" name="ZoneTexte 20"/>
          <p:cNvSpPr txBox="1">
            <a:spLocks noChangeArrowheads="1"/>
          </p:cNvSpPr>
          <p:nvPr/>
        </p:nvSpPr>
        <p:spPr bwMode="auto">
          <a:xfrm>
            <a:off x="1115616" y="2996952"/>
            <a:ext cx="7643813" cy="646331"/>
          </a:xfrm>
          <a:prstGeom prst="rect">
            <a:avLst/>
          </a:prstGeom>
          <a:solidFill>
            <a:schemeClr val="bg1"/>
          </a:solidFill>
          <a:ln w="9525">
            <a:noFill/>
            <a:miter lim="800000"/>
            <a:headEnd/>
            <a:tailEnd/>
          </a:ln>
        </p:spPr>
        <p:txBody>
          <a:bodyPr wrap="square">
            <a:spAutoFit/>
          </a:bodyPr>
          <a:lstStyle/>
          <a:p>
            <a:pPr algn="ctr"/>
            <a:r>
              <a:rPr lang="fr-FR" b="1" dirty="0">
                <a:solidFill>
                  <a:srgbClr val="FFFF00"/>
                </a:solidFill>
                <a:latin typeface="Times New Roman" pitchFamily="18" charset="0"/>
                <a:cs typeface="Times New Roman" pitchFamily="18" charset="0"/>
              </a:rPr>
              <a:t>Nomenclature de quelques exemples des composés α, β – insaturés</a:t>
            </a:r>
            <a:r>
              <a:rPr lang="fr-FR" dirty="0">
                <a:solidFill>
                  <a:srgbClr val="FFFF00"/>
                </a:solidFill>
                <a:latin typeface="Times New Roman" pitchFamily="18" charset="0"/>
                <a:cs typeface="Times New Roman" pitchFamily="18" charset="0"/>
              </a:rPr>
              <a:t>: </a:t>
            </a:r>
          </a:p>
          <a:p>
            <a:pPr algn="ctr"/>
            <a:endParaRPr lang="fr-FR" dirty="0"/>
          </a:p>
        </p:txBody>
      </p:sp>
      <p:sp>
        <p:nvSpPr>
          <p:cNvPr id="35" name="ZoneTexte 34"/>
          <p:cNvSpPr txBox="1"/>
          <p:nvPr/>
        </p:nvSpPr>
        <p:spPr>
          <a:xfrm>
            <a:off x="1331640" y="6488668"/>
            <a:ext cx="1656184" cy="369332"/>
          </a:xfrm>
          <a:prstGeom prst="rect">
            <a:avLst/>
          </a:prstGeom>
          <a:solidFill>
            <a:schemeClr val="bg1"/>
          </a:solidFill>
        </p:spPr>
        <p:txBody>
          <a:bodyPr wrap="square" rtlCol="0">
            <a:spAutoFit/>
          </a:bodyPr>
          <a:lstStyle/>
          <a:p>
            <a:endParaRPr lang="fr-FR" dirty="0"/>
          </a:p>
        </p:txBody>
      </p:sp>
      <p:graphicFrame>
        <p:nvGraphicFramePr>
          <p:cNvPr id="36" name="Tableau 35"/>
          <p:cNvGraphicFramePr>
            <a:graphicFrameLocks noGrp="1"/>
          </p:cNvGraphicFramePr>
          <p:nvPr/>
        </p:nvGraphicFramePr>
        <p:xfrm>
          <a:off x="683568" y="3429000"/>
          <a:ext cx="7848872" cy="3238675"/>
        </p:xfrm>
        <a:graphic>
          <a:graphicData uri="http://schemas.openxmlformats.org/drawingml/2006/table">
            <a:tbl>
              <a:tblPr>
                <a:tableStyleId>{08FB837D-C827-4EFA-A057-4D05807E0F7C}</a:tableStyleId>
              </a:tblPr>
              <a:tblGrid>
                <a:gridCol w="1599709"/>
                <a:gridCol w="1931936"/>
                <a:gridCol w="1834172"/>
                <a:gridCol w="2483055"/>
              </a:tblGrid>
              <a:tr h="670881">
                <a:tc>
                  <a:txBody>
                    <a:bodyPr/>
                    <a:lstStyle/>
                    <a:p>
                      <a:pPr marL="114300" algn="ctr">
                        <a:lnSpc>
                          <a:spcPct val="115000"/>
                        </a:lnSpc>
                        <a:spcBef>
                          <a:spcPts val="600"/>
                        </a:spcBef>
                        <a:spcAft>
                          <a:spcPts val="600"/>
                        </a:spcAft>
                      </a:pPr>
                      <a:r>
                        <a:rPr lang="fr-FR" sz="1200" dirty="0"/>
                        <a:t>Aldéhyde α, β-insaturé        (</a:t>
                      </a:r>
                      <a:r>
                        <a:rPr lang="fr-FR" sz="1200" dirty="0" err="1"/>
                        <a:t>ènal</a:t>
                      </a:r>
                      <a:r>
                        <a:rPr lang="fr-FR" sz="1200" dirty="0"/>
                        <a:t>)</a:t>
                      </a:r>
                      <a:endParaRPr lang="fr-FR" sz="1200" dirty="0">
                        <a:latin typeface="Times New Roman"/>
                        <a:ea typeface="Times New Roman"/>
                        <a:cs typeface="Arial"/>
                      </a:endParaRPr>
                    </a:p>
                  </a:txBody>
                  <a:tcPr marL="44450" marR="44450" marT="0" marB="0" anchor="ctr"/>
                </a:tc>
                <a:tc>
                  <a:txBody>
                    <a:bodyPr/>
                    <a:lstStyle/>
                    <a:p>
                      <a:pPr marL="88900" algn="ctr">
                        <a:lnSpc>
                          <a:spcPct val="115000"/>
                        </a:lnSpc>
                        <a:spcBef>
                          <a:spcPts val="600"/>
                        </a:spcBef>
                        <a:spcAft>
                          <a:spcPts val="600"/>
                        </a:spcAft>
                      </a:pPr>
                      <a:r>
                        <a:rPr lang="fr-FR" sz="1200" dirty="0"/>
                        <a:t>Cétone α, β-insaturé              (</a:t>
                      </a:r>
                      <a:r>
                        <a:rPr lang="fr-FR" sz="1200" dirty="0" err="1"/>
                        <a:t>ènone</a:t>
                      </a:r>
                      <a:r>
                        <a:rPr lang="fr-FR" sz="1200" dirty="0"/>
                        <a:t>)</a:t>
                      </a:r>
                      <a:endParaRPr lang="fr-FR" sz="1200" dirty="0">
                        <a:latin typeface="Times New Roman"/>
                        <a:ea typeface="Times New Roman"/>
                        <a:cs typeface="Arial"/>
                      </a:endParaRPr>
                    </a:p>
                  </a:txBody>
                  <a:tcPr marL="44450" marR="44450" marT="0" marB="0" anchor="ctr"/>
                </a:tc>
                <a:tc>
                  <a:txBody>
                    <a:bodyPr/>
                    <a:lstStyle/>
                    <a:p>
                      <a:pPr algn="ctr">
                        <a:lnSpc>
                          <a:spcPct val="115000"/>
                        </a:lnSpc>
                        <a:spcBef>
                          <a:spcPts val="600"/>
                        </a:spcBef>
                        <a:spcAft>
                          <a:spcPts val="600"/>
                        </a:spcAft>
                      </a:pPr>
                      <a:r>
                        <a:rPr lang="fr-FR" sz="1200"/>
                        <a:t>Acide α, β-insaturé</a:t>
                      </a:r>
                      <a:endParaRPr lang="fr-FR" sz="1200">
                        <a:latin typeface="Times New Roman"/>
                        <a:ea typeface="Times New Roman"/>
                        <a:cs typeface="Arial"/>
                      </a:endParaRPr>
                    </a:p>
                  </a:txBody>
                  <a:tcPr marL="44450" marR="44450" marT="0" marB="0" anchor="ctr"/>
                </a:tc>
                <a:tc>
                  <a:txBody>
                    <a:bodyPr/>
                    <a:lstStyle/>
                    <a:p>
                      <a:pPr algn="ctr">
                        <a:lnSpc>
                          <a:spcPct val="115000"/>
                        </a:lnSpc>
                        <a:spcBef>
                          <a:spcPts val="600"/>
                        </a:spcBef>
                        <a:spcAft>
                          <a:spcPts val="600"/>
                        </a:spcAft>
                      </a:pPr>
                      <a:r>
                        <a:rPr lang="fr-FR" sz="1200" dirty="0"/>
                        <a:t>Ester α, β -insaturé</a:t>
                      </a:r>
                      <a:endParaRPr lang="fr-FR" sz="1200" dirty="0">
                        <a:latin typeface="Times New Roman"/>
                        <a:ea typeface="Times New Roman"/>
                        <a:cs typeface="Arial"/>
                      </a:endParaRPr>
                    </a:p>
                  </a:txBody>
                  <a:tcPr marL="44450" marR="44450" marT="0" marB="0" anchor="ctr"/>
                </a:tc>
              </a:tr>
              <a:tr h="1076947">
                <a:tc>
                  <a:txBody>
                    <a:bodyPr/>
                    <a:lstStyle/>
                    <a:p>
                      <a:pPr algn="just">
                        <a:lnSpc>
                          <a:spcPct val="150000"/>
                        </a:lnSpc>
                        <a:spcBef>
                          <a:spcPts val="1200"/>
                        </a:spcBef>
                        <a:spcAft>
                          <a:spcPts val="1200"/>
                        </a:spcAft>
                      </a:pPr>
                      <a:r>
                        <a:rPr lang="fr-FR" sz="1200" dirty="0"/>
                        <a:t>    </a:t>
                      </a:r>
                      <a:endParaRPr lang="fr-FR" sz="1200" dirty="0">
                        <a:latin typeface="Times New Roman"/>
                        <a:ea typeface="Times New Roman"/>
                        <a:cs typeface="Arial"/>
                      </a:endParaRPr>
                    </a:p>
                  </a:txBody>
                  <a:tcPr marL="44450" marR="44450" marT="0" marB="0"/>
                </a:tc>
                <a:tc>
                  <a:txBody>
                    <a:bodyPr/>
                    <a:lstStyle/>
                    <a:p>
                      <a:pPr algn="just">
                        <a:lnSpc>
                          <a:spcPct val="150000"/>
                        </a:lnSpc>
                        <a:spcBef>
                          <a:spcPts val="1200"/>
                        </a:spcBef>
                        <a:spcAft>
                          <a:spcPts val="1200"/>
                        </a:spcAft>
                      </a:pPr>
                      <a:r>
                        <a:rPr lang="fr-FR" sz="1200" dirty="0"/>
                        <a:t>  </a:t>
                      </a:r>
                      <a:endParaRPr lang="fr-FR" sz="1200" dirty="0">
                        <a:latin typeface="Times New Roman"/>
                        <a:ea typeface="Times New Roman"/>
                        <a:cs typeface="Arial"/>
                      </a:endParaRPr>
                    </a:p>
                  </a:txBody>
                  <a:tcPr marL="44450" marR="44450" marT="0" marB="0"/>
                </a:tc>
                <a:tc>
                  <a:txBody>
                    <a:bodyPr/>
                    <a:lstStyle/>
                    <a:p>
                      <a:pPr algn="just">
                        <a:lnSpc>
                          <a:spcPct val="150000"/>
                        </a:lnSpc>
                        <a:spcBef>
                          <a:spcPts val="1200"/>
                        </a:spcBef>
                        <a:spcAft>
                          <a:spcPts val="1200"/>
                        </a:spcAft>
                      </a:pPr>
                      <a:endParaRPr lang="fr-FR" sz="1200" dirty="0">
                        <a:latin typeface="Times New Roman"/>
                        <a:ea typeface="Times New Roman"/>
                        <a:cs typeface="Arial"/>
                      </a:endParaRPr>
                    </a:p>
                  </a:txBody>
                  <a:tcPr marL="44450" marR="44450" marT="0" marB="0"/>
                </a:tc>
                <a:tc>
                  <a:txBody>
                    <a:bodyPr/>
                    <a:lstStyle/>
                    <a:p>
                      <a:pPr algn="just">
                        <a:lnSpc>
                          <a:spcPct val="150000"/>
                        </a:lnSpc>
                        <a:spcBef>
                          <a:spcPts val="1200"/>
                        </a:spcBef>
                        <a:spcAft>
                          <a:spcPts val="1200"/>
                        </a:spcAft>
                      </a:pPr>
                      <a:endParaRPr lang="fr-FR" sz="1200" dirty="0">
                        <a:latin typeface="Times New Roman"/>
                        <a:ea typeface="Times New Roman"/>
                        <a:cs typeface="Arial"/>
                      </a:endParaRPr>
                    </a:p>
                  </a:txBody>
                  <a:tcPr marL="44450" marR="44450" marT="0" marB="0"/>
                </a:tc>
              </a:tr>
              <a:tr h="1490847">
                <a:tc>
                  <a:txBody>
                    <a:bodyPr/>
                    <a:lstStyle/>
                    <a:p>
                      <a:pPr algn="just">
                        <a:lnSpc>
                          <a:spcPct val="150000"/>
                        </a:lnSpc>
                        <a:spcBef>
                          <a:spcPts val="1200"/>
                        </a:spcBef>
                        <a:spcAft>
                          <a:spcPts val="1200"/>
                        </a:spcAft>
                      </a:pPr>
                      <a:r>
                        <a:rPr lang="fr-FR" sz="1200" dirty="0"/>
                        <a:t>2-</a:t>
                      </a:r>
                      <a:r>
                        <a:rPr lang="fr-FR" sz="1200" dirty="0" err="1"/>
                        <a:t>Propènal</a:t>
                      </a:r>
                      <a:endParaRPr lang="fr-FR" sz="1200" dirty="0"/>
                    </a:p>
                    <a:p>
                      <a:pPr algn="just">
                        <a:lnSpc>
                          <a:spcPct val="150000"/>
                        </a:lnSpc>
                        <a:spcBef>
                          <a:spcPts val="1200"/>
                        </a:spcBef>
                        <a:spcAft>
                          <a:spcPts val="1200"/>
                        </a:spcAft>
                      </a:pPr>
                      <a:r>
                        <a:rPr lang="fr-FR" sz="1200" dirty="0"/>
                        <a:t>(nom trivial = acroléine)</a:t>
                      </a:r>
                      <a:endParaRPr lang="fr-FR" sz="1200" dirty="0">
                        <a:latin typeface="Times New Roman"/>
                        <a:ea typeface="Times New Roman"/>
                        <a:cs typeface="Arial"/>
                      </a:endParaRPr>
                    </a:p>
                  </a:txBody>
                  <a:tcPr marL="44450" marR="44450" marT="0" marB="0"/>
                </a:tc>
                <a:tc>
                  <a:txBody>
                    <a:bodyPr/>
                    <a:lstStyle/>
                    <a:p>
                      <a:pPr algn="just">
                        <a:lnSpc>
                          <a:spcPct val="150000"/>
                        </a:lnSpc>
                        <a:spcBef>
                          <a:spcPts val="1200"/>
                        </a:spcBef>
                        <a:spcAft>
                          <a:spcPts val="1200"/>
                        </a:spcAft>
                      </a:pPr>
                      <a:r>
                        <a:rPr lang="fr-FR" sz="1200" dirty="0"/>
                        <a:t>But-3-</a:t>
                      </a:r>
                      <a:r>
                        <a:rPr lang="fr-FR" sz="1200" dirty="0" err="1"/>
                        <a:t>èn</a:t>
                      </a:r>
                      <a:r>
                        <a:rPr lang="fr-FR" sz="1200" dirty="0"/>
                        <a:t>-2-one</a:t>
                      </a:r>
                    </a:p>
                    <a:p>
                      <a:pPr algn="l">
                        <a:lnSpc>
                          <a:spcPct val="150000"/>
                        </a:lnSpc>
                        <a:spcBef>
                          <a:spcPts val="1200"/>
                        </a:spcBef>
                        <a:spcAft>
                          <a:spcPts val="1200"/>
                        </a:spcAft>
                      </a:pPr>
                      <a:r>
                        <a:rPr lang="fr-FR" sz="1200" dirty="0"/>
                        <a:t>(</a:t>
                      </a:r>
                      <a:r>
                        <a:rPr lang="fr-FR" sz="1200" dirty="0" smtClean="0"/>
                        <a:t>nom</a:t>
                      </a:r>
                      <a:r>
                        <a:rPr lang="fr-FR" sz="1200" baseline="0" dirty="0" smtClean="0"/>
                        <a:t> </a:t>
                      </a:r>
                      <a:r>
                        <a:rPr lang="fr-FR" sz="1200" dirty="0" smtClean="0"/>
                        <a:t>trivial </a:t>
                      </a:r>
                      <a:r>
                        <a:rPr lang="fr-FR" sz="1200" dirty="0"/>
                        <a:t>= </a:t>
                      </a:r>
                      <a:r>
                        <a:rPr lang="fr-FR" sz="1200" dirty="0" err="1"/>
                        <a:t>méthyvinylcétons</a:t>
                      </a:r>
                      <a:r>
                        <a:rPr lang="fr-FR" sz="1200" dirty="0"/>
                        <a:t> )</a:t>
                      </a:r>
                      <a:endParaRPr lang="fr-FR" sz="1200" dirty="0">
                        <a:latin typeface="Times New Roman"/>
                        <a:ea typeface="Times New Roman"/>
                        <a:cs typeface="Arial"/>
                      </a:endParaRPr>
                    </a:p>
                  </a:txBody>
                  <a:tcPr marL="44450" marR="44450" marT="0" marB="0"/>
                </a:tc>
                <a:tc>
                  <a:txBody>
                    <a:bodyPr/>
                    <a:lstStyle/>
                    <a:p>
                      <a:pPr algn="just">
                        <a:lnSpc>
                          <a:spcPct val="150000"/>
                        </a:lnSpc>
                        <a:spcBef>
                          <a:spcPts val="1200"/>
                        </a:spcBef>
                        <a:spcAft>
                          <a:spcPts val="1200"/>
                        </a:spcAft>
                      </a:pPr>
                      <a:r>
                        <a:rPr lang="fr-FR" sz="1200" dirty="0"/>
                        <a:t>Acide </a:t>
                      </a:r>
                      <a:r>
                        <a:rPr lang="fr-FR" sz="1200" dirty="0" err="1"/>
                        <a:t>prop</a:t>
                      </a:r>
                      <a:r>
                        <a:rPr lang="fr-FR" sz="1200" dirty="0"/>
                        <a:t>-2-</a:t>
                      </a:r>
                      <a:r>
                        <a:rPr lang="fr-FR" sz="1200" dirty="0" err="1"/>
                        <a:t>ènoïque</a:t>
                      </a:r>
                      <a:endParaRPr lang="fr-FR" sz="1200" dirty="0"/>
                    </a:p>
                    <a:p>
                      <a:pPr algn="just">
                        <a:lnSpc>
                          <a:spcPct val="150000"/>
                        </a:lnSpc>
                        <a:spcBef>
                          <a:spcPts val="1200"/>
                        </a:spcBef>
                        <a:spcAft>
                          <a:spcPts val="1200"/>
                        </a:spcAft>
                      </a:pPr>
                      <a:r>
                        <a:rPr lang="fr-FR" sz="1200" dirty="0"/>
                        <a:t>(nom triai = acide acrylique) </a:t>
                      </a:r>
                      <a:endParaRPr lang="fr-FR" sz="1200" dirty="0">
                        <a:latin typeface="Times New Roman"/>
                        <a:ea typeface="Times New Roman"/>
                        <a:cs typeface="Arial"/>
                      </a:endParaRPr>
                    </a:p>
                  </a:txBody>
                  <a:tcPr marL="44450" marR="44450" marT="0" marB="0"/>
                </a:tc>
                <a:tc>
                  <a:txBody>
                    <a:bodyPr/>
                    <a:lstStyle/>
                    <a:p>
                      <a:pPr algn="just">
                        <a:lnSpc>
                          <a:spcPct val="150000"/>
                        </a:lnSpc>
                        <a:spcBef>
                          <a:spcPts val="1200"/>
                        </a:spcBef>
                        <a:spcAft>
                          <a:spcPts val="1200"/>
                        </a:spcAft>
                      </a:pPr>
                      <a:r>
                        <a:rPr lang="fr-FR" sz="1200" dirty="0" err="1"/>
                        <a:t>Propènoate</a:t>
                      </a:r>
                      <a:r>
                        <a:rPr lang="fr-FR" sz="1200" dirty="0"/>
                        <a:t> d’éthyle</a:t>
                      </a:r>
                    </a:p>
                    <a:p>
                      <a:pPr algn="just">
                        <a:lnSpc>
                          <a:spcPct val="150000"/>
                        </a:lnSpc>
                        <a:spcBef>
                          <a:spcPts val="1200"/>
                        </a:spcBef>
                        <a:spcAft>
                          <a:spcPts val="1200"/>
                        </a:spcAft>
                      </a:pPr>
                      <a:r>
                        <a:rPr lang="fr-FR" sz="1200" dirty="0"/>
                        <a:t>(non trivial = acrylate d’éthyle)</a:t>
                      </a:r>
                      <a:endParaRPr lang="fr-FR" sz="1200" dirty="0">
                        <a:latin typeface="Times New Roman"/>
                        <a:ea typeface="Times New Roman"/>
                        <a:cs typeface="Arial"/>
                      </a:endParaRPr>
                    </a:p>
                  </a:txBody>
                  <a:tcPr marL="44450" marR="44450" marT="0" marB="0"/>
                </a:tc>
              </a:tr>
            </a:tbl>
          </a:graphicData>
        </a:graphic>
      </p:graphicFrame>
      <p:sp>
        <p:nvSpPr>
          <p:cNvPr id="167948"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167947" name="Object 11"/>
          <p:cNvGraphicFramePr>
            <a:graphicFrameLocks noChangeAspect="1"/>
          </p:cNvGraphicFramePr>
          <p:nvPr/>
        </p:nvGraphicFramePr>
        <p:xfrm>
          <a:off x="1023020" y="4293096"/>
          <a:ext cx="1028700" cy="533400"/>
        </p:xfrm>
        <a:graphic>
          <a:graphicData uri="http://schemas.openxmlformats.org/presentationml/2006/ole">
            <p:oleObj spid="_x0000_s167947" r:id="rId9" imgW="911352" imgH="533400" progId="">
              <p:embed/>
            </p:oleObj>
          </a:graphicData>
        </a:graphic>
      </p:graphicFrame>
      <p:graphicFrame>
        <p:nvGraphicFramePr>
          <p:cNvPr id="3075" name="Object 26"/>
          <p:cNvGraphicFramePr>
            <a:graphicFrameLocks noChangeAspect="1"/>
          </p:cNvGraphicFramePr>
          <p:nvPr/>
        </p:nvGraphicFramePr>
        <p:xfrm>
          <a:off x="2771800" y="4437112"/>
          <a:ext cx="1133475" cy="609600"/>
        </p:xfrm>
        <a:graphic>
          <a:graphicData uri="http://schemas.openxmlformats.org/presentationml/2006/ole">
            <p:oleObj spid="_x0000_s167949" r:id="rId10" imgW="886968" imgH="606552" progId="">
              <p:embed/>
            </p:oleObj>
          </a:graphicData>
        </a:graphic>
      </p:graphicFrame>
      <p:graphicFrame>
        <p:nvGraphicFramePr>
          <p:cNvPr id="3076" name="Object 25"/>
          <p:cNvGraphicFramePr>
            <a:graphicFrameLocks noChangeAspect="1"/>
          </p:cNvGraphicFramePr>
          <p:nvPr/>
        </p:nvGraphicFramePr>
        <p:xfrm>
          <a:off x="4706094" y="4293096"/>
          <a:ext cx="1162050" cy="542925"/>
        </p:xfrm>
        <a:graphic>
          <a:graphicData uri="http://schemas.openxmlformats.org/presentationml/2006/ole">
            <p:oleObj spid="_x0000_s167950" r:id="rId11" imgW="1024128" imgH="545592" progId="">
              <p:embed/>
            </p:oleObj>
          </a:graphicData>
        </a:graphic>
      </p:graphicFrame>
      <p:graphicFrame>
        <p:nvGraphicFramePr>
          <p:cNvPr id="3077" name="Object 24"/>
          <p:cNvGraphicFramePr>
            <a:graphicFrameLocks noChangeAspect="1"/>
          </p:cNvGraphicFramePr>
          <p:nvPr/>
        </p:nvGraphicFramePr>
        <p:xfrm>
          <a:off x="6588224" y="4149080"/>
          <a:ext cx="1733550" cy="552450"/>
        </p:xfrm>
        <a:graphic>
          <a:graphicData uri="http://schemas.openxmlformats.org/presentationml/2006/ole">
            <p:oleObj spid="_x0000_s167951" r:id="rId12" imgW="1466088" imgH="548640"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8" presetClass="entr" presetSubtype="0" accel="10000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500" fill="hold"/>
                                        <p:tgtEl>
                                          <p:spTgt spid="17"/>
                                        </p:tgtEl>
                                        <p:attrNameLst>
                                          <p:attrName>ppt_w</p:attrName>
                                        </p:attrNameLst>
                                      </p:cBhvr>
                                      <p:tavLst>
                                        <p:tav tm="0">
                                          <p:val>
                                            <p:strVal val="#ppt_w*2.5"/>
                                          </p:val>
                                        </p:tav>
                                        <p:tav tm="100000">
                                          <p:val>
                                            <p:strVal val="#ppt_w"/>
                                          </p:val>
                                        </p:tav>
                                      </p:tavLst>
                                    </p:anim>
                                    <p:anim calcmode="lin" valueType="num">
                                      <p:cBhvr>
                                        <p:cTn id="14" dur="500" fill="hold"/>
                                        <p:tgtEl>
                                          <p:spTgt spid="17"/>
                                        </p:tgtEl>
                                        <p:attrNameLst>
                                          <p:attrName>ppt_h</p:attrName>
                                        </p:attrNameLst>
                                      </p:cBhvr>
                                      <p:tavLst>
                                        <p:tav tm="0">
                                          <p:val>
                                            <p:strVal val="#ppt_h*0.01"/>
                                          </p:val>
                                        </p:tav>
                                        <p:tav tm="100000">
                                          <p:val>
                                            <p:strVal val="#ppt_h"/>
                                          </p:val>
                                        </p:tav>
                                      </p:tavLst>
                                    </p:anim>
                                    <p:anim calcmode="lin" valueType="num">
                                      <p:cBhvr>
                                        <p:cTn id="15" dur="500" fill="hold"/>
                                        <p:tgtEl>
                                          <p:spTgt spid="17"/>
                                        </p:tgtEl>
                                        <p:attrNameLst>
                                          <p:attrName>ppt_x</p:attrName>
                                        </p:attrNameLst>
                                      </p:cBhvr>
                                      <p:tavLst>
                                        <p:tav tm="0">
                                          <p:val>
                                            <p:strVal val="#ppt_x"/>
                                          </p:val>
                                        </p:tav>
                                        <p:tav tm="100000">
                                          <p:val>
                                            <p:strVal val="#ppt_x"/>
                                          </p:val>
                                        </p:tav>
                                      </p:tavLst>
                                    </p:anim>
                                    <p:anim calcmode="lin" valueType="num">
                                      <p:cBhvr>
                                        <p:cTn id="16" dur="500" fill="hold"/>
                                        <p:tgtEl>
                                          <p:spTgt spid="17"/>
                                        </p:tgtEl>
                                        <p:attrNameLst>
                                          <p:attrName>ppt_y</p:attrName>
                                        </p:attrNameLst>
                                      </p:cBhvr>
                                      <p:tavLst>
                                        <p:tav tm="0">
                                          <p:val>
                                            <p:strVal val="#ppt_h+1"/>
                                          </p:val>
                                        </p:tav>
                                        <p:tav tm="100000">
                                          <p:val>
                                            <p:strVal val="#ppt_y"/>
                                          </p:val>
                                        </p:tav>
                                      </p:tavLst>
                                    </p:anim>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5"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1000" fill="hold"/>
                                        <p:tgtEl>
                                          <p:spTgt spid="19"/>
                                        </p:tgtEl>
                                        <p:attrNameLst>
                                          <p:attrName>ppt_w</p:attrName>
                                        </p:attrNameLst>
                                      </p:cBhvr>
                                      <p:tavLst>
                                        <p:tav tm="0">
                                          <p:val>
                                            <p:fltVal val="0"/>
                                          </p:val>
                                        </p:tav>
                                        <p:tav tm="100000">
                                          <p:val>
                                            <p:strVal val="#ppt_w"/>
                                          </p:val>
                                        </p:tav>
                                      </p:tavLst>
                                    </p:anim>
                                    <p:anim calcmode="lin" valueType="num">
                                      <p:cBhvr>
                                        <p:cTn id="23" dur="1000" fill="hold"/>
                                        <p:tgtEl>
                                          <p:spTgt spid="19"/>
                                        </p:tgtEl>
                                        <p:attrNameLst>
                                          <p:attrName>ppt_h</p:attrName>
                                        </p:attrNameLst>
                                      </p:cBhvr>
                                      <p:tavLst>
                                        <p:tav tm="0">
                                          <p:val>
                                            <p:fltVal val="0"/>
                                          </p:val>
                                        </p:tav>
                                        <p:tav tm="100000">
                                          <p:val>
                                            <p:strVal val="#ppt_h"/>
                                          </p:val>
                                        </p:tav>
                                      </p:tavLst>
                                    </p:anim>
                                    <p:anim calcmode="lin" valueType="num">
                                      <p:cBhvr>
                                        <p:cTn id="24" dur="1000" fill="hold"/>
                                        <p:tgtEl>
                                          <p:spTgt spid="19"/>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19"/>
                                        </p:tgtEl>
                                        <p:attrNameLst>
                                          <p:attrName>ppt_y</p:attrName>
                                        </p:attrNameLst>
                                      </p:cBhvr>
                                      <p:tavLst>
                                        <p:tav tm="0" fmla="#ppt_y+(sin(-2*pi*(1-$))*-#ppt_x+cos(-2*pi*(1-$))*(1-#ppt_y))*(1-$)">
                                          <p:val>
                                            <p:fltVal val="0"/>
                                          </p:val>
                                        </p:tav>
                                        <p:tav tm="100000">
                                          <p:val>
                                            <p:fltVal val="1"/>
                                          </p:val>
                                        </p:tav>
                                      </p:tavLst>
                                    </p:anim>
                                  </p:childTnLst>
                                </p:cTn>
                              </p:par>
                            </p:childTnLst>
                          </p:cTn>
                        </p:par>
                        <p:par>
                          <p:cTn id="26" fill="hold">
                            <p:stCondLst>
                              <p:cond delay="1000"/>
                            </p:stCondLst>
                            <p:childTnLst>
                              <p:par>
                                <p:cTn id="27" presetID="17" presetClass="entr" presetSubtype="10" fill="hold" nodeType="afterEffect">
                                  <p:stCondLst>
                                    <p:cond delay="0"/>
                                  </p:stCondLst>
                                  <p:childTnLst>
                                    <p:set>
                                      <p:cBhvr>
                                        <p:cTn id="28" dur="1" fill="hold">
                                          <p:stCondLst>
                                            <p:cond delay="0"/>
                                          </p:stCondLst>
                                        </p:cTn>
                                        <p:tgtEl>
                                          <p:spTgt spid="36"/>
                                        </p:tgtEl>
                                        <p:attrNameLst>
                                          <p:attrName>style.visibility</p:attrName>
                                        </p:attrNameLst>
                                      </p:cBhvr>
                                      <p:to>
                                        <p:strVal val="visible"/>
                                      </p:to>
                                    </p:set>
                                    <p:anim calcmode="lin" valueType="num">
                                      <p:cBhvr>
                                        <p:cTn id="29" dur="500" fill="hold"/>
                                        <p:tgtEl>
                                          <p:spTgt spid="36"/>
                                        </p:tgtEl>
                                        <p:attrNameLst>
                                          <p:attrName>ppt_w</p:attrName>
                                        </p:attrNameLst>
                                      </p:cBhvr>
                                      <p:tavLst>
                                        <p:tav tm="0">
                                          <p:val>
                                            <p:fltVal val="0"/>
                                          </p:val>
                                        </p:tav>
                                        <p:tav tm="100000">
                                          <p:val>
                                            <p:strVal val="#ppt_w"/>
                                          </p:val>
                                        </p:tav>
                                      </p:tavLst>
                                    </p:anim>
                                    <p:anim calcmode="lin" valueType="num">
                                      <p:cBhvr>
                                        <p:cTn id="30" dur="500" fill="hold"/>
                                        <p:tgtEl>
                                          <p:spTgt spid="3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7" grpId="0"/>
      <p:bldP spid="1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43608" y="692696"/>
            <a:ext cx="8280920" cy="369332"/>
          </a:xfrm>
          <a:prstGeom prst="rect">
            <a:avLst/>
          </a:prstGeom>
          <a:solidFill>
            <a:schemeClr val="bg1"/>
          </a:solidFill>
        </p:spPr>
        <p:txBody>
          <a:bodyPr wrap="square" rtlCol="0">
            <a:spAutoFit/>
          </a:bodyPr>
          <a:lstStyle/>
          <a:p>
            <a:endParaRPr lang="fr-FR" dirty="0"/>
          </a:p>
        </p:txBody>
      </p:sp>
      <p:sp>
        <p:nvSpPr>
          <p:cNvPr id="5" name="ZoneTexte 4"/>
          <p:cNvSpPr txBox="1"/>
          <p:nvPr/>
        </p:nvSpPr>
        <p:spPr>
          <a:xfrm>
            <a:off x="2843808" y="6488668"/>
            <a:ext cx="5976664" cy="369332"/>
          </a:xfrm>
          <a:prstGeom prst="rect">
            <a:avLst/>
          </a:prstGeom>
          <a:solidFill>
            <a:schemeClr val="bg1"/>
          </a:solidFill>
        </p:spPr>
        <p:txBody>
          <a:bodyPr wrap="square" rtlCol="0">
            <a:spAutoFit/>
          </a:bodyPr>
          <a:lstStyle/>
          <a:p>
            <a:endParaRPr lang="fr-FR" dirty="0"/>
          </a:p>
        </p:txBody>
      </p:sp>
      <p:grpSp>
        <p:nvGrpSpPr>
          <p:cNvPr id="6" name="Group 22"/>
          <p:cNvGrpSpPr>
            <a:grpSpLocks/>
          </p:cNvGrpSpPr>
          <p:nvPr/>
        </p:nvGrpSpPr>
        <p:grpSpPr bwMode="auto">
          <a:xfrm>
            <a:off x="6732240" y="0"/>
            <a:ext cx="2214546" cy="565151"/>
            <a:chOff x="4694" y="1940"/>
            <a:chExt cx="862" cy="356"/>
          </a:xfrm>
          <a:solidFill>
            <a:srgbClr val="00B050"/>
          </a:solidFill>
        </p:grpSpPr>
        <p:sp>
          <p:nvSpPr>
            <p:cNvPr id="7"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8"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pic>
        <p:nvPicPr>
          <p:cNvPr id="9" name="Picture 2"/>
          <p:cNvPicPr>
            <a:picLocks noChangeAspect="1" noChangeArrowheads="1"/>
          </p:cNvPicPr>
          <p:nvPr/>
        </p:nvPicPr>
        <p:blipFill>
          <a:blip r:embed="rId4" cstate="print"/>
          <a:srcRect/>
          <a:stretch>
            <a:fillRect/>
          </a:stretch>
        </p:blipFill>
        <p:spPr bwMode="auto">
          <a:xfrm>
            <a:off x="0" y="0"/>
            <a:ext cx="2500298" cy="1071546"/>
          </a:xfrm>
          <a:prstGeom prst="rect">
            <a:avLst/>
          </a:prstGeom>
          <a:noFill/>
          <a:ln w="9525">
            <a:noFill/>
            <a:miter lim="800000"/>
            <a:headEnd/>
            <a:tailEnd/>
          </a:ln>
          <a:effectLst/>
        </p:spPr>
      </p:pic>
      <p:grpSp>
        <p:nvGrpSpPr>
          <p:cNvPr id="10" name="Group 22"/>
          <p:cNvGrpSpPr>
            <a:grpSpLocks/>
          </p:cNvGrpSpPr>
          <p:nvPr/>
        </p:nvGrpSpPr>
        <p:grpSpPr bwMode="auto">
          <a:xfrm>
            <a:off x="-32" y="-24"/>
            <a:ext cx="2214546" cy="565151"/>
            <a:chOff x="4694" y="1940"/>
            <a:chExt cx="862" cy="356"/>
          </a:xfrm>
          <a:solidFill>
            <a:srgbClr val="FFFF00"/>
          </a:solidFill>
        </p:grpSpPr>
        <p:sp>
          <p:nvSpPr>
            <p:cNvPr id="11"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2"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a:solidFill>
                    <a:schemeClr val="bg1"/>
                  </a:solidFill>
                </a:rPr>
                <a:t>Introduction</a:t>
              </a:r>
            </a:p>
          </p:txBody>
        </p:sp>
      </p:grpSp>
      <p:grpSp>
        <p:nvGrpSpPr>
          <p:cNvPr id="13" name="Group 22"/>
          <p:cNvGrpSpPr>
            <a:grpSpLocks/>
          </p:cNvGrpSpPr>
          <p:nvPr/>
        </p:nvGrpSpPr>
        <p:grpSpPr bwMode="auto">
          <a:xfrm>
            <a:off x="2699792" y="764704"/>
            <a:ext cx="2214546" cy="565151"/>
            <a:chOff x="4694" y="1940"/>
            <a:chExt cx="862" cy="356"/>
          </a:xfrm>
          <a:solidFill>
            <a:srgbClr val="92D050"/>
          </a:solidFill>
        </p:grpSpPr>
        <p:sp>
          <p:nvSpPr>
            <p:cNvPr id="14"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5"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sp>
        <p:nvSpPr>
          <p:cNvPr id="22" name="ZoneTexte 1"/>
          <p:cNvSpPr txBox="1">
            <a:spLocks noChangeArrowheads="1"/>
          </p:cNvSpPr>
          <p:nvPr/>
        </p:nvSpPr>
        <p:spPr bwMode="auto">
          <a:xfrm>
            <a:off x="611560" y="1436425"/>
            <a:ext cx="7715250" cy="624423"/>
          </a:xfrm>
          <a:prstGeom prst="snip2DiagRect">
            <a:avLst/>
          </a:prstGeom>
          <a:solidFill>
            <a:srgbClr val="00B0F0"/>
          </a:solidFill>
          <a:ln w="9525">
            <a:noFill/>
            <a:miter lim="800000"/>
            <a:headEnd/>
            <a:tailEnd/>
          </a:ln>
        </p:spPr>
        <p:txBody>
          <a:bodyPr wrap="square">
            <a:spAutoFit/>
          </a:bodyPr>
          <a:lstStyle/>
          <a:p>
            <a:pPr>
              <a:defRPr/>
            </a:pPr>
            <a:r>
              <a:rPr lang="fr-FR" sz="2800" b="1" dirty="0" smtClean="0">
                <a:solidFill>
                  <a:schemeClr val="bg2">
                    <a:lumMod val="75000"/>
                  </a:schemeClr>
                </a:solidFill>
                <a:latin typeface="Algerian" pitchFamily="82" charset="0"/>
                <a:cs typeface="Times New Roman" pitchFamily="18" charset="0"/>
              </a:rPr>
              <a:t>  </a:t>
            </a:r>
            <a:r>
              <a:rPr lang="fr-FR" sz="2800" b="1" dirty="0">
                <a:solidFill>
                  <a:schemeClr val="bg2">
                    <a:lumMod val="75000"/>
                  </a:schemeClr>
                </a:solidFill>
                <a:latin typeface="Algerian" pitchFamily="82" charset="0"/>
                <a:cs typeface="Times New Roman" pitchFamily="18" charset="0"/>
              </a:rPr>
              <a:t>SYNTHSÈSE DES COMPOSÉS </a:t>
            </a:r>
            <a:r>
              <a:rPr lang="fr-FR" sz="2800" b="1" dirty="0" smtClean="0">
                <a:solidFill>
                  <a:schemeClr val="bg2">
                    <a:lumMod val="75000"/>
                  </a:schemeClr>
                </a:solidFill>
                <a:latin typeface="Algerian" pitchFamily="82" charset="0"/>
                <a:cs typeface="Times New Roman" pitchFamily="18" charset="0"/>
              </a:rPr>
              <a:t> </a:t>
            </a:r>
            <a:r>
              <a:rPr lang="fr-FR" sz="2800" b="1" dirty="0">
                <a:solidFill>
                  <a:schemeClr val="bg2">
                    <a:lumMod val="75000"/>
                  </a:schemeClr>
                </a:solidFill>
                <a:latin typeface="Algerian" pitchFamily="82" charset="0"/>
                <a:cs typeface="Times New Roman" pitchFamily="18" charset="0"/>
              </a:rPr>
              <a:t>α, </a:t>
            </a:r>
            <a:r>
              <a:rPr lang="fr-FR" sz="2800" b="1" dirty="0" smtClean="0">
                <a:solidFill>
                  <a:schemeClr val="bg2">
                    <a:lumMod val="75000"/>
                  </a:schemeClr>
                </a:solidFill>
                <a:latin typeface="Algerian" pitchFamily="82" charset="0"/>
                <a:cs typeface="Times New Roman" pitchFamily="18" charset="0"/>
              </a:rPr>
              <a:t>β INSATURÉS </a:t>
            </a:r>
            <a:endParaRPr lang="fr-FR" sz="2800" dirty="0">
              <a:solidFill>
                <a:schemeClr val="bg2">
                  <a:lumMod val="75000"/>
                </a:schemeClr>
              </a:solidFill>
              <a:latin typeface="Algerian" pitchFamily="82" charset="0"/>
              <a:cs typeface="Times New Roman" pitchFamily="18" charset="0"/>
            </a:endParaRPr>
          </a:p>
        </p:txBody>
      </p:sp>
      <p:sp>
        <p:nvSpPr>
          <p:cNvPr id="23" name="Rectangle 8"/>
          <p:cNvSpPr>
            <a:spLocks noChangeArrowheads="1"/>
          </p:cNvSpPr>
          <p:nvPr/>
        </p:nvSpPr>
        <p:spPr bwMode="auto">
          <a:xfrm>
            <a:off x="1428750" y="2020838"/>
            <a:ext cx="5857875" cy="400050"/>
          </a:xfrm>
          <a:prstGeom prst="rect">
            <a:avLst/>
          </a:prstGeom>
          <a:noFill/>
          <a:ln w="9525">
            <a:noFill/>
            <a:miter lim="800000"/>
            <a:headEnd/>
            <a:tailEnd/>
          </a:ln>
        </p:spPr>
        <p:txBody>
          <a:bodyPr anchor="ctr">
            <a:spAutoFit/>
          </a:bodyPr>
          <a:lstStyle/>
          <a:p>
            <a:pPr algn="ctr" eaLnBrk="0" hangingPunct="0">
              <a:tabLst>
                <a:tab pos="1511300" algn="l"/>
                <a:tab pos="3084513" algn="ctr"/>
              </a:tabLst>
            </a:pPr>
            <a:r>
              <a:rPr lang="fr-FR" sz="2000" dirty="0">
                <a:latin typeface="Times New Roman" pitchFamily="18" charset="0"/>
                <a:cs typeface="Times New Roman" pitchFamily="18" charset="0"/>
              </a:rPr>
              <a:t>La </a:t>
            </a:r>
            <a:r>
              <a:rPr lang="fr-FR" sz="2000" dirty="0" err="1">
                <a:latin typeface="Times New Roman" pitchFamily="18" charset="0"/>
                <a:cs typeface="Times New Roman" pitchFamily="18" charset="0"/>
              </a:rPr>
              <a:t>crotonisation</a:t>
            </a:r>
            <a:r>
              <a:rPr lang="fr-FR" sz="2000" dirty="0">
                <a:latin typeface="Times New Roman" pitchFamily="18" charset="0"/>
                <a:cs typeface="Times New Roman" pitchFamily="18" charset="0"/>
              </a:rPr>
              <a:t> de l’aldol en milieu basique</a:t>
            </a:r>
          </a:p>
        </p:txBody>
      </p:sp>
      <p:sp>
        <p:nvSpPr>
          <p:cNvPr id="25" name="Rectangle 11"/>
          <p:cNvSpPr>
            <a:spLocks noChangeArrowheads="1"/>
          </p:cNvSpPr>
          <p:nvPr/>
        </p:nvSpPr>
        <p:spPr bwMode="auto">
          <a:xfrm>
            <a:off x="1752153" y="6550571"/>
            <a:ext cx="7572375" cy="307975"/>
          </a:xfrm>
          <a:prstGeom prst="rect">
            <a:avLst/>
          </a:prstGeom>
          <a:noFill/>
          <a:ln w="9525">
            <a:noFill/>
            <a:miter lim="800000"/>
            <a:headEnd/>
            <a:tailEnd/>
          </a:ln>
        </p:spPr>
        <p:txBody>
          <a:bodyPr>
            <a:spAutoFit/>
          </a:bodyPr>
          <a:lstStyle/>
          <a:p>
            <a:r>
              <a:rPr lang="fr-FR" sz="1400" dirty="0">
                <a:solidFill>
                  <a:srgbClr val="013FF2"/>
                </a:solidFill>
                <a:latin typeface="Times New Roman" pitchFamily="18" charset="0"/>
                <a:cs typeface="Times New Roman" pitchFamily="18" charset="0"/>
              </a:rPr>
              <a:t>Aldol ( R=  H ) ou </a:t>
            </a:r>
            <a:r>
              <a:rPr lang="fr-FR" sz="1400" dirty="0" err="1">
                <a:solidFill>
                  <a:srgbClr val="013FF2"/>
                </a:solidFill>
                <a:latin typeface="Times New Roman" pitchFamily="18" charset="0"/>
                <a:cs typeface="Times New Roman" pitchFamily="18" charset="0"/>
              </a:rPr>
              <a:t>cétol</a:t>
            </a:r>
            <a:r>
              <a:rPr lang="fr-FR" sz="1400" dirty="0">
                <a:solidFill>
                  <a:srgbClr val="013FF2"/>
                </a:solidFill>
                <a:latin typeface="Times New Roman" pitchFamily="18" charset="0"/>
                <a:cs typeface="Times New Roman" pitchFamily="18" charset="0"/>
              </a:rPr>
              <a:t>                     </a:t>
            </a:r>
            <a:r>
              <a:rPr lang="fr-FR" sz="1400" dirty="0">
                <a:solidFill>
                  <a:srgbClr val="013FF2"/>
                </a:solidFill>
                <a:cs typeface="Times New Roman" pitchFamily="18" charset="0"/>
              </a:rPr>
              <a:t>Aldéhyde (R=H) ou cétone </a:t>
            </a:r>
            <a:r>
              <a:rPr lang="fr-FR" sz="1400" dirty="0" err="1">
                <a:solidFill>
                  <a:srgbClr val="013FF2"/>
                </a:solidFill>
                <a:cs typeface="Times New Roman" pitchFamily="18" charset="0"/>
              </a:rPr>
              <a:t>α,β</a:t>
            </a:r>
            <a:r>
              <a:rPr lang="fr-FR" sz="1400" dirty="0">
                <a:solidFill>
                  <a:srgbClr val="013FF2"/>
                </a:solidFill>
                <a:cs typeface="Times New Roman" pitchFamily="18" charset="0"/>
              </a:rPr>
              <a:t> –insaturés</a:t>
            </a:r>
            <a:endParaRPr lang="fr-FR" sz="1400" dirty="0"/>
          </a:p>
        </p:txBody>
      </p:sp>
      <p:sp>
        <p:nvSpPr>
          <p:cNvPr id="26" name="Rectangle 8"/>
          <p:cNvSpPr>
            <a:spLocks noChangeArrowheads="1"/>
          </p:cNvSpPr>
          <p:nvPr/>
        </p:nvSpPr>
        <p:spPr bwMode="auto">
          <a:xfrm>
            <a:off x="1928813" y="3978821"/>
            <a:ext cx="5857875" cy="400050"/>
          </a:xfrm>
          <a:prstGeom prst="rect">
            <a:avLst/>
          </a:prstGeom>
          <a:noFill/>
          <a:ln w="9525">
            <a:noFill/>
            <a:miter lim="800000"/>
            <a:headEnd/>
            <a:tailEnd/>
          </a:ln>
        </p:spPr>
        <p:txBody>
          <a:bodyPr anchor="ctr">
            <a:spAutoFit/>
          </a:bodyPr>
          <a:lstStyle/>
          <a:p>
            <a:pPr algn="ctr" eaLnBrk="0" hangingPunct="0">
              <a:tabLst>
                <a:tab pos="1511300" algn="l"/>
                <a:tab pos="3084513" algn="ctr"/>
              </a:tabLst>
            </a:pPr>
            <a:r>
              <a:rPr lang="fr-FR" sz="2000">
                <a:latin typeface="Times New Roman" pitchFamily="18" charset="0"/>
                <a:cs typeface="Times New Roman" pitchFamily="18" charset="0"/>
              </a:rPr>
              <a:t>La crotonisation de l’aldol en milieu acide</a:t>
            </a:r>
          </a:p>
        </p:txBody>
      </p:sp>
      <p:sp>
        <p:nvSpPr>
          <p:cNvPr id="19661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pSp>
        <p:nvGrpSpPr>
          <p:cNvPr id="29" name="Groupe 28"/>
          <p:cNvGrpSpPr/>
          <p:nvPr/>
        </p:nvGrpSpPr>
        <p:grpSpPr>
          <a:xfrm>
            <a:off x="2699792" y="2420888"/>
            <a:ext cx="3600400" cy="1512168"/>
            <a:chOff x="1979712" y="2348880"/>
            <a:chExt cx="3888432" cy="1477328"/>
          </a:xfrm>
        </p:grpSpPr>
        <p:sp>
          <p:nvSpPr>
            <p:cNvPr id="28" name="ZoneTexte 27"/>
            <p:cNvSpPr txBox="1"/>
            <p:nvPr/>
          </p:nvSpPr>
          <p:spPr>
            <a:xfrm>
              <a:off x="1979712" y="2348880"/>
              <a:ext cx="3888432" cy="1477328"/>
            </a:xfrm>
            <a:prstGeom prst="rect">
              <a:avLst/>
            </a:prstGeom>
            <a:solidFill>
              <a:schemeClr val="tx1"/>
            </a:solidFill>
          </p:spPr>
          <p:txBody>
            <a:bodyPr wrap="square" rtlCol="0">
              <a:spAutoFit/>
            </a:bodyPr>
            <a:lstStyle/>
            <a:p>
              <a:endParaRPr lang="fr-FR" dirty="0" smtClean="0"/>
            </a:p>
            <a:p>
              <a:endParaRPr lang="fr-FR" dirty="0" smtClean="0"/>
            </a:p>
            <a:p>
              <a:endParaRPr lang="fr-FR" dirty="0" smtClean="0"/>
            </a:p>
            <a:p>
              <a:endParaRPr lang="fr-FR" dirty="0" smtClean="0"/>
            </a:p>
            <a:p>
              <a:endParaRPr lang="fr-FR" dirty="0"/>
            </a:p>
          </p:txBody>
        </p:sp>
        <p:graphicFrame>
          <p:nvGraphicFramePr>
            <p:cNvPr id="196613" name="Object 5"/>
            <p:cNvGraphicFramePr>
              <a:graphicFrameLocks noChangeAspect="1"/>
            </p:cNvGraphicFramePr>
            <p:nvPr/>
          </p:nvGraphicFramePr>
          <p:xfrm>
            <a:off x="2339752" y="2492896"/>
            <a:ext cx="3143250" cy="1152525"/>
          </p:xfrm>
          <a:graphic>
            <a:graphicData uri="http://schemas.openxmlformats.org/presentationml/2006/ole">
              <p:oleObj spid="_x0000_s196613" r:id="rId5" imgW="3944112" imgH="1231392" progId="">
                <p:embed/>
              </p:oleObj>
            </a:graphicData>
          </a:graphic>
        </p:graphicFrame>
      </p:grpSp>
      <p:sp>
        <p:nvSpPr>
          <p:cNvPr id="196616"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pSp>
        <p:nvGrpSpPr>
          <p:cNvPr id="33" name="Groupe 32"/>
          <p:cNvGrpSpPr/>
          <p:nvPr/>
        </p:nvGrpSpPr>
        <p:grpSpPr>
          <a:xfrm>
            <a:off x="1835696" y="4554994"/>
            <a:ext cx="5832648" cy="1754326"/>
            <a:chOff x="1835696" y="4554994"/>
            <a:chExt cx="5832648" cy="1754326"/>
          </a:xfrm>
        </p:grpSpPr>
        <p:sp>
          <p:nvSpPr>
            <p:cNvPr id="30" name="ZoneTexte 29"/>
            <p:cNvSpPr txBox="1"/>
            <p:nvPr/>
          </p:nvSpPr>
          <p:spPr>
            <a:xfrm>
              <a:off x="1835696" y="4554994"/>
              <a:ext cx="5832648" cy="1754326"/>
            </a:xfrm>
            <a:prstGeom prst="rect">
              <a:avLst/>
            </a:prstGeom>
            <a:solidFill>
              <a:schemeClr val="tx1"/>
            </a:solidFill>
          </p:spPr>
          <p:txBody>
            <a:bodyPr wrap="square" rtlCol="0">
              <a:spAutoFit/>
            </a:bodyPr>
            <a:lstStyle/>
            <a:p>
              <a:endParaRPr lang="fr-FR" dirty="0" smtClean="0"/>
            </a:p>
            <a:p>
              <a:endParaRPr lang="fr-FR" dirty="0" smtClean="0"/>
            </a:p>
            <a:p>
              <a:endParaRPr lang="fr-FR" dirty="0" smtClean="0"/>
            </a:p>
            <a:p>
              <a:endParaRPr lang="fr-FR" dirty="0" smtClean="0"/>
            </a:p>
            <a:p>
              <a:endParaRPr lang="fr-FR" dirty="0" smtClean="0"/>
            </a:p>
            <a:p>
              <a:endParaRPr lang="fr-FR" dirty="0"/>
            </a:p>
          </p:txBody>
        </p:sp>
        <p:graphicFrame>
          <p:nvGraphicFramePr>
            <p:cNvPr id="196615" name="Object 7"/>
            <p:cNvGraphicFramePr>
              <a:graphicFrameLocks noChangeAspect="1"/>
            </p:cNvGraphicFramePr>
            <p:nvPr/>
          </p:nvGraphicFramePr>
          <p:xfrm>
            <a:off x="2195736" y="4581128"/>
            <a:ext cx="5019675" cy="1571625"/>
          </p:xfrm>
          <a:graphic>
            <a:graphicData uri="http://schemas.openxmlformats.org/presentationml/2006/ole">
              <p:oleObj spid="_x0000_s196615" r:id="rId6" imgW="5266944" imgH="1895856" progId="">
                <p:embed/>
              </p:oleObj>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iterate type="lt">
                                    <p:tmPct val="5000"/>
                                  </p:iterate>
                                  <p:childTnLst>
                                    <p:set>
                                      <p:cBhvr>
                                        <p:cTn id="14" dur="1" fill="hold">
                                          <p:stCondLst>
                                            <p:cond delay="0"/>
                                          </p:stCondLst>
                                        </p:cTn>
                                        <p:tgtEl>
                                          <p:spTgt spid="29"/>
                                        </p:tgtEl>
                                        <p:attrNameLst>
                                          <p:attrName>style.visibility</p:attrName>
                                        </p:attrNameLst>
                                      </p:cBhvr>
                                      <p:to>
                                        <p:strVal val="visible"/>
                                      </p:to>
                                    </p:set>
                                    <p:anim calcmode="lin" valueType="num">
                                      <p:cBhvr>
                                        <p:cTn id="15" dur="1000" fill="hold"/>
                                        <p:tgtEl>
                                          <p:spTgt spid="29"/>
                                        </p:tgtEl>
                                        <p:attrNameLst>
                                          <p:attrName>ppt_w</p:attrName>
                                        </p:attrNameLst>
                                      </p:cBhvr>
                                      <p:tavLst>
                                        <p:tav tm="0">
                                          <p:val>
                                            <p:fltVal val="0"/>
                                          </p:val>
                                        </p:tav>
                                        <p:tav tm="100000">
                                          <p:val>
                                            <p:strVal val="#ppt_w"/>
                                          </p:val>
                                        </p:tav>
                                      </p:tavLst>
                                    </p:anim>
                                    <p:anim calcmode="lin" valueType="num">
                                      <p:cBhvr>
                                        <p:cTn id="16" dur="1000" fill="hold"/>
                                        <p:tgtEl>
                                          <p:spTgt spid="29"/>
                                        </p:tgtEl>
                                        <p:attrNameLst>
                                          <p:attrName>ppt_h</p:attrName>
                                        </p:attrNameLst>
                                      </p:cBhvr>
                                      <p:tavLst>
                                        <p:tav tm="0">
                                          <p:val>
                                            <p:fltVal val="0"/>
                                          </p:val>
                                        </p:tav>
                                        <p:tav tm="100000">
                                          <p:val>
                                            <p:strVal val="#ppt_h"/>
                                          </p:val>
                                        </p:tav>
                                      </p:tavLst>
                                    </p:anim>
                                    <p:anim calcmode="lin" valueType="num">
                                      <p:cBhvr>
                                        <p:cTn id="17" dur="1000" fill="hold"/>
                                        <p:tgtEl>
                                          <p:spTgt spid="29"/>
                                        </p:tgtEl>
                                        <p:attrNameLst>
                                          <p:attrName>style.rotation</p:attrName>
                                        </p:attrNameLst>
                                      </p:cBhvr>
                                      <p:tavLst>
                                        <p:tav tm="0">
                                          <p:val>
                                            <p:fltVal val="90"/>
                                          </p:val>
                                        </p:tav>
                                        <p:tav tm="100000">
                                          <p:val>
                                            <p:fltVal val="0"/>
                                          </p:val>
                                        </p:tav>
                                      </p:tavLst>
                                    </p:anim>
                                    <p:animEffect transition="in" filter="fade">
                                      <p:cBhvr>
                                        <p:cTn id="18" dur="1000"/>
                                        <p:tgtEl>
                                          <p:spTgt spid="29"/>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iterate type="lt">
                                    <p:tmPct val="5000"/>
                                  </p:iterate>
                                  <p:childTnLst>
                                    <p:set>
                                      <p:cBhvr>
                                        <p:cTn id="26" dur="1" fill="hold">
                                          <p:stCondLst>
                                            <p:cond delay="0"/>
                                          </p:stCondLst>
                                        </p:cTn>
                                        <p:tgtEl>
                                          <p:spTgt spid="33"/>
                                        </p:tgtEl>
                                        <p:attrNameLst>
                                          <p:attrName>style.visibility</p:attrName>
                                        </p:attrNameLst>
                                      </p:cBhvr>
                                      <p:to>
                                        <p:strVal val="visible"/>
                                      </p:to>
                                    </p:set>
                                    <p:anim calcmode="lin" valueType="num">
                                      <p:cBhvr>
                                        <p:cTn id="27" dur="1000" fill="hold"/>
                                        <p:tgtEl>
                                          <p:spTgt spid="33"/>
                                        </p:tgtEl>
                                        <p:attrNameLst>
                                          <p:attrName>ppt_w</p:attrName>
                                        </p:attrNameLst>
                                      </p:cBhvr>
                                      <p:tavLst>
                                        <p:tav tm="0">
                                          <p:val>
                                            <p:fltVal val="0"/>
                                          </p:val>
                                        </p:tav>
                                        <p:tav tm="100000">
                                          <p:val>
                                            <p:strVal val="#ppt_w"/>
                                          </p:val>
                                        </p:tav>
                                      </p:tavLst>
                                    </p:anim>
                                    <p:anim calcmode="lin" valueType="num">
                                      <p:cBhvr>
                                        <p:cTn id="28" dur="1000" fill="hold"/>
                                        <p:tgtEl>
                                          <p:spTgt spid="33"/>
                                        </p:tgtEl>
                                        <p:attrNameLst>
                                          <p:attrName>ppt_h</p:attrName>
                                        </p:attrNameLst>
                                      </p:cBhvr>
                                      <p:tavLst>
                                        <p:tav tm="0">
                                          <p:val>
                                            <p:fltVal val="0"/>
                                          </p:val>
                                        </p:tav>
                                        <p:tav tm="100000">
                                          <p:val>
                                            <p:strVal val="#ppt_h"/>
                                          </p:val>
                                        </p:tav>
                                      </p:tavLst>
                                    </p:anim>
                                    <p:anim calcmode="lin" valueType="num">
                                      <p:cBhvr>
                                        <p:cTn id="29" dur="1000" fill="hold"/>
                                        <p:tgtEl>
                                          <p:spTgt spid="33"/>
                                        </p:tgtEl>
                                        <p:attrNameLst>
                                          <p:attrName>style.rotation</p:attrName>
                                        </p:attrNameLst>
                                      </p:cBhvr>
                                      <p:tavLst>
                                        <p:tav tm="0">
                                          <p:val>
                                            <p:fltVal val="90"/>
                                          </p:val>
                                        </p:tav>
                                        <p:tav tm="100000">
                                          <p:val>
                                            <p:fltVal val="0"/>
                                          </p:val>
                                        </p:tav>
                                      </p:tavLst>
                                    </p:anim>
                                    <p:animEffect transition="in" filter="fade">
                                      <p:cBhvr>
                                        <p:cTn id="30" dur="1000"/>
                                        <p:tgtEl>
                                          <p:spTgt spid="33"/>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autoUpdateAnimBg="0"/>
      <p:bldP spid="23" grpId="0" autoUpdateAnimBg="0"/>
      <p:bldP spid="25" grpId="0" autoUpdateAnimBg="0"/>
      <p:bldP spid="26"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43608" y="692696"/>
            <a:ext cx="8280920" cy="369332"/>
          </a:xfrm>
          <a:prstGeom prst="rect">
            <a:avLst/>
          </a:prstGeom>
          <a:solidFill>
            <a:schemeClr val="bg1"/>
          </a:solidFill>
        </p:spPr>
        <p:txBody>
          <a:bodyPr wrap="square" rtlCol="0">
            <a:spAutoFit/>
          </a:bodyPr>
          <a:lstStyle/>
          <a:p>
            <a:endParaRPr lang="fr-FR" dirty="0"/>
          </a:p>
        </p:txBody>
      </p:sp>
      <p:sp>
        <p:nvSpPr>
          <p:cNvPr id="5" name="ZoneTexte 4"/>
          <p:cNvSpPr txBox="1"/>
          <p:nvPr/>
        </p:nvSpPr>
        <p:spPr>
          <a:xfrm>
            <a:off x="2843808" y="6488668"/>
            <a:ext cx="5976664" cy="369332"/>
          </a:xfrm>
          <a:prstGeom prst="rect">
            <a:avLst/>
          </a:prstGeom>
          <a:solidFill>
            <a:schemeClr val="bg1"/>
          </a:solidFill>
        </p:spPr>
        <p:txBody>
          <a:bodyPr wrap="square" rtlCol="0">
            <a:spAutoFit/>
          </a:bodyPr>
          <a:lstStyle/>
          <a:p>
            <a:endParaRPr lang="fr-FR" dirty="0"/>
          </a:p>
        </p:txBody>
      </p:sp>
      <p:grpSp>
        <p:nvGrpSpPr>
          <p:cNvPr id="6" name="Group 22"/>
          <p:cNvGrpSpPr>
            <a:grpSpLocks/>
          </p:cNvGrpSpPr>
          <p:nvPr/>
        </p:nvGrpSpPr>
        <p:grpSpPr bwMode="auto">
          <a:xfrm>
            <a:off x="6660232" y="0"/>
            <a:ext cx="2214546" cy="565151"/>
            <a:chOff x="4694" y="1940"/>
            <a:chExt cx="862" cy="356"/>
          </a:xfrm>
          <a:solidFill>
            <a:srgbClr val="00B050"/>
          </a:solidFill>
        </p:grpSpPr>
        <p:sp>
          <p:nvSpPr>
            <p:cNvPr id="7"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8"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pic>
        <p:nvPicPr>
          <p:cNvPr id="9" name="Picture 2"/>
          <p:cNvPicPr>
            <a:picLocks noChangeAspect="1" noChangeArrowheads="1"/>
          </p:cNvPicPr>
          <p:nvPr/>
        </p:nvPicPr>
        <p:blipFill>
          <a:blip r:embed="rId4" cstate="print"/>
          <a:srcRect/>
          <a:stretch>
            <a:fillRect/>
          </a:stretch>
        </p:blipFill>
        <p:spPr bwMode="auto">
          <a:xfrm>
            <a:off x="0" y="0"/>
            <a:ext cx="2500298" cy="1071546"/>
          </a:xfrm>
          <a:prstGeom prst="rect">
            <a:avLst/>
          </a:prstGeom>
          <a:noFill/>
          <a:ln w="9525">
            <a:noFill/>
            <a:miter lim="800000"/>
            <a:headEnd/>
            <a:tailEnd/>
          </a:ln>
          <a:effectLst/>
        </p:spPr>
      </p:pic>
      <p:grpSp>
        <p:nvGrpSpPr>
          <p:cNvPr id="10" name="Group 22"/>
          <p:cNvGrpSpPr>
            <a:grpSpLocks/>
          </p:cNvGrpSpPr>
          <p:nvPr/>
        </p:nvGrpSpPr>
        <p:grpSpPr bwMode="auto">
          <a:xfrm>
            <a:off x="-32" y="-24"/>
            <a:ext cx="2214546" cy="565151"/>
            <a:chOff x="4694" y="1940"/>
            <a:chExt cx="862" cy="356"/>
          </a:xfrm>
          <a:solidFill>
            <a:srgbClr val="FFFF00"/>
          </a:solidFill>
        </p:grpSpPr>
        <p:sp>
          <p:nvSpPr>
            <p:cNvPr id="11"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2"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a:solidFill>
                    <a:schemeClr val="bg1"/>
                  </a:solidFill>
                </a:rPr>
                <a:t>Introduction</a:t>
              </a:r>
            </a:p>
          </p:txBody>
        </p:sp>
      </p:grpSp>
      <p:grpSp>
        <p:nvGrpSpPr>
          <p:cNvPr id="13" name="Group 22"/>
          <p:cNvGrpSpPr>
            <a:grpSpLocks/>
          </p:cNvGrpSpPr>
          <p:nvPr/>
        </p:nvGrpSpPr>
        <p:grpSpPr bwMode="auto">
          <a:xfrm>
            <a:off x="2699792" y="764704"/>
            <a:ext cx="2214546" cy="565151"/>
            <a:chOff x="4694" y="1940"/>
            <a:chExt cx="862" cy="356"/>
          </a:xfrm>
          <a:solidFill>
            <a:srgbClr val="92D050"/>
          </a:solidFill>
        </p:grpSpPr>
        <p:sp>
          <p:nvSpPr>
            <p:cNvPr id="14"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5"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sp>
        <p:nvSpPr>
          <p:cNvPr id="26" name="ZoneTexte 11"/>
          <p:cNvSpPr txBox="1">
            <a:spLocks noChangeArrowheads="1"/>
          </p:cNvSpPr>
          <p:nvPr/>
        </p:nvSpPr>
        <p:spPr bwMode="auto">
          <a:xfrm>
            <a:off x="467544" y="1556792"/>
            <a:ext cx="8429652" cy="624423"/>
          </a:xfrm>
          <a:prstGeom prst="snip2DiagRect">
            <a:avLst/>
          </a:prstGeom>
          <a:solidFill>
            <a:srgbClr val="00B0F0"/>
          </a:solidFill>
          <a:ln w="9525">
            <a:noFill/>
            <a:miter lim="800000"/>
            <a:headEnd/>
            <a:tailEnd/>
          </a:ln>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defRPr/>
            </a:pPr>
            <a:r>
              <a:rPr lang="fr-FR" sz="2800" b="1" dirty="0">
                <a:ln w="11430"/>
                <a:solidFill>
                  <a:schemeClr val="bg1"/>
                </a:solidFill>
                <a:effectLst>
                  <a:outerShdw blurRad="50800" dist="39000" dir="5460000" algn="tl">
                    <a:srgbClr val="000000">
                      <a:alpha val="38000"/>
                    </a:srgbClr>
                  </a:outerShdw>
                  <a:reflection blurRad="6350" stA="60000" endA="900" endPos="58000" dir="5400000" sy="-100000" algn="bl" rotWithShape="0"/>
                </a:effectLst>
                <a:latin typeface="Times New Roman" pitchFamily="18" charset="0"/>
                <a:cs typeface="Times New Roman" pitchFamily="18" charset="0"/>
              </a:rPr>
              <a:t>structure et réactivité de composé α, β – insaturés </a:t>
            </a:r>
            <a:endParaRPr lang="fr-FR" sz="2800" b="1" dirty="0">
              <a:ln w="11430"/>
              <a:solidFill>
                <a:schemeClr val="bg1"/>
              </a:solidFill>
              <a:effectLst>
                <a:outerShdw blurRad="50800" dist="39000" dir="5460000" algn="tl">
                  <a:srgbClr val="000000">
                    <a:alpha val="38000"/>
                  </a:srgbClr>
                </a:outerShdw>
                <a:reflection blurRad="6350" stA="60000" endA="900" endPos="58000" dir="5400000" sy="-100000" algn="bl" rotWithShape="0"/>
              </a:effectLst>
            </a:endParaRPr>
          </a:p>
        </p:txBody>
      </p:sp>
      <p:sp>
        <p:nvSpPr>
          <p:cNvPr id="34" name="Rectangle 4"/>
          <p:cNvSpPr>
            <a:spLocks noChangeArrowheads="1"/>
          </p:cNvSpPr>
          <p:nvPr/>
        </p:nvSpPr>
        <p:spPr bwMode="auto">
          <a:xfrm>
            <a:off x="1000100" y="3929066"/>
            <a:ext cx="7572375" cy="624423"/>
          </a:xfrm>
          <a:prstGeom prst="snip2DiagRect">
            <a:avLst/>
          </a:prstGeom>
          <a:solidFill>
            <a:srgbClr val="00B0F0"/>
          </a:solidFill>
          <a:ln w="9525">
            <a:noFill/>
            <a:miter lim="800000"/>
            <a:headEnd/>
            <a:tailEnd/>
          </a:ln>
        </p:spPr>
        <p:txBody>
          <a:bodyPr anchor="ct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0" hangingPunct="0">
              <a:defRPr/>
            </a:pPr>
            <a:r>
              <a:rPr lang="fr-FR" sz="2800" b="1" dirty="0">
                <a:ln w="11430"/>
                <a:solidFill>
                  <a:schemeClr val="bg2">
                    <a:lumMod val="75000"/>
                  </a:schemeClr>
                </a:solidFill>
                <a:effectLst>
                  <a:outerShdw blurRad="50800" dist="39000" dir="5460000" algn="tl">
                    <a:srgbClr val="000000">
                      <a:alpha val="38000"/>
                    </a:srgbClr>
                  </a:outerShdw>
                </a:effectLst>
                <a:latin typeface="Algerian" pitchFamily="82" charset="0"/>
                <a:cs typeface="Times New Roman" pitchFamily="18" charset="0"/>
              </a:rPr>
              <a:t>LA REACTIVITE DE LA DOUBLE  LIAISION</a:t>
            </a:r>
            <a:r>
              <a:rPr lang="fr-FR" sz="1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Times New Roman" pitchFamily="18" charset="0"/>
              </a:rPr>
              <a:t> </a:t>
            </a:r>
            <a:r>
              <a:rPr lang="fr-FR" sz="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endParaRPr lang="fr-F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94570"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94572"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94574"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94576"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pSp>
        <p:nvGrpSpPr>
          <p:cNvPr id="48" name="Groupe 47"/>
          <p:cNvGrpSpPr/>
          <p:nvPr/>
        </p:nvGrpSpPr>
        <p:grpSpPr>
          <a:xfrm>
            <a:off x="1643042" y="4786322"/>
            <a:ext cx="6241326" cy="1571636"/>
            <a:chOff x="2411760" y="4941168"/>
            <a:chExt cx="5472608" cy="1224136"/>
          </a:xfrm>
        </p:grpSpPr>
        <p:sp>
          <p:nvSpPr>
            <p:cNvPr id="43" name="ZoneTexte 42"/>
            <p:cNvSpPr txBox="1"/>
            <p:nvPr/>
          </p:nvSpPr>
          <p:spPr>
            <a:xfrm>
              <a:off x="2411760" y="4941168"/>
              <a:ext cx="5472608" cy="1224136"/>
            </a:xfrm>
            <a:prstGeom prst="rect">
              <a:avLst/>
            </a:prstGeom>
            <a:solidFill>
              <a:schemeClr val="tx1"/>
            </a:solidFill>
          </p:spPr>
          <p:txBody>
            <a:bodyPr wrap="square" rtlCol="0">
              <a:spAutoFit/>
            </a:bodyPr>
            <a:lstStyle/>
            <a:p>
              <a:endParaRPr lang="fr-FR" dirty="0" smtClean="0"/>
            </a:p>
            <a:p>
              <a:endParaRPr lang="fr-FR" dirty="0" smtClean="0"/>
            </a:p>
            <a:p>
              <a:endParaRPr lang="fr-FR" dirty="0" smtClean="0"/>
            </a:p>
            <a:p>
              <a:endParaRPr lang="fr-FR" dirty="0"/>
            </a:p>
          </p:txBody>
        </p:sp>
        <p:graphicFrame>
          <p:nvGraphicFramePr>
            <p:cNvPr id="194569" name="Object 9"/>
            <p:cNvGraphicFramePr>
              <a:graphicFrameLocks noChangeAspect="1"/>
            </p:cNvGraphicFramePr>
            <p:nvPr/>
          </p:nvGraphicFramePr>
          <p:xfrm>
            <a:off x="2483768" y="4941168"/>
            <a:ext cx="923925" cy="1095375"/>
          </p:xfrm>
          <a:graphic>
            <a:graphicData uri="http://schemas.openxmlformats.org/presentationml/2006/ole">
              <p:oleObj spid="_x0000_s194569" r:id="rId5" imgW="926592" imgH="1106424" progId="">
                <p:embed/>
              </p:oleObj>
            </a:graphicData>
          </a:graphic>
        </p:graphicFrame>
        <p:graphicFrame>
          <p:nvGraphicFramePr>
            <p:cNvPr id="194571" name="Object 11"/>
            <p:cNvGraphicFramePr>
              <a:graphicFrameLocks noChangeAspect="1"/>
            </p:cNvGraphicFramePr>
            <p:nvPr/>
          </p:nvGraphicFramePr>
          <p:xfrm>
            <a:off x="3851920" y="5013176"/>
            <a:ext cx="933450" cy="1104900"/>
          </p:xfrm>
          <a:graphic>
            <a:graphicData uri="http://schemas.openxmlformats.org/presentationml/2006/ole">
              <p:oleObj spid="_x0000_s194571" r:id="rId6" imgW="984504" imgH="1106424" progId="">
                <p:embed/>
              </p:oleObj>
            </a:graphicData>
          </a:graphic>
        </p:graphicFrame>
        <p:graphicFrame>
          <p:nvGraphicFramePr>
            <p:cNvPr id="194573" name="Object 13"/>
            <p:cNvGraphicFramePr>
              <a:graphicFrameLocks noChangeAspect="1"/>
            </p:cNvGraphicFramePr>
            <p:nvPr/>
          </p:nvGraphicFramePr>
          <p:xfrm>
            <a:off x="4932040" y="4941168"/>
            <a:ext cx="1200150" cy="1104900"/>
          </p:xfrm>
          <a:graphic>
            <a:graphicData uri="http://schemas.openxmlformats.org/presentationml/2006/ole">
              <p:oleObj spid="_x0000_s194573" r:id="rId7" imgW="1203960" imgH="1106424" progId="">
                <p:embed/>
              </p:oleObj>
            </a:graphicData>
          </a:graphic>
        </p:graphicFrame>
        <p:graphicFrame>
          <p:nvGraphicFramePr>
            <p:cNvPr id="194575" name="Object 15"/>
            <p:cNvGraphicFramePr>
              <a:graphicFrameLocks noChangeAspect="1"/>
            </p:cNvGraphicFramePr>
            <p:nvPr/>
          </p:nvGraphicFramePr>
          <p:xfrm>
            <a:off x="6372200" y="5013176"/>
            <a:ext cx="1323975" cy="1057275"/>
          </p:xfrm>
          <a:graphic>
            <a:graphicData uri="http://schemas.openxmlformats.org/presentationml/2006/ole">
              <p:oleObj spid="_x0000_s194575" r:id="rId8" imgW="1258824" imgH="1152144" progId="">
                <p:embed/>
              </p:oleObj>
            </a:graphicData>
          </a:graphic>
        </p:graphicFrame>
      </p:grpSp>
      <p:sp>
        <p:nvSpPr>
          <p:cNvPr id="27" name="ZoneTexte 26"/>
          <p:cNvSpPr txBox="1"/>
          <p:nvPr/>
        </p:nvSpPr>
        <p:spPr>
          <a:xfrm>
            <a:off x="785786" y="2571744"/>
            <a:ext cx="785818" cy="369332"/>
          </a:xfrm>
          <a:prstGeom prst="rect">
            <a:avLst/>
          </a:prstGeom>
          <a:noFill/>
        </p:spPr>
        <p:txBody>
          <a:bodyPr wrap="square" rtlCol="0">
            <a:spAutoFit/>
          </a:bodyPr>
          <a:lstStyle/>
          <a:p>
            <a:endParaRPr lang="fr-FR" dirty="0"/>
          </a:p>
        </p:txBody>
      </p:sp>
      <p:sp>
        <p:nvSpPr>
          <p:cNvPr id="39" name="ZoneTexte 38"/>
          <p:cNvSpPr txBox="1"/>
          <p:nvPr/>
        </p:nvSpPr>
        <p:spPr>
          <a:xfrm>
            <a:off x="1357290" y="2285992"/>
            <a:ext cx="6572296" cy="1477328"/>
          </a:xfrm>
          <a:prstGeom prst="rect">
            <a:avLst/>
          </a:prstGeom>
          <a:solidFill>
            <a:schemeClr val="tx1"/>
          </a:solidFill>
        </p:spPr>
        <p:txBody>
          <a:bodyPr wrap="square" rtlCol="0">
            <a:spAutoFit/>
          </a:bodyPr>
          <a:lstStyle/>
          <a:p>
            <a:endParaRPr lang="fr-FR" dirty="0" smtClean="0"/>
          </a:p>
          <a:p>
            <a:endParaRPr lang="fr-FR" dirty="0" smtClean="0"/>
          </a:p>
          <a:p>
            <a:endParaRPr lang="fr-FR" dirty="0" smtClean="0"/>
          </a:p>
          <a:p>
            <a:endParaRPr lang="fr-FR" dirty="0" smtClean="0"/>
          </a:p>
          <a:p>
            <a:endParaRPr lang="fr-FR" dirty="0"/>
          </a:p>
        </p:txBody>
      </p:sp>
      <p:graphicFrame>
        <p:nvGraphicFramePr>
          <p:cNvPr id="28" name="Object 12"/>
          <p:cNvGraphicFramePr>
            <a:graphicFrameLocks noChangeAspect="1"/>
          </p:cNvGraphicFramePr>
          <p:nvPr/>
        </p:nvGraphicFramePr>
        <p:xfrm>
          <a:off x="1643042" y="2643182"/>
          <a:ext cx="2000263" cy="963612"/>
        </p:xfrm>
        <a:graphic>
          <a:graphicData uri="http://schemas.openxmlformats.org/presentationml/2006/ole">
            <p:oleObj spid="_x0000_s194576" name="CS ChemDraw Drawing" r:id="rId9" imgW="1181160" imgH="569520" progId="">
              <p:embed/>
            </p:oleObj>
          </a:graphicData>
        </a:graphic>
      </p:graphicFrame>
      <p:sp>
        <p:nvSpPr>
          <p:cNvPr id="40" name="Freeform 18"/>
          <p:cNvSpPr>
            <a:spLocks/>
          </p:cNvSpPr>
          <p:nvPr/>
        </p:nvSpPr>
        <p:spPr bwMode="auto">
          <a:xfrm>
            <a:off x="2214546" y="3071810"/>
            <a:ext cx="349265" cy="214323"/>
          </a:xfrm>
          <a:custGeom>
            <a:avLst/>
            <a:gdLst>
              <a:gd name="T0" fmla="*/ 2147483647 w 265"/>
              <a:gd name="T1" fmla="*/ 0 h 136"/>
              <a:gd name="T2" fmla="*/ 2147483647 w 265"/>
              <a:gd name="T3" fmla="*/ 2147483647 h 136"/>
              <a:gd name="T4" fmla="*/ 2147483647 w 265"/>
              <a:gd name="T5" fmla="*/ 0 h 136"/>
              <a:gd name="T6" fmla="*/ 0 60000 65536"/>
              <a:gd name="T7" fmla="*/ 0 60000 65536"/>
              <a:gd name="T8" fmla="*/ 0 60000 65536"/>
              <a:gd name="T9" fmla="*/ 0 w 265"/>
              <a:gd name="T10" fmla="*/ 0 h 136"/>
              <a:gd name="T11" fmla="*/ 265 w 265"/>
              <a:gd name="T12" fmla="*/ 136 h 136"/>
            </a:gdLst>
            <a:ahLst/>
            <a:cxnLst>
              <a:cxn ang="T6">
                <a:pos x="T0" y="T1"/>
              </a:cxn>
              <a:cxn ang="T7">
                <a:pos x="T2" y="T3"/>
              </a:cxn>
              <a:cxn ang="T8">
                <a:pos x="T4" y="T5"/>
              </a:cxn>
            </a:cxnLst>
            <a:rect l="T9" t="T10" r="T11" b="T12"/>
            <a:pathLst>
              <a:path w="265" h="136">
                <a:moveTo>
                  <a:pt x="38" y="0"/>
                </a:moveTo>
                <a:cubicBezTo>
                  <a:pt x="19" y="68"/>
                  <a:pt x="0" y="136"/>
                  <a:pt x="38" y="136"/>
                </a:cubicBezTo>
                <a:cubicBezTo>
                  <a:pt x="76" y="136"/>
                  <a:pt x="227" y="23"/>
                  <a:pt x="265" y="0"/>
                </a:cubicBezTo>
              </a:path>
            </a:pathLst>
          </a:custGeom>
          <a:noFill/>
          <a:ln w="19050">
            <a:solidFill>
              <a:srgbClr val="008000"/>
            </a:solidFill>
            <a:round/>
            <a:headEnd/>
            <a:tailEnd type="arrow" w="med" len="med"/>
          </a:ln>
        </p:spPr>
        <p:txBody>
          <a:bodyPr/>
          <a:lstStyle/>
          <a:p>
            <a:endParaRPr lang="fr-FR"/>
          </a:p>
        </p:txBody>
      </p:sp>
      <p:sp>
        <p:nvSpPr>
          <p:cNvPr id="41" name="Freeform 19"/>
          <p:cNvSpPr>
            <a:spLocks/>
          </p:cNvSpPr>
          <p:nvPr/>
        </p:nvSpPr>
        <p:spPr bwMode="auto">
          <a:xfrm>
            <a:off x="3143240" y="3071810"/>
            <a:ext cx="298450" cy="166688"/>
          </a:xfrm>
          <a:custGeom>
            <a:avLst/>
            <a:gdLst>
              <a:gd name="T0" fmla="*/ 0 w 188"/>
              <a:gd name="T1" fmla="*/ 2147483647 h 105"/>
              <a:gd name="T2" fmla="*/ 2147483647 w 188"/>
              <a:gd name="T3" fmla="*/ 2147483647 h 105"/>
              <a:gd name="T4" fmla="*/ 2147483647 w 188"/>
              <a:gd name="T5" fmla="*/ 2147483647 h 105"/>
              <a:gd name="T6" fmla="*/ 0 60000 65536"/>
              <a:gd name="T7" fmla="*/ 0 60000 65536"/>
              <a:gd name="T8" fmla="*/ 0 60000 65536"/>
              <a:gd name="T9" fmla="*/ 0 w 188"/>
              <a:gd name="T10" fmla="*/ 0 h 105"/>
              <a:gd name="T11" fmla="*/ 188 w 188"/>
              <a:gd name="T12" fmla="*/ 105 h 105"/>
            </a:gdLst>
            <a:ahLst/>
            <a:cxnLst>
              <a:cxn ang="T6">
                <a:pos x="T0" y="T1"/>
              </a:cxn>
              <a:cxn ang="T7">
                <a:pos x="T2" y="T3"/>
              </a:cxn>
              <a:cxn ang="T8">
                <a:pos x="T4" y="T5"/>
              </a:cxn>
            </a:cxnLst>
            <a:rect l="T9" t="T10" r="T11" b="T12"/>
            <a:pathLst>
              <a:path w="188" h="105">
                <a:moveTo>
                  <a:pt x="0" y="15"/>
                </a:moveTo>
                <a:cubicBezTo>
                  <a:pt x="87" y="7"/>
                  <a:pt x="174" y="0"/>
                  <a:pt x="181" y="15"/>
                </a:cubicBezTo>
                <a:cubicBezTo>
                  <a:pt x="188" y="30"/>
                  <a:pt x="68" y="90"/>
                  <a:pt x="45" y="105"/>
                </a:cubicBezTo>
              </a:path>
            </a:pathLst>
          </a:custGeom>
          <a:noFill/>
          <a:ln w="19050">
            <a:solidFill>
              <a:srgbClr val="008000"/>
            </a:solidFill>
            <a:round/>
            <a:headEnd/>
            <a:tailEnd type="arrow" w="med" len="med"/>
          </a:ln>
        </p:spPr>
        <p:txBody>
          <a:bodyPr/>
          <a:lstStyle/>
          <a:p>
            <a:endParaRPr lang="fr-FR"/>
          </a:p>
        </p:txBody>
      </p:sp>
      <p:sp>
        <p:nvSpPr>
          <p:cNvPr id="29" name="Text Box 15"/>
          <p:cNvSpPr txBox="1">
            <a:spLocks noChangeArrowheads="1"/>
          </p:cNvSpPr>
          <p:nvPr/>
        </p:nvSpPr>
        <p:spPr bwMode="auto">
          <a:xfrm>
            <a:off x="2428860" y="2428868"/>
            <a:ext cx="565770" cy="369332"/>
          </a:xfrm>
          <a:prstGeom prst="rect">
            <a:avLst/>
          </a:prstGeom>
          <a:noFill/>
          <a:ln w="9525">
            <a:noFill/>
            <a:miter lim="800000"/>
            <a:headEnd/>
            <a:tailEnd/>
          </a:ln>
        </p:spPr>
        <p:txBody>
          <a:bodyPr wrap="square">
            <a:spAutoFit/>
          </a:bodyPr>
          <a:lstStyle/>
          <a:p>
            <a:r>
              <a:rPr lang="fr-FR" b="1" dirty="0">
                <a:solidFill>
                  <a:schemeClr val="accent5">
                    <a:lumMod val="50000"/>
                  </a:schemeClr>
                </a:solidFill>
                <a:latin typeface="Symbol" pitchFamily="18" charset="2"/>
              </a:rPr>
              <a:t>a</a:t>
            </a:r>
          </a:p>
        </p:txBody>
      </p:sp>
      <p:sp>
        <p:nvSpPr>
          <p:cNvPr id="30" name="Text Box 16"/>
          <p:cNvSpPr txBox="1">
            <a:spLocks noChangeArrowheads="1"/>
          </p:cNvSpPr>
          <p:nvPr/>
        </p:nvSpPr>
        <p:spPr bwMode="auto">
          <a:xfrm>
            <a:off x="1928794" y="2428868"/>
            <a:ext cx="534179" cy="369332"/>
          </a:xfrm>
          <a:prstGeom prst="rect">
            <a:avLst/>
          </a:prstGeom>
          <a:noFill/>
          <a:ln w="9525">
            <a:noFill/>
            <a:miter lim="800000"/>
            <a:headEnd/>
            <a:tailEnd/>
          </a:ln>
        </p:spPr>
        <p:txBody>
          <a:bodyPr wrap="square">
            <a:spAutoFit/>
          </a:bodyPr>
          <a:lstStyle/>
          <a:p>
            <a:r>
              <a:rPr lang="fr-FR" b="1" dirty="0">
                <a:solidFill>
                  <a:schemeClr val="accent5">
                    <a:lumMod val="50000"/>
                  </a:schemeClr>
                </a:solidFill>
                <a:latin typeface="Symbol" pitchFamily="18" charset="2"/>
              </a:rPr>
              <a:t>b</a:t>
            </a:r>
          </a:p>
        </p:txBody>
      </p:sp>
      <p:graphicFrame>
        <p:nvGraphicFramePr>
          <p:cNvPr id="3" name="Object 17"/>
          <p:cNvGraphicFramePr>
            <a:graphicFrameLocks noChangeAspect="1"/>
          </p:cNvGraphicFramePr>
          <p:nvPr/>
        </p:nvGraphicFramePr>
        <p:xfrm>
          <a:off x="3786182" y="2500306"/>
          <a:ext cx="3063880" cy="1038226"/>
        </p:xfrm>
        <a:graphic>
          <a:graphicData uri="http://schemas.openxmlformats.org/presentationml/2006/ole">
            <p:oleObj spid="_x0000_s194582" name="CS ChemDraw Drawing" r:id="rId10" imgW="1875960" imgH="694080"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heckerboard(across)">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diamond(in)">
                                      <p:cBhvr>
                                        <p:cTn id="12" dur="2000"/>
                                        <p:tgtEl>
                                          <p:spTgt spid="28"/>
                                        </p:tgtEl>
                                      </p:cBhvr>
                                    </p:animEffect>
                                  </p:childTnLst>
                                </p:cTn>
                              </p:par>
                              <p:par>
                                <p:cTn id="13" presetID="8" presetClass="entr" presetSubtype="16"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diamond(in)">
                                      <p:cBhvr>
                                        <p:cTn id="15" dur="2000"/>
                                        <p:tgtEl>
                                          <p:spTgt spid="40"/>
                                        </p:tgtEl>
                                      </p:cBhvr>
                                    </p:animEffect>
                                  </p:childTnLst>
                                </p:cTn>
                              </p:par>
                              <p:par>
                                <p:cTn id="16" presetID="8" presetClass="entr" presetSubtype="16" fill="hold" grpId="0" nodeType="withEffect">
                                  <p:stCondLst>
                                    <p:cond delay="0"/>
                                  </p:stCondLst>
                                  <p:childTnLst>
                                    <p:set>
                                      <p:cBhvr>
                                        <p:cTn id="17" dur="1" fill="hold">
                                          <p:stCondLst>
                                            <p:cond delay="0"/>
                                          </p:stCondLst>
                                        </p:cTn>
                                        <p:tgtEl>
                                          <p:spTgt spid="41"/>
                                        </p:tgtEl>
                                        <p:attrNameLst>
                                          <p:attrName>style.visibility</p:attrName>
                                        </p:attrNameLst>
                                      </p:cBhvr>
                                      <p:to>
                                        <p:strVal val="visible"/>
                                      </p:to>
                                    </p:set>
                                    <p:animEffect transition="in" filter="diamond(in)">
                                      <p:cBhvr>
                                        <p:cTn id="18" dur="2000"/>
                                        <p:tgtEl>
                                          <p:spTgt spid="41"/>
                                        </p:tgtEl>
                                      </p:cBhvr>
                                    </p:animEffect>
                                  </p:childTnLst>
                                </p:cTn>
                              </p:par>
                              <p:par>
                                <p:cTn id="19" presetID="8" presetClass="entr" presetSubtype="16"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diamond(in)">
                                      <p:cBhvr>
                                        <p:cTn id="21" dur="2000"/>
                                        <p:tgtEl>
                                          <p:spTgt spid="29"/>
                                        </p:tgtEl>
                                      </p:cBhvr>
                                    </p:animEffect>
                                  </p:childTnLst>
                                </p:cTn>
                              </p:par>
                              <p:par>
                                <p:cTn id="22" presetID="8" presetClass="entr" presetSubtype="16" fill="hold" grpId="0" nodeType="with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diamond(in)">
                                      <p:cBhvr>
                                        <p:cTn id="24" dur="2000"/>
                                        <p:tgtEl>
                                          <p:spTgt spid="30"/>
                                        </p:tgtEl>
                                      </p:cBhvr>
                                    </p:animEffect>
                                  </p:childTnLst>
                                </p:cTn>
                              </p:par>
                              <p:par>
                                <p:cTn id="25" presetID="8" presetClass="entr" presetSubtype="16" fill="hold"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diamond(in)">
                                      <p:cBhvr>
                                        <p:cTn id="2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40" grpId="0" animBg="1"/>
      <p:bldP spid="41" grpId="0" animBg="1"/>
      <p:bldP spid="29" grpId="0"/>
      <p:bldP spid="3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43608" y="692696"/>
            <a:ext cx="8280920" cy="369332"/>
          </a:xfrm>
          <a:prstGeom prst="rect">
            <a:avLst/>
          </a:prstGeom>
          <a:solidFill>
            <a:schemeClr val="bg1"/>
          </a:solidFill>
        </p:spPr>
        <p:txBody>
          <a:bodyPr wrap="square" rtlCol="0">
            <a:spAutoFit/>
          </a:bodyPr>
          <a:lstStyle/>
          <a:p>
            <a:endParaRPr lang="fr-FR" dirty="0"/>
          </a:p>
        </p:txBody>
      </p:sp>
      <p:sp>
        <p:nvSpPr>
          <p:cNvPr id="5" name="ZoneTexte 4"/>
          <p:cNvSpPr txBox="1"/>
          <p:nvPr/>
        </p:nvSpPr>
        <p:spPr>
          <a:xfrm>
            <a:off x="2843808" y="6488668"/>
            <a:ext cx="5976664" cy="369332"/>
          </a:xfrm>
          <a:prstGeom prst="rect">
            <a:avLst/>
          </a:prstGeom>
          <a:solidFill>
            <a:schemeClr val="bg1"/>
          </a:solidFill>
        </p:spPr>
        <p:txBody>
          <a:bodyPr wrap="square" rtlCol="0">
            <a:spAutoFit/>
          </a:bodyPr>
          <a:lstStyle/>
          <a:p>
            <a:endParaRPr lang="fr-FR" dirty="0"/>
          </a:p>
        </p:txBody>
      </p:sp>
      <p:grpSp>
        <p:nvGrpSpPr>
          <p:cNvPr id="6" name="Group 22"/>
          <p:cNvGrpSpPr>
            <a:grpSpLocks/>
          </p:cNvGrpSpPr>
          <p:nvPr/>
        </p:nvGrpSpPr>
        <p:grpSpPr bwMode="auto">
          <a:xfrm>
            <a:off x="6677934" y="-27384"/>
            <a:ext cx="2214546" cy="565151"/>
            <a:chOff x="4694" y="1940"/>
            <a:chExt cx="862" cy="356"/>
          </a:xfrm>
          <a:solidFill>
            <a:srgbClr val="00B050"/>
          </a:solidFill>
        </p:grpSpPr>
        <p:sp>
          <p:nvSpPr>
            <p:cNvPr id="7"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8"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pic>
        <p:nvPicPr>
          <p:cNvPr id="9" name="Picture 2"/>
          <p:cNvPicPr>
            <a:picLocks noChangeAspect="1" noChangeArrowheads="1"/>
          </p:cNvPicPr>
          <p:nvPr/>
        </p:nvPicPr>
        <p:blipFill>
          <a:blip r:embed="rId4" cstate="print"/>
          <a:srcRect/>
          <a:stretch>
            <a:fillRect/>
          </a:stretch>
        </p:blipFill>
        <p:spPr bwMode="auto">
          <a:xfrm>
            <a:off x="0" y="0"/>
            <a:ext cx="2500298" cy="1071546"/>
          </a:xfrm>
          <a:prstGeom prst="rect">
            <a:avLst/>
          </a:prstGeom>
          <a:noFill/>
          <a:ln w="9525">
            <a:noFill/>
            <a:miter lim="800000"/>
            <a:headEnd/>
            <a:tailEnd/>
          </a:ln>
          <a:effectLst/>
        </p:spPr>
      </p:pic>
      <p:grpSp>
        <p:nvGrpSpPr>
          <p:cNvPr id="10" name="Group 22"/>
          <p:cNvGrpSpPr>
            <a:grpSpLocks/>
          </p:cNvGrpSpPr>
          <p:nvPr/>
        </p:nvGrpSpPr>
        <p:grpSpPr bwMode="auto">
          <a:xfrm>
            <a:off x="-32" y="-24"/>
            <a:ext cx="2214546" cy="565151"/>
            <a:chOff x="4694" y="1940"/>
            <a:chExt cx="862" cy="356"/>
          </a:xfrm>
          <a:solidFill>
            <a:srgbClr val="FFFF00"/>
          </a:solidFill>
        </p:grpSpPr>
        <p:sp>
          <p:nvSpPr>
            <p:cNvPr id="11"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2"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a:solidFill>
                    <a:schemeClr val="bg1"/>
                  </a:solidFill>
                </a:rPr>
                <a:t>Introduction</a:t>
              </a:r>
            </a:p>
          </p:txBody>
        </p:sp>
      </p:grpSp>
      <p:grpSp>
        <p:nvGrpSpPr>
          <p:cNvPr id="13" name="Group 22"/>
          <p:cNvGrpSpPr>
            <a:grpSpLocks/>
          </p:cNvGrpSpPr>
          <p:nvPr/>
        </p:nvGrpSpPr>
        <p:grpSpPr bwMode="auto">
          <a:xfrm>
            <a:off x="2987824" y="764704"/>
            <a:ext cx="2214546" cy="565151"/>
            <a:chOff x="4694" y="1940"/>
            <a:chExt cx="862" cy="356"/>
          </a:xfrm>
          <a:solidFill>
            <a:srgbClr val="92D050"/>
          </a:solidFill>
        </p:grpSpPr>
        <p:sp>
          <p:nvSpPr>
            <p:cNvPr id="14"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5"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sp>
        <p:nvSpPr>
          <p:cNvPr id="16" name="ZoneTexte 1"/>
          <p:cNvSpPr txBox="1">
            <a:spLocks noChangeArrowheads="1"/>
          </p:cNvSpPr>
          <p:nvPr/>
        </p:nvSpPr>
        <p:spPr bwMode="auto">
          <a:xfrm>
            <a:off x="323528" y="1652449"/>
            <a:ext cx="8568952" cy="624423"/>
          </a:xfrm>
          <a:prstGeom prst="snip2DiagRect">
            <a:avLst/>
          </a:prstGeom>
          <a:solidFill>
            <a:srgbClr val="00B0F0"/>
          </a:solidFill>
          <a:ln w="9525">
            <a:noFill/>
            <a:miter lim="800000"/>
            <a:headEnd/>
            <a:tailEnd/>
          </a:ln>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defRPr/>
            </a:pPr>
            <a:r>
              <a:rPr lang="fr-FR" sz="2800" b="1" dirty="0">
                <a:ln w="11430"/>
                <a:solidFill>
                  <a:schemeClr val="bg2">
                    <a:lumMod val="75000"/>
                  </a:schemeClr>
                </a:solidFill>
                <a:effectLst>
                  <a:outerShdw blurRad="50800" dist="39000" dir="5460000" algn="tl">
                    <a:srgbClr val="000000">
                      <a:alpha val="38000"/>
                    </a:srgbClr>
                  </a:outerShdw>
                  <a:reflection blurRad="6350" stA="60000" endA="900" endPos="58000" dir="5400000" sy="-100000" algn="bl" rotWithShape="0"/>
                </a:effectLst>
                <a:latin typeface="Algerian" pitchFamily="82" charset="0"/>
                <a:cs typeface="Times New Roman" pitchFamily="18" charset="0"/>
              </a:rPr>
              <a:t>LES REACTIONS DES COMPOSÉS </a:t>
            </a:r>
            <a:r>
              <a:rPr lang="fr-FR" sz="2800" b="1" dirty="0" smtClean="0">
                <a:ln w="11430"/>
                <a:solidFill>
                  <a:schemeClr val="bg2">
                    <a:lumMod val="75000"/>
                  </a:schemeClr>
                </a:solidFill>
                <a:effectLst>
                  <a:outerShdw blurRad="50800" dist="39000" dir="5460000" algn="tl">
                    <a:srgbClr val="000000">
                      <a:alpha val="38000"/>
                    </a:srgbClr>
                  </a:outerShdw>
                  <a:reflection blurRad="6350" stA="60000" endA="900" endPos="58000" dir="5400000" sy="-100000" algn="bl" rotWithShape="0"/>
                </a:effectLst>
                <a:latin typeface="Algerian" pitchFamily="82" charset="0"/>
                <a:cs typeface="Times New Roman" pitchFamily="18" charset="0"/>
              </a:rPr>
              <a:t>α</a:t>
            </a:r>
            <a:r>
              <a:rPr lang="fr-FR" sz="2800" b="1" dirty="0">
                <a:ln w="11430"/>
                <a:solidFill>
                  <a:schemeClr val="bg2">
                    <a:lumMod val="75000"/>
                  </a:schemeClr>
                </a:solidFill>
                <a:effectLst>
                  <a:outerShdw blurRad="50800" dist="39000" dir="5460000" algn="tl">
                    <a:srgbClr val="000000">
                      <a:alpha val="38000"/>
                    </a:srgbClr>
                  </a:outerShdw>
                  <a:reflection blurRad="6350" stA="60000" endA="900" endPos="58000" dir="5400000" sy="-100000" algn="bl" rotWithShape="0"/>
                </a:effectLst>
                <a:latin typeface="Algerian" pitchFamily="82" charset="0"/>
                <a:cs typeface="Times New Roman" pitchFamily="18" charset="0"/>
              </a:rPr>
              <a:t>, β –INSATURÉS </a:t>
            </a:r>
            <a:endParaRPr lang="fr-FR" sz="2800" b="1" dirty="0">
              <a:ln w="11430"/>
              <a:solidFill>
                <a:schemeClr val="bg2">
                  <a:lumMod val="75000"/>
                </a:schemeClr>
              </a:solidFill>
              <a:effectLst>
                <a:outerShdw blurRad="50800" dist="39000" dir="5460000" algn="tl">
                  <a:srgbClr val="000000">
                    <a:alpha val="38000"/>
                  </a:srgbClr>
                </a:outerShdw>
                <a:reflection blurRad="6350" stA="60000" endA="900" endPos="58000" dir="5400000" sy="-100000" algn="bl" rotWithShape="0"/>
              </a:effectLst>
              <a:latin typeface="Algerian" pitchFamily="82" charset="0"/>
            </a:endParaRPr>
          </a:p>
        </p:txBody>
      </p:sp>
      <p:sp>
        <p:nvSpPr>
          <p:cNvPr id="17" name="Text Box 16"/>
          <p:cNvSpPr txBox="1">
            <a:spLocks noChangeArrowheads="1"/>
          </p:cNvSpPr>
          <p:nvPr/>
        </p:nvSpPr>
        <p:spPr bwMode="auto">
          <a:xfrm>
            <a:off x="252090" y="2411760"/>
            <a:ext cx="3071813" cy="369888"/>
          </a:xfrm>
          <a:prstGeom prst="rect">
            <a:avLst/>
          </a:prstGeom>
          <a:noFill/>
          <a:ln w="9525">
            <a:noFill/>
            <a:miter lim="800000"/>
            <a:headEnd/>
            <a:tailEnd/>
          </a:ln>
        </p:spPr>
        <p:txBody>
          <a:bodyPr>
            <a:spAutoFit/>
          </a:bodyPr>
          <a:lstStyle/>
          <a:p>
            <a:r>
              <a:rPr lang="fr-FR" u="sng">
                <a:solidFill>
                  <a:srgbClr val="0000FF"/>
                </a:solidFill>
                <a:sym typeface="Wingdings" pitchFamily="2" charset="2"/>
              </a:rPr>
              <a:t> Hydrogénation catalytique</a:t>
            </a:r>
          </a:p>
        </p:txBody>
      </p:sp>
      <p:sp>
        <p:nvSpPr>
          <p:cNvPr id="20" name="Text Box 20"/>
          <p:cNvSpPr txBox="1">
            <a:spLocks noChangeArrowheads="1"/>
          </p:cNvSpPr>
          <p:nvPr/>
        </p:nvSpPr>
        <p:spPr bwMode="auto">
          <a:xfrm>
            <a:off x="323528" y="3911948"/>
            <a:ext cx="2714625" cy="369887"/>
          </a:xfrm>
          <a:prstGeom prst="rect">
            <a:avLst/>
          </a:prstGeom>
          <a:noFill/>
          <a:ln w="9525">
            <a:noFill/>
            <a:miter lim="800000"/>
            <a:headEnd/>
            <a:tailEnd/>
          </a:ln>
        </p:spPr>
        <p:txBody>
          <a:bodyPr>
            <a:spAutoFit/>
          </a:bodyPr>
          <a:lstStyle/>
          <a:p>
            <a:r>
              <a:rPr lang="fr-FR" u="sng">
                <a:solidFill>
                  <a:srgbClr val="0000FF"/>
                </a:solidFill>
                <a:sym typeface="Wingdings" pitchFamily="2" charset="2"/>
              </a:rPr>
              <a:t> Additions électrophiles</a:t>
            </a:r>
          </a:p>
        </p:txBody>
      </p:sp>
      <p:sp>
        <p:nvSpPr>
          <p:cNvPr id="23" name="Text Box 24"/>
          <p:cNvSpPr txBox="1">
            <a:spLocks noChangeArrowheads="1"/>
          </p:cNvSpPr>
          <p:nvPr/>
        </p:nvSpPr>
        <p:spPr bwMode="auto">
          <a:xfrm>
            <a:off x="4609778" y="5626448"/>
            <a:ext cx="1946275" cy="336550"/>
          </a:xfrm>
          <a:prstGeom prst="rect">
            <a:avLst/>
          </a:prstGeom>
          <a:noFill/>
          <a:ln w="9525">
            <a:noFill/>
            <a:miter lim="800000"/>
            <a:headEnd/>
            <a:tailEnd/>
          </a:ln>
        </p:spPr>
        <p:txBody>
          <a:bodyPr wrap="none">
            <a:spAutoFit/>
          </a:bodyPr>
          <a:lstStyle/>
          <a:p>
            <a:r>
              <a:rPr lang="fr-FR"/>
              <a:t>Addition anti (trans)</a:t>
            </a:r>
          </a:p>
        </p:txBody>
      </p:sp>
      <p:sp>
        <p:nvSpPr>
          <p:cNvPr id="24" name="Text Box 25"/>
          <p:cNvSpPr txBox="1">
            <a:spLocks noChangeArrowheads="1"/>
          </p:cNvSpPr>
          <p:nvPr/>
        </p:nvSpPr>
        <p:spPr bwMode="auto">
          <a:xfrm>
            <a:off x="4895528" y="5983635"/>
            <a:ext cx="2611437" cy="336550"/>
          </a:xfrm>
          <a:prstGeom prst="rect">
            <a:avLst/>
          </a:prstGeom>
          <a:noFill/>
          <a:ln w="9525">
            <a:noFill/>
            <a:miter lim="800000"/>
            <a:headEnd/>
            <a:tailEnd/>
          </a:ln>
        </p:spPr>
        <p:txBody>
          <a:bodyPr wrap="none">
            <a:spAutoFit/>
          </a:bodyPr>
          <a:lstStyle/>
          <a:p>
            <a:r>
              <a:rPr lang="fr-FR"/>
              <a:t>Réaction très lente, difficile</a:t>
            </a:r>
          </a:p>
        </p:txBody>
      </p:sp>
      <p:grpSp>
        <p:nvGrpSpPr>
          <p:cNvPr id="29" name="Groupe 28"/>
          <p:cNvGrpSpPr/>
          <p:nvPr/>
        </p:nvGrpSpPr>
        <p:grpSpPr>
          <a:xfrm>
            <a:off x="2411760" y="2852936"/>
            <a:ext cx="5040560" cy="936104"/>
            <a:chOff x="2411760" y="2852936"/>
            <a:chExt cx="5040560" cy="936104"/>
          </a:xfrm>
        </p:grpSpPr>
        <p:sp>
          <p:nvSpPr>
            <p:cNvPr id="25" name="ZoneTexte 24"/>
            <p:cNvSpPr txBox="1"/>
            <p:nvPr/>
          </p:nvSpPr>
          <p:spPr>
            <a:xfrm>
              <a:off x="2411760" y="2852936"/>
              <a:ext cx="5040560" cy="923330"/>
            </a:xfrm>
            <a:prstGeom prst="rect">
              <a:avLst/>
            </a:prstGeom>
            <a:solidFill>
              <a:schemeClr val="tx1"/>
            </a:solidFill>
          </p:spPr>
          <p:txBody>
            <a:bodyPr wrap="square" rtlCol="0">
              <a:spAutoFit/>
            </a:bodyPr>
            <a:lstStyle/>
            <a:p>
              <a:endParaRPr lang="fr-FR" dirty="0" smtClean="0"/>
            </a:p>
            <a:p>
              <a:endParaRPr lang="fr-FR" dirty="0" smtClean="0"/>
            </a:p>
            <a:p>
              <a:endParaRPr lang="fr-FR" dirty="0"/>
            </a:p>
          </p:txBody>
        </p:sp>
        <p:graphicFrame>
          <p:nvGraphicFramePr>
            <p:cNvPr id="237585" name="Object 17"/>
            <p:cNvGraphicFramePr>
              <a:graphicFrameLocks noChangeAspect="1"/>
            </p:cNvGraphicFramePr>
            <p:nvPr/>
          </p:nvGraphicFramePr>
          <p:xfrm>
            <a:off x="2411760" y="2996952"/>
            <a:ext cx="3087687" cy="717550"/>
          </p:xfrm>
          <a:graphic>
            <a:graphicData uri="http://schemas.openxmlformats.org/presentationml/2006/ole">
              <p:oleObj spid="_x0000_s192517" name="CS ChemDraw Drawing" r:id="rId5" imgW="2394000" imgH="556920" progId="">
                <p:embed/>
              </p:oleObj>
            </a:graphicData>
          </a:graphic>
        </p:graphicFrame>
        <p:graphicFrame>
          <p:nvGraphicFramePr>
            <p:cNvPr id="237586" name="Object 18"/>
            <p:cNvGraphicFramePr>
              <a:graphicFrameLocks noChangeAspect="1"/>
            </p:cNvGraphicFramePr>
            <p:nvPr/>
          </p:nvGraphicFramePr>
          <p:xfrm>
            <a:off x="5508104" y="2887340"/>
            <a:ext cx="1524000" cy="901700"/>
          </p:xfrm>
          <a:graphic>
            <a:graphicData uri="http://schemas.openxmlformats.org/presentationml/2006/ole">
              <p:oleObj spid="_x0000_s192518" name="CS ChemDraw Drawing" r:id="rId6" imgW="1181160" imgH="698760" progId="">
                <p:embed/>
              </p:oleObj>
            </a:graphicData>
          </a:graphic>
        </p:graphicFrame>
      </p:grpSp>
      <p:grpSp>
        <p:nvGrpSpPr>
          <p:cNvPr id="30" name="Groupe 29"/>
          <p:cNvGrpSpPr/>
          <p:nvPr/>
        </p:nvGrpSpPr>
        <p:grpSpPr>
          <a:xfrm>
            <a:off x="2771800" y="4365104"/>
            <a:ext cx="5328592" cy="923330"/>
            <a:chOff x="2771800" y="4365104"/>
            <a:chExt cx="5328592" cy="923330"/>
          </a:xfrm>
        </p:grpSpPr>
        <p:sp>
          <p:nvSpPr>
            <p:cNvPr id="26" name="ZoneTexte 25"/>
            <p:cNvSpPr txBox="1"/>
            <p:nvPr/>
          </p:nvSpPr>
          <p:spPr>
            <a:xfrm>
              <a:off x="2771800" y="4365104"/>
              <a:ext cx="5328592" cy="923330"/>
            </a:xfrm>
            <a:prstGeom prst="rect">
              <a:avLst/>
            </a:prstGeom>
            <a:solidFill>
              <a:schemeClr val="tx1"/>
            </a:solidFill>
          </p:spPr>
          <p:txBody>
            <a:bodyPr wrap="square" rtlCol="0">
              <a:spAutoFit/>
            </a:bodyPr>
            <a:lstStyle/>
            <a:p>
              <a:pPr algn="ctr"/>
              <a:endParaRPr lang="fr-FR" dirty="0" smtClean="0"/>
            </a:p>
            <a:p>
              <a:pPr algn="ctr"/>
              <a:endParaRPr lang="fr-FR" dirty="0" smtClean="0"/>
            </a:p>
            <a:p>
              <a:pPr algn="ctr"/>
              <a:endParaRPr lang="fr-FR" dirty="0"/>
            </a:p>
          </p:txBody>
        </p:sp>
        <p:graphicFrame>
          <p:nvGraphicFramePr>
            <p:cNvPr id="237589" name="Object 21"/>
            <p:cNvGraphicFramePr>
              <a:graphicFrameLocks noChangeAspect="1"/>
            </p:cNvGraphicFramePr>
            <p:nvPr/>
          </p:nvGraphicFramePr>
          <p:xfrm>
            <a:off x="2996480" y="4509120"/>
            <a:ext cx="3087688" cy="719138"/>
          </p:xfrm>
          <a:graphic>
            <a:graphicData uri="http://schemas.openxmlformats.org/presentationml/2006/ole">
              <p:oleObj spid="_x0000_s192519" name="CS ChemDraw Drawing" r:id="rId7" imgW="2394000" imgH="556920" progId="">
                <p:embed/>
              </p:oleObj>
            </a:graphicData>
          </a:graphic>
        </p:graphicFrame>
        <p:graphicFrame>
          <p:nvGraphicFramePr>
            <p:cNvPr id="237590" name="Object 22"/>
            <p:cNvGraphicFramePr>
              <a:graphicFrameLocks noChangeAspect="1"/>
            </p:cNvGraphicFramePr>
            <p:nvPr/>
          </p:nvGraphicFramePr>
          <p:xfrm>
            <a:off x="6216352" y="4365104"/>
            <a:ext cx="1524000" cy="900113"/>
          </p:xfrm>
          <a:graphic>
            <a:graphicData uri="http://schemas.openxmlformats.org/presentationml/2006/ole">
              <p:oleObj spid="_x0000_s192520" name="CS ChemDraw Drawing" r:id="rId8" imgW="1181160" imgH="698760" progId="">
                <p:embed/>
              </p:oleObj>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51"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770" decel="100000"/>
                                        <p:tgtEl>
                                          <p:spTgt spid="17"/>
                                        </p:tgtEl>
                                      </p:cBhvr>
                                    </p:animEffect>
                                    <p:animScale>
                                      <p:cBhvr>
                                        <p:cTn id="13" dur="770" decel="100000"/>
                                        <p:tgtEl>
                                          <p:spTgt spid="17"/>
                                        </p:tgtEl>
                                      </p:cBhvr>
                                      <p:from x="10000" y="10000"/>
                                      <p:to x="200000" y="450000"/>
                                    </p:animScale>
                                    <p:animScale>
                                      <p:cBhvr>
                                        <p:cTn id="14" dur="1230" accel="100000" fill="hold">
                                          <p:stCondLst>
                                            <p:cond delay="770"/>
                                          </p:stCondLst>
                                        </p:cTn>
                                        <p:tgtEl>
                                          <p:spTgt spid="17"/>
                                        </p:tgtEl>
                                      </p:cBhvr>
                                      <p:from x="200000" y="450000"/>
                                      <p:to x="100000" y="100000"/>
                                    </p:animScale>
                                    <p:set>
                                      <p:cBhvr>
                                        <p:cTn id="15" dur="770" fill="hold"/>
                                        <p:tgtEl>
                                          <p:spTgt spid="17"/>
                                        </p:tgtEl>
                                        <p:attrNameLst>
                                          <p:attrName>ppt_x</p:attrName>
                                        </p:attrNameLst>
                                      </p:cBhvr>
                                      <p:to>
                                        <p:strVal val="(0.5)"/>
                                      </p:to>
                                    </p:set>
                                    <p:anim from="(0.5)" to="(#ppt_x)" calcmode="lin" valueType="num">
                                      <p:cBhvr>
                                        <p:cTn id="16" dur="1230" accel="100000" fill="hold">
                                          <p:stCondLst>
                                            <p:cond delay="770"/>
                                          </p:stCondLst>
                                        </p:cTn>
                                        <p:tgtEl>
                                          <p:spTgt spid="17"/>
                                        </p:tgtEl>
                                        <p:attrNameLst>
                                          <p:attrName>ppt_x</p:attrName>
                                        </p:attrNameLst>
                                      </p:cBhvr>
                                    </p:anim>
                                    <p:set>
                                      <p:cBhvr>
                                        <p:cTn id="17" dur="770" fill="hold"/>
                                        <p:tgtEl>
                                          <p:spTgt spid="17"/>
                                        </p:tgtEl>
                                        <p:attrNameLst>
                                          <p:attrName>ppt_y</p:attrName>
                                        </p:attrNameLst>
                                      </p:cBhvr>
                                      <p:to>
                                        <p:strVal val="(#ppt_y+0.4)"/>
                                      </p:to>
                                    </p:set>
                                    <p:anim from="(#ppt_y+0.4)" to="(#ppt_y)" calcmode="lin" valueType="num">
                                      <p:cBhvr>
                                        <p:cTn id="18" dur="1230" accel="100000" fill="hold">
                                          <p:stCondLst>
                                            <p:cond delay="770"/>
                                          </p:stCondLst>
                                        </p:cTn>
                                        <p:tgtEl>
                                          <p:spTgt spid="17"/>
                                        </p:tgtEl>
                                        <p:attrNameLst>
                                          <p:attrName>ppt_y</p:attrName>
                                        </p:attrNameLst>
                                      </p:cBhvr>
                                    </p:anim>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iterate type="lt">
                                    <p:tmPct val="5000"/>
                                  </p:iterate>
                                  <p:childTnLst>
                                    <p:set>
                                      <p:cBhvr>
                                        <p:cTn id="22" dur="1" fill="hold">
                                          <p:stCondLst>
                                            <p:cond delay="0"/>
                                          </p:stCondLst>
                                        </p:cTn>
                                        <p:tgtEl>
                                          <p:spTgt spid="29"/>
                                        </p:tgtEl>
                                        <p:attrNameLst>
                                          <p:attrName>style.visibility</p:attrName>
                                        </p:attrNameLst>
                                      </p:cBhvr>
                                      <p:to>
                                        <p:strVal val="visible"/>
                                      </p:to>
                                    </p:set>
                                    <p:anim calcmode="lin" valueType="num">
                                      <p:cBhvr>
                                        <p:cTn id="23" dur="1000" fill="hold"/>
                                        <p:tgtEl>
                                          <p:spTgt spid="29"/>
                                        </p:tgtEl>
                                        <p:attrNameLst>
                                          <p:attrName>ppt_w</p:attrName>
                                        </p:attrNameLst>
                                      </p:cBhvr>
                                      <p:tavLst>
                                        <p:tav tm="0">
                                          <p:val>
                                            <p:fltVal val="0"/>
                                          </p:val>
                                        </p:tav>
                                        <p:tav tm="100000">
                                          <p:val>
                                            <p:strVal val="#ppt_w"/>
                                          </p:val>
                                        </p:tav>
                                      </p:tavLst>
                                    </p:anim>
                                    <p:anim calcmode="lin" valueType="num">
                                      <p:cBhvr>
                                        <p:cTn id="24" dur="1000" fill="hold"/>
                                        <p:tgtEl>
                                          <p:spTgt spid="29"/>
                                        </p:tgtEl>
                                        <p:attrNameLst>
                                          <p:attrName>ppt_h</p:attrName>
                                        </p:attrNameLst>
                                      </p:cBhvr>
                                      <p:tavLst>
                                        <p:tav tm="0">
                                          <p:val>
                                            <p:fltVal val="0"/>
                                          </p:val>
                                        </p:tav>
                                        <p:tav tm="100000">
                                          <p:val>
                                            <p:strVal val="#ppt_h"/>
                                          </p:val>
                                        </p:tav>
                                      </p:tavLst>
                                    </p:anim>
                                    <p:anim calcmode="lin" valueType="num">
                                      <p:cBhvr>
                                        <p:cTn id="25" dur="1000" fill="hold"/>
                                        <p:tgtEl>
                                          <p:spTgt spid="29"/>
                                        </p:tgtEl>
                                        <p:attrNameLst>
                                          <p:attrName>style.rotation</p:attrName>
                                        </p:attrNameLst>
                                      </p:cBhvr>
                                      <p:tavLst>
                                        <p:tav tm="0">
                                          <p:val>
                                            <p:fltVal val="90"/>
                                          </p:val>
                                        </p:tav>
                                        <p:tav tm="100000">
                                          <p:val>
                                            <p:fltVal val="0"/>
                                          </p:val>
                                        </p:tav>
                                      </p:tavLst>
                                    </p:anim>
                                    <p:animEffect transition="in" filter="fade">
                                      <p:cBhvr>
                                        <p:cTn id="26" dur="1000"/>
                                        <p:tgtEl>
                                          <p:spTgt spid="29"/>
                                        </p:tgtEl>
                                      </p:cBhvr>
                                    </p:animEffect>
                                  </p:childTnLst>
                                </p:cTn>
                              </p:par>
                            </p:childTnLst>
                          </p:cTn>
                        </p:par>
                      </p:childTnLst>
                    </p:cTn>
                  </p:par>
                  <p:par>
                    <p:cTn id="27" fill="hold">
                      <p:stCondLst>
                        <p:cond delay="indefinite"/>
                      </p:stCondLst>
                      <p:childTnLst>
                        <p:par>
                          <p:cTn id="28" fill="hold">
                            <p:stCondLst>
                              <p:cond delay="0"/>
                            </p:stCondLst>
                            <p:childTnLst>
                              <p:par>
                                <p:cTn id="29" presetID="5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770" decel="100000"/>
                                        <p:tgtEl>
                                          <p:spTgt spid="20"/>
                                        </p:tgtEl>
                                      </p:cBhvr>
                                    </p:animEffect>
                                    <p:animScale>
                                      <p:cBhvr>
                                        <p:cTn id="32" dur="770" decel="100000"/>
                                        <p:tgtEl>
                                          <p:spTgt spid="20"/>
                                        </p:tgtEl>
                                      </p:cBhvr>
                                      <p:from x="10000" y="10000"/>
                                      <p:to x="200000" y="450000"/>
                                    </p:animScale>
                                    <p:animScale>
                                      <p:cBhvr>
                                        <p:cTn id="33" dur="1230" accel="100000" fill="hold">
                                          <p:stCondLst>
                                            <p:cond delay="770"/>
                                          </p:stCondLst>
                                        </p:cTn>
                                        <p:tgtEl>
                                          <p:spTgt spid="20"/>
                                        </p:tgtEl>
                                      </p:cBhvr>
                                      <p:from x="200000" y="450000"/>
                                      <p:to x="100000" y="100000"/>
                                    </p:animScale>
                                    <p:set>
                                      <p:cBhvr>
                                        <p:cTn id="34" dur="770" fill="hold"/>
                                        <p:tgtEl>
                                          <p:spTgt spid="20"/>
                                        </p:tgtEl>
                                        <p:attrNameLst>
                                          <p:attrName>ppt_x</p:attrName>
                                        </p:attrNameLst>
                                      </p:cBhvr>
                                      <p:to>
                                        <p:strVal val="(0.5)"/>
                                      </p:to>
                                    </p:set>
                                    <p:anim from="(0.5)" to="(#ppt_x)" calcmode="lin" valueType="num">
                                      <p:cBhvr>
                                        <p:cTn id="35" dur="1230" accel="100000" fill="hold">
                                          <p:stCondLst>
                                            <p:cond delay="770"/>
                                          </p:stCondLst>
                                        </p:cTn>
                                        <p:tgtEl>
                                          <p:spTgt spid="20"/>
                                        </p:tgtEl>
                                        <p:attrNameLst>
                                          <p:attrName>ppt_x</p:attrName>
                                        </p:attrNameLst>
                                      </p:cBhvr>
                                    </p:anim>
                                    <p:set>
                                      <p:cBhvr>
                                        <p:cTn id="36" dur="770" fill="hold"/>
                                        <p:tgtEl>
                                          <p:spTgt spid="20"/>
                                        </p:tgtEl>
                                        <p:attrNameLst>
                                          <p:attrName>ppt_y</p:attrName>
                                        </p:attrNameLst>
                                      </p:cBhvr>
                                      <p:to>
                                        <p:strVal val="(#ppt_y+0.4)"/>
                                      </p:to>
                                    </p:set>
                                    <p:anim from="(#ppt_y+0.4)" to="(#ppt_y)" calcmode="lin" valueType="num">
                                      <p:cBhvr>
                                        <p:cTn id="37" dur="1230" accel="100000" fill="hold">
                                          <p:stCondLst>
                                            <p:cond delay="770"/>
                                          </p:stCondLst>
                                        </p:cTn>
                                        <p:tgtEl>
                                          <p:spTgt spid="20"/>
                                        </p:tgtEl>
                                        <p:attrNameLst>
                                          <p:attrName>ppt_y</p:attrName>
                                        </p:attrNameLst>
                                      </p:cBhvr>
                                    </p:anim>
                                  </p:childTnLst>
                                </p:cTn>
                              </p:par>
                            </p:childTnLst>
                          </p:cTn>
                        </p:par>
                      </p:childTnLst>
                    </p:cTn>
                  </p:par>
                  <p:par>
                    <p:cTn id="38" fill="hold">
                      <p:stCondLst>
                        <p:cond delay="indefinite"/>
                      </p:stCondLst>
                      <p:childTnLst>
                        <p:par>
                          <p:cTn id="39" fill="hold">
                            <p:stCondLst>
                              <p:cond delay="0"/>
                            </p:stCondLst>
                            <p:childTnLst>
                              <p:par>
                                <p:cTn id="40" presetID="31" presetClass="entr" presetSubtype="0" fill="hold" nodeType="clickEffect">
                                  <p:stCondLst>
                                    <p:cond delay="0"/>
                                  </p:stCondLst>
                                  <p:iterate type="lt">
                                    <p:tmPct val="5000"/>
                                  </p:iterate>
                                  <p:childTnLst>
                                    <p:set>
                                      <p:cBhvr>
                                        <p:cTn id="41" dur="1" fill="hold">
                                          <p:stCondLst>
                                            <p:cond delay="0"/>
                                          </p:stCondLst>
                                        </p:cTn>
                                        <p:tgtEl>
                                          <p:spTgt spid="30"/>
                                        </p:tgtEl>
                                        <p:attrNameLst>
                                          <p:attrName>style.visibility</p:attrName>
                                        </p:attrNameLst>
                                      </p:cBhvr>
                                      <p:to>
                                        <p:strVal val="visible"/>
                                      </p:to>
                                    </p:set>
                                    <p:anim calcmode="lin" valueType="num">
                                      <p:cBhvr>
                                        <p:cTn id="42" dur="1000" fill="hold"/>
                                        <p:tgtEl>
                                          <p:spTgt spid="30"/>
                                        </p:tgtEl>
                                        <p:attrNameLst>
                                          <p:attrName>ppt_w</p:attrName>
                                        </p:attrNameLst>
                                      </p:cBhvr>
                                      <p:tavLst>
                                        <p:tav tm="0">
                                          <p:val>
                                            <p:fltVal val="0"/>
                                          </p:val>
                                        </p:tav>
                                        <p:tav tm="100000">
                                          <p:val>
                                            <p:strVal val="#ppt_w"/>
                                          </p:val>
                                        </p:tav>
                                      </p:tavLst>
                                    </p:anim>
                                    <p:anim calcmode="lin" valueType="num">
                                      <p:cBhvr>
                                        <p:cTn id="43" dur="1000" fill="hold"/>
                                        <p:tgtEl>
                                          <p:spTgt spid="30"/>
                                        </p:tgtEl>
                                        <p:attrNameLst>
                                          <p:attrName>ppt_h</p:attrName>
                                        </p:attrNameLst>
                                      </p:cBhvr>
                                      <p:tavLst>
                                        <p:tav tm="0">
                                          <p:val>
                                            <p:fltVal val="0"/>
                                          </p:val>
                                        </p:tav>
                                        <p:tav tm="100000">
                                          <p:val>
                                            <p:strVal val="#ppt_h"/>
                                          </p:val>
                                        </p:tav>
                                      </p:tavLst>
                                    </p:anim>
                                    <p:anim calcmode="lin" valueType="num">
                                      <p:cBhvr>
                                        <p:cTn id="44" dur="1000" fill="hold"/>
                                        <p:tgtEl>
                                          <p:spTgt spid="30"/>
                                        </p:tgtEl>
                                        <p:attrNameLst>
                                          <p:attrName>style.rotation</p:attrName>
                                        </p:attrNameLst>
                                      </p:cBhvr>
                                      <p:tavLst>
                                        <p:tav tm="0">
                                          <p:val>
                                            <p:fltVal val="90"/>
                                          </p:val>
                                        </p:tav>
                                        <p:tav tm="100000">
                                          <p:val>
                                            <p:fltVal val="0"/>
                                          </p:val>
                                        </p:tav>
                                      </p:tavLst>
                                    </p:anim>
                                    <p:animEffect transition="in" filter="fade">
                                      <p:cBhvr>
                                        <p:cTn id="45" dur="1000"/>
                                        <p:tgtEl>
                                          <p:spTgt spid="30"/>
                                        </p:tgtEl>
                                      </p:cBhvr>
                                    </p:animEffect>
                                  </p:childTnLst>
                                </p:cTn>
                              </p:par>
                              <p:par>
                                <p:cTn id="46" presetID="55" presetClass="entr" presetSubtype="0" fill="hold" grpId="0" nodeType="withEffect">
                                  <p:stCondLst>
                                    <p:cond delay="0"/>
                                  </p:stCondLst>
                                  <p:childTnLst>
                                    <p:set>
                                      <p:cBhvr>
                                        <p:cTn id="47" dur="1" fill="hold">
                                          <p:stCondLst>
                                            <p:cond delay="0"/>
                                          </p:stCondLst>
                                        </p:cTn>
                                        <p:tgtEl>
                                          <p:spTgt spid="23"/>
                                        </p:tgtEl>
                                        <p:attrNameLst>
                                          <p:attrName>style.visibility</p:attrName>
                                        </p:attrNameLst>
                                      </p:cBhvr>
                                      <p:to>
                                        <p:strVal val="visible"/>
                                      </p:to>
                                    </p:set>
                                    <p:anim calcmode="lin" valueType="num">
                                      <p:cBhvr>
                                        <p:cTn id="48" dur="1000" fill="hold"/>
                                        <p:tgtEl>
                                          <p:spTgt spid="23"/>
                                        </p:tgtEl>
                                        <p:attrNameLst>
                                          <p:attrName>ppt_w</p:attrName>
                                        </p:attrNameLst>
                                      </p:cBhvr>
                                      <p:tavLst>
                                        <p:tav tm="0">
                                          <p:val>
                                            <p:strVal val="#ppt_w*0.70"/>
                                          </p:val>
                                        </p:tav>
                                        <p:tav tm="100000">
                                          <p:val>
                                            <p:strVal val="#ppt_w"/>
                                          </p:val>
                                        </p:tav>
                                      </p:tavLst>
                                    </p:anim>
                                    <p:anim calcmode="lin" valueType="num">
                                      <p:cBhvr>
                                        <p:cTn id="49" dur="1000" fill="hold"/>
                                        <p:tgtEl>
                                          <p:spTgt spid="23"/>
                                        </p:tgtEl>
                                        <p:attrNameLst>
                                          <p:attrName>ppt_h</p:attrName>
                                        </p:attrNameLst>
                                      </p:cBhvr>
                                      <p:tavLst>
                                        <p:tav tm="0">
                                          <p:val>
                                            <p:strVal val="#ppt_h"/>
                                          </p:val>
                                        </p:tav>
                                        <p:tav tm="100000">
                                          <p:val>
                                            <p:strVal val="#ppt_h"/>
                                          </p:val>
                                        </p:tav>
                                      </p:tavLst>
                                    </p:anim>
                                    <p:animEffect transition="in" filter="fade">
                                      <p:cBhvr>
                                        <p:cTn id="50" dur="1000"/>
                                        <p:tgtEl>
                                          <p:spTgt spid="23"/>
                                        </p:tgtEl>
                                      </p:cBhvr>
                                    </p:animEffect>
                                  </p:childTnLst>
                                </p:cTn>
                              </p:par>
                              <p:par>
                                <p:cTn id="51" presetID="55"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 calcmode="lin" valueType="num">
                                      <p:cBhvr>
                                        <p:cTn id="53" dur="1000" fill="hold"/>
                                        <p:tgtEl>
                                          <p:spTgt spid="24"/>
                                        </p:tgtEl>
                                        <p:attrNameLst>
                                          <p:attrName>ppt_w</p:attrName>
                                        </p:attrNameLst>
                                      </p:cBhvr>
                                      <p:tavLst>
                                        <p:tav tm="0">
                                          <p:val>
                                            <p:strVal val="#ppt_w*0.70"/>
                                          </p:val>
                                        </p:tav>
                                        <p:tav tm="100000">
                                          <p:val>
                                            <p:strVal val="#ppt_w"/>
                                          </p:val>
                                        </p:tav>
                                      </p:tavLst>
                                    </p:anim>
                                    <p:anim calcmode="lin" valueType="num">
                                      <p:cBhvr>
                                        <p:cTn id="54" dur="1000" fill="hold"/>
                                        <p:tgtEl>
                                          <p:spTgt spid="24"/>
                                        </p:tgtEl>
                                        <p:attrNameLst>
                                          <p:attrName>ppt_h</p:attrName>
                                        </p:attrNameLst>
                                      </p:cBhvr>
                                      <p:tavLst>
                                        <p:tav tm="0">
                                          <p:val>
                                            <p:strVal val="#ppt_h"/>
                                          </p:val>
                                        </p:tav>
                                        <p:tav tm="100000">
                                          <p:val>
                                            <p:strVal val="#ppt_h"/>
                                          </p:val>
                                        </p:tav>
                                      </p:tavLst>
                                    </p:anim>
                                    <p:animEffect transition="in" filter="fade">
                                      <p:cBhvr>
                                        <p:cTn id="55"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0" grpId="0"/>
      <p:bldP spid="23" grpId="0"/>
      <p:bldP spid="2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43608" y="692696"/>
            <a:ext cx="8280920" cy="369332"/>
          </a:xfrm>
          <a:prstGeom prst="rect">
            <a:avLst/>
          </a:prstGeom>
          <a:solidFill>
            <a:schemeClr val="bg1"/>
          </a:solidFill>
        </p:spPr>
        <p:txBody>
          <a:bodyPr wrap="square" rtlCol="0">
            <a:spAutoFit/>
          </a:bodyPr>
          <a:lstStyle/>
          <a:p>
            <a:endParaRPr lang="fr-FR" dirty="0"/>
          </a:p>
        </p:txBody>
      </p:sp>
      <p:sp>
        <p:nvSpPr>
          <p:cNvPr id="5" name="ZoneTexte 4"/>
          <p:cNvSpPr txBox="1"/>
          <p:nvPr/>
        </p:nvSpPr>
        <p:spPr>
          <a:xfrm>
            <a:off x="2843808" y="6488668"/>
            <a:ext cx="5976664" cy="369332"/>
          </a:xfrm>
          <a:prstGeom prst="rect">
            <a:avLst/>
          </a:prstGeom>
          <a:solidFill>
            <a:schemeClr val="bg1"/>
          </a:solidFill>
        </p:spPr>
        <p:txBody>
          <a:bodyPr wrap="square" rtlCol="0">
            <a:spAutoFit/>
          </a:bodyPr>
          <a:lstStyle/>
          <a:p>
            <a:endParaRPr lang="fr-FR" dirty="0"/>
          </a:p>
        </p:txBody>
      </p:sp>
      <p:grpSp>
        <p:nvGrpSpPr>
          <p:cNvPr id="6" name="Group 22"/>
          <p:cNvGrpSpPr>
            <a:grpSpLocks/>
          </p:cNvGrpSpPr>
          <p:nvPr/>
        </p:nvGrpSpPr>
        <p:grpSpPr bwMode="auto">
          <a:xfrm>
            <a:off x="6660232" y="0"/>
            <a:ext cx="2214546" cy="565151"/>
            <a:chOff x="4694" y="1940"/>
            <a:chExt cx="862" cy="356"/>
          </a:xfrm>
          <a:solidFill>
            <a:srgbClr val="00B050"/>
          </a:solidFill>
        </p:grpSpPr>
        <p:sp>
          <p:nvSpPr>
            <p:cNvPr id="7"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8"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pic>
        <p:nvPicPr>
          <p:cNvPr id="9" name="Picture 2"/>
          <p:cNvPicPr>
            <a:picLocks noChangeAspect="1" noChangeArrowheads="1"/>
          </p:cNvPicPr>
          <p:nvPr/>
        </p:nvPicPr>
        <p:blipFill>
          <a:blip r:embed="rId4" cstate="print"/>
          <a:srcRect/>
          <a:stretch>
            <a:fillRect/>
          </a:stretch>
        </p:blipFill>
        <p:spPr bwMode="auto">
          <a:xfrm>
            <a:off x="0" y="0"/>
            <a:ext cx="2500298" cy="1071546"/>
          </a:xfrm>
          <a:prstGeom prst="rect">
            <a:avLst/>
          </a:prstGeom>
          <a:noFill/>
          <a:ln w="9525">
            <a:noFill/>
            <a:miter lim="800000"/>
            <a:headEnd/>
            <a:tailEnd/>
          </a:ln>
          <a:effectLst/>
        </p:spPr>
      </p:pic>
      <p:grpSp>
        <p:nvGrpSpPr>
          <p:cNvPr id="10" name="Group 22"/>
          <p:cNvGrpSpPr>
            <a:grpSpLocks/>
          </p:cNvGrpSpPr>
          <p:nvPr/>
        </p:nvGrpSpPr>
        <p:grpSpPr bwMode="auto">
          <a:xfrm>
            <a:off x="-32" y="-24"/>
            <a:ext cx="2214546" cy="565151"/>
            <a:chOff x="4694" y="1940"/>
            <a:chExt cx="862" cy="356"/>
          </a:xfrm>
          <a:solidFill>
            <a:srgbClr val="FFFF00"/>
          </a:solidFill>
        </p:grpSpPr>
        <p:sp>
          <p:nvSpPr>
            <p:cNvPr id="11"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2"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a:solidFill>
                    <a:schemeClr val="bg1"/>
                  </a:solidFill>
                </a:rPr>
                <a:t>Introduction</a:t>
              </a:r>
            </a:p>
          </p:txBody>
        </p:sp>
      </p:grpSp>
      <p:grpSp>
        <p:nvGrpSpPr>
          <p:cNvPr id="13" name="Group 22"/>
          <p:cNvGrpSpPr>
            <a:grpSpLocks/>
          </p:cNvGrpSpPr>
          <p:nvPr/>
        </p:nvGrpSpPr>
        <p:grpSpPr bwMode="auto">
          <a:xfrm>
            <a:off x="2771800" y="764704"/>
            <a:ext cx="2214546" cy="565151"/>
            <a:chOff x="4694" y="1940"/>
            <a:chExt cx="862" cy="356"/>
          </a:xfrm>
          <a:solidFill>
            <a:srgbClr val="92D050"/>
          </a:solidFill>
        </p:grpSpPr>
        <p:sp>
          <p:nvSpPr>
            <p:cNvPr id="14"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5"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grpSp>
        <p:nvGrpSpPr>
          <p:cNvPr id="63" name="Groupe 62"/>
          <p:cNvGrpSpPr/>
          <p:nvPr/>
        </p:nvGrpSpPr>
        <p:grpSpPr>
          <a:xfrm>
            <a:off x="323528" y="1844824"/>
            <a:ext cx="8388424" cy="2308324"/>
            <a:chOff x="323528" y="1844824"/>
            <a:chExt cx="8388424" cy="2308324"/>
          </a:xfrm>
        </p:grpSpPr>
        <p:sp>
          <p:nvSpPr>
            <p:cNvPr id="47" name="ZoneTexte 46"/>
            <p:cNvSpPr txBox="1"/>
            <p:nvPr/>
          </p:nvSpPr>
          <p:spPr>
            <a:xfrm>
              <a:off x="323528" y="1844824"/>
              <a:ext cx="8388424" cy="2308324"/>
            </a:xfrm>
            <a:prstGeom prst="rect">
              <a:avLst/>
            </a:prstGeom>
            <a:solidFill>
              <a:schemeClr val="tx1"/>
            </a:solidFill>
          </p:spPr>
          <p:txBody>
            <a:bodyPr wrap="square" rtlCol="0">
              <a:spAutoFit/>
            </a:bodyPr>
            <a:lstStyle/>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a:p>
          </p:txBody>
        </p:sp>
        <p:grpSp>
          <p:nvGrpSpPr>
            <p:cNvPr id="48" name="Groupe 47"/>
            <p:cNvGrpSpPr/>
            <p:nvPr/>
          </p:nvGrpSpPr>
          <p:grpSpPr>
            <a:xfrm>
              <a:off x="1043608" y="1988840"/>
              <a:ext cx="6789737" cy="2035175"/>
              <a:chOff x="585788" y="1370013"/>
              <a:chExt cx="6789737" cy="2035175"/>
            </a:xfrm>
          </p:grpSpPr>
          <p:sp>
            <p:nvSpPr>
              <p:cNvPr id="49" name="Freeform 13"/>
              <p:cNvSpPr>
                <a:spLocks/>
              </p:cNvSpPr>
              <p:nvPr/>
            </p:nvSpPr>
            <p:spPr bwMode="auto">
              <a:xfrm>
                <a:off x="1017588" y="1684338"/>
                <a:ext cx="1657350" cy="528637"/>
              </a:xfrm>
              <a:custGeom>
                <a:avLst/>
                <a:gdLst>
                  <a:gd name="T0" fmla="*/ 2147483647 w 1044"/>
                  <a:gd name="T1" fmla="*/ 2147483647 h 333"/>
                  <a:gd name="T2" fmla="*/ 2147483647 w 1044"/>
                  <a:gd name="T3" fmla="*/ 2147483647 h 333"/>
                  <a:gd name="T4" fmla="*/ 0 w 1044"/>
                  <a:gd name="T5" fmla="*/ 2147483647 h 333"/>
                  <a:gd name="T6" fmla="*/ 0 60000 65536"/>
                  <a:gd name="T7" fmla="*/ 0 60000 65536"/>
                  <a:gd name="T8" fmla="*/ 0 60000 65536"/>
                  <a:gd name="T9" fmla="*/ 0 w 1044"/>
                  <a:gd name="T10" fmla="*/ 0 h 333"/>
                  <a:gd name="T11" fmla="*/ 1044 w 1044"/>
                  <a:gd name="T12" fmla="*/ 333 h 333"/>
                </a:gdLst>
                <a:ahLst/>
                <a:cxnLst>
                  <a:cxn ang="T6">
                    <a:pos x="T0" y="T1"/>
                  </a:cxn>
                  <a:cxn ang="T7">
                    <a:pos x="T2" y="T3"/>
                  </a:cxn>
                  <a:cxn ang="T8">
                    <a:pos x="T4" y="T5"/>
                  </a:cxn>
                </a:cxnLst>
                <a:rect l="T9" t="T10" r="T11" b="T12"/>
                <a:pathLst>
                  <a:path w="1044" h="333">
                    <a:moveTo>
                      <a:pt x="1044" y="242"/>
                    </a:moveTo>
                    <a:cubicBezTo>
                      <a:pt x="813" y="121"/>
                      <a:pt x="583" y="0"/>
                      <a:pt x="409" y="15"/>
                    </a:cubicBezTo>
                    <a:cubicBezTo>
                      <a:pt x="235" y="30"/>
                      <a:pt x="68" y="280"/>
                      <a:pt x="0" y="333"/>
                    </a:cubicBezTo>
                  </a:path>
                </a:pathLst>
              </a:custGeom>
              <a:noFill/>
              <a:ln w="19050">
                <a:solidFill>
                  <a:srgbClr val="008000"/>
                </a:solidFill>
                <a:round/>
                <a:headEnd/>
                <a:tailEnd type="arrow" w="med" len="med"/>
              </a:ln>
            </p:spPr>
            <p:txBody>
              <a:bodyPr/>
              <a:lstStyle/>
              <a:p>
                <a:endParaRPr lang="fr-FR"/>
              </a:p>
            </p:txBody>
          </p:sp>
          <p:grpSp>
            <p:nvGrpSpPr>
              <p:cNvPr id="50" name="Groupe 17"/>
              <p:cNvGrpSpPr/>
              <p:nvPr/>
            </p:nvGrpSpPr>
            <p:grpSpPr>
              <a:xfrm>
                <a:off x="585788" y="1370013"/>
                <a:ext cx="6789737" cy="2035175"/>
                <a:chOff x="585788" y="1370013"/>
                <a:chExt cx="6789737" cy="2035175"/>
              </a:xfrm>
            </p:grpSpPr>
            <p:graphicFrame>
              <p:nvGraphicFramePr>
                <p:cNvPr id="51" name="Object 8"/>
                <p:cNvGraphicFramePr>
                  <a:graphicFrameLocks noChangeAspect="1"/>
                </p:cNvGraphicFramePr>
                <p:nvPr/>
              </p:nvGraphicFramePr>
              <p:xfrm>
                <a:off x="585788" y="1997075"/>
                <a:ext cx="2398712" cy="839788"/>
              </p:xfrm>
              <a:graphic>
                <a:graphicData uri="http://schemas.openxmlformats.org/presentationml/2006/ole">
                  <p:oleObj spid="_x0000_s190471" name="CS ChemDraw Drawing" r:id="rId5" imgW="1849320" imgH="651240" progId="">
                    <p:embed/>
                  </p:oleObj>
                </a:graphicData>
              </a:graphic>
            </p:graphicFrame>
            <p:grpSp>
              <p:nvGrpSpPr>
                <p:cNvPr id="52" name="Group 9"/>
                <p:cNvGrpSpPr>
                  <a:grpSpLocks/>
                </p:cNvGrpSpPr>
                <p:nvPr/>
              </p:nvGrpSpPr>
              <p:grpSpPr bwMode="auto">
                <a:xfrm>
                  <a:off x="2530478" y="1946077"/>
                  <a:ext cx="1296990" cy="792088"/>
                  <a:chOff x="1973" y="1290440"/>
                  <a:chExt cx="817" cy="792088"/>
                </a:xfrm>
              </p:grpSpPr>
              <p:sp>
                <p:nvSpPr>
                  <p:cNvPr id="60" name="Line 10"/>
                  <p:cNvSpPr>
                    <a:spLocks noChangeShapeType="1"/>
                  </p:cNvSpPr>
                  <p:nvPr/>
                </p:nvSpPr>
                <p:spPr bwMode="auto">
                  <a:xfrm>
                    <a:off x="1973" y="1722488"/>
                    <a:ext cx="499" cy="0"/>
                  </a:xfrm>
                  <a:prstGeom prst="line">
                    <a:avLst/>
                  </a:prstGeom>
                  <a:noFill/>
                  <a:ln w="19050">
                    <a:solidFill>
                      <a:schemeClr val="bg1"/>
                    </a:solidFill>
                    <a:round/>
                    <a:headEnd/>
                    <a:tailEnd/>
                  </a:ln>
                </p:spPr>
                <p:txBody>
                  <a:bodyPr/>
                  <a:lstStyle/>
                  <a:p>
                    <a:endParaRPr lang="fr-FR"/>
                  </a:p>
                </p:txBody>
              </p:sp>
              <p:sp>
                <p:nvSpPr>
                  <p:cNvPr id="61" name="Line 11"/>
                  <p:cNvSpPr>
                    <a:spLocks noChangeShapeType="1"/>
                  </p:cNvSpPr>
                  <p:nvPr/>
                </p:nvSpPr>
                <p:spPr bwMode="auto">
                  <a:xfrm flipV="1">
                    <a:off x="2472" y="1290440"/>
                    <a:ext cx="227" cy="432048"/>
                  </a:xfrm>
                  <a:prstGeom prst="line">
                    <a:avLst/>
                  </a:prstGeom>
                  <a:noFill/>
                  <a:ln w="19050">
                    <a:solidFill>
                      <a:schemeClr val="bg1"/>
                    </a:solidFill>
                    <a:round/>
                    <a:headEnd/>
                    <a:tailEnd type="arrow" w="med" len="med"/>
                  </a:ln>
                </p:spPr>
                <p:txBody>
                  <a:bodyPr/>
                  <a:lstStyle/>
                  <a:p>
                    <a:endParaRPr lang="fr-FR"/>
                  </a:p>
                </p:txBody>
              </p:sp>
              <p:sp>
                <p:nvSpPr>
                  <p:cNvPr id="62" name="Line 12"/>
                  <p:cNvSpPr>
                    <a:spLocks noChangeShapeType="1"/>
                  </p:cNvSpPr>
                  <p:nvPr/>
                </p:nvSpPr>
                <p:spPr bwMode="auto">
                  <a:xfrm>
                    <a:off x="2472" y="1722488"/>
                    <a:ext cx="318" cy="360040"/>
                  </a:xfrm>
                  <a:prstGeom prst="line">
                    <a:avLst/>
                  </a:prstGeom>
                  <a:noFill/>
                  <a:ln w="19050">
                    <a:solidFill>
                      <a:schemeClr val="bg1"/>
                    </a:solidFill>
                    <a:round/>
                    <a:headEnd/>
                    <a:tailEnd type="arrow" w="med" len="med"/>
                  </a:ln>
                </p:spPr>
                <p:txBody>
                  <a:bodyPr/>
                  <a:lstStyle/>
                  <a:p>
                    <a:endParaRPr lang="fr-FR"/>
                  </a:p>
                </p:txBody>
              </p:sp>
            </p:grpSp>
            <p:graphicFrame>
              <p:nvGraphicFramePr>
                <p:cNvPr id="53" name="Object 14"/>
                <p:cNvGraphicFramePr>
                  <a:graphicFrameLocks noChangeAspect="1"/>
                </p:cNvGraphicFramePr>
                <p:nvPr/>
              </p:nvGraphicFramePr>
              <p:xfrm>
                <a:off x="4114800" y="1370013"/>
                <a:ext cx="1625600" cy="842962"/>
              </p:xfrm>
              <a:graphic>
                <a:graphicData uri="http://schemas.openxmlformats.org/presentationml/2006/ole">
                  <p:oleObj spid="_x0000_s190472" name="CS ChemDraw Drawing" r:id="rId6" imgW="1254240" imgH="651240" progId="">
                    <p:embed/>
                  </p:oleObj>
                </a:graphicData>
              </a:graphic>
            </p:graphicFrame>
            <p:sp>
              <p:nvSpPr>
                <p:cNvPr id="54" name="Text Box 15"/>
                <p:cNvSpPr txBox="1">
                  <a:spLocks noChangeArrowheads="1"/>
                </p:cNvSpPr>
                <p:nvPr/>
              </p:nvSpPr>
              <p:spPr bwMode="auto">
                <a:xfrm>
                  <a:off x="5986463" y="1563688"/>
                  <a:ext cx="1347787" cy="336550"/>
                </a:xfrm>
                <a:prstGeom prst="rect">
                  <a:avLst/>
                </a:prstGeom>
                <a:noFill/>
                <a:ln w="9525">
                  <a:noFill/>
                  <a:miter lim="800000"/>
                  <a:headEnd/>
                  <a:tailEnd/>
                </a:ln>
              </p:spPr>
              <p:txBody>
                <a:bodyPr wrap="none">
                  <a:spAutoFit/>
                </a:bodyPr>
                <a:lstStyle/>
                <a:p>
                  <a:r>
                    <a:rPr lang="fr-FR" b="1" dirty="0">
                      <a:solidFill>
                        <a:srgbClr val="008000"/>
                      </a:solidFill>
                    </a:rPr>
                    <a:t>Addition 1,4</a:t>
                  </a:r>
                </a:p>
              </p:txBody>
            </p:sp>
            <p:graphicFrame>
              <p:nvGraphicFramePr>
                <p:cNvPr id="55" name="Object 16"/>
                <p:cNvGraphicFramePr>
                  <a:graphicFrameLocks noChangeAspect="1"/>
                </p:cNvGraphicFramePr>
                <p:nvPr/>
              </p:nvGraphicFramePr>
              <p:xfrm>
                <a:off x="4000500" y="2500313"/>
                <a:ext cx="1625600" cy="904875"/>
              </p:xfrm>
              <a:graphic>
                <a:graphicData uri="http://schemas.openxmlformats.org/presentationml/2006/ole">
                  <p:oleObj spid="_x0000_s190473" name="CS ChemDraw Drawing" r:id="rId7" imgW="1254240" imgH="698400" progId="">
                    <p:embed/>
                  </p:oleObj>
                </a:graphicData>
              </a:graphic>
            </p:graphicFrame>
            <p:sp>
              <p:nvSpPr>
                <p:cNvPr id="56" name="Text Box 17"/>
                <p:cNvSpPr txBox="1">
                  <a:spLocks noChangeArrowheads="1"/>
                </p:cNvSpPr>
                <p:nvPr/>
              </p:nvSpPr>
              <p:spPr bwMode="auto">
                <a:xfrm>
                  <a:off x="6027738" y="2716213"/>
                  <a:ext cx="1347787" cy="336550"/>
                </a:xfrm>
                <a:prstGeom prst="rect">
                  <a:avLst/>
                </a:prstGeom>
                <a:noFill/>
                <a:ln w="9525">
                  <a:noFill/>
                  <a:miter lim="800000"/>
                  <a:headEnd/>
                  <a:tailEnd/>
                </a:ln>
              </p:spPr>
              <p:txBody>
                <a:bodyPr wrap="none">
                  <a:spAutoFit/>
                </a:bodyPr>
                <a:lstStyle/>
                <a:p>
                  <a:r>
                    <a:rPr lang="fr-FR" b="1">
                      <a:solidFill>
                        <a:srgbClr val="FF0000"/>
                      </a:solidFill>
                    </a:rPr>
                    <a:t>Addition 1,2</a:t>
                  </a:r>
                </a:p>
              </p:txBody>
            </p:sp>
            <p:sp>
              <p:nvSpPr>
                <p:cNvPr id="57" name="Text Box 22"/>
                <p:cNvSpPr txBox="1">
                  <a:spLocks noChangeArrowheads="1"/>
                </p:cNvSpPr>
                <p:nvPr/>
              </p:nvSpPr>
              <p:spPr bwMode="auto">
                <a:xfrm>
                  <a:off x="1666875" y="1420813"/>
                  <a:ext cx="736600" cy="304800"/>
                </a:xfrm>
                <a:prstGeom prst="rect">
                  <a:avLst/>
                </a:prstGeom>
                <a:noFill/>
                <a:ln w="9525">
                  <a:noFill/>
                  <a:miter lim="800000"/>
                  <a:headEnd/>
                  <a:tailEnd/>
                </a:ln>
              </p:spPr>
              <p:txBody>
                <a:bodyPr wrap="none">
                  <a:spAutoFit/>
                </a:bodyPr>
                <a:lstStyle/>
                <a:p>
                  <a:r>
                    <a:rPr lang="fr-FR" sz="1400" b="1">
                      <a:solidFill>
                        <a:srgbClr val="008000"/>
                      </a:solidFill>
                    </a:rPr>
                    <a:t>AN 1,4</a:t>
                  </a:r>
                </a:p>
              </p:txBody>
            </p:sp>
            <p:sp>
              <p:nvSpPr>
                <p:cNvPr id="58" name="Freeform 23"/>
                <p:cNvSpPr>
                  <a:spLocks/>
                </p:cNvSpPr>
                <p:nvPr/>
              </p:nvSpPr>
              <p:spPr bwMode="auto">
                <a:xfrm>
                  <a:off x="1717675" y="1852613"/>
                  <a:ext cx="957263" cy="431800"/>
                </a:xfrm>
                <a:custGeom>
                  <a:avLst/>
                  <a:gdLst>
                    <a:gd name="T0" fmla="*/ 2147483647 w 635"/>
                    <a:gd name="T1" fmla="*/ 2147483647 h 188"/>
                    <a:gd name="T2" fmla="*/ 2147483647 w 635"/>
                    <a:gd name="T3" fmla="*/ 2147483647 h 188"/>
                    <a:gd name="T4" fmla="*/ 0 w 635"/>
                    <a:gd name="T5" fmla="*/ 2147483647 h 188"/>
                    <a:gd name="T6" fmla="*/ 0 60000 65536"/>
                    <a:gd name="T7" fmla="*/ 0 60000 65536"/>
                    <a:gd name="T8" fmla="*/ 0 60000 65536"/>
                    <a:gd name="T9" fmla="*/ 0 w 635"/>
                    <a:gd name="T10" fmla="*/ 0 h 188"/>
                    <a:gd name="T11" fmla="*/ 635 w 635"/>
                    <a:gd name="T12" fmla="*/ 188 h 188"/>
                  </a:gdLst>
                  <a:ahLst/>
                  <a:cxnLst>
                    <a:cxn ang="T6">
                      <a:pos x="T0" y="T1"/>
                    </a:cxn>
                    <a:cxn ang="T7">
                      <a:pos x="T2" y="T3"/>
                    </a:cxn>
                    <a:cxn ang="T8">
                      <a:pos x="T4" y="T5"/>
                    </a:cxn>
                  </a:cxnLst>
                  <a:rect l="T9" t="T10" r="T11" b="T12"/>
                  <a:pathLst>
                    <a:path w="635" h="188">
                      <a:moveTo>
                        <a:pt x="635" y="143"/>
                      </a:moveTo>
                      <a:cubicBezTo>
                        <a:pt x="438" y="71"/>
                        <a:pt x="242" y="0"/>
                        <a:pt x="136" y="7"/>
                      </a:cubicBezTo>
                      <a:cubicBezTo>
                        <a:pt x="30" y="14"/>
                        <a:pt x="23" y="158"/>
                        <a:pt x="0" y="188"/>
                      </a:cubicBezTo>
                    </a:path>
                  </a:pathLst>
                </a:custGeom>
                <a:noFill/>
                <a:ln w="19050">
                  <a:solidFill>
                    <a:srgbClr val="FF0000"/>
                  </a:solidFill>
                  <a:round/>
                  <a:headEnd/>
                  <a:tailEnd type="arrow" w="med" len="med"/>
                </a:ln>
              </p:spPr>
              <p:txBody>
                <a:bodyPr/>
                <a:lstStyle/>
                <a:p>
                  <a:endParaRPr lang="fr-FR"/>
                </a:p>
              </p:txBody>
            </p:sp>
            <p:sp>
              <p:nvSpPr>
                <p:cNvPr id="59" name="Text Box 24"/>
                <p:cNvSpPr txBox="1">
                  <a:spLocks noChangeArrowheads="1"/>
                </p:cNvSpPr>
                <p:nvPr/>
              </p:nvSpPr>
              <p:spPr bwMode="auto">
                <a:xfrm>
                  <a:off x="1954213" y="2068513"/>
                  <a:ext cx="727075" cy="304800"/>
                </a:xfrm>
                <a:prstGeom prst="rect">
                  <a:avLst/>
                </a:prstGeom>
                <a:noFill/>
                <a:ln w="9525">
                  <a:noFill/>
                  <a:miter lim="800000"/>
                  <a:headEnd/>
                  <a:tailEnd/>
                </a:ln>
              </p:spPr>
              <p:txBody>
                <a:bodyPr wrap="none">
                  <a:spAutoFit/>
                </a:bodyPr>
                <a:lstStyle/>
                <a:p>
                  <a:r>
                    <a:rPr lang="fr-FR" sz="1400">
                      <a:solidFill>
                        <a:srgbClr val="FF0000"/>
                      </a:solidFill>
                    </a:rPr>
                    <a:t>AN 1,2</a:t>
                  </a:r>
                </a:p>
              </p:txBody>
            </p:sp>
          </p:gr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63"/>
                                        </p:tgtEl>
                                        <p:attrNameLst>
                                          <p:attrName>style.visibility</p:attrName>
                                        </p:attrNameLst>
                                      </p:cBhvr>
                                      <p:to>
                                        <p:strVal val="visible"/>
                                      </p:to>
                                    </p:set>
                                    <p:anim calcmode="lin" valueType="num">
                                      <p:cBhvr>
                                        <p:cTn id="7" dur="1000" fill="hold"/>
                                        <p:tgtEl>
                                          <p:spTgt spid="63"/>
                                        </p:tgtEl>
                                        <p:attrNameLst>
                                          <p:attrName>ppt_w</p:attrName>
                                        </p:attrNameLst>
                                      </p:cBhvr>
                                      <p:tavLst>
                                        <p:tav tm="0">
                                          <p:val>
                                            <p:fltVal val="0"/>
                                          </p:val>
                                        </p:tav>
                                        <p:tav tm="100000">
                                          <p:val>
                                            <p:strVal val="#ppt_w"/>
                                          </p:val>
                                        </p:tav>
                                      </p:tavLst>
                                    </p:anim>
                                    <p:anim calcmode="lin" valueType="num">
                                      <p:cBhvr>
                                        <p:cTn id="8" dur="1000" fill="hold"/>
                                        <p:tgtEl>
                                          <p:spTgt spid="63"/>
                                        </p:tgtEl>
                                        <p:attrNameLst>
                                          <p:attrName>ppt_h</p:attrName>
                                        </p:attrNameLst>
                                      </p:cBhvr>
                                      <p:tavLst>
                                        <p:tav tm="0">
                                          <p:val>
                                            <p:fltVal val="0"/>
                                          </p:val>
                                        </p:tav>
                                        <p:tav tm="100000">
                                          <p:val>
                                            <p:strVal val="#ppt_h"/>
                                          </p:val>
                                        </p:tav>
                                      </p:tavLst>
                                    </p:anim>
                                    <p:anim calcmode="lin" valueType="num">
                                      <p:cBhvr>
                                        <p:cTn id="9" dur="1000" fill="hold"/>
                                        <p:tgtEl>
                                          <p:spTgt spid="63"/>
                                        </p:tgtEl>
                                        <p:attrNameLst>
                                          <p:attrName>style.rotation</p:attrName>
                                        </p:attrNameLst>
                                      </p:cBhvr>
                                      <p:tavLst>
                                        <p:tav tm="0">
                                          <p:val>
                                            <p:fltVal val="90"/>
                                          </p:val>
                                        </p:tav>
                                        <p:tav tm="100000">
                                          <p:val>
                                            <p:fltVal val="0"/>
                                          </p:val>
                                        </p:tav>
                                      </p:tavLst>
                                    </p:anim>
                                    <p:animEffect transition="in" filter="fade">
                                      <p:cBhvr>
                                        <p:cTn id="10" dur="10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p:cNvSpPr txBox="1"/>
          <p:nvPr/>
        </p:nvSpPr>
        <p:spPr>
          <a:xfrm>
            <a:off x="1643042" y="642918"/>
            <a:ext cx="7500958" cy="369332"/>
          </a:xfrm>
          <a:prstGeom prst="rect">
            <a:avLst/>
          </a:prstGeom>
          <a:solidFill>
            <a:schemeClr val="bg1"/>
          </a:solidFill>
        </p:spPr>
        <p:txBody>
          <a:bodyPr wrap="square" rtlCol="0">
            <a:spAutoFit/>
          </a:bodyPr>
          <a:lstStyle/>
          <a:p>
            <a:endParaRPr lang="fr-FR" dirty="0"/>
          </a:p>
        </p:txBody>
      </p:sp>
      <p:pic>
        <p:nvPicPr>
          <p:cNvPr id="5" name="Image 4" descr="Sans titre.bmp"/>
          <p:cNvPicPr>
            <a:picLocks noChangeAspect="1"/>
          </p:cNvPicPr>
          <p:nvPr/>
        </p:nvPicPr>
        <p:blipFill>
          <a:blip r:embed="rId2" cstate="print">
            <a:clrChange>
              <a:clrFrom>
                <a:srgbClr val="FFFFFF"/>
              </a:clrFrom>
              <a:clrTo>
                <a:srgbClr val="FFFFFF">
                  <a:alpha val="0"/>
                </a:srgbClr>
              </a:clrTo>
            </a:clrChange>
            <a:duotone>
              <a:prstClr val="black"/>
              <a:schemeClr val="accent1">
                <a:tint val="45000"/>
                <a:satMod val="400000"/>
              </a:schemeClr>
            </a:duotone>
          </a:blip>
          <a:stretch>
            <a:fillRect/>
          </a:stretch>
        </p:blipFill>
        <p:spPr>
          <a:xfrm>
            <a:off x="-214346" y="2571744"/>
            <a:ext cx="9144000" cy="958718"/>
          </a:xfrm>
          <a:prstGeom prst="rect">
            <a:avLst/>
          </a:prstGeom>
          <a:scene3d>
            <a:camera prst="isometricOffAxis1Right"/>
            <a:lightRig rig="threePt" dir="t"/>
          </a:scene3d>
        </p:spPr>
      </p:pic>
      <p:grpSp>
        <p:nvGrpSpPr>
          <p:cNvPr id="6" name="Group 22"/>
          <p:cNvGrpSpPr>
            <a:grpSpLocks/>
          </p:cNvGrpSpPr>
          <p:nvPr/>
        </p:nvGrpSpPr>
        <p:grpSpPr bwMode="auto">
          <a:xfrm>
            <a:off x="6732240" y="0"/>
            <a:ext cx="2214546" cy="565151"/>
            <a:chOff x="4694" y="1940"/>
            <a:chExt cx="862" cy="356"/>
          </a:xfrm>
          <a:solidFill>
            <a:srgbClr val="00B050"/>
          </a:solidFill>
        </p:grpSpPr>
        <p:sp>
          <p:nvSpPr>
            <p:cNvPr id="7"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8"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grpSp>
        <p:nvGrpSpPr>
          <p:cNvPr id="9" name="Group 22"/>
          <p:cNvGrpSpPr>
            <a:grpSpLocks/>
          </p:cNvGrpSpPr>
          <p:nvPr/>
        </p:nvGrpSpPr>
        <p:grpSpPr bwMode="auto">
          <a:xfrm>
            <a:off x="-32" y="-24"/>
            <a:ext cx="2214546" cy="565151"/>
            <a:chOff x="4694" y="1940"/>
            <a:chExt cx="862" cy="356"/>
          </a:xfrm>
          <a:solidFill>
            <a:srgbClr val="FFFF00"/>
          </a:solidFill>
        </p:grpSpPr>
        <p:sp>
          <p:nvSpPr>
            <p:cNvPr id="10"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1"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a:solidFill>
                    <a:schemeClr val="bg1"/>
                  </a:solidFill>
                </a:rPr>
                <a:t>Introduction</a:t>
              </a:r>
            </a:p>
          </p:txBody>
        </p:sp>
      </p:grpSp>
      <p:grpSp>
        <p:nvGrpSpPr>
          <p:cNvPr id="12" name="Group 22"/>
          <p:cNvGrpSpPr>
            <a:grpSpLocks/>
          </p:cNvGrpSpPr>
          <p:nvPr/>
        </p:nvGrpSpPr>
        <p:grpSpPr bwMode="auto">
          <a:xfrm>
            <a:off x="3000364" y="714356"/>
            <a:ext cx="2214546" cy="565151"/>
            <a:chOff x="4694" y="1940"/>
            <a:chExt cx="862" cy="356"/>
          </a:xfrm>
          <a:solidFill>
            <a:srgbClr val="92D050"/>
          </a:solidFill>
        </p:grpSpPr>
        <p:sp>
          <p:nvSpPr>
            <p:cNvPr id="13"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4"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grpSp>
        <p:nvGrpSpPr>
          <p:cNvPr id="19" name="Groupe 18"/>
          <p:cNvGrpSpPr/>
          <p:nvPr/>
        </p:nvGrpSpPr>
        <p:grpSpPr>
          <a:xfrm>
            <a:off x="2500298" y="2714620"/>
            <a:ext cx="6357950" cy="1087101"/>
            <a:chOff x="2500298" y="2714620"/>
            <a:chExt cx="6357950" cy="1087101"/>
          </a:xfrm>
        </p:grpSpPr>
        <p:sp>
          <p:nvSpPr>
            <p:cNvPr id="16" name="ZoneTexte 15"/>
            <p:cNvSpPr txBox="1"/>
            <p:nvPr/>
          </p:nvSpPr>
          <p:spPr>
            <a:xfrm>
              <a:off x="2500298" y="2786058"/>
              <a:ext cx="521400" cy="1015663"/>
            </a:xfrm>
            <a:prstGeom prst="rect">
              <a:avLst/>
            </a:prstGeom>
            <a:noFill/>
          </p:spPr>
          <p:txBody>
            <a:bodyPr wrap="square" rtlCol="0">
              <a:spAutoFit/>
              <a:scene3d>
                <a:camera prst="isometricOffAxis1Right"/>
                <a:lightRig rig="glow" dir="t">
                  <a:rot lat="0" lon="0" rev="3600000"/>
                </a:lightRig>
              </a:scene3d>
              <a:sp3d prstMaterial="softEdge">
                <a:bevelT w="29210" h="16510"/>
                <a:contourClr>
                  <a:schemeClr val="accent4">
                    <a:alpha val="95000"/>
                  </a:schemeClr>
                </a:contourClr>
              </a:sp3d>
            </a:bodyPr>
            <a:lstStyle/>
            <a:p>
              <a:r>
                <a:rPr lang="fr-FR" sz="6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228600">
                      <a:schemeClr val="accent3">
                        <a:satMod val="175000"/>
                        <a:alpha val="40000"/>
                      </a:schemeClr>
                    </a:glow>
                    <a:outerShdw blurRad="88000" dist="50800" dir="5040000" algn="tl">
                      <a:schemeClr val="accent4">
                        <a:tint val="80000"/>
                        <a:satMod val="250000"/>
                        <a:alpha val="45000"/>
                      </a:schemeClr>
                    </a:outerShdw>
                    <a:reflection blurRad="6350" stA="55000" endA="50" endPos="85000" dist="60007" dir="5400000" sy="-100000" algn="bl" rotWithShape="0"/>
                  </a:effectLst>
                  <a:latin typeface="Times New Roman" pitchFamily="18" charset="0"/>
                  <a:cs typeface="Times New Roman" pitchFamily="18" charset="0"/>
                </a:rPr>
                <a:t>G</a:t>
              </a:r>
              <a:endParaRPr lang="fr-FR" sz="6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228600">
                    <a:schemeClr val="accent3">
                      <a:satMod val="175000"/>
                      <a:alpha val="40000"/>
                    </a:schemeClr>
                  </a:glow>
                  <a:outerShdw blurRad="88000" dist="50800" dir="5040000" algn="tl">
                    <a:schemeClr val="accent4">
                      <a:tint val="80000"/>
                      <a:satMod val="250000"/>
                      <a:alpha val="45000"/>
                    </a:schemeClr>
                  </a:outerShdw>
                  <a:reflection blurRad="6350" stA="55000" endA="50" endPos="85000" dist="60007" dir="5400000" sy="-100000" algn="bl" rotWithShape="0"/>
                </a:effectLst>
                <a:latin typeface="Times New Roman" pitchFamily="18" charset="0"/>
                <a:cs typeface="Times New Roman" pitchFamily="18" charset="0"/>
              </a:endParaRPr>
            </a:p>
          </p:txBody>
        </p:sp>
        <p:sp>
          <p:nvSpPr>
            <p:cNvPr id="17" name="ZoneTexte 16"/>
            <p:cNvSpPr txBox="1"/>
            <p:nvPr/>
          </p:nvSpPr>
          <p:spPr>
            <a:xfrm>
              <a:off x="2857488" y="2714620"/>
              <a:ext cx="6000760" cy="523220"/>
            </a:xfrm>
            <a:prstGeom prst="rect">
              <a:avLst/>
            </a:prstGeom>
            <a:noFill/>
          </p:spPr>
          <p:txBody>
            <a:bodyPr wrap="square" rtlCol="0">
              <a:spAutoFit/>
              <a:scene3d>
                <a:camera prst="isometricOffAxis1Right"/>
                <a:lightRig rig="glow" dir="tl">
                  <a:rot lat="0" lon="0" rev="5400000"/>
                </a:lightRig>
              </a:scene3d>
              <a:sp3d contourW="12700">
                <a:bevelT w="25400" h="25400"/>
                <a:contourClr>
                  <a:schemeClr val="accent6">
                    <a:shade val="73000"/>
                  </a:schemeClr>
                </a:contourClr>
              </a:sp3d>
            </a:bodyPr>
            <a:lstStyle/>
            <a:p>
              <a:r>
                <a:rPr lang="fr-FR" sz="2800" b="1"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228600">
                      <a:schemeClr val="accent6">
                        <a:satMod val="175000"/>
                        <a:alpha val="40000"/>
                      </a:schemeClr>
                    </a:glow>
                    <a:outerShdw blurRad="80000" dist="40000" dir="5040000" algn="tl">
                      <a:srgbClr val="000000">
                        <a:alpha val="30000"/>
                      </a:srgbClr>
                    </a:outerShdw>
                    <a:reflection blurRad="6350" stA="55000" endA="50" endPos="85000" dist="60007" dir="5400000" sy="-100000" algn="bl" rotWithShape="0"/>
                  </a:effectLst>
                </a:rPr>
                <a:t>énéralité</a:t>
              </a:r>
              <a:r>
                <a:rPr lang="fr-FR"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228600">
                      <a:schemeClr val="accent6">
                        <a:satMod val="175000"/>
                        <a:alpha val="40000"/>
                      </a:schemeClr>
                    </a:glow>
                    <a:outerShdw blurRad="80000" dist="40000" dir="5040000" algn="tl">
                      <a:srgbClr val="000000">
                        <a:alpha val="30000"/>
                      </a:srgbClr>
                    </a:outerShdw>
                    <a:reflection blurRad="6350" stA="55000" endA="50" endPos="85000" dist="60007" dir="5400000" sy="-100000" algn="bl" rotWithShape="0"/>
                  </a:effectLst>
                </a:rPr>
                <a:t> sur les bases de Schiff</a:t>
              </a:r>
              <a:endParaRPr lang="fr-FR" sz="2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228600">
                    <a:schemeClr val="accent6">
                      <a:satMod val="175000"/>
                      <a:alpha val="40000"/>
                    </a:schemeClr>
                  </a:glow>
                  <a:outerShdw blurRad="80000" dist="40000" dir="5040000" algn="tl">
                    <a:srgbClr val="000000">
                      <a:alpha val="30000"/>
                    </a:srgbClr>
                  </a:outerShdw>
                  <a:reflection blurRad="6350" stA="55000" endA="50" endPos="85000" dist="60007" dir="5400000" sy="-100000" algn="bl" rotWithShape="0"/>
                </a:effectLst>
              </a:endParaRPr>
            </a:p>
          </p:txBody>
        </p:sp>
      </p:grpSp>
      <p:sp>
        <p:nvSpPr>
          <p:cNvPr id="20" name="ZoneTexte 19"/>
          <p:cNvSpPr txBox="1"/>
          <p:nvPr/>
        </p:nvSpPr>
        <p:spPr>
          <a:xfrm>
            <a:off x="2857488" y="6488668"/>
            <a:ext cx="5929354" cy="369332"/>
          </a:xfrm>
          <a:prstGeom prst="rect">
            <a:avLst/>
          </a:prstGeom>
          <a:solidFill>
            <a:schemeClr val="bg1"/>
          </a:solidFill>
        </p:spPr>
        <p:txBody>
          <a:bodyPr wrap="square" rtlCol="0">
            <a:spAutoFit/>
          </a:bodyPr>
          <a:lstStyle/>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heckerboard(across)">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43608" y="692696"/>
            <a:ext cx="8280920" cy="369332"/>
          </a:xfrm>
          <a:prstGeom prst="rect">
            <a:avLst/>
          </a:prstGeom>
          <a:solidFill>
            <a:schemeClr val="bg1"/>
          </a:solidFill>
        </p:spPr>
        <p:txBody>
          <a:bodyPr wrap="square" rtlCol="0">
            <a:spAutoFit/>
          </a:bodyPr>
          <a:lstStyle/>
          <a:p>
            <a:endParaRPr lang="fr-FR" dirty="0"/>
          </a:p>
        </p:txBody>
      </p:sp>
      <p:sp>
        <p:nvSpPr>
          <p:cNvPr id="5" name="ZoneTexte 4"/>
          <p:cNvSpPr txBox="1"/>
          <p:nvPr/>
        </p:nvSpPr>
        <p:spPr>
          <a:xfrm>
            <a:off x="2843808" y="6488668"/>
            <a:ext cx="5976664" cy="369332"/>
          </a:xfrm>
          <a:prstGeom prst="rect">
            <a:avLst/>
          </a:prstGeom>
          <a:solidFill>
            <a:schemeClr val="bg1"/>
          </a:solidFill>
        </p:spPr>
        <p:txBody>
          <a:bodyPr wrap="square" rtlCol="0">
            <a:spAutoFit/>
          </a:bodyPr>
          <a:lstStyle/>
          <a:p>
            <a:endParaRPr lang="fr-FR" dirty="0"/>
          </a:p>
        </p:txBody>
      </p:sp>
      <p:grpSp>
        <p:nvGrpSpPr>
          <p:cNvPr id="6" name="Group 22"/>
          <p:cNvGrpSpPr>
            <a:grpSpLocks/>
          </p:cNvGrpSpPr>
          <p:nvPr/>
        </p:nvGrpSpPr>
        <p:grpSpPr bwMode="auto">
          <a:xfrm>
            <a:off x="6732240" y="0"/>
            <a:ext cx="2214546" cy="565151"/>
            <a:chOff x="4694" y="1940"/>
            <a:chExt cx="862" cy="356"/>
          </a:xfrm>
          <a:solidFill>
            <a:srgbClr val="00B050"/>
          </a:solidFill>
        </p:grpSpPr>
        <p:sp>
          <p:nvSpPr>
            <p:cNvPr id="7"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8"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pic>
        <p:nvPicPr>
          <p:cNvPr id="9" name="Picture 2"/>
          <p:cNvPicPr>
            <a:picLocks noChangeAspect="1" noChangeArrowheads="1"/>
          </p:cNvPicPr>
          <p:nvPr/>
        </p:nvPicPr>
        <p:blipFill>
          <a:blip r:embed="rId4" cstate="print"/>
          <a:srcRect/>
          <a:stretch>
            <a:fillRect/>
          </a:stretch>
        </p:blipFill>
        <p:spPr bwMode="auto">
          <a:xfrm>
            <a:off x="0" y="0"/>
            <a:ext cx="2500298" cy="1071546"/>
          </a:xfrm>
          <a:prstGeom prst="rect">
            <a:avLst/>
          </a:prstGeom>
          <a:noFill/>
          <a:ln w="9525">
            <a:noFill/>
            <a:miter lim="800000"/>
            <a:headEnd/>
            <a:tailEnd/>
          </a:ln>
          <a:effectLst/>
        </p:spPr>
      </p:pic>
      <p:grpSp>
        <p:nvGrpSpPr>
          <p:cNvPr id="10" name="Group 22"/>
          <p:cNvGrpSpPr>
            <a:grpSpLocks/>
          </p:cNvGrpSpPr>
          <p:nvPr/>
        </p:nvGrpSpPr>
        <p:grpSpPr bwMode="auto">
          <a:xfrm>
            <a:off x="-32" y="-24"/>
            <a:ext cx="2214546" cy="565151"/>
            <a:chOff x="4694" y="1940"/>
            <a:chExt cx="862" cy="356"/>
          </a:xfrm>
          <a:solidFill>
            <a:srgbClr val="FFFF00"/>
          </a:solidFill>
        </p:grpSpPr>
        <p:sp>
          <p:nvSpPr>
            <p:cNvPr id="11"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2"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a:solidFill>
                    <a:schemeClr val="bg1"/>
                  </a:solidFill>
                </a:rPr>
                <a:t>Introduction</a:t>
              </a:r>
            </a:p>
          </p:txBody>
        </p:sp>
      </p:grpSp>
      <p:grpSp>
        <p:nvGrpSpPr>
          <p:cNvPr id="13" name="Group 22"/>
          <p:cNvGrpSpPr>
            <a:grpSpLocks/>
          </p:cNvGrpSpPr>
          <p:nvPr/>
        </p:nvGrpSpPr>
        <p:grpSpPr bwMode="auto">
          <a:xfrm>
            <a:off x="3059832" y="836712"/>
            <a:ext cx="2214546" cy="565151"/>
            <a:chOff x="4694" y="1940"/>
            <a:chExt cx="862" cy="356"/>
          </a:xfrm>
          <a:solidFill>
            <a:srgbClr val="92D050"/>
          </a:solidFill>
        </p:grpSpPr>
        <p:sp>
          <p:nvSpPr>
            <p:cNvPr id="14"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5"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sp>
        <p:nvSpPr>
          <p:cNvPr id="17" name="ZoneTexte 16"/>
          <p:cNvSpPr txBox="1"/>
          <p:nvPr/>
        </p:nvSpPr>
        <p:spPr>
          <a:xfrm>
            <a:off x="928662" y="2214554"/>
            <a:ext cx="7560840" cy="2304256"/>
          </a:xfrm>
          <a:prstGeom prst="rect">
            <a:avLst/>
          </a:prstGeom>
          <a:solidFill>
            <a:schemeClr val="tx1"/>
          </a:solidFill>
        </p:spPr>
        <p:txBody>
          <a:bodyPr wrap="square" rtlCol="0">
            <a:spAutoFit/>
          </a:bodyPr>
          <a:lstStyle/>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a:p>
        </p:txBody>
      </p:sp>
      <p:graphicFrame>
        <p:nvGraphicFramePr>
          <p:cNvPr id="2" name="Object 3"/>
          <p:cNvGraphicFramePr>
            <a:graphicFrameLocks noChangeAspect="1"/>
          </p:cNvGraphicFramePr>
          <p:nvPr/>
        </p:nvGraphicFramePr>
        <p:xfrm>
          <a:off x="1142976" y="2214554"/>
          <a:ext cx="7128792" cy="2169632"/>
        </p:xfrm>
        <a:graphic>
          <a:graphicData uri="http://schemas.openxmlformats.org/presentationml/2006/ole">
            <p:oleObj spid="_x0000_s188418" r:id="rId5" imgW="6106160" imgH="1653540" progId="">
              <p:embed/>
            </p:oleObj>
          </a:graphicData>
        </a:graphic>
      </p:graphicFrame>
      <p:sp>
        <p:nvSpPr>
          <p:cNvPr id="18" name="ZoneTexte 5"/>
          <p:cNvSpPr txBox="1">
            <a:spLocks noChangeArrowheads="1"/>
          </p:cNvSpPr>
          <p:nvPr/>
        </p:nvSpPr>
        <p:spPr bwMode="auto">
          <a:xfrm>
            <a:off x="2357438" y="5097909"/>
            <a:ext cx="4643437" cy="369887"/>
          </a:xfrm>
          <a:prstGeom prst="rect">
            <a:avLst/>
          </a:prstGeom>
          <a:noFill/>
          <a:ln w="9525">
            <a:noFill/>
            <a:miter lim="800000"/>
            <a:headEnd/>
            <a:tailEnd/>
          </a:ln>
        </p:spPr>
        <p:txBody>
          <a:bodyPr>
            <a:spAutoFit/>
          </a:bodyPr>
          <a:lstStyle/>
          <a:p>
            <a:pPr algn="ctr"/>
            <a:r>
              <a:rPr lang="fr-FR" dirty="0">
                <a:solidFill>
                  <a:srgbClr val="013FF2"/>
                </a:solidFill>
                <a:latin typeface="Times New Roman" pitchFamily="18" charset="0"/>
                <a:cs typeface="Times New Roman" pitchFamily="18" charset="0"/>
              </a:rPr>
              <a:t>Réaction de formation d’une base de </a:t>
            </a:r>
            <a:r>
              <a:rPr lang="fr-FR" dirty="0" err="1">
                <a:solidFill>
                  <a:srgbClr val="013FF2"/>
                </a:solidFill>
                <a:latin typeface="Times New Roman" pitchFamily="18" charset="0"/>
                <a:cs typeface="Times New Roman" pitchFamily="18" charset="0"/>
              </a:rPr>
              <a:t>Schiff</a:t>
            </a:r>
            <a:r>
              <a:rPr lang="fr-FR" dirty="0">
                <a:solidFill>
                  <a:srgbClr val="013FF2"/>
                </a:solidFill>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9" presetClass="entr" presetSubtype="0" accel="10000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18"/>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18"/>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43608" y="692696"/>
            <a:ext cx="8280920" cy="369332"/>
          </a:xfrm>
          <a:prstGeom prst="rect">
            <a:avLst/>
          </a:prstGeom>
          <a:solidFill>
            <a:schemeClr val="bg1"/>
          </a:solidFill>
        </p:spPr>
        <p:txBody>
          <a:bodyPr wrap="square" rtlCol="0">
            <a:spAutoFit/>
          </a:bodyPr>
          <a:lstStyle/>
          <a:p>
            <a:endParaRPr lang="fr-FR" dirty="0"/>
          </a:p>
        </p:txBody>
      </p:sp>
      <p:sp>
        <p:nvSpPr>
          <p:cNvPr id="5" name="ZoneTexte 4"/>
          <p:cNvSpPr txBox="1"/>
          <p:nvPr/>
        </p:nvSpPr>
        <p:spPr>
          <a:xfrm>
            <a:off x="2843808" y="6488668"/>
            <a:ext cx="5976664" cy="369332"/>
          </a:xfrm>
          <a:prstGeom prst="rect">
            <a:avLst/>
          </a:prstGeom>
          <a:solidFill>
            <a:schemeClr val="bg1"/>
          </a:solidFill>
        </p:spPr>
        <p:txBody>
          <a:bodyPr wrap="square" rtlCol="0">
            <a:spAutoFit/>
          </a:bodyPr>
          <a:lstStyle/>
          <a:p>
            <a:endParaRPr lang="fr-FR" dirty="0"/>
          </a:p>
        </p:txBody>
      </p:sp>
      <p:grpSp>
        <p:nvGrpSpPr>
          <p:cNvPr id="2" name="Group 22"/>
          <p:cNvGrpSpPr>
            <a:grpSpLocks/>
          </p:cNvGrpSpPr>
          <p:nvPr/>
        </p:nvGrpSpPr>
        <p:grpSpPr bwMode="auto">
          <a:xfrm>
            <a:off x="6660232" y="0"/>
            <a:ext cx="2214546" cy="565151"/>
            <a:chOff x="4694" y="1940"/>
            <a:chExt cx="862" cy="356"/>
          </a:xfrm>
          <a:solidFill>
            <a:srgbClr val="00B050"/>
          </a:solidFill>
        </p:grpSpPr>
        <p:sp>
          <p:nvSpPr>
            <p:cNvPr id="7"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8"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pic>
        <p:nvPicPr>
          <p:cNvPr id="9" name="Picture 2"/>
          <p:cNvPicPr>
            <a:picLocks noChangeAspect="1" noChangeArrowheads="1"/>
          </p:cNvPicPr>
          <p:nvPr/>
        </p:nvPicPr>
        <p:blipFill>
          <a:blip r:embed="rId3" cstate="print"/>
          <a:srcRect/>
          <a:stretch>
            <a:fillRect/>
          </a:stretch>
        </p:blipFill>
        <p:spPr bwMode="auto">
          <a:xfrm>
            <a:off x="0" y="0"/>
            <a:ext cx="2500298" cy="1071546"/>
          </a:xfrm>
          <a:prstGeom prst="rect">
            <a:avLst/>
          </a:prstGeom>
          <a:noFill/>
          <a:ln w="9525">
            <a:noFill/>
            <a:miter lim="800000"/>
            <a:headEnd/>
            <a:tailEnd/>
          </a:ln>
          <a:effectLst/>
        </p:spPr>
      </p:pic>
      <p:grpSp>
        <p:nvGrpSpPr>
          <p:cNvPr id="3" name="Group 22"/>
          <p:cNvGrpSpPr>
            <a:grpSpLocks/>
          </p:cNvGrpSpPr>
          <p:nvPr/>
        </p:nvGrpSpPr>
        <p:grpSpPr bwMode="auto">
          <a:xfrm>
            <a:off x="-32" y="-24"/>
            <a:ext cx="2214546" cy="565151"/>
            <a:chOff x="4694" y="1940"/>
            <a:chExt cx="862" cy="356"/>
          </a:xfrm>
          <a:solidFill>
            <a:srgbClr val="FFFF00"/>
          </a:solidFill>
        </p:grpSpPr>
        <p:sp>
          <p:nvSpPr>
            <p:cNvPr id="11"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2"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a:solidFill>
                    <a:schemeClr val="bg1"/>
                  </a:solidFill>
                </a:rPr>
                <a:t>Introduction</a:t>
              </a:r>
            </a:p>
          </p:txBody>
        </p:sp>
      </p:grpSp>
      <p:grpSp>
        <p:nvGrpSpPr>
          <p:cNvPr id="6" name="Group 22"/>
          <p:cNvGrpSpPr>
            <a:grpSpLocks/>
          </p:cNvGrpSpPr>
          <p:nvPr/>
        </p:nvGrpSpPr>
        <p:grpSpPr bwMode="auto">
          <a:xfrm>
            <a:off x="2987824" y="764704"/>
            <a:ext cx="2214546" cy="565151"/>
            <a:chOff x="4694" y="1940"/>
            <a:chExt cx="862" cy="356"/>
          </a:xfrm>
          <a:solidFill>
            <a:srgbClr val="92D050"/>
          </a:solidFill>
        </p:grpSpPr>
        <p:sp>
          <p:nvSpPr>
            <p:cNvPr id="14"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5"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sp>
        <p:nvSpPr>
          <p:cNvPr id="18" name="ZoneTexte 17"/>
          <p:cNvSpPr txBox="1"/>
          <p:nvPr/>
        </p:nvSpPr>
        <p:spPr>
          <a:xfrm>
            <a:off x="35496" y="1916832"/>
            <a:ext cx="8715404" cy="3108543"/>
          </a:xfrm>
          <a:prstGeom prst="rect">
            <a:avLst/>
          </a:prstGeom>
          <a:scene3d>
            <a:camera prst="orthographicFront">
              <a:rot lat="0" lon="0" rev="0"/>
            </a:camera>
            <a:lightRig rig="threePt" dir="t">
              <a:rot lat="0" lon="0" rev="1200000"/>
            </a:lightRig>
          </a:scene3d>
          <a:sp3d>
            <a:bevelT w="63500" h="25400" prst="convex"/>
          </a:sp3d>
        </p:spPr>
        <p:style>
          <a:lnRef idx="0">
            <a:schemeClr val="dk1"/>
          </a:lnRef>
          <a:fillRef idx="3">
            <a:schemeClr val="dk1"/>
          </a:fillRef>
          <a:effectRef idx="3">
            <a:schemeClr val="dk1"/>
          </a:effectRef>
          <a:fontRef idx="minor">
            <a:schemeClr val="lt1"/>
          </a:fontRef>
        </p:style>
        <p:txBody>
          <a:bodyPr wrap="square" rtlCol="0">
            <a:spAutoFit/>
          </a:bodyPr>
          <a:lstStyle/>
          <a:p>
            <a:endParaRPr lang="fr-FR" sz="2800" dirty="0" smtClean="0">
              <a:latin typeface="Times New Roman" pitchFamily="18" charset="0"/>
              <a:cs typeface="Times New Roman" pitchFamily="18" charset="0"/>
            </a:endParaRPr>
          </a:p>
          <a:p>
            <a:endParaRPr lang="fr-FR" sz="2800" dirty="0" smtClean="0">
              <a:latin typeface="Times New Roman" pitchFamily="18" charset="0"/>
              <a:cs typeface="Times New Roman" pitchFamily="18" charset="0"/>
            </a:endParaRPr>
          </a:p>
          <a:p>
            <a:endParaRPr lang="fr-FR" sz="2800" dirty="0" smtClean="0">
              <a:latin typeface="Times New Roman" pitchFamily="18" charset="0"/>
              <a:cs typeface="Times New Roman" pitchFamily="18" charset="0"/>
            </a:endParaRPr>
          </a:p>
          <a:p>
            <a:endParaRPr lang="fr-FR" sz="2800" dirty="0" smtClean="0">
              <a:latin typeface="Times New Roman" pitchFamily="18" charset="0"/>
              <a:cs typeface="Times New Roman" pitchFamily="18" charset="0"/>
            </a:endParaRPr>
          </a:p>
          <a:p>
            <a:endParaRPr lang="fr-FR" sz="2800" dirty="0" smtClean="0">
              <a:latin typeface="Times New Roman" pitchFamily="18" charset="0"/>
              <a:cs typeface="Times New Roman" pitchFamily="18" charset="0"/>
            </a:endParaRPr>
          </a:p>
          <a:p>
            <a:endParaRPr lang="fr-FR" sz="2800" dirty="0" smtClean="0">
              <a:latin typeface="Times New Roman" pitchFamily="18" charset="0"/>
              <a:cs typeface="Times New Roman" pitchFamily="18" charset="0"/>
            </a:endParaRPr>
          </a:p>
          <a:p>
            <a:endParaRPr lang="fr-FR" sz="2800" dirty="0">
              <a:latin typeface="Times New Roman" pitchFamily="18" charset="0"/>
              <a:cs typeface="Times New Roman" pitchFamily="18" charset="0"/>
            </a:endParaRPr>
          </a:p>
        </p:txBody>
      </p:sp>
      <p:grpSp>
        <p:nvGrpSpPr>
          <p:cNvPr id="19" name="Groupe 18"/>
          <p:cNvGrpSpPr/>
          <p:nvPr/>
        </p:nvGrpSpPr>
        <p:grpSpPr>
          <a:xfrm>
            <a:off x="323528" y="1916832"/>
            <a:ext cx="8395395" cy="2514401"/>
            <a:chOff x="0" y="1922711"/>
            <a:chExt cx="8395395" cy="2514401"/>
          </a:xfrm>
        </p:grpSpPr>
        <p:sp>
          <p:nvSpPr>
            <p:cNvPr id="17" name="ZoneTexte 16"/>
            <p:cNvSpPr txBox="1">
              <a:spLocks noChangeArrowheads="1"/>
            </p:cNvSpPr>
            <p:nvPr/>
          </p:nvSpPr>
          <p:spPr bwMode="auto">
            <a:xfrm>
              <a:off x="0" y="1922711"/>
              <a:ext cx="6429375" cy="400050"/>
            </a:xfrm>
            <a:prstGeom prst="rect">
              <a:avLst/>
            </a:prstGeom>
            <a:noFill/>
            <a:ln w="9525">
              <a:noFill/>
              <a:miter lim="800000"/>
              <a:headEnd/>
              <a:tailEnd/>
            </a:ln>
          </p:spPr>
          <p:txBody>
            <a:bodyPr>
              <a:spAutoFit/>
            </a:bodyPr>
            <a:lstStyle/>
            <a:p>
              <a:pPr algn="just"/>
              <a:r>
                <a:rPr lang="fr-FR" sz="2000" b="1" u="sng" dirty="0">
                  <a:solidFill>
                    <a:srgbClr val="FFFF00"/>
                  </a:solidFill>
                  <a:latin typeface="Times New Roman" pitchFamily="18" charset="0"/>
                  <a:cs typeface="Times New Roman" pitchFamily="18" charset="0"/>
                </a:rPr>
                <a:t>Synthèse des ligands  bases de </a:t>
              </a:r>
              <a:r>
                <a:rPr lang="fr-FR" sz="2000" b="1" u="sng" dirty="0" err="1">
                  <a:solidFill>
                    <a:srgbClr val="FFFF00"/>
                  </a:solidFill>
                  <a:latin typeface="Times New Roman" pitchFamily="18" charset="0"/>
                  <a:cs typeface="Times New Roman" pitchFamily="18" charset="0"/>
                </a:rPr>
                <a:t>Schiff</a:t>
              </a:r>
              <a:endParaRPr lang="fr-FR" sz="2000" b="1" u="sng" dirty="0">
                <a:solidFill>
                  <a:srgbClr val="FFFF00"/>
                </a:solidFill>
                <a:latin typeface="Times New Roman" pitchFamily="18" charset="0"/>
                <a:cs typeface="Times New Roman" pitchFamily="18" charset="0"/>
              </a:endParaRPr>
            </a:p>
          </p:txBody>
        </p:sp>
        <p:sp>
          <p:nvSpPr>
            <p:cNvPr id="16" name="Rectangle 8"/>
            <p:cNvSpPr>
              <a:spLocks noChangeArrowheads="1"/>
            </p:cNvSpPr>
            <p:nvPr/>
          </p:nvSpPr>
          <p:spPr bwMode="auto">
            <a:xfrm>
              <a:off x="251520" y="2498775"/>
              <a:ext cx="8143875" cy="1938337"/>
            </a:xfrm>
            <a:prstGeom prst="rect">
              <a:avLst/>
            </a:prstGeom>
            <a:noFill/>
            <a:ln w="9525">
              <a:noFill/>
              <a:miter lim="800000"/>
              <a:headEnd/>
              <a:tailEnd/>
            </a:ln>
            <a:effectLst>
              <a:prstShdw prst="shdw12">
                <a:schemeClr val="bg2">
                  <a:alpha val="50000"/>
                </a:schemeClr>
              </a:prstShdw>
            </a:effectLst>
          </p:spPr>
          <p:txBody>
            <a:bodyPr wrap="square" anchor="ctr">
              <a:spAutoFit/>
            </a:bodyPr>
            <a:lstStyle/>
            <a:p>
              <a:pPr algn="just" eaLnBrk="0" hangingPunct="0"/>
              <a:r>
                <a:rPr lang="fr-FR" sz="2000" b="1" dirty="0">
                  <a:solidFill>
                    <a:schemeClr val="tx1">
                      <a:lumMod val="95000"/>
                    </a:schemeClr>
                  </a:solidFill>
                  <a:latin typeface="Times New Roman" pitchFamily="18" charset="0"/>
                  <a:cs typeface="Times New Roman" pitchFamily="18" charset="0"/>
                </a:rPr>
                <a:t>        Les ligands bases de </a:t>
              </a:r>
              <a:r>
                <a:rPr lang="fr-FR" sz="2000" b="1" dirty="0" err="1">
                  <a:solidFill>
                    <a:schemeClr val="tx1">
                      <a:lumMod val="95000"/>
                    </a:schemeClr>
                  </a:solidFill>
                  <a:latin typeface="Times New Roman" pitchFamily="18" charset="0"/>
                  <a:cs typeface="Times New Roman" pitchFamily="18" charset="0"/>
                </a:rPr>
                <a:t>Schiff</a:t>
              </a:r>
              <a:r>
                <a:rPr lang="fr-FR" sz="2000" b="1" dirty="0">
                  <a:solidFill>
                    <a:schemeClr val="tx1">
                      <a:lumMod val="95000"/>
                    </a:schemeClr>
                  </a:solidFill>
                  <a:latin typeface="Times New Roman" pitchFamily="18" charset="0"/>
                  <a:cs typeface="Times New Roman" pitchFamily="18" charset="0"/>
                </a:rPr>
                <a:t> sont des composés ayant toujours un doublet libre d’électrons porté par l’atome d’azote qui lui confère un caractère nucléophile très fort, qui permet d’attaquer facilement les centres actifs de faibles densité électronique, tels que l’atome de carbone du groupement carbonyle et les ions des métaux de transitions Zn, Cu, Cd, Ni, Co…</a:t>
              </a:r>
              <a:r>
                <a:rPr lang="fr-FR" sz="2000" b="1" dirty="0" err="1">
                  <a:solidFill>
                    <a:schemeClr val="tx1">
                      <a:lumMod val="95000"/>
                    </a:schemeClr>
                  </a:solidFill>
                  <a:latin typeface="Times New Roman" pitchFamily="18" charset="0"/>
                  <a:cs typeface="Times New Roman" pitchFamily="18" charset="0"/>
                </a:rPr>
                <a:t>etc</a:t>
              </a:r>
              <a:r>
                <a:rPr lang="fr-FR" sz="2000" b="1" dirty="0">
                  <a:solidFill>
                    <a:schemeClr val="tx1">
                      <a:lumMod val="95000"/>
                    </a:schemeClr>
                  </a:solidFill>
                  <a:latin typeface="Times New Roman" pitchFamily="18" charset="0"/>
                  <a:cs typeface="Times New Roman" pitchFamily="18" charset="0"/>
                </a:rPr>
                <a:t> . Donc un ligand est simplement une base de Lewis. </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0"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800" decel="100000"/>
                                        <p:tgtEl>
                                          <p:spTgt spid="19"/>
                                        </p:tgtEl>
                                      </p:cBhvr>
                                    </p:animEffect>
                                    <p:anim calcmode="lin" valueType="num">
                                      <p:cBhvr>
                                        <p:cTn id="14" dur="800" decel="100000" fill="hold"/>
                                        <p:tgtEl>
                                          <p:spTgt spid="19"/>
                                        </p:tgtEl>
                                        <p:attrNameLst>
                                          <p:attrName>style.rotation</p:attrName>
                                        </p:attrNameLst>
                                      </p:cBhvr>
                                      <p:tavLst>
                                        <p:tav tm="0">
                                          <p:val>
                                            <p:fltVal val="-90"/>
                                          </p:val>
                                        </p:tav>
                                        <p:tav tm="100000">
                                          <p:val>
                                            <p:fltVal val="0"/>
                                          </p:val>
                                        </p:tav>
                                      </p:tavLst>
                                    </p:anim>
                                    <p:anim calcmode="lin" valueType="num">
                                      <p:cBhvr>
                                        <p:cTn id="15" dur="800" decel="100000" fill="hold"/>
                                        <p:tgtEl>
                                          <p:spTgt spid="19"/>
                                        </p:tgtEl>
                                        <p:attrNameLst>
                                          <p:attrName>ppt_x</p:attrName>
                                        </p:attrNameLst>
                                      </p:cBhvr>
                                      <p:tavLst>
                                        <p:tav tm="0">
                                          <p:val>
                                            <p:strVal val="#ppt_x+0.4"/>
                                          </p:val>
                                        </p:tav>
                                        <p:tav tm="100000">
                                          <p:val>
                                            <p:strVal val="#ppt_x-0.05"/>
                                          </p:val>
                                        </p:tav>
                                      </p:tavLst>
                                    </p:anim>
                                    <p:anim calcmode="lin" valueType="num">
                                      <p:cBhvr>
                                        <p:cTn id="16" dur="800" decel="100000" fill="hold"/>
                                        <p:tgtEl>
                                          <p:spTgt spid="19"/>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19"/>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19"/>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p:cNvSpPr txBox="1"/>
          <p:nvPr/>
        </p:nvSpPr>
        <p:spPr>
          <a:xfrm>
            <a:off x="1643042" y="714356"/>
            <a:ext cx="7500958" cy="369332"/>
          </a:xfrm>
          <a:prstGeom prst="rect">
            <a:avLst/>
          </a:prstGeom>
          <a:solidFill>
            <a:schemeClr val="bg1"/>
          </a:solidFill>
        </p:spPr>
        <p:txBody>
          <a:bodyPr wrap="square" rtlCol="0">
            <a:spAutoFit/>
          </a:bodyPr>
          <a:lstStyle/>
          <a:p>
            <a:endParaRPr lang="fr-FR" dirty="0"/>
          </a:p>
        </p:txBody>
      </p:sp>
      <p:grpSp>
        <p:nvGrpSpPr>
          <p:cNvPr id="4" name="Group 22"/>
          <p:cNvGrpSpPr>
            <a:grpSpLocks/>
          </p:cNvGrpSpPr>
          <p:nvPr/>
        </p:nvGrpSpPr>
        <p:grpSpPr bwMode="auto">
          <a:xfrm>
            <a:off x="6572264" y="0"/>
            <a:ext cx="2214546" cy="565151"/>
            <a:chOff x="4694" y="1940"/>
            <a:chExt cx="862" cy="356"/>
          </a:xfrm>
          <a:solidFill>
            <a:srgbClr val="00B050"/>
          </a:solidFill>
        </p:grpSpPr>
        <p:sp>
          <p:nvSpPr>
            <p:cNvPr id="5"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6"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grpSp>
        <p:nvGrpSpPr>
          <p:cNvPr id="7" name="Group 22"/>
          <p:cNvGrpSpPr>
            <a:grpSpLocks/>
          </p:cNvGrpSpPr>
          <p:nvPr/>
        </p:nvGrpSpPr>
        <p:grpSpPr bwMode="auto">
          <a:xfrm>
            <a:off x="-32" y="-24"/>
            <a:ext cx="2214546" cy="565151"/>
            <a:chOff x="4694" y="1940"/>
            <a:chExt cx="862" cy="356"/>
          </a:xfrm>
          <a:solidFill>
            <a:srgbClr val="FFFF00"/>
          </a:solidFill>
        </p:grpSpPr>
        <p:sp>
          <p:nvSpPr>
            <p:cNvPr id="8"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9"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a:solidFill>
                    <a:schemeClr val="bg1"/>
                  </a:solidFill>
                </a:rPr>
                <a:t>Introduction</a:t>
              </a:r>
            </a:p>
          </p:txBody>
        </p:sp>
      </p:grpSp>
      <p:grpSp>
        <p:nvGrpSpPr>
          <p:cNvPr id="10" name="Group 22"/>
          <p:cNvGrpSpPr>
            <a:grpSpLocks/>
          </p:cNvGrpSpPr>
          <p:nvPr/>
        </p:nvGrpSpPr>
        <p:grpSpPr bwMode="auto">
          <a:xfrm>
            <a:off x="3214678" y="571480"/>
            <a:ext cx="2214546" cy="565151"/>
            <a:chOff x="4694" y="1940"/>
            <a:chExt cx="862" cy="356"/>
          </a:xfrm>
          <a:solidFill>
            <a:srgbClr val="92D050"/>
          </a:solidFill>
        </p:grpSpPr>
        <p:sp>
          <p:nvSpPr>
            <p:cNvPr id="11"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2"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sp>
        <p:nvSpPr>
          <p:cNvPr id="14" name="ZoneTexte 13"/>
          <p:cNvSpPr txBox="1"/>
          <p:nvPr/>
        </p:nvSpPr>
        <p:spPr>
          <a:xfrm>
            <a:off x="2714612" y="6488668"/>
            <a:ext cx="5786478" cy="369332"/>
          </a:xfrm>
          <a:prstGeom prst="rect">
            <a:avLst/>
          </a:prstGeom>
          <a:solidFill>
            <a:schemeClr val="bg1"/>
          </a:solidFill>
        </p:spPr>
        <p:txBody>
          <a:bodyPr wrap="square" rtlCol="0">
            <a:spAutoFit/>
          </a:bodyPr>
          <a:lstStyle/>
          <a:p>
            <a:endParaRPr lang="fr-FR" dirty="0"/>
          </a:p>
        </p:txBody>
      </p:sp>
      <p:sp>
        <p:nvSpPr>
          <p:cNvPr id="15" name="ZoneTexte 1"/>
          <p:cNvSpPr txBox="1">
            <a:spLocks noChangeArrowheads="1"/>
          </p:cNvSpPr>
          <p:nvPr/>
        </p:nvSpPr>
        <p:spPr bwMode="auto">
          <a:xfrm>
            <a:off x="571472" y="1214422"/>
            <a:ext cx="7858180" cy="550962"/>
          </a:xfrm>
          <a:prstGeom prst="snip2DiagRect">
            <a:avLst/>
          </a:prstGeom>
          <a:solidFill>
            <a:srgbClr val="00B0F0"/>
          </a:solidFill>
          <a:ln w="9525">
            <a:noFill/>
            <a:miter lim="800000"/>
            <a:headEnd/>
            <a:tailEnd/>
          </a:ln>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fr-FR" sz="2400" b="1" dirty="0">
                <a:ln w="11430"/>
                <a:solidFill>
                  <a:schemeClr val="bg2">
                    <a:lumMod val="50000"/>
                  </a:schemeClr>
                </a:solidFill>
                <a:effectLst>
                  <a:outerShdw blurRad="50800" dist="39000" dir="5460000" algn="tl">
                    <a:srgbClr val="000000">
                      <a:alpha val="38000"/>
                    </a:srgbClr>
                  </a:outerShdw>
                  <a:reflection blurRad="6350" stA="55000" endA="50" endPos="85000" dir="5400000" sy="-100000" algn="bl" rotWithShape="0"/>
                </a:effectLst>
                <a:latin typeface="Algerian" pitchFamily="82" charset="0"/>
                <a:cs typeface="Times New Roman" pitchFamily="18" charset="0"/>
              </a:rPr>
              <a:t>Classification des ligands bases de Schiff</a:t>
            </a:r>
            <a:r>
              <a:rPr lang="fr-FR" sz="2400" b="1" dirty="0">
                <a:ln w="11430"/>
                <a:solidFill>
                  <a:schemeClr val="bg2">
                    <a:lumMod val="50000"/>
                  </a:schemeClr>
                </a:solidFill>
                <a:effectLst>
                  <a:outerShdw blurRad="50800" dist="39000" dir="5460000" algn="tl">
                    <a:srgbClr val="000000">
                      <a:alpha val="38000"/>
                    </a:srgbClr>
                  </a:outerShdw>
                </a:effectLst>
                <a:latin typeface="Algerian" pitchFamily="82" charset="0"/>
              </a:rPr>
              <a:t> </a:t>
            </a:r>
          </a:p>
        </p:txBody>
      </p:sp>
      <p:sp>
        <p:nvSpPr>
          <p:cNvPr id="16" name="Rectangle 12"/>
          <p:cNvSpPr>
            <a:spLocks noChangeArrowheads="1"/>
          </p:cNvSpPr>
          <p:nvPr/>
        </p:nvSpPr>
        <p:spPr bwMode="auto">
          <a:xfrm>
            <a:off x="857224" y="3286124"/>
            <a:ext cx="1755775" cy="369888"/>
          </a:xfrm>
          <a:prstGeom prst="rect">
            <a:avLst/>
          </a:prstGeom>
          <a:noFill/>
          <a:ln w="9525">
            <a:noFill/>
            <a:miter lim="800000"/>
            <a:headEnd/>
            <a:tailEnd/>
          </a:ln>
        </p:spPr>
        <p:txBody>
          <a:bodyPr wrap="none">
            <a:spAutoFit/>
          </a:bodyPr>
          <a:lstStyle/>
          <a:p>
            <a:r>
              <a:rPr lang="fr-FR" b="1" i="1" dirty="0">
                <a:solidFill>
                  <a:srgbClr val="0066FF"/>
                </a:solidFill>
                <a:latin typeface="Times New Roman" pitchFamily="18" charset="0"/>
                <a:cs typeface="Times New Roman" pitchFamily="18" charset="0"/>
              </a:rPr>
              <a:t>    </a:t>
            </a:r>
            <a:r>
              <a:rPr lang="fr-FR" b="1" i="1" dirty="0">
                <a:solidFill>
                  <a:srgbClr val="FFFF00"/>
                </a:solidFill>
                <a:latin typeface="Times New Roman" pitchFamily="18" charset="0"/>
                <a:cs typeface="Times New Roman" pitchFamily="18" charset="0"/>
              </a:rPr>
              <a:t> monodentate</a:t>
            </a:r>
            <a:endParaRPr lang="fr-FR" b="1" i="1" dirty="0">
              <a:solidFill>
                <a:srgbClr val="FFFF00"/>
              </a:solidFill>
            </a:endParaRPr>
          </a:p>
        </p:txBody>
      </p:sp>
      <p:sp>
        <p:nvSpPr>
          <p:cNvPr id="17" name="Rectangle 13"/>
          <p:cNvSpPr>
            <a:spLocks noChangeArrowheads="1"/>
          </p:cNvSpPr>
          <p:nvPr/>
        </p:nvSpPr>
        <p:spPr bwMode="auto">
          <a:xfrm>
            <a:off x="4071934" y="4286256"/>
            <a:ext cx="1198563" cy="369887"/>
          </a:xfrm>
          <a:prstGeom prst="rect">
            <a:avLst/>
          </a:prstGeom>
          <a:noFill/>
          <a:ln w="9525">
            <a:noFill/>
            <a:miter lim="800000"/>
            <a:headEnd/>
            <a:tailEnd/>
          </a:ln>
        </p:spPr>
        <p:txBody>
          <a:bodyPr wrap="none">
            <a:spAutoFit/>
          </a:bodyPr>
          <a:lstStyle/>
          <a:p>
            <a:r>
              <a:rPr lang="en-GB" b="1" i="1" dirty="0" err="1">
                <a:solidFill>
                  <a:srgbClr val="FFFF00"/>
                </a:solidFill>
                <a:latin typeface="Times New Roman" pitchFamily="18" charset="0"/>
                <a:cs typeface="Times New Roman" pitchFamily="18" charset="0"/>
              </a:rPr>
              <a:t>Bidentate</a:t>
            </a:r>
            <a:r>
              <a:rPr lang="fr-FR" dirty="0">
                <a:solidFill>
                  <a:srgbClr val="FFFF00"/>
                </a:solidFill>
              </a:rPr>
              <a:t> </a:t>
            </a:r>
          </a:p>
        </p:txBody>
      </p:sp>
      <p:sp>
        <p:nvSpPr>
          <p:cNvPr id="18" name="Rectangle 14"/>
          <p:cNvSpPr>
            <a:spLocks noChangeArrowheads="1"/>
          </p:cNvSpPr>
          <p:nvPr/>
        </p:nvSpPr>
        <p:spPr bwMode="auto">
          <a:xfrm>
            <a:off x="6786578" y="3357562"/>
            <a:ext cx="1219200" cy="369887"/>
          </a:xfrm>
          <a:prstGeom prst="rect">
            <a:avLst/>
          </a:prstGeom>
          <a:noFill/>
          <a:ln w="9525">
            <a:noFill/>
            <a:miter lim="800000"/>
            <a:headEnd/>
            <a:tailEnd/>
          </a:ln>
        </p:spPr>
        <p:txBody>
          <a:bodyPr wrap="none">
            <a:spAutoFit/>
          </a:bodyPr>
          <a:lstStyle/>
          <a:p>
            <a:r>
              <a:rPr lang="en-GB" b="1" i="1" dirty="0">
                <a:solidFill>
                  <a:srgbClr val="FFFF00"/>
                </a:solidFill>
                <a:latin typeface="Times New Roman" pitchFamily="18" charset="0"/>
                <a:cs typeface="Times New Roman" pitchFamily="18" charset="0"/>
              </a:rPr>
              <a:t>Tridentate</a:t>
            </a:r>
            <a:endParaRPr lang="fr-FR" b="1" i="1" dirty="0">
              <a:solidFill>
                <a:srgbClr val="FFFF00"/>
              </a:solidFill>
              <a:latin typeface="Times New Roman" pitchFamily="18" charset="0"/>
              <a:cs typeface="Times New Roman" pitchFamily="18" charset="0"/>
            </a:endParaRPr>
          </a:p>
        </p:txBody>
      </p:sp>
      <p:grpSp>
        <p:nvGrpSpPr>
          <p:cNvPr id="23" name="Groupe 20"/>
          <p:cNvGrpSpPr>
            <a:grpSpLocks/>
          </p:cNvGrpSpPr>
          <p:nvPr/>
        </p:nvGrpSpPr>
        <p:grpSpPr bwMode="auto">
          <a:xfrm>
            <a:off x="3214678" y="2643182"/>
            <a:ext cx="2796286" cy="1500198"/>
            <a:chOff x="3428984" y="2547762"/>
            <a:chExt cx="4517080" cy="1727200"/>
          </a:xfrm>
        </p:grpSpPr>
        <p:sp>
          <p:nvSpPr>
            <p:cNvPr id="24" name="Rectangle 10"/>
            <p:cNvSpPr>
              <a:spLocks noChangeArrowheads="1"/>
            </p:cNvSpPr>
            <p:nvPr/>
          </p:nvSpPr>
          <p:spPr bwMode="auto">
            <a:xfrm>
              <a:off x="3428984" y="2547762"/>
              <a:ext cx="4500595" cy="17272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lIns="90000" tIns="46800" rIns="90000" bIns="46800" anchor="ctr"/>
            <a:lstStyle/>
            <a:p>
              <a:pPr>
                <a:defRPr/>
              </a:pPr>
              <a:endParaRPr lang="fr-FR"/>
            </a:p>
          </p:txBody>
        </p:sp>
        <p:graphicFrame>
          <p:nvGraphicFramePr>
            <p:cNvPr id="25" name="Object 4"/>
            <p:cNvGraphicFramePr>
              <a:graphicFrameLocks noChangeAspect="1"/>
            </p:cNvGraphicFramePr>
            <p:nvPr/>
          </p:nvGraphicFramePr>
          <p:xfrm>
            <a:off x="3659784" y="2712257"/>
            <a:ext cx="4286280" cy="1136650"/>
          </p:xfrm>
          <a:graphic>
            <a:graphicData uri="http://schemas.openxmlformats.org/presentationml/2006/ole">
              <p:oleObj spid="_x0000_s233475" name="ChemSketch" r:id="rId3" imgW="3706368" imgH="1139952" progId="">
                <p:embed/>
              </p:oleObj>
            </a:graphicData>
          </a:graphic>
        </p:graphicFrame>
        <p:sp>
          <p:nvSpPr>
            <p:cNvPr id="26" name="Oval 26"/>
            <p:cNvSpPr>
              <a:spLocks noChangeArrowheads="1"/>
            </p:cNvSpPr>
            <p:nvPr/>
          </p:nvSpPr>
          <p:spPr bwMode="auto">
            <a:xfrm>
              <a:off x="6429382" y="3287990"/>
              <a:ext cx="271477" cy="195281"/>
            </a:xfrm>
            <a:prstGeom prst="ellipse">
              <a:avLst/>
            </a:prstGeom>
            <a:noFill/>
            <a:ln w="9525">
              <a:solidFill>
                <a:srgbClr val="00B0F0"/>
              </a:solidFill>
              <a:round/>
              <a:headEnd/>
              <a:tailEnd/>
            </a:ln>
          </p:spPr>
          <p:txBody>
            <a:bodyPr wrap="none" anchor="ctr"/>
            <a:lstStyle/>
            <a:p>
              <a:endParaRPr lang="fr-FR"/>
            </a:p>
          </p:txBody>
        </p:sp>
        <p:sp>
          <p:nvSpPr>
            <p:cNvPr id="27" name="Oval 26"/>
            <p:cNvSpPr>
              <a:spLocks noChangeArrowheads="1"/>
            </p:cNvSpPr>
            <p:nvPr/>
          </p:nvSpPr>
          <p:spPr bwMode="auto">
            <a:xfrm>
              <a:off x="4929183" y="3287990"/>
              <a:ext cx="271477" cy="195281"/>
            </a:xfrm>
            <a:prstGeom prst="ellipse">
              <a:avLst/>
            </a:prstGeom>
            <a:noFill/>
            <a:ln w="9525">
              <a:solidFill>
                <a:srgbClr val="00B0F0"/>
              </a:solidFill>
              <a:round/>
              <a:headEnd/>
              <a:tailEnd/>
            </a:ln>
          </p:spPr>
          <p:txBody>
            <a:bodyPr wrap="none" anchor="ctr"/>
            <a:lstStyle/>
            <a:p>
              <a:endParaRPr lang="fr-FR"/>
            </a:p>
          </p:txBody>
        </p:sp>
      </p:grpSp>
      <p:grpSp>
        <p:nvGrpSpPr>
          <p:cNvPr id="28" name="Groupe 21"/>
          <p:cNvGrpSpPr>
            <a:grpSpLocks/>
          </p:cNvGrpSpPr>
          <p:nvPr/>
        </p:nvGrpSpPr>
        <p:grpSpPr bwMode="auto">
          <a:xfrm>
            <a:off x="6143636" y="1857364"/>
            <a:ext cx="2714644" cy="1500198"/>
            <a:chOff x="2928926" y="4286256"/>
            <a:chExt cx="3214711" cy="1773237"/>
          </a:xfrm>
        </p:grpSpPr>
        <p:sp>
          <p:nvSpPr>
            <p:cNvPr id="29" name="Rectangle 25"/>
            <p:cNvSpPr>
              <a:spLocks noChangeArrowheads="1"/>
            </p:cNvSpPr>
            <p:nvPr/>
          </p:nvSpPr>
          <p:spPr bwMode="auto">
            <a:xfrm>
              <a:off x="2928926" y="4286256"/>
              <a:ext cx="3214711" cy="1773237"/>
            </a:xfrm>
            <a:prstGeom prst="rect">
              <a:avLst/>
            </a:prstGeom>
            <a:ln>
              <a:headEnd/>
              <a:tailEnd/>
            </a:ln>
          </p:spPr>
          <p:style>
            <a:lnRef idx="1">
              <a:schemeClr val="dk1"/>
            </a:lnRef>
            <a:fillRef idx="2">
              <a:schemeClr val="dk1"/>
            </a:fillRef>
            <a:effectRef idx="1">
              <a:schemeClr val="dk1"/>
            </a:effectRef>
            <a:fontRef idx="minor">
              <a:schemeClr val="dk1"/>
            </a:fontRef>
          </p:style>
          <p:txBody>
            <a:bodyPr wrap="none" lIns="90000" tIns="46800" rIns="90000" bIns="46800" anchor="ctr"/>
            <a:lstStyle/>
            <a:p>
              <a:pPr>
                <a:defRPr/>
              </a:pPr>
              <a:endParaRPr lang="fr-FR"/>
            </a:p>
          </p:txBody>
        </p:sp>
        <p:graphicFrame>
          <p:nvGraphicFramePr>
            <p:cNvPr id="30" name="Object 6"/>
            <p:cNvGraphicFramePr>
              <a:graphicFrameLocks noChangeAspect="1"/>
            </p:cNvGraphicFramePr>
            <p:nvPr/>
          </p:nvGraphicFramePr>
          <p:xfrm>
            <a:off x="3357546" y="4643452"/>
            <a:ext cx="2205038" cy="962025"/>
          </p:xfrm>
          <a:graphic>
            <a:graphicData uri="http://schemas.openxmlformats.org/presentationml/2006/ole">
              <p:oleObj spid="_x0000_s233476" name="CS ChemDraw Drawing" r:id="rId4" imgW="2204640" imgH="962640" progId="">
                <p:embed/>
              </p:oleObj>
            </a:graphicData>
          </a:graphic>
        </p:graphicFrame>
        <p:sp>
          <p:nvSpPr>
            <p:cNvPr id="31" name="Oval 26"/>
            <p:cNvSpPr>
              <a:spLocks noChangeArrowheads="1"/>
            </p:cNvSpPr>
            <p:nvPr/>
          </p:nvSpPr>
          <p:spPr bwMode="auto">
            <a:xfrm>
              <a:off x="4143372" y="4643446"/>
              <a:ext cx="271477" cy="195281"/>
            </a:xfrm>
            <a:prstGeom prst="ellipse">
              <a:avLst/>
            </a:prstGeom>
            <a:noFill/>
            <a:ln w="9525">
              <a:solidFill>
                <a:srgbClr val="00B0F0"/>
              </a:solidFill>
              <a:round/>
              <a:headEnd/>
              <a:tailEnd/>
            </a:ln>
          </p:spPr>
          <p:txBody>
            <a:bodyPr wrap="none" anchor="ctr"/>
            <a:lstStyle/>
            <a:p>
              <a:endParaRPr lang="fr-FR"/>
            </a:p>
          </p:txBody>
        </p:sp>
        <p:sp>
          <p:nvSpPr>
            <p:cNvPr id="32" name="Oval 26"/>
            <p:cNvSpPr>
              <a:spLocks noChangeArrowheads="1"/>
            </p:cNvSpPr>
            <p:nvPr/>
          </p:nvSpPr>
          <p:spPr bwMode="auto">
            <a:xfrm>
              <a:off x="4451684" y="5383974"/>
              <a:ext cx="271477" cy="195282"/>
            </a:xfrm>
            <a:prstGeom prst="ellipse">
              <a:avLst/>
            </a:prstGeom>
            <a:noFill/>
            <a:ln w="9525">
              <a:solidFill>
                <a:srgbClr val="00B0F0"/>
              </a:solidFill>
              <a:round/>
              <a:headEnd/>
              <a:tailEnd/>
            </a:ln>
          </p:spPr>
          <p:txBody>
            <a:bodyPr wrap="none" anchor="ctr"/>
            <a:lstStyle/>
            <a:p>
              <a:endParaRPr lang="fr-FR"/>
            </a:p>
          </p:txBody>
        </p:sp>
        <p:sp>
          <p:nvSpPr>
            <p:cNvPr id="33" name="Oval 26"/>
            <p:cNvSpPr>
              <a:spLocks noChangeArrowheads="1"/>
            </p:cNvSpPr>
            <p:nvPr/>
          </p:nvSpPr>
          <p:spPr bwMode="auto">
            <a:xfrm flipV="1">
              <a:off x="5286380" y="5357826"/>
              <a:ext cx="128601" cy="285751"/>
            </a:xfrm>
            <a:prstGeom prst="ellipse">
              <a:avLst/>
            </a:prstGeom>
            <a:noFill/>
            <a:ln w="9525">
              <a:solidFill>
                <a:srgbClr val="00B0F0"/>
              </a:solidFill>
              <a:round/>
              <a:headEnd/>
              <a:tailEnd/>
            </a:ln>
          </p:spPr>
          <p:txBody>
            <a:bodyPr wrap="none" anchor="ctr"/>
            <a:lstStyle/>
            <a:p>
              <a:endParaRPr lang="fr-FR"/>
            </a:p>
          </p:txBody>
        </p:sp>
      </p:grpSp>
      <p:sp>
        <p:nvSpPr>
          <p:cNvPr id="37" name="Rectangle 10"/>
          <p:cNvSpPr>
            <a:spLocks noChangeArrowheads="1"/>
          </p:cNvSpPr>
          <p:nvPr/>
        </p:nvSpPr>
        <p:spPr bwMode="auto">
          <a:xfrm>
            <a:off x="357158" y="1857364"/>
            <a:ext cx="2519363" cy="142876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lIns="90000" tIns="46800" rIns="90000" bIns="46800" anchor="ctr"/>
          <a:lstStyle/>
          <a:p>
            <a:pPr>
              <a:defRPr/>
            </a:pPr>
            <a:endParaRPr lang="fr-FR"/>
          </a:p>
        </p:txBody>
      </p:sp>
      <p:sp>
        <p:nvSpPr>
          <p:cNvPr id="39" name="Oval 26"/>
          <p:cNvSpPr>
            <a:spLocks noChangeArrowheads="1"/>
          </p:cNvSpPr>
          <p:nvPr/>
        </p:nvSpPr>
        <p:spPr bwMode="auto">
          <a:xfrm>
            <a:off x="1928794" y="1928802"/>
            <a:ext cx="271477" cy="195281"/>
          </a:xfrm>
          <a:prstGeom prst="ellipse">
            <a:avLst/>
          </a:prstGeom>
          <a:noFill/>
          <a:ln w="9525">
            <a:solidFill>
              <a:srgbClr val="00B0F0"/>
            </a:solidFill>
            <a:round/>
            <a:headEnd/>
            <a:tailEnd/>
          </a:ln>
        </p:spPr>
        <p:txBody>
          <a:bodyPr wrap="none" anchor="ctr"/>
          <a:lstStyle/>
          <a:p>
            <a:endParaRPr lang="fr-FR"/>
          </a:p>
        </p:txBody>
      </p:sp>
      <p:graphicFrame>
        <p:nvGraphicFramePr>
          <p:cNvPr id="38" name="Object 7"/>
          <p:cNvGraphicFramePr>
            <a:graphicFrameLocks noChangeAspect="1"/>
          </p:cNvGraphicFramePr>
          <p:nvPr/>
        </p:nvGraphicFramePr>
        <p:xfrm>
          <a:off x="785786" y="1857364"/>
          <a:ext cx="1554163" cy="1090612"/>
        </p:xfrm>
        <a:graphic>
          <a:graphicData uri="http://schemas.openxmlformats.org/presentationml/2006/ole">
            <p:oleObj spid="_x0000_s233479" name="ChemSketch" r:id="rId5" imgW="1554480" imgH="1091184" progId="">
              <p:embed/>
            </p:oleObj>
          </a:graphicData>
        </a:graphic>
      </p:graphicFrame>
      <p:grpSp>
        <p:nvGrpSpPr>
          <p:cNvPr id="40" name="Groupe 26"/>
          <p:cNvGrpSpPr>
            <a:grpSpLocks/>
          </p:cNvGrpSpPr>
          <p:nvPr/>
        </p:nvGrpSpPr>
        <p:grpSpPr bwMode="auto">
          <a:xfrm>
            <a:off x="5715008" y="4714884"/>
            <a:ext cx="2928958" cy="1643074"/>
            <a:chOff x="4643438" y="3214686"/>
            <a:chExt cx="3600450" cy="2232025"/>
          </a:xfrm>
        </p:grpSpPr>
        <p:sp>
          <p:nvSpPr>
            <p:cNvPr id="41" name="Rectangle 36"/>
            <p:cNvSpPr>
              <a:spLocks noChangeArrowheads="1"/>
            </p:cNvSpPr>
            <p:nvPr/>
          </p:nvSpPr>
          <p:spPr bwMode="auto">
            <a:xfrm>
              <a:off x="4643438" y="3214686"/>
              <a:ext cx="3600450" cy="2232025"/>
            </a:xfrm>
            <a:prstGeom prst="rect">
              <a:avLst/>
            </a:prstGeom>
            <a:ln>
              <a:headEnd/>
              <a:tailEnd/>
            </a:ln>
          </p:spPr>
          <p:style>
            <a:lnRef idx="1">
              <a:schemeClr val="dk1"/>
            </a:lnRef>
            <a:fillRef idx="2">
              <a:schemeClr val="dk1"/>
            </a:fillRef>
            <a:effectRef idx="1">
              <a:schemeClr val="dk1"/>
            </a:effectRef>
            <a:fontRef idx="minor">
              <a:schemeClr val="dk1"/>
            </a:fontRef>
          </p:style>
          <p:txBody>
            <a:bodyPr wrap="none" lIns="90000" tIns="46800" rIns="90000" bIns="46800" anchor="ctr"/>
            <a:lstStyle/>
            <a:p>
              <a:pPr>
                <a:defRPr/>
              </a:pPr>
              <a:endParaRPr lang="fr-FR"/>
            </a:p>
          </p:txBody>
        </p:sp>
        <p:grpSp>
          <p:nvGrpSpPr>
            <p:cNvPr id="42" name="Groupe 25"/>
            <p:cNvGrpSpPr>
              <a:grpSpLocks/>
            </p:cNvGrpSpPr>
            <p:nvPr/>
          </p:nvGrpSpPr>
          <p:grpSpPr bwMode="auto">
            <a:xfrm>
              <a:off x="5000625" y="3500438"/>
              <a:ext cx="2916238" cy="1579562"/>
              <a:chOff x="5000625" y="3500438"/>
              <a:chExt cx="2916238" cy="1579562"/>
            </a:xfrm>
          </p:grpSpPr>
          <p:sp>
            <p:nvSpPr>
              <p:cNvPr id="44" name="Oval 26"/>
              <p:cNvSpPr>
                <a:spLocks noChangeArrowheads="1"/>
              </p:cNvSpPr>
              <p:nvPr/>
            </p:nvSpPr>
            <p:spPr bwMode="auto">
              <a:xfrm>
                <a:off x="6786578" y="4071942"/>
                <a:ext cx="271477" cy="195281"/>
              </a:xfrm>
              <a:prstGeom prst="ellipse">
                <a:avLst/>
              </a:prstGeom>
              <a:noFill/>
              <a:ln w="9525">
                <a:solidFill>
                  <a:srgbClr val="00B0F0"/>
                </a:solidFill>
                <a:round/>
                <a:headEnd/>
                <a:tailEnd/>
              </a:ln>
            </p:spPr>
            <p:txBody>
              <a:bodyPr wrap="none" anchor="ctr"/>
              <a:lstStyle/>
              <a:p>
                <a:endParaRPr lang="fr-FR"/>
              </a:p>
            </p:txBody>
          </p:sp>
          <p:sp>
            <p:nvSpPr>
              <p:cNvPr id="45" name="Oval 26"/>
              <p:cNvSpPr>
                <a:spLocks noChangeArrowheads="1"/>
              </p:cNvSpPr>
              <p:nvPr/>
            </p:nvSpPr>
            <p:spPr bwMode="auto">
              <a:xfrm>
                <a:off x="6715140" y="4643446"/>
                <a:ext cx="271477" cy="195281"/>
              </a:xfrm>
              <a:prstGeom prst="ellipse">
                <a:avLst/>
              </a:prstGeom>
              <a:noFill/>
              <a:ln w="9525">
                <a:solidFill>
                  <a:srgbClr val="00B0F0"/>
                </a:solidFill>
                <a:round/>
                <a:headEnd/>
                <a:tailEnd/>
              </a:ln>
            </p:spPr>
            <p:txBody>
              <a:bodyPr wrap="none" anchor="ctr"/>
              <a:lstStyle/>
              <a:p>
                <a:endParaRPr lang="fr-FR"/>
              </a:p>
            </p:txBody>
          </p:sp>
          <p:sp>
            <p:nvSpPr>
              <p:cNvPr id="46" name="Oval 26"/>
              <p:cNvSpPr>
                <a:spLocks noChangeArrowheads="1"/>
              </p:cNvSpPr>
              <p:nvPr/>
            </p:nvSpPr>
            <p:spPr bwMode="auto">
              <a:xfrm>
                <a:off x="6286512" y="3714752"/>
                <a:ext cx="271477" cy="195281"/>
              </a:xfrm>
              <a:prstGeom prst="ellipse">
                <a:avLst/>
              </a:prstGeom>
              <a:noFill/>
              <a:ln w="9525">
                <a:solidFill>
                  <a:srgbClr val="00B0F0"/>
                </a:solidFill>
                <a:round/>
                <a:headEnd/>
                <a:tailEnd/>
              </a:ln>
            </p:spPr>
            <p:txBody>
              <a:bodyPr wrap="none" anchor="ctr"/>
              <a:lstStyle/>
              <a:p>
                <a:endParaRPr lang="fr-FR"/>
              </a:p>
            </p:txBody>
          </p:sp>
          <p:sp>
            <p:nvSpPr>
              <p:cNvPr id="47" name="Oval 26"/>
              <p:cNvSpPr>
                <a:spLocks noChangeArrowheads="1"/>
              </p:cNvSpPr>
              <p:nvPr/>
            </p:nvSpPr>
            <p:spPr bwMode="auto">
              <a:xfrm>
                <a:off x="5857884" y="4572008"/>
                <a:ext cx="271477" cy="195281"/>
              </a:xfrm>
              <a:prstGeom prst="ellipse">
                <a:avLst/>
              </a:prstGeom>
              <a:noFill/>
              <a:ln w="9525">
                <a:solidFill>
                  <a:srgbClr val="00B0F0"/>
                </a:solidFill>
                <a:round/>
                <a:headEnd/>
                <a:tailEnd/>
              </a:ln>
            </p:spPr>
            <p:txBody>
              <a:bodyPr wrap="none" anchor="ctr"/>
              <a:lstStyle/>
              <a:p>
                <a:endParaRPr lang="fr-FR"/>
              </a:p>
            </p:txBody>
          </p:sp>
          <p:sp>
            <p:nvSpPr>
              <p:cNvPr id="48" name="Oval 26"/>
              <p:cNvSpPr>
                <a:spLocks noChangeArrowheads="1"/>
              </p:cNvSpPr>
              <p:nvPr/>
            </p:nvSpPr>
            <p:spPr bwMode="auto">
              <a:xfrm>
                <a:off x="5857884" y="4071942"/>
                <a:ext cx="271477" cy="195281"/>
              </a:xfrm>
              <a:prstGeom prst="ellipse">
                <a:avLst/>
              </a:prstGeom>
              <a:noFill/>
              <a:ln w="9525">
                <a:solidFill>
                  <a:srgbClr val="00B0F0"/>
                </a:solidFill>
                <a:round/>
                <a:headEnd/>
                <a:tailEnd/>
              </a:ln>
            </p:spPr>
            <p:txBody>
              <a:bodyPr wrap="none" anchor="ctr"/>
              <a:lstStyle/>
              <a:p>
                <a:endParaRPr lang="fr-FR"/>
              </a:p>
            </p:txBody>
          </p:sp>
          <p:graphicFrame>
            <p:nvGraphicFramePr>
              <p:cNvPr id="43" name="Object 2"/>
              <p:cNvGraphicFramePr>
                <a:graphicFrameLocks noChangeAspect="1"/>
              </p:cNvGraphicFramePr>
              <p:nvPr/>
            </p:nvGraphicFramePr>
            <p:xfrm>
              <a:off x="5000625" y="3500438"/>
              <a:ext cx="2916238" cy="1579562"/>
            </p:xfrm>
            <a:graphic>
              <a:graphicData uri="http://schemas.openxmlformats.org/presentationml/2006/ole">
                <p:oleObj spid="_x0000_s233480" name="ChemSketch" r:id="rId6" imgW="2916936" imgH="1578864" progId="">
                  <p:embed/>
                </p:oleObj>
              </a:graphicData>
            </a:graphic>
          </p:graphicFrame>
        </p:grpSp>
      </p:grpSp>
      <p:sp>
        <p:nvSpPr>
          <p:cNvPr id="49" name="Rectangle 5"/>
          <p:cNvSpPr>
            <a:spLocks noChangeArrowheads="1"/>
          </p:cNvSpPr>
          <p:nvPr/>
        </p:nvSpPr>
        <p:spPr bwMode="auto">
          <a:xfrm>
            <a:off x="1643042" y="6286520"/>
            <a:ext cx="1524369" cy="369888"/>
          </a:xfrm>
          <a:prstGeom prst="rect">
            <a:avLst/>
          </a:prstGeom>
          <a:noFill/>
          <a:ln w="9525">
            <a:noFill/>
            <a:miter lim="800000"/>
            <a:headEnd/>
            <a:tailEnd/>
          </a:ln>
        </p:spPr>
        <p:txBody>
          <a:bodyPr wrap="square">
            <a:spAutoFit/>
          </a:bodyPr>
          <a:lstStyle/>
          <a:p>
            <a:r>
              <a:rPr lang="en-GB" b="1" i="1" dirty="0">
                <a:solidFill>
                  <a:srgbClr val="FFFF00"/>
                </a:solidFill>
                <a:latin typeface="Times New Roman" pitchFamily="18" charset="0"/>
                <a:cs typeface="Times New Roman" pitchFamily="18" charset="0"/>
              </a:rPr>
              <a:t>Tetra dentate</a:t>
            </a:r>
            <a:endParaRPr lang="fr-FR" b="1" i="1" dirty="0">
              <a:solidFill>
                <a:srgbClr val="FFFF00"/>
              </a:solidFill>
              <a:latin typeface="Times New Roman" pitchFamily="18" charset="0"/>
              <a:cs typeface="Times New Roman" pitchFamily="18" charset="0"/>
            </a:endParaRPr>
          </a:p>
        </p:txBody>
      </p:sp>
      <p:sp>
        <p:nvSpPr>
          <p:cNvPr id="50" name="Rectangle 6"/>
          <p:cNvSpPr>
            <a:spLocks noChangeArrowheads="1"/>
          </p:cNvSpPr>
          <p:nvPr/>
        </p:nvSpPr>
        <p:spPr bwMode="auto">
          <a:xfrm>
            <a:off x="6500826" y="6286520"/>
            <a:ext cx="1500224" cy="369887"/>
          </a:xfrm>
          <a:prstGeom prst="rect">
            <a:avLst/>
          </a:prstGeom>
          <a:noFill/>
          <a:ln w="9525">
            <a:noFill/>
            <a:miter lim="800000"/>
            <a:headEnd/>
            <a:tailEnd/>
          </a:ln>
        </p:spPr>
        <p:txBody>
          <a:bodyPr wrap="square">
            <a:spAutoFit/>
          </a:bodyPr>
          <a:lstStyle/>
          <a:p>
            <a:r>
              <a:rPr lang="fr-FR" b="1" i="1" dirty="0" err="1">
                <a:solidFill>
                  <a:srgbClr val="FFFF00"/>
                </a:solidFill>
                <a:latin typeface="Times New Roman" pitchFamily="18" charset="0"/>
                <a:cs typeface="Times New Roman" pitchFamily="18" charset="0"/>
              </a:rPr>
              <a:t>Pentadentate</a:t>
            </a:r>
            <a:endParaRPr lang="fr-FR" b="1" i="1" dirty="0">
              <a:solidFill>
                <a:srgbClr val="FFFF00"/>
              </a:solidFill>
              <a:latin typeface="Times New Roman" pitchFamily="18" charset="0"/>
              <a:cs typeface="Times New Roman" pitchFamily="18" charset="0"/>
            </a:endParaRPr>
          </a:p>
        </p:txBody>
      </p:sp>
      <p:grpSp>
        <p:nvGrpSpPr>
          <p:cNvPr id="51" name="Groupe 23"/>
          <p:cNvGrpSpPr>
            <a:grpSpLocks/>
          </p:cNvGrpSpPr>
          <p:nvPr/>
        </p:nvGrpSpPr>
        <p:grpSpPr bwMode="auto">
          <a:xfrm>
            <a:off x="642910" y="4572008"/>
            <a:ext cx="3000396" cy="1660521"/>
            <a:chOff x="1000100" y="428604"/>
            <a:chExt cx="3671887" cy="2232025"/>
          </a:xfrm>
        </p:grpSpPr>
        <p:sp>
          <p:nvSpPr>
            <p:cNvPr id="52" name="Rectangle 18"/>
            <p:cNvSpPr>
              <a:spLocks noChangeArrowheads="1"/>
            </p:cNvSpPr>
            <p:nvPr/>
          </p:nvSpPr>
          <p:spPr bwMode="auto">
            <a:xfrm>
              <a:off x="1000100" y="428604"/>
              <a:ext cx="3671887" cy="2232025"/>
            </a:xfrm>
            <a:prstGeom prst="rect">
              <a:avLst/>
            </a:prstGeom>
            <a:ln>
              <a:headEnd/>
              <a:tailEnd/>
            </a:ln>
          </p:spPr>
          <p:style>
            <a:lnRef idx="1">
              <a:schemeClr val="dk1"/>
            </a:lnRef>
            <a:fillRef idx="2">
              <a:schemeClr val="dk1"/>
            </a:fillRef>
            <a:effectRef idx="1">
              <a:schemeClr val="dk1"/>
            </a:effectRef>
            <a:fontRef idx="minor">
              <a:schemeClr val="dk1"/>
            </a:fontRef>
          </p:style>
          <p:txBody>
            <a:bodyPr wrap="none" lIns="90000" tIns="46800" rIns="90000" bIns="46800" anchor="ctr"/>
            <a:lstStyle/>
            <a:p>
              <a:pPr>
                <a:defRPr/>
              </a:pPr>
              <a:endParaRPr lang="fr-FR" dirty="0">
                <a:ln w="3175">
                  <a:solidFill>
                    <a:srgbClr val="7575D1"/>
                  </a:solidFill>
                </a:ln>
                <a:solidFill>
                  <a:srgbClr val="0066FF"/>
                </a:solidFill>
              </a:endParaRPr>
            </a:p>
          </p:txBody>
        </p:sp>
        <p:grpSp>
          <p:nvGrpSpPr>
            <p:cNvPr id="53" name="Groupe 20"/>
            <p:cNvGrpSpPr>
              <a:grpSpLocks/>
            </p:cNvGrpSpPr>
            <p:nvPr/>
          </p:nvGrpSpPr>
          <p:grpSpPr bwMode="auto">
            <a:xfrm>
              <a:off x="1428728" y="928670"/>
              <a:ext cx="2886075" cy="1166812"/>
              <a:chOff x="1428728" y="928670"/>
              <a:chExt cx="2886075" cy="1166812"/>
            </a:xfrm>
          </p:grpSpPr>
          <p:graphicFrame>
            <p:nvGraphicFramePr>
              <p:cNvPr id="54" name="Object 3"/>
              <p:cNvGraphicFramePr>
                <a:graphicFrameLocks noChangeAspect="1"/>
              </p:cNvGraphicFramePr>
              <p:nvPr/>
            </p:nvGraphicFramePr>
            <p:xfrm>
              <a:off x="1428728" y="928670"/>
              <a:ext cx="2886075" cy="1166812"/>
            </p:xfrm>
            <a:graphic>
              <a:graphicData uri="http://schemas.openxmlformats.org/presentationml/2006/ole">
                <p:oleObj spid="_x0000_s233481" name="ChemSketch" r:id="rId7" imgW="2886456" imgH="1237488" progId="">
                  <p:embed/>
                </p:oleObj>
              </a:graphicData>
            </a:graphic>
          </p:graphicFrame>
          <p:sp>
            <p:nvSpPr>
              <p:cNvPr id="55" name="Oval 26"/>
              <p:cNvSpPr>
                <a:spLocks noChangeArrowheads="1"/>
              </p:cNvSpPr>
              <p:nvPr/>
            </p:nvSpPr>
            <p:spPr bwMode="auto">
              <a:xfrm>
                <a:off x="2000232" y="1142984"/>
                <a:ext cx="271477" cy="195281"/>
              </a:xfrm>
              <a:prstGeom prst="ellipse">
                <a:avLst/>
              </a:prstGeom>
              <a:noFill/>
              <a:ln w="9525">
                <a:solidFill>
                  <a:srgbClr val="00B0F0"/>
                </a:solidFill>
                <a:round/>
                <a:headEnd/>
                <a:tailEnd/>
              </a:ln>
            </p:spPr>
            <p:txBody>
              <a:bodyPr wrap="none" anchor="ctr"/>
              <a:lstStyle/>
              <a:p>
                <a:endParaRPr lang="fr-FR"/>
              </a:p>
            </p:txBody>
          </p:sp>
          <p:sp>
            <p:nvSpPr>
              <p:cNvPr id="56" name="Oval 26"/>
              <p:cNvSpPr>
                <a:spLocks noChangeArrowheads="1"/>
              </p:cNvSpPr>
              <p:nvPr/>
            </p:nvSpPr>
            <p:spPr bwMode="auto">
              <a:xfrm>
                <a:off x="3214678" y="1643050"/>
                <a:ext cx="271477" cy="195281"/>
              </a:xfrm>
              <a:prstGeom prst="ellipse">
                <a:avLst/>
              </a:prstGeom>
              <a:noFill/>
              <a:ln w="9525">
                <a:solidFill>
                  <a:srgbClr val="00B0F0"/>
                </a:solidFill>
                <a:round/>
                <a:headEnd/>
                <a:tailEnd/>
              </a:ln>
            </p:spPr>
            <p:txBody>
              <a:bodyPr wrap="none" anchor="ctr"/>
              <a:lstStyle/>
              <a:p>
                <a:endParaRPr lang="fr-FR"/>
              </a:p>
            </p:txBody>
          </p:sp>
          <p:sp>
            <p:nvSpPr>
              <p:cNvPr id="57" name="Oval 26"/>
              <p:cNvSpPr>
                <a:spLocks noChangeArrowheads="1"/>
              </p:cNvSpPr>
              <p:nvPr/>
            </p:nvSpPr>
            <p:spPr bwMode="auto">
              <a:xfrm>
                <a:off x="2285984" y="1643050"/>
                <a:ext cx="271477" cy="195281"/>
              </a:xfrm>
              <a:prstGeom prst="ellipse">
                <a:avLst/>
              </a:prstGeom>
              <a:noFill/>
              <a:ln w="9525">
                <a:solidFill>
                  <a:srgbClr val="00B0F0"/>
                </a:solidFill>
                <a:round/>
                <a:headEnd/>
                <a:tailEnd/>
              </a:ln>
            </p:spPr>
            <p:txBody>
              <a:bodyPr wrap="none" anchor="ctr"/>
              <a:lstStyle/>
              <a:p>
                <a:endParaRPr lang="fr-FR"/>
              </a:p>
            </p:txBody>
          </p:sp>
          <p:sp>
            <p:nvSpPr>
              <p:cNvPr id="58" name="Oval 26"/>
              <p:cNvSpPr>
                <a:spLocks noChangeArrowheads="1"/>
              </p:cNvSpPr>
              <p:nvPr/>
            </p:nvSpPr>
            <p:spPr bwMode="auto">
              <a:xfrm>
                <a:off x="3500430" y="1142984"/>
                <a:ext cx="271477" cy="195281"/>
              </a:xfrm>
              <a:prstGeom prst="ellipse">
                <a:avLst/>
              </a:prstGeom>
              <a:noFill/>
              <a:ln w="9525">
                <a:solidFill>
                  <a:srgbClr val="00B0F0"/>
                </a:solidFill>
                <a:round/>
                <a:headEnd/>
                <a:tailEnd/>
              </a:ln>
            </p:spPr>
            <p:txBody>
              <a:bodyPr wrap="none" anchor="ctr"/>
              <a:lstStyle/>
              <a:p>
                <a:endParaRPr lang="fr-F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p:cTn id="7" dur="500" decel="50000" fill="hold">
                                          <p:stCondLst>
                                            <p:cond delay="0"/>
                                          </p:stCondLst>
                                        </p:cTn>
                                        <p:tgtEl>
                                          <p:spTgt spid="15">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5">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5">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15">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5">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5">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5">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1" presetClass="entr" presetSubtype="0" fill="hold" grpId="0" nodeType="clickEffect">
                                  <p:stCondLst>
                                    <p:cond delay="0"/>
                                  </p:stCondLst>
                                  <p:iterate type="lt">
                                    <p:tmPct val="10000"/>
                                  </p:iterate>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16"/>
                                        </p:tgtEl>
                                        <p:attrNameLst>
                                          <p:attrName>ppt_y</p:attrName>
                                        </p:attrNameLst>
                                      </p:cBhvr>
                                      <p:tavLst>
                                        <p:tav tm="0">
                                          <p:val>
                                            <p:strVal val="#ppt_y"/>
                                          </p:val>
                                        </p:tav>
                                        <p:tav tm="100000">
                                          <p:val>
                                            <p:strVal val="#ppt_y"/>
                                          </p:val>
                                        </p:tav>
                                      </p:tavLst>
                                    </p:anim>
                                    <p:anim calcmode="lin" valueType="num">
                                      <p:cBhvr>
                                        <p:cTn id="21" dur="500" fill="hold"/>
                                        <p:tgtEl>
                                          <p:spTgt spid="16"/>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16"/>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30"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800" decel="100000"/>
                                        <p:tgtEl>
                                          <p:spTgt spid="17"/>
                                        </p:tgtEl>
                                      </p:cBhvr>
                                    </p:animEffect>
                                    <p:anim calcmode="lin" valueType="num">
                                      <p:cBhvr>
                                        <p:cTn id="29" dur="800" decel="100000" fill="hold"/>
                                        <p:tgtEl>
                                          <p:spTgt spid="17"/>
                                        </p:tgtEl>
                                        <p:attrNameLst>
                                          <p:attrName>style.rotation</p:attrName>
                                        </p:attrNameLst>
                                      </p:cBhvr>
                                      <p:tavLst>
                                        <p:tav tm="0">
                                          <p:val>
                                            <p:fltVal val="-90"/>
                                          </p:val>
                                        </p:tav>
                                        <p:tav tm="100000">
                                          <p:val>
                                            <p:fltVal val="0"/>
                                          </p:val>
                                        </p:tav>
                                      </p:tavLst>
                                    </p:anim>
                                    <p:anim calcmode="lin" valueType="num">
                                      <p:cBhvr>
                                        <p:cTn id="30" dur="800" decel="100000" fill="hold"/>
                                        <p:tgtEl>
                                          <p:spTgt spid="17"/>
                                        </p:tgtEl>
                                        <p:attrNameLst>
                                          <p:attrName>ppt_x</p:attrName>
                                        </p:attrNameLst>
                                      </p:cBhvr>
                                      <p:tavLst>
                                        <p:tav tm="0">
                                          <p:val>
                                            <p:strVal val="#ppt_x+0.4"/>
                                          </p:val>
                                        </p:tav>
                                        <p:tav tm="100000">
                                          <p:val>
                                            <p:strVal val="#ppt_x-0.05"/>
                                          </p:val>
                                        </p:tav>
                                      </p:tavLst>
                                    </p:anim>
                                    <p:anim calcmode="lin" valueType="num">
                                      <p:cBhvr>
                                        <p:cTn id="31" dur="800" decel="100000" fill="hold"/>
                                        <p:tgtEl>
                                          <p:spTgt spid="17"/>
                                        </p:tgtEl>
                                        <p:attrNameLst>
                                          <p:attrName>ppt_y</p:attrName>
                                        </p:attrNameLst>
                                      </p:cBhvr>
                                      <p:tavLst>
                                        <p:tav tm="0">
                                          <p:val>
                                            <p:strVal val="#ppt_y-0.4"/>
                                          </p:val>
                                        </p:tav>
                                        <p:tav tm="100000">
                                          <p:val>
                                            <p:strVal val="#ppt_y+0.1"/>
                                          </p:val>
                                        </p:tav>
                                      </p:tavLst>
                                    </p:anim>
                                    <p:anim calcmode="lin" valueType="num">
                                      <p:cBhvr>
                                        <p:cTn id="32" dur="200" accel="100000" fill="hold">
                                          <p:stCondLst>
                                            <p:cond delay="800"/>
                                          </p:stCondLst>
                                        </p:cTn>
                                        <p:tgtEl>
                                          <p:spTgt spid="17"/>
                                        </p:tgtEl>
                                        <p:attrNameLst>
                                          <p:attrName>ppt_x</p:attrName>
                                        </p:attrNameLst>
                                      </p:cBhvr>
                                      <p:tavLst>
                                        <p:tav tm="0">
                                          <p:val>
                                            <p:strVal val="#ppt_x-0.05"/>
                                          </p:val>
                                        </p:tav>
                                        <p:tav tm="100000">
                                          <p:val>
                                            <p:strVal val="#ppt_x"/>
                                          </p:val>
                                        </p:tav>
                                      </p:tavLst>
                                    </p:anim>
                                    <p:anim calcmode="lin" valueType="num">
                                      <p:cBhvr>
                                        <p:cTn id="33" dur="200" accel="100000" fill="hold">
                                          <p:stCondLst>
                                            <p:cond delay="800"/>
                                          </p:stCondLst>
                                        </p:cTn>
                                        <p:tgtEl>
                                          <p:spTgt spid="17"/>
                                        </p:tgtEl>
                                        <p:attrNameLst>
                                          <p:attrName>ppt_y</p:attrName>
                                        </p:attrNameLst>
                                      </p:cBhvr>
                                      <p:tavLst>
                                        <p:tav tm="0">
                                          <p:val>
                                            <p:strVal val="#ppt_y+0.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1" presetClass="entr" presetSubtype="4"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heel(4)">
                                      <p:cBhvr>
                                        <p:cTn id="38" dur="20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54" presetClass="entr" presetSubtype="0" accel="100000" fill="hold" grpId="0" nodeType="clickEffect">
                                  <p:stCondLst>
                                    <p:cond delay="0"/>
                                  </p:stCondLst>
                                  <p:childTnLst>
                                    <p:set>
                                      <p:cBhvr>
                                        <p:cTn id="42" dur="1" fill="hold">
                                          <p:stCondLst>
                                            <p:cond delay="0"/>
                                          </p:stCondLst>
                                        </p:cTn>
                                        <p:tgtEl>
                                          <p:spTgt spid="49"/>
                                        </p:tgtEl>
                                        <p:attrNameLst>
                                          <p:attrName>style.visibility</p:attrName>
                                        </p:attrNameLst>
                                      </p:cBhvr>
                                      <p:to>
                                        <p:strVal val="visible"/>
                                      </p:to>
                                    </p:set>
                                    <p:anim calcmode="lin" valueType="num">
                                      <p:cBhvr>
                                        <p:cTn id="43" dur="500" fill="hold"/>
                                        <p:tgtEl>
                                          <p:spTgt spid="49"/>
                                        </p:tgtEl>
                                        <p:attrNameLst>
                                          <p:attrName>ppt_w</p:attrName>
                                        </p:attrNameLst>
                                      </p:cBhvr>
                                      <p:tavLst>
                                        <p:tav tm="0">
                                          <p:val>
                                            <p:strVal val="#ppt_w*0.05"/>
                                          </p:val>
                                        </p:tav>
                                        <p:tav tm="100000">
                                          <p:val>
                                            <p:strVal val="#ppt_w"/>
                                          </p:val>
                                        </p:tav>
                                      </p:tavLst>
                                    </p:anim>
                                    <p:anim calcmode="lin" valueType="num">
                                      <p:cBhvr>
                                        <p:cTn id="44" dur="500" fill="hold"/>
                                        <p:tgtEl>
                                          <p:spTgt spid="49"/>
                                        </p:tgtEl>
                                        <p:attrNameLst>
                                          <p:attrName>ppt_h</p:attrName>
                                        </p:attrNameLst>
                                      </p:cBhvr>
                                      <p:tavLst>
                                        <p:tav tm="0">
                                          <p:val>
                                            <p:strVal val="#ppt_h"/>
                                          </p:val>
                                        </p:tav>
                                        <p:tav tm="100000">
                                          <p:val>
                                            <p:strVal val="#ppt_h"/>
                                          </p:val>
                                        </p:tav>
                                      </p:tavLst>
                                    </p:anim>
                                    <p:anim calcmode="lin" valueType="num">
                                      <p:cBhvr>
                                        <p:cTn id="45" dur="500" fill="hold"/>
                                        <p:tgtEl>
                                          <p:spTgt spid="49"/>
                                        </p:tgtEl>
                                        <p:attrNameLst>
                                          <p:attrName>ppt_x</p:attrName>
                                        </p:attrNameLst>
                                      </p:cBhvr>
                                      <p:tavLst>
                                        <p:tav tm="0">
                                          <p:val>
                                            <p:strVal val="#ppt_x-.2"/>
                                          </p:val>
                                        </p:tav>
                                        <p:tav tm="100000">
                                          <p:val>
                                            <p:strVal val="#ppt_x"/>
                                          </p:val>
                                        </p:tav>
                                      </p:tavLst>
                                    </p:anim>
                                    <p:anim calcmode="lin" valueType="num">
                                      <p:cBhvr>
                                        <p:cTn id="46" dur="500" fill="hold"/>
                                        <p:tgtEl>
                                          <p:spTgt spid="49"/>
                                        </p:tgtEl>
                                        <p:attrNameLst>
                                          <p:attrName>ppt_y</p:attrName>
                                        </p:attrNameLst>
                                      </p:cBhvr>
                                      <p:tavLst>
                                        <p:tav tm="0">
                                          <p:val>
                                            <p:strVal val="#ppt_y"/>
                                          </p:val>
                                        </p:tav>
                                        <p:tav tm="100000">
                                          <p:val>
                                            <p:strVal val="#ppt_y"/>
                                          </p:val>
                                        </p:tav>
                                      </p:tavLst>
                                    </p:anim>
                                    <p:animEffect transition="in" filter="fade">
                                      <p:cBhvr>
                                        <p:cTn id="47" dur="500"/>
                                        <p:tgtEl>
                                          <p:spTgt spid="4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0"/>
                                        </p:tgtEl>
                                        <p:attrNameLst>
                                          <p:attrName>style.visibility</p:attrName>
                                        </p:attrNameLst>
                                      </p:cBhvr>
                                      <p:to>
                                        <p:strVal val="visible"/>
                                      </p:to>
                                    </p:set>
                                    <p:animEffect transition="in" filter="fade">
                                      <p:cBhvr>
                                        <p:cTn id="52" dur="20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49" grpId="0"/>
      <p:bldP spid="5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ZoneTexte 28"/>
          <p:cNvSpPr txBox="1"/>
          <p:nvPr/>
        </p:nvSpPr>
        <p:spPr>
          <a:xfrm>
            <a:off x="2643174" y="714356"/>
            <a:ext cx="6500826" cy="369332"/>
          </a:xfrm>
          <a:prstGeom prst="rect">
            <a:avLst/>
          </a:prstGeom>
          <a:solidFill>
            <a:schemeClr val="bg1"/>
          </a:solidFill>
        </p:spPr>
        <p:txBody>
          <a:bodyPr wrap="square" rtlCol="0">
            <a:spAutoFit/>
          </a:bodyPr>
          <a:lstStyle/>
          <a:p>
            <a:endParaRPr lang="fr-FR" dirty="0"/>
          </a:p>
        </p:txBody>
      </p:sp>
      <p:grpSp>
        <p:nvGrpSpPr>
          <p:cNvPr id="16" name="Group 22"/>
          <p:cNvGrpSpPr>
            <a:grpSpLocks/>
          </p:cNvGrpSpPr>
          <p:nvPr/>
        </p:nvGrpSpPr>
        <p:grpSpPr bwMode="auto">
          <a:xfrm>
            <a:off x="6572264" y="0"/>
            <a:ext cx="2214546" cy="565151"/>
            <a:chOff x="4694" y="1940"/>
            <a:chExt cx="862" cy="356"/>
          </a:xfrm>
          <a:solidFill>
            <a:srgbClr val="00B050"/>
          </a:solidFill>
        </p:grpSpPr>
        <p:sp>
          <p:nvSpPr>
            <p:cNvPr id="17"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8"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pic>
        <p:nvPicPr>
          <p:cNvPr id="19" name="Picture 2"/>
          <p:cNvPicPr>
            <a:picLocks noChangeAspect="1" noChangeArrowheads="1"/>
          </p:cNvPicPr>
          <p:nvPr/>
        </p:nvPicPr>
        <p:blipFill>
          <a:blip r:embed="rId2" cstate="print"/>
          <a:srcRect/>
          <a:stretch>
            <a:fillRect/>
          </a:stretch>
        </p:blipFill>
        <p:spPr bwMode="auto">
          <a:xfrm>
            <a:off x="214282" y="0"/>
            <a:ext cx="2500298" cy="1071546"/>
          </a:xfrm>
          <a:prstGeom prst="rect">
            <a:avLst/>
          </a:prstGeom>
          <a:noFill/>
          <a:ln w="9525">
            <a:noFill/>
            <a:miter lim="800000"/>
            <a:headEnd/>
            <a:tailEnd/>
          </a:ln>
          <a:effectLst/>
        </p:spPr>
      </p:pic>
      <p:grpSp>
        <p:nvGrpSpPr>
          <p:cNvPr id="20" name="Group 22"/>
          <p:cNvGrpSpPr>
            <a:grpSpLocks/>
          </p:cNvGrpSpPr>
          <p:nvPr/>
        </p:nvGrpSpPr>
        <p:grpSpPr bwMode="auto">
          <a:xfrm>
            <a:off x="-32" y="-24"/>
            <a:ext cx="2214546" cy="565151"/>
            <a:chOff x="4694" y="1940"/>
            <a:chExt cx="862" cy="356"/>
          </a:xfrm>
          <a:solidFill>
            <a:srgbClr val="FFFF00"/>
          </a:solidFill>
        </p:grpSpPr>
        <p:sp>
          <p:nvSpPr>
            <p:cNvPr id="21"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22"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a:solidFill>
                    <a:schemeClr val="bg1"/>
                  </a:solidFill>
                </a:rPr>
                <a:t>Introduction</a:t>
              </a:r>
            </a:p>
          </p:txBody>
        </p:sp>
      </p:grpSp>
      <p:grpSp>
        <p:nvGrpSpPr>
          <p:cNvPr id="23" name="Group 22"/>
          <p:cNvGrpSpPr>
            <a:grpSpLocks/>
          </p:cNvGrpSpPr>
          <p:nvPr/>
        </p:nvGrpSpPr>
        <p:grpSpPr bwMode="auto">
          <a:xfrm>
            <a:off x="3071802" y="571480"/>
            <a:ext cx="2214546" cy="565151"/>
            <a:chOff x="4694" y="1940"/>
            <a:chExt cx="862" cy="356"/>
          </a:xfrm>
          <a:solidFill>
            <a:srgbClr val="92D050"/>
          </a:solidFill>
        </p:grpSpPr>
        <p:sp>
          <p:nvSpPr>
            <p:cNvPr id="24"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25"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sp>
        <p:nvSpPr>
          <p:cNvPr id="26" name="ZoneTexte 25"/>
          <p:cNvSpPr txBox="1"/>
          <p:nvPr/>
        </p:nvSpPr>
        <p:spPr>
          <a:xfrm>
            <a:off x="2928926" y="6488668"/>
            <a:ext cx="5786478" cy="369332"/>
          </a:xfrm>
          <a:prstGeom prst="rect">
            <a:avLst/>
          </a:prstGeom>
          <a:solidFill>
            <a:schemeClr val="bg1"/>
          </a:solidFill>
        </p:spPr>
        <p:txBody>
          <a:bodyPr wrap="square" rtlCol="0">
            <a:spAutoFit/>
          </a:bodyPr>
          <a:lstStyle/>
          <a:p>
            <a:endParaRPr lang="fr-FR" dirty="0"/>
          </a:p>
        </p:txBody>
      </p:sp>
      <p:grpSp>
        <p:nvGrpSpPr>
          <p:cNvPr id="28" name="Groupe 27"/>
          <p:cNvGrpSpPr/>
          <p:nvPr/>
        </p:nvGrpSpPr>
        <p:grpSpPr>
          <a:xfrm>
            <a:off x="-214346" y="2571744"/>
            <a:ext cx="9358346" cy="1158539"/>
            <a:chOff x="-214346" y="2571744"/>
            <a:chExt cx="9358346" cy="1158539"/>
          </a:xfrm>
        </p:grpSpPr>
        <p:pic>
          <p:nvPicPr>
            <p:cNvPr id="27" name="Image 26" descr="Sans titre.bmp"/>
            <p:cNvPicPr>
              <a:picLocks noChangeAspect="1"/>
            </p:cNvPicPr>
            <p:nvPr/>
          </p:nvPicPr>
          <p:blipFill>
            <a:blip r:embed="rId3" cstate="print">
              <a:clrChange>
                <a:clrFrom>
                  <a:srgbClr val="FFFFFF"/>
                </a:clrFrom>
                <a:clrTo>
                  <a:srgbClr val="FFFFFF">
                    <a:alpha val="0"/>
                  </a:srgbClr>
                </a:clrTo>
              </a:clrChange>
              <a:duotone>
                <a:prstClr val="black"/>
                <a:schemeClr val="accent1">
                  <a:tint val="45000"/>
                  <a:satMod val="400000"/>
                </a:schemeClr>
              </a:duotone>
            </a:blip>
            <a:stretch>
              <a:fillRect/>
            </a:stretch>
          </p:blipFill>
          <p:spPr>
            <a:xfrm>
              <a:off x="-214346" y="2571744"/>
              <a:ext cx="9144000" cy="958718"/>
            </a:xfrm>
            <a:prstGeom prst="rect">
              <a:avLst/>
            </a:prstGeom>
            <a:scene3d>
              <a:camera prst="isometricOffAxis1Right"/>
              <a:lightRig rig="threePt" dir="t"/>
            </a:scene3d>
          </p:spPr>
        </p:pic>
        <p:sp>
          <p:nvSpPr>
            <p:cNvPr id="14" name="ZoneTexte 13"/>
            <p:cNvSpPr txBox="1"/>
            <p:nvPr/>
          </p:nvSpPr>
          <p:spPr>
            <a:xfrm>
              <a:off x="2714612" y="2714620"/>
              <a:ext cx="521400" cy="1015663"/>
            </a:xfrm>
            <a:prstGeom prst="rect">
              <a:avLst/>
            </a:prstGeom>
            <a:noFill/>
          </p:spPr>
          <p:txBody>
            <a:bodyPr wrap="square" rtlCol="0">
              <a:spAutoFit/>
              <a:scene3d>
                <a:camera prst="isometricOffAxis1Right"/>
                <a:lightRig rig="glow" dir="t">
                  <a:rot lat="0" lon="0" rev="3600000"/>
                </a:lightRig>
              </a:scene3d>
              <a:sp3d prstMaterial="softEdge">
                <a:bevelT w="29210" h="16510"/>
                <a:contourClr>
                  <a:schemeClr val="accent4">
                    <a:alpha val="95000"/>
                  </a:schemeClr>
                </a:contourClr>
              </a:sp3d>
            </a:bodyPr>
            <a:lstStyle/>
            <a:p>
              <a:r>
                <a:rPr lang="fr-FR" sz="6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228600">
                      <a:schemeClr val="accent3">
                        <a:satMod val="175000"/>
                        <a:alpha val="40000"/>
                      </a:schemeClr>
                    </a:glow>
                    <a:outerShdw blurRad="88000" dist="50800" dir="5040000" algn="tl">
                      <a:schemeClr val="accent4">
                        <a:tint val="80000"/>
                        <a:satMod val="250000"/>
                        <a:alpha val="45000"/>
                      </a:schemeClr>
                    </a:outerShdw>
                    <a:reflection blurRad="6350" stA="55000" endA="50" endPos="85000" dist="60007" dir="5400000" sy="-100000" algn="bl" rotWithShape="0"/>
                  </a:effectLst>
                  <a:latin typeface="Times New Roman" pitchFamily="18" charset="0"/>
                  <a:cs typeface="Times New Roman" pitchFamily="18" charset="0"/>
                </a:rPr>
                <a:t>M</a:t>
              </a:r>
              <a:endParaRPr lang="fr-FR" sz="6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228600">
                    <a:schemeClr val="accent3">
                      <a:satMod val="175000"/>
                      <a:alpha val="40000"/>
                    </a:schemeClr>
                  </a:glow>
                  <a:outerShdw blurRad="88000" dist="50800" dir="5040000" algn="tl">
                    <a:schemeClr val="accent4">
                      <a:tint val="80000"/>
                      <a:satMod val="250000"/>
                      <a:alpha val="45000"/>
                    </a:schemeClr>
                  </a:outerShdw>
                  <a:reflection blurRad="6350" stA="55000" endA="50" endPos="85000" dist="60007" dir="5400000" sy="-100000" algn="bl" rotWithShape="0"/>
                </a:effectLst>
                <a:latin typeface="Times New Roman" pitchFamily="18" charset="0"/>
                <a:cs typeface="Times New Roman" pitchFamily="18" charset="0"/>
              </a:endParaRPr>
            </a:p>
          </p:txBody>
        </p:sp>
        <p:sp>
          <p:nvSpPr>
            <p:cNvPr id="15" name="ZoneTexte 14"/>
            <p:cNvSpPr txBox="1"/>
            <p:nvPr/>
          </p:nvSpPr>
          <p:spPr>
            <a:xfrm>
              <a:off x="3286116" y="2786058"/>
              <a:ext cx="5857884" cy="523220"/>
            </a:xfrm>
            <a:prstGeom prst="rect">
              <a:avLst/>
            </a:prstGeom>
            <a:noFill/>
          </p:spPr>
          <p:txBody>
            <a:bodyPr wrap="square" rtlCol="0">
              <a:spAutoFit/>
              <a:scene3d>
                <a:camera prst="isometricOffAxis1Right"/>
                <a:lightRig rig="glow" dir="tl">
                  <a:rot lat="0" lon="0" rev="5400000"/>
                </a:lightRig>
              </a:scene3d>
              <a:sp3d contourW="12700">
                <a:bevelT w="25400" h="25400"/>
                <a:contourClr>
                  <a:schemeClr val="accent6">
                    <a:shade val="73000"/>
                  </a:schemeClr>
                </a:contourClr>
              </a:sp3d>
            </a:bodyPr>
            <a:lstStyle/>
            <a:p>
              <a:r>
                <a:rPr lang="fr-FR" sz="2800" b="1"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228600">
                      <a:schemeClr val="accent6">
                        <a:satMod val="175000"/>
                        <a:alpha val="40000"/>
                      </a:schemeClr>
                    </a:glow>
                    <a:outerShdw blurRad="80000" dist="40000" dir="5040000" algn="tl">
                      <a:srgbClr val="000000">
                        <a:alpha val="30000"/>
                      </a:srgbClr>
                    </a:outerShdw>
                    <a:reflection blurRad="6350" stA="55000" endA="50" endPos="85000" dist="60007" dir="5400000" sy="-100000" algn="bl" rotWithShape="0"/>
                  </a:effectLst>
                </a:rPr>
                <a:t>éthode</a:t>
              </a:r>
              <a:r>
                <a:rPr lang="fr-FR"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228600">
                      <a:schemeClr val="accent6">
                        <a:satMod val="175000"/>
                        <a:alpha val="40000"/>
                      </a:schemeClr>
                    </a:glow>
                    <a:outerShdw blurRad="80000" dist="40000" dir="5040000" algn="tl">
                      <a:srgbClr val="000000">
                        <a:alpha val="30000"/>
                      </a:srgbClr>
                    </a:outerShdw>
                    <a:reflection blurRad="6350" stA="55000" endA="50" endPos="85000" dist="60007" dir="5400000" sy="-100000" algn="bl" rotWithShape="0"/>
                  </a:effectLst>
                </a:rPr>
                <a:t> d’analyses</a:t>
              </a:r>
              <a:endParaRPr lang="fr-FR" sz="2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228600">
                    <a:schemeClr val="accent6">
                      <a:satMod val="175000"/>
                      <a:alpha val="40000"/>
                    </a:schemeClr>
                  </a:glow>
                  <a:outerShdw blurRad="80000" dist="40000" dir="5040000" algn="tl">
                    <a:srgbClr val="000000">
                      <a:alpha val="30000"/>
                    </a:srgbClr>
                  </a:outerShdw>
                  <a:reflection blurRad="6350" stA="55000" endA="50" endPos="85000" dist="60007" dir="5400000" sy="-100000" algn="bl" rotWithShape="0"/>
                </a:effectLs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checkerboard(across)">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e la date 5"/>
          <p:cNvSpPr>
            <a:spLocks noGrp="1"/>
          </p:cNvSpPr>
          <p:nvPr>
            <p:ph type="dt" sz="half" idx="4294967295"/>
          </p:nvPr>
        </p:nvSpPr>
        <p:spPr>
          <a:xfrm>
            <a:off x="0" y="6477000"/>
            <a:ext cx="2133600" cy="274638"/>
          </a:xfrm>
          <a:prstGeom prst="rect">
            <a:avLst/>
          </a:prstGeom>
        </p:spPr>
        <p:txBody>
          <a:bodyPr/>
          <a:lstStyle/>
          <a:p>
            <a:fld id="{B9BE00C8-A33B-4D16-A8F0-7D24D2AA5923}" type="datetime1">
              <a:rPr lang="fr-FR" smtClean="0"/>
              <a:pPr/>
              <a:t>06/07/2011</a:t>
            </a:fld>
            <a:endParaRPr lang="fr-BE"/>
          </a:p>
        </p:txBody>
      </p:sp>
      <p:pic>
        <p:nvPicPr>
          <p:cNvPr id="4" name="Picture 5" descr="bord"/>
          <p:cNvPicPr preferRelativeResize="0">
            <a:picLocks noChangeArrowheads="1"/>
          </p:cNvPicPr>
          <p:nvPr/>
        </p:nvPicPr>
        <p:blipFill>
          <a:blip r:embed="rId3" cstate="print">
            <a:clrChange>
              <a:clrFrom>
                <a:srgbClr val="000000"/>
              </a:clrFrom>
              <a:clrTo>
                <a:srgbClr val="000000">
                  <a:alpha val="0"/>
                </a:srgbClr>
              </a:clrTo>
            </a:clrChange>
          </a:blip>
          <a:srcRect/>
          <a:stretch>
            <a:fillRect/>
          </a:stretch>
        </p:blipFill>
        <p:spPr bwMode="auto">
          <a:xfrm>
            <a:off x="1042988" y="2852738"/>
            <a:ext cx="7269162" cy="593725"/>
          </a:xfrm>
          <a:prstGeom prst="rect">
            <a:avLst/>
          </a:prstGeom>
          <a:noFill/>
          <a:ln w="9525">
            <a:noFill/>
            <a:miter lim="800000"/>
            <a:headEnd/>
            <a:tailEnd/>
          </a:ln>
        </p:spPr>
      </p:pic>
      <p:pic>
        <p:nvPicPr>
          <p:cNvPr id="5" name="Picture 6" descr="bord"/>
          <p:cNvPicPr preferRelativeResize="0">
            <a:picLocks noChangeArrowheads="1"/>
          </p:cNvPicPr>
          <p:nvPr/>
        </p:nvPicPr>
        <p:blipFill>
          <a:blip r:embed="rId4" cstate="print">
            <a:clrChange>
              <a:clrFrom>
                <a:srgbClr val="000000"/>
              </a:clrFrom>
              <a:clrTo>
                <a:srgbClr val="000000">
                  <a:alpha val="0"/>
                </a:srgbClr>
              </a:clrTo>
            </a:clrChange>
          </a:blip>
          <a:srcRect/>
          <a:stretch>
            <a:fillRect/>
          </a:stretch>
        </p:blipFill>
        <p:spPr bwMode="auto">
          <a:xfrm>
            <a:off x="1030288" y="3344863"/>
            <a:ext cx="7269162" cy="595312"/>
          </a:xfrm>
          <a:prstGeom prst="rect">
            <a:avLst/>
          </a:prstGeom>
          <a:noFill/>
          <a:ln w="9525">
            <a:noFill/>
            <a:miter lim="800000"/>
            <a:headEnd/>
            <a:tailEnd/>
          </a:ln>
        </p:spPr>
      </p:pic>
      <p:sp>
        <p:nvSpPr>
          <p:cNvPr id="8" name="Rectangle 7"/>
          <p:cNvSpPr>
            <a:spLocks noChangeArrowheads="1"/>
          </p:cNvSpPr>
          <p:nvPr/>
        </p:nvSpPr>
        <p:spPr bwMode="auto">
          <a:xfrm>
            <a:off x="1146175" y="1428736"/>
            <a:ext cx="7069163" cy="4286280"/>
          </a:xfrm>
          <a:prstGeom prst="rect">
            <a:avLst/>
          </a:prstGeom>
          <a:noFill/>
          <a:ln>
            <a:headEnd/>
            <a:tailEnd/>
          </a:ln>
        </p:spPr>
        <p:style>
          <a:lnRef idx="0">
            <a:schemeClr val="accent5"/>
          </a:lnRef>
          <a:fillRef idx="1002">
            <a:schemeClr val="dk1"/>
          </a:fillRef>
          <a:effectRef idx="3">
            <a:schemeClr val="accent5"/>
          </a:effectRef>
          <a:fontRef idx="minor">
            <a:schemeClr val="lt1"/>
          </a:fontRef>
        </p:style>
        <p:txBody>
          <a:bodyPr anchor="ctr"/>
          <a:lstStyle/>
          <a:p>
            <a:pPr>
              <a:lnSpc>
                <a:spcPct val="190000"/>
              </a:lnSpc>
            </a:pPr>
            <a:r>
              <a:rPr lang="fr-FR" sz="2000" dirty="0" smtClean="0"/>
              <a:t> </a:t>
            </a:r>
          </a:p>
          <a:p>
            <a:pPr>
              <a:lnSpc>
                <a:spcPct val="190000"/>
              </a:lnSpc>
              <a:buFontTx/>
              <a:buBlip>
                <a:blip r:embed="rId5"/>
              </a:buBlip>
            </a:pPr>
            <a:r>
              <a:rPr lang="fr-FR" sz="2200" b="1" dirty="0" smtClean="0">
                <a:solidFill>
                  <a:schemeClr val="bg1"/>
                </a:solidFill>
                <a:latin typeface="Times New Roman" pitchFamily="18" charset="0"/>
                <a:cs typeface="Times New Roman" pitchFamily="18" charset="0"/>
              </a:rPr>
              <a:t>  </a:t>
            </a:r>
            <a:r>
              <a:rPr lang="fr-FR" sz="2200" b="1" dirty="0" smtClean="0">
                <a:solidFill>
                  <a:schemeClr val="tx1"/>
                </a:solidFill>
                <a:latin typeface="Times New Roman" pitchFamily="18" charset="0"/>
                <a:cs typeface="Times New Roman" pitchFamily="18" charset="0"/>
              </a:rPr>
              <a:t>Introduction</a:t>
            </a:r>
          </a:p>
          <a:p>
            <a:pPr>
              <a:lnSpc>
                <a:spcPct val="190000"/>
              </a:lnSpc>
            </a:pPr>
            <a:endParaRPr lang="fr-FR" sz="2200" b="1" dirty="0">
              <a:solidFill>
                <a:schemeClr val="tx1"/>
              </a:solidFill>
            </a:endParaRPr>
          </a:p>
          <a:p>
            <a:pPr>
              <a:lnSpc>
                <a:spcPct val="190000"/>
              </a:lnSpc>
              <a:buFontTx/>
              <a:buBlip>
                <a:blip r:embed="rId5"/>
              </a:buBlip>
            </a:pPr>
            <a:r>
              <a:rPr lang="fr-FR" sz="2200" b="1" dirty="0" smtClean="0">
                <a:solidFill>
                  <a:schemeClr val="tx1"/>
                </a:solidFill>
                <a:latin typeface="Times New Roman" pitchFamily="18" charset="0"/>
                <a:cs typeface="Times New Roman" pitchFamily="18" charset="0"/>
              </a:rPr>
              <a:t>Partie théorique</a:t>
            </a:r>
          </a:p>
          <a:p>
            <a:pPr>
              <a:lnSpc>
                <a:spcPct val="190000"/>
              </a:lnSpc>
            </a:pPr>
            <a:endParaRPr lang="fr-FR" sz="2200" b="1" dirty="0">
              <a:solidFill>
                <a:schemeClr val="tx1"/>
              </a:solidFill>
              <a:latin typeface="Times New Roman" pitchFamily="18" charset="0"/>
              <a:cs typeface="Times New Roman" pitchFamily="18" charset="0"/>
            </a:endParaRPr>
          </a:p>
          <a:p>
            <a:pPr>
              <a:lnSpc>
                <a:spcPct val="190000"/>
              </a:lnSpc>
              <a:buFontTx/>
              <a:buBlip>
                <a:blip r:embed="rId5"/>
              </a:buBlip>
            </a:pPr>
            <a:r>
              <a:rPr lang="fr-FR" sz="2200" b="1" dirty="0">
                <a:solidFill>
                  <a:schemeClr val="tx1"/>
                </a:solidFill>
                <a:latin typeface="Times New Roman" pitchFamily="18" charset="0"/>
                <a:cs typeface="Times New Roman" pitchFamily="18" charset="0"/>
              </a:rPr>
              <a:t> </a:t>
            </a:r>
            <a:r>
              <a:rPr lang="fr-FR" sz="2200" b="1" dirty="0" smtClean="0">
                <a:solidFill>
                  <a:schemeClr val="tx1"/>
                </a:solidFill>
                <a:latin typeface="Times New Roman" pitchFamily="18" charset="0"/>
                <a:cs typeface="Times New Roman" pitchFamily="18" charset="0"/>
              </a:rPr>
              <a:t>  Conclusion </a:t>
            </a:r>
            <a:endParaRPr lang="fr-FR" sz="2200" b="1" dirty="0">
              <a:solidFill>
                <a:schemeClr val="tx1"/>
              </a:solidFill>
              <a:latin typeface="Times New Roman" pitchFamily="18" charset="0"/>
              <a:cs typeface="Times New Roman" pitchFamily="18" charset="0"/>
            </a:endParaRPr>
          </a:p>
          <a:p>
            <a:pPr>
              <a:lnSpc>
                <a:spcPct val="190000"/>
              </a:lnSpc>
            </a:pPr>
            <a:r>
              <a:rPr lang="fr-FR" sz="2200" b="1" dirty="0" smtClean="0">
                <a:solidFill>
                  <a:schemeClr val="tx1"/>
                </a:solidFill>
                <a:latin typeface="Times New Roman" pitchFamily="18" charset="0"/>
                <a:cs typeface="Times New Roman" pitchFamily="18" charset="0"/>
              </a:rPr>
              <a:t> </a:t>
            </a:r>
            <a:endParaRPr lang="fr-FR" sz="2200" b="1" dirty="0">
              <a:solidFill>
                <a:schemeClr val="tx1"/>
              </a:solidFill>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6" cstate="print"/>
          <a:srcRect/>
          <a:stretch>
            <a:fillRect/>
          </a:stretch>
        </p:blipFill>
        <p:spPr bwMode="auto">
          <a:xfrm>
            <a:off x="0" y="0"/>
            <a:ext cx="2500298" cy="85723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0" presetClass="path" presetSubtype="0" accel="50000" decel="50000" fill="hold" nodeType="withEffect">
                                  <p:stCondLst>
                                    <p:cond delay="0"/>
                                  </p:stCondLst>
                                  <p:childTnLst>
                                    <p:animMotion origin="layout" path="M 0 0 L 0 -0.29398 " pathEditMode="relative" ptsTypes="AA">
                                      <p:cBhvr>
                                        <p:cTn id="9" dur="1000" fill="hold"/>
                                        <p:tgtEl>
                                          <p:spTgt spid="4"/>
                                        </p:tgtEl>
                                        <p:attrNameLst>
                                          <p:attrName>ppt_x</p:attrName>
                                          <p:attrName>ppt_y</p:attrName>
                                        </p:attrNameLst>
                                      </p:cBhvr>
                                    </p:animMotion>
                                  </p:childTnLst>
                                </p:cTn>
                              </p:par>
                              <p:par>
                                <p:cTn id="10" presetID="10"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childTnLst>
                                </p:cTn>
                              </p:par>
                              <p:par>
                                <p:cTn id="13" presetID="0" presetClass="path" presetSubtype="0" accel="50000" decel="50000" fill="hold" nodeType="withEffect">
                                  <p:stCondLst>
                                    <p:cond delay="0"/>
                                  </p:stCondLst>
                                  <p:childTnLst>
                                    <p:animMotion origin="layout" path="M 4.16667E-6 1.48148E-6 L 4.16667E-6 0.35695 " pathEditMode="relative" ptsTypes="AA">
                                      <p:cBhvr>
                                        <p:cTn id="14" dur="1000" fill="hold"/>
                                        <p:tgtEl>
                                          <p:spTgt spid="5"/>
                                        </p:tgtEl>
                                        <p:attrNameLst>
                                          <p:attrName>ppt_x</p:attrName>
                                          <p:attrName>ppt_y</p:attrName>
                                        </p:attrNameLst>
                                      </p:cBhvr>
                                    </p:animMotion>
                                  </p:childTnLst>
                                </p:cTn>
                              </p:par>
                              <p:par>
                                <p:cTn id="15" presetID="16" presetClass="entr" presetSubtype="42" fill="hold" nodeType="withEffect">
                                  <p:stCondLst>
                                    <p:cond delay="500"/>
                                  </p:stCondLst>
                                  <p:iterate type="wd">
                                    <p:tmPct val="10000"/>
                                  </p:iterate>
                                  <p:childTnLst>
                                    <p:set>
                                      <p:cBhvr>
                                        <p:cTn id="16" dur="1" fill="hold">
                                          <p:stCondLst>
                                            <p:cond delay="0"/>
                                          </p:stCondLst>
                                        </p:cTn>
                                        <p:tgtEl>
                                          <p:spTgt spid="8"/>
                                        </p:tgtEl>
                                        <p:attrNameLst>
                                          <p:attrName>style.visibility</p:attrName>
                                        </p:attrNameLst>
                                      </p:cBhvr>
                                      <p:to>
                                        <p:strVal val="visible"/>
                                      </p:to>
                                    </p:set>
                                    <p:animEffect transition="in" filter="barn(outHorizont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43608" y="692696"/>
            <a:ext cx="8280920" cy="369332"/>
          </a:xfrm>
          <a:prstGeom prst="rect">
            <a:avLst/>
          </a:prstGeom>
          <a:solidFill>
            <a:schemeClr val="bg1"/>
          </a:solidFill>
        </p:spPr>
        <p:txBody>
          <a:bodyPr wrap="square" rtlCol="0">
            <a:spAutoFit/>
          </a:bodyPr>
          <a:lstStyle/>
          <a:p>
            <a:endParaRPr lang="fr-FR" dirty="0"/>
          </a:p>
        </p:txBody>
      </p:sp>
      <p:sp>
        <p:nvSpPr>
          <p:cNvPr id="5" name="ZoneTexte 4"/>
          <p:cNvSpPr txBox="1"/>
          <p:nvPr/>
        </p:nvSpPr>
        <p:spPr>
          <a:xfrm>
            <a:off x="2843808" y="6488668"/>
            <a:ext cx="5976664" cy="369332"/>
          </a:xfrm>
          <a:prstGeom prst="rect">
            <a:avLst/>
          </a:prstGeom>
          <a:solidFill>
            <a:schemeClr val="bg1"/>
          </a:solidFill>
        </p:spPr>
        <p:txBody>
          <a:bodyPr wrap="square" rtlCol="0">
            <a:spAutoFit/>
          </a:bodyPr>
          <a:lstStyle/>
          <a:p>
            <a:endParaRPr lang="fr-FR" dirty="0"/>
          </a:p>
        </p:txBody>
      </p:sp>
      <p:grpSp>
        <p:nvGrpSpPr>
          <p:cNvPr id="6" name="Group 22"/>
          <p:cNvGrpSpPr>
            <a:grpSpLocks/>
          </p:cNvGrpSpPr>
          <p:nvPr/>
        </p:nvGrpSpPr>
        <p:grpSpPr bwMode="auto">
          <a:xfrm>
            <a:off x="6643702" y="0"/>
            <a:ext cx="2214546" cy="565151"/>
            <a:chOff x="4694" y="1940"/>
            <a:chExt cx="862" cy="356"/>
          </a:xfrm>
          <a:solidFill>
            <a:srgbClr val="00B050"/>
          </a:solidFill>
        </p:grpSpPr>
        <p:sp>
          <p:nvSpPr>
            <p:cNvPr id="7"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8"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pic>
        <p:nvPicPr>
          <p:cNvPr id="9" name="Picture 2"/>
          <p:cNvPicPr>
            <a:picLocks noChangeAspect="1" noChangeArrowheads="1"/>
          </p:cNvPicPr>
          <p:nvPr/>
        </p:nvPicPr>
        <p:blipFill>
          <a:blip r:embed="rId3" cstate="print"/>
          <a:srcRect/>
          <a:stretch>
            <a:fillRect/>
          </a:stretch>
        </p:blipFill>
        <p:spPr bwMode="auto">
          <a:xfrm>
            <a:off x="0" y="0"/>
            <a:ext cx="2500298" cy="1071546"/>
          </a:xfrm>
          <a:prstGeom prst="rect">
            <a:avLst/>
          </a:prstGeom>
          <a:noFill/>
          <a:ln w="9525">
            <a:noFill/>
            <a:miter lim="800000"/>
            <a:headEnd/>
            <a:tailEnd/>
          </a:ln>
          <a:effectLst/>
        </p:spPr>
      </p:pic>
      <p:grpSp>
        <p:nvGrpSpPr>
          <p:cNvPr id="10" name="Group 22"/>
          <p:cNvGrpSpPr>
            <a:grpSpLocks/>
          </p:cNvGrpSpPr>
          <p:nvPr/>
        </p:nvGrpSpPr>
        <p:grpSpPr bwMode="auto">
          <a:xfrm>
            <a:off x="-32" y="-24"/>
            <a:ext cx="2214546" cy="565151"/>
            <a:chOff x="4694" y="1940"/>
            <a:chExt cx="862" cy="356"/>
          </a:xfrm>
          <a:solidFill>
            <a:srgbClr val="FFFF00"/>
          </a:solidFill>
        </p:grpSpPr>
        <p:sp>
          <p:nvSpPr>
            <p:cNvPr id="11"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2"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a:solidFill>
                    <a:schemeClr val="bg1"/>
                  </a:solidFill>
                </a:rPr>
                <a:t>Introduction</a:t>
              </a:r>
            </a:p>
          </p:txBody>
        </p:sp>
      </p:grpSp>
      <p:grpSp>
        <p:nvGrpSpPr>
          <p:cNvPr id="13" name="Group 22"/>
          <p:cNvGrpSpPr>
            <a:grpSpLocks/>
          </p:cNvGrpSpPr>
          <p:nvPr/>
        </p:nvGrpSpPr>
        <p:grpSpPr bwMode="auto">
          <a:xfrm>
            <a:off x="3143240" y="500042"/>
            <a:ext cx="2214546" cy="565151"/>
            <a:chOff x="4694" y="1940"/>
            <a:chExt cx="862" cy="356"/>
          </a:xfrm>
          <a:solidFill>
            <a:srgbClr val="92D050"/>
          </a:solidFill>
        </p:grpSpPr>
        <p:sp>
          <p:nvSpPr>
            <p:cNvPr id="14"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5"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sp>
        <p:nvSpPr>
          <p:cNvPr id="16" name="ZoneTexte 1"/>
          <p:cNvSpPr txBox="1">
            <a:spLocks noChangeArrowheads="1"/>
          </p:cNvSpPr>
          <p:nvPr/>
        </p:nvSpPr>
        <p:spPr bwMode="auto">
          <a:xfrm>
            <a:off x="1142976" y="1521695"/>
            <a:ext cx="7173440" cy="697885"/>
          </a:xfrm>
          <a:prstGeom prst="snip2DiagRect">
            <a:avLst/>
          </a:prstGeom>
          <a:solidFill>
            <a:srgbClr val="00B0F0"/>
          </a:solidFill>
          <a:ln w="9525">
            <a:noFill/>
            <a:miter lim="800000"/>
            <a:headEnd/>
            <a:tailEnd/>
          </a:ln>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fr-FR" sz="3200" b="1" dirty="0">
                <a:ln w="11430"/>
                <a:solidFill>
                  <a:schemeClr val="bg2">
                    <a:lumMod val="60000"/>
                    <a:lumOff val="40000"/>
                  </a:schemeClr>
                </a:solidFill>
                <a:effectLst>
                  <a:outerShdw blurRad="50800" dist="39000" dir="5460000" algn="tl">
                    <a:srgbClr val="000000">
                      <a:alpha val="38000"/>
                    </a:srgbClr>
                  </a:outerShdw>
                </a:effectLst>
                <a:latin typeface="Times New Roman" pitchFamily="18" charset="0"/>
                <a:cs typeface="Times New Roman" pitchFamily="18" charset="0"/>
              </a:rPr>
              <a:t> </a:t>
            </a:r>
            <a:r>
              <a:rPr lang="fr-FR" sz="2400" b="1" dirty="0">
                <a:ln w="11430"/>
                <a:solidFill>
                  <a:schemeClr val="bg2">
                    <a:lumMod val="50000"/>
                  </a:schemeClr>
                </a:solidFill>
                <a:effectLst>
                  <a:outerShdw blurRad="50800" dist="39000" dir="5460000" algn="tl">
                    <a:srgbClr val="000000">
                      <a:alpha val="38000"/>
                    </a:srgbClr>
                  </a:outerShdw>
                  <a:reflection blurRad="6350" stA="60000" endA="900" endPos="60000" dist="29997" dir="5400000" sy="-100000" algn="bl" rotWithShape="0"/>
                </a:effectLst>
                <a:latin typeface="Times New Roman" pitchFamily="18" charset="0"/>
                <a:cs typeface="Times New Roman" pitchFamily="18" charset="0"/>
              </a:rPr>
              <a:t>LES METHODES D’ANALYSES</a:t>
            </a:r>
            <a:r>
              <a:rPr lang="fr-FR" sz="2400" b="1" dirty="0">
                <a:ln w="11430"/>
                <a:solidFill>
                  <a:schemeClr val="bg2">
                    <a:lumMod val="50000"/>
                  </a:schemeClr>
                </a:solidFill>
                <a:effectLst>
                  <a:outerShdw blurRad="50800" dist="39000" dir="5460000" algn="tl">
                    <a:srgbClr val="000000">
                      <a:alpha val="38000"/>
                    </a:srgbClr>
                  </a:outerShdw>
                </a:effectLst>
                <a:latin typeface="Times New Roman" pitchFamily="18" charset="0"/>
                <a:cs typeface="Times New Roman" pitchFamily="18" charset="0"/>
              </a:rPr>
              <a:t> </a:t>
            </a:r>
            <a:endParaRPr lang="fr-FR" sz="2400" b="1" dirty="0">
              <a:ln w="11430"/>
              <a:solidFill>
                <a:schemeClr val="bg2">
                  <a:lumMod val="50000"/>
                </a:schemeClr>
              </a:solidFill>
              <a:effectLst>
                <a:outerShdw blurRad="50800" dist="39000" dir="5460000" algn="tl">
                  <a:srgbClr val="000000">
                    <a:alpha val="38000"/>
                  </a:srgbClr>
                </a:outerShdw>
              </a:effectLst>
            </a:endParaRPr>
          </a:p>
        </p:txBody>
      </p:sp>
      <p:sp>
        <p:nvSpPr>
          <p:cNvPr id="17" name="Rectangle 3"/>
          <p:cNvSpPr>
            <a:spLocks noChangeArrowheads="1"/>
          </p:cNvSpPr>
          <p:nvPr/>
        </p:nvSpPr>
        <p:spPr bwMode="auto">
          <a:xfrm>
            <a:off x="1143000" y="2378967"/>
            <a:ext cx="6357938" cy="369888"/>
          </a:xfrm>
          <a:prstGeom prst="rect">
            <a:avLst/>
          </a:prstGeom>
          <a:noFill/>
          <a:ln w="9525">
            <a:noFill/>
            <a:miter lim="800000"/>
            <a:headEnd/>
            <a:tailEnd/>
          </a:ln>
          <a:effectLst>
            <a:prstShdw prst="shdw12">
              <a:schemeClr val="bg2">
                <a:alpha val="50000"/>
              </a:schemeClr>
            </a:prstShdw>
          </a:effectLst>
        </p:spPr>
        <p:txBody>
          <a:bodyPr anchor="ctr">
            <a:spAutoFit/>
          </a:bodyPr>
          <a:lstStyle/>
          <a:p>
            <a:pPr algn="justLow" eaLnBrk="0" hangingPunct="0"/>
            <a:r>
              <a:rPr lang="fr-FR" b="1" dirty="0">
                <a:solidFill>
                  <a:srgbClr val="FFFF00"/>
                </a:solidFill>
                <a:latin typeface="Times New Roman" pitchFamily="18" charset="0"/>
                <a:ea typeface="Calibri" pitchFamily="34" charset="0"/>
                <a:cs typeface="Times New Roman" pitchFamily="18" charset="0"/>
              </a:rPr>
              <a:t>LA SPECTROSCOPIE D’ABSORPTION INFAROUGE </a:t>
            </a:r>
            <a:r>
              <a:rPr lang="fr-FR" b="1" i="1" dirty="0">
                <a:solidFill>
                  <a:srgbClr val="FFFF00"/>
                </a:solidFill>
                <a:latin typeface="Times New Roman" pitchFamily="18" charset="0"/>
                <a:ea typeface="Calibri" pitchFamily="34" charset="0"/>
                <a:cs typeface="Times New Roman" pitchFamily="18" charset="0"/>
              </a:rPr>
              <a:t>:</a:t>
            </a:r>
            <a:endParaRPr lang="fr-FR" i="1" dirty="0">
              <a:solidFill>
                <a:srgbClr val="FFFF00"/>
              </a:solidFill>
              <a:latin typeface="Times New Roman" pitchFamily="18" charset="0"/>
              <a:ea typeface="Calibri" pitchFamily="34" charset="0"/>
              <a:cs typeface="Times New Roman" pitchFamily="18" charset="0"/>
            </a:endParaRPr>
          </a:p>
        </p:txBody>
      </p:sp>
      <p:sp>
        <p:nvSpPr>
          <p:cNvPr id="18" name="ZoneTexte 4"/>
          <p:cNvSpPr txBox="1">
            <a:spLocks noChangeArrowheads="1"/>
          </p:cNvSpPr>
          <p:nvPr/>
        </p:nvSpPr>
        <p:spPr bwMode="auto">
          <a:xfrm>
            <a:off x="1143000" y="2807592"/>
            <a:ext cx="1714500" cy="369888"/>
          </a:xfrm>
          <a:prstGeom prst="rect">
            <a:avLst/>
          </a:prstGeom>
          <a:noFill/>
          <a:ln w="9525">
            <a:noFill/>
            <a:miter lim="800000"/>
            <a:headEnd/>
            <a:tailEnd/>
          </a:ln>
        </p:spPr>
        <p:txBody>
          <a:bodyPr>
            <a:spAutoFit/>
          </a:bodyPr>
          <a:lstStyle/>
          <a:p>
            <a:r>
              <a:rPr lang="fr-FR" b="1" i="1" u="sng" dirty="0">
                <a:solidFill>
                  <a:srgbClr val="FFFF00"/>
                </a:solidFill>
                <a:latin typeface="Times New Roman" pitchFamily="18" charset="0"/>
                <a:cs typeface="Times New Roman" pitchFamily="18" charset="0"/>
              </a:rPr>
              <a:t>Principe </a:t>
            </a:r>
            <a:r>
              <a:rPr lang="fr-FR" b="1" u="sng" dirty="0">
                <a:solidFill>
                  <a:srgbClr val="FFFF00"/>
                </a:solidFill>
              </a:rPr>
              <a:t>:</a:t>
            </a:r>
            <a:r>
              <a:rPr lang="fr-FR" dirty="0">
                <a:solidFill>
                  <a:srgbClr val="FFFF00"/>
                </a:solidFill>
              </a:rPr>
              <a:t> </a:t>
            </a:r>
          </a:p>
        </p:txBody>
      </p:sp>
      <p:grpSp>
        <p:nvGrpSpPr>
          <p:cNvPr id="25" name="Groupe 24"/>
          <p:cNvGrpSpPr/>
          <p:nvPr/>
        </p:nvGrpSpPr>
        <p:grpSpPr>
          <a:xfrm>
            <a:off x="0" y="3429000"/>
            <a:ext cx="8820472" cy="1800200"/>
            <a:chOff x="323528" y="3212976"/>
            <a:chExt cx="8820472" cy="2592288"/>
          </a:xfrm>
        </p:grpSpPr>
        <p:grpSp>
          <p:nvGrpSpPr>
            <p:cNvPr id="22" name="Groupe 21"/>
            <p:cNvGrpSpPr/>
            <p:nvPr/>
          </p:nvGrpSpPr>
          <p:grpSpPr>
            <a:xfrm>
              <a:off x="323528" y="3212976"/>
              <a:ext cx="8820472" cy="2592288"/>
              <a:chOff x="1619672" y="66362"/>
              <a:chExt cx="7593571" cy="5905961"/>
            </a:xfrm>
          </p:grpSpPr>
          <p:sp>
            <p:nvSpPr>
              <p:cNvPr id="23" name="Rectangle à coins arrondis 22"/>
              <p:cNvSpPr/>
              <p:nvPr/>
            </p:nvSpPr>
            <p:spPr>
              <a:xfrm>
                <a:off x="1619672" y="66362"/>
                <a:ext cx="7593571" cy="5905961"/>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fr-FR" sz="4000" dirty="0">
                  <a:latin typeface="Times New Roman" pitchFamily="18" charset="0"/>
                  <a:cs typeface="Times New Roman" pitchFamily="18" charset="0"/>
                </a:endParaRPr>
              </a:p>
            </p:txBody>
          </p:sp>
          <p:sp>
            <p:nvSpPr>
              <p:cNvPr id="24" name="Rectangle 1"/>
              <p:cNvSpPr>
                <a:spLocks noChangeArrowheads="1"/>
              </p:cNvSpPr>
              <p:nvPr/>
            </p:nvSpPr>
            <p:spPr bwMode="auto">
              <a:xfrm>
                <a:off x="1619672" y="2300875"/>
                <a:ext cx="7467011" cy="967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endParaRPr kumimoji="0" lang="fr-FR" sz="4000" b="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sp>
          <p:nvSpPr>
            <p:cNvPr id="19" name="ZoneTexte 5"/>
            <p:cNvSpPr txBox="1">
              <a:spLocks noChangeArrowheads="1"/>
            </p:cNvSpPr>
            <p:nvPr/>
          </p:nvSpPr>
          <p:spPr bwMode="auto">
            <a:xfrm>
              <a:off x="539552" y="3501008"/>
              <a:ext cx="8429625" cy="2127352"/>
            </a:xfrm>
            <a:prstGeom prst="rect">
              <a:avLst/>
            </a:prstGeom>
            <a:noFill/>
            <a:ln w="9525">
              <a:noFill/>
              <a:miter lim="800000"/>
              <a:headEnd/>
              <a:tailEnd/>
            </a:ln>
          </p:spPr>
          <p:txBody>
            <a:bodyPr>
              <a:spAutoFit/>
            </a:bodyPr>
            <a:lstStyle/>
            <a:p>
              <a:pPr algn="just"/>
              <a:r>
                <a:rPr lang="fr-FR" b="1" dirty="0">
                  <a:solidFill>
                    <a:schemeClr val="tx1">
                      <a:lumMod val="95000"/>
                    </a:schemeClr>
                  </a:solidFill>
                  <a:latin typeface="Times New Roman" pitchFamily="18" charset="0"/>
                  <a:cs typeface="Times New Roman" pitchFamily="18" charset="0"/>
                </a:rPr>
                <a:t>         Les Radiations absorbées par l’échantillon permettent d’identifier les transitions entre les niveaux d’énergies et d’en déduire des informations sur la structure de la molécule. Dans l’infrarouge, les énergies mises en jeu sont principalement des énergies de vibration (infrarouge proche) ou de rotation (infrarouge lointain). </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heel(4)">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800" decel="100000"/>
                                        <p:tgtEl>
                                          <p:spTgt spid="17"/>
                                        </p:tgtEl>
                                      </p:cBhvr>
                                    </p:animEffect>
                                    <p:anim calcmode="lin" valueType="num">
                                      <p:cBhvr>
                                        <p:cTn id="13" dur="800" decel="100000" fill="hold"/>
                                        <p:tgtEl>
                                          <p:spTgt spid="17"/>
                                        </p:tgtEl>
                                        <p:attrNameLst>
                                          <p:attrName>style.rotation</p:attrName>
                                        </p:attrNameLst>
                                      </p:cBhvr>
                                      <p:tavLst>
                                        <p:tav tm="0">
                                          <p:val>
                                            <p:fltVal val="-90"/>
                                          </p:val>
                                        </p:tav>
                                        <p:tav tm="100000">
                                          <p:val>
                                            <p:fltVal val="0"/>
                                          </p:val>
                                        </p:tav>
                                      </p:tavLst>
                                    </p:anim>
                                    <p:anim calcmode="lin" valueType="num">
                                      <p:cBhvr>
                                        <p:cTn id="14" dur="800" decel="100000" fill="hold"/>
                                        <p:tgtEl>
                                          <p:spTgt spid="17"/>
                                        </p:tgtEl>
                                        <p:attrNameLst>
                                          <p:attrName>ppt_x</p:attrName>
                                        </p:attrNameLst>
                                      </p:cBhvr>
                                      <p:tavLst>
                                        <p:tav tm="0">
                                          <p:val>
                                            <p:strVal val="#ppt_x+0.4"/>
                                          </p:val>
                                        </p:tav>
                                        <p:tav tm="100000">
                                          <p:val>
                                            <p:strVal val="#ppt_x-0.05"/>
                                          </p:val>
                                        </p:tav>
                                      </p:tavLst>
                                    </p:anim>
                                    <p:anim calcmode="lin" valueType="num">
                                      <p:cBhvr>
                                        <p:cTn id="15" dur="800" decel="100000" fill="hold"/>
                                        <p:tgtEl>
                                          <p:spTgt spid="17"/>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17"/>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17"/>
                                        </p:tgtEl>
                                        <p:attrNameLst>
                                          <p:attrName>ppt_y</p:attrName>
                                        </p:attrNameLst>
                                      </p:cBhvr>
                                      <p:tavLst>
                                        <p:tav tm="0">
                                          <p:val>
                                            <p:strVal val="#ppt_y+0.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1000"/>
                                        <p:tgtEl>
                                          <p:spTgt spid="18"/>
                                        </p:tgtEl>
                                      </p:cBhvr>
                                    </p:animEffect>
                                    <p:anim calcmode="lin" valueType="num">
                                      <p:cBhvr>
                                        <p:cTn id="23" dur="1000" fill="hold"/>
                                        <p:tgtEl>
                                          <p:spTgt spid="18"/>
                                        </p:tgtEl>
                                        <p:attrNameLst>
                                          <p:attrName>ppt_x</p:attrName>
                                        </p:attrNameLst>
                                      </p:cBhvr>
                                      <p:tavLst>
                                        <p:tav tm="0">
                                          <p:val>
                                            <p:strVal val="#ppt_x"/>
                                          </p:val>
                                        </p:tav>
                                        <p:tav tm="100000">
                                          <p:val>
                                            <p:strVal val="#ppt_x"/>
                                          </p:val>
                                        </p:tav>
                                      </p:tavLst>
                                    </p:anim>
                                    <p:anim calcmode="lin" valueType="num">
                                      <p:cBhvr>
                                        <p:cTn id="2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5"/>
                                        </p:tgtEl>
                                        <p:attrNameLst>
                                          <p:attrName>style.visibility</p:attrName>
                                        </p:attrNameLst>
                                      </p:cBhvr>
                                      <p:to>
                                        <p:strVal val="visible"/>
                                      </p:to>
                                    </p:set>
                                    <p:anim calcmode="lin" valueType="num">
                                      <p:cBhvr>
                                        <p:cTn id="29" dur="1000" fill="hold"/>
                                        <p:tgtEl>
                                          <p:spTgt spid="25"/>
                                        </p:tgtEl>
                                        <p:attrNameLst>
                                          <p:attrName>ppt_w</p:attrName>
                                        </p:attrNameLst>
                                      </p:cBhvr>
                                      <p:tavLst>
                                        <p:tav tm="0">
                                          <p:val>
                                            <p:fltVal val="0"/>
                                          </p:val>
                                        </p:tav>
                                        <p:tav tm="100000">
                                          <p:val>
                                            <p:strVal val="#ppt_w"/>
                                          </p:val>
                                        </p:tav>
                                      </p:tavLst>
                                    </p:anim>
                                    <p:anim calcmode="lin" valueType="num">
                                      <p:cBhvr>
                                        <p:cTn id="30" dur="1000" fill="hold"/>
                                        <p:tgtEl>
                                          <p:spTgt spid="25"/>
                                        </p:tgtEl>
                                        <p:attrNameLst>
                                          <p:attrName>ppt_h</p:attrName>
                                        </p:attrNameLst>
                                      </p:cBhvr>
                                      <p:tavLst>
                                        <p:tav tm="0">
                                          <p:val>
                                            <p:fltVal val="0"/>
                                          </p:val>
                                        </p:tav>
                                        <p:tav tm="100000">
                                          <p:val>
                                            <p:strVal val="#ppt_h"/>
                                          </p:val>
                                        </p:tav>
                                      </p:tavLst>
                                    </p:anim>
                                    <p:anim calcmode="lin" valueType="num">
                                      <p:cBhvr>
                                        <p:cTn id="31" dur="1000" fill="hold"/>
                                        <p:tgtEl>
                                          <p:spTgt spid="25"/>
                                        </p:tgtEl>
                                        <p:attrNameLst>
                                          <p:attrName>style.rotation</p:attrName>
                                        </p:attrNameLst>
                                      </p:cBhvr>
                                      <p:tavLst>
                                        <p:tav tm="0">
                                          <p:val>
                                            <p:fltVal val="90"/>
                                          </p:val>
                                        </p:tav>
                                        <p:tav tm="100000">
                                          <p:val>
                                            <p:fltVal val="0"/>
                                          </p:val>
                                        </p:tav>
                                      </p:tavLst>
                                    </p:anim>
                                    <p:animEffect transition="in" filter="fade">
                                      <p:cBhvr>
                                        <p:cTn id="32"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863080" y="714356"/>
            <a:ext cx="8280920" cy="369332"/>
          </a:xfrm>
          <a:prstGeom prst="rect">
            <a:avLst/>
          </a:prstGeom>
          <a:solidFill>
            <a:schemeClr val="bg1"/>
          </a:solidFill>
        </p:spPr>
        <p:txBody>
          <a:bodyPr wrap="square" rtlCol="0">
            <a:spAutoFit/>
          </a:bodyPr>
          <a:lstStyle/>
          <a:p>
            <a:endParaRPr lang="fr-FR" dirty="0"/>
          </a:p>
        </p:txBody>
      </p:sp>
      <p:sp>
        <p:nvSpPr>
          <p:cNvPr id="5" name="ZoneTexte 4"/>
          <p:cNvSpPr txBox="1"/>
          <p:nvPr/>
        </p:nvSpPr>
        <p:spPr>
          <a:xfrm>
            <a:off x="2843808" y="6488668"/>
            <a:ext cx="5976664" cy="369332"/>
          </a:xfrm>
          <a:prstGeom prst="rect">
            <a:avLst/>
          </a:prstGeom>
          <a:solidFill>
            <a:schemeClr val="bg1"/>
          </a:solidFill>
        </p:spPr>
        <p:txBody>
          <a:bodyPr wrap="square" rtlCol="0">
            <a:spAutoFit/>
          </a:bodyPr>
          <a:lstStyle/>
          <a:p>
            <a:endParaRPr lang="fr-FR" dirty="0"/>
          </a:p>
        </p:txBody>
      </p:sp>
      <p:grpSp>
        <p:nvGrpSpPr>
          <p:cNvPr id="6" name="Group 22"/>
          <p:cNvGrpSpPr>
            <a:grpSpLocks/>
          </p:cNvGrpSpPr>
          <p:nvPr/>
        </p:nvGrpSpPr>
        <p:grpSpPr bwMode="auto">
          <a:xfrm>
            <a:off x="6715140" y="0"/>
            <a:ext cx="2214546" cy="565151"/>
            <a:chOff x="4694" y="1940"/>
            <a:chExt cx="862" cy="356"/>
          </a:xfrm>
          <a:solidFill>
            <a:srgbClr val="00B050"/>
          </a:solidFill>
        </p:grpSpPr>
        <p:sp>
          <p:nvSpPr>
            <p:cNvPr id="7"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8"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pic>
        <p:nvPicPr>
          <p:cNvPr id="9" name="Picture 2"/>
          <p:cNvPicPr>
            <a:picLocks noChangeAspect="1" noChangeArrowheads="1"/>
          </p:cNvPicPr>
          <p:nvPr/>
        </p:nvPicPr>
        <p:blipFill>
          <a:blip r:embed="rId3" cstate="print"/>
          <a:srcRect/>
          <a:stretch>
            <a:fillRect/>
          </a:stretch>
        </p:blipFill>
        <p:spPr bwMode="auto">
          <a:xfrm>
            <a:off x="0" y="0"/>
            <a:ext cx="2500298" cy="1071546"/>
          </a:xfrm>
          <a:prstGeom prst="rect">
            <a:avLst/>
          </a:prstGeom>
          <a:noFill/>
          <a:ln w="9525">
            <a:noFill/>
            <a:miter lim="800000"/>
            <a:headEnd/>
            <a:tailEnd/>
          </a:ln>
          <a:effectLst/>
        </p:spPr>
      </p:pic>
      <p:grpSp>
        <p:nvGrpSpPr>
          <p:cNvPr id="10" name="Group 22"/>
          <p:cNvGrpSpPr>
            <a:grpSpLocks/>
          </p:cNvGrpSpPr>
          <p:nvPr/>
        </p:nvGrpSpPr>
        <p:grpSpPr bwMode="auto">
          <a:xfrm>
            <a:off x="-32" y="-24"/>
            <a:ext cx="2214546" cy="565151"/>
            <a:chOff x="4694" y="1940"/>
            <a:chExt cx="862" cy="356"/>
          </a:xfrm>
          <a:solidFill>
            <a:srgbClr val="FFFF00"/>
          </a:solidFill>
        </p:grpSpPr>
        <p:sp>
          <p:nvSpPr>
            <p:cNvPr id="11"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2"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a:solidFill>
                    <a:schemeClr val="bg1"/>
                  </a:solidFill>
                </a:rPr>
                <a:t>Introduction</a:t>
              </a:r>
            </a:p>
          </p:txBody>
        </p:sp>
      </p:grpSp>
      <p:grpSp>
        <p:nvGrpSpPr>
          <p:cNvPr id="13" name="Group 22"/>
          <p:cNvGrpSpPr>
            <a:grpSpLocks/>
          </p:cNvGrpSpPr>
          <p:nvPr/>
        </p:nvGrpSpPr>
        <p:grpSpPr bwMode="auto">
          <a:xfrm>
            <a:off x="3071802" y="571480"/>
            <a:ext cx="2214546" cy="565151"/>
            <a:chOff x="4694" y="1940"/>
            <a:chExt cx="862" cy="356"/>
          </a:xfrm>
          <a:solidFill>
            <a:srgbClr val="92D050"/>
          </a:solidFill>
        </p:grpSpPr>
        <p:sp>
          <p:nvSpPr>
            <p:cNvPr id="14"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5"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sp>
        <p:nvSpPr>
          <p:cNvPr id="17" name="ZoneTexte 8"/>
          <p:cNvSpPr txBox="1">
            <a:spLocks noChangeArrowheads="1"/>
          </p:cNvSpPr>
          <p:nvPr/>
        </p:nvSpPr>
        <p:spPr bwMode="auto">
          <a:xfrm>
            <a:off x="2195736" y="5445224"/>
            <a:ext cx="4643437" cy="369888"/>
          </a:xfrm>
          <a:prstGeom prst="rect">
            <a:avLst/>
          </a:prstGeom>
          <a:noFill/>
          <a:ln w="9525">
            <a:noFill/>
            <a:miter lim="800000"/>
            <a:headEnd/>
            <a:tailEnd/>
          </a:ln>
        </p:spPr>
        <p:txBody>
          <a:bodyPr>
            <a:spAutoFit/>
          </a:bodyPr>
          <a:lstStyle/>
          <a:p>
            <a:pPr algn="ctr"/>
            <a:r>
              <a:rPr lang="fr-FR" b="1" dirty="0">
                <a:solidFill>
                  <a:srgbClr val="013FF2"/>
                </a:solidFill>
                <a:latin typeface="Times New Roman" pitchFamily="18" charset="0"/>
                <a:cs typeface="Times New Roman" pitchFamily="18" charset="0"/>
              </a:rPr>
              <a:t>Schéma de spectre infrarouge du  DHA.</a:t>
            </a:r>
          </a:p>
        </p:txBody>
      </p:sp>
      <p:pic>
        <p:nvPicPr>
          <p:cNvPr id="26" name="Picture 4" descr="scan0017"/>
          <p:cNvPicPr>
            <a:picLocks noChangeAspect="1" noChangeArrowheads="1"/>
          </p:cNvPicPr>
          <p:nvPr/>
        </p:nvPicPr>
        <p:blipFill>
          <a:blip r:embed="rId4">
            <a:lum bright="-30000" contrast="40000"/>
          </a:blip>
          <a:srcRect/>
          <a:stretch>
            <a:fillRect/>
          </a:stretch>
        </p:blipFill>
        <p:spPr bwMode="auto">
          <a:xfrm>
            <a:off x="1357290" y="1785926"/>
            <a:ext cx="5934075" cy="2647950"/>
          </a:xfrm>
          <a:prstGeom prst="rect">
            <a:avLst/>
          </a:prstGeom>
          <a:noFill/>
          <a:ln w="9525">
            <a:noFill/>
            <a:miter lim="800000"/>
            <a:headEnd/>
            <a:tailEnd/>
          </a:ln>
        </p:spPr>
      </p:pic>
      <p:sp>
        <p:nvSpPr>
          <p:cNvPr id="27" name="Oval 34"/>
          <p:cNvSpPr>
            <a:spLocks noChangeArrowheads="1"/>
          </p:cNvSpPr>
          <p:nvPr/>
        </p:nvSpPr>
        <p:spPr bwMode="auto">
          <a:xfrm>
            <a:off x="2786064" y="3000365"/>
            <a:ext cx="642937" cy="214313"/>
          </a:xfrm>
          <a:prstGeom prst="ellipse">
            <a:avLst/>
          </a:prstGeom>
          <a:noFill/>
          <a:ln w="9525">
            <a:solidFill>
              <a:srgbClr val="FF0000"/>
            </a:solidFill>
            <a:round/>
            <a:headEnd/>
            <a:tailEnd/>
          </a:ln>
        </p:spPr>
        <p:txBody>
          <a:bodyPr wrap="none" anchor="ctr"/>
          <a:lstStyle/>
          <a:p>
            <a:r>
              <a:rPr lang="fr-FR" sz="1100" dirty="0">
                <a:solidFill>
                  <a:srgbClr val="C00000"/>
                </a:solidFill>
              </a:rPr>
              <a:t>3080</a:t>
            </a:r>
          </a:p>
        </p:txBody>
      </p:sp>
      <p:sp>
        <p:nvSpPr>
          <p:cNvPr id="28" name="Oval 34"/>
          <p:cNvSpPr>
            <a:spLocks noChangeArrowheads="1"/>
          </p:cNvSpPr>
          <p:nvPr/>
        </p:nvSpPr>
        <p:spPr bwMode="auto">
          <a:xfrm>
            <a:off x="4786314" y="3500438"/>
            <a:ext cx="785818" cy="214313"/>
          </a:xfrm>
          <a:prstGeom prst="ellipse">
            <a:avLst/>
          </a:prstGeom>
          <a:noFill/>
          <a:ln w="9525">
            <a:solidFill>
              <a:srgbClr val="FF0000"/>
            </a:solidFill>
            <a:round/>
            <a:headEnd/>
            <a:tailEnd/>
          </a:ln>
        </p:spPr>
        <p:txBody>
          <a:bodyPr wrap="none" anchor="ctr"/>
          <a:lstStyle/>
          <a:p>
            <a:r>
              <a:rPr lang="fr-FR" sz="900" b="1" dirty="0" smtClean="0">
                <a:solidFill>
                  <a:srgbClr val="C00000"/>
                </a:solidFill>
              </a:rPr>
              <a:t>1640-1780</a:t>
            </a:r>
          </a:p>
        </p:txBody>
      </p:sp>
      <p:sp>
        <p:nvSpPr>
          <p:cNvPr id="29" name="Oval 34"/>
          <p:cNvSpPr>
            <a:spLocks noChangeArrowheads="1"/>
          </p:cNvSpPr>
          <p:nvPr/>
        </p:nvSpPr>
        <p:spPr bwMode="auto">
          <a:xfrm>
            <a:off x="2357422" y="2786058"/>
            <a:ext cx="642937" cy="214313"/>
          </a:xfrm>
          <a:prstGeom prst="ellipse">
            <a:avLst/>
          </a:prstGeom>
          <a:noFill/>
          <a:ln w="9525">
            <a:solidFill>
              <a:srgbClr val="FF0000"/>
            </a:solidFill>
            <a:round/>
            <a:headEnd/>
            <a:tailEnd/>
          </a:ln>
        </p:spPr>
        <p:txBody>
          <a:bodyPr wrap="none" anchor="ctr"/>
          <a:lstStyle/>
          <a:p>
            <a:r>
              <a:rPr lang="fr-FR" sz="1100" dirty="0" smtClean="0">
                <a:solidFill>
                  <a:srgbClr val="C00000"/>
                </a:solidFill>
              </a:rPr>
              <a:t>3400</a:t>
            </a:r>
            <a:endParaRPr lang="fr-FR" sz="1100" dirty="0">
              <a:solidFill>
                <a:srgbClr val="C00000"/>
              </a:solidFill>
            </a:endParaRPr>
          </a:p>
        </p:txBody>
      </p:sp>
      <p:sp>
        <p:nvSpPr>
          <p:cNvPr id="30" name="Oval 34"/>
          <p:cNvSpPr>
            <a:spLocks noChangeArrowheads="1"/>
          </p:cNvSpPr>
          <p:nvPr/>
        </p:nvSpPr>
        <p:spPr bwMode="auto">
          <a:xfrm>
            <a:off x="5286380" y="3571876"/>
            <a:ext cx="571504" cy="357189"/>
          </a:xfrm>
          <a:prstGeom prst="ellipse">
            <a:avLst/>
          </a:prstGeom>
          <a:noFill/>
          <a:ln w="9525">
            <a:solidFill>
              <a:srgbClr val="FF0000"/>
            </a:solidFill>
            <a:round/>
            <a:headEnd/>
            <a:tailEnd/>
          </a:ln>
        </p:spPr>
        <p:txBody>
          <a:bodyPr wrap="none" anchor="ctr"/>
          <a:lstStyle/>
          <a:p>
            <a:r>
              <a:rPr lang="fr-FR" sz="900" b="1" dirty="0" smtClean="0">
                <a:solidFill>
                  <a:srgbClr val="C00000"/>
                </a:solidFill>
              </a:rPr>
              <a:t>1380</a:t>
            </a:r>
          </a:p>
          <a:p>
            <a:r>
              <a:rPr lang="fr-FR" sz="900" b="1" dirty="0" smtClean="0">
                <a:solidFill>
                  <a:srgbClr val="C00000"/>
                </a:solidFill>
              </a:rPr>
              <a:t>-1400</a:t>
            </a:r>
            <a:endParaRPr lang="fr-FR" sz="900" b="1" dirty="0">
              <a:solidFill>
                <a:srgbClr val="C00000"/>
              </a:solidFill>
            </a:endParaRPr>
          </a:p>
        </p:txBody>
      </p:sp>
      <p:sp>
        <p:nvSpPr>
          <p:cNvPr id="23" name="Oval 34"/>
          <p:cNvSpPr>
            <a:spLocks noChangeArrowheads="1"/>
          </p:cNvSpPr>
          <p:nvPr/>
        </p:nvSpPr>
        <p:spPr bwMode="auto">
          <a:xfrm>
            <a:off x="5643570" y="3500438"/>
            <a:ext cx="428628" cy="500066"/>
          </a:xfrm>
          <a:prstGeom prst="ellipse">
            <a:avLst/>
          </a:prstGeom>
          <a:noFill/>
          <a:ln w="9525">
            <a:solidFill>
              <a:srgbClr val="FF0000"/>
            </a:solidFill>
            <a:round/>
            <a:headEnd/>
            <a:tailEnd/>
          </a:ln>
        </p:spPr>
        <p:txBody>
          <a:bodyPr wrap="none" anchor="ctr"/>
          <a:lstStyle/>
          <a:p>
            <a:r>
              <a:rPr lang="fr-FR" sz="900" b="1" dirty="0" smtClean="0">
                <a:solidFill>
                  <a:srgbClr val="C00000"/>
                </a:solidFill>
              </a:rPr>
              <a:t>1250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ppt_x</p:attrName>
                                        </p:attrNameLst>
                                      </p:cBhvr>
                                      <p:tavLst>
                                        <p:tav tm="0">
                                          <p:val>
                                            <p:strVal val="#ppt_x-.2"/>
                                          </p:val>
                                        </p:tav>
                                        <p:tav tm="100000">
                                          <p:val>
                                            <p:strVal val="#ppt_x"/>
                                          </p:val>
                                        </p:tav>
                                      </p:tavLst>
                                    </p:anim>
                                    <p:anim calcmode="lin" valueType="num">
                                      <p:cBhvr>
                                        <p:cTn id="8" dur="1000" fill="hold"/>
                                        <p:tgtEl>
                                          <p:spTgt spid="17"/>
                                        </p:tgtEl>
                                        <p:attrNameLst>
                                          <p:attrName>ppt_y</p:attrName>
                                        </p:attrNameLst>
                                      </p:cBhvr>
                                      <p:tavLst>
                                        <p:tav tm="0">
                                          <p:val>
                                            <p:strVal val="#ppt_y"/>
                                          </p:val>
                                        </p:tav>
                                        <p:tav tm="100000">
                                          <p:val>
                                            <p:strVal val="#ppt_y"/>
                                          </p:val>
                                        </p:tav>
                                      </p:tavLst>
                                    </p:anim>
                                    <p:animEffect transition="in" filter="wipe(right)" prLst="gradientSize: 0.1">
                                      <p:cBhvr>
                                        <p:cTn id="9" dur="10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diamond(in)">
                                      <p:cBhvr>
                                        <p:cTn id="14" dur="2000"/>
                                        <p:tgtEl>
                                          <p:spTgt spid="26"/>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7" grpId="0" animBg="1" autoUpdateAnimBg="0"/>
      <p:bldP spid="28" grpId="0" animBg="1" autoUpdateAnimBg="0"/>
      <p:bldP spid="29" grpId="0" animBg="1" autoUpdateAnimBg="0"/>
      <p:bldP spid="30" grpId="0" animBg="1" autoUpdateAnimBg="0"/>
      <p:bldP spid="23" grpId="0" animBg="1"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43608" y="692696"/>
            <a:ext cx="8280920" cy="369332"/>
          </a:xfrm>
          <a:prstGeom prst="rect">
            <a:avLst/>
          </a:prstGeom>
          <a:solidFill>
            <a:schemeClr val="bg1"/>
          </a:solidFill>
        </p:spPr>
        <p:txBody>
          <a:bodyPr wrap="square" rtlCol="0">
            <a:spAutoFit/>
          </a:bodyPr>
          <a:lstStyle/>
          <a:p>
            <a:endParaRPr lang="fr-FR" dirty="0"/>
          </a:p>
        </p:txBody>
      </p:sp>
      <p:sp>
        <p:nvSpPr>
          <p:cNvPr id="5" name="ZoneTexte 4"/>
          <p:cNvSpPr txBox="1"/>
          <p:nvPr/>
        </p:nvSpPr>
        <p:spPr>
          <a:xfrm>
            <a:off x="2843808" y="6488668"/>
            <a:ext cx="5976664" cy="369332"/>
          </a:xfrm>
          <a:prstGeom prst="rect">
            <a:avLst/>
          </a:prstGeom>
          <a:solidFill>
            <a:schemeClr val="bg1"/>
          </a:solidFill>
        </p:spPr>
        <p:txBody>
          <a:bodyPr wrap="square" rtlCol="0">
            <a:spAutoFit/>
          </a:bodyPr>
          <a:lstStyle/>
          <a:p>
            <a:endParaRPr lang="fr-FR" dirty="0"/>
          </a:p>
        </p:txBody>
      </p:sp>
      <p:grpSp>
        <p:nvGrpSpPr>
          <p:cNvPr id="6" name="Group 22"/>
          <p:cNvGrpSpPr>
            <a:grpSpLocks/>
          </p:cNvGrpSpPr>
          <p:nvPr/>
        </p:nvGrpSpPr>
        <p:grpSpPr bwMode="auto">
          <a:xfrm>
            <a:off x="6572264" y="0"/>
            <a:ext cx="2214546" cy="565151"/>
            <a:chOff x="4694" y="1940"/>
            <a:chExt cx="862" cy="356"/>
          </a:xfrm>
          <a:solidFill>
            <a:srgbClr val="00B050"/>
          </a:solidFill>
        </p:grpSpPr>
        <p:sp>
          <p:nvSpPr>
            <p:cNvPr id="7"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8"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pic>
        <p:nvPicPr>
          <p:cNvPr id="9" name="Picture 2"/>
          <p:cNvPicPr>
            <a:picLocks noChangeAspect="1" noChangeArrowheads="1"/>
          </p:cNvPicPr>
          <p:nvPr/>
        </p:nvPicPr>
        <p:blipFill>
          <a:blip r:embed="rId3" cstate="print"/>
          <a:srcRect/>
          <a:stretch>
            <a:fillRect/>
          </a:stretch>
        </p:blipFill>
        <p:spPr bwMode="auto">
          <a:xfrm>
            <a:off x="0" y="0"/>
            <a:ext cx="2500298" cy="1071546"/>
          </a:xfrm>
          <a:prstGeom prst="rect">
            <a:avLst/>
          </a:prstGeom>
          <a:noFill/>
          <a:ln w="9525">
            <a:noFill/>
            <a:miter lim="800000"/>
            <a:headEnd/>
            <a:tailEnd/>
          </a:ln>
          <a:effectLst/>
        </p:spPr>
      </p:pic>
      <p:grpSp>
        <p:nvGrpSpPr>
          <p:cNvPr id="10" name="Group 22"/>
          <p:cNvGrpSpPr>
            <a:grpSpLocks/>
          </p:cNvGrpSpPr>
          <p:nvPr/>
        </p:nvGrpSpPr>
        <p:grpSpPr bwMode="auto">
          <a:xfrm>
            <a:off x="-32" y="-24"/>
            <a:ext cx="2214546" cy="565151"/>
            <a:chOff x="4694" y="1940"/>
            <a:chExt cx="862" cy="356"/>
          </a:xfrm>
          <a:solidFill>
            <a:srgbClr val="FFFF00"/>
          </a:solidFill>
        </p:grpSpPr>
        <p:sp>
          <p:nvSpPr>
            <p:cNvPr id="11"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2"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a:solidFill>
                    <a:schemeClr val="bg1"/>
                  </a:solidFill>
                </a:rPr>
                <a:t>Introduction</a:t>
              </a:r>
            </a:p>
          </p:txBody>
        </p:sp>
      </p:grpSp>
      <p:grpSp>
        <p:nvGrpSpPr>
          <p:cNvPr id="13" name="Group 22"/>
          <p:cNvGrpSpPr>
            <a:grpSpLocks/>
          </p:cNvGrpSpPr>
          <p:nvPr/>
        </p:nvGrpSpPr>
        <p:grpSpPr bwMode="auto">
          <a:xfrm>
            <a:off x="3000364" y="500042"/>
            <a:ext cx="2214546" cy="565151"/>
            <a:chOff x="4694" y="1940"/>
            <a:chExt cx="862" cy="356"/>
          </a:xfrm>
          <a:solidFill>
            <a:srgbClr val="92D050"/>
          </a:solidFill>
        </p:grpSpPr>
        <p:sp>
          <p:nvSpPr>
            <p:cNvPr id="14"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5"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sp>
        <p:nvSpPr>
          <p:cNvPr id="16" name="ZoneTexte 1"/>
          <p:cNvSpPr txBox="1">
            <a:spLocks noChangeArrowheads="1"/>
          </p:cNvSpPr>
          <p:nvPr/>
        </p:nvSpPr>
        <p:spPr bwMode="auto">
          <a:xfrm>
            <a:off x="1071563" y="1412776"/>
            <a:ext cx="6000750" cy="400050"/>
          </a:xfrm>
          <a:prstGeom prst="rect">
            <a:avLst/>
          </a:prstGeom>
          <a:noFill/>
          <a:ln w="9525">
            <a:noFill/>
            <a:miter lim="800000"/>
            <a:headEnd/>
            <a:tailEnd/>
          </a:ln>
        </p:spPr>
        <p:txBody>
          <a:bodyPr>
            <a:spAutoFit/>
          </a:bodyPr>
          <a:lstStyle/>
          <a:p>
            <a:r>
              <a:rPr lang="fr-FR" sz="2000" b="1" dirty="0">
                <a:solidFill>
                  <a:srgbClr val="013FF2"/>
                </a:solidFill>
                <a:latin typeface="Times New Roman" pitchFamily="18" charset="0"/>
                <a:cs typeface="Times New Roman" pitchFamily="18" charset="0"/>
              </a:rPr>
              <a:t>Spectroscopie d’absorption de l’ultraviolet- visible :</a:t>
            </a:r>
            <a:endParaRPr lang="fr-FR" sz="2000" dirty="0">
              <a:solidFill>
                <a:srgbClr val="013FF2"/>
              </a:solidFill>
              <a:latin typeface="Times New Roman" pitchFamily="18" charset="0"/>
              <a:cs typeface="Times New Roman" pitchFamily="18" charset="0"/>
            </a:endParaRPr>
          </a:p>
        </p:txBody>
      </p:sp>
      <p:sp>
        <p:nvSpPr>
          <p:cNvPr id="17" name="Rectangle 1"/>
          <p:cNvSpPr>
            <a:spLocks noChangeArrowheads="1"/>
          </p:cNvSpPr>
          <p:nvPr/>
        </p:nvSpPr>
        <p:spPr bwMode="auto">
          <a:xfrm>
            <a:off x="1071563" y="1912839"/>
            <a:ext cx="5286375" cy="369887"/>
          </a:xfrm>
          <a:prstGeom prst="rect">
            <a:avLst/>
          </a:prstGeom>
          <a:noFill/>
          <a:ln w="9525">
            <a:noFill/>
            <a:miter lim="800000"/>
            <a:headEnd/>
            <a:tailEnd/>
          </a:ln>
          <a:effectLst>
            <a:prstShdw prst="shdw12">
              <a:schemeClr val="bg2">
                <a:alpha val="50000"/>
              </a:schemeClr>
            </a:prstShdw>
          </a:effectLst>
        </p:spPr>
        <p:txBody>
          <a:bodyPr anchor="ctr">
            <a:spAutoFit/>
          </a:bodyPr>
          <a:lstStyle/>
          <a:p>
            <a:pPr algn="justLow" eaLnBrk="0" hangingPunct="0"/>
            <a:r>
              <a:rPr lang="fr-FR" b="1" i="1" u="sng" dirty="0">
                <a:solidFill>
                  <a:srgbClr val="013FF2"/>
                </a:solidFill>
                <a:latin typeface="Times New Roman" pitchFamily="18" charset="0"/>
                <a:ea typeface="Calibri" pitchFamily="34" charset="0"/>
                <a:cs typeface="Times New Roman" pitchFamily="18" charset="0"/>
              </a:rPr>
              <a:t>Principe d’UV- visible :</a:t>
            </a:r>
            <a:endParaRPr lang="fr-FR" i="1" dirty="0">
              <a:solidFill>
                <a:srgbClr val="013FF2"/>
              </a:solidFill>
              <a:latin typeface="Times New Roman" pitchFamily="18" charset="0"/>
              <a:ea typeface="Calibri" pitchFamily="34" charset="0"/>
              <a:cs typeface="Times New Roman" pitchFamily="18" charset="0"/>
            </a:endParaRPr>
          </a:p>
        </p:txBody>
      </p:sp>
      <p:grpSp>
        <p:nvGrpSpPr>
          <p:cNvPr id="23" name="Groupe 22"/>
          <p:cNvGrpSpPr/>
          <p:nvPr/>
        </p:nvGrpSpPr>
        <p:grpSpPr>
          <a:xfrm>
            <a:off x="0" y="2741588"/>
            <a:ext cx="8820472" cy="2847652"/>
            <a:chOff x="0" y="3429000"/>
            <a:chExt cx="8820472" cy="1800200"/>
          </a:xfrm>
        </p:grpSpPr>
        <p:sp>
          <p:nvSpPr>
            <p:cNvPr id="22" name="Rectangle à coins arrondis 21"/>
            <p:cNvSpPr/>
            <p:nvPr/>
          </p:nvSpPr>
          <p:spPr>
            <a:xfrm>
              <a:off x="0" y="3429000"/>
              <a:ext cx="8820472" cy="1800200"/>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fr-FR" sz="4000" dirty="0">
                <a:latin typeface="Times New Roman" pitchFamily="18" charset="0"/>
                <a:cs typeface="Times New Roman" pitchFamily="18" charset="0"/>
              </a:endParaRPr>
            </a:p>
          </p:txBody>
        </p:sp>
        <p:sp>
          <p:nvSpPr>
            <p:cNvPr id="18" name="Rectangle 2"/>
            <p:cNvSpPr>
              <a:spLocks noChangeArrowheads="1"/>
            </p:cNvSpPr>
            <p:nvPr/>
          </p:nvSpPr>
          <p:spPr bwMode="auto">
            <a:xfrm>
              <a:off x="251520" y="3627104"/>
              <a:ext cx="8286750" cy="1225772"/>
            </a:xfrm>
            <a:prstGeom prst="rect">
              <a:avLst/>
            </a:prstGeom>
            <a:noFill/>
            <a:ln w="9525">
              <a:noFill/>
              <a:miter lim="800000"/>
              <a:headEnd/>
              <a:tailEnd/>
            </a:ln>
            <a:effectLst>
              <a:prstShdw prst="shdw12">
                <a:schemeClr val="bg2">
                  <a:alpha val="50000"/>
                </a:schemeClr>
              </a:prstShdw>
            </a:effectLst>
          </p:spPr>
          <p:txBody>
            <a:bodyPr anchor="ctr">
              <a:spAutoFit/>
            </a:bodyPr>
            <a:lstStyle/>
            <a:p>
              <a:pPr algn="justLow" eaLnBrk="0" hangingPunct="0"/>
              <a:r>
                <a:rPr lang="fr-FR" sz="2000" b="1" dirty="0">
                  <a:solidFill>
                    <a:schemeClr val="bg1"/>
                  </a:solidFill>
                  <a:latin typeface="Times New Roman" pitchFamily="18" charset="0"/>
                  <a:ea typeface="Calibri" pitchFamily="34" charset="0"/>
                  <a:cs typeface="Times New Roman" pitchFamily="18" charset="0"/>
                </a:rPr>
                <a:t>            </a:t>
              </a:r>
              <a:r>
                <a:rPr lang="fr-FR" sz="2000" b="1" dirty="0">
                  <a:solidFill>
                    <a:schemeClr val="tx1">
                      <a:lumMod val="95000"/>
                    </a:schemeClr>
                  </a:solidFill>
                  <a:latin typeface="Times New Roman" pitchFamily="18" charset="0"/>
                  <a:ea typeface="Calibri" pitchFamily="34" charset="0"/>
                  <a:cs typeface="Times New Roman" pitchFamily="18" charset="0"/>
                </a:rPr>
                <a:t>Les spectrophotométries UV-Visibles sont des méthodes d’analyse quantitatives fondées sur la mesure de la quantité d’énergie absorbée par les molécules traversées par un faisceau de lumière monochromatique. Bien que les interactions entre une substance et la réaction électromagnétique puissent être variée, dans notre cas,  nous n’intéressons ici qu’à celle qui fait intervenir le phénomène d’absorption. </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800" decel="100000"/>
                                        <p:tgtEl>
                                          <p:spTgt spid="16">
                                            <p:txEl>
                                              <p:pRg st="0" end="0"/>
                                            </p:txEl>
                                          </p:spTgt>
                                        </p:tgtEl>
                                      </p:cBhvr>
                                    </p:animEffect>
                                    <p:anim calcmode="lin" valueType="num">
                                      <p:cBhvr>
                                        <p:cTn id="8" dur="800" decel="100000" fill="hold"/>
                                        <p:tgtEl>
                                          <p:spTgt spid="16">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16">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16">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6">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6">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diamond(in)">
                                      <p:cBhvr>
                                        <p:cTn id="17" dur="20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iterate type="lt">
                                    <p:tmPct val="5000"/>
                                  </p:iterate>
                                  <p:childTnLst>
                                    <p:set>
                                      <p:cBhvr>
                                        <p:cTn id="21" dur="1" fill="hold">
                                          <p:stCondLst>
                                            <p:cond delay="0"/>
                                          </p:stCondLst>
                                        </p:cTn>
                                        <p:tgtEl>
                                          <p:spTgt spid="23"/>
                                        </p:tgtEl>
                                        <p:attrNameLst>
                                          <p:attrName>style.visibility</p:attrName>
                                        </p:attrNameLst>
                                      </p:cBhvr>
                                      <p:to>
                                        <p:strVal val="visible"/>
                                      </p:to>
                                    </p:set>
                                    <p:anim calcmode="lin" valueType="num">
                                      <p:cBhvr>
                                        <p:cTn id="22" dur="1000" fill="hold"/>
                                        <p:tgtEl>
                                          <p:spTgt spid="23"/>
                                        </p:tgtEl>
                                        <p:attrNameLst>
                                          <p:attrName>ppt_w</p:attrName>
                                        </p:attrNameLst>
                                      </p:cBhvr>
                                      <p:tavLst>
                                        <p:tav tm="0">
                                          <p:val>
                                            <p:fltVal val="0"/>
                                          </p:val>
                                        </p:tav>
                                        <p:tav tm="100000">
                                          <p:val>
                                            <p:strVal val="#ppt_w"/>
                                          </p:val>
                                        </p:tav>
                                      </p:tavLst>
                                    </p:anim>
                                    <p:anim calcmode="lin" valueType="num">
                                      <p:cBhvr>
                                        <p:cTn id="23" dur="1000" fill="hold"/>
                                        <p:tgtEl>
                                          <p:spTgt spid="23"/>
                                        </p:tgtEl>
                                        <p:attrNameLst>
                                          <p:attrName>ppt_h</p:attrName>
                                        </p:attrNameLst>
                                      </p:cBhvr>
                                      <p:tavLst>
                                        <p:tav tm="0">
                                          <p:val>
                                            <p:fltVal val="0"/>
                                          </p:val>
                                        </p:tav>
                                        <p:tav tm="100000">
                                          <p:val>
                                            <p:strVal val="#ppt_h"/>
                                          </p:val>
                                        </p:tav>
                                      </p:tavLst>
                                    </p:anim>
                                    <p:anim calcmode="lin" valueType="num">
                                      <p:cBhvr>
                                        <p:cTn id="24" dur="1000" fill="hold"/>
                                        <p:tgtEl>
                                          <p:spTgt spid="23"/>
                                        </p:tgtEl>
                                        <p:attrNameLst>
                                          <p:attrName>style.rotation</p:attrName>
                                        </p:attrNameLst>
                                      </p:cBhvr>
                                      <p:tavLst>
                                        <p:tav tm="0">
                                          <p:val>
                                            <p:fltVal val="90"/>
                                          </p:val>
                                        </p:tav>
                                        <p:tav tm="100000">
                                          <p:val>
                                            <p:fltVal val="0"/>
                                          </p:val>
                                        </p:tav>
                                      </p:tavLst>
                                    </p:anim>
                                    <p:animEffect transition="in" filter="fade">
                                      <p:cBhvr>
                                        <p:cTn id="25"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43608" y="692696"/>
            <a:ext cx="8280920" cy="369332"/>
          </a:xfrm>
          <a:prstGeom prst="rect">
            <a:avLst/>
          </a:prstGeom>
          <a:solidFill>
            <a:schemeClr val="bg1"/>
          </a:solidFill>
        </p:spPr>
        <p:txBody>
          <a:bodyPr wrap="square" rtlCol="0">
            <a:spAutoFit/>
          </a:bodyPr>
          <a:lstStyle/>
          <a:p>
            <a:endParaRPr lang="fr-FR" dirty="0"/>
          </a:p>
        </p:txBody>
      </p:sp>
      <p:sp>
        <p:nvSpPr>
          <p:cNvPr id="5" name="ZoneTexte 4"/>
          <p:cNvSpPr txBox="1"/>
          <p:nvPr/>
        </p:nvSpPr>
        <p:spPr>
          <a:xfrm>
            <a:off x="2843808" y="6488668"/>
            <a:ext cx="5976664" cy="369332"/>
          </a:xfrm>
          <a:prstGeom prst="rect">
            <a:avLst/>
          </a:prstGeom>
          <a:solidFill>
            <a:schemeClr val="bg1"/>
          </a:solidFill>
        </p:spPr>
        <p:txBody>
          <a:bodyPr wrap="square" rtlCol="0">
            <a:spAutoFit/>
          </a:bodyPr>
          <a:lstStyle/>
          <a:p>
            <a:endParaRPr lang="fr-FR" dirty="0"/>
          </a:p>
        </p:txBody>
      </p:sp>
      <p:grpSp>
        <p:nvGrpSpPr>
          <p:cNvPr id="6" name="Group 22"/>
          <p:cNvGrpSpPr>
            <a:grpSpLocks/>
          </p:cNvGrpSpPr>
          <p:nvPr/>
        </p:nvGrpSpPr>
        <p:grpSpPr bwMode="auto">
          <a:xfrm>
            <a:off x="6572264" y="0"/>
            <a:ext cx="2214546" cy="565151"/>
            <a:chOff x="4694" y="1940"/>
            <a:chExt cx="862" cy="356"/>
          </a:xfrm>
          <a:solidFill>
            <a:srgbClr val="00B050"/>
          </a:solidFill>
        </p:grpSpPr>
        <p:sp>
          <p:nvSpPr>
            <p:cNvPr id="7"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8"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pic>
        <p:nvPicPr>
          <p:cNvPr id="9" name="Picture 2"/>
          <p:cNvPicPr>
            <a:picLocks noChangeAspect="1" noChangeArrowheads="1"/>
          </p:cNvPicPr>
          <p:nvPr/>
        </p:nvPicPr>
        <p:blipFill>
          <a:blip r:embed="rId3" cstate="print"/>
          <a:srcRect/>
          <a:stretch>
            <a:fillRect/>
          </a:stretch>
        </p:blipFill>
        <p:spPr bwMode="auto">
          <a:xfrm>
            <a:off x="0" y="0"/>
            <a:ext cx="2500298" cy="1071546"/>
          </a:xfrm>
          <a:prstGeom prst="rect">
            <a:avLst/>
          </a:prstGeom>
          <a:noFill/>
          <a:ln w="9525">
            <a:noFill/>
            <a:miter lim="800000"/>
            <a:headEnd/>
            <a:tailEnd/>
          </a:ln>
          <a:effectLst/>
        </p:spPr>
      </p:pic>
      <p:grpSp>
        <p:nvGrpSpPr>
          <p:cNvPr id="10" name="Group 22"/>
          <p:cNvGrpSpPr>
            <a:grpSpLocks/>
          </p:cNvGrpSpPr>
          <p:nvPr/>
        </p:nvGrpSpPr>
        <p:grpSpPr bwMode="auto">
          <a:xfrm>
            <a:off x="-32" y="-24"/>
            <a:ext cx="2214546" cy="565151"/>
            <a:chOff x="4694" y="1940"/>
            <a:chExt cx="862" cy="356"/>
          </a:xfrm>
          <a:solidFill>
            <a:srgbClr val="FFFF00"/>
          </a:solidFill>
        </p:grpSpPr>
        <p:sp>
          <p:nvSpPr>
            <p:cNvPr id="11"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2"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a:solidFill>
                    <a:schemeClr val="bg1"/>
                  </a:solidFill>
                </a:rPr>
                <a:t>Introduction</a:t>
              </a:r>
            </a:p>
          </p:txBody>
        </p:sp>
      </p:grpSp>
      <p:grpSp>
        <p:nvGrpSpPr>
          <p:cNvPr id="13" name="Group 22"/>
          <p:cNvGrpSpPr>
            <a:grpSpLocks/>
          </p:cNvGrpSpPr>
          <p:nvPr/>
        </p:nvGrpSpPr>
        <p:grpSpPr bwMode="auto">
          <a:xfrm>
            <a:off x="3214678" y="571480"/>
            <a:ext cx="2214546" cy="565151"/>
            <a:chOff x="4694" y="1940"/>
            <a:chExt cx="862" cy="356"/>
          </a:xfrm>
          <a:solidFill>
            <a:srgbClr val="92D050"/>
          </a:solidFill>
        </p:grpSpPr>
        <p:sp>
          <p:nvSpPr>
            <p:cNvPr id="14"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5"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grpSp>
        <p:nvGrpSpPr>
          <p:cNvPr id="18" name="Groupe 17"/>
          <p:cNvGrpSpPr/>
          <p:nvPr/>
        </p:nvGrpSpPr>
        <p:grpSpPr>
          <a:xfrm>
            <a:off x="899592" y="1844824"/>
            <a:ext cx="7164288" cy="1224136"/>
            <a:chOff x="899592" y="1844824"/>
            <a:chExt cx="7164288" cy="1224136"/>
          </a:xfrm>
        </p:grpSpPr>
        <p:sp>
          <p:nvSpPr>
            <p:cNvPr id="17" name="Rectangle à coins arrondis 16"/>
            <p:cNvSpPr/>
            <p:nvPr/>
          </p:nvSpPr>
          <p:spPr>
            <a:xfrm>
              <a:off x="899592" y="1844824"/>
              <a:ext cx="7164288" cy="1224136"/>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fr-FR" sz="4000" dirty="0">
                <a:latin typeface="Times New Roman" pitchFamily="18" charset="0"/>
                <a:cs typeface="Times New Roman" pitchFamily="18" charset="0"/>
              </a:endParaRPr>
            </a:p>
          </p:txBody>
        </p:sp>
        <p:sp>
          <p:nvSpPr>
            <p:cNvPr id="16" name="Rectangle 3"/>
            <p:cNvSpPr>
              <a:spLocks noChangeArrowheads="1"/>
            </p:cNvSpPr>
            <p:nvPr/>
          </p:nvSpPr>
          <p:spPr bwMode="auto">
            <a:xfrm>
              <a:off x="2058653" y="2132747"/>
              <a:ext cx="5000600" cy="646331"/>
            </a:xfrm>
            <a:prstGeom prst="rect">
              <a:avLst/>
            </a:prstGeom>
            <a:noFill/>
            <a:ln w="9525">
              <a:noFill/>
              <a:miter lim="800000"/>
              <a:headEnd/>
              <a:tailEnd/>
            </a:ln>
            <a:effectLst>
              <a:prstShdw prst="shdw12">
                <a:schemeClr val="bg2">
                  <a:alpha val="50000"/>
                </a:schemeClr>
              </a:prstShdw>
            </a:effectLst>
          </p:spPr>
          <p:txBody>
            <a:bodyPr wrap="none" anchor="ctr">
              <a:spAutoFit/>
            </a:bodyPr>
            <a:lstStyle/>
            <a:p>
              <a:pPr algn="justLow" eaLnBrk="0" hangingPunct="0"/>
              <a:r>
                <a:rPr lang="fr-FR" b="1" dirty="0">
                  <a:solidFill>
                    <a:schemeClr val="tx1">
                      <a:lumMod val="95000"/>
                    </a:schemeClr>
                  </a:solidFill>
                  <a:latin typeface="Times New Roman" pitchFamily="18" charset="0"/>
                  <a:cs typeface="Calibri" pitchFamily="34" charset="0"/>
                </a:rPr>
                <a:t>C’est exprim</a:t>
              </a:r>
              <a:r>
                <a:rPr lang="fr-FR" b="1" dirty="0">
                  <a:solidFill>
                    <a:schemeClr val="tx1">
                      <a:lumMod val="95000"/>
                    </a:schemeClr>
                  </a:solidFill>
                  <a:cs typeface="Calibri" pitchFamily="34" charset="0"/>
                </a:rPr>
                <a:t>é</a:t>
              </a:r>
              <a:r>
                <a:rPr lang="fr-FR" b="1" dirty="0">
                  <a:solidFill>
                    <a:schemeClr val="tx1">
                      <a:lumMod val="95000"/>
                    </a:schemeClr>
                  </a:solidFill>
                  <a:latin typeface="Times New Roman" pitchFamily="18" charset="0"/>
                  <a:cs typeface="Calibri" pitchFamily="34" charset="0"/>
                </a:rPr>
                <a:t>e par la loi de </a:t>
              </a:r>
              <a:r>
                <a:rPr lang="fr-FR" b="1" dirty="0">
                  <a:solidFill>
                    <a:srgbClr val="FFFF00"/>
                  </a:solidFill>
                  <a:latin typeface="Times New Roman" pitchFamily="18" charset="0"/>
                  <a:cs typeface="Calibri" pitchFamily="34" charset="0"/>
                </a:rPr>
                <a:t>BEER-LAMBERT</a:t>
              </a:r>
              <a:r>
                <a:rPr lang="fr-FR" b="1" dirty="0">
                  <a:solidFill>
                    <a:srgbClr val="FFFF00"/>
                  </a:solidFill>
                  <a:cs typeface="Calibri" pitchFamily="34" charset="0"/>
                </a:rPr>
                <a:t> </a:t>
              </a:r>
              <a:r>
                <a:rPr lang="fr-FR" b="1" dirty="0">
                  <a:solidFill>
                    <a:srgbClr val="FFFF00"/>
                  </a:solidFill>
                  <a:latin typeface="Times New Roman" pitchFamily="18" charset="0"/>
                  <a:cs typeface="Calibri" pitchFamily="34" charset="0"/>
                </a:rPr>
                <a:t>:</a:t>
              </a:r>
              <a:endParaRPr lang="fr-FR" b="1" dirty="0">
                <a:solidFill>
                  <a:srgbClr val="FFFF00"/>
                </a:solidFill>
              </a:endParaRPr>
            </a:p>
            <a:p>
              <a:pPr algn="justLow" eaLnBrk="0" hangingPunct="0"/>
              <a:r>
                <a:rPr lang="fr-FR" b="1" dirty="0">
                  <a:solidFill>
                    <a:srgbClr val="FFFF00"/>
                  </a:solidFill>
                  <a:latin typeface="Times New Roman" pitchFamily="18" charset="0"/>
                  <a:cs typeface="Calibri" pitchFamily="34" charset="0"/>
                </a:rPr>
                <a:t>                                              A=Log I/I</a:t>
              </a:r>
              <a:r>
                <a:rPr lang="fr-FR" b="1" baseline="-30000" dirty="0">
                  <a:solidFill>
                    <a:srgbClr val="FFFF00"/>
                  </a:solidFill>
                  <a:latin typeface="Times New Roman" pitchFamily="18" charset="0"/>
                  <a:cs typeface="Calibri" pitchFamily="34" charset="0"/>
                </a:rPr>
                <a:t>0</a:t>
              </a:r>
              <a:r>
                <a:rPr lang="fr-FR" b="1" dirty="0">
                  <a:solidFill>
                    <a:srgbClr val="FFFF00"/>
                  </a:solidFill>
                  <a:latin typeface="Times New Roman" pitchFamily="18" charset="0"/>
                  <a:cs typeface="Calibri" pitchFamily="34" charset="0"/>
                </a:rPr>
                <a:t>=</a:t>
              </a:r>
              <a:r>
                <a:rPr lang="fr-FR" b="1" dirty="0" err="1">
                  <a:solidFill>
                    <a:srgbClr val="FFFF00"/>
                  </a:solidFill>
                  <a:latin typeface="Times New Roman" pitchFamily="18" charset="0"/>
                  <a:cs typeface="Calibri" pitchFamily="34" charset="0"/>
                </a:rPr>
                <a:t>εCL</a:t>
              </a:r>
              <a:r>
                <a:rPr lang="fr-FR" b="1" dirty="0">
                  <a:solidFill>
                    <a:srgbClr val="FFFF00"/>
                  </a:solidFill>
                  <a:latin typeface="Times New Roman" pitchFamily="18" charset="0"/>
                  <a:cs typeface="Calibri" pitchFamily="34" charset="0"/>
                </a:rPr>
                <a:t>. </a:t>
              </a:r>
              <a:endParaRPr lang="fr-FR" b="1" dirty="0">
                <a:solidFill>
                  <a:srgbClr val="FFFF00"/>
                </a:solidFill>
              </a:endParaRPr>
            </a:p>
          </p:txBody>
        </p:sp>
      </p:grpSp>
      <p:pic>
        <p:nvPicPr>
          <p:cNvPr id="19" name="Image 1"/>
          <p:cNvPicPr>
            <a:picLocks noChangeAspect="1" noChangeArrowheads="1"/>
          </p:cNvPicPr>
          <p:nvPr/>
        </p:nvPicPr>
        <p:blipFill>
          <a:blip r:embed="rId4" cstate="print"/>
          <a:srcRect/>
          <a:stretch>
            <a:fillRect/>
          </a:stretch>
        </p:blipFill>
        <p:spPr bwMode="auto">
          <a:xfrm>
            <a:off x="1763688" y="3547839"/>
            <a:ext cx="5857916" cy="22574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 name="ZoneTexte 10"/>
          <p:cNvSpPr txBox="1">
            <a:spLocks noChangeArrowheads="1"/>
          </p:cNvSpPr>
          <p:nvPr/>
        </p:nvSpPr>
        <p:spPr bwMode="auto">
          <a:xfrm>
            <a:off x="467544" y="6165304"/>
            <a:ext cx="8429625" cy="369888"/>
          </a:xfrm>
          <a:prstGeom prst="rect">
            <a:avLst/>
          </a:prstGeom>
          <a:noFill/>
          <a:ln w="9525">
            <a:noFill/>
            <a:miter lim="800000"/>
            <a:headEnd/>
            <a:tailEnd/>
          </a:ln>
        </p:spPr>
        <p:txBody>
          <a:bodyPr>
            <a:spAutoFit/>
          </a:bodyPr>
          <a:lstStyle/>
          <a:p>
            <a:pPr algn="ctr"/>
            <a:r>
              <a:rPr lang="fr-FR" b="1" dirty="0">
                <a:solidFill>
                  <a:srgbClr val="FFFF00"/>
                </a:solidFill>
                <a:latin typeface="Times New Roman" pitchFamily="18" charset="0"/>
                <a:cs typeface="Times New Roman" pitchFamily="18" charset="0"/>
              </a:rPr>
              <a:t>    schéma du principe de fonctionnement d’un spectrophotomètre UV-vis.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fltVal val="0"/>
                                          </p:val>
                                        </p:tav>
                                        <p:tav tm="100000">
                                          <p:val>
                                            <p:strVal val="#ppt_w"/>
                                          </p:val>
                                        </p:tav>
                                      </p:tavLst>
                                    </p:anim>
                                    <p:anim calcmode="lin" valueType="num">
                                      <p:cBhvr>
                                        <p:cTn id="8" dur="1000" fill="hold"/>
                                        <p:tgtEl>
                                          <p:spTgt spid="18"/>
                                        </p:tgtEl>
                                        <p:attrNameLst>
                                          <p:attrName>ppt_h</p:attrName>
                                        </p:attrNameLst>
                                      </p:cBhvr>
                                      <p:tavLst>
                                        <p:tav tm="0">
                                          <p:val>
                                            <p:fltVal val="0"/>
                                          </p:val>
                                        </p:tav>
                                        <p:tav tm="100000">
                                          <p:val>
                                            <p:strVal val="#ppt_h"/>
                                          </p:val>
                                        </p:tav>
                                      </p:tavLst>
                                    </p:anim>
                                    <p:anim calcmode="lin" valueType="num">
                                      <p:cBhvr>
                                        <p:cTn id="9" dur="1000" fill="hold"/>
                                        <p:tgtEl>
                                          <p:spTgt spid="18"/>
                                        </p:tgtEl>
                                        <p:attrNameLst>
                                          <p:attrName>style.rotation</p:attrName>
                                        </p:attrNameLst>
                                      </p:cBhvr>
                                      <p:tavLst>
                                        <p:tav tm="0">
                                          <p:val>
                                            <p:fltVal val="90"/>
                                          </p:val>
                                        </p:tav>
                                        <p:tav tm="100000">
                                          <p:val>
                                            <p:fltVal val="0"/>
                                          </p:val>
                                        </p:tav>
                                      </p:tavLst>
                                    </p:anim>
                                    <p:animEffect transition="in" filter="fade">
                                      <p:cBhvr>
                                        <p:cTn id="10" dur="10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30"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800" decel="100000"/>
                                        <p:tgtEl>
                                          <p:spTgt spid="19"/>
                                        </p:tgtEl>
                                      </p:cBhvr>
                                    </p:animEffect>
                                    <p:anim calcmode="lin" valueType="num">
                                      <p:cBhvr>
                                        <p:cTn id="16" dur="800" decel="100000" fill="hold"/>
                                        <p:tgtEl>
                                          <p:spTgt spid="19"/>
                                        </p:tgtEl>
                                        <p:attrNameLst>
                                          <p:attrName>style.rotation</p:attrName>
                                        </p:attrNameLst>
                                      </p:cBhvr>
                                      <p:tavLst>
                                        <p:tav tm="0">
                                          <p:val>
                                            <p:fltVal val="-90"/>
                                          </p:val>
                                        </p:tav>
                                        <p:tav tm="100000">
                                          <p:val>
                                            <p:fltVal val="0"/>
                                          </p:val>
                                        </p:tav>
                                      </p:tavLst>
                                    </p:anim>
                                    <p:anim calcmode="lin" valueType="num">
                                      <p:cBhvr>
                                        <p:cTn id="17" dur="800" decel="100000" fill="hold"/>
                                        <p:tgtEl>
                                          <p:spTgt spid="19"/>
                                        </p:tgtEl>
                                        <p:attrNameLst>
                                          <p:attrName>ppt_x</p:attrName>
                                        </p:attrNameLst>
                                      </p:cBhvr>
                                      <p:tavLst>
                                        <p:tav tm="0">
                                          <p:val>
                                            <p:strVal val="#ppt_x+0.4"/>
                                          </p:val>
                                        </p:tav>
                                        <p:tav tm="100000">
                                          <p:val>
                                            <p:strVal val="#ppt_x-0.05"/>
                                          </p:val>
                                        </p:tav>
                                      </p:tavLst>
                                    </p:anim>
                                    <p:anim calcmode="lin" valueType="num">
                                      <p:cBhvr>
                                        <p:cTn id="18" dur="800" decel="100000" fill="hold"/>
                                        <p:tgtEl>
                                          <p:spTgt spid="19"/>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19"/>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19"/>
                                        </p:tgtEl>
                                        <p:attrNameLst>
                                          <p:attrName>ppt_y</p:attrName>
                                        </p:attrNameLst>
                                      </p:cBhvr>
                                      <p:tavLst>
                                        <p:tav tm="0">
                                          <p:val>
                                            <p:strVal val="#ppt_y+0.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diamond(in)">
                                      <p:cBhvr>
                                        <p:cTn id="25"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43608" y="692696"/>
            <a:ext cx="8280920" cy="369332"/>
          </a:xfrm>
          <a:prstGeom prst="rect">
            <a:avLst/>
          </a:prstGeom>
          <a:solidFill>
            <a:schemeClr val="bg1"/>
          </a:solidFill>
        </p:spPr>
        <p:txBody>
          <a:bodyPr wrap="square" rtlCol="0">
            <a:spAutoFit/>
          </a:bodyPr>
          <a:lstStyle/>
          <a:p>
            <a:endParaRPr lang="fr-FR" dirty="0"/>
          </a:p>
        </p:txBody>
      </p:sp>
      <p:sp>
        <p:nvSpPr>
          <p:cNvPr id="5" name="ZoneTexte 4"/>
          <p:cNvSpPr txBox="1"/>
          <p:nvPr/>
        </p:nvSpPr>
        <p:spPr>
          <a:xfrm>
            <a:off x="2843808" y="6488668"/>
            <a:ext cx="5976664" cy="369332"/>
          </a:xfrm>
          <a:prstGeom prst="rect">
            <a:avLst/>
          </a:prstGeom>
          <a:solidFill>
            <a:schemeClr val="bg1"/>
          </a:solidFill>
        </p:spPr>
        <p:txBody>
          <a:bodyPr wrap="square" rtlCol="0">
            <a:spAutoFit/>
          </a:bodyPr>
          <a:lstStyle/>
          <a:p>
            <a:endParaRPr lang="fr-FR" dirty="0"/>
          </a:p>
        </p:txBody>
      </p:sp>
      <p:grpSp>
        <p:nvGrpSpPr>
          <p:cNvPr id="6" name="Group 22"/>
          <p:cNvGrpSpPr>
            <a:grpSpLocks/>
          </p:cNvGrpSpPr>
          <p:nvPr/>
        </p:nvGrpSpPr>
        <p:grpSpPr bwMode="auto">
          <a:xfrm>
            <a:off x="6732240" y="0"/>
            <a:ext cx="2214546" cy="565151"/>
            <a:chOff x="4694" y="1940"/>
            <a:chExt cx="862" cy="356"/>
          </a:xfrm>
          <a:solidFill>
            <a:srgbClr val="00B050"/>
          </a:solidFill>
        </p:grpSpPr>
        <p:sp>
          <p:nvSpPr>
            <p:cNvPr id="7"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8"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pic>
        <p:nvPicPr>
          <p:cNvPr id="9" name="Picture 2"/>
          <p:cNvPicPr>
            <a:picLocks noChangeAspect="1" noChangeArrowheads="1"/>
          </p:cNvPicPr>
          <p:nvPr/>
        </p:nvPicPr>
        <p:blipFill>
          <a:blip r:embed="rId3" cstate="print"/>
          <a:srcRect/>
          <a:stretch>
            <a:fillRect/>
          </a:stretch>
        </p:blipFill>
        <p:spPr bwMode="auto">
          <a:xfrm>
            <a:off x="0" y="0"/>
            <a:ext cx="2500298" cy="1071546"/>
          </a:xfrm>
          <a:prstGeom prst="rect">
            <a:avLst/>
          </a:prstGeom>
          <a:noFill/>
          <a:ln w="9525">
            <a:noFill/>
            <a:miter lim="800000"/>
            <a:headEnd/>
            <a:tailEnd/>
          </a:ln>
          <a:effectLst/>
        </p:spPr>
      </p:pic>
      <p:grpSp>
        <p:nvGrpSpPr>
          <p:cNvPr id="10" name="Group 22"/>
          <p:cNvGrpSpPr>
            <a:grpSpLocks/>
          </p:cNvGrpSpPr>
          <p:nvPr/>
        </p:nvGrpSpPr>
        <p:grpSpPr bwMode="auto">
          <a:xfrm>
            <a:off x="-32" y="-24"/>
            <a:ext cx="2214546" cy="565151"/>
            <a:chOff x="4694" y="1940"/>
            <a:chExt cx="862" cy="356"/>
          </a:xfrm>
          <a:solidFill>
            <a:srgbClr val="FFFF00"/>
          </a:solidFill>
        </p:grpSpPr>
        <p:sp>
          <p:nvSpPr>
            <p:cNvPr id="11"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2"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a:solidFill>
                    <a:schemeClr val="bg1"/>
                  </a:solidFill>
                </a:rPr>
                <a:t>Introduction</a:t>
              </a:r>
            </a:p>
          </p:txBody>
        </p:sp>
      </p:grpSp>
      <p:grpSp>
        <p:nvGrpSpPr>
          <p:cNvPr id="13" name="Group 22"/>
          <p:cNvGrpSpPr>
            <a:grpSpLocks/>
          </p:cNvGrpSpPr>
          <p:nvPr/>
        </p:nvGrpSpPr>
        <p:grpSpPr bwMode="auto">
          <a:xfrm>
            <a:off x="3214678" y="571480"/>
            <a:ext cx="2214546" cy="565151"/>
            <a:chOff x="4694" y="1940"/>
            <a:chExt cx="862" cy="356"/>
          </a:xfrm>
          <a:solidFill>
            <a:srgbClr val="92D050"/>
          </a:solidFill>
        </p:grpSpPr>
        <p:sp>
          <p:nvSpPr>
            <p:cNvPr id="14"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5"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sp>
        <p:nvSpPr>
          <p:cNvPr id="16" name="ZoneTexte 3"/>
          <p:cNvSpPr txBox="1">
            <a:spLocks noChangeArrowheads="1"/>
          </p:cNvSpPr>
          <p:nvPr/>
        </p:nvSpPr>
        <p:spPr bwMode="auto">
          <a:xfrm>
            <a:off x="607566" y="4087192"/>
            <a:ext cx="4684513" cy="369332"/>
          </a:xfrm>
          <a:prstGeom prst="rect">
            <a:avLst/>
          </a:prstGeom>
          <a:noFill/>
          <a:ln w="9525">
            <a:noFill/>
            <a:miter lim="800000"/>
            <a:headEnd/>
            <a:tailEnd/>
          </a:ln>
        </p:spPr>
        <p:txBody>
          <a:bodyPr wrap="square">
            <a:spAutoFit/>
          </a:bodyPr>
          <a:lstStyle/>
          <a:p>
            <a:r>
              <a:rPr lang="fr-FR" b="1" dirty="0">
                <a:solidFill>
                  <a:srgbClr val="013FF2"/>
                </a:solidFill>
                <a:latin typeface="Times New Roman" pitchFamily="18" charset="0"/>
                <a:cs typeface="Times New Roman" pitchFamily="18" charset="0"/>
              </a:rPr>
              <a:t>Spectres d’absorption dans l’ultra-violet :</a:t>
            </a:r>
          </a:p>
        </p:txBody>
      </p:sp>
      <p:graphicFrame>
        <p:nvGraphicFramePr>
          <p:cNvPr id="17" name="Tableau 16"/>
          <p:cNvGraphicFramePr>
            <a:graphicFrameLocks noGrp="1"/>
          </p:cNvGraphicFramePr>
          <p:nvPr/>
        </p:nvGraphicFramePr>
        <p:xfrm>
          <a:off x="529675" y="4730129"/>
          <a:ext cx="7786741" cy="1682496"/>
        </p:xfrm>
        <a:graphic>
          <a:graphicData uri="http://schemas.openxmlformats.org/drawingml/2006/table">
            <a:tbl>
              <a:tblPr/>
              <a:tblGrid>
                <a:gridCol w="1785949"/>
                <a:gridCol w="1285884"/>
                <a:gridCol w="1829932"/>
                <a:gridCol w="1670530"/>
                <a:gridCol w="1214446"/>
              </a:tblGrid>
              <a:tr h="750888">
                <a:tc>
                  <a:txBody>
                    <a:bodyPr/>
                    <a:lstStyle/>
                    <a:p>
                      <a:pPr marL="457200" marR="0" lvl="0" indent="0" algn="just" defTabSz="914400" rtl="0" eaLnBrk="1" fontAlgn="base" latinLnBrk="0" hangingPunct="1">
                        <a:lnSpc>
                          <a:spcPct val="115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Times New Roman" pitchFamily="18" charset="0"/>
                        <a:cs typeface="Calibri"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457200" marR="0" lvl="0" indent="0" algn="just" defTabSz="914400" rtl="0" eaLnBrk="1" fontAlgn="base" latinLnBrk="0" hangingPunct="1">
                        <a:lnSpc>
                          <a:spcPct val="115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Times New Roman" pitchFamily="18" charset="0"/>
                        <a:cs typeface="Calibri" pitchFamily="34" charset="0"/>
                      </a:endParaRPr>
                    </a:p>
                    <a:p>
                      <a:pPr marL="457200" marR="0" lvl="0" indent="0" algn="just" defTabSz="914400" rtl="0" eaLnBrk="1" fontAlgn="base" latinLnBrk="0" hangingPunct="1">
                        <a:lnSpc>
                          <a:spcPct val="115000"/>
                        </a:lnSpc>
                        <a:spcBef>
                          <a:spcPct val="0"/>
                        </a:spcBef>
                        <a:spcAft>
                          <a:spcPct val="0"/>
                        </a:spcAft>
                        <a:buClrTx/>
                        <a:buSzTx/>
                        <a:buFontTx/>
                        <a:buNone/>
                        <a:tabLst/>
                      </a:pPr>
                      <a:r>
                        <a:rPr kumimoji="0" lang="fr-FR" sz="1600" b="0" i="0" u="none" strike="noStrike" cap="none" normalizeH="0" baseline="0" dirty="0" err="1" smtClean="0">
                          <a:ln>
                            <a:noFill/>
                          </a:ln>
                          <a:solidFill>
                            <a:schemeClr val="tx1"/>
                          </a:solidFill>
                          <a:effectLst/>
                          <a:latin typeface="Times New Roman" pitchFamily="18" charset="0"/>
                          <a:cs typeface="Calibri" pitchFamily="34" charset="0"/>
                        </a:rPr>
                        <a:t>λ</a:t>
                      </a:r>
                      <a:r>
                        <a:rPr kumimoji="0" lang="fr-FR" sz="1600" b="0" i="0" u="none" strike="noStrike" cap="none" normalizeH="0" baseline="-25000" dirty="0" err="1" smtClean="0">
                          <a:ln>
                            <a:noFill/>
                          </a:ln>
                          <a:solidFill>
                            <a:schemeClr val="tx1"/>
                          </a:solidFill>
                          <a:effectLst/>
                          <a:latin typeface="Times New Roman" pitchFamily="18" charset="0"/>
                          <a:cs typeface="Calibri" pitchFamily="34" charset="0"/>
                        </a:rPr>
                        <a:t>max</a:t>
                      </a:r>
                      <a:r>
                        <a:rPr kumimoji="0" lang="fr-FR" sz="1600" b="0" i="0" u="none" strike="noStrike" cap="none" normalizeH="0" baseline="-25000" dirty="0" smtClean="0">
                          <a:ln>
                            <a:noFill/>
                          </a:ln>
                          <a:solidFill>
                            <a:schemeClr val="tx1"/>
                          </a:solidFill>
                          <a:effectLst/>
                          <a:latin typeface="Times New Roman" pitchFamily="18" charset="0"/>
                          <a:cs typeface="Calibri" pitchFamily="34" charset="0"/>
                        </a:rPr>
                        <a:t>    </a:t>
                      </a:r>
                      <a:r>
                        <a:rPr kumimoji="0" lang="fr-FR" sz="1600" b="0" i="0" u="none" strike="noStrike" cap="none" normalizeH="0" baseline="0" dirty="0" smtClean="0">
                          <a:ln>
                            <a:noFill/>
                          </a:ln>
                          <a:solidFill>
                            <a:schemeClr val="tx1"/>
                          </a:solidFill>
                          <a:effectLst/>
                          <a:latin typeface="Times New Roman" pitchFamily="18" charset="0"/>
                          <a:cs typeface="Calibri" pitchFamily="34" charset="0"/>
                        </a:rPr>
                        <a:t>(nm)</a:t>
                      </a:r>
                      <a:endParaRPr kumimoji="0" lang="fr-FR" sz="1600" b="0" i="0" u="none" strike="noStrike" cap="none" normalizeH="0" baseline="0" dirty="0" smtClean="0">
                        <a:ln>
                          <a:noFill/>
                        </a:ln>
                        <a:solidFill>
                          <a:schemeClr val="tx1"/>
                        </a:solidFill>
                        <a:effectLst/>
                        <a:latin typeface="Calibri" pitchFamily="34" charset="0"/>
                        <a:cs typeface="Calibri"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457200" marR="0" lvl="0" indent="0" algn="just" defTabSz="914400" rtl="0" eaLnBrk="1" fontAlgn="base" latinLnBrk="0" hangingPunct="1">
                        <a:lnSpc>
                          <a:spcPct val="115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itchFamily="18" charset="0"/>
                          <a:cs typeface="Calibri" pitchFamily="34" charset="0"/>
                        </a:rPr>
                        <a:t>Concentration</a:t>
                      </a:r>
                      <a:endParaRPr kumimoji="0" lang="fr-FR" sz="1600" b="0" i="0" u="none" strike="noStrike" cap="none" normalizeH="0" baseline="0" dirty="0" smtClean="0">
                        <a:ln>
                          <a:noFill/>
                        </a:ln>
                        <a:solidFill>
                          <a:schemeClr val="tx1"/>
                        </a:solidFill>
                        <a:effectLst/>
                        <a:latin typeface="Calibri" pitchFamily="34" charset="0"/>
                        <a:cs typeface="Calibri" pitchFamily="34" charset="0"/>
                      </a:endParaRPr>
                    </a:p>
                    <a:p>
                      <a:pPr marL="457200" marR="0" lvl="0" indent="0" algn="just" defTabSz="914400" rtl="0" eaLnBrk="1" fontAlgn="base" latinLnBrk="0" hangingPunct="1">
                        <a:lnSpc>
                          <a:spcPct val="115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itchFamily="18" charset="0"/>
                          <a:cs typeface="Calibri" pitchFamily="34" charset="0"/>
                        </a:rPr>
                        <a:t>µ /g/ml</a:t>
                      </a:r>
                      <a:endParaRPr kumimoji="0" lang="fr-FR" sz="1600" b="0" i="0" u="none" strike="noStrike" cap="none" normalizeH="0" baseline="0" dirty="0" smtClean="0">
                        <a:ln>
                          <a:noFill/>
                        </a:ln>
                        <a:solidFill>
                          <a:schemeClr val="tx1"/>
                        </a:solidFill>
                        <a:effectLst/>
                        <a:latin typeface="Calibri" pitchFamily="34" charset="0"/>
                        <a:cs typeface="Calibri"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457200" marR="0" lvl="0" indent="0" algn="just" defTabSz="914400" rtl="0" eaLnBrk="1" fontAlgn="base" latinLnBrk="0" hangingPunct="1">
                        <a:lnSpc>
                          <a:spcPct val="115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itchFamily="18" charset="0"/>
                          <a:cs typeface="Calibri" pitchFamily="34" charset="0"/>
                        </a:rPr>
                        <a:t>Absorbance</a:t>
                      </a:r>
                      <a:endParaRPr kumimoji="0" lang="fr-FR" sz="1600" b="0" i="0" u="none" strike="noStrike" cap="none" normalizeH="0" baseline="0" dirty="0" smtClean="0">
                        <a:ln>
                          <a:noFill/>
                        </a:ln>
                        <a:solidFill>
                          <a:schemeClr val="tx1"/>
                        </a:solidFill>
                        <a:effectLst/>
                        <a:latin typeface="Calibri" pitchFamily="34" charset="0"/>
                        <a:cs typeface="Calibri"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457200" marR="0" lvl="0" indent="0" algn="just" defTabSz="914400" rtl="0" eaLnBrk="1" fontAlgn="base" latinLnBrk="0" hangingPunct="1">
                        <a:lnSpc>
                          <a:spcPct val="115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itchFamily="18" charset="0"/>
                          <a:cs typeface="Calibri" pitchFamily="34" charset="0"/>
                        </a:rPr>
                        <a:t>ԑ</a:t>
                      </a:r>
                      <a:endParaRPr kumimoji="0" lang="fr-FR" sz="1600" b="0" i="0" u="none" strike="noStrike" cap="none" normalizeH="0" baseline="0" dirty="0" smtClean="0">
                        <a:ln>
                          <a:noFill/>
                        </a:ln>
                        <a:solidFill>
                          <a:schemeClr val="tx1"/>
                        </a:solidFill>
                        <a:effectLst/>
                        <a:latin typeface="Calibri" pitchFamily="34" charset="0"/>
                        <a:cs typeface="Calibri"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750888">
                <a:tc>
                  <a:txBody>
                    <a:bodyPr/>
                    <a:lstStyle/>
                    <a:p>
                      <a:pPr marL="457200" marR="0" lvl="0" indent="0" algn="just" defTabSz="914400" rtl="0" eaLnBrk="1" fontAlgn="base" latinLnBrk="0" hangingPunct="1">
                        <a:lnSpc>
                          <a:spcPct val="115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itchFamily="18" charset="0"/>
                          <a:cs typeface="Calibri" pitchFamily="34" charset="0"/>
                        </a:rPr>
                        <a:t>Acide  déhydroacétique</a:t>
                      </a:r>
                      <a:endParaRPr kumimoji="0" lang="fr-FR" sz="1600" b="0" i="0" u="none" strike="noStrike" cap="none" normalizeH="0" baseline="0" dirty="0" smtClean="0">
                        <a:ln>
                          <a:noFill/>
                        </a:ln>
                        <a:solidFill>
                          <a:schemeClr val="tx1"/>
                        </a:solidFill>
                        <a:effectLst/>
                        <a:latin typeface="Calibri" pitchFamily="34" charset="0"/>
                        <a:cs typeface="Calibri"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457200" marR="0" lvl="0" indent="0" algn="just" defTabSz="914400" rtl="0" eaLnBrk="1" fontAlgn="base" latinLnBrk="0" hangingPunct="1">
                        <a:lnSpc>
                          <a:spcPct val="115000"/>
                        </a:lnSpc>
                        <a:spcBef>
                          <a:spcPct val="0"/>
                        </a:spcBef>
                        <a:spcAft>
                          <a:spcPct val="0"/>
                        </a:spcAft>
                        <a:buClrTx/>
                        <a:buSzTx/>
                        <a:buFontTx/>
                        <a:buNone/>
                        <a:tabLst/>
                      </a:pPr>
                      <a:r>
                        <a:rPr kumimoji="0" lang="fr-FR" sz="1600" b="0" i="0" u="none" strike="noStrike" cap="none" normalizeH="0" baseline="0" smtClean="0">
                          <a:ln>
                            <a:noFill/>
                          </a:ln>
                          <a:solidFill>
                            <a:schemeClr val="tx1"/>
                          </a:solidFill>
                          <a:effectLst/>
                          <a:latin typeface="Times New Roman" pitchFamily="18" charset="0"/>
                          <a:cs typeface="Calibri" pitchFamily="34" charset="0"/>
                        </a:rPr>
                        <a:t>225-315</a:t>
                      </a:r>
                      <a:endParaRPr kumimoji="0" lang="fr-FR" sz="1600" b="0" i="0" u="none" strike="noStrike" cap="none" normalizeH="0" baseline="0" smtClean="0">
                        <a:ln>
                          <a:noFill/>
                        </a:ln>
                        <a:solidFill>
                          <a:schemeClr val="tx1"/>
                        </a:solidFill>
                        <a:effectLst/>
                        <a:latin typeface="Calibri" pitchFamily="34" charset="0"/>
                        <a:cs typeface="Calibri"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457200" marR="0" lvl="0" indent="0" algn="just" defTabSz="914400" rtl="0" eaLnBrk="1" fontAlgn="base" latinLnBrk="0" hangingPunct="1">
                        <a:lnSpc>
                          <a:spcPct val="115000"/>
                        </a:lnSpc>
                        <a:spcBef>
                          <a:spcPct val="0"/>
                        </a:spcBef>
                        <a:spcAft>
                          <a:spcPct val="0"/>
                        </a:spcAft>
                        <a:buClrTx/>
                        <a:buSzTx/>
                        <a:buFontTx/>
                        <a:buNone/>
                        <a:tabLst/>
                      </a:pPr>
                      <a:r>
                        <a:rPr kumimoji="0" lang="fr-FR" sz="1600" b="0" i="0" u="none" strike="noStrike" cap="none" normalizeH="0" baseline="0" smtClean="0">
                          <a:ln>
                            <a:noFill/>
                          </a:ln>
                          <a:solidFill>
                            <a:schemeClr val="tx1"/>
                          </a:solidFill>
                          <a:effectLst/>
                          <a:latin typeface="Times New Roman" pitchFamily="18" charset="0"/>
                          <a:cs typeface="Calibri" pitchFamily="34" charset="0"/>
                        </a:rPr>
                        <a:t>10</a:t>
                      </a:r>
                      <a:endParaRPr kumimoji="0" lang="fr-FR" sz="1600" b="0" i="0" u="none" strike="noStrike" cap="none" normalizeH="0" baseline="0" smtClean="0">
                        <a:ln>
                          <a:noFill/>
                        </a:ln>
                        <a:solidFill>
                          <a:schemeClr val="tx1"/>
                        </a:solidFill>
                        <a:effectLst/>
                        <a:latin typeface="Calibri" pitchFamily="34" charset="0"/>
                        <a:cs typeface="Calibri"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457200" marR="0" lvl="0" indent="0" algn="just" defTabSz="914400" rtl="0" eaLnBrk="1" fontAlgn="base" latinLnBrk="0" hangingPunct="1">
                        <a:lnSpc>
                          <a:spcPct val="115000"/>
                        </a:lnSpc>
                        <a:spcBef>
                          <a:spcPct val="0"/>
                        </a:spcBef>
                        <a:spcAft>
                          <a:spcPct val="0"/>
                        </a:spcAft>
                        <a:buClrTx/>
                        <a:buSzTx/>
                        <a:buFontTx/>
                        <a:buNone/>
                        <a:tabLst/>
                      </a:pPr>
                      <a:r>
                        <a:rPr kumimoji="0" lang="fr-FR" sz="1600" b="0" i="0" u="none" strike="noStrike" cap="none" normalizeH="0" baseline="0" smtClean="0">
                          <a:ln>
                            <a:noFill/>
                          </a:ln>
                          <a:solidFill>
                            <a:schemeClr val="tx1"/>
                          </a:solidFill>
                          <a:effectLst/>
                          <a:latin typeface="Times New Roman" pitchFamily="18" charset="0"/>
                          <a:cs typeface="Calibri" pitchFamily="34" charset="0"/>
                        </a:rPr>
                        <a:t>0,82</a:t>
                      </a:r>
                      <a:endParaRPr kumimoji="0" lang="fr-FR" sz="1600" b="0" i="0" u="none" strike="noStrike" cap="none" normalizeH="0" baseline="0" smtClean="0">
                        <a:ln>
                          <a:noFill/>
                        </a:ln>
                        <a:solidFill>
                          <a:schemeClr val="tx1"/>
                        </a:solidFill>
                        <a:effectLst/>
                        <a:latin typeface="Calibri" pitchFamily="34" charset="0"/>
                        <a:cs typeface="Calibri"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457200" marR="0" lvl="0" indent="0" algn="just" defTabSz="914400" rtl="0" eaLnBrk="1" fontAlgn="base" latinLnBrk="0" hangingPunct="1">
                        <a:lnSpc>
                          <a:spcPct val="115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itchFamily="18" charset="0"/>
                          <a:cs typeface="Calibri" pitchFamily="34" charset="0"/>
                        </a:rPr>
                        <a:t>13 .788</a:t>
                      </a:r>
                      <a:endParaRPr kumimoji="0" lang="fr-FR" sz="1600" b="0" i="0" u="none" strike="noStrike" cap="none" normalizeH="0" baseline="0" dirty="0" smtClean="0">
                        <a:ln>
                          <a:noFill/>
                        </a:ln>
                        <a:solidFill>
                          <a:schemeClr val="tx1"/>
                        </a:solidFill>
                        <a:effectLst/>
                        <a:latin typeface="Calibri" pitchFamily="34" charset="0"/>
                        <a:cs typeface="Calibri"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bl>
          </a:graphicData>
        </a:graphic>
      </p:graphicFrame>
      <p:sp>
        <p:nvSpPr>
          <p:cNvPr id="18" name="ZoneTexte 7"/>
          <p:cNvSpPr txBox="1">
            <a:spLocks noChangeArrowheads="1"/>
          </p:cNvSpPr>
          <p:nvPr/>
        </p:nvSpPr>
        <p:spPr bwMode="auto">
          <a:xfrm>
            <a:off x="1393379" y="6453336"/>
            <a:ext cx="6215063" cy="369888"/>
          </a:xfrm>
          <a:prstGeom prst="rect">
            <a:avLst/>
          </a:prstGeom>
          <a:noFill/>
          <a:ln w="9525">
            <a:noFill/>
            <a:miter lim="800000"/>
            <a:headEnd/>
            <a:tailEnd/>
          </a:ln>
        </p:spPr>
        <p:txBody>
          <a:bodyPr>
            <a:spAutoFit/>
          </a:bodyPr>
          <a:lstStyle/>
          <a:p>
            <a:pPr algn="ctr"/>
            <a:r>
              <a:rPr lang="fr-FR" b="1" dirty="0">
                <a:solidFill>
                  <a:srgbClr val="013FF2"/>
                </a:solidFill>
                <a:latin typeface="Times New Roman" pitchFamily="18" charset="0"/>
                <a:cs typeface="Times New Roman" pitchFamily="18" charset="0"/>
              </a:rPr>
              <a:t>Caractéristique du spectre de DHA dans l’ultra-violet</a:t>
            </a:r>
          </a:p>
        </p:txBody>
      </p:sp>
      <p:pic>
        <p:nvPicPr>
          <p:cNvPr id="19" name="Picture 26"/>
          <p:cNvPicPr>
            <a:picLocks noChangeAspect="1" noChangeArrowheads="1"/>
          </p:cNvPicPr>
          <p:nvPr/>
        </p:nvPicPr>
        <p:blipFill>
          <a:blip r:embed="rId4" cstate="print"/>
          <a:srcRect/>
          <a:stretch>
            <a:fillRect/>
          </a:stretch>
        </p:blipFill>
        <p:spPr bwMode="auto">
          <a:xfrm>
            <a:off x="1893442" y="1448172"/>
            <a:ext cx="5076825" cy="2628900"/>
          </a:xfrm>
          <a:prstGeom prst="rect">
            <a:avLst/>
          </a:prstGeom>
          <a:noFill/>
          <a:ln w="9525">
            <a:noFill/>
            <a:miter lim="800000"/>
            <a:headEnd/>
            <a:tailEnd/>
          </a:ln>
          <a:effectLst>
            <a:outerShdw algn="ctr" rotWithShape="0">
              <a:schemeClr val="bg2">
                <a:alpha val="50000"/>
              </a:scheme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decel="50000" fill="hold">
                                          <p:stCondLst>
                                            <p:cond delay="0"/>
                                          </p:stCondLst>
                                        </p:cTn>
                                        <p:tgtEl>
                                          <p:spTgt spid="19"/>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9"/>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9"/>
                                        </p:tgtEl>
                                        <p:attrNameLst>
                                          <p:attrName>ppt_w</p:attrName>
                                        </p:attrNameLst>
                                      </p:cBhvr>
                                      <p:tavLst>
                                        <p:tav tm="0">
                                          <p:val>
                                            <p:strVal val="#ppt_w*.05"/>
                                          </p:val>
                                        </p:tav>
                                        <p:tav tm="100000">
                                          <p:val>
                                            <p:strVal val="#ppt_w"/>
                                          </p:val>
                                        </p:tav>
                                      </p:tavLst>
                                    </p:anim>
                                    <p:anim calcmode="lin" valueType="num">
                                      <p:cBhvr>
                                        <p:cTn id="10" dur="1000" fill="hold"/>
                                        <p:tgtEl>
                                          <p:spTgt spid="19"/>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9"/>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9"/>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9"/>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16"/>
                                        </p:tgtEl>
                                        <p:attrNameLst>
                                          <p:attrName>style.visibility</p:attrName>
                                        </p:attrNameLst>
                                      </p:cBhvr>
                                      <p:to>
                                        <p:strVal val="visible"/>
                                      </p:to>
                                    </p:set>
                                    <p:anim calcmode="discrete" valueType="clr">
                                      <p:cBhvr override="childStyle">
                                        <p:cTn id="19"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6"/>
                                        </p:tgtEl>
                                        <p:attrNameLst>
                                          <p:attrName>fillcolor</p:attrName>
                                        </p:attrNameLst>
                                      </p:cBhvr>
                                      <p:tavLst>
                                        <p:tav tm="0">
                                          <p:val>
                                            <p:clrVal>
                                              <a:schemeClr val="accent2"/>
                                            </p:clrVal>
                                          </p:val>
                                        </p:tav>
                                        <p:tav tm="50000">
                                          <p:val>
                                            <p:clrVal>
                                              <a:schemeClr val="hlink"/>
                                            </p:clrVal>
                                          </p:val>
                                        </p:tav>
                                      </p:tavLst>
                                    </p:anim>
                                    <p:set>
                                      <p:cBhvr>
                                        <p:cTn id="21" dur="80"/>
                                        <p:tgtEl>
                                          <p:spTgt spid="16"/>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1000"/>
                                        <p:tgtEl>
                                          <p:spTgt spid="17"/>
                                        </p:tgtEl>
                                      </p:cBhvr>
                                    </p:animEffect>
                                    <p:anim calcmode="lin" valueType="num">
                                      <p:cBhvr>
                                        <p:cTn id="27" dur="1000" fill="hold"/>
                                        <p:tgtEl>
                                          <p:spTgt spid="17"/>
                                        </p:tgtEl>
                                        <p:attrNameLst>
                                          <p:attrName>ppt_x</p:attrName>
                                        </p:attrNameLst>
                                      </p:cBhvr>
                                      <p:tavLst>
                                        <p:tav tm="0">
                                          <p:val>
                                            <p:strVal val="#ppt_x"/>
                                          </p:val>
                                        </p:tav>
                                        <p:tav tm="100000">
                                          <p:val>
                                            <p:strVal val="#ppt_x"/>
                                          </p:val>
                                        </p:tav>
                                      </p:tavLst>
                                    </p:anim>
                                    <p:anim calcmode="lin" valueType="num">
                                      <p:cBhvr>
                                        <p:cTn id="2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1" presetClass="entr" presetSubtype="4"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heel(4)">
                                      <p:cBhvr>
                                        <p:cTn id="33"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srcRect/>
          <a:stretch>
            <a:fillRect/>
          </a:stretch>
        </p:blipFill>
        <p:spPr bwMode="auto">
          <a:xfrm>
            <a:off x="0" y="0"/>
            <a:ext cx="2500298" cy="1357298"/>
          </a:xfrm>
          <a:prstGeom prst="rect">
            <a:avLst/>
          </a:prstGeom>
          <a:noFill/>
          <a:ln w="9525">
            <a:noFill/>
            <a:miter lim="800000"/>
            <a:headEnd/>
            <a:tailEnd/>
          </a:ln>
          <a:effectLst/>
        </p:spPr>
      </p:pic>
      <p:grpSp>
        <p:nvGrpSpPr>
          <p:cNvPr id="8" name="Group 22"/>
          <p:cNvGrpSpPr>
            <a:grpSpLocks/>
          </p:cNvGrpSpPr>
          <p:nvPr/>
        </p:nvGrpSpPr>
        <p:grpSpPr bwMode="auto">
          <a:xfrm>
            <a:off x="6929454" y="0"/>
            <a:ext cx="2214546" cy="565151"/>
            <a:chOff x="4694" y="1940"/>
            <a:chExt cx="862" cy="356"/>
          </a:xfrm>
          <a:solidFill>
            <a:srgbClr val="00B050"/>
          </a:solidFill>
        </p:grpSpPr>
        <p:sp>
          <p:nvSpPr>
            <p:cNvPr id="9"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0" name="Text Box 24"/>
            <p:cNvSpPr txBox="1">
              <a:spLocks noChangeArrowheads="1"/>
            </p:cNvSpPr>
            <p:nvPr/>
          </p:nvSpPr>
          <p:spPr bwMode="auto">
            <a:xfrm>
              <a:off x="4756" y="1985"/>
              <a:ext cx="744"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wrap="square">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grpSp>
        <p:nvGrpSpPr>
          <p:cNvPr id="11" name="Group 22"/>
          <p:cNvGrpSpPr>
            <a:grpSpLocks/>
          </p:cNvGrpSpPr>
          <p:nvPr/>
        </p:nvGrpSpPr>
        <p:grpSpPr bwMode="auto">
          <a:xfrm>
            <a:off x="-32" y="-24"/>
            <a:ext cx="2214546" cy="565151"/>
            <a:chOff x="4694" y="1940"/>
            <a:chExt cx="862" cy="356"/>
          </a:xfrm>
          <a:solidFill>
            <a:srgbClr val="FFFF00"/>
          </a:solidFill>
        </p:grpSpPr>
        <p:sp>
          <p:nvSpPr>
            <p:cNvPr id="12"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accent2"/>
            </a:lnRef>
            <a:fillRef idx="3">
              <a:schemeClr val="accent2"/>
            </a:fillRef>
            <a:effectRef idx="3">
              <a:schemeClr val="accent2"/>
            </a:effectRef>
            <a:fontRef idx="minor">
              <a:schemeClr val="lt1"/>
            </a:fontRef>
          </p:style>
          <p:txBody>
            <a:bodyPr wrap="none" anchor="ctr"/>
            <a:lstStyle/>
            <a:p>
              <a:endParaRPr lang="fr-FR"/>
            </a:p>
          </p:txBody>
        </p:sp>
        <p:sp>
          <p:nvSpPr>
            <p:cNvPr id="13" name="Text Box 24"/>
            <p:cNvSpPr txBox="1">
              <a:spLocks noChangeArrowheads="1"/>
            </p:cNvSpPr>
            <p:nvPr/>
          </p:nvSpPr>
          <p:spPr bwMode="auto">
            <a:xfrm>
              <a:off x="4756" y="2031"/>
              <a:ext cx="771" cy="233"/>
            </a:xfrm>
            <a:prstGeom prst="rect">
              <a:avLst/>
            </a:prstGeom>
            <a:grp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ctr">
                <a:spcBef>
                  <a:spcPct val="50000"/>
                </a:spcBef>
              </a:pPr>
              <a:r>
                <a:rPr lang="fr-FR" b="1" dirty="0">
                  <a:solidFill>
                    <a:schemeClr val="bg1"/>
                  </a:solidFill>
                </a:rPr>
                <a:t>Introduction</a:t>
              </a:r>
            </a:p>
          </p:txBody>
        </p:sp>
      </p:grpSp>
      <p:grpSp>
        <p:nvGrpSpPr>
          <p:cNvPr id="14" name="Group 22"/>
          <p:cNvGrpSpPr>
            <a:grpSpLocks/>
          </p:cNvGrpSpPr>
          <p:nvPr/>
        </p:nvGrpSpPr>
        <p:grpSpPr bwMode="auto">
          <a:xfrm>
            <a:off x="3500430" y="0"/>
            <a:ext cx="2214546" cy="565151"/>
            <a:chOff x="4694" y="1940"/>
            <a:chExt cx="862" cy="356"/>
          </a:xfrm>
          <a:solidFill>
            <a:srgbClr val="92D050"/>
          </a:solidFill>
        </p:grpSpPr>
        <p:sp>
          <p:nvSpPr>
            <p:cNvPr id="15"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6" name="Text Box 24"/>
            <p:cNvSpPr txBox="1">
              <a:spLocks noChangeArrowheads="1"/>
            </p:cNvSpPr>
            <p:nvPr/>
          </p:nvSpPr>
          <p:spPr bwMode="auto">
            <a:xfrm>
              <a:off x="4715" y="2013"/>
              <a:ext cx="800"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wrap="square">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grpSp>
        <p:nvGrpSpPr>
          <p:cNvPr id="19" name="Groupe 18"/>
          <p:cNvGrpSpPr/>
          <p:nvPr/>
        </p:nvGrpSpPr>
        <p:grpSpPr>
          <a:xfrm>
            <a:off x="214282" y="1928802"/>
            <a:ext cx="8712968" cy="3960440"/>
            <a:chOff x="112682" y="1200115"/>
            <a:chExt cx="9955489" cy="5907426"/>
          </a:xfrm>
        </p:grpSpPr>
        <p:sp>
          <p:nvSpPr>
            <p:cNvPr id="18" name="Rectangle à coins arrondis 17"/>
            <p:cNvSpPr/>
            <p:nvPr/>
          </p:nvSpPr>
          <p:spPr>
            <a:xfrm>
              <a:off x="112682" y="1200115"/>
              <a:ext cx="9955489" cy="5907426"/>
            </a:xfrm>
            <a:prstGeom prst="roundRect">
              <a:avLst/>
            </a:prstGeom>
            <a:solidFill>
              <a:schemeClr val="bg2"/>
            </a:solidFill>
          </p:spPr>
          <p:style>
            <a:lnRef idx="0">
              <a:schemeClr val="dk1"/>
            </a:lnRef>
            <a:fillRef idx="3">
              <a:schemeClr val="dk1"/>
            </a:fillRef>
            <a:effectRef idx="3">
              <a:schemeClr val="dk1"/>
            </a:effectRef>
            <a:fontRef idx="minor">
              <a:schemeClr val="lt1"/>
            </a:fontRef>
          </p:style>
          <p:txBody>
            <a:bodyPr rtlCol="0" anchor="ctr"/>
            <a:lstStyle/>
            <a:p>
              <a:pPr algn="ctr"/>
              <a:endParaRPr lang="fr-FR" sz="6000">
                <a:latin typeface="Times New Roman" pitchFamily="18" charset="0"/>
                <a:cs typeface="Times New Roman" pitchFamily="18" charset="0"/>
              </a:endParaRPr>
            </a:p>
          </p:txBody>
        </p:sp>
        <p:sp>
          <p:nvSpPr>
            <p:cNvPr id="164865" name="Rectangle 1"/>
            <p:cNvSpPr>
              <a:spLocks noChangeArrowheads="1"/>
            </p:cNvSpPr>
            <p:nvPr/>
          </p:nvSpPr>
          <p:spPr bwMode="auto">
            <a:xfrm>
              <a:off x="770896" y="1927711"/>
              <a:ext cx="8721337" cy="4728547"/>
            </a:xfrm>
            <a:prstGeom prst="rect">
              <a:avLst/>
            </a:prstGeom>
            <a:ln>
              <a:headEnd/>
              <a:tailEnd/>
            </a:ln>
          </p:spPr>
          <p:style>
            <a:lnRef idx="0">
              <a:schemeClr val="dk1"/>
            </a:lnRef>
            <a:fillRef idx="3">
              <a:schemeClr val="dk1"/>
            </a:fillRef>
            <a:effectRef idx="3">
              <a:schemeClr val="dk1"/>
            </a:effectRef>
            <a:fontRef idx="minor">
              <a:schemeClr val="lt1"/>
            </a:fontRef>
          </p:style>
          <p:txBody>
            <a:bodyPr vert="horz" wrap="square" lIns="91440" tIns="45720" rIns="91440" bIns="45720" numCol="1" anchor="ctr" anchorCtr="0" compatLnSpc="1">
              <a:prstTxWarp prst="textNoShape">
                <a:avLst/>
              </a:prstTxWarp>
              <a:spAutoFit/>
            </a:bodyPr>
            <a:lstStyle/>
            <a:p>
              <a:pPr algn="justLow" eaLnBrk="0" hangingPunct="0"/>
              <a:r>
                <a:rPr lang="fr-FR" sz="2000" dirty="0" smtClean="0">
                  <a:latin typeface="Times New Roman" pitchFamily="18" charset="0"/>
                  <a:cs typeface="Calibri" pitchFamily="34" charset="0"/>
                </a:rPr>
                <a:t> </a:t>
              </a:r>
              <a:r>
                <a:rPr lang="fr-FR" sz="2000" dirty="0" smtClean="0">
                  <a:latin typeface="Times New Roman" pitchFamily="18" charset="0"/>
                  <a:ea typeface="Calibri" pitchFamily="34" charset="0"/>
                  <a:cs typeface="Times New Roman" pitchFamily="18" charset="0"/>
                </a:rPr>
                <a:t>Cette  petite recherche nous permettre de prendre une vision plus détaillé sur :</a:t>
              </a:r>
              <a:endParaRPr lang="fr-FR" sz="2000" dirty="0" smtClean="0">
                <a:latin typeface="Times New Roman" pitchFamily="18" charset="0"/>
                <a:cs typeface="Times New Roman" pitchFamily="18" charset="0"/>
              </a:endParaRPr>
            </a:p>
            <a:p>
              <a:pPr algn="justLow" eaLnBrk="0" hangingPunct="0"/>
              <a:r>
                <a:rPr lang="fr-FR" sz="2000" dirty="0" smtClean="0">
                  <a:latin typeface="Times New Roman" pitchFamily="18" charset="0"/>
                  <a:cs typeface="Calibri" pitchFamily="34" charset="0"/>
                </a:rPr>
                <a:t>1 /  les hétérocycles (leurs structures chimiques, ses caractéristiques et ses </a:t>
              </a:r>
              <a:r>
                <a:rPr lang="fr-FR" sz="2000" dirty="0" err="1" smtClean="0">
                  <a:latin typeface="Times New Roman" pitchFamily="18" charset="0"/>
                  <a:cs typeface="Calibri" pitchFamily="34" charset="0"/>
                </a:rPr>
                <a:t>diveres</a:t>
              </a:r>
              <a:r>
                <a:rPr lang="fr-FR" sz="2000" dirty="0" smtClean="0">
                  <a:latin typeface="Times New Roman" pitchFamily="18" charset="0"/>
                  <a:cs typeface="Calibri" pitchFamily="34" charset="0"/>
                </a:rPr>
                <a:t>  fonctions dans le domaine biochimique. on prend comme un exemple le DHA  à cause de ses caractéristiques biologique simples et efficace par utilisation d’une étude spectroscopique IR, UV-Visible qui nous facilite la connaissance et l’analyse de ce produit.</a:t>
              </a:r>
            </a:p>
            <a:p>
              <a:pPr algn="justLow" eaLnBrk="0" hangingPunct="0"/>
              <a:endParaRPr lang="fr-FR" sz="2000" dirty="0" smtClean="0">
                <a:latin typeface="Times New Roman" pitchFamily="18" charset="0"/>
                <a:cs typeface="Times New Roman" pitchFamily="18" charset="0"/>
              </a:endParaRPr>
            </a:p>
            <a:p>
              <a:pPr algn="justLow" eaLnBrk="0" hangingPunct="0"/>
              <a:r>
                <a:rPr lang="fr-FR" sz="2000" dirty="0" smtClean="0">
                  <a:latin typeface="Times New Roman" pitchFamily="18" charset="0"/>
                  <a:cs typeface="Calibri" pitchFamily="34" charset="0"/>
                </a:rPr>
                <a:t>2 / Les composés carbonylés  α, β-insaturé et les réactions mise en jeu, ainsi : La structure, le mode de synthèse et enfin la réactivité.</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5.55556E-7 -3.7037E-6 L -0.00087 0.12292 " pathEditMode="relative" rAng="0" ptsTypes="AA">
                                      <p:cBhvr>
                                        <p:cTn id="6" dur="2000" fill="hold"/>
                                        <p:tgtEl>
                                          <p:spTgt spid="8"/>
                                        </p:tgtEl>
                                        <p:attrNameLst>
                                          <p:attrName>ppt_x</p:attrName>
                                          <p:attrName>ppt_y</p:attrName>
                                        </p:attrNameLst>
                                      </p:cBhvr>
                                      <p:rCtr x="-1" y="61"/>
                                    </p:animMotion>
                                  </p:childTnLst>
                                </p:cTn>
                              </p:par>
                            </p:childTnLst>
                          </p:cTn>
                        </p:par>
                      </p:childTnLst>
                    </p:cTn>
                  </p:par>
                  <p:par>
                    <p:cTn id="7" fill="hold">
                      <p:stCondLst>
                        <p:cond delay="indefinite"/>
                      </p:stCondLst>
                      <p:childTnLst>
                        <p:par>
                          <p:cTn id="8" fill="hold">
                            <p:stCondLst>
                              <p:cond delay="0"/>
                            </p:stCondLst>
                            <p:childTnLst>
                              <p:par>
                                <p:cTn id="9" presetID="30"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800" decel="100000"/>
                                        <p:tgtEl>
                                          <p:spTgt spid="19"/>
                                        </p:tgtEl>
                                      </p:cBhvr>
                                    </p:animEffect>
                                    <p:anim calcmode="lin" valueType="num">
                                      <p:cBhvr>
                                        <p:cTn id="12" dur="800" decel="100000" fill="hold"/>
                                        <p:tgtEl>
                                          <p:spTgt spid="19"/>
                                        </p:tgtEl>
                                        <p:attrNameLst>
                                          <p:attrName>style.rotation</p:attrName>
                                        </p:attrNameLst>
                                      </p:cBhvr>
                                      <p:tavLst>
                                        <p:tav tm="0">
                                          <p:val>
                                            <p:fltVal val="-90"/>
                                          </p:val>
                                        </p:tav>
                                        <p:tav tm="100000">
                                          <p:val>
                                            <p:fltVal val="0"/>
                                          </p:val>
                                        </p:tav>
                                      </p:tavLst>
                                    </p:anim>
                                    <p:anim calcmode="lin" valueType="num">
                                      <p:cBhvr>
                                        <p:cTn id="13" dur="800" decel="100000" fill="hold"/>
                                        <p:tgtEl>
                                          <p:spTgt spid="19"/>
                                        </p:tgtEl>
                                        <p:attrNameLst>
                                          <p:attrName>ppt_x</p:attrName>
                                        </p:attrNameLst>
                                      </p:cBhvr>
                                      <p:tavLst>
                                        <p:tav tm="0">
                                          <p:val>
                                            <p:strVal val="#ppt_x+0.4"/>
                                          </p:val>
                                        </p:tav>
                                        <p:tav tm="100000">
                                          <p:val>
                                            <p:strVal val="#ppt_x-0.05"/>
                                          </p:val>
                                        </p:tav>
                                      </p:tavLst>
                                    </p:anim>
                                    <p:anim calcmode="lin" valueType="num">
                                      <p:cBhvr>
                                        <p:cTn id="14" dur="800" decel="100000" fill="hold"/>
                                        <p:tgtEl>
                                          <p:spTgt spid="19"/>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9"/>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9"/>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547664" y="764704"/>
            <a:ext cx="7920880" cy="369332"/>
          </a:xfrm>
          <a:prstGeom prst="rect">
            <a:avLst/>
          </a:prstGeom>
          <a:solidFill>
            <a:schemeClr val="bg1"/>
          </a:solidFill>
        </p:spPr>
        <p:txBody>
          <a:bodyPr wrap="square" rtlCol="0">
            <a:spAutoFit/>
          </a:bodyPr>
          <a:lstStyle/>
          <a:p>
            <a:endParaRPr lang="fr-FR" dirty="0"/>
          </a:p>
        </p:txBody>
      </p:sp>
      <p:sp>
        <p:nvSpPr>
          <p:cNvPr id="5" name="ZoneTexte 4"/>
          <p:cNvSpPr txBox="1"/>
          <p:nvPr/>
        </p:nvSpPr>
        <p:spPr>
          <a:xfrm>
            <a:off x="2915816" y="6673334"/>
            <a:ext cx="5760640" cy="369332"/>
          </a:xfrm>
          <a:prstGeom prst="rect">
            <a:avLst/>
          </a:prstGeom>
          <a:solidFill>
            <a:schemeClr val="bg1"/>
          </a:solidFill>
        </p:spPr>
        <p:txBody>
          <a:bodyPr wrap="square" rtlCol="0">
            <a:spAutoFit/>
          </a:bodyPr>
          <a:lstStyle/>
          <a:p>
            <a:endParaRPr lang="fr-FR" dirty="0"/>
          </a:p>
        </p:txBody>
      </p:sp>
      <p:pic>
        <p:nvPicPr>
          <p:cNvPr id="6" name="Picture 2"/>
          <p:cNvPicPr>
            <a:picLocks noChangeAspect="1" noChangeArrowheads="1"/>
          </p:cNvPicPr>
          <p:nvPr/>
        </p:nvPicPr>
        <p:blipFill>
          <a:blip r:embed="rId3" cstate="print"/>
          <a:srcRect/>
          <a:stretch>
            <a:fillRect/>
          </a:stretch>
        </p:blipFill>
        <p:spPr bwMode="auto">
          <a:xfrm>
            <a:off x="0" y="0"/>
            <a:ext cx="2500298" cy="1357298"/>
          </a:xfrm>
          <a:prstGeom prst="rect">
            <a:avLst/>
          </a:prstGeom>
          <a:noFill/>
          <a:ln w="9525">
            <a:noFill/>
            <a:miter lim="800000"/>
            <a:headEnd/>
            <a:tailEnd/>
          </a:ln>
          <a:effectLst/>
        </p:spPr>
      </p:pic>
      <p:grpSp>
        <p:nvGrpSpPr>
          <p:cNvPr id="7" name="Group 22"/>
          <p:cNvGrpSpPr>
            <a:grpSpLocks/>
          </p:cNvGrpSpPr>
          <p:nvPr/>
        </p:nvGrpSpPr>
        <p:grpSpPr bwMode="auto">
          <a:xfrm>
            <a:off x="-32" y="-24"/>
            <a:ext cx="2214546" cy="565151"/>
            <a:chOff x="4694" y="1940"/>
            <a:chExt cx="862" cy="356"/>
          </a:xfrm>
          <a:solidFill>
            <a:srgbClr val="FFFF00"/>
          </a:solidFill>
        </p:grpSpPr>
        <p:sp>
          <p:nvSpPr>
            <p:cNvPr id="8"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accent2"/>
            </a:lnRef>
            <a:fillRef idx="3">
              <a:schemeClr val="accent2"/>
            </a:fillRef>
            <a:effectRef idx="3">
              <a:schemeClr val="accent2"/>
            </a:effectRef>
            <a:fontRef idx="minor">
              <a:schemeClr val="lt1"/>
            </a:fontRef>
          </p:style>
          <p:txBody>
            <a:bodyPr wrap="none" anchor="ctr"/>
            <a:lstStyle/>
            <a:p>
              <a:endParaRPr lang="fr-FR"/>
            </a:p>
          </p:txBody>
        </p:sp>
        <p:sp>
          <p:nvSpPr>
            <p:cNvPr id="9" name="Text Box 24"/>
            <p:cNvSpPr txBox="1">
              <a:spLocks noChangeArrowheads="1"/>
            </p:cNvSpPr>
            <p:nvPr/>
          </p:nvSpPr>
          <p:spPr bwMode="auto">
            <a:xfrm>
              <a:off x="4756" y="2031"/>
              <a:ext cx="771" cy="233"/>
            </a:xfrm>
            <a:prstGeom prst="rect">
              <a:avLst/>
            </a:prstGeom>
            <a:grp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ctr">
                <a:spcBef>
                  <a:spcPct val="50000"/>
                </a:spcBef>
              </a:pPr>
              <a:r>
                <a:rPr lang="fr-FR" b="1" dirty="0">
                  <a:solidFill>
                    <a:schemeClr val="bg1"/>
                  </a:solidFill>
                </a:rPr>
                <a:t>Introduction</a:t>
              </a:r>
            </a:p>
          </p:txBody>
        </p:sp>
      </p:grpSp>
      <p:grpSp>
        <p:nvGrpSpPr>
          <p:cNvPr id="10" name="Group 22"/>
          <p:cNvGrpSpPr>
            <a:grpSpLocks/>
          </p:cNvGrpSpPr>
          <p:nvPr/>
        </p:nvGrpSpPr>
        <p:grpSpPr bwMode="auto">
          <a:xfrm>
            <a:off x="3509582" y="-24"/>
            <a:ext cx="2214546" cy="565151"/>
            <a:chOff x="4694" y="1940"/>
            <a:chExt cx="862" cy="356"/>
          </a:xfrm>
          <a:solidFill>
            <a:srgbClr val="92D050"/>
          </a:solidFill>
        </p:grpSpPr>
        <p:sp>
          <p:nvSpPr>
            <p:cNvPr id="11"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2" name="Text Box 24"/>
            <p:cNvSpPr txBox="1">
              <a:spLocks noChangeArrowheads="1"/>
            </p:cNvSpPr>
            <p:nvPr/>
          </p:nvSpPr>
          <p:spPr bwMode="auto">
            <a:xfrm>
              <a:off x="4715" y="2013"/>
              <a:ext cx="800"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wrap="square">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grpSp>
        <p:nvGrpSpPr>
          <p:cNvPr id="16" name="Group 22"/>
          <p:cNvGrpSpPr>
            <a:grpSpLocks/>
          </p:cNvGrpSpPr>
          <p:nvPr/>
        </p:nvGrpSpPr>
        <p:grpSpPr bwMode="auto">
          <a:xfrm>
            <a:off x="6858048" y="631601"/>
            <a:ext cx="2214546" cy="565151"/>
            <a:chOff x="4694" y="1940"/>
            <a:chExt cx="862" cy="356"/>
          </a:xfrm>
          <a:solidFill>
            <a:srgbClr val="7030A0"/>
          </a:solidFill>
        </p:grpSpPr>
        <p:sp>
          <p:nvSpPr>
            <p:cNvPr id="17" name="AutoShape 23"/>
            <p:cNvSpPr>
              <a:spLocks noChangeArrowheads="1"/>
            </p:cNvSpPr>
            <p:nvPr/>
          </p:nvSpPr>
          <p:spPr bwMode="auto">
            <a:xfrm>
              <a:off x="4694" y="1940"/>
              <a:ext cx="862" cy="356"/>
            </a:xfrm>
            <a:prstGeom prst="roundRect">
              <a:avLst>
                <a:gd name="adj" fmla="val 16667"/>
              </a:avLst>
            </a:prstGeom>
            <a:solidFill>
              <a:srgbClr val="00B050"/>
            </a:solid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8" name="Text Box 24"/>
            <p:cNvSpPr txBox="1">
              <a:spLocks noChangeArrowheads="1"/>
            </p:cNvSpPr>
            <p:nvPr/>
          </p:nvSpPr>
          <p:spPr bwMode="auto">
            <a:xfrm>
              <a:off x="4756" y="1985"/>
              <a:ext cx="744" cy="233"/>
            </a:xfrm>
            <a:prstGeom prst="rect">
              <a:avLst/>
            </a:prstGeom>
            <a:solidFill>
              <a:srgbClr val="00B050"/>
            </a:solidFill>
            <a:ln>
              <a:headEnd/>
              <a:tailEnd/>
            </a:ln>
          </p:spPr>
          <p:style>
            <a:lnRef idx="0">
              <a:schemeClr val="dk1"/>
            </a:lnRef>
            <a:fillRef idx="3">
              <a:schemeClr val="dk1"/>
            </a:fillRef>
            <a:effectRef idx="3">
              <a:schemeClr val="dk1"/>
            </a:effectRef>
            <a:fontRef idx="minor">
              <a:schemeClr val="lt1"/>
            </a:fontRef>
          </p:style>
          <p:txBody>
            <a:bodyPr wrap="square">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grpSp>
        <p:nvGrpSpPr>
          <p:cNvPr id="19" name="Groupe 18"/>
          <p:cNvGrpSpPr/>
          <p:nvPr/>
        </p:nvGrpSpPr>
        <p:grpSpPr>
          <a:xfrm>
            <a:off x="179512" y="1340768"/>
            <a:ext cx="8712968" cy="3960440"/>
            <a:chOff x="112682" y="1200115"/>
            <a:chExt cx="9955489" cy="5907426"/>
          </a:xfrm>
        </p:grpSpPr>
        <p:sp>
          <p:nvSpPr>
            <p:cNvPr id="20" name="Rectangle à coins arrondis 19"/>
            <p:cNvSpPr/>
            <p:nvPr/>
          </p:nvSpPr>
          <p:spPr>
            <a:xfrm>
              <a:off x="112682" y="1200115"/>
              <a:ext cx="9955489" cy="5907426"/>
            </a:xfrm>
            <a:prstGeom prst="roundRect">
              <a:avLst/>
            </a:prstGeom>
            <a:solidFill>
              <a:schemeClr val="bg2"/>
            </a:solidFill>
          </p:spPr>
          <p:style>
            <a:lnRef idx="0">
              <a:schemeClr val="dk1"/>
            </a:lnRef>
            <a:fillRef idx="3">
              <a:schemeClr val="dk1"/>
            </a:fillRef>
            <a:effectRef idx="3">
              <a:schemeClr val="dk1"/>
            </a:effectRef>
            <a:fontRef idx="minor">
              <a:schemeClr val="lt1"/>
            </a:fontRef>
          </p:style>
          <p:txBody>
            <a:bodyPr rtlCol="0" anchor="ctr"/>
            <a:lstStyle/>
            <a:p>
              <a:pPr algn="ctr"/>
              <a:endParaRPr lang="fr-FR" sz="6000">
                <a:latin typeface="Times New Roman" pitchFamily="18" charset="0"/>
                <a:cs typeface="Times New Roman" pitchFamily="18" charset="0"/>
              </a:endParaRPr>
            </a:p>
          </p:txBody>
        </p:sp>
        <p:sp>
          <p:nvSpPr>
            <p:cNvPr id="21" name="Rectangle 1"/>
            <p:cNvSpPr>
              <a:spLocks noChangeArrowheads="1"/>
            </p:cNvSpPr>
            <p:nvPr/>
          </p:nvSpPr>
          <p:spPr bwMode="auto">
            <a:xfrm>
              <a:off x="770896" y="2157252"/>
              <a:ext cx="8721337" cy="4269464"/>
            </a:xfrm>
            <a:prstGeom prst="rect">
              <a:avLst/>
            </a:prstGeom>
            <a:ln>
              <a:headEnd/>
              <a:tailEnd/>
            </a:ln>
          </p:spPr>
          <p:style>
            <a:lnRef idx="0">
              <a:schemeClr val="dk1"/>
            </a:lnRef>
            <a:fillRef idx="3">
              <a:schemeClr val="dk1"/>
            </a:fillRef>
            <a:effectRef idx="3">
              <a:schemeClr val="dk1"/>
            </a:effectRef>
            <a:fontRef idx="minor">
              <a:schemeClr val="lt1"/>
            </a:fontRef>
          </p:style>
          <p:txBody>
            <a:bodyPr vert="horz" wrap="square" lIns="91440" tIns="45720" rIns="91440" bIns="45720" numCol="1" anchor="ctr" anchorCtr="0" compatLnSpc="1">
              <a:prstTxWarp prst="textNoShape">
                <a:avLst/>
              </a:prstTxWarp>
              <a:spAutoFit/>
            </a:bodyPr>
            <a:lstStyle/>
            <a:p>
              <a:pPr algn="justLow" eaLnBrk="0" hangingPunct="0"/>
              <a:r>
                <a:rPr lang="fr-FR" sz="2000" dirty="0" smtClean="0">
                  <a:latin typeface="Times New Roman" pitchFamily="18" charset="0"/>
                  <a:cs typeface="Calibri" pitchFamily="34" charset="0"/>
                </a:rPr>
                <a:t>3 /les base de </a:t>
              </a:r>
              <a:r>
                <a:rPr lang="fr-FR" sz="2000" dirty="0" err="1" smtClean="0">
                  <a:latin typeface="Times New Roman" pitchFamily="18" charset="0"/>
                  <a:cs typeface="Calibri" pitchFamily="34" charset="0"/>
                </a:rPr>
                <a:t>Schiff</a:t>
              </a:r>
              <a:r>
                <a:rPr lang="fr-FR" sz="2000" dirty="0" smtClean="0">
                  <a:latin typeface="Times New Roman" pitchFamily="18" charset="0"/>
                  <a:cs typeface="Calibri" pitchFamily="34" charset="0"/>
                </a:rPr>
                <a:t> d’une façon particulière (structure et synthèse)  et la connaissance des classements des divers ligands : </a:t>
              </a:r>
              <a:r>
                <a:rPr lang="fr-FR" sz="2000" dirty="0" err="1" smtClean="0">
                  <a:latin typeface="Times New Roman" pitchFamily="18" charset="0"/>
                  <a:cs typeface="Calibri" pitchFamily="34" charset="0"/>
                </a:rPr>
                <a:t>monodentate</a:t>
              </a:r>
              <a:r>
                <a:rPr lang="fr-FR" sz="2000" dirty="0" smtClean="0">
                  <a:latin typeface="Times New Roman" pitchFamily="18" charset="0"/>
                  <a:cs typeface="Calibri" pitchFamily="34" charset="0"/>
                </a:rPr>
                <a:t>, </a:t>
              </a:r>
              <a:r>
                <a:rPr lang="fr-FR" sz="2000" dirty="0" err="1" smtClean="0">
                  <a:latin typeface="Times New Roman" pitchFamily="18" charset="0"/>
                  <a:cs typeface="Calibri" pitchFamily="34" charset="0"/>
                </a:rPr>
                <a:t>bidentate</a:t>
              </a:r>
              <a:r>
                <a:rPr lang="fr-FR" sz="2000" dirty="0" smtClean="0">
                  <a:latin typeface="Times New Roman" pitchFamily="18" charset="0"/>
                  <a:cs typeface="Calibri" pitchFamily="34" charset="0"/>
                </a:rPr>
                <a:t>,…</a:t>
              </a:r>
              <a:endParaRPr lang="fr-FR" sz="2000" dirty="0" smtClean="0">
                <a:latin typeface="Times New Roman" pitchFamily="18" charset="0"/>
                <a:cs typeface="Times New Roman" pitchFamily="18" charset="0"/>
              </a:endParaRPr>
            </a:p>
            <a:p>
              <a:pPr algn="justLow" eaLnBrk="0" hangingPunct="0"/>
              <a:r>
                <a:rPr lang="fr-FR" sz="2000" dirty="0" smtClean="0">
                  <a:latin typeface="Times New Roman" pitchFamily="18" charset="0"/>
                  <a:cs typeface="Calibri" pitchFamily="34" charset="0"/>
                </a:rPr>
                <a:t>           En perspective, cette étude théorique n’ai pas suffisante pour nous, on a préféré de renforcer notre travail par une étude pratique qui nous permettre d’éclairer et enrichir notre manuscrit, par des synthèses organiques des composés α, β-insaturé et les base de </a:t>
              </a:r>
              <a:r>
                <a:rPr lang="fr-FR" sz="2000" dirty="0" err="1" smtClean="0">
                  <a:latin typeface="Times New Roman" pitchFamily="18" charset="0"/>
                  <a:cs typeface="Calibri" pitchFamily="34" charset="0"/>
                </a:rPr>
                <a:t>Schiff</a:t>
              </a:r>
              <a:r>
                <a:rPr lang="fr-FR" sz="2000" dirty="0" smtClean="0">
                  <a:latin typeface="Times New Roman" pitchFamily="18" charset="0"/>
                  <a:cs typeface="Calibri" pitchFamily="34" charset="0"/>
                </a:rPr>
                <a:t> pour savoir les conditions opératoires. </a:t>
              </a:r>
              <a:endParaRPr lang="fr-FR" sz="2000" dirty="0" smtClean="0">
                <a:latin typeface="Times New Roman" pitchFamily="18" charset="0"/>
                <a:cs typeface="Times New Roman" pitchFamily="18" charset="0"/>
              </a:endParaRPr>
            </a:p>
            <a:p>
              <a:pPr algn="justLow" eaLnBrk="0" hangingPunct="0"/>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800" decel="100000"/>
                                        <p:tgtEl>
                                          <p:spTgt spid="19"/>
                                        </p:tgtEl>
                                      </p:cBhvr>
                                    </p:animEffect>
                                    <p:anim calcmode="lin" valueType="num">
                                      <p:cBhvr>
                                        <p:cTn id="8" dur="800" decel="100000" fill="hold"/>
                                        <p:tgtEl>
                                          <p:spTgt spid="19"/>
                                        </p:tgtEl>
                                        <p:attrNameLst>
                                          <p:attrName>style.rotation</p:attrName>
                                        </p:attrNameLst>
                                      </p:cBhvr>
                                      <p:tavLst>
                                        <p:tav tm="0">
                                          <p:val>
                                            <p:fltVal val="-90"/>
                                          </p:val>
                                        </p:tav>
                                        <p:tav tm="100000">
                                          <p:val>
                                            <p:fltVal val="0"/>
                                          </p:val>
                                        </p:tav>
                                      </p:tavLst>
                                    </p:anim>
                                    <p:anim calcmode="lin" valueType="num">
                                      <p:cBhvr>
                                        <p:cTn id="9" dur="800" decel="100000" fill="hold"/>
                                        <p:tgtEl>
                                          <p:spTgt spid="19"/>
                                        </p:tgtEl>
                                        <p:attrNameLst>
                                          <p:attrName>ppt_x</p:attrName>
                                        </p:attrNameLst>
                                      </p:cBhvr>
                                      <p:tavLst>
                                        <p:tav tm="0">
                                          <p:val>
                                            <p:strVal val="#ppt_x+0.4"/>
                                          </p:val>
                                        </p:tav>
                                        <p:tav tm="100000">
                                          <p:val>
                                            <p:strVal val="#ppt_x-0.05"/>
                                          </p:val>
                                        </p:tav>
                                      </p:tavLst>
                                    </p:anim>
                                    <p:anim calcmode="lin" valueType="num">
                                      <p:cBhvr>
                                        <p:cTn id="10" dur="800" decel="100000" fill="hold"/>
                                        <p:tgtEl>
                                          <p:spTgt spid="19"/>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9"/>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9"/>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srcRect/>
          <a:stretch>
            <a:fillRect/>
          </a:stretch>
        </p:blipFill>
        <p:spPr bwMode="auto">
          <a:xfrm>
            <a:off x="0" y="0"/>
            <a:ext cx="2500298" cy="1357298"/>
          </a:xfrm>
          <a:prstGeom prst="rect">
            <a:avLst/>
          </a:prstGeom>
          <a:noFill/>
          <a:ln w="9525">
            <a:noFill/>
            <a:miter lim="800000"/>
            <a:headEnd/>
            <a:tailEnd/>
          </a:ln>
          <a:effectLst/>
        </p:spPr>
      </p:pic>
      <p:sp>
        <p:nvSpPr>
          <p:cNvPr id="2" name="Titre 1"/>
          <p:cNvSpPr>
            <a:spLocks noGrp="1"/>
          </p:cNvSpPr>
          <p:nvPr>
            <p:ph type="ctrTitle" sz="quarter"/>
          </p:nvPr>
        </p:nvSpPr>
        <p:spPr/>
        <p:txBody>
          <a:bodyPr/>
          <a:lstStyle/>
          <a:p>
            <a:endParaRPr lang="fr-FR"/>
          </a:p>
        </p:txBody>
      </p:sp>
      <p:sp>
        <p:nvSpPr>
          <p:cNvPr id="3" name="Sous-titre 2"/>
          <p:cNvSpPr>
            <a:spLocks noGrp="1"/>
          </p:cNvSpPr>
          <p:nvPr>
            <p:ph type="subTitle" sz="quarter" idx="1"/>
          </p:nvPr>
        </p:nvSpPr>
        <p:spPr/>
        <p:txBody>
          <a:bodyPr/>
          <a:lstStyle/>
          <a:p>
            <a:endParaRPr lang="fr-FR"/>
          </a:p>
        </p:txBody>
      </p:sp>
      <p:pic>
        <p:nvPicPr>
          <p:cNvPr id="4" name="Picture 2" descr="C:\Documents and Settings\GTMZERO\Mes documents\Downloads\Compressed\platinum\water_fire_01.jpg"/>
          <p:cNvPicPr>
            <a:picLocks noChangeAspect="1" noChangeArrowheads="1"/>
          </p:cNvPicPr>
          <p:nvPr/>
        </p:nvPicPr>
        <p:blipFill>
          <a:blip r:embed="rId4" cstate="print"/>
          <a:srcRect l="18018" r="16924"/>
          <a:stretch>
            <a:fillRect/>
          </a:stretch>
        </p:blipFill>
        <p:spPr bwMode="auto">
          <a:xfrm>
            <a:off x="-1785982" y="-1314230"/>
            <a:ext cx="12287336" cy="9743890"/>
          </a:xfrm>
          <a:prstGeom prst="rect">
            <a:avLst/>
          </a:prstGeom>
          <a:noFill/>
          <a:ln w="9525">
            <a:noFill/>
            <a:miter lim="800000"/>
            <a:headEnd/>
            <a:tailEnd/>
          </a:ln>
        </p:spPr>
      </p:pic>
      <p:grpSp>
        <p:nvGrpSpPr>
          <p:cNvPr id="6" name="Group 17"/>
          <p:cNvGrpSpPr>
            <a:grpSpLocks/>
          </p:cNvGrpSpPr>
          <p:nvPr/>
        </p:nvGrpSpPr>
        <p:grpSpPr bwMode="auto">
          <a:xfrm>
            <a:off x="214313" y="142875"/>
            <a:ext cx="8821737" cy="2730500"/>
            <a:chOff x="518" y="-108"/>
            <a:chExt cx="3551" cy="1225"/>
          </a:xfrm>
        </p:grpSpPr>
        <p:sp>
          <p:nvSpPr>
            <p:cNvPr id="7" name="WordArt 10"/>
            <p:cNvSpPr>
              <a:spLocks noChangeArrowheads="1" noChangeShapeType="1" noTextEdit="1"/>
            </p:cNvSpPr>
            <p:nvPr/>
          </p:nvSpPr>
          <p:spPr bwMode="auto">
            <a:xfrm>
              <a:off x="1084" y="482"/>
              <a:ext cx="2410" cy="635"/>
            </a:xfrm>
            <a:prstGeom prst="rect">
              <a:avLst/>
            </a:prstGeom>
          </p:spPr>
          <p:txBody>
            <a:bodyPr wrap="none" fromWordArt="1">
              <a:prstTxWarp prst="textDeflate">
                <a:avLst>
                  <a:gd name="adj" fmla="val 25356"/>
                </a:avLst>
              </a:prstTxWarp>
            </a:bodyPr>
            <a:lstStyle/>
            <a:p>
              <a:pPr>
                <a:defRPr/>
              </a:pPr>
              <a:r>
                <a:rPr lang="fr-FR" sz="3600" b="1" kern="10" dirty="0">
                  <a:ln w="9525">
                    <a:solidFill>
                      <a:srgbClr val="000000"/>
                    </a:solidFill>
                    <a:round/>
                    <a:headEnd/>
                    <a:tailEnd/>
                  </a:ln>
                  <a:solidFill>
                    <a:srgbClr val="FF0000"/>
                  </a:solidFill>
                  <a:latin typeface="Monotype Corsiva" pitchFamily="66" charset="0"/>
                  <a:cs typeface="Times New Roman"/>
                </a:rPr>
                <a:t>Merci de votre attention </a:t>
              </a:r>
            </a:p>
          </p:txBody>
        </p:sp>
        <p:pic>
          <p:nvPicPr>
            <p:cNvPr id="8" name="Picture 15" descr="BIRD4"/>
            <p:cNvPicPr>
              <a:picLocks noChangeArrowheads="1" noCrop="1"/>
            </p:cNvPicPr>
            <p:nvPr/>
          </p:nvPicPr>
          <p:blipFill>
            <a:blip r:embed="rId5" cstate="print"/>
            <a:srcRect/>
            <a:stretch>
              <a:fillRect/>
            </a:stretch>
          </p:blipFill>
          <p:spPr bwMode="auto">
            <a:xfrm flipH="1">
              <a:off x="2750" y="20"/>
              <a:ext cx="1319" cy="975"/>
            </a:xfrm>
            <a:prstGeom prst="rect">
              <a:avLst/>
            </a:prstGeom>
            <a:noFill/>
            <a:ln w="9525">
              <a:noFill/>
              <a:miter lim="800000"/>
              <a:headEnd/>
              <a:tailEnd/>
            </a:ln>
          </p:spPr>
        </p:pic>
        <p:pic>
          <p:nvPicPr>
            <p:cNvPr id="9" name="Picture 16" descr="BIRD4"/>
            <p:cNvPicPr>
              <a:picLocks noChangeArrowheads="1" noCrop="1"/>
            </p:cNvPicPr>
            <p:nvPr/>
          </p:nvPicPr>
          <p:blipFill>
            <a:blip r:embed="rId5" cstate="print"/>
            <a:srcRect/>
            <a:stretch>
              <a:fillRect/>
            </a:stretch>
          </p:blipFill>
          <p:spPr bwMode="auto">
            <a:xfrm>
              <a:off x="518" y="-108"/>
              <a:ext cx="1319" cy="975"/>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0" fill="hold"/>
                                        <p:tgtEl>
                                          <p:spTgt spid="4"/>
                                        </p:tgtEl>
                                        <p:attrNameLst>
                                          <p:attrName>ppt_w</p:attrName>
                                        </p:attrNameLst>
                                      </p:cBhvr>
                                      <p:tavLst>
                                        <p:tav tm="0" fmla="#ppt_w*sin(2.5*pi*$)">
                                          <p:val>
                                            <p:fltVal val="0"/>
                                          </p:val>
                                        </p:tav>
                                        <p:tav tm="100000">
                                          <p:val>
                                            <p:fltVal val="1"/>
                                          </p:val>
                                        </p:tav>
                                      </p:tavLst>
                                    </p:anim>
                                    <p:anim calcmode="lin" valueType="num">
                                      <p:cBhvr>
                                        <p:cTn id="8" dur="5000" fill="hold"/>
                                        <p:tgtEl>
                                          <p:spTgt spid="4"/>
                                        </p:tgtEl>
                                        <p:attrNameLst>
                                          <p:attrName>ppt_h</p:attrName>
                                        </p:attrNameLst>
                                      </p:cBhvr>
                                      <p:tavLst>
                                        <p:tav tm="0">
                                          <p:val>
                                            <p:strVal val="#ppt_h"/>
                                          </p:val>
                                        </p:tav>
                                        <p:tav tm="100000">
                                          <p:val>
                                            <p:strVal val="#ppt_h"/>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0" fill="hold"/>
                                        <p:tgtEl>
                                          <p:spTgt spid="6"/>
                                        </p:tgtEl>
                                        <p:attrNameLst>
                                          <p:attrName>ppt_x</p:attrName>
                                        </p:attrNameLst>
                                      </p:cBhvr>
                                      <p:tavLst>
                                        <p:tav tm="0">
                                          <p:val>
                                            <p:strVal val="#ppt_x"/>
                                          </p:val>
                                        </p:tav>
                                        <p:tav tm="100000">
                                          <p:val>
                                            <p:strVal val="#ppt_x"/>
                                          </p:val>
                                        </p:tav>
                                      </p:tavLst>
                                    </p:anim>
                                    <p:anim calcmode="lin" valueType="num">
                                      <p:cBhvr additive="base">
                                        <p:cTn id="12"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8" descr="C:\Documents and Settings\ouahiba\Mes documents\Mes images\Photos\NATURES\ALAFANDI (124).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8" name="Picture 6" descr="C:\Documents and Settings\ouahiba\Mes documents\Mes images\Photos\فضاء\0559.JPG"/>
          <p:cNvPicPr>
            <a:picLocks noChangeAspect="1" noChangeArrowheads="1"/>
          </p:cNvPicPr>
          <p:nvPr/>
        </p:nvPicPr>
        <p:blipFill>
          <a:blip r:embed="rId4" cstate="print"/>
          <a:srcRect/>
          <a:stretch>
            <a:fillRect/>
          </a:stretch>
        </p:blipFill>
        <p:spPr bwMode="auto">
          <a:xfrm>
            <a:off x="0" y="0"/>
            <a:ext cx="9144000" cy="6858000"/>
          </a:xfrm>
          <a:prstGeom prst="rect">
            <a:avLst/>
          </a:prstGeom>
          <a:noFill/>
          <a:ln w="9525">
            <a:noFill/>
            <a:miter lim="800000"/>
            <a:headEnd/>
            <a:tailEnd/>
          </a:ln>
        </p:spPr>
      </p:pic>
      <p:pic>
        <p:nvPicPr>
          <p:cNvPr id="9" name="Picture 7" descr="C:\Documents and Settings\ouahiba\Mes documents\Mes images\Photos\فضاء\ECLIPSE3.JPG"/>
          <p:cNvPicPr>
            <a:picLocks noChangeAspect="1" noChangeArrowheads="1"/>
          </p:cNvPicPr>
          <p:nvPr/>
        </p:nvPicPr>
        <p:blipFill>
          <a:blip r:embed="rId5" cstate="print"/>
          <a:srcRect/>
          <a:stretch>
            <a:fillRect/>
          </a:stretch>
        </p:blipFill>
        <p:spPr bwMode="auto">
          <a:xfrm>
            <a:off x="0" y="0"/>
            <a:ext cx="9144000" cy="6858000"/>
          </a:xfrm>
          <a:prstGeom prst="rect">
            <a:avLst/>
          </a:prstGeom>
          <a:noFill/>
          <a:ln w="9525">
            <a:noFill/>
            <a:miter lim="800000"/>
            <a:headEnd/>
            <a:tailEnd/>
          </a:ln>
        </p:spPr>
      </p:pic>
      <p:pic>
        <p:nvPicPr>
          <p:cNvPr id="10" name="Picture 5" descr="C:\Documents and Settings\ouahiba\Mes documents\Mes images\Photos\فضاء\milkyway_1024.jpg"/>
          <p:cNvPicPr>
            <a:picLocks noChangeAspect="1" noChangeArrowheads="1"/>
          </p:cNvPicPr>
          <p:nvPr/>
        </p:nvPicPr>
        <p:blipFill>
          <a:blip r:embed="rId6" cstate="print"/>
          <a:srcRect/>
          <a:stretch>
            <a:fillRect/>
          </a:stretch>
        </p:blipFill>
        <p:spPr bwMode="auto">
          <a:xfrm>
            <a:off x="0" y="0"/>
            <a:ext cx="9144000" cy="6858000"/>
          </a:xfrm>
          <a:prstGeom prst="rect">
            <a:avLst/>
          </a:prstGeom>
          <a:noFill/>
          <a:ln w="9525">
            <a:noFill/>
            <a:miter lim="800000"/>
            <a:headEnd/>
            <a:tailEnd/>
          </a:ln>
        </p:spPr>
      </p:pic>
      <p:pic>
        <p:nvPicPr>
          <p:cNvPr id="11" name="Picture 8" descr="C:\Documents and Settings\ouahiba\Mes documents\Mes images\Photos\NATURES\ALAFANDI (124).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12" name="Picture 6" descr="C:\Documents and Settings\ouahiba\Mes documents\Mes images\Photos\فضاء\0559.JPG"/>
          <p:cNvPicPr>
            <a:picLocks noChangeAspect="1" noChangeArrowheads="1"/>
          </p:cNvPicPr>
          <p:nvPr/>
        </p:nvPicPr>
        <p:blipFill>
          <a:blip r:embed="rId4" cstate="print"/>
          <a:srcRect/>
          <a:stretch>
            <a:fillRect/>
          </a:stretch>
        </p:blipFill>
        <p:spPr bwMode="auto">
          <a:xfrm>
            <a:off x="0" y="0"/>
            <a:ext cx="9144000" cy="6858000"/>
          </a:xfrm>
          <a:prstGeom prst="rect">
            <a:avLst/>
          </a:prstGeom>
          <a:noFill/>
          <a:ln w="9525">
            <a:noFill/>
            <a:miter lim="800000"/>
            <a:headEnd/>
            <a:tailEnd/>
          </a:ln>
        </p:spPr>
      </p:pic>
      <p:pic>
        <p:nvPicPr>
          <p:cNvPr id="13" name="Picture 7" descr="C:\Documents and Settings\ouahiba\Mes documents\Mes images\Photos\فضاء\ECLIPSE3.JPG"/>
          <p:cNvPicPr>
            <a:picLocks noChangeAspect="1" noChangeArrowheads="1"/>
          </p:cNvPicPr>
          <p:nvPr/>
        </p:nvPicPr>
        <p:blipFill>
          <a:blip r:embed="rId5" cstate="print"/>
          <a:srcRect/>
          <a:stretch>
            <a:fillRect/>
          </a:stretch>
        </p:blipFill>
        <p:spPr bwMode="auto">
          <a:xfrm>
            <a:off x="0" y="0"/>
            <a:ext cx="9144000" cy="6858000"/>
          </a:xfrm>
          <a:prstGeom prst="rect">
            <a:avLst/>
          </a:prstGeom>
          <a:noFill/>
          <a:ln w="9525">
            <a:noFill/>
            <a:miter lim="800000"/>
            <a:headEnd/>
            <a:tailEnd/>
          </a:ln>
        </p:spPr>
      </p:pic>
      <p:sp>
        <p:nvSpPr>
          <p:cNvPr id="15" name="Espace réservé de la date 14"/>
          <p:cNvSpPr>
            <a:spLocks noGrp="1"/>
          </p:cNvSpPr>
          <p:nvPr>
            <p:ph type="dt" sz="half" idx="4294967295"/>
          </p:nvPr>
        </p:nvSpPr>
        <p:spPr>
          <a:xfrm>
            <a:off x="0" y="6477000"/>
            <a:ext cx="2133600" cy="274638"/>
          </a:xfrm>
          <a:prstGeom prst="rect">
            <a:avLst/>
          </a:prstGeom>
        </p:spPr>
        <p:txBody>
          <a:bodyPr/>
          <a:lstStyle/>
          <a:p>
            <a:fld id="{E14AF2FA-FBF9-4287-900A-5EA4D8EE713B}" type="datetime1">
              <a:rPr lang="fr-FR" smtClean="0"/>
              <a:pPr/>
              <a:t>06/07/2011</a:t>
            </a:fld>
            <a:endParaRPr lang="fr-BE"/>
          </a:p>
        </p:txBody>
      </p:sp>
      <p:pic>
        <p:nvPicPr>
          <p:cNvPr id="21" name="Picture 8"/>
          <p:cNvPicPr>
            <a:picLocks noChangeAspect="1" noChangeArrowheads="1"/>
          </p:cNvPicPr>
          <p:nvPr/>
        </p:nvPicPr>
        <p:blipFill>
          <a:blip r:embed="rId7" cstate="print"/>
          <a:srcRect/>
          <a:stretch>
            <a:fillRect/>
          </a:stretch>
        </p:blipFill>
        <p:spPr bwMode="auto">
          <a:xfrm>
            <a:off x="0" y="6350"/>
            <a:ext cx="9144000" cy="6851650"/>
          </a:xfrm>
          <a:prstGeom prst="rect">
            <a:avLst/>
          </a:prstGeom>
          <a:noFill/>
          <a:ln w="9525">
            <a:noFill/>
            <a:miter lim="800000"/>
            <a:headEnd/>
            <a:tailEnd/>
          </a:ln>
          <a:effectLst>
            <a:prstShdw prst="shdw17" dist="17961" dir="2700000">
              <a:schemeClr val="accent1">
                <a:gamma/>
                <a:shade val="60000"/>
                <a:invGamma/>
                <a:alpha val="50000"/>
              </a:schemeClr>
            </a:prstShdw>
          </a:effectLst>
        </p:spPr>
      </p:pic>
      <p:sp>
        <p:nvSpPr>
          <p:cNvPr id="16" name="ZoneTexte 15"/>
          <p:cNvSpPr txBox="1"/>
          <p:nvPr/>
        </p:nvSpPr>
        <p:spPr>
          <a:xfrm>
            <a:off x="1259632" y="1196752"/>
            <a:ext cx="7560840" cy="1446550"/>
          </a:xfrm>
          <a:prstGeom prst="rect">
            <a:avLst/>
          </a:prstGeom>
          <a:noFill/>
        </p:spPr>
        <p:txBody>
          <a:bodyPr wrap="square" rtlCol="0">
            <a:spAutoFit/>
          </a:bodyPr>
          <a:lstStyle/>
          <a:p>
            <a:pPr algn="ctr"/>
            <a:r>
              <a:rPr lang="fr-FR" sz="4400" b="1" dirty="0" smtClean="0">
                <a:solidFill>
                  <a:srgbClr val="FFFF00"/>
                </a:solidFill>
                <a:latin typeface="Lucida Calligraphy" pitchFamily="66" charset="0"/>
                <a:cs typeface="Times New Roman" pitchFamily="18" charset="0"/>
              </a:rPr>
              <a:t>LE DEBAT EST OUVERT</a:t>
            </a:r>
            <a:endParaRPr lang="fr-FR" sz="4400" b="1" dirty="0">
              <a:solidFill>
                <a:srgbClr val="FFFF00"/>
              </a:solidFill>
              <a:latin typeface="Lucida Calligraphy" pitchFamily="66" charset="0"/>
              <a:cs typeface="Times New Roman" pitchFamily="18" charset="0"/>
            </a:endParaRPr>
          </a:p>
        </p:txBody>
      </p:sp>
      <p:sp>
        <p:nvSpPr>
          <p:cNvPr id="25" name="ZoneTexte 24"/>
          <p:cNvSpPr txBox="1">
            <a:spLocks noChangeArrowheads="1"/>
          </p:cNvSpPr>
          <p:nvPr/>
        </p:nvSpPr>
        <p:spPr bwMode="auto">
          <a:xfrm>
            <a:off x="179388" y="-21145500"/>
            <a:ext cx="4105275" cy="11449288"/>
          </a:xfrm>
          <a:prstGeom prst="rect">
            <a:avLst/>
          </a:prstGeom>
          <a:noFill/>
          <a:ln w="9525">
            <a:noFill/>
            <a:miter lim="800000"/>
            <a:headEnd/>
            <a:tailEnd/>
          </a:ln>
        </p:spPr>
        <p:txBody>
          <a:bodyPr>
            <a:spAutoFit/>
          </a:bodyPr>
          <a:lstStyle/>
          <a:p>
            <a:r>
              <a:rPr lang="en-US" b="1" i="1" dirty="0" smtClean="0">
                <a:solidFill>
                  <a:schemeClr val="bg2">
                    <a:lumMod val="60000"/>
                    <a:lumOff val="40000"/>
                  </a:schemeClr>
                </a:solidFill>
                <a:latin typeface="Bookman Old Style" pitchFamily="18" charset="0"/>
              </a:rPr>
              <a:t>02 JUILLET </a:t>
            </a:r>
            <a:r>
              <a:rPr lang="en-US" b="1" i="1" dirty="0">
                <a:solidFill>
                  <a:schemeClr val="bg2">
                    <a:lumMod val="60000"/>
                    <a:lumOff val="40000"/>
                  </a:schemeClr>
                </a:solidFill>
                <a:latin typeface="Bookman Old Style" pitchFamily="18" charset="0"/>
              </a:rPr>
              <a:t>2011</a:t>
            </a:r>
          </a:p>
          <a:p>
            <a:endParaRPr lang="en-US" b="1" dirty="0">
              <a:solidFill>
                <a:srgbClr val="FF00FF"/>
              </a:solidFill>
            </a:endParaRPr>
          </a:p>
          <a:p>
            <a:endParaRPr lang="en-US" b="1" dirty="0">
              <a:solidFill>
                <a:srgbClr val="FF00FF"/>
              </a:solidFill>
            </a:endParaRPr>
          </a:p>
          <a:p>
            <a:endParaRPr lang="en-US" b="1" dirty="0">
              <a:solidFill>
                <a:srgbClr val="FF00FF"/>
              </a:solidFill>
            </a:endParaRPr>
          </a:p>
          <a:p>
            <a:endParaRPr lang="en-US" b="1" dirty="0">
              <a:solidFill>
                <a:srgbClr val="FF00FF"/>
              </a:solidFill>
            </a:endParaRPr>
          </a:p>
          <a:p>
            <a:endParaRPr lang="en-US" b="1" dirty="0">
              <a:solidFill>
                <a:srgbClr val="FF00FF"/>
              </a:solidFill>
            </a:endParaRPr>
          </a:p>
          <a:p>
            <a:endParaRPr lang="en-US" b="1" dirty="0">
              <a:solidFill>
                <a:srgbClr val="FF00FF"/>
              </a:solidFill>
            </a:endParaRPr>
          </a:p>
          <a:p>
            <a:endParaRPr lang="en-US" b="1" dirty="0">
              <a:solidFill>
                <a:srgbClr val="FF00FF"/>
              </a:solidFill>
            </a:endParaRPr>
          </a:p>
          <a:p>
            <a:endParaRPr lang="en-US" b="1" dirty="0">
              <a:solidFill>
                <a:srgbClr val="FF00FF"/>
              </a:solidFill>
            </a:endParaRPr>
          </a:p>
          <a:p>
            <a:endParaRPr lang="en-US" b="1" dirty="0">
              <a:solidFill>
                <a:srgbClr val="FF00FF"/>
              </a:solidFill>
            </a:endParaRPr>
          </a:p>
          <a:p>
            <a:endParaRPr lang="en-US" b="1" dirty="0">
              <a:solidFill>
                <a:srgbClr val="FF00FF"/>
              </a:solidFill>
            </a:endParaRPr>
          </a:p>
          <a:p>
            <a:pPr algn="ctr"/>
            <a:r>
              <a:rPr lang="en-US" b="1" i="1" dirty="0" err="1">
                <a:latin typeface="Times New Roman" pitchFamily="18" charset="0"/>
                <a:cs typeface="Times New Roman" pitchFamily="18" charset="0"/>
              </a:rPr>
              <a:t>Thème</a:t>
            </a:r>
            <a:r>
              <a:rPr lang="en-US" b="1" i="1" dirty="0">
                <a:latin typeface="Times New Roman" pitchFamily="18" charset="0"/>
                <a:cs typeface="Times New Roman" pitchFamily="18" charset="0"/>
              </a:rPr>
              <a:t> </a:t>
            </a:r>
            <a:endParaRPr lang="en-US" b="1" i="1" dirty="0" smtClean="0">
              <a:latin typeface="Times New Roman" pitchFamily="18" charset="0"/>
              <a:cs typeface="Times New Roman" pitchFamily="18" charset="0"/>
            </a:endParaRPr>
          </a:p>
          <a:p>
            <a:pPr algn="ctr"/>
            <a:endParaRPr lang="en-US" b="1" i="1" dirty="0">
              <a:latin typeface="Times New Roman" pitchFamily="18" charset="0"/>
              <a:cs typeface="Times New Roman" pitchFamily="18" charset="0"/>
            </a:endParaRPr>
          </a:p>
          <a:p>
            <a:pPr algn="ctr">
              <a:defRPr/>
            </a:pPr>
            <a:r>
              <a:rPr lang="fr-FR" b="1" dirty="0" smtClean="0">
                <a:ln w="1905"/>
                <a:solidFill>
                  <a:schemeClr val="bg2">
                    <a:lumMod val="60000"/>
                    <a:lumOff val="40000"/>
                  </a:schemeClr>
                </a:solidFill>
                <a:effectLst>
                  <a:innerShdw blurRad="69850" dist="43180" dir="5400000">
                    <a:srgbClr val="000000">
                      <a:alpha val="65000"/>
                    </a:srgbClr>
                  </a:innerShdw>
                  <a:reflection blurRad="6350" stA="55000" endA="300" endPos="45500" dir="5400000" sy="-100000" algn="bl" rotWithShape="0"/>
                </a:effectLst>
                <a:latin typeface="Times New Roman" pitchFamily="18" charset="0"/>
                <a:cs typeface="Times New Roman" pitchFamily="18" charset="0"/>
              </a:rPr>
              <a:t>GENERALITE</a:t>
            </a:r>
            <a:r>
              <a:rPr lang="fr-FR" b="1" dirty="0" smtClean="0">
                <a:ln w="1905"/>
                <a:solidFill>
                  <a:schemeClr val="bg2">
                    <a:lumMod val="60000"/>
                    <a:lumOff val="40000"/>
                  </a:schemeClr>
                </a:solidFill>
                <a:effectLst>
                  <a:innerShdw blurRad="69850" dist="43180" dir="5400000">
                    <a:srgbClr val="000000">
                      <a:alpha val="65000"/>
                    </a:srgbClr>
                  </a:innerShdw>
                </a:effectLst>
                <a:latin typeface="Times New Roman" pitchFamily="18" charset="0"/>
                <a:cs typeface="Times New Roman" pitchFamily="18" charset="0"/>
              </a:rPr>
              <a:t> SUR LES HETEROCYCLES , LES BASES DE SCHIFF ET LES COMPOSES</a:t>
            </a:r>
          </a:p>
          <a:p>
            <a:pPr algn="ctr">
              <a:defRPr/>
            </a:pPr>
            <a:r>
              <a:rPr lang="fr-FR" b="1" dirty="0" smtClean="0">
                <a:ln w="1905"/>
                <a:solidFill>
                  <a:schemeClr val="bg2">
                    <a:lumMod val="60000"/>
                    <a:lumOff val="40000"/>
                  </a:schemeClr>
                </a:solidFill>
                <a:effectLst>
                  <a:innerShdw blurRad="69850" dist="43180" dir="5400000">
                    <a:srgbClr val="000000">
                      <a:alpha val="65000"/>
                    </a:srgbClr>
                  </a:innerShdw>
                </a:effectLst>
                <a:latin typeface="Times New Roman" pitchFamily="18" charset="0"/>
                <a:cs typeface="Times New Roman" pitchFamily="18" charset="0"/>
              </a:rPr>
              <a:t> α, β- INSATURES </a:t>
            </a:r>
          </a:p>
          <a:p>
            <a:pPr algn="ctr">
              <a:defRPr/>
            </a:pPr>
            <a:endParaRPr lang="en-US" b="1" i="1" dirty="0" smtClean="0">
              <a:latin typeface="Times New Roman" pitchFamily="18" charset="0"/>
              <a:cs typeface="Times New Roman" pitchFamily="18" charset="0"/>
            </a:endParaRPr>
          </a:p>
          <a:p>
            <a:pPr algn="ctr">
              <a:defRPr/>
            </a:pPr>
            <a:r>
              <a:rPr lang="en-US" b="1" i="1" dirty="0" err="1" smtClean="0">
                <a:latin typeface="Times New Roman" pitchFamily="18" charset="0"/>
                <a:cs typeface="Times New Roman" pitchFamily="18" charset="0"/>
              </a:rPr>
              <a:t>Présenté</a:t>
            </a:r>
            <a:r>
              <a:rPr lang="en-US" b="1" i="1" dirty="0" smtClean="0">
                <a:latin typeface="Times New Roman" pitchFamily="18" charset="0"/>
                <a:cs typeface="Times New Roman" pitchFamily="18" charset="0"/>
              </a:rPr>
              <a:t> </a:t>
            </a:r>
            <a:r>
              <a:rPr lang="en-US" b="1" i="1" dirty="0">
                <a:latin typeface="Times New Roman" pitchFamily="18" charset="0"/>
                <a:cs typeface="Times New Roman" pitchFamily="18" charset="0"/>
              </a:rPr>
              <a:t>par:</a:t>
            </a:r>
          </a:p>
          <a:p>
            <a:endParaRPr lang="en-US" b="1" i="1" dirty="0"/>
          </a:p>
          <a:p>
            <a:r>
              <a:rPr lang="fr-FR" b="1" i="1" dirty="0" smtClean="0">
                <a:solidFill>
                  <a:schemeClr val="bg2">
                    <a:lumMod val="60000"/>
                    <a:lumOff val="40000"/>
                  </a:schemeClr>
                </a:solidFill>
                <a:latin typeface="Times New Roman" pitchFamily="18" charset="0"/>
                <a:cs typeface="Times New Roman" pitchFamily="18" charset="0"/>
              </a:rPr>
              <a:t>Zitouni Imane </a:t>
            </a:r>
          </a:p>
          <a:p>
            <a:r>
              <a:rPr lang="fr-FR" b="1" i="1" dirty="0" smtClean="0">
                <a:solidFill>
                  <a:schemeClr val="bg2">
                    <a:lumMod val="60000"/>
                    <a:lumOff val="40000"/>
                  </a:schemeClr>
                </a:solidFill>
                <a:latin typeface="Times New Roman" pitchFamily="18" charset="0"/>
                <a:cs typeface="Times New Roman" pitchFamily="18" charset="0"/>
              </a:rPr>
              <a:t>Abacha Basma</a:t>
            </a:r>
          </a:p>
          <a:p>
            <a:endParaRPr lang="en-US" b="1" i="1" dirty="0">
              <a:solidFill>
                <a:srgbClr val="0000CC"/>
              </a:solidFill>
              <a:latin typeface="Lucida Calligraphy" pitchFamily="66" charset="0"/>
            </a:endParaRPr>
          </a:p>
          <a:p>
            <a:endParaRPr lang="en-US" b="1" dirty="0">
              <a:solidFill>
                <a:srgbClr val="FF00FF"/>
              </a:solidFill>
            </a:endParaRPr>
          </a:p>
          <a:p>
            <a:r>
              <a:rPr lang="en-US" b="1" i="1" dirty="0" err="1">
                <a:latin typeface="Times New Roman" pitchFamily="18" charset="0"/>
                <a:cs typeface="Times New Roman" pitchFamily="18" charset="0"/>
              </a:rPr>
              <a:t>Encadrés</a:t>
            </a:r>
            <a:r>
              <a:rPr lang="en-US" b="1" i="1" dirty="0">
                <a:latin typeface="Times New Roman" pitchFamily="18" charset="0"/>
                <a:cs typeface="Times New Roman" pitchFamily="18" charset="0"/>
              </a:rPr>
              <a:t> par :</a:t>
            </a:r>
          </a:p>
          <a:p>
            <a:endParaRPr lang="en-US" i="1" dirty="0">
              <a:solidFill>
                <a:srgbClr val="FF00FF"/>
              </a:solidFill>
            </a:endParaRPr>
          </a:p>
          <a:p>
            <a:r>
              <a:rPr lang="fr-FR" i="1" dirty="0" smtClean="0"/>
              <a:t> </a:t>
            </a:r>
            <a:r>
              <a:rPr lang="fr-FR" i="1" dirty="0" smtClean="0">
                <a:solidFill>
                  <a:schemeClr val="bg2">
                    <a:lumMod val="60000"/>
                    <a:lumOff val="40000"/>
                  </a:schemeClr>
                </a:solidFill>
                <a:latin typeface="Times New Roman" pitchFamily="18" charset="0"/>
                <a:cs typeface="Times New Roman" pitchFamily="18" charset="0"/>
              </a:rPr>
              <a:t>Madame THABTI salima</a:t>
            </a:r>
            <a:endParaRPr lang="en-US" i="1" dirty="0">
              <a:solidFill>
                <a:schemeClr val="bg2">
                  <a:lumMod val="60000"/>
                  <a:lumOff val="40000"/>
                </a:schemeClr>
              </a:solidFill>
            </a:endParaRPr>
          </a:p>
          <a:p>
            <a:endParaRPr lang="en-US" b="1" dirty="0">
              <a:solidFill>
                <a:srgbClr val="FF00FF"/>
              </a:solidFill>
            </a:endParaRPr>
          </a:p>
          <a:p>
            <a:endParaRPr lang="en-US" b="1" dirty="0">
              <a:solidFill>
                <a:srgbClr val="FF00FF"/>
              </a:solidFill>
            </a:endParaRPr>
          </a:p>
          <a:p>
            <a:endParaRPr lang="en-US" b="1" dirty="0">
              <a:solidFill>
                <a:srgbClr val="FF00FF"/>
              </a:solidFill>
            </a:endParaRPr>
          </a:p>
          <a:p>
            <a:endParaRPr lang="en-US" dirty="0"/>
          </a:p>
          <a:p>
            <a:r>
              <a:rPr lang="en-US" dirty="0"/>
              <a:t>        </a:t>
            </a:r>
            <a:endParaRPr lang="ar-DZ" dirty="0"/>
          </a:p>
          <a:p>
            <a:endParaRPr lang="ar-DZ" dirty="0"/>
          </a:p>
          <a:p>
            <a:endParaRPr lang="ar-DZ" dirty="0"/>
          </a:p>
          <a:p>
            <a:endParaRPr lang="ar-DZ" dirty="0"/>
          </a:p>
          <a:p>
            <a:endParaRPr lang="ar-DZ" dirty="0"/>
          </a:p>
          <a:p>
            <a:r>
              <a:rPr lang="ar-DZ" dirty="0"/>
              <a:t>  </a:t>
            </a:r>
          </a:p>
          <a:p>
            <a:endParaRPr lang="ar-DZ" dirty="0"/>
          </a:p>
          <a:p>
            <a:endParaRPr lang="ar-DZ" dirty="0"/>
          </a:p>
          <a:p>
            <a:endParaRPr lang="ar-DZ" dirty="0"/>
          </a:p>
          <a:p>
            <a:endParaRPr lang="ar-DZ" dirty="0"/>
          </a:p>
        </p:txBody>
      </p:sp>
    </p:spTree>
  </p:cSld>
  <p:clrMapOvr>
    <a:masterClrMapping/>
  </p:clrMapOvr>
  <p:transition advClick="0" advTm="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par>
                          <p:cTn id="8" fill="hold">
                            <p:stCondLst>
                              <p:cond delay="2000"/>
                            </p:stCondLst>
                            <p:childTnLst>
                              <p:par>
                                <p:cTn id="9" presetID="10" presetClass="entr" presetSubtype="0" repeatCount="indefinite" fill="hold" nodeType="afterEffect">
                                  <p:stCondLst>
                                    <p:cond delay="9000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0"/>
                                        <p:tgtEl>
                                          <p:spTgt spid="9"/>
                                        </p:tgtEl>
                                      </p:cBhvr>
                                    </p:animEffect>
                                  </p:childTnLst>
                                </p:cTn>
                              </p:par>
                            </p:childTnLst>
                          </p:cTn>
                        </p:par>
                        <p:par>
                          <p:cTn id="12" fill="hold">
                            <p:stCondLst>
                              <p:cond delay="97000"/>
                            </p:stCondLst>
                            <p:childTnLst>
                              <p:par>
                                <p:cTn id="13" presetID="10" presetClass="entr" presetSubtype="0" fill="hold" nodeType="afterEffect">
                                  <p:stCondLst>
                                    <p:cond delay="9000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2000"/>
                                        <p:tgtEl>
                                          <p:spTgt spid="10"/>
                                        </p:tgtEl>
                                      </p:cBhvr>
                                    </p:animEffect>
                                  </p:childTnLst>
                                </p:cTn>
                              </p:par>
                            </p:childTnLst>
                          </p:cTn>
                        </p:par>
                        <p:par>
                          <p:cTn id="16" fill="hold">
                            <p:stCondLst>
                              <p:cond delay="189000"/>
                            </p:stCondLst>
                            <p:childTnLst>
                              <p:par>
                                <p:cTn id="17" presetID="10" presetClass="entr" presetSubtype="0" fill="hold" nodeType="afterEffect">
                                  <p:stCondLst>
                                    <p:cond delay="9000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2000"/>
                                        <p:tgtEl>
                                          <p:spTgt spid="11"/>
                                        </p:tgtEl>
                                      </p:cBhvr>
                                    </p:animEffect>
                                  </p:childTnLst>
                                </p:cTn>
                              </p:par>
                            </p:childTnLst>
                          </p:cTn>
                        </p:par>
                        <p:par>
                          <p:cTn id="20" fill="hold">
                            <p:stCondLst>
                              <p:cond delay="281000"/>
                            </p:stCondLst>
                            <p:childTnLst>
                              <p:par>
                                <p:cTn id="21" presetID="10" presetClass="entr" presetSubtype="0" fill="hold" nodeType="afterEffect">
                                  <p:stCondLst>
                                    <p:cond delay="9000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2000"/>
                                        <p:tgtEl>
                                          <p:spTgt spid="12"/>
                                        </p:tgtEl>
                                      </p:cBhvr>
                                    </p:animEffect>
                                  </p:childTnLst>
                                </p:cTn>
                              </p:par>
                            </p:childTnLst>
                          </p:cTn>
                        </p:par>
                        <p:par>
                          <p:cTn id="24" fill="hold">
                            <p:stCondLst>
                              <p:cond delay="373000"/>
                            </p:stCondLst>
                            <p:childTnLst>
                              <p:par>
                                <p:cTn id="25" presetID="10" presetClass="entr" presetSubtype="0" fill="hold" nodeType="afterEffect">
                                  <p:stCondLst>
                                    <p:cond delay="9000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20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repeatCount="indefinite" fill="hold" grpId="0" nodeType="clickEffect">
                                  <p:stCondLst>
                                    <p:cond delay="0"/>
                                  </p:stCondLst>
                                  <p:endCondLst>
                                    <p:cond evt="onNext" delay="0">
                                      <p:tgtEl>
                                        <p:sldTgt/>
                                      </p:tgtEl>
                                    </p:cond>
                                  </p:endCondLst>
                                  <p:childTnLst>
                                    <p:set>
                                      <p:cBhvr>
                                        <p:cTn id="31" dur="1" fill="hold">
                                          <p:stCondLst>
                                            <p:cond delay="0"/>
                                          </p:stCondLst>
                                        </p:cTn>
                                        <p:tgtEl>
                                          <p:spTgt spid="25"/>
                                        </p:tgtEl>
                                        <p:attrNameLst>
                                          <p:attrName>style.visibility</p:attrName>
                                        </p:attrNameLst>
                                      </p:cBhvr>
                                      <p:to>
                                        <p:strVal val="visible"/>
                                      </p:to>
                                    </p:set>
                                    <p:anim calcmode="lin" valueType="num">
                                      <p:cBhvr additive="base">
                                        <p:cTn id="32" dur="30000" fill="hold"/>
                                        <p:tgtEl>
                                          <p:spTgt spid="25"/>
                                        </p:tgtEl>
                                        <p:attrNameLst>
                                          <p:attrName>ppt_x</p:attrName>
                                        </p:attrNameLst>
                                      </p:cBhvr>
                                      <p:tavLst>
                                        <p:tav tm="0">
                                          <p:val>
                                            <p:strVal val="#ppt_x"/>
                                          </p:val>
                                        </p:tav>
                                        <p:tav tm="100000">
                                          <p:val>
                                            <p:strVal val="#ppt_x"/>
                                          </p:val>
                                        </p:tav>
                                      </p:tavLst>
                                    </p:anim>
                                    <p:anim calcmode="lin" valueType="num">
                                      <p:cBhvr additive="base">
                                        <p:cTn id="33" dur="300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e la date 5"/>
          <p:cNvSpPr>
            <a:spLocks noGrp="1"/>
          </p:cNvSpPr>
          <p:nvPr>
            <p:ph type="dt" sz="half" idx="4294967295"/>
          </p:nvPr>
        </p:nvSpPr>
        <p:spPr>
          <a:xfrm>
            <a:off x="0" y="6477000"/>
            <a:ext cx="2133600" cy="274638"/>
          </a:xfrm>
          <a:prstGeom prst="rect">
            <a:avLst/>
          </a:prstGeom>
        </p:spPr>
        <p:txBody>
          <a:bodyPr/>
          <a:lstStyle/>
          <a:p>
            <a:fld id="{9EB7F433-1DCF-43E4-A9B5-8BCD078BBED5}" type="datetime1">
              <a:rPr lang="fr-FR" smtClean="0"/>
              <a:pPr/>
              <a:t>06/07/2011</a:t>
            </a:fld>
            <a:endParaRPr lang="fr-BE"/>
          </a:p>
        </p:txBody>
      </p:sp>
      <p:pic>
        <p:nvPicPr>
          <p:cNvPr id="8" name="Image 7" descr="Sans titre.bmp"/>
          <p:cNvPicPr>
            <a:picLocks noChangeAspect="1"/>
          </p:cNvPicPr>
          <p:nvPr/>
        </p:nvPicPr>
        <p:blipFill>
          <a:blip r:embed="rId4" cstate="print">
            <a:clrChange>
              <a:clrFrom>
                <a:srgbClr val="FFFFFF"/>
              </a:clrFrom>
              <a:clrTo>
                <a:srgbClr val="FFFFFF">
                  <a:alpha val="0"/>
                </a:srgbClr>
              </a:clrTo>
            </a:clrChange>
            <a:duotone>
              <a:prstClr val="black"/>
              <a:schemeClr val="accent1">
                <a:tint val="45000"/>
                <a:satMod val="400000"/>
              </a:schemeClr>
            </a:duotone>
          </a:blip>
          <a:stretch>
            <a:fillRect/>
          </a:stretch>
        </p:blipFill>
        <p:spPr>
          <a:xfrm>
            <a:off x="-142908" y="2357430"/>
            <a:ext cx="9144000" cy="958718"/>
          </a:xfrm>
          <a:prstGeom prst="rect">
            <a:avLst/>
          </a:prstGeom>
          <a:scene3d>
            <a:camera prst="isometricOffAxis1Right"/>
            <a:lightRig rig="threePt" dir="t"/>
          </a:scene3d>
        </p:spPr>
      </p:pic>
      <p:sp>
        <p:nvSpPr>
          <p:cNvPr id="9" name="ZoneTexte 8"/>
          <p:cNvSpPr txBox="1"/>
          <p:nvPr/>
        </p:nvSpPr>
        <p:spPr>
          <a:xfrm>
            <a:off x="3479096" y="2357430"/>
            <a:ext cx="521400" cy="1015663"/>
          </a:xfrm>
          <a:prstGeom prst="rect">
            <a:avLst/>
          </a:prstGeom>
          <a:noFill/>
        </p:spPr>
        <p:txBody>
          <a:bodyPr wrap="square" rtlCol="0">
            <a:spAutoFit/>
            <a:scene3d>
              <a:camera prst="isometricOffAxis1Right"/>
              <a:lightRig rig="glow" dir="t">
                <a:rot lat="0" lon="0" rev="3600000"/>
              </a:lightRig>
            </a:scene3d>
            <a:sp3d prstMaterial="softEdge">
              <a:bevelT w="29210" h="16510"/>
              <a:contourClr>
                <a:schemeClr val="accent4">
                  <a:alpha val="95000"/>
                </a:schemeClr>
              </a:contourClr>
            </a:sp3d>
          </a:bodyPr>
          <a:lstStyle/>
          <a:p>
            <a:r>
              <a:rPr lang="fr-FR" sz="6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228600">
                    <a:schemeClr val="accent3">
                      <a:satMod val="175000"/>
                      <a:alpha val="40000"/>
                    </a:schemeClr>
                  </a:glow>
                  <a:outerShdw blurRad="88000" dist="50800" dir="5040000" algn="tl">
                    <a:schemeClr val="accent4">
                      <a:tint val="80000"/>
                      <a:satMod val="250000"/>
                      <a:alpha val="45000"/>
                    </a:schemeClr>
                  </a:outerShdw>
                  <a:reflection blurRad="6350" stA="55000" endA="50" endPos="85000" dist="60007" dir="5400000" sy="-100000" algn="bl" rotWithShape="0"/>
                </a:effectLst>
                <a:latin typeface="Times New Roman" pitchFamily="18" charset="0"/>
                <a:cs typeface="Times New Roman" pitchFamily="18" charset="0"/>
              </a:rPr>
              <a:t>I</a:t>
            </a:r>
            <a:endParaRPr lang="fr-FR" sz="6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228600">
                  <a:schemeClr val="accent3">
                    <a:satMod val="175000"/>
                    <a:alpha val="40000"/>
                  </a:schemeClr>
                </a:glow>
                <a:outerShdw blurRad="88000" dist="50800" dir="5040000" algn="tl">
                  <a:schemeClr val="accent4">
                    <a:tint val="80000"/>
                    <a:satMod val="250000"/>
                    <a:alpha val="45000"/>
                  </a:schemeClr>
                </a:outerShdw>
                <a:reflection blurRad="6350" stA="55000" endA="50" endPos="85000" dist="60007" dir="5400000" sy="-100000" algn="bl" rotWithShape="0"/>
              </a:effectLst>
              <a:latin typeface="Times New Roman" pitchFamily="18" charset="0"/>
              <a:cs typeface="Times New Roman" pitchFamily="18" charset="0"/>
            </a:endParaRPr>
          </a:p>
        </p:txBody>
      </p:sp>
      <p:sp>
        <p:nvSpPr>
          <p:cNvPr id="11" name="ZoneTexte 10"/>
          <p:cNvSpPr txBox="1"/>
          <p:nvPr/>
        </p:nvSpPr>
        <p:spPr>
          <a:xfrm>
            <a:off x="3633974" y="2500306"/>
            <a:ext cx="3652670" cy="584775"/>
          </a:xfrm>
          <a:prstGeom prst="rect">
            <a:avLst/>
          </a:prstGeom>
          <a:noFill/>
        </p:spPr>
        <p:txBody>
          <a:bodyPr wrap="square" rtlCol="0">
            <a:spAutoFit/>
            <a:scene3d>
              <a:camera prst="isometricOffAxis1Right"/>
              <a:lightRig rig="glow" dir="tl">
                <a:rot lat="0" lon="0" rev="5400000"/>
              </a:lightRig>
            </a:scene3d>
            <a:sp3d contourW="12700">
              <a:bevelT w="25400" h="25400"/>
              <a:contourClr>
                <a:schemeClr val="accent6">
                  <a:shade val="73000"/>
                </a:schemeClr>
              </a:contourClr>
            </a:sp3d>
          </a:bodyPr>
          <a:lstStyle/>
          <a:p>
            <a:r>
              <a:rPr lang="fr-FR" sz="3200" b="1"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228600">
                    <a:schemeClr val="accent6">
                      <a:satMod val="175000"/>
                      <a:alpha val="40000"/>
                    </a:schemeClr>
                  </a:glow>
                  <a:outerShdw blurRad="80000" dist="40000" dir="5040000" algn="tl">
                    <a:srgbClr val="000000">
                      <a:alpha val="30000"/>
                    </a:srgbClr>
                  </a:outerShdw>
                  <a:reflection blurRad="6350" stA="55000" endA="50" endPos="85000" dist="60007" dir="5400000" sy="-100000" algn="bl" rotWithShape="0"/>
                </a:effectLst>
              </a:rPr>
              <a:t>ntroduction</a:t>
            </a:r>
            <a:endParaRPr lang="fr-FR"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228600">
                  <a:schemeClr val="accent6">
                    <a:satMod val="175000"/>
                    <a:alpha val="40000"/>
                  </a:schemeClr>
                </a:glow>
                <a:outerShdw blurRad="80000" dist="40000" dir="5040000" algn="tl">
                  <a:srgbClr val="000000">
                    <a:alpha val="30000"/>
                  </a:srgbClr>
                </a:outerShdw>
                <a:reflection blurRad="6350" stA="55000" endA="50" endPos="85000" dist="60007" dir="5400000" sy="-100000" algn="bl" rotWithShape="0"/>
              </a:effectLst>
            </a:endParaRPr>
          </a:p>
        </p:txBody>
      </p:sp>
      <p:pic>
        <p:nvPicPr>
          <p:cNvPr id="3074" name="Picture 2"/>
          <p:cNvPicPr>
            <a:picLocks noChangeAspect="1" noChangeArrowheads="1"/>
          </p:cNvPicPr>
          <p:nvPr/>
        </p:nvPicPr>
        <p:blipFill>
          <a:blip r:embed="rId5" cstate="print"/>
          <a:srcRect/>
          <a:stretch>
            <a:fillRect/>
          </a:stretch>
        </p:blipFill>
        <p:spPr bwMode="auto">
          <a:xfrm>
            <a:off x="0" y="0"/>
            <a:ext cx="2571736" cy="785794"/>
          </a:xfrm>
          <a:prstGeom prst="rect">
            <a:avLst/>
          </a:prstGeom>
          <a:noFill/>
          <a:ln w="9525">
            <a:noFill/>
            <a:miter lim="800000"/>
            <a:headEnd/>
            <a:tailEnd/>
          </a:ln>
          <a:effec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heckerboard(across)">
                                      <p:cBhvr>
                                        <p:cTn id="10" dur="500"/>
                                        <p:tgtEl>
                                          <p:spTgt spid="9"/>
                                        </p:tgtEl>
                                      </p:cBhvr>
                                    </p:animEffect>
                                  </p:childTnLst>
                                </p:cTn>
                              </p:par>
                              <p:par>
                                <p:cTn id="11" presetID="2" presetClass="entr" presetSubtype="4"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2"/>
          <p:cNvGrpSpPr>
            <a:grpSpLocks/>
          </p:cNvGrpSpPr>
          <p:nvPr/>
        </p:nvGrpSpPr>
        <p:grpSpPr bwMode="auto">
          <a:xfrm>
            <a:off x="6749942" y="0"/>
            <a:ext cx="2214546" cy="565151"/>
            <a:chOff x="4694" y="1940"/>
            <a:chExt cx="862" cy="356"/>
          </a:xfrm>
          <a:solidFill>
            <a:srgbClr val="00B050"/>
          </a:solidFill>
        </p:grpSpPr>
        <p:sp>
          <p:nvSpPr>
            <p:cNvPr id="23"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24"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endParaRPr lang="fr-FR" b="1" dirty="0">
                <a:solidFill>
                  <a:schemeClr val="bg1"/>
                </a:solidFill>
              </a:endParaRPr>
            </a:p>
          </p:txBody>
        </p:sp>
      </p:grpSp>
      <p:pic>
        <p:nvPicPr>
          <p:cNvPr id="4098" name="Picture 2"/>
          <p:cNvPicPr>
            <a:picLocks noChangeAspect="1" noChangeArrowheads="1"/>
          </p:cNvPicPr>
          <p:nvPr/>
        </p:nvPicPr>
        <p:blipFill>
          <a:blip r:embed="rId3" cstate="print"/>
          <a:srcRect/>
          <a:stretch>
            <a:fillRect/>
          </a:stretch>
        </p:blipFill>
        <p:spPr bwMode="auto">
          <a:xfrm>
            <a:off x="0" y="0"/>
            <a:ext cx="2571736" cy="928670"/>
          </a:xfrm>
          <a:prstGeom prst="rect">
            <a:avLst/>
          </a:prstGeom>
          <a:noFill/>
          <a:ln w="9525">
            <a:noFill/>
            <a:miter lim="800000"/>
            <a:headEnd/>
            <a:tailEnd/>
          </a:ln>
          <a:effectLst/>
        </p:spPr>
      </p:pic>
      <p:grpSp>
        <p:nvGrpSpPr>
          <p:cNvPr id="7" name="Group 22"/>
          <p:cNvGrpSpPr>
            <a:grpSpLocks/>
          </p:cNvGrpSpPr>
          <p:nvPr/>
        </p:nvGrpSpPr>
        <p:grpSpPr bwMode="auto">
          <a:xfrm>
            <a:off x="395536" y="0"/>
            <a:ext cx="2214546" cy="565151"/>
            <a:chOff x="4694" y="1940"/>
            <a:chExt cx="862" cy="356"/>
          </a:xfrm>
          <a:solidFill>
            <a:srgbClr val="FFFF00"/>
          </a:solidFill>
        </p:grpSpPr>
        <p:sp>
          <p:nvSpPr>
            <p:cNvPr id="8"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accent2"/>
            </a:lnRef>
            <a:fillRef idx="3">
              <a:schemeClr val="accent2"/>
            </a:fillRef>
            <a:effectRef idx="3">
              <a:schemeClr val="accent2"/>
            </a:effectRef>
            <a:fontRef idx="minor">
              <a:schemeClr val="lt1"/>
            </a:fontRef>
          </p:style>
          <p:txBody>
            <a:bodyPr wrap="none" anchor="ctr"/>
            <a:lstStyle/>
            <a:p>
              <a:endParaRPr lang="fr-FR"/>
            </a:p>
          </p:txBody>
        </p:sp>
        <p:sp>
          <p:nvSpPr>
            <p:cNvPr id="9" name="Text Box 24"/>
            <p:cNvSpPr txBox="1">
              <a:spLocks noChangeArrowheads="1"/>
            </p:cNvSpPr>
            <p:nvPr/>
          </p:nvSpPr>
          <p:spPr bwMode="auto">
            <a:xfrm>
              <a:off x="4756" y="2031"/>
              <a:ext cx="771" cy="233"/>
            </a:xfrm>
            <a:prstGeom prst="rect">
              <a:avLst/>
            </a:prstGeom>
            <a:grp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ctr">
                <a:spcBef>
                  <a:spcPct val="50000"/>
                </a:spcBef>
              </a:pPr>
              <a:r>
                <a:rPr lang="fr-FR" b="1" dirty="0">
                  <a:solidFill>
                    <a:schemeClr val="bg1"/>
                  </a:solidFill>
                </a:rPr>
                <a:t>Introduction</a:t>
              </a:r>
            </a:p>
          </p:txBody>
        </p:sp>
      </p:grpSp>
      <p:grpSp>
        <p:nvGrpSpPr>
          <p:cNvPr id="19" name="Group 22"/>
          <p:cNvGrpSpPr>
            <a:grpSpLocks/>
          </p:cNvGrpSpPr>
          <p:nvPr/>
        </p:nvGrpSpPr>
        <p:grpSpPr bwMode="auto">
          <a:xfrm>
            <a:off x="3293558" y="0"/>
            <a:ext cx="2214546" cy="565151"/>
            <a:chOff x="4694" y="1940"/>
            <a:chExt cx="862" cy="356"/>
          </a:xfrm>
          <a:solidFill>
            <a:srgbClr val="92D050"/>
          </a:solidFill>
        </p:grpSpPr>
        <p:sp>
          <p:nvSpPr>
            <p:cNvPr id="20"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21"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grpSp>
        <p:nvGrpSpPr>
          <p:cNvPr id="17" name="Groupe 16"/>
          <p:cNvGrpSpPr/>
          <p:nvPr/>
        </p:nvGrpSpPr>
        <p:grpSpPr>
          <a:xfrm>
            <a:off x="192366" y="1628800"/>
            <a:ext cx="8951634" cy="3456384"/>
            <a:chOff x="2051720" y="1916832"/>
            <a:chExt cx="5639451" cy="2664296"/>
          </a:xfrm>
        </p:grpSpPr>
        <p:sp>
          <p:nvSpPr>
            <p:cNvPr id="16" name="Rectangle à coins arrondis 15"/>
            <p:cNvSpPr/>
            <p:nvPr/>
          </p:nvSpPr>
          <p:spPr>
            <a:xfrm>
              <a:off x="2051720" y="1916832"/>
              <a:ext cx="5616624" cy="2664296"/>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fr-FR"/>
            </a:p>
          </p:txBody>
        </p:sp>
        <p:sp>
          <p:nvSpPr>
            <p:cNvPr id="15" name="Rectangle 14"/>
            <p:cNvSpPr/>
            <p:nvPr/>
          </p:nvSpPr>
          <p:spPr>
            <a:xfrm>
              <a:off x="2164811" y="2136338"/>
              <a:ext cx="5526360" cy="404830"/>
            </a:xfrm>
            <a:prstGeom prst="rect">
              <a:avLst/>
            </a:prstGeom>
          </p:spPr>
          <p:txBody>
            <a:bodyPr wrap="square">
              <a:spAutoFit/>
            </a:bodyPr>
            <a:lstStyle/>
            <a:p>
              <a:endParaRPr lang="fr-FR" sz="2800" dirty="0">
                <a:latin typeface="Times New Roman" pitchFamily="18" charset="0"/>
                <a:cs typeface="Times New Roman" pitchFamily="18" charset="0"/>
              </a:endParaRPr>
            </a:p>
          </p:txBody>
        </p:sp>
      </p:grpSp>
      <p:sp>
        <p:nvSpPr>
          <p:cNvPr id="18" name="Espace réservé du contenu 2"/>
          <p:cNvSpPr txBox="1">
            <a:spLocks/>
          </p:cNvSpPr>
          <p:nvPr/>
        </p:nvSpPr>
        <p:spPr bwMode="auto">
          <a:xfrm>
            <a:off x="251520" y="1772816"/>
            <a:ext cx="8496944" cy="381642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20000"/>
              </a:spcBef>
              <a:spcAft>
                <a:spcPct val="0"/>
              </a:spcAft>
              <a:buClr>
                <a:schemeClr val="folHlink"/>
              </a:buClr>
              <a:buSzPct val="75000"/>
              <a:buFontTx/>
              <a:buNone/>
              <a:tabLst/>
              <a:defRPr/>
            </a:pPr>
            <a:r>
              <a:rPr lang="fr-FR" sz="2400" kern="0" dirty="0" smtClean="0">
                <a:effectLst>
                  <a:outerShdw blurRad="38100" dist="38100" dir="2700000" algn="tl">
                    <a:srgbClr val="010199"/>
                  </a:outerShdw>
                </a:effectLst>
                <a:latin typeface="Times New Roman" pitchFamily="18" charset="0"/>
                <a:cs typeface="Times New Roman" pitchFamily="18" charset="0"/>
              </a:rPr>
              <a:t>	</a:t>
            </a:r>
            <a:r>
              <a:rPr kumimoji="0" lang="fr-FR" sz="2400" b="0" i="0" u="none" strike="noStrike" kern="0" cap="none" spc="0" normalizeH="0" baseline="0" noProof="0" dirty="0" smtClean="0">
                <a:ln>
                  <a:noFill/>
                </a:ln>
                <a:solidFill>
                  <a:schemeClr val="tx1"/>
                </a:solidFill>
                <a:effectLst>
                  <a:outerShdw blurRad="38100" dist="38100" dir="2700000" algn="tl">
                    <a:srgbClr val="010199"/>
                  </a:outerShdw>
                </a:effectLst>
                <a:uLnTx/>
                <a:uFillTx/>
                <a:latin typeface="Times New Roman" pitchFamily="18" charset="0"/>
                <a:ea typeface="+mn-ea"/>
                <a:cs typeface="Times New Roman" pitchFamily="18" charset="0"/>
              </a:rPr>
              <a:t> La chimie hétérocyclique a connu un essor considérable   grâce à l’intérêt que présentent  les hétérocycles sur le plan théorique et pratique.</a:t>
            </a:r>
          </a:p>
          <a:p>
            <a:pPr marL="0" marR="0" lvl="0" indent="0" algn="just" defTabSz="914400" rtl="0" eaLnBrk="1" fontAlgn="base" latinLnBrk="0" hangingPunct="1">
              <a:lnSpc>
                <a:spcPct val="100000"/>
              </a:lnSpc>
              <a:spcBef>
                <a:spcPct val="20000"/>
              </a:spcBef>
              <a:spcAft>
                <a:spcPct val="0"/>
              </a:spcAft>
              <a:buClr>
                <a:schemeClr val="folHlink"/>
              </a:buClr>
              <a:buSzPct val="75000"/>
              <a:buFontTx/>
              <a:buNone/>
              <a:tabLst/>
              <a:defRPr/>
            </a:pPr>
            <a:r>
              <a:rPr kumimoji="0" lang="fr-FR" sz="2400" b="0" i="0" u="none" strike="noStrike" kern="0" cap="none" spc="0" normalizeH="0" baseline="0" noProof="0" dirty="0" smtClean="0">
                <a:ln>
                  <a:noFill/>
                </a:ln>
                <a:solidFill>
                  <a:schemeClr val="tx1"/>
                </a:solidFill>
                <a:effectLst>
                  <a:outerShdw blurRad="38100" dist="38100" dir="2700000" algn="tl">
                    <a:srgbClr val="010199"/>
                  </a:outerShdw>
                </a:effectLst>
                <a:uLnTx/>
                <a:uFillTx/>
                <a:latin typeface="Times New Roman" pitchFamily="18" charset="0"/>
                <a:ea typeface="+mn-ea"/>
                <a:cs typeface="Times New Roman" pitchFamily="18" charset="0"/>
              </a:rPr>
              <a:t>        Cet intérêt est encore stimulé par la mise en évidence des activités pharmacologiques variées que présentent une grande majorité de ces composés. </a:t>
            </a:r>
          </a:p>
          <a:p>
            <a:pPr marL="0" marR="0" lvl="0" indent="0" algn="just" defTabSz="914400" rtl="0" eaLnBrk="1" fontAlgn="base" latinLnBrk="0" hangingPunct="1">
              <a:lnSpc>
                <a:spcPct val="100000"/>
              </a:lnSpc>
              <a:spcBef>
                <a:spcPct val="20000"/>
              </a:spcBef>
              <a:spcAft>
                <a:spcPct val="0"/>
              </a:spcAft>
              <a:buClr>
                <a:schemeClr val="folHlink"/>
              </a:buClr>
              <a:buSzPct val="75000"/>
              <a:buFontTx/>
              <a:buNone/>
              <a:tabLst/>
              <a:defRPr/>
            </a:pPr>
            <a:r>
              <a:rPr kumimoji="0" lang="fr-FR" sz="2400" b="0" i="0" u="none" strike="noStrike" kern="0" cap="none" spc="0" normalizeH="0" baseline="0" noProof="0" dirty="0" smtClean="0">
                <a:ln>
                  <a:noFill/>
                </a:ln>
                <a:solidFill>
                  <a:schemeClr val="tx1"/>
                </a:solidFill>
                <a:effectLst>
                  <a:outerShdw blurRad="38100" dist="38100" dir="2700000" algn="tl">
                    <a:srgbClr val="010199"/>
                  </a:outerShdw>
                </a:effectLst>
                <a:uLnTx/>
                <a:uFillTx/>
                <a:latin typeface="Times New Roman" pitchFamily="18" charset="0"/>
                <a:ea typeface="+mn-ea"/>
                <a:cs typeface="Times New Roman" pitchFamily="18" charset="0"/>
              </a:rPr>
              <a:t>   	</a:t>
            </a:r>
          </a:p>
          <a:p>
            <a:pPr marL="0" marR="0" lvl="0" indent="0" algn="just" defTabSz="914400" rtl="0" eaLnBrk="1" fontAlgn="base" latinLnBrk="0" hangingPunct="1">
              <a:lnSpc>
                <a:spcPct val="100000"/>
              </a:lnSpc>
              <a:spcBef>
                <a:spcPct val="20000"/>
              </a:spcBef>
              <a:spcAft>
                <a:spcPct val="0"/>
              </a:spcAft>
              <a:buClr>
                <a:schemeClr val="folHlink"/>
              </a:buClr>
              <a:buSzPct val="75000"/>
              <a:buFontTx/>
              <a:buNone/>
              <a:tabLst/>
              <a:defRPr/>
            </a:pPr>
            <a:endParaRPr kumimoji="0" lang="fr-FR" sz="2400" b="0" i="0" u="none" strike="noStrike" kern="0" cap="none" spc="0" normalizeH="0" baseline="0" noProof="0" dirty="0" smtClean="0">
              <a:ln>
                <a:noFill/>
              </a:ln>
              <a:solidFill>
                <a:schemeClr val="tx1"/>
              </a:solidFill>
              <a:effectLst>
                <a:outerShdw blurRad="38100" dist="38100" dir="2700000" algn="tl">
                  <a:srgbClr val="010199"/>
                </a:outerShdw>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folHlink"/>
              </a:buClr>
              <a:buSzPct val="75000"/>
              <a:buFontTx/>
              <a:buNone/>
              <a:tabLst/>
              <a:defRPr/>
            </a:pPr>
            <a:endParaRPr kumimoji="0" lang="fr-FR" sz="2400" b="0" i="0" u="none" strike="noStrike" kern="0" cap="none" spc="0" normalizeH="0" baseline="0" noProof="0" dirty="0" smtClean="0">
              <a:ln>
                <a:noFill/>
              </a:ln>
              <a:solidFill>
                <a:schemeClr val="tx1"/>
              </a:solidFill>
              <a:effectLst>
                <a:outerShdw blurRad="38100" dist="38100" dir="2700000" algn="tl">
                  <a:srgbClr val="010199"/>
                </a:outerShdw>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folHlink"/>
              </a:buClr>
              <a:buSzPct val="75000"/>
              <a:buFontTx/>
              <a:buNone/>
              <a:tabLst/>
              <a:defRPr/>
            </a:pPr>
            <a:endParaRPr kumimoji="0" lang="fr-FR" sz="2400" b="0" i="0" u="none" strike="noStrike" kern="0" cap="none" spc="0" normalizeH="0" baseline="0" noProof="0" dirty="0" smtClean="0">
              <a:ln>
                <a:noFill/>
              </a:ln>
              <a:solidFill>
                <a:schemeClr val="tx1"/>
              </a:solidFill>
              <a:effectLst>
                <a:outerShdw blurRad="38100" dist="38100" dir="2700000" algn="tl">
                  <a:srgbClr val="010199"/>
                </a:outerShdw>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folHlink"/>
              </a:buClr>
              <a:buSzPct val="75000"/>
              <a:buFontTx/>
              <a:buNone/>
              <a:tabLst/>
              <a:defRPr/>
            </a:pPr>
            <a:endParaRPr kumimoji="0" lang="fr-FR" sz="2400" b="0" i="0" u="none" strike="noStrike" kern="0" cap="none" spc="0" normalizeH="0" baseline="0" noProof="0" dirty="0" smtClean="0">
              <a:ln>
                <a:noFill/>
              </a:ln>
              <a:solidFill>
                <a:schemeClr val="tx1"/>
              </a:solidFill>
              <a:effectLst>
                <a:outerShdw blurRad="38100" dist="38100" dir="2700000" algn="tl">
                  <a:srgbClr val="010199"/>
                </a:outerShdw>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folHlink"/>
              </a:buClr>
              <a:buSzPct val="75000"/>
              <a:buFontTx/>
              <a:buNone/>
              <a:tabLst/>
              <a:defRPr/>
            </a:pPr>
            <a:endParaRPr kumimoji="0" lang="fr-FR" sz="2400" b="0" i="0" u="none" strike="noStrike" kern="0" cap="none" spc="0" normalizeH="0" baseline="0" noProof="0" dirty="0" smtClean="0">
              <a:ln>
                <a:noFill/>
              </a:ln>
              <a:solidFill>
                <a:schemeClr val="tx1"/>
              </a:solidFill>
              <a:effectLst>
                <a:outerShdw blurRad="38100" dist="38100" dir="2700000" algn="tl">
                  <a:srgbClr val="010199"/>
                </a:outerShdw>
              </a:effectLst>
              <a:uLnTx/>
              <a:uFillTx/>
              <a:latin typeface="+mn-lt"/>
              <a:ea typeface="+mn-ea"/>
              <a:cs typeface="+mn-cs"/>
            </a:endParaRPr>
          </a:p>
          <a:p>
            <a:pPr marL="0" marR="0" lvl="0" indent="0" algn="ctr" defTabSz="914400" rtl="0" eaLnBrk="1" fontAlgn="base" latinLnBrk="0" hangingPunct="1">
              <a:lnSpc>
                <a:spcPct val="100000"/>
              </a:lnSpc>
              <a:spcBef>
                <a:spcPct val="20000"/>
              </a:spcBef>
              <a:spcAft>
                <a:spcPct val="0"/>
              </a:spcAft>
              <a:buClr>
                <a:schemeClr val="folHlink"/>
              </a:buClr>
              <a:buSzPct val="75000"/>
              <a:buFontTx/>
              <a:buNone/>
              <a:tabLst/>
              <a:defRPr/>
            </a:pPr>
            <a:endParaRPr kumimoji="0" lang="fr-FR" sz="2400" b="0" i="0" u="none" strike="noStrike" kern="0" cap="none" spc="0" normalizeH="0" baseline="0" noProof="0" dirty="0" smtClean="0">
              <a:ln>
                <a:noFill/>
              </a:ln>
              <a:solidFill>
                <a:schemeClr val="tx1"/>
              </a:solidFill>
              <a:effectLst>
                <a:outerShdw blurRad="38100" dist="38100" dir="2700000" algn="tl">
                  <a:srgbClr val="010199"/>
                </a:outerShdw>
              </a:effectLst>
              <a:uLnTx/>
              <a:uFillTx/>
              <a:latin typeface="+mn-lt"/>
              <a:ea typeface="+mn-ea"/>
              <a:cs typeface="+mn-cs"/>
            </a:endParaRPr>
          </a:p>
        </p:txBody>
      </p:sp>
      <p:sp>
        <p:nvSpPr>
          <p:cNvPr id="30" name="Rectangle 29"/>
          <p:cNvSpPr/>
          <p:nvPr/>
        </p:nvSpPr>
        <p:spPr>
          <a:xfrm>
            <a:off x="7171042" y="188640"/>
            <a:ext cx="1433406" cy="369332"/>
          </a:xfrm>
          <a:prstGeom prst="rect">
            <a:avLst/>
          </a:prstGeom>
        </p:spPr>
        <p:txBody>
          <a:bodyPr wrap="none">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1.38889E-6 -1.11111E-6 L 1.38889E-6 0.10486 " pathEditMode="relative" rAng="0" ptsTypes="AA">
                                      <p:cBhvr>
                                        <p:cTn id="6" dur="2000" fill="hold"/>
                                        <p:tgtEl>
                                          <p:spTgt spid="7"/>
                                        </p:tgtEl>
                                        <p:attrNameLst>
                                          <p:attrName>ppt_x</p:attrName>
                                          <p:attrName>ppt_y</p:attrName>
                                        </p:attrNameLst>
                                      </p:cBhvr>
                                      <p:rCtr x="0" y="52"/>
                                    </p:animMotion>
                                  </p:childTnLst>
                                </p:cTn>
                              </p:par>
                            </p:childTnLst>
                          </p:cTn>
                        </p:par>
                      </p:childTnLst>
                    </p:cTn>
                  </p:par>
                  <p:par>
                    <p:cTn id="7" fill="hold">
                      <p:stCondLst>
                        <p:cond delay="indefinite"/>
                      </p:stCondLst>
                      <p:childTnLst>
                        <p:par>
                          <p:cTn id="8" fill="hold">
                            <p:stCondLst>
                              <p:cond delay="0"/>
                            </p:stCondLst>
                            <p:childTnLst>
                              <p:par>
                                <p:cTn id="9" presetID="25"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p:cTn id="11" dur="500" decel="50000" fill="hold">
                                          <p:stCondLst>
                                            <p:cond delay="0"/>
                                          </p:stCondLst>
                                        </p:cTn>
                                        <p:tgtEl>
                                          <p:spTgt spid="17"/>
                                        </p:tgtEl>
                                        <p:attrNameLst>
                                          <p:attrName>style.rotation</p:attrName>
                                        </p:attrNameLst>
                                      </p:cBhvr>
                                      <p:tavLst>
                                        <p:tav tm="0">
                                          <p:val>
                                            <p:fltVal val="-90"/>
                                          </p:val>
                                        </p:tav>
                                        <p:tav tm="100000">
                                          <p:val>
                                            <p:fltVal val="0"/>
                                          </p:val>
                                        </p:tav>
                                      </p:tavLst>
                                    </p:anim>
                                    <p:anim calcmode="lin" valueType="num">
                                      <p:cBhvr>
                                        <p:cTn id="12" dur="500" decel="50000" fill="hold">
                                          <p:stCondLst>
                                            <p:cond delay="0"/>
                                          </p:stCondLst>
                                        </p:cTn>
                                        <p:tgtEl>
                                          <p:spTgt spid="17"/>
                                        </p:tgtEl>
                                        <p:attrNameLst>
                                          <p:attrName>ppt_w</p:attrName>
                                        </p:attrNameLst>
                                      </p:cBhvr>
                                      <p:tavLst>
                                        <p:tav tm="0">
                                          <p:val>
                                            <p:strVal val="#ppt_w"/>
                                          </p:val>
                                        </p:tav>
                                        <p:tav tm="100000">
                                          <p:val>
                                            <p:strVal val="#ppt_w*.05"/>
                                          </p:val>
                                        </p:tav>
                                      </p:tavLst>
                                    </p:anim>
                                    <p:anim calcmode="lin" valueType="num">
                                      <p:cBhvr>
                                        <p:cTn id="13" dur="500" accel="50000" fill="hold">
                                          <p:stCondLst>
                                            <p:cond delay="500"/>
                                          </p:stCondLst>
                                        </p:cTn>
                                        <p:tgtEl>
                                          <p:spTgt spid="17"/>
                                        </p:tgtEl>
                                        <p:attrNameLst>
                                          <p:attrName>ppt_w</p:attrName>
                                        </p:attrNameLst>
                                      </p:cBhvr>
                                      <p:tavLst>
                                        <p:tav tm="0">
                                          <p:val>
                                            <p:strVal val="#ppt_w*.05"/>
                                          </p:val>
                                        </p:tav>
                                        <p:tav tm="100000">
                                          <p:val>
                                            <p:strVal val="#ppt_w"/>
                                          </p:val>
                                        </p:tav>
                                      </p:tavLst>
                                    </p:anim>
                                    <p:anim calcmode="lin" valueType="num">
                                      <p:cBhvr>
                                        <p:cTn id="14" dur="1000" fill="hold"/>
                                        <p:tgtEl>
                                          <p:spTgt spid="17"/>
                                        </p:tgtEl>
                                        <p:attrNameLst>
                                          <p:attrName>ppt_h</p:attrName>
                                        </p:attrNameLst>
                                      </p:cBhvr>
                                      <p:tavLst>
                                        <p:tav tm="0">
                                          <p:val>
                                            <p:strVal val="#ppt_h"/>
                                          </p:val>
                                        </p:tav>
                                        <p:tav tm="100000">
                                          <p:val>
                                            <p:strVal val="#ppt_h"/>
                                          </p:val>
                                        </p:tav>
                                      </p:tavLst>
                                    </p:anim>
                                    <p:anim calcmode="lin" valueType="num">
                                      <p:cBhvr>
                                        <p:cTn id="15" dur="500" decel="50000" fill="hold">
                                          <p:stCondLst>
                                            <p:cond delay="0"/>
                                          </p:stCondLst>
                                        </p:cTn>
                                        <p:tgtEl>
                                          <p:spTgt spid="17"/>
                                        </p:tgtEl>
                                        <p:attrNameLst>
                                          <p:attrName>ppt_x</p:attrName>
                                        </p:attrNameLst>
                                      </p:cBhvr>
                                      <p:tavLst>
                                        <p:tav tm="0">
                                          <p:val>
                                            <p:strVal val="#ppt_x+.4"/>
                                          </p:val>
                                        </p:tav>
                                        <p:tav tm="100000">
                                          <p:val>
                                            <p:strVal val="#ppt_x"/>
                                          </p:val>
                                        </p:tav>
                                      </p:tavLst>
                                    </p:anim>
                                    <p:anim calcmode="lin" valueType="num">
                                      <p:cBhvr>
                                        <p:cTn id="16" dur="500" decel="50000" fill="hold">
                                          <p:stCondLst>
                                            <p:cond delay="0"/>
                                          </p:stCondLst>
                                        </p:cTn>
                                        <p:tgtEl>
                                          <p:spTgt spid="17"/>
                                        </p:tgtEl>
                                        <p:attrNameLst>
                                          <p:attrName>ppt_y</p:attrName>
                                        </p:attrNameLst>
                                      </p:cBhvr>
                                      <p:tavLst>
                                        <p:tav tm="0">
                                          <p:val>
                                            <p:strVal val="#ppt_y-.2"/>
                                          </p:val>
                                        </p:tav>
                                        <p:tav tm="100000">
                                          <p:val>
                                            <p:strVal val="#ppt_y+.1"/>
                                          </p:val>
                                        </p:tav>
                                      </p:tavLst>
                                    </p:anim>
                                    <p:anim calcmode="lin" valueType="num">
                                      <p:cBhvr>
                                        <p:cTn id="17" dur="500" accel="50000" fill="hold">
                                          <p:stCondLst>
                                            <p:cond delay="500"/>
                                          </p:stCondLst>
                                        </p:cTn>
                                        <p:tgtEl>
                                          <p:spTgt spid="17"/>
                                        </p:tgtEl>
                                        <p:attrNameLst>
                                          <p:attrName>ppt_y</p:attrName>
                                        </p:attrNameLst>
                                      </p:cBhvr>
                                      <p:tavLst>
                                        <p:tav tm="0">
                                          <p:val>
                                            <p:strVal val="#ppt_y+.1"/>
                                          </p:val>
                                        </p:tav>
                                        <p:tav tm="100000">
                                          <p:val>
                                            <p:strVal val="#ppt_y"/>
                                          </p:val>
                                        </p:tav>
                                      </p:tavLst>
                                    </p:anim>
                                    <p:animEffect transition="in" filter="fade">
                                      <p:cBhvr>
                                        <p:cTn id="18" dur="1000" decel="50000">
                                          <p:stCondLst>
                                            <p:cond delay="0"/>
                                          </p:stCondLst>
                                        </p:cTn>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30" presetClass="entr" presetSubtype="0" fill="hold" nodeType="clickEffect">
                                  <p:stCondLst>
                                    <p:cond delay="0"/>
                                  </p:stCondLst>
                                  <p:childTnLst>
                                    <p:set>
                                      <p:cBhvr>
                                        <p:cTn id="22" dur="1" fill="hold">
                                          <p:stCondLst>
                                            <p:cond delay="0"/>
                                          </p:stCondLst>
                                        </p:cTn>
                                        <p:tgtEl>
                                          <p:spTgt spid="18">
                                            <p:txEl>
                                              <p:pRg st="0" end="0"/>
                                            </p:txEl>
                                          </p:spTgt>
                                        </p:tgtEl>
                                        <p:attrNameLst>
                                          <p:attrName>style.visibility</p:attrName>
                                        </p:attrNameLst>
                                      </p:cBhvr>
                                      <p:to>
                                        <p:strVal val="visible"/>
                                      </p:to>
                                    </p:set>
                                    <p:animEffect transition="in" filter="fade">
                                      <p:cBhvr>
                                        <p:cTn id="23" dur="800" decel="100000"/>
                                        <p:tgtEl>
                                          <p:spTgt spid="18">
                                            <p:txEl>
                                              <p:pRg st="0" end="0"/>
                                            </p:txEl>
                                          </p:spTgt>
                                        </p:tgtEl>
                                      </p:cBhvr>
                                    </p:animEffect>
                                    <p:anim calcmode="lin" valueType="num">
                                      <p:cBhvr>
                                        <p:cTn id="24" dur="800" decel="100000" fill="hold"/>
                                        <p:tgtEl>
                                          <p:spTgt spid="18">
                                            <p:txEl>
                                              <p:pRg st="0" end="0"/>
                                            </p:txEl>
                                          </p:spTgt>
                                        </p:tgtEl>
                                        <p:attrNameLst>
                                          <p:attrName>style.rotation</p:attrName>
                                        </p:attrNameLst>
                                      </p:cBhvr>
                                      <p:tavLst>
                                        <p:tav tm="0">
                                          <p:val>
                                            <p:fltVal val="-90"/>
                                          </p:val>
                                        </p:tav>
                                        <p:tav tm="100000">
                                          <p:val>
                                            <p:fltVal val="0"/>
                                          </p:val>
                                        </p:tav>
                                      </p:tavLst>
                                    </p:anim>
                                    <p:anim calcmode="lin" valueType="num">
                                      <p:cBhvr>
                                        <p:cTn id="25" dur="800" decel="100000" fill="hold"/>
                                        <p:tgtEl>
                                          <p:spTgt spid="18">
                                            <p:txEl>
                                              <p:pRg st="0" end="0"/>
                                            </p:txEl>
                                          </p:spTgt>
                                        </p:tgtEl>
                                        <p:attrNameLst>
                                          <p:attrName>ppt_x</p:attrName>
                                        </p:attrNameLst>
                                      </p:cBhvr>
                                      <p:tavLst>
                                        <p:tav tm="0">
                                          <p:val>
                                            <p:strVal val="#ppt_x+0.4"/>
                                          </p:val>
                                        </p:tav>
                                        <p:tav tm="100000">
                                          <p:val>
                                            <p:strVal val="#ppt_x-0.05"/>
                                          </p:val>
                                        </p:tav>
                                      </p:tavLst>
                                    </p:anim>
                                    <p:anim calcmode="lin" valueType="num">
                                      <p:cBhvr>
                                        <p:cTn id="26" dur="800" decel="100000" fill="hold"/>
                                        <p:tgtEl>
                                          <p:spTgt spid="18">
                                            <p:txEl>
                                              <p:pRg st="0" end="0"/>
                                            </p:txEl>
                                          </p:spTgt>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18">
                                            <p:txEl>
                                              <p:pRg st="0" end="0"/>
                                            </p:txEl>
                                          </p:spTgt>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18">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0" presetClass="entr" presetSubtype="0" fill="hold" nodeType="clickEffect">
                                  <p:stCondLst>
                                    <p:cond delay="0"/>
                                  </p:stCondLst>
                                  <p:childTnLst>
                                    <p:set>
                                      <p:cBhvr>
                                        <p:cTn id="32" dur="1" fill="hold">
                                          <p:stCondLst>
                                            <p:cond delay="0"/>
                                          </p:stCondLst>
                                        </p:cTn>
                                        <p:tgtEl>
                                          <p:spTgt spid="18">
                                            <p:txEl>
                                              <p:pRg st="1" end="1"/>
                                            </p:txEl>
                                          </p:spTgt>
                                        </p:tgtEl>
                                        <p:attrNameLst>
                                          <p:attrName>style.visibility</p:attrName>
                                        </p:attrNameLst>
                                      </p:cBhvr>
                                      <p:to>
                                        <p:strVal val="visible"/>
                                      </p:to>
                                    </p:set>
                                    <p:animEffect transition="in" filter="fade">
                                      <p:cBhvr>
                                        <p:cTn id="33" dur="800" decel="100000"/>
                                        <p:tgtEl>
                                          <p:spTgt spid="18">
                                            <p:txEl>
                                              <p:pRg st="1" end="1"/>
                                            </p:txEl>
                                          </p:spTgt>
                                        </p:tgtEl>
                                      </p:cBhvr>
                                    </p:animEffect>
                                    <p:anim calcmode="lin" valueType="num">
                                      <p:cBhvr>
                                        <p:cTn id="34" dur="800" decel="100000" fill="hold"/>
                                        <p:tgtEl>
                                          <p:spTgt spid="18">
                                            <p:txEl>
                                              <p:pRg st="1" end="1"/>
                                            </p:txEl>
                                          </p:spTgt>
                                        </p:tgtEl>
                                        <p:attrNameLst>
                                          <p:attrName>style.rotation</p:attrName>
                                        </p:attrNameLst>
                                      </p:cBhvr>
                                      <p:tavLst>
                                        <p:tav tm="0">
                                          <p:val>
                                            <p:fltVal val="-90"/>
                                          </p:val>
                                        </p:tav>
                                        <p:tav tm="100000">
                                          <p:val>
                                            <p:fltVal val="0"/>
                                          </p:val>
                                        </p:tav>
                                      </p:tavLst>
                                    </p:anim>
                                    <p:anim calcmode="lin" valueType="num">
                                      <p:cBhvr>
                                        <p:cTn id="35" dur="800" decel="100000" fill="hold"/>
                                        <p:tgtEl>
                                          <p:spTgt spid="18">
                                            <p:txEl>
                                              <p:pRg st="1" end="1"/>
                                            </p:txEl>
                                          </p:spTgt>
                                        </p:tgtEl>
                                        <p:attrNameLst>
                                          <p:attrName>ppt_x</p:attrName>
                                        </p:attrNameLst>
                                      </p:cBhvr>
                                      <p:tavLst>
                                        <p:tav tm="0">
                                          <p:val>
                                            <p:strVal val="#ppt_x+0.4"/>
                                          </p:val>
                                        </p:tav>
                                        <p:tav tm="100000">
                                          <p:val>
                                            <p:strVal val="#ppt_x-0.05"/>
                                          </p:val>
                                        </p:tav>
                                      </p:tavLst>
                                    </p:anim>
                                    <p:anim calcmode="lin" valueType="num">
                                      <p:cBhvr>
                                        <p:cTn id="36" dur="800" decel="100000" fill="hold"/>
                                        <p:tgtEl>
                                          <p:spTgt spid="18">
                                            <p:txEl>
                                              <p:pRg st="1" end="1"/>
                                            </p:txEl>
                                          </p:spTgt>
                                        </p:tgtEl>
                                        <p:attrNameLst>
                                          <p:attrName>ppt_y</p:attrName>
                                        </p:attrNameLst>
                                      </p:cBhvr>
                                      <p:tavLst>
                                        <p:tav tm="0">
                                          <p:val>
                                            <p:strVal val="#ppt_y-0.4"/>
                                          </p:val>
                                        </p:tav>
                                        <p:tav tm="100000">
                                          <p:val>
                                            <p:strVal val="#ppt_y+0.1"/>
                                          </p:val>
                                        </p:tav>
                                      </p:tavLst>
                                    </p:anim>
                                    <p:anim calcmode="lin" valueType="num">
                                      <p:cBhvr>
                                        <p:cTn id="37" dur="200" accel="100000" fill="hold">
                                          <p:stCondLst>
                                            <p:cond delay="800"/>
                                          </p:stCondLst>
                                        </p:cTn>
                                        <p:tgtEl>
                                          <p:spTgt spid="18">
                                            <p:txEl>
                                              <p:pRg st="1" end="1"/>
                                            </p:txEl>
                                          </p:spTgt>
                                        </p:tgtEl>
                                        <p:attrNameLst>
                                          <p:attrName>ppt_x</p:attrName>
                                        </p:attrNameLst>
                                      </p:cBhvr>
                                      <p:tavLst>
                                        <p:tav tm="0">
                                          <p:val>
                                            <p:strVal val="#ppt_x-0.05"/>
                                          </p:val>
                                        </p:tav>
                                        <p:tav tm="100000">
                                          <p:val>
                                            <p:strVal val="#ppt_x"/>
                                          </p:val>
                                        </p:tav>
                                      </p:tavLst>
                                    </p:anim>
                                    <p:anim calcmode="lin" valueType="num">
                                      <p:cBhvr>
                                        <p:cTn id="38" dur="200" accel="100000" fill="hold">
                                          <p:stCondLst>
                                            <p:cond delay="800"/>
                                          </p:stCondLst>
                                        </p:cTn>
                                        <p:tgtEl>
                                          <p:spTgt spid="18">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0" presetClass="entr" presetSubtype="0" fill="hold" nodeType="clickEffect">
                                  <p:stCondLst>
                                    <p:cond delay="0"/>
                                  </p:stCondLst>
                                  <p:childTnLst>
                                    <p:set>
                                      <p:cBhvr>
                                        <p:cTn id="42" dur="1" fill="hold">
                                          <p:stCondLst>
                                            <p:cond delay="0"/>
                                          </p:stCondLst>
                                        </p:cTn>
                                        <p:tgtEl>
                                          <p:spTgt spid="18">
                                            <p:txEl>
                                              <p:pRg st="2" end="2"/>
                                            </p:txEl>
                                          </p:spTgt>
                                        </p:tgtEl>
                                        <p:attrNameLst>
                                          <p:attrName>style.visibility</p:attrName>
                                        </p:attrNameLst>
                                      </p:cBhvr>
                                      <p:to>
                                        <p:strVal val="visible"/>
                                      </p:to>
                                    </p:set>
                                    <p:animEffect transition="in" filter="fade">
                                      <p:cBhvr>
                                        <p:cTn id="43" dur="800" decel="100000"/>
                                        <p:tgtEl>
                                          <p:spTgt spid="18">
                                            <p:txEl>
                                              <p:pRg st="2" end="2"/>
                                            </p:txEl>
                                          </p:spTgt>
                                        </p:tgtEl>
                                      </p:cBhvr>
                                    </p:animEffect>
                                    <p:anim calcmode="lin" valueType="num">
                                      <p:cBhvr>
                                        <p:cTn id="44" dur="800" decel="100000" fill="hold"/>
                                        <p:tgtEl>
                                          <p:spTgt spid="18">
                                            <p:txEl>
                                              <p:pRg st="2" end="2"/>
                                            </p:txEl>
                                          </p:spTgt>
                                        </p:tgtEl>
                                        <p:attrNameLst>
                                          <p:attrName>style.rotation</p:attrName>
                                        </p:attrNameLst>
                                      </p:cBhvr>
                                      <p:tavLst>
                                        <p:tav tm="0">
                                          <p:val>
                                            <p:fltVal val="-90"/>
                                          </p:val>
                                        </p:tav>
                                        <p:tav tm="100000">
                                          <p:val>
                                            <p:fltVal val="0"/>
                                          </p:val>
                                        </p:tav>
                                      </p:tavLst>
                                    </p:anim>
                                    <p:anim calcmode="lin" valueType="num">
                                      <p:cBhvr>
                                        <p:cTn id="45" dur="800" decel="100000" fill="hold"/>
                                        <p:tgtEl>
                                          <p:spTgt spid="18">
                                            <p:txEl>
                                              <p:pRg st="2" end="2"/>
                                            </p:txEl>
                                          </p:spTgt>
                                        </p:tgtEl>
                                        <p:attrNameLst>
                                          <p:attrName>ppt_x</p:attrName>
                                        </p:attrNameLst>
                                      </p:cBhvr>
                                      <p:tavLst>
                                        <p:tav tm="0">
                                          <p:val>
                                            <p:strVal val="#ppt_x+0.4"/>
                                          </p:val>
                                        </p:tav>
                                        <p:tav tm="100000">
                                          <p:val>
                                            <p:strVal val="#ppt_x-0.05"/>
                                          </p:val>
                                        </p:tav>
                                      </p:tavLst>
                                    </p:anim>
                                    <p:anim calcmode="lin" valueType="num">
                                      <p:cBhvr>
                                        <p:cTn id="46" dur="800" decel="100000" fill="hold"/>
                                        <p:tgtEl>
                                          <p:spTgt spid="18">
                                            <p:txEl>
                                              <p:pRg st="2" end="2"/>
                                            </p:txEl>
                                          </p:spTgt>
                                        </p:tgtEl>
                                        <p:attrNameLst>
                                          <p:attrName>ppt_y</p:attrName>
                                        </p:attrNameLst>
                                      </p:cBhvr>
                                      <p:tavLst>
                                        <p:tav tm="0">
                                          <p:val>
                                            <p:strVal val="#ppt_y-0.4"/>
                                          </p:val>
                                        </p:tav>
                                        <p:tav tm="100000">
                                          <p:val>
                                            <p:strVal val="#ppt_y+0.1"/>
                                          </p:val>
                                        </p:tav>
                                      </p:tavLst>
                                    </p:anim>
                                    <p:anim calcmode="lin" valueType="num">
                                      <p:cBhvr>
                                        <p:cTn id="47" dur="200" accel="100000" fill="hold">
                                          <p:stCondLst>
                                            <p:cond delay="800"/>
                                          </p:stCondLst>
                                        </p:cTn>
                                        <p:tgtEl>
                                          <p:spTgt spid="18">
                                            <p:txEl>
                                              <p:pRg st="2" end="2"/>
                                            </p:txEl>
                                          </p:spTgt>
                                        </p:tgtEl>
                                        <p:attrNameLst>
                                          <p:attrName>ppt_x</p:attrName>
                                        </p:attrNameLst>
                                      </p:cBhvr>
                                      <p:tavLst>
                                        <p:tav tm="0">
                                          <p:val>
                                            <p:strVal val="#ppt_x-0.05"/>
                                          </p:val>
                                        </p:tav>
                                        <p:tav tm="100000">
                                          <p:val>
                                            <p:strVal val="#ppt_x"/>
                                          </p:val>
                                        </p:tav>
                                      </p:tavLst>
                                    </p:anim>
                                    <p:anim calcmode="lin" valueType="num">
                                      <p:cBhvr>
                                        <p:cTn id="48" dur="200" accel="100000" fill="hold">
                                          <p:stCondLst>
                                            <p:cond delay="800"/>
                                          </p:stCondLst>
                                        </p:cTn>
                                        <p:tgtEl>
                                          <p:spTgt spid="18">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p:cNvPicPr>
            <a:picLocks noChangeAspect="1" noChangeArrowheads="1"/>
          </p:cNvPicPr>
          <p:nvPr/>
        </p:nvPicPr>
        <p:blipFill>
          <a:blip r:embed="rId3" cstate="print"/>
          <a:srcRect/>
          <a:stretch>
            <a:fillRect/>
          </a:stretch>
        </p:blipFill>
        <p:spPr bwMode="auto">
          <a:xfrm>
            <a:off x="0" y="0"/>
            <a:ext cx="2571736" cy="928670"/>
          </a:xfrm>
          <a:prstGeom prst="rect">
            <a:avLst/>
          </a:prstGeom>
          <a:noFill/>
          <a:ln w="9525">
            <a:noFill/>
            <a:miter lim="800000"/>
            <a:headEnd/>
            <a:tailEnd/>
          </a:ln>
          <a:effectLst/>
        </p:spPr>
      </p:pic>
      <p:grpSp>
        <p:nvGrpSpPr>
          <p:cNvPr id="4" name="Group 22"/>
          <p:cNvGrpSpPr>
            <a:grpSpLocks/>
          </p:cNvGrpSpPr>
          <p:nvPr/>
        </p:nvGrpSpPr>
        <p:grpSpPr bwMode="auto">
          <a:xfrm>
            <a:off x="6677934" y="-24"/>
            <a:ext cx="2214546" cy="565151"/>
            <a:chOff x="4694" y="1940"/>
            <a:chExt cx="862" cy="356"/>
          </a:xfrm>
          <a:solidFill>
            <a:srgbClr val="00B050"/>
          </a:solidFill>
        </p:grpSpPr>
        <p:sp>
          <p:nvSpPr>
            <p:cNvPr id="5"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6"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grpSp>
        <p:nvGrpSpPr>
          <p:cNvPr id="10" name="Group 22"/>
          <p:cNvGrpSpPr>
            <a:grpSpLocks/>
          </p:cNvGrpSpPr>
          <p:nvPr/>
        </p:nvGrpSpPr>
        <p:grpSpPr bwMode="auto">
          <a:xfrm>
            <a:off x="-32" y="703609"/>
            <a:ext cx="2214546" cy="565151"/>
            <a:chOff x="4694" y="1940"/>
            <a:chExt cx="862" cy="356"/>
          </a:xfrm>
          <a:solidFill>
            <a:srgbClr val="FFFF00"/>
          </a:solidFill>
        </p:grpSpPr>
        <p:sp>
          <p:nvSpPr>
            <p:cNvPr id="11"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accent2"/>
            </a:lnRef>
            <a:fillRef idx="3">
              <a:schemeClr val="accent2"/>
            </a:fillRef>
            <a:effectRef idx="3">
              <a:schemeClr val="accent2"/>
            </a:effectRef>
            <a:fontRef idx="minor">
              <a:schemeClr val="lt1"/>
            </a:fontRef>
          </p:style>
          <p:txBody>
            <a:bodyPr wrap="none" anchor="ctr"/>
            <a:lstStyle/>
            <a:p>
              <a:endParaRPr lang="fr-FR"/>
            </a:p>
          </p:txBody>
        </p:sp>
        <p:sp>
          <p:nvSpPr>
            <p:cNvPr id="12" name="Text Box 24"/>
            <p:cNvSpPr txBox="1">
              <a:spLocks noChangeArrowheads="1"/>
            </p:cNvSpPr>
            <p:nvPr/>
          </p:nvSpPr>
          <p:spPr bwMode="auto">
            <a:xfrm>
              <a:off x="4756" y="2031"/>
              <a:ext cx="771" cy="233"/>
            </a:xfrm>
            <a:prstGeom prst="rect">
              <a:avLst/>
            </a:prstGeom>
            <a:grp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ctr">
                <a:spcBef>
                  <a:spcPct val="50000"/>
                </a:spcBef>
              </a:pPr>
              <a:r>
                <a:rPr lang="fr-FR" b="1" dirty="0">
                  <a:solidFill>
                    <a:schemeClr val="bg1"/>
                  </a:solidFill>
                </a:rPr>
                <a:t>Introduction</a:t>
              </a:r>
            </a:p>
          </p:txBody>
        </p:sp>
      </p:grpSp>
      <p:grpSp>
        <p:nvGrpSpPr>
          <p:cNvPr id="13" name="Group 22"/>
          <p:cNvGrpSpPr>
            <a:grpSpLocks/>
          </p:cNvGrpSpPr>
          <p:nvPr/>
        </p:nvGrpSpPr>
        <p:grpSpPr bwMode="auto">
          <a:xfrm>
            <a:off x="3131840" y="-24"/>
            <a:ext cx="2214546" cy="565151"/>
            <a:chOff x="4694" y="1940"/>
            <a:chExt cx="862" cy="356"/>
          </a:xfrm>
          <a:solidFill>
            <a:srgbClr val="92D050"/>
          </a:solidFill>
        </p:grpSpPr>
        <p:sp>
          <p:nvSpPr>
            <p:cNvPr id="14"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15"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grpSp>
        <p:nvGrpSpPr>
          <p:cNvPr id="19" name="Groupe 18"/>
          <p:cNvGrpSpPr/>
          <p:nvPr/>
        </p:nvGrpSpPr>
        <p:grpSpPr>
          <a:xfrm>
            <a:off x="251520" y="1844824"/>
            <a:ext cx="8352928" cy="3528392"/>
            <a:chOff x="1619672" y="66363"/>
            <a:chExt cx="7593571" cy="5905960"/>
          </a:xfrm>
        </p:grpSpPr>
        <p:sp>
          <p:nvSpPr>
            <p:cNvPr id="18" name="Rectangle à coins arrondis 17"/>
            <p:cNvSpPr/>
            <p:nvPr/>
          </p:nvSpPr>
          <p:spPr>
            <a:xfrm>
              <a:off x="1619672" y="66363"/>
              <a:ext cx="7593571" cy="5905960"/>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fr-FR" sz="4000" dirty="0">
                <a:latin typeface="Times New Roman" pitchFamily="18" charset="0"/>
                <a:cs typeface="Times New Roman" pitchFamily="18" charset="0"/>
              </a:endParaRPr>
            </a:p>
          </p:txBody>
        </p:sp>
        <p:sp>
          <p:nvSpPr>
            <p:cNvPr id="162817" name="Rectangle 1"/>
            <p:cNvSpPr>
              <a:spLocks noChangeArrowheads="1"/>
            </p:cNvSpPr>
            <p:nvPr/>
          </p:nvSpPr>
          <p:spPr bwMode="auto">
            <a:xfrm>
              <a:off x="1619672" y="2300875"/>
              <a:ext cx="7467011" cy="967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endParaRPr kumimoji="0" lang="fr-FR" sz="4000" b="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sp>
        <p:nvSpPr>
          <p:cNvPr id="20" name="Rectangle 19"/>
          <p:cNvSpPr/>
          <p:nvPr/>
        </p:nvSpPr>
        <p:spPr>
          <a:xfrm>
            <a:off x="611560" y="2060848"/>
            <a:ext cx="7920880" cy="1584176"/>
          </a:xfrm>
          <a:prstGeom prst="rect">
            <a:avLst/>
          </a:prstGeom>
        </p:spPr>
        <p:txBody>
          <a:bodyPr wrap="square">
            <a:spAutoFit/>
          </a:bodyPr>
          <a:lstStyle/>
          <a:p>
            <a:pPr algn="just"/>
            <a:r>
              <a:rPr lang="fr-FR" kern="0" dirty="0" smtClean="0">
                <a:effectLst>
                  <a:outerShdw blurRad="38100" dist="38100" dir="2700000" algn="tl">
                    <a:srgbClr val="010199"/>
                  </a:outerShdw>
                </a:effectLst>
                <a:latin typeface="Times New Roman" pitchFamily="18" charset="0"/>
                <a:cs typeface="Times New Roman" pitchFamily="18" charset="0"/>
              </a:rPr>
              <a:t>	</a:t>
            </a:r>
            <a:r>
              <a:rPr lang="fr-FR" sz="2400" kern="0" dirty="0" smtClean="0">
                <a:effectLst>
                  <a:outerShdw blurRad="38100" dist="38100" dir="2700000" algn="tl">
                    <a:srgbClr val="010199"/>
                  </a:outerShdw>
                </a:effectLst>
                <a:latin typeface="Times New Roman" pitchFamily="18" charset="0"/>
                <a:cs typeface="Times New Roman" pitchFamily="18" charset="0"/>
              </a:rPr>
              <a:t> L’un de ces composés est </a:t>
            </a:r>
            <a:r>
              <a:rPr lang="fr-FR" sz="2400" kern="0" smtClean="0">
                <a:effectLst>
                  <a:outerShdw blurRad="38100" dist="38100" dir="2700000" algn="tl">
                    <a:srgbClr val="010199"/>
                  </a:outerShdw>
                </a:effectLst>
                <a:latin typeface="Times New Roman" pitchFamily="18" charset="0"/>
                <a:cs typeface="Times New Roman" pitchFamily="18" charset="0"/>
              </a:rPr>
              <a:t>l’acide déhydroacétique</a:t>
            </a:r>
            <a:r>
              <a:rPr lang="fr-FR" sz="2400" kern="0" dirty="0" smtClean="0">
                <a:effectLst>
                  <a:outerShdw blurRad="38100" dist="38100" dir="2700000" algn="tl">
                    <a:srgbClr val="010199"/>
                  </a:outerShdw>
                </a:effectLst>
                <a:latin typeface="Times New Roman" pitchFamily="18" charset="0"/>
                <a:cs typeface="Times New Roman" pitchFamily="18" charset="0"/>
              </a:rPr>
              <a:t>: est un produit industriel disponible  utilisé comme un fongicide, bactéricide et aussi comme matière  première très importante dans la synthèse organique.</a:t>
            </a:r>
            <a:endParaRPr lang="fr-FR" sz="2400" dirty="0"/>
          </a:p>
        </p:txBody>
      </p:sp>
      <p:sp>
        <p:nvSpPr>
          <p:cNvPr id="21" name="Rectangle 1"/>
          <p:cNvSpPr>
            <a:spLocks noChangeArrowheads="1"/>
          </p:cNvSpPr>
          <p:nvPr/>
        </p:nvSpPr>
        <p:spPr bwMode="auto">
          <a:xfrm>
            <a:off x="467544" y="3573016"/>
            <a:ext cx="8101407" cy="1728192"/>
          </a:xfrm>
          <a:prstGeom prst="rect">
            <a:avLst/>
          </a:prstGeom>
          <a:noFill/>
          <a:ln w="9525">
            <a:noFill/>
            <a:miter lim="800000"/>
            <a:headEnd/>
            <a:tailEnd/>
          </a:ln>
        </p:spPr>
        <p:txBody>
          <a:bodyPr wrap="square">
            <a:spAutoFit/>
          </a:bodyPr>
          <a:lstStyle/>
          <a:p>
            <a:pPr algn="just"/>
            <a:r>
              <a:rPr lang="fr-FR" sz="2500" dirty="0">
                <a:latin typeface="Times New Roman" pitchFamily="18" charset="0"/>
                <a:cs typeface="Times New Roman" pitchFamily="18" charset="0"/>
              </a:rPr>
              <a:t>       </a:t>
            </a:r>
            <a:r>
              <a:rPr lang="fr-FR" sz="2500" dirty="0" smtClean="0">
                <a:latin typeface="Times New Roman" pitchFamily="18" charset="0"/>
                <a:cs typeface="Times New Roman" pitchFamily="18" charset="0"/>
              </a:rPr>
              <a:t>	 </a:t>
            </a:r>
            <a:r>
              <a:rPr lang="fr-FR" sz="2500" dirty="0">
                <a:latin typeface="Times New Roman" pitchFamily="18" charset="0"/>
                <a:cs typeface="Times New Roman" pitchFamily="18" charset="0"/>
              </a:rPr>
              <a:t>Parmi les dérivés de ce dernier, les composés </a:t>
            </a:r>
            <a:r>
              <a:rPr lang="fr-FR" sz="2500" dirty="0" smtClean="0">
                <a:latin typeface="Times New Roman" pitchFamily="18" charset="0"/>
                <a:cs typeface="Times New Roman" pitchFamily="18" charset="0"/>
              </a:rPr>
              <a:t>α</a:t>
            </a:r>
            <a:r>
              <a:rPr lang="fr-FR" sz="2500" dirty="0">
                <a:latin typeface="Times New Roman" pitchFamily="18" charset="0"/>
                <a:cs typeface="Times New Roman" pitchFamily="18" charset="0"/>
              </a:rPr>
              <a:t>, β−insaturées, et les bases de </a:t>
            </a:r>
            <a:r>
              <a:rPr lang="fr-FR" sz="2500" dirty="0" err="1">
                <a:latin typeface="Times New Roman" pitchFamily="18" charset="0"/>
                <a:cs typeface="Times New Roman" pitchFamily="18" charset="0"/>
              </a:rPr>
              <a:t>Schiff</a:t>
            </a:r>
            <a:r>
              <a:rPr lang="fr-FR" sz="2500" dirty="0">
                <a:latin typeface="Times New Roman" pitchFamily="18" charset="0"/>
                <a:cs typeface="Times New Roman" pitchFamily="18" charset="0"/>
              </a:rPr>
              <a:t>, qu’on va donner sur eux des généralités globales.</a:t>
            </a:r>
          </a:p>
          <a:p>
            <a:pPr algn="just"/>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decel="50000" fill="hold">
                                          <p:stCondLst>
                                            <p:cond delay="0"/>
                                          </p:stCondLst>
                                        </p:cTn>
                                        <p:tgtEl>
                                          <p:spTgt spid="19"/>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9"/>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9"/>
                                        </p:tgtEl>
                                        <p:attrNameLst>
                                          <p:attrName>ppt_w</p:attrName>
                                        </p:attrNameLst>
                                      </p:cBhvr>
                                      <p:tavLst>
                                        <p:tav tm="0">
                                          <p:val>
                                            <p:strVal val="#ppt_w*.05"/>
                                          </p:val>
                                        </p:tav>
                                        <p:tav tm="100000">
                                          <p:val>
                                            <p:strVal val="#ppt_w"/>
                                          </p:val>
                                        </p:tav>
                                      </p:tavLst>
                                    </p:anim>
                                    <p:anim calcmode="lin" valueType="num">
                                      <p:cBhvr>
                                        <p:cTn id="10" dur="1000" fill="hold"/>
                                        <p:tgtEl>
                                          <p:spTgt spid="19"/>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9"/>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9"/>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9"/>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30"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800" decel="100000"/>
                                        <p:tgtEl>
                                          <p:spTgt spid="20"/>
                                        </p:tgtEl>
                                      </p:cBhvr>
                                    </p:animEffect>
                                    <p:anim calcmode="lin" valueType="num">
                                      <p:cBhvr>
                                        <p:cTn id="20" dur="800" decel="100000" fill="hold"/>
                                        <p:tgtEl>
                                          <p:spTgt spid="20"/>
                                        </p:tgtEl>
                                        <p:attrNameLst>
                                          <p:attrName>style.rotation</p:attrName>
                                        </p:attrNameLst>
                                      </p:cBhvr>
                                      <p:tavLst>
                                        <p:tav tm="0">
                                          <p:val>
                                            <p:fltVal val="-90"/>
                                          </p:val>
                                        </p:tav>
                                        <p:tav tm="100000">
                                          <p:val>
                                            <p:fltVal val="0"/>
                                          </p:val>
                                        </p:tav>
                                      </p:tavLst>
                                    </p:anim>
                                    <p:anim calcmode="lin" valueType="num">
                                      <p:cBhvr>
                                        <p:cTn id="21" dur="800" decel="100000" fill="hold"/>
                                        <p:tgtEl>
                                          <p:spTgt spid="20"/>
                                        </p:tgtEl>
                                        <p:attrNameLst>
                                          <p:attrName>ppt_x</p:attrName>
                                        </p:attrNameLst>
                                      </p:cBhvr>
                                      <p:tavLst>
                                        <p:tav tm="0">
                                          <p:val>
                                            <p:strVal val="#ppt_x+0.4"/>
                                          </p:val>
                                        </p:tav>
                                        <p:tav tm="100000">
                                          <p:val>
                                            <p:strVal val="#ppt_x-0.05"/>
                                          </p:val>
                                        </p:tav>
                                      </p:tavLst>
                                    </p:anim>
                                    <p:anim calcmode="lin" valueType="num">
                                      <p:cBhvr>
                                        <p:cTn id="22" dur="800" decel="100000" fill="hold"/>
                                        <p:tgtEl>
                                          <p:spTgt spid="20"/>
                                        </p:tgtEl>
                                        <p:attrNameLst>
                                          <p:attrName>ppt_y</p:attrName>
                                        </p:attrNameLst>
                                      </p:cBhvr>
                                      <p:tavLst>
                                        <p:tav tm="0">
                                          <p:val>
                                            <p:strVal val="#ppt_y-0.4"/>
                                          </p:val>
                                        </p:tav>
                                        <p:tav tm="100000">
                                          <p:val>
                                            <p:strVal val="#ppt_y+0.1"/>
                                          </p:val>
                                        </p:tav>
                                      </p:tavLst>
                                    </p:anim>
                                    <p:anim calcmode="lin" valueType="num">
                                      <p:cBhvr>
                                        <p:cTn id="23"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24"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0"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800" decel="100000"/>
                                        <p:tgtEl>
                                          <p:spTgt spid="21"/>
                                        </p:tgtEl>
                                      </p:cBhvr>
                                    </p:animEffect>
                                    <p:anim calcmode="lin" valueType="num">
                                      <p:cBhvr>
                                        <p:cTn id="30" dur="800" decel="100000" fill="hold"/>
                                        <p:tgtEl>
                                          <p:spTgt spid="21"/>
                                        </p:tgtEl>
                                        <p:attrNameLst>
                                          <p:attrName>style.rotation</p:attrName>
                                        </p:attrNameLst>
                                      </p:cBhvr>
                                      <p:tavLst>
                                        <p:tav tm="0">
                                          <p:val>
                                            <p:fltVal val="-90"/>
                                          </p:val>
                                        </p:tav>
                                        <p:tav tm="100000">
                                          <p:val>
                                            <p:fltVal val="0"/>
                                          </p:val>
                                        </p:tav>
                                      </p:tavLst>
                                    </p:anim>
                                    <p:anim calcmode="lin" valueType="num">
                                      <p:cBhvr>
                                        <p:cTn id="31" dur="800" decel="100000" fill="hold"/>
                                        <p:tgtEl>
                                          <p:spTgt spid="21"/>
                                        </p:tgtEl>
                                        <p:attrNameLst>
                                          <p:attrName>ppt_x</p:attrName>
                                        </p:attrNameLst>
                                      </p:cBhvr>
                                      <p:tavLst>
                                        <p:tav tm="0">
                                          <p:val>
                                            <p:strVal val="#ppt_x+0.4"/>
                                          </p:val>
                                        </p:tav>
                                        <p:tav tm="100000">
                                          <p:val>
                                            <p:strVal val="#ppt_x-0.05"/>
                                          </p:val>
                                        </p:tav>
                                      </p:tavLst>
                                    </p:anim>
                                    <p:anim calcmode="lin" valueType="num">
                                      <p:cBhvr>
                                        <p:cTn id="32" dur="800" decel="100000" fill="hold"/>
                                        <p:tgtEl>
                                          <p:spTgt spid="21"/>
                                        </p:tgtEl>
                                        <p:attrNameLst>
                                          <p:attrName>ppt_y</p:attrName>
                                        </p:attrNameLst>
                                      </p:cBhvr>
                                      <p:tavLst>
                                        <p:tav tm="0">
                                          <p:val>
                                            <p:strVal val="#ppt_y-0.4"/>
                                          </p:val>
                                        </p:tav>
                                        <p:tav tm="100000">
                                          <p:val>
                                            <p:strVal val="#ppt_y+0.1"/>
                                          </p:val>
                                        </p:tav>
                                      </p:tavLst>
                                    </p:anim>
                                    <p:anim calcmode="lin" valueType="num">
                                      <p:cBhvr>
                                        <p:cTn id="33" dur="200" accel="100000" fill="hold">
                                          <p:stCondLst>
                                            <p:cond delay="800"/>
                                          </p:stCondLst>
                                        </p:cTn>
                                        <p:tgtEl>
                                          <p:spTgt spid="21"/>
                                        </p:tgtEl>
                                        <p:attrNameLst>
                                          <p:attrName>ppt_x</p:attrName>
                                        </p:attrNameLst>
                                      </p:cBhvr>
                                      <p:tavLst>
                                        <p:tav tm="0">
                                          <p:val>
                                            <p:strVal val="#ppt_x-0.05"/>
                                          </p:val>
                                        </p:tav>
                                        <p:tav tm="100000">
                                          <p:val>
                                            <p:strVal val="#ppt_x"/>
                                          </p:val>
                                        </p:tav>
                                      </p:tavLst>
                                    </p:anim>
                                    <p:anim calcmode="lin" valueType="num">
                                      <p:cBhvr>
                                        <p:cTn id="34" dur="200" accel="100000" fill="hold">
                                          <p:stCondLst>
                                            <p:cond delay="800"/>
                                          </p:stCondLst>
                                        </p:cTn>
                                        <p:tgtEl>
                                          <p:spTgt spid="21"/>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Sans titre.bmp"/>
          <p:cNvPicPr>
            <a:picLocks noChangeAspect="1"/>
          </p:cNvPicPr>
          <p:nvPr/>
        </p:nvPicPr>
        <p:blipFill>
          <a:blip r:embed="rId3" cstate="print">
            <a:clrChange>
              <a:clrFrom>
                <a:srgbClr val="FFFFFF"/>
              </a:clrFrom>
              <a:clrTo>
                <a:srgbClr val="FFFFFF">
                  <a:alpha val="0"/>
                </a:srgbClr>
              </a:clrTo>
            </a:clrChange>
            <a:duotone>
              <a:prstClr val="black"/>
              <a:schemeClr val="accent1">
                <a:tint val="45000"/>
                <a:satMod val="400000"/>
              </a:schemeClr>
            </a:duotone>
          </a:blip>
          <a:stretch>
            <a:fillRect/>
          </a:stretch>
        </p:blipFill>
        <p:spPr>
          <a:xfrm>
            <a:off x="-142908" y="2357430"/>
            <a:ext cx="9144000" cy="958718"/>
          </a:xfrm>
          <a:prstGeom prst="rect">
            <a:avLst/>
          </a:prstGeom>
          <a:scene3d>
            <a:camera prst="isometricOffAxis1Right"/>
            <a:lightRig rig="threePt" dir="t"/>
          </a:scene3d>
        </p:spPr>
      </p:pic>
      <p:sp>
        <p:nvSpPr>
          <p:cNvPr id="5" name="ZoneTexte 4"/>
          <p:cNvSpPr txBox="1"/>
          <p:nvPr/>
        </p:nvSpPr>
        <p:spPr>
          <a:xfrm>
            <a:off x="3848288" y="2428868"/>
            <a:ext cx="3652670" cy="584775"/>
          </a:xfrm>
          <a:prstGeom prst="rect">
            <a:avLst/>
          </a:prstGeom>
          <a:noFill/>
        </p:spPr>
        <p:txBody>
          <a:bodyPr wrap="square" rtlCol="0">
            <a:spAutoFit/>
            <a:scene3d>
              <a:camera prst="isometricOffAxis1Right"/>
              <a:lightRig rig="glow" dir="tl">
                <a:rot lat="0" lon="0" rev="5400000"/>
              </a:lightRig>
            </a:scene3d>
            <a:sp3d contourW="12700">
              <a:bevelT w="25400" h="25400"/>
              <a:contourClr>
                <a:schemeClr val="accent6">
                  <a:shade val="73000"/>
                </a:schemeClr>
              </a:contourClr>
            </a:sp3d>
          </a:bodyPr>
          <a:lstStyle/>
          <a:p>
            <a:r>
              <a:rPr lang="fr-FR" sz="3200" b="1"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228600">
                    <a:schemeClr val="accent6">
                      <a:satMod val="175000"/>
                      <a:alpha val="40000"/>
                    </a:schemeClr>
                  </a:glow>
                  <a:outerShdw blurRad="80000" dist="40000" dir="5040000" algn="tl">
                    <a:srgbClr val="000000">
                      <a:alpha val="30000"/>
                    </a:srgbClr>
                  </a:outerShdw>
                  <a:reflection blurRad="6350" stA="55000" endA="50" endPos="85000" dist="60007" dir="5400000" sy="-100000" algn="bl" rotWithShape="0"/>
                </a:effectLst>
              </a:rPr>
              <a:t>artie</a:t>
            </a:r>
            <a:r>
              <a:rPr lang="fr-FR"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228600">
                    <a:schemeClr val="accent6">
                      <a:satMod val="175000"/>
                      <a:alpha val="40000"/>
                    </a:schemeClr>
                  </a:glow>
                  <a:outerShdw blurRad="80000" dist="40000" dir="5040000" algn="tl">
                    <a:srgbClr val="000000">
                      <a:alpha val="30000"/>
                    </a:srgbClr>
                  </a:outerShdw>
                  <a:reflection blurRad="6350" stA="55000" endA="50" endPos="85000" dist="60007" dir="5400000" sy="-100000" algn="bl" rotWithShape="0"/>
                </a:effectLst>
              </a:rPr>
              <a:t> théorique</a:t>
            </a:r>
            <a:endParaRPr lang="fr-FR"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228600">
                  <a:schemeClr val="accent6">
                    <a:satMod val="175000"/>
                    <a:alpha val="40000"/>
                  </a:schemeClr>
                </a:glow>
                <a:outerShdw blurRad="80000" dist="40000" dir="5040000" algn="tl">
                  <a:srgbClr val="000000">
                    <a:alpha val="30000"/>
                  </a:srgbClr>
                </a:outerShdw>
                <a:reflection blurRad="6350" stA="55000" endA="50" endPos="85000" dist="60007" dir="5400000" sy="-100000" algn="bl" rotWithShape="0"/>
              </a:effectLst>
            </a:endParaRPr>
          </a:p>
        </p:txBody>
      </p:sp>
      <p:sp>
        <p:nvSpPr>
          <p:cNvPr id="6" name="ZoneTexte 5"/>
          <p:cNvSpPr txBox="1"/>
          <p:nvPr/>
        </p:nvSpPr>
        <p:spPr>
          <a:xfrm>
            <a:off x="3479096" y="2357430"/>
            <a:ext cx="521400" cy="1015663"/>
          </a:xfrm>
          <a:prstGeom prst="rect">
            <a:avLst/>
          </a:prstGeom>
          <a:noFill/>
        </p:spPr>
        <p:txBody>
          <a:bodyPr wrap="square" rtlCol="0">
            <a:spAutoFit/>
            <a:scene3d>
              <a:camera prst="isometricOffAxis1Right"/>
              <a:lightRig rig="glow" dir="t">
                <a:rot lat="0" lon="0" rev="3600000"/>
              </a:lightRig>
            </a:scene3d>
            <a:sp3d prstMaterial="softEdge">
              <a:bevelT w="29210" h="16510"/>
              <a:contourClr>
                <a:schemeClr val="accent4">
                  <a:alpha val="95000"/>
                </a:schemeClr>
              </a:contourClr>
            </a:sp3d>
          </a:bodyPr>
          <a:lstStyle/>
          <a:p>
            <a:r>
              <a:rPr lang="fr-FR" sz="6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228600">
                    <a:schemeClr val="accent3">
                      <a:satMod val="175000"/>
                      <a:alpha val="40000"/>
                    </a:schemeClr>
                  </a:glow>
                  <a:outerShdw blurRad="88000" dist="50800" dir="5040000" algn="tl">
                    <a:schemeClr val="accent4">
                      <a:tint val="80000"/>
                      <a:satMod val="250000"/>
                      <a:alpha val="45000"/>
                    </a:schemeClr>
                  </a:outerShdw>
                  <a:reflection blurRad="6350" stA="55000" endA="50" endPos="85000" dist="60007" dir="5400000" sy="-100000" algn="bl" rotWithShape="0"/>
                </a:effectLst>
                <a:latin typeface="Times New Roman" pitchFamily="18" charset="0"/>
                <a:cs typeface="Times New Roman" pitchFamily="18" charset="0"/>
              </a:rPr>
              <a:t>P</a:t>
            </a:r>
            <a:endParaRPr lang="fr-FR" sz="6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228600">
                  <a:schemeClr val="accent3">
                    <a:satMod val="175000"/>
                    <a:alpha val="40000"/>
                  </a:schemeClr>
                </a:glow>
                <a:outerShdw blurRad="88000" dist="50800" dir="5040000" algn="tl">
                  <a:schemeClr val="accent4">
                    <a:tint val="80000"/>
                    <a:satMod val="250000"/>
                    <a:alpha val="45000"/>
                  </a:schemeClr>
                </a:outerShdw>
                <a:reflection blurRad="6350" stA="55000" endA="50" endPos="85000" dist="60007" dir="5400000" sy="-100000" algn="bl" rotWithShape="0"/>
              </a:effectLst>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4" cstate="print"/>
          <a:srcRect/>
          <a:stretch>
            <a:fillRect/>
          </a:stretch>
        </p:blipFill>
        <p:spPr bwMode="auto">
          <a:xfrm>
            <a:off x="0" y="0"/>
            <a:ext cx="2571736" cy="114298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heckerboard(across)">
                                      <p:cBhvr>
                                        <p:cTn id="10" dur="500"/>
                                        <p:tgtEl>
                                          <p:spTgt spid="6"/>
                                        </p:tgtEl>
                                      </p:cBhvr>
                                    </p:animEffect>
                                  </p:childTnLst>
                                </p:cTn>
                              </p:par>
                              <p:par>
                                <p:cTn id="11" presetID="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e 57"/>
          <p:cNvGrpSpPr/>
          <p:nvPr/>
        </p:nvGrpSpPr>
        <p:grpSpPr>
          <a:xfrm>
            <a:off x="337022" y="1700808"/>
            <a:ext cx="7932320" cy="3299828"/>
            <a:chOff x="593262" y="2711448"/>
            <a:chExt cx="7932320" cy="2520000"/>
          </a:xfrm>
          <a:solidFill>
            <a:srgbClr val="FFFF00"/>
          </a:solidFill>
          <a:effectLst>
            <a:outerShdw blurRad="76200" dir="13500000" sy="23000" kx="1200000" algn="br" rotWithShape="0">
              <a:prstClr val="black">
                <a:alpha val="20000"/>
              </a:prstClr>
            </a:outerShdw>
          </a:effectLst>
          <a:scene3d>
            <a:camera prst="perspectiveFront" fov="5400000">
              <a:rot lat="21480000" lon="600000" rev="0"/>
            </a:camera>
            <a:lightRig rig="flood" dir="t">
              <a:rot lat="0" lon="0" rev="13800000"/>
            </a:lightRig>
          </a:scene3d>
        </p:grpSpPr>
        <p:sp>
          <p:nvSpPr>
            <p:cNvPr id="17" name="Secteurs 16"/>
            <p:cNvSpPr/>
            <p:nvPr/>
          </p:nvSpPr>
          <p:spPr>
            <a:xfrm>
              <a:off x="593262" y="2711448"/>
              <a:ext cx="2369212" cy="2520000"/>
            </a:xfrm>
            <a:prstGeom prst="pie">
              <a:avLst>
                <a:gd name="adj1" fmla="val 5400000"/>
                <a:gd name="adj2" fmla="val 16200000"/>
              </a:avLst>
            </a:prstGeom>
            <a:grpFill/>
            <a:ln/>
          </p:spPr>
          <p:style>
            <a:lnRef idx="2">
              <a:schemeClr val="dk1">
                <a:shade val="50000"/>
              </a:schemeClr>
            </a:lnRef>
            <a:fillRef idx="1">
              <a:schemeClr val="dk1"/>
            </a:fillRef>
            <a:effectRef idx="0">
              <a:schemeClr val="dk1"/>
            </a:effectRef>
            <a:fontRef idx="minor">
              <a:schemeClr val="lt1"/>
            </a:fontRef>
          </p:style>
        </p:sp>
        <p:sp>
          <p:nvSpPr>
            <p:cNvPr id="18" name="ZoneTexte 17"/>
            <p:cNvSpPr txBox="1"/>
            <p:nvPr/>
          </p:nvSpPr>
          <p:spPr>
            <a:xfrm>
              <a:off x="1756406" y="2711448"/>
              <a:ext cx="6769176" cy="352563"/>
            </a:xfrm>
            <a:prstGeom prst="rect">
              <a:avLst/>
            </a:prstGeom>
            <a:grpFill/>
            <a:ln/>
          </p:spPr>
          <p:style>
            <a:lnRef idx="2">
              <a:schemeClr val="accent2"/>
            </a:lnRef>
            <a:fillRef idx="1">
              <a:schemeClr val="lt1"/>
            </a:fillRef>
            <a:effectRef idx="0">
              <a:schemeClr val="accent2"/>
            </a:effectRef>
            <a:fontRef idx="minor">
              <a:schemeClr val="dk1"/>
            </a:fontRef>
          </p:style>
          <p:txBody>
            <a:bodyPr>
              <a:spAutoFit/>
            </a:bodyPr>
            <a:lstStyle/>
            <a:p>
              <a:pPr algn="l" fontAlgn="auto">
                <a:spcBef>
                  <a:spcPts val="0"/>
                </a:spcBef>
                <a:spcAft>
                  <a:spcPts val="0"/>
                </a:spcAft>
                <a:defRPr/>
              </a:pPr>
              <a:r>
                <a:rPr lang="fr-FR" sz="2400" b="1" dirty="0" smtClean="0">
                  <a:solidFill>
                    <a:schemeClr val="bg1"/>
                  </a:solidFill>
                  <a:latin typeface="Times New Roman" pitchFamily="18" charset="0"/>
                  <a:cs typeface="Times New Roman" pitchFamily="18" charset="0"/>
                </a:rPr>
                <a:t>Généralités sur les hétérocycles</a:t>
              </a:r>
              <a:endParaRPr lang="fr-FR" sz="2400" b="1" dirty="0">
                <a:solidFill>
                  <a:schemeClr val="bg1"/>
                </a:solidFill>
                <a:latin typeface="Times New Roman" pitchFamily="18" charset="0"/>
                <a:cs typeface="Times New Roman" pitchFamily="18" charset="0"/>
              </a:endParaRPr>
            </a:p>
          </p:txBody>
        </p:sp>
      </p:grpSp>
      <p:grpSp>
        <p:nvGrpSpPr>
          <p:cNvPr id="19" name="Groupe 56"/>
          <p:cNvGrpSpPr/>
          <p:nvPr/>
        </p:nvGrpSpPr>
        <p:grpSpPr>
          <a:xfrm>
            <a:off x="505676" y="2348880"/>
            <a:ext cx="7781100" cy="2651756"/>
            <a:chOff x="761916" y="3070224"/>
            <a:chExt cx="7781100" cy="2160000"/>
          </a:xfrm>
          <a:solidFill>
            <a:srgbClr val="92D050"/>
          </a:solidFill>
          <a:effectLst>
            <a:outerShdw blurRad="76200" dir="13500000" sy="23000" kx="1200000" algn="br" rotWithShape="0">
              <a:prstClr val="black">
                <a:alpha val="20000"/>
              </a:prstClr>
            </a:outerShdw>
          </a:effectLst>
          <a:scene3d>
            <a:camera prst="perspectiveFront" fov="5400000">
              <a:rot lat="21480000" lon="600000" rev="0"/>
            </a:camera>
            <a:lightRig rig="flood" dir="t">
              <a:rot lat="0" lon="0" rev="13800000"/>
            </a:lightRig>
          </a:scene3d>
        </p:grpSpPr>
        <p:sp>
          <p:nvSpPr>
            <p:cNvPr id="20" name="Secteurs 19"/>
            <p:cNvSpPr/>
            <p:nvPr/>
          </p:nvSpPr>
          <p:spPr>
            <a:xfrm>
              <a:off x="761916" y="3070224"/>
              <a:ext cx="2030753" cy="2160000"/>
            </a:xfrm>
            <a:prstGeom prst="pie">
              <a:avLst>
                <a:gd name="adj1" fmla="val 5400000"/>
                <a:gd name="adj2" fmla="val 16200000"/>
              </a:avLst>
            </a:prstGeom>
            <a:ln/>
          </p:spPr>
          <p:style>
            <a:lnRef idx="1">
              <a:schemeClr val="accent5"/>
            </a:lnRef>
            <a:fillRef idx="2">
              <a:schemeClr val="accent5"/>
            </a:fillRef>
            <a:effectRef idx="1">
              <a:schemeClr val="accent5"/>
            </a:effectRef>
            <a:fontRef idx="minor">
              <a:schemeClr val="dk1"/>
            </a:fontRef>
          </p:style>
        </p:sp>
        <p:sp>
          <p:nvSpPr>
            <p:cNvPr id="21" name="ZoneTexte 20"/>
            <p:cNvSpPr txBox="1"/>
            <p:nvPr/>
          </p:nvSpPr>
          <p:spPr>
            <a:xfrm>
              <a:off x="1773840" y="3070224"/>
              <a:ext cx="6769176" cy="601682"/>
            </a:xfrm>
            <a:prstGeom prst="rect">
              <a:avLst/>
            </a:prstGeom>
            <a:ln/>
          </p:spPr>
          <p:style>
            <a:lnRef idx="1">
              <a:schemeClr val="accent5"/>
            </a:lnRef>
            <a:fillRef idx="2">
              <a:schemeClr val="accent5"/>
            </a:fillRef>
            <a:effectRef idx="1">
              <a:schemeClr val="accent5"/>
            </a:effectRef>
            <a:fontRef idx="minor">
              <a:schemeClr val="dk1"/>
            </a:fontRef>
          </p:style>
          <p:txBody>
            <a:bodyPr>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fr-FR" sz="2400" b="1" dirty="0" smtClean="0">
                  <a:ln w="50800"/>
                  <a:solidFill>
                    <a:schemeClr val="bg1">
                      <a:shade val="50000"/>
                    </a:schemeClr>
                  </a:solidFill>
                  <a:latin typeface="Times New Roman" pitchFamily="18" charset="0"/>
                  <a:cs typeface="Times New Roman" pitchFamily="18" charset="0"/>
                </a:rPr>
                <a:t>Généralités sur</a:t>
              </a:r>
              <a:r>
                <a:rPr lang="fr-FR" sz="1400" b="1" dirty="0" smtClean="0">
                  <a:ln w="50800"/>
                  <a:solidFill>
                    <a:schemeClr val="bg1">
                      <a:shade val="50000"/>
                    </a:schemeClr>
                  </a:solidFill>
                  <a:latin typeface="Algerian" pitchFamily="82" charset="0"/>
                  <a:cs typeface="Times New Roman" pitchFamily="18" charset="0"/>
                </a:rPr>
                <a:t> </a:t>
              </a:r>
              <a:r>
                <a:rPr lang="fr-FR" sz="2400" b="1" dirty="0" smtClean="0">
                  <a:ln w="50800"/>
                  <a:solidFill>
                    <a:schemeClr val="bg1">
                      <a:shade val="50000"/>
                    </a:schemeClr>
                  </a:solidFill>
                  <a:latin typeface="Times New Roman" pitchFamily="18" charset="0"/>
                  <a:cs typeface="Times New Roman" pitchFamily="18" charset="0"/>
                </a:rPr>
                <a:t>les  composés α, β-insaturés </a:t>
              </a:r>
            </a:p>
            <a:p>
              <a:pPr algn="l" fontAlgn="auto">
                <a:spcBef>
                  <a:spcPts val="0"/>
                </a:spcBef>
                <a:spcAft>
                  <a:spcPts val="0"/>
                </a:spcAft>
                <a:defRPr/>
              </a:pPr>
              <a:endParaRPr lang="fr-FR" b="1" dirty="0">
                <a:ln w="50800"/>
                <a:solidFill>
                  <a:schemeClr val="bg1">
                    <a:shade val="50000"/>
                  </a:schemeClr>
                </a:solidFill>
                <a:latin typeface="Times New Roman" pitchFamily="18" charset="0"/>
                <a:cs typeface="Times New Roman" pitchFamily="18" charset="0"/>
              </a:endParaRPr>
            </a:p>
          </p:txBody>
        </p:sp>
      </p:grpSp>
      <p:pic>
        <p:nvPicPr>
          <p:cNvPr id="5122" name="Picture 2"/>
          <p:cNvPicPr>
            <a:picLocks noChangeAspect="1" noChangeArrowheads="1"/>
          </p:cNvPicPr>
          <p:nvPr/>
        </p:nvPicPr>
        <p:blipFill>
          <a:blip r:embed="rId3" cstate="print"/>
          <a:srcRect/>
          <a:stretch>
            <a:fillRect/>
          </a:stretch>
        </p:blipFill>
        <p:spPr bwMode="auto">
          <a:xfrm>
            <a:off x="0" y="0"/>
            <a:ext cx="2571736" cy="1142984"/>
          </a:xfrm>
          <a:prstGeom prst="rect">
            <a:avLst/>
          </a:prstGeom>
          <a:noFill/>
          <a:ln w="9525">
            <a:noFill/>
            <a:miter lim="800000"/>
            <a:headEnd/>
            <a:tailEnd/>
          </a:ln>
          <a:effectLst/>
        </p:spPr>
      </p:pic>
      <p:grpSp>
        <p:nvGrpSpPr>
          <p:cNvPr id="49" name="Group 22"/>
          <p:cNvGrpSpPr>
            <a:grpSpLocks/>
          </p:cNvGrpSpPr>
          <p:nvPr/>
        </p:nvGrpSpPr>
        <p:grpSpPr bwMode="auto">
          <a:xfrm>
            <a:off x="6588224" y="0"/>
            <a:ext cx="2214546" cy="565151"/>
            <a:chOff x="4694" y="1940"/>
            <a:chExt cx="862" cy="356"/>
          </a:xfrm>
          <a:solidFill>
            <a:srgbClr val="00B050"/>
          </a:solidFill>
        </p:grpSpPr>
        <p:sp>
          <p:nvSpPr>
            <p:cNvPr id="50"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51"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grpSp>
        <p:nvGrpSpPr>
          <p:cNvPr id="55" name="Group 22"/>
          <p:cNvGrpSpPr>
            <a:grpSpLocks/>
          </p:cNvGrpSpPr>
          <p:nvPr/>
        </p:nvGrpSpPr>
        <p:grpSpPr bwMode="auto">
          <a:xfrm>
            <a:off x="-32" y="-24"/>
            <a:ext cx="2214546" cy="565151"/>
            <a:chOff x="4694" y="1940"/>
            <a:chExt cx="862" cy="356"/>
          </a:xfrm>
          <a:solidFill>
            <a:srgbClr val="FFFF00"/>
          </a:solidFill>
        </p:grpSpPr>
        <p:sp>
          <p:nvSpPr>
            <p:cNvPr id="56"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accent2"/>
            </a:lnRef>
            <a:fillRef idx="3">
              <a:schemeClr val="accent2"/>
            </a:fillRef>
            <a:effectRef idx="3">
              <a:schemeClr val="accent2"/>
            </a:effectRef>
            <a:fontRef idx="minor">
              <a:schemeClr val="lt1"/>
            </a:fontRef>
          </p:style>
          <p:txBody>
            <a:bodyPr wrap="none" anchor="ctr"/>
            <a:lstStyle/>
            <a:p>
              <a:endParaRPr lang="fr-FR"/>
            </a:p>
          </p:txBody>
        </p:sp>
        <p:sp>
          <p:nvSpPr>
            <p:cNvPr id="57" name="Text Box 24"/>
            <p:cNvSpPr txBox="1">
              <a:spLocks noChangeArrowheads="1"/>
            </p:cNvSpPr>
            <p:nvPr/>
          </p:nvSpPr>
          <p:spPr bwMode="auto">
            <a:xfrm>
              <a:off x="4756" y="2031"/>
              <a:ext cx="771" cy="233"/>
            </a:xfrm>
            <a:prstGeom prst="rect">
              <a:avLst/>
            </a:prstGeom>
            <a:grp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ctr">
                <a:spcBef>
                  <a:spcPct val="50000"/>
                </a:spcBef>
              </a:pPr>
              <a:r>
                <a:rPr lang="fr-FR" b="1" dirty="0">
                  <a:solidFill>
                    <a:schemeClr val="bg1"/>
                  </a:solidFill>
                </a:rPr>
                <a:t>Introduction</a:t>
              </a:r>
            </a:p>
          </p:txBody>
        </p:sp>
      </p:grpSp>
      <p:grpSp>
        <p:nvGrpSpPr>
          <p:cNvPr id="58" name="Group 22"/>
          <p:cNvGrpSpPr>
            <a:grpSpLocks/>
          </p:cNvGrpSpPr>
          <p:nvPr/>
        </p:nvGrpSpPr>
        <p:grpSpPr bwMode="auto">
          <a:xfrm>
            <a:off x="3563888" y="0"/>
            <a:ext cx="2214546" cy="565151"/>
            <a:chOff x="4694" y="1940"/>
            <a:chExt cx="862" cy="356"/>
          </a:xfrm>
          <a:solidFill>
            <a:srgbClr val="92D050"/>
          </a:solidFill>
        </p:grpSpPr>
        <p:sp>
          <p:nvSpPr>
            <p:cNvPr id="59"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60"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grpSp>
        <p:nvGrpSpPr>
          <p:cNvPr id="33" name="Groupe 32"/>
          <p:cNvGrpSpPr/>
          <p:nvPr/>
        </p:nvGrpSpPr>
        <p:grpSpPr>
          <a:xfrm>
            <a:off x="683568" y="3120970"/>
            <a:ext cx="8064896" cy="3332366"/>
            <a:chOff x="683568" y="3120970"/>
            <a:chExt cx="7891240" cy="3332366"/>
          </a:xfrm>
        </p:grpSpPr>
        <p:grpSp>
          <p:nvGrpSpPr>
            <p:cNvPr id="22" name="Groupe 55"/>
            <p:cNvGrpSpPr/>
            <p:nvPr/>
          </p:nvGrpSpPr>
          <p:grpSpPr>
            <a:xfrm>
              <a:off x="683568" y="3162194"/>
              <a:ext cx="7891240" cy="3291142"/>
              <a:chOff x="930570" y="3429000"/>
              <a:chExt cx="7655435" cy="1800000"/>
            </a:xfrm>
            <a:solidFill>
              <a:srgbClr val="00B050"/>
            </a:solidFill>
            <a:effectLst>
              <a:outerShdw blurRad="76200" dir="13500000" sy="23000" kx="1200000" algn="br" rotWithShape="0">
                <a:prstClr val="black">
                  <a:alpha val="20000"/>
                </a:prstClr>
              </a:outerShdw>
            </a:effectLst>
            <a:scene3d>
              <a:camera prst="perspectiveFront" fov="5400000">
                <a:rot lat="21480000" lon="600000" rev="0"/>
              </a:camera>
              <a:lightRig rig="flood" dir="t">
                <a:rot lat="0" lon="0" rev="13800000"/>
              </a:lightRig>
            </a:scene3d>
          </p:grpSpPr>
          <p:sp>
            <p:nvSpPr>
              <p:cNvPr id="23" name="Secteurs 22"/>
              <p:cNvSpPr/>
              <p:nvPr/>
            </p:nvSpPr>
            <p:spPr>
              <a:xfrm>
                <a:off x="930570" y="3429000"/>
                <a:ext cx="1692294" cy="1800000"/>
              </a:xfrm>
              <a:prstGeom prst="pie">
                <a:avLst>
                  <a:gd name="adj1" fmla="val 5400000"/>
                  <a:gd name="adj2" fmla="val 16200000"/>
                </a:avLst>
              </a:prstGeom>
              <a:grpFill/>
              <a:ln/>
            </p:spPr>
            <p:style>
              <a:lnRef idx="2">
                <a:schemeClr val="accent5">
                  <a:shade val="50000"/>
                </a:schemeClr>
              </a:lnRef>
              <a:fillRef idx="1">
                <a:schemeClr val="accent5"/>
              </a:fillRef>
              <a:effectRef idx="0">
                <a:schemeClr val="accent5"/>
              </a:effectRef>
              <a:fontRef idx="minor">
                <a:schemeClr val="lt1"/>
              </a:fontRef>
            </p:style>
          </p:sp>
          <p:sp>
            <p:nvSpPr>
              <p:cNvPr id="24" name="ZoneTexte 23"/>
              <p:cNvSpPr txBox="1"/>
              <p:nvPr/>
            </p:nvSpPr>
            <p:spPr>
              <a:xfrm>
                <a:off x="1816829" y="3429000"/>
                <a:ext cx="6769176" cy="258405"/>
              </a:xfrm>
              <a:prstGeom prst="rect">
                <a:avLst/>
              </a:prstGeom>
              <a:grpFill/>
              <a:ln/>
            </p:spPr>
            <p:style>
              <a:lnRef idx="2">
                <a:schemeClr val="accent5"/>
              </a:lnRef>
              <a:fillRef idx="1">
                <a:schemeClr val="lt1"/>
              </a:fillRef>
              <a:effectRef idx="0">
                <a:schemeClr val="accent5"/>
              </a:effectRef>
              <a:fontRef idx="minor">
                <a:schemeClr val="dk1"/>
              </a:fontRef>
            </p:style>
            <p:txBody>
              <a:bodyPr>
                <a:spAutoFit/>
              </a:bodyPr>
              <a:lstStyle/>
              <a:p>
                <a:pPr algn="l" rtl="0" fontAlgn="auto">
                  <a:spcBef>
                    <a:spcPts val="0"/>
                  </a:spcBef>
                  <a:spcAft>
                    <a:spcPts val="0"/>
                  </a:spcAft>
                  <a:defRPr/>
                </a:pPr>
                <a:endParaRPr lang="fr-FR" sz="2000" b="1" dirty="0">
                  <a:solidFill>
                    <a:schemeClr val="bg1"/>
                  </a:solidFill>
                  <a:latin typeface="Times New Roman" pitchFamily="18" charset="0"/>
                  <a:cs typeface="Times New Roman" pitchFamily="18" charset="0"/>
                </a:endParaRPr>
              </a:p>
            </p:txBody>
          </p:sp>
        </p:grpSp>
        <p:sp>
          <p:nvSpPr>
            <p:cNvPr id="25" name="Rectangle 24"/>
            <p:cNvSpPr/>
            <p:nvPr/>
          </p:nvSpPr>
          <p:spPr>
            <a:xfrm rot="21421640">
              <a:off x="2946765" y="3120970"/>
              <a:ext cx="4691541" cy="461665"/>
            </a:xfrm>
            <a:prstGeom prst="rect">
              <a:avLst/>
            </a:prstGeom>
          </p:spPr>
          <p:txBody>
            <a:bodyPr wrap="none">
              <a:spAutoFit/>
            </a:bodyPr>
            <a:lstStyle/>
            <a:p>
              <a:r>
                <a:rPr lang="fr-FR" sz="2400" b="1" dirty="0" smtClean="0">
                  <a:ln w="11430"/>
                  <a:solidFill>
                    <a:schemeClr val="bg1"/>
                  </a:solidFill>
                  <a:effectLst>
                    <a:outerShdw blurRad="50800" dist="39000" dir="5460000" algn="tl">
                      <a:srgbClr val="000000">
                        <a:alpha val="38000"/>
                      </a:srgbClr>
                    </a:outerShdw>
                    <a:reflection blurRad="6350" stA="60000" endA="900" endPos="58000" dir="5400000" sy="-100000" algn="bl" rotWithShape="0"/>
                  </a:effectLst>
                  <a:latin typeface="Times New Roman" pitchFamily="18" charset="0"/>
                  <a:cs typeface="Times New Roman" pitchFamily="18" charset="0"/>
                </a:rPr>
                <a:t>Généralités sur les bases </a:t>
              </a:r>
              <a:r>
                <a:rPr lang="fr-FR" sz="2400" b="1" dirty="0" smtClean="0">
                  <a:ln w="11430"/>
                  <a:solidFill>
                    <a:schemeClr val="bg1"/>
                  </a:solidFill>
                  <a:effectLst>
                    <a:outerShdw blurRad="50800" dist="39000" dir="5460000" algn="tl">
                      <a:srgbClr val="000000">
                        <a:alpha val="38000"/>
                      </a:srgbClr>
                    </a:outerShdw>
                    <a:reflection blurRad="6350" stA="55000" endA="50" endPos="85000" dir="5400000" sy="-100000" algn="bl" rotWithShape="0"/>
                  </a:effectLst>
                  <a:latin typeface="Times New Roman" pitchFamily="18" charset="0"/>
                  <a:cs typeface="Times New Roman" pitchFamily="18" charset="0"/>
                </a:rPr>
                <a:t>de</a:t>
              </a:r>
              <a:r>
                <a:rPr lang="fr-FR" sz="2400" b="1" dirty="0" smtClean="0">
                  <a:ln w="11430"/>
                  <a:solidFill>
                    <a:schemeClr val="bg1"/>
                  </a:solidFill>
                  <a:effectLst>
                    <a:outerShdw blurRad="50800" dist="39000" dir="5460000" algn="tl">
                      <a:srgbClr val="000000">
                        <a:alpha val="38000"/>
                      </a:srgbClr>
                    </a:outerShdw>
                    <a:reflection blurRad="6350" stA="60000" endA="900" endPos="58000" dir="5400000" sy="-100000" algn="bl" rotWithShape="0"/>
                  </a:effectLst>
                  <a:latin typeface="Times New Roman" pitchFamily="18" charset="0"/>
                  <a:cs typeface="Times New Roman" pitchFamily="18" charset="0"/>
                </a:rPr>
                <a:t> </a:t>
              </a:r>
              <a:r>
                <a:rPr lang="fr-FR" sz="2400" b="1" dirty="0" err="1" smtClean="0">
                  <a:ln w="11430"/>
                  <a:solidFill>
                    <a:schemeClr val="bg1"/>
                  </a:solidFill>
                  <a:effectLst>
                    <a:outerShdw blurRad="50800" dist="39000" dir="5460000" algn="tl">
                      <a:srgbClr val="000000">
                        <a:alpha val="38000"/>
                      </a:srgbClr>
                    </a:outerShdw>
                    <a:reflection blurRad="6350" stA="60000" endA="900" endPos="58000" dir="5400000" sy="-100000" algn="bl" rotWithShape="0"/>
                  </a:effectLst>
                  <a:latin typeface="Times New Roman" pitchFamily="18" charset="0"/>
                  <a:cs typeface="Times New Roman" pitchFamily="18" charset="0"/>
                </a:rPr>
                <a:t>Schiff</a:t>
              </a:r>
              <a:r>
                <a:rPr lang="fr-FR" sz="2400" b="1" dirty="0" smtClean="0">
                  <a:ln w="11430"/>
                  <a:solidFill>
                    <a:schemeClr val="bg1"/>
                  </a:solidFill>
                  <a:effectLst>
                    <a:outerShdw blurRad="50800" dist="39000" dir="5460000" algn="tl">
                      <a:srgbClr val="000000">
                        <a:alpha val="38000"/>
                      </a:srgbClr>
                    </a:outerShdw>
                  </a:effectLst>
                  <a:latin typeface="Times New Roman" pitchFamily="18" charset="0"/>
                  <a:cs typeface="Times New Roman" pitchFamily="18" charset="0"/>
                </a:rPr>
                <a:t> </a:t>
              </a:r>
              <a:endParaRPr lang="fr-FR" sz="2400" dirty="0">
                <a:solidFill>
                  <a:schemeClr val="bg1"/>
                </a:solidFill>
                <a:latin typeface="Times New Roman" pitchFamily="18" charset="0"/>
                <a:cs typeface="Times New Roman" pitchFamily="18" charset="0"/>
              </a:endParaRPr>
            </a:p>
          </p:txBody>
        </p:sp>
      </p:grpSp>
      <p:grpSp>
        <p:nvGrpSpPr>
          <p:cNvPr id="32" name="Groupe 31"/>
          <p:cNvGrpSpPr/>
          <p:nvPr/>
        </p:nvGrpSpPr>
        <p:grpSpPr>
          <a:xfrm>
            <a:off x="1115616" y="3658147"/>
            <a:ext cx="7459192" cy="2867197"/>
            <a:chOff x="1115616" y="3658147"/>
            <a:chExt cx="7459192" cy="2867197"/>
          </a:xfrm>
        </p:grpSpPr>
        <p:grpSp>
          <p:nvGrpSpPr>
            <p:cNvPr id="26" name="Groupe 55"/>
            <p:cNvGrpSpPr/>
            <p:nvPr/>
          </p:nvGrpSpPr>
          <p:grpSpPr>
            <a:xfrm>
              <a:off x="1115616" y="3738258"/>
              <a:ext cx="7459192" cy="2787086"/>
              <a:chOff x="930570" y="3429000"/>
              <a:chExt cx="7655435" cy="1800000"/>
            </a:xfrm>
            <a:solidFill>
              <a:srgbClr val="00B050"/>
            </a:solidFill>
            <a:effectLst>
              <a:outerShdw blurRad="76200" dir="13500000" sy="23000" kx="1200000" algn="br" rotWithShape="0">
                <a:prstClr val="black">
                  <a:alpha val="20000"/>
                </a:prstClr>
              </a:outerShdw>
            </a:effectLst>
            <a:scene3d>
              <a:camera prst="perspectiveFront" fov="5400000">
                <a:rot lat="21480000" lon="600000" rev="0"/>
              </a:camera>
              <a:lightRig rig="flood" dir="t">
                <a:rot lat="0" lon="0" rev="13800000"/>
              </a:lightRig>
            </a:scene3d>
          </p:grpSpPr>
          <p:sp>
            <p:nvSpPr>
              <p:cNvPr id="27" name="Secteurs 26"/>
              <p:cNvSpPr/>
              <p:nvPr/>
            </p:nvSpPr>
            <p:spPr>
              <a:xfrm>
                <a:off x="930570" y="3429000"/>
                <a:ext cx="1692294" cy="1800000"/>
              </a:xfrm>
              <a:prstGeom prst="pie">
                <a:avLst>
                  <a:gd name="adj1" fmla="val 5400000"/>
                  <a:gd name="adj2" fmla="val 16200000"/>
                </a:avLst>
              </a:prstGeom>
              <a:ln/>
            </p:spPr>
            <p:style>
              <a:lnRef idx="2">
                <a:schemeClr val="accent5">
                  <a:shade val="50000"/>
                </a:schemeClr>
              </a:lnRef>
              <a:fillRef idx="1002">
                <a:schemeClr val="dk1"/>
              </a:fillRef>
              <a:effectRef idx="0">
                <a:schemeClr val="accent5"/>
              </a:effectRef>
              <a:fontRef idx="minor">
                <a:schemeClr val="lt1"/>
              </a:fontRef>
            </p:style>
          </p:sp>
          <p:sp>
            <p:nvSpPr>
              <p:cNvPr id="28" name="ZoneTexte 27"/>
              <p:cNvSpPr txBox="1"/>
              <p:nvPr/>
            </p:nvSpPr>
            <p:spPr>
              <a:xfrm>
                <a:off x="1816829" y="3429000"/>
                <a:ext cx="6769176" cy="258405"/>
              </a:xfrm>
              <a:prstGeom prst="rect">
                <a:avLst/>
              </a:prstGeom>
              <a:ln/>
            </p:spPr>
            <p:style>
              <a:lnRef idx="2">
                <a:schemeClr val="accent5"/>
              </a:lnRef>
              <a:fillRef idx="1002">
                <a:schemeClr val="dk1"/>
              </a:fillRef>
              <a:effectRef idx="0">
                <a:schemeClr val="accent5"/>
              </a:effectRef>
              <a:fontRef idx="minor">
                <a:schemeClr val="dk1"/>
              </a:fontRef>
            </p:style>
            <p:txBody>
              <a:bodyPr>
                <a:spAutoFit/>
              </a:bodyPr>
              <a:lstStyle/>
              <a:p>
                <a:pPr algn="l" rtl="0" fontAlgn="auto">
                  <a:spcBef>
                    <a:spcPts val="0"/>
                  </a:spcBef>
                  <a:spcAft>
                    <a:spcPts val="0"/>
                  </a:spcAft>
                  <a:defRPr/>
                </a:pPr>
                <a:endParaRPr lang="fr-FR" sz="2000" b="1" dirty="0">
                  <a:solidFill>
                    <a:schemeClr val="bg1"/>
                  </a:solidFill>
                  <a:latin typeface="Times New Roman" pitchFamily="18" charset="0"/>
                  <a:cs typeface="Times New Roman" pitchFamily="18" charset="0"/>
                </a:endParaRPr>
              </a:p>
            </p:txBody>
          </p:sp>
        </p:grpSp>
        <p:sp>
          <p:nvSpPr>
            <p:cNvPr id="29" name="Rectangle 28"/>
            <p:cNvSpPr/>
            <p:nvPr/>
          </p:nvSpPr>
          <p:spPr>
            <a:xfrm rot="21428097">
              <a:off x="3861322" y="3658147"/>
              <a:ext cx="3417923" cy="461665"/>
            </a:xfrm>
            <a:prstGeom prst="rect">
              <a:avLst/>
            </a:prstGeom>
          </p:spPr>
          <p:txBody>
            <a:bodyPr wrap="none">
              <a:spAutoFit/>
            </a:bodyPr>
            <a:lstStyle/>
            <a:p>
              <a:r>
                <a:rPr lang="fr-FR" sz="2400" b="1" dirty="0" smtClean="0">
                  <a:ln w="11430"/>
                  <a:solidFill>
                    <a:schemeClr val="bg1"/>
                  </a:solidFill>
                  <a:effectLst>
                    <a:outerShdw blurRad="50800" dist="39000" dir="5460000" algn="tl">
                      <a:srgbClr val="000000">
                        <a:alpha val="38000"/>
                      </a:srgbClr>
                    </a:outerShdw>
                    <a:reflection blurRad="6350" stA="60000" endA="900" endPos="60000" dist="29997" dir="5400000" sy="-100000" algn="bl" rotWithShape="0"/>
                  </a:effectLst>
                  <a:latin typeface="Times New Roman" pitchFamily="18" charset="0"/>
                  <a:cs typeface="Times New Roman" pitchFamily="18" charset="0"/>
                </a:rPr>
                <a:t>Les méthodes d’analyses</a:t>
              </a:r>
              <a:endParaRPr lang="fr-FR" sz="2400" dirty="0">
                <a:solidFill>
                  <a:schemeClr val="bg1"/>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5E-6 -3.7037E-6 L -2.5E-6 0.14375 " pathEditMode="relative" rAng="0" ptsTypes="AA">
                                      <p:cBhvr>
                                        <p:cTn id="6" dur="2000" fill="hold"/>
                                        <p:tgtEl>
                                          <p:spTgt spid="58"/>
                                        </p:tgtEl>
                                        <p:attrNameLst>
                                          <p:attrName>ppt_x</p:attrName>
                                          <p:attrName>ppt_y</p:attrName>
                                        </p:attrNameLst>
                                      </p:cBhvr>
                                      <p:rCtr x="0" y="72"/>
                                    </p:animMotion>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iterate type="lt">
                                    <p:tmPct val="5000"/>
                                  </p:iterate>
                                  <p:childTnLst>
                                    <p:set>
                                      <p:cBhvr>
                                        <p:cTn id="10" dur="1" fill="hold">
                                          <p:stCondLst>
                                            <p:cond delay="0"/>
                                          </p:stCondLst>
                                        </p:cTn>
                                        <p:tgtEl>
                                          <p:spTgt spid="16"/>
                                        </p:tgtEl>
                                        <p:attrNameLst>
                                          <p:attrName>style.visibility</p:attrName>
                                        </p:attrNameLst>
                                      </p:cBhvr>
                                      <p:to>
                                        <p:strVal val="visible"/>
                                      </p:to>
                                    </p:set>
                                    <p:anim calcmode="lin" valueType="num">
                                      <p:cBhvr>
                                        <p:cTn id="11" dur="1000" fill="hold"/>
                                        <p:tgtEl>
                                          <p:spTgt spid="16"/>
                                        </p:tgtEl>
                                        <p:attrNameLst>
                                          <p:attrName>ppt_w</p:attrName>
                                        </p:attrNameLst>
                                      </p:cBhvr>
                                      <p:tavLst>
                                        <p:tav tm="0">
                                          <p:val>
                                            <p:fltVal val="0"/>
                                          </p:val>
                                        </p:tav>
                                        <p:tav tm="100000">
                                          <p:val>
                                            <p:strVal val="#ppt_w"/>
                                          </p:val>
                                        </p:tav>
                                      </p:tavLst>
                                    </p:anim>
                                    <p:anim calcmode="lin" valueType="num">
                                      <p:cBhvr>
                                        <p:cTn id="12" dur="1000" fill="hold"/>
                                        <p:tgtEl>
                                          <p:spTgt spid="16"/>
                                        </p:tgtEl>
                                        <p:attrNameLst>
                                          <p:attrName>ppt_h</p:attrName>
                                        </p:attrNameLst>
                                      </p:cBhvr>
                                      <p:tavLst>
                                        <p:tav tm="0">
                                          <p:val>
                                            <p:fltVal val="0"/>
                                          </p:val>
                                        </p:tav>
                                        <p:tav tm="100000">
                                          <p:val>
                                            <p:strVal val="#ppt_h"/>
                                          </p:val>
                                        </p:tav>
                                      </p:tavLst>
                                    </p:anim>
                                    <p:anim calcmode="lin" valueType="num">
                                      <p:cBhvr>
                                        <p:cTn id="13" dur="1000" fill="hold"/>
                                        <p:tgtEl>
                                          <p:spTgt spid="16"/>
                                        </p:tgtEl>
                                        <p:attrNameLst>
                                          <p:attrName>style.rotation</p:attrName>
                                        </p:attrNameLst>
                                      </p:cBhvr>
                                      <p:tavLst>
                                        <p:tav tm="0">
                                          <p:val>
                                            <p:fltVal val="90"/>
                                          </p:val>
                                        </p:tav>
                                        <p:tav tm="100000">
                                          <p:val>
                                            <p:fltVal val="0"/>
                                          </p:val>
                                        </p:tav>
                                      </p:tavLst>
                                    </p:anim>
                                    <p:animEffect transition="in" filter="fade">
                                      <p:cBhvr>
                                        <p:cTn id="14" dur="1000"/>
                                        <p:tgtEl>
                                          <p:spTgt spid="16"/>
                                        </p:tgtEl>
                                      </p:cBhvr>
                                    </p:animEffect>
                                  </p:childTnLst>
                                </p:cTn>
                              </p:par>
                            </p:childTnLst>
                          </p:cTn>
                        </p:par>
                        <p:par>
                          <p:cTn id="15" fill="hold">
                            <p:stCondLst>
                              <p:cond delay="1000"/>
                            </p:stCondLst>
                            <p:childTnLst>
                              <p:par>
                                <p:cTn id="16" presetID="31" presetClass="entr" presetSubtype="0" fill="hold" nodeType="afterEffect">
                                  <p:stCondLst>
                                    <p:cond delay="0"/>
                                  </p:stCondLst>
                                  <p:iterate type="lt">
                                    <p:tmPct val="5000"/>
                                  </p:iterate>
                                  <p:childTnLst>
                                    <p:set>
                                      <p:cBhvr>
                                        <p:cTn id="17" dur="1" fill="hold">
                                          <p:stCondLst>
                                            <p:cond delay="0"/>
                                          </p:stCondLst>
                                        </p:cTn>
                                        <p:tgtEl>
                                          <p:spTgt spid="19"/>
                                        </p:tgtEl>
                                        <p:attrNameLst>
                                          <p:attrName>style.visibility</p:attrName>
                                        </p:attrNameLst>
                                      </p:cBhvr>
                                      <p:to>
                                        <p:strVal val="visible"/>
                                      </p:to>
                                    </p:set>
                                    <p:anim calcmode="lin" valueType="num">
                                      <p:cBhvr>
                                        <p:cTn id="18" dur="1000" fill="hold"/>
                                        <p:tgtEl>
                                          <p:spTgt spid="19"/>
                                        </p:tgtEl>
                                        <p:attrNameLst>
                                          <p:attrName>ppt_w</p:attrName>
                                        </p:attrNameLst>
                                      </p:cBhvr>
                                      <p:tavLst>
                                        <p:tav tm="0">
                                          <p:val>
                                            <p:fltVal val="0"/>
                                          </p:val>
                                        </p:tav>
                                        <p:tav tm="100000">
                                          <p:val>
                                            <p:strVal val="#ppt_w"/>
                                          </p:val>
                                        </p:tav>
                                      </p:tavLst>
                                    </p:anim>
                                    <p:anim calcmode="lin" valueType="num">
                                      <p:cBhvr>
                                        <p:cTn id="19" dur="1000" fill="hold"/>
                                        <p:tgtEl>
                                          <p:spTgt spid="19"/>
                                        </p:tgtEl>
                                        <p:attrNameLst>
                                          <p:attrName>ppt_h</p:attrName>
                                        </p:attrNameLst>
                                      </p:cBhvr>
                                      <p:tavLst>
                                        <p:tav tm="0">
                                          <p:val>
                                            <p:fltVal val="0"/>
                                          </p:val>
                                        </p:tav>
                                        <p:tav tm="100000">
                                          <p:val>
                                            <p:strVal val="#ppt_h"/>
                                          </p:val>
                                        </p:tav>
                                      </p:tavLst>
                                    </p:anim>
                                    <p:anim calcmode="lin" valueType="num">
                                      <p:cBhvr>
                                        <p:cTn id="20" dur="1000" fill="hold"/>
                                        <p:tgtEl>
                                          <p:spTgt spid="19"/>
                                        </p:tgtEl>
                                        <p:attrNameLst>
                                          <p:attrName>style.rotation</p:attrName>
                                        </p:attrNameLst>
                                      </p:cBhvr>
                                      <p:tavLst>
                                        <p:tav tm="0">
                                          <p:val>
                                            <p:fltVal val="90"/>
                                          </p:val>
                                        </p:tav>
                                        <p:tav tm="100000">
                                          <p:val>
                                            <p:fltVal val="0"/>
                                          </p:val>
                                        </p:tav>
                                      </p:tavLst>
                                    </p:anim>
                                    <p:animEffect transition="in" filter="fade">
                                      <p:cBhvr>
                                        <p:cTn id="21" dur="1000"/>
                                        <p:tgtEl>
                                          <p:spTgt spid="19"/>
                                        </p:tgtEl>
                                      </p:cBhvr>
                                    </p:animEffect>
                                  </p:childTnLst>
                                </p:cTn>
                              </p:par>
                            </p:childTnLst>
                          </p:cTn>
                        </p:par>
                        <p:par>
                          <p:cTn id="22" fill="hold">
                            <p:stCondLst>
                              <p:cond delay="2000"/>
                            </p:stCondLst>
                            <p:childTnLst>
                              <p:par>
                                <p:cTn id="23" presetID="31" presetClass="entr" presetSubtype="0" fill="hold" nodeType="afterEffect">
                                  <p:stCondLst>
                                    <p:cond delay="0"/>
                                  </p:stCondLst>
                                  <p:iterate type="lt">
                                    <p:tmPct val="5000"/>
                                  </p:iterate>
                                  <p:childTnLst>
                                    <p:set>
                                      <p:cBhvr>
                                        <p:cTn id="24" dur="1" fill="hold">
                                          <p:stCondLst>
                                            <p:cond delay="0"/>
                                          </p:stCondLst>
                                        </p:cTn>
                                        <p:tgtEl>
                                          <p:spTgt spid="33"/>
                                        </p:tgtEl>
                                        <p:attrNameLst>
                                          <p:attrName>style.visibility</p:attrName>
                                        </p:attrNameLst>
                                      </p:cBhvr>
                                      <p:to>
                                        <p:strVal val="visible"/>
                                      </p:to>
                                    </p:set>
                                    <p:anim calcmode="lin" valueType="num">
                                      <p:cBhvr>
                                        <p:cTn id="25" dur="1000" fill="hold"/>
                                        <p:tgtEl>
                                          <p:spTgt spid="33"/>
                                        </p:tgtEl>
                                        <p:attrNameLst>
                                          <p:attrName>ppt_w</p:attrName>
                                        </p:attrNameLst>
                                      </p:cBhvr>
                                      <p:tavLst>
                                        <p:tav tm="0">
                                          <p:val>
                                            <p:fltVal val="0"/>
                                          </p:val>
                                        </p:tav>
                                        <p:tav tm="100000">
                                          <p:val>
                                            <p:strVal val="#ppt_w"/>
                                          </p:val>
                                        </p:tav>
                                      </p:tavLst>
                                    </p:anim>
                                    <p:anim calcmode="lin" valueType="num">
                                      <p:cBhvr>
                                        <p:cTn id="26" dur="1000" fill="hold"/>
                                        <p:tgtEl>
                                          <p:spTgt spid="33"/>
                                        </p:tgtEl>
                                        <p:attrNameLst>
                                          <p:attrName>ppt_h</p:attrName>
                                        </p:attrNameLst>
                                      </p:cBhvr>
                                      <p:tavLst>
                                        <p:tav tm="0">
                                          <p:val>
                                            <p:fltVal val="0"/>
                                          </p:val>
                                        </p:tav>
                                        <p:tav tm="100000">
                                          <p:val>
                                            <p:strVal val="#ppt_h"/>
                                          </p:val>
                                        </p:tav>
                                      </p:tavLst>
                                    </p:anim>
                                    <p:anim calcmode="lin" valueType="num">
                                      <p:cBhvr>
                                        <p:cTn id="27" dur="1000" fill="hold"/>
                                        <p:tgtEl>
                                          <p:spTgt spid="33"/>
                                        </p:tgtEl>
                                        <p:attrNameLst>
                                          <p:attrName>style.rotation</p:attrName>
                                        </p:attrNameLst>
                                      </p:cBhvr>
                                      <p:tavLst>
                                        <p:tav tm="0">
                                          <p:val>
                                            <p:fltVal val="90"/>
                                          </p:val>
                                        </p:tav>
                                        <p:tav tm="100000">
                                          <p:val>
                                            <p:fltVal val="0"/>
                                          </p:val>
                                        </p:tav>
                                      </p:tavLst>
                                    </p:anim>
                                    <p:animEffect transition="in" filter="fade">
                                      <p:cBhvr>
                                        <p:cTn id="28" dur="1000"/>
                                        <p:tgtEl>
                                          <p:spTgt spid="33"/>
                                        </p:tgtEl>
                                      </p:cBhvr>
                                    </p:animEffect>
                                  </p:childTnLst>
                                </p:cTn>
                              </p:par>
                            </p:childTnLst>
                          </p:cTn>
                        </p:par>
                        <p:par>
                          <p:cTn id="29" fill="hold">
                            <p:stCondLst>
                              <p:cond delay="3000"/>
                            </p:stCondLst>
                            <p:childTnLst>
                              <p:par>
                                <p:cTn id="30" presetID="31" presetClass="entr" presetSubtype="0" fill="hold" nodeType="afterEffect">
                                  <p:stCondLst>
                                    <p:cond delay="0"/>
                                  </p:stCondLst>
                                  <p:iterate type="lt">
                                    <p:tmPct val="5000"/>
                                  </p:iterate>
                                  <p:childTnLst>
                                    <p:set>
                                      <p:cBhvr>
                                        <p:cTn id="31" dur="1" fill="hold">
                                          <p:stCondLst>
                                            <p:cond delay="0"/>
                                          </p:stCondLst>
                                        </p:cTn>
                                        <p:tgtEl>
                                          <p:spTgt spid="32"/>
                                        </p:tgtEl>
                                        <p:attrNameLst>
                                          <p:attrName>style.visibility</p:attrName>
                                        </p:attrNameLst>
                                      </p:cBhvr>
                                      <p:to>
                                        <p:strVal val="visible"/>
                                      </p:to>
                                    </p:set>
                                    <p:anim calcmode="lin" valueType="num">
                                      <p:cBhvr>
                                        <p:cTn id="32" dur="1000" fill="hold"/>
                                        <p:tgtEl>
                                          <p:spTgt spid="32"/>
                                        </p:tgtEl>
                                        <p:attrNameLst>
                                          <p:attrName>ppt_w</p:attrName>
                                        </p:attrNameLst>
                                      </p:cBhvr>
                                      <p:tavLst>
                                        <p:tav tm="0">
                                          <p:val>
                                            <p:fltVal val="0"/>
                                          </p:val>
                                        </p:tav>
                                        <p:tav tm="100000">
                                          <p:val>
                                            <p:strVal val="#ppt_w"/>
                                          </p:val>
                                        </p:tav>
                                      </p:tavLst>
                                    </p:anim>
                                    <p:anim calcmode="lin" valueType="num">
                                      <p:cBhvr>
                                        <p:cTn id="33" dur="1000" fill="hold"/>
                                        <p:tgtEl>
                                          <p:spTgt spid="32"/>
                                        </p:tgtEl>
                                        <p:attrNameLst>
                                          <p:attrName>ppt_h</p:attrName>
                                        </p:attrNameLst>
                                      </p:cBhvr>
                                      <p:tavLst>
                                        <p:tav tm="0">
                                          <p:val>
                                            <p:fltVal val="0"/>
                                          </p:val>
                                        </p:tav>
                                        <p:tav tm="100000">
                                          <p:val>
                                            <p:strVal val="#ppt_h"/>
                                          </p:val>
                                        </p:tav>
                                      </p:tavLst>
                                    </p:anim>
                                    <p:anim calcmode="lin" valueType="num">
                                      <p:cBhvr>
                                        <p:cTn id="34" dur="1000" fill="hold"/>
                                        <p:tgtEl>
                                          <p:spTgt spid="32"/>
                                        </p:tgtEl>
                                        <p:attrNameLst>
                                          <p:attrName>style.rotation</p:attrName>
                                        </p:attrNameLst>
                                      </p:cBhvr>
                                      <p:tavLst>
                                        <p:tav tm="0">
                                          <p:val>
                                            <p:fltVal val="90"/>
                                          </p:val>
                                        </p:tav>
                                        <p:tav tm="100000">
                                          <p:val>
                                            <p:fltVal val="0"/>
                                          </p:val>
                                        </p:tav>
                                      </p:tavLst>
                                    </p:anim>
                                    <p:animEffect transition="in" filter="fade">
                                      <p:cBhvr>
                                        <p:cTn id="35"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15" descr="Sans titre.bmp"/>
          <p:cNvPicPr>
            <a:picLocks noChangeAspect="1"/>
          </p:cNvPicPr>
          <p:nvPr/>
        </p:nvPicPr>
        <p:blipFill>
          <a:blip r:embed="rId3" cstate="print">
            <a:clrChange>
              <a:clrFrom>
                <a:srgbClr val="FFFFFF"/>
              </a:clrFrom>
              <a:clrTo>
                <a:srgbClr val="FFFFFF">
                  <a:alpha val="0"/>
                </a:srgbClr>
              </a:clrTo>
            </a:clrChange>
            <a:duotone>
              <a:prstClr val="black"/>
              <a:schemeClr val="accent1">
                <a:tint val="45000"/>
                <a:satMod val="400000"/>
              </a:schemeClr>
            </a:duotone>
          </a:blip>
          <a:stretch>
            <a:fillRect/>
          </a:stretch>
        </p:blipFill>
        <p:spPr>
          <a:xfrm>
            <a:off x="-142908" y="2357430"/>
            <a:ext cx="9144000" cy="958718"/>
          </a:xfrm>
          <a:prstGeom prst="rect">
            <a:avLst/>
          </a:prstGeom>
          <a:scene3d>
            <a:camera prst="isometricOffAxis1Right"/>
            <a:lightRig rig="threePt" dir="t"/>
          </a:scene3d>
        </p:spPr>
      </p:pic>
      <p:sp>
        <p:nvSpPr>
          <p:cNvPr id="17" name="ZoneTexte 16"/>
          <p:cNvSpPr txBox="1"/>
          <p:nvPr/>
        </p:nvSpPr>
        <p:spPr>
          <a:xfrm>
            <a:off x="1928794" y="2627651"/>
            <a:ext cx="521400" cy="1015663"/>
          </a:xfrm>
          <a:prstGeom prst="rect">
            <a:avLst/>
          </a:prstGeom>
          <a:noFill/>
        </p:spPr>
        <p:txBody>
          <a:bodyPr wrap="square" rtlCol="0">
            <a:spAutoFit/>
            <a:scene3d>
              <a:camera prst="isometricOffAxis1Right"/>
              <a:lightRig rig="glow" dir="t">
                <a:rot lat="0" lon="0" rev="3600000"/>
              </a:lightRig>
            </a:scene3d>
            <a:sp3d prstMaterial="softEdge">
              <a:bevelT w="29210" h="16510"/>
              <a:contourClr>
                <a:schemeClr val="accent4">
                  <a:alpha val="95000"/>
                </a:schemeClr>
              </a:contourClr>
            </a:sp3d>
          </a:bodyPr>
          <a:lstStyle/>
          <a:p>
            <a:r>
              <a:rPr lang="fr-FR" sz="6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228600">
                    <a:schemeClr val="accent3">
                      <a:satMod val="175000"/>
                      <a:alpha val="40000"/>
                    </a:schemeClr>
                  </a:glow>
                  <a:outerShdw blurRad="88000" dist="50800" dir="5040000" algn="tl">
                    <a:schemeClr val="accent4">
                      <a:tint val="80000"/>
                      <a:satMod val="250000"/>
                      <a:alpha val="45000"/>
                    </a:schemeClr>
                  </a:outerShdw>
                  <a:reflection blurRad="6350" stA="55000" endA="50" endPos="85000" dist="60007" dir="5400000" sy="-100000" algn="bl" rotWithShape="0"/>
                </a:effectLst>
                <a:latin typeface="Times New Roman" pitchFamily="18" charset="0"/>
                <a:cs typeface="Times New Roman" pitchFamily="18" charset="0"/>
              </a:rPr>
              <a:t>G</a:t>
            </a:r>
            <a:endParaRPr lang="fr-FR" sz="6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228600">
                  <a:schemeClr val="accent3">
                    <a:satMod val="175000"/>
                    <a:alpha val="40000"/>
                  </a:schemeClr>
                </a:glow>
                <a:outerShdw blurRad="88000" dist="50800" dir="5040000" algn="tl">
                  <a:schemeClr val="accent4">
                    <a:tint val="80000"/>
                    <a:satMod val="250000"/>
                    <a:alpha val="45000"/>
                  </a:schemeClr>
                </a:outerShdw>
                <a:reflection blurRad="6350" stA="55000" endA="50" endPos="85000" dist="60007" dir="5400000" sy="-100000" algn="bl" rotWithShape="0"/>
              </a:effectLst>
              <a:latin typeface="Times New Roman" pitchFamily="18" charset="0"/>
              <a:cs typeface="Times New Roman" pitchFamily="18" charset="0"/>
            </a:endParaRPr>
          </a:p>
        </p:txBody>
      </p:sp>
      <p:sp>
        <p:nvSpPr>
          <p:cNvPr id="18" name="ZoneTexte 17"/>
          <p:cNvSpPr txBox="1"/>
          <p:nvPr/>
        </p:nvSpPr>
        <p:spPr>
          <a:xfrm>
            <a:off x="2285984" y="2500306"/>
            <a:ext cx="6030432" cy="523220"/>
          </a:xfrm>
          <a:prstGeom prst="rect">
            <a:avLst/>
          </a:prstGeom>
          <a:noFill/>
        </p:spPr>
        <p:txBody>
          <a:bodyPr wrap="square" rtlCol="0">
            <a:spAutoFit/>
            <a:scene3d>
              <a:camera prst="isometricOffAxis1Right"/>
              <a:lightRig rig="glow" dir="tl">
                <a:rot lat="0" lon="0" rev="5400000"/>
              </a:lightRig>
            </a:scene3d>
            <a:sp3d contourW="12700">
              <a:bevelT w="25400" h="25400"/>
              <a:contourClr>
                <a:schemeClr val="accent6">
                  <a:shade val="73000"/>
                </a:schemeClr>
              </a:contourClr>
            </a:sp3d>
          </a:bodyPr>
          <a:lstStyle/>
          <a:p>
            <a:r>
              <a:rPr lang="fr-FR" sz="2800" b="1"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228600">
                    <a:schemeClr val="accent6">
                      <a:satMod val="175000"/>
                      <a:alpha val="40000"/>
                    </a:schemeClr>
                  </a:glow>
                  <a:outerShdw blurRad="80000" dist="40000" dir="5040000" algn="tl">
                    <a:srgbClr val="000000">
                      <a:alpha val="30000"/>
                    </a:srgbClr>
                  </a:outerShdw>
                  <a:reflection blurRad="6350" stA="55000" endA="50" endPos="85000" dist="60007" dir="5400000" sy="-100000" algn="bl" rotWithShape="0"/>
                </a:effectLst>
              </a:rPr>
              <a:t>énéralités</a:t>
            </a:r>
            <a:r>
              <a:rPr lang="fr-FR"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228600">
                    <a:schemeClr val="accent6">
                      <a:satMod val="175000"/>
                      <a:alpha val="40000"/>
                    </a:schemeClr>
                  </a:glow>
                  <a:outerShdw blurRad="80000" dist="40000" dir="5040000" algn="tl">
                    <a:srgbClr val="000000">
                      <a:alpha val="30000"/>
                    </a:srgbClr>
                  </a:outerShdw>
                  <a:reflection blurRad="6350" stA="55000" endA="50" endPos="85000" dist="60007" dir="5400000" sy="-100000" algn="bl" rotWithShape="0"/>
                </a:effectLst>
              </a:rPr>
              <a:t> sur les hétérocycles</a:t>
            </a:r>
            <a:endParaRPr lang="fr-FR" sz="2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228600">
                  <a:schemeClr val="accent6">
                    <a:satMod val="175000"/>
                    <a:alpha val="40000"/>
                  </a:schemeClr>
                </a:glow>
                <a:outerShdw blurRad="80000" dist="40000" dir="5040000" algn="tl">
                  <a:srgbClr val="000000">
                    <a:alpha val="30000"/>
                  </a:srgbClr>
                </a:outerShdw>
                <a:reflection blurRad="6350" stA="55000" endA="50" endPos="85000" dist="60007" dir="5400000" sy="-100000" algn="bl" rotWithShape="0"/>
              </a:effectLst>
            </a:endParaRPr>
          </a:p>
        </p:txBody>
      </p:sp>
      <p:grpSp>
        <p:nvGrpSpPr>
          <p:cNvPr id="25" name="Group 22"/>
          <p:cNvGrpSpPr>
            <a:grpSpLocks/>
          </p:cNvGrpSpPr>
          <p:nvPr/>
        </p:nvGrpSpPr>
        <p:grpSpPr bwMode="auto">
          <a:xfrm>
            <a:off x="6749942" y="-24"/>
            <a:ext cx="2214546" cy="565151"/>
            <a:chOff x="4694" y="1940"/>
            <a:chExt cx="862" cy="356"/>
          </a:xfrm>
          <a:solidFill>
            <a:srgbClr val="00B050"/>
          </a:solidFill>
        </p:grpSpPr>
        <p:sp>
          <p:nvSpPr>
            <p:cNvPr id="26"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27"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conclusion</a:t>
              </a:r>
              <a:endParaRPr lang="fr-FR" b="1" dirty="0">
                <a:solidFill>
                  <a:schemeClr val="bg1"/>
                </a:solidFill>
              </a:endParaRPr>
            </a:p>
          </p:txBody>
        </p:sp>
      </p:grpSp>
      <p:pic>
        <p:nvPicPr>
          <p:cNvPr id="6146" name="Picture 2"/>
          <p:cNvPicPr>
            <a:picLocks noChangeAspect="1" noChangeArrowheads="1"/>
          </p:cNvPicPr>
          <p:nvPr/>
        </p:nvPicPr>
        <p:blipFill>
          <a:blip r:embed="rId4" cstate="print"/>
          <a:srcRect/>
          <a:stretch>
            <a:fillRect/>
          </a:stretch>
        </p:blipFill>
        <p:spPr bwMode="auto">
          <a:xfrm>
            <a:off x="214282" y="0"/>
            <a:ext cx="2500298" cy="1071546"/>
          </a:xfrm>
          <a:prstGeom prst="rect">
            <a:avLst/>
          </a:prstGeom>
          <a:noFill/>
          <a:ln w="9525">
            <a:noFill/>
            <a:miter lim="800000"/>
            <a:headEnd/>
            <a:tailEnd/>
          </a:ln>
          <a:effectLst/>
        </p:spPr>
      </p:pic>
      <p:grpSp>
        <p:nvGrpSpPr>
          <p:cNvPr id="19" name="Group 22"/>
          <p:cNvGrpSpPr>
            <a:grpSpLocks/>
          </p:cNvGrpSpPr>
          <p:nvPr/>
        </p:nvGrpSpPr>
        <p:grpSpPr bwMode="auto">
          <a:xfrm>
            <a:off x="-32" y="-24"/>
            <a:ext cx="2214546" cy="565151"/>
            <a:chOff x="4694" y="1940"/>
            <a:chExt cx="862" cy="356"/>
          </a:xfrm>
          <a:solidFill>
            <a:srgbClr val="FFFF00"/>
          </a:solidFill>
        </p:grpSpPr>
        <p:sp>
          <p:nvSpPr>
            <p:cNvPr id="20"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21"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a:solidFill>
                    <a:schemeClr val="bg1"/>
                  </a:solidFill>
                </a:rPr>
                <a:t>Introduction</a:t>
              </a:r>
            </a:p>
          </p:txBody>
        </p:sp>
      </p:grpSp>
      <p:grpSp>
        <p:nvGrpSpPr>
          <p:cNvPr id="22" name="Group 22"/>
          <p:cNvGrpSpPr>
            <a:grpSpLocks/>
          </p:cNvGrpSpPr>
          <p:nvPr/>
        </p:nvGrpSpPr>
        <p:grpSpPr bwMode="auto">
          <a:xfrm>
            <a:off x="2789502" y="792147"/>
            <a:ext cx="2214546" cy="565151"/>
            <a:chOff x="4694" y="1940"/>
            <a:chExt cx="862" cy="356"/>
          </a:xfrm>
          <a:solidFill>
            <a:srgbClr val="92D050"/>
          </a:solidFill>
        </p:grpSpPr>
        <p:sp>
          <p:nvSpPr>
            <p:cNvPr id="23" name="AutoShape 23"/>
            <p:cNvSpPr>
              <a:spLocks noChangeArrowheads="1"/>
            </p:cNvSpPr>
            <p:nvPr/>
          </p:nvSpPr>
          <p:spPr bwMode="auto">
            <a:xfrm>
              <a:off x="4694" y="1940"/>
              <a:ext cx="862" cy="356"/>
            </a:xfrm>
            <a:prstGeom prst="roundRect">
              <a:avLst>
                <a:gd name="adj" fmla="val 16667"/>
              </a:avLst>
            </a:prstGeom>
            <a:grpFill/>
            <a:ln>
              <a:headEnd/>
              <a:tailEnd/>
            </a:ln>
          </p:spPr>
          <p:style>
            <a:lnRef idx="0">
              <a:schemeClr val="dk1"/>
            </a:lnRef>
            <a:fillRef idx="3">
              <a:schemeClr val="dk1"/>
            </a:fillRef>
            <a:effectRef idx="3">
              <a:schemeClr val="dk1"/>
            </a:effectRef>
            <a:fontRef idx="minor">
              <a:schemeClr val="lt1"/>
            </a:fontRef>
          </p:style>
          <p:txBody>
            <a:bodyPr wrap="none" anchor="ctr"/>
            <a:lstStyle/>
            <a:p>
              <a:endParaRPr lang="fr-FR"/>
            </a:p>
          </p:txBody>
        </p:sp>
        <p:sp>
          <p:nvSpPr>
            <p:cNvPr id="24" name="Text Box 24"/>
            <p:cNvSpPr txBox="1">
              <a:spLocks noChangeArrowheads="1"/>
            </p:cNvSpPr>
            <p:nvPr/>
          </p:nvSpPr>
          <p:spPr bwMode="auto">
            <a:xfrm>
              <a:off x="4756" y="2031"/>
              <a:ext cx="771" cy="233"/>
            </a:xfrm>
            <a:prstGeom prst="rect">
              <a:avLst/>
            </a:prstGeom>
            <a:grpFill/>
            <a:ln>
              <a:headEnd/>
              <a:tailEnd/>
            </a:ln>
          </p:spPr>
          <p:style>
            <a:lnRef idx="0">
              <a:schemeClr val="dk1"/>
            </a:lnRef>
            <a:fillRef idx="3">
              <a:schemeClr val="dk1"/>
            </a:fillRef>
            <a:effectRef idx="3">
              <a:schemeClr val="dk1"/>
            </a:effectRef>
            <a:fontRef idx="minor">
              <a:schemeClr val="lt1"/>
            </a:fontRef>
          </p:style>
          <p:txBody>
            <a:bodyPr>
              <a:spAutoFit/>
            </a:bodyPr>
            <a:lstStyle/>
            <a:p>
              <a:pPr algn="ctr">
                <a:spcBef>
                  <a:spcPct val="50000"/>
                </a:spcBef>
              </a:pPr>
              <a:r>
                <a:rPr lang="fr-FR" b="1" dirty="0" smtClean="0">
                  <a:solidFill>
                    <a:schemeClr val="bg1"/>
                  </a:solidFill>
                </a:rPr>
                <a:t>Partie théorique</a:t>
              </a:r>
              <a:endParaRPr lang="fr-FR" b="1" dirty="0">
                <a:solidFill>
                  <a:schemeClr val="bg1"/>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2" presetClass="entr" presetSubtype="4"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fill="hold"/>
                                        <p:tgtEl>
                                          <p:spTgt spid="17"/>
                                        </p:tgtEl>
                                        <p:attrNameLst>
                                          <p:attrName>ppt_x</p:attrName>
                                        </p:attrNameLst>
                                      </p:cBhvr>
                                      <p:tavLst>
                                        <p:tav tm="0">
                                          <p:val>
                                            <p:strVal val="#ppt_x"/>
                                          </p:val>
                                        </p:tav>
                                        <p:tav tm="100000">
                                          <p:val>
                                            <p:strVal val="#ppt_x"/>
                                          </p:val>
                                        </p:tav>
                                      </p:tavLst>
                                    </p:anim>
                                    <p:anim calcmode="lin" valueType="num">
                                      <p:cBhvr additive="base">
                                        <p:cTn id="11" dur="500" fill="hold"/>
                                        <p:tgtEl>
                                          <p:spTgt spid="17"/>
                                        </p:tgtEl>
                                        <p:attrNameLst>
                                          <p:attrName>ppt_y</p:attrName>
                                        </p:attrNameLst>
                                      </p:cBhvr>
                                      <p:tavLst>
                                        <p:tav tm="0">
                                          <p:val>
                                            <p:strVal val="1+#ppt_h/2"/>
                                          </p:val>
                                        </p:tav>
                                        <p:tav tm="100000">
                                          <p:val>
                                            <p:strVal val="#ppt_y"/>
                                          </p:val>
                                        </p:tav>
                                      </p:tavLst>
                                    </p:anim>
                                  </p:childTnLst>
                                </p:cTn>
                              </p:par>
                              <p:par>
                                <p:cTn id="12" presetID="14" presetClass="entr" presetSubtype="10" fill="hold" grpId="0"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randombar(horizontal)">
                                      <p:cBhvr>
                                        <p:cTn id="1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0.9"/>
</p:tagLst>
</file>

<file path=ppt/theme/theme1.xml><?xml version="1.0" encoding="utf-8"?>
<a:theme xmlns:a="http://schemas.openxmlformats.org/drawingml/2006/main" name="cours laser SF">
  <a:themeElements>
    <a:clrScheme name="cours laser SF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cours laser SF">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urs laser SF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cours laser SF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cours laser SF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cours laser SF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urs laser SF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cours laser SF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cours laser SF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cours laser SF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cours laser SF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Nouveau Présentation Microsoft Office PowerPoint</Template>
  <TotalTime>2282</TotalTime>
  <Words>1053</Words>
  <Application>Microsoft Office PowerPoint</Application>
  <PresentationFormat>Affichage à l'écran (4:3)</PresentationFormat>
  <Paragraphs>420</Paragraphs>
  <Slides>38</Slides>
  <Notes>35</Notes>
  <HiddenSlides>0</HiddenSlides>
  <MMClips>0</MMClips>
  <ScaleCrop>false</ScaleCrop>
  <HeadingPairs>
    <vt:vector size="6" baseType="variant">
      <vt:variant>
        <vt:lpstr>Thème</vt:lpstr>
      </vt:variant>
      <vt:variant>
        <vt:i4>1</vt:i4>
      </vt:variant>
      <vt:variant>
        <vt:lpstr>Serveurs OLE incorporés</vt:lpstr>
      </vt:variant>
      <vt:variant>
        <vt:i4>2</vt:i4>
      </vt:variant>
      <vt:variant>
        <vt:lpstr>Titres des diapositives</vt:lpstr>
      </vt:variant>
      <vt:variant>
        <vt:i4>38</vt:i4>
      </vt:variant>
    </vt:vector>
  </HeadingPairs>
  <TitlesOfParts>
    <vt:vector size="41" baseType="lpstr">
      <vt:lpstr>cours laser SF</vt:lpstr>
      <vt:lpstr>CS ChemDraw Drawing</vt:lpstr>
      <vt:lpstr>ChemSketch</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cp:lastModifiedBy>aaa</cp:lastModifiedBy>
  <cp:revision>214</cp:revision>
  <dcterms:modified xsi:type="dcterms:W3CDTF">2011-07-06T11:02:12Z</dcterms:modified>
</cp:coreProperties>
</file>