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0" r:id="rId1"/>
  </p:sldMasterIdLst>
  <p:notesMasterIdLst>
    <p:notesMasterId r:id="rId38"/>
  </p:notesMasterIdLst>
  <p:sldIdLst>
    <p:sldId id="299" r:id="rId2"/>
    <p:sldId id="298" r:id="rId3"/>
    <p:sldId id="256" r:id="rId4"/>
    <p:sldId id="296" r:id="rId5"/>
    <p:sldId id="258" r:id="rId6"/>
    <p:sldId id="259" r:id="rId7"/>
    <p:sldId id="280" r:id="rId8"/>
    <p:sldId id="281" r:id="rId9"/>
    <p:sldId id="282" r:id="rId10"/>
    <p:sldId id="260" r:id="rId11"/>
    <p:sldId id="262" r:id="rId12"/>
    <p:sldId id="265" r:id="rId13"/>
    <p:sldId id="284" r:id="rId14"/>
    <p:sldId id="266" r:id="rId15"/>
    <p:sldId id="267" r:id="rId16"/>
    <p:sldId id="268" r:id="rId17"/>
    <p:sldId id="269" r:id="rId18"/>
    <p:sldId id="270" r:id="rId19"/>
    <p:sldId id="271" r:id="rId20"/>
    <p:sldId id="272" r:id="rId21"/>
    <p:sldId id="273" r:id="rId22"/>
    <p:sldId id="285" r:id="rId23"/>
    <p:sldId id="274" r:id="rId24"/>
    <p:sldId id="289" r:id="rId25"/>
    <p:sldId id="275" r:id="rId26"/>
    <p:sldId id="290" r:id="rId27"/>
    <p:sldId id="277" r:id="rId28"/>
    <p:sldId id="278" r:id="rId29"/>
    <p:sldId id="291" r:id="rId30"/>
    <p:sldId id="292" r:id="rId31"/>
    <p:sldId id="293" r:id="rId32"/>
    <p:sldId id="286" r:id="rId33"/>
    <p:sldId id="294" r:id="rId34"/>
    <p:sldId id="295" r:id="rId35"/>
    <p:sldId id="288" r:id="rId36"/>
    <p:sldId id="297" r:id="rId37"/>
  </p:sldIdLst>
  <p:sldSz cx="12601575"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a:srgbClr val="C0C0C0"/>
  </p:clrMru>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Style clair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D7AC3CCA-C797-4891-BE02-D94E43425B78}" styleName="Style moyen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72833802-FEF1-4C79-8D5D-14CF1EAF98D9}" styleName="Style léger 2 - Accentuation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Style moyen 3 - Accentuation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638B1855-1B75-4FBE-930C-398BA8C253C6}" styleName="Style à thème 2 - Accentuation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84E427A-3D55-4303-BF80-6455036E1DE7}" styleName="Style à thème 1 - Accentuation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5DA37D80-6434-44D0-A028-1B22A696006F}" styleName="Style léger 3 - Accentuation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891" autoAdjust="0"/>
    <p:restoredTop sz="90847" autoAdjust="0"/>
  </p:normalViewPr>
  <p:slideViewPr>
    <p:cSldViewPr>
      <p:cViewPr>
        <p:scale>
          <a:sx n="73" d="100"/>
          <a:sy n="73" d="100"/>
        </p:scale>
        <p:origin x="-474" y="-36"/>
      </p:cViewPr>
      <p:guideLst>
        <p:guide orient="horz" pos="2160"/>
        <p:guide pos="397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7C4C7B3-97AB-4442-88C3-FCED61C7534F}" type="doc">
      <dgm:prSet loTypeId="urn:microsoft.com/office/officeart/2005/8/layout/chevron2" loCatId="process" qsTypeId="urn:microsoft.com/office/officeart/2005/8/quickstyle/simple5" qsCatId="simple" csTypeId="urn:microsoft.com/office/officeart/2005/8/colors/accent2_4" csCatId="accent2" phldr="1"/>
      <dgm:spPr/>
      <dgm:t>
        <a:bodyPr/>
        <a:lstStyle/>
        <a:p>
          <a:endParaRPr lang="fr-FR"/>
        </a:p>
      </dgm:t>
    </dgm:pt>
    <dgm:pt modelId="{CA800249-BE90-4B54-A531-06C43F4B1066}">
      <dgm:prSet custT="1"/>
      <dgm:spPr/>
      <dgm:t>
        <a:bodyPr/>
        <a:lstStyle/>
        <a:p>
          <a:r>
            <a:rPr lang="fr-FR" sz="2400" b="1" dirty="0" smtClean="0"/>
            <a:t>Géométrie de la cellule unitaire</a:t>
          </a:r>
          <a:endParaRPr lang="fr-FR" sz="2400" b="1" dirty="0"/>
        </a:p>
      </dgm:t>
    </dgm:pt>
    <dgm:pt modelId="{AEF89CE6-B5E1-4538-9568-3749E1B5EEDA}" type="parTrans" cxnId="{73A16292-3AE7-42D3-A268-0E705695E9BD}">
      <dgm:prSet/>
      <dgm:spPr/>
      <dgm:t>
        <a:bodyPr/>
        <a:lstStyle/>
        <a:p>
          <a:endParaRPr lang="fr-FR"/>
        </a:p>
      </dgm:t>
    </dgm:pt>
    <dgm:pt modelId="{3AC57328-CE0F-4D57-86D2-EBFFD6091D88}" type="sibTrans" cxnId="{73A16292-3AE7-42D3-A268-0E705695E9BD}">
      <dgm:prSet/>
      <dgm:spPr/>
      <dgm:t>
        <a:bodyPr/>
        <a:lstStyle/>
        <a:p>
          <a:endParaRPr lang="fr-FR"/>
        </a:p>
      </dgm:t>
    </dgm:pt>
    <dgm:pt modelId="{69B93298-E778-4EB6-AFA1-249EF8834AB7}">
      <dgm:prSet custT="1"/>
      <dgm:spPr>
        <a:scene3d>
          <a:camera prst="orthographicFront">
            <a:rot lat="0" lon="0" rev="0"/>
          </a:camera>
          <a:lightRig rig="threePt" dir="t">
            <a:rot lat="0" lon="0" rev="1200000"/>
          </a:lightRig>
        </a:scene3d>
        <a:sp3d>
          <a:bevelT w="63500" h="25400"/>
        </a:sp3d>
      </dgm:spPr>
      <dgm:t>
        <a:bodyPr/>
        <a:lstStyle/>
        <a:p>
          <a:r>
            <a:rPr lang="fr-FR" sz="1400" b="1" dirty="0" smtClean="0">
              <a:solidFill>
                <a:schemeClr val="bg1"/>
              </a:solidFill>
            </a:rPr>
            <a:t>1</a:t>
          </a:r>
          <a:endParaRPr lang="fr-FR" sz="1400" b="1" dirty="0">
            <a:solidFill>
              <a:schemeClr val="bg1"/>
            </a:solidFill>
          </a:endParaRPr>
        </a:p>
      </dgm:t>
    </dgm:pt>
    <dgm:pt modelId="{E640E318-5BC1-4F13-A876-EFDA9D359AE1}" type="parTrans" cxnId="{FFA68688-1B5E-49C1-9630-D152F1665D06}">
      <dgm:prSet/>
      <dgm:spPr/>
      <dgm:t>
        <a:bodyPr/>
        <a:lstStyle/>
        <a:p>
          <a:endParaRPr lang="fr-FR"/>
        </a:p>
      </dgm:t>
    </dgm:pt>
    <dgm:pt modelId="{6B8D5568-B87A-4A93-BFA9-C6242AC1717C}" type="sibTrans" cxnId="{FFA68688-1B5E-49C1-9630-D152F1665D06}">
      <dgm:prSet/>
      <dgm:spPr/>
      <dgm:t>
        <a:bodyPr/>
        <a:lstStyle/>
        <a:p>
          <a:endParaRPr lang="fr-FR"/>
        </a:p>
      </dgm:t>
    </dgm:pt>
    <dgm:pt modelId="{EA97E5ED-F5D5-4499-8C71-8CE8A8ABC9CA}">
      <dgm:prSet custT="1"/>
      <dgm:spPr/>
      <dgm:t>
        <a:bodyPr/>
        <a:lstStyle/>
        <a:p>
          <a:r>
            <a:rPr lang="fr-FR" sz="2400" b="1" dirty="0" smtClean="0"/>
            <a:t>Introduction ( FSS,  motifs, application…)</a:t>
          </a:r>
          <a:r>
            <a:rPr lang="fr-FR" sz="1900" dirty="0" smtClean="0"/>
            <a:t> </a:t>
          </a:r>
          <a:endParaRPr lang="fr-FR" sz="1900" dirty="0"/>
        </a:p>
      </dgm:t>
    </dgm:pt>
    <dgm:pt modelId="{F7F65203-7286-495A-89F5-994E84A6C623}" type="parTrans" cxnId="{3057D4E2-E8DB-4BCE-AE79-8B2C286CA54E}">
      <dgm:prSet/>
      <dgm:spPr/>
      <dgm:t>
        <a:bodyPr/>
        <a:lstStyle/>
        <a:p>
          <a:endParaRPr lang="fr-FR"/>
        </a:p>
      </dgm:t>
    </dgm:pt>
    <dgm:pt modelId="{7B79DD13-40E5-4B6D-A444-FA17CCB2ACA2}" type="sibTrans" cxnId="{3057D4E2-E8DB-4BCE-AE79-8B2C286CA54E}">
      <dgm:prSet/>
      <dgm:spPr/>
      <dgm:t>
        <a:bodyPr/>
        <a:lstStyle/>
        <a:p>
          <a:endParaRPr lang="fr-FR"/>
        </a:p>
      </dgm:t>
    </dgm:pt>
    <dgm:pt modelId="{E360CF0F-EF92-45C9-BE16-ADC9EA5F9073}">
      <dgm:prSet custT="1"/>
      <dgm:spPr/>
      <dgm:t>
        <a:bodyPr/>
        <a:lstStyle/>
        <a:p>
          <a:r>
            <a:rPr lang="fr-FR" sz="1400" b="1" dirty="0" smtClean="0"/>
            <a:t>2</a:t>
          </a:r>
          <a:endParaRPr lang="fr-FR" sz="1400" b="1" dirty="0"/>
        </a:p>
      </dgm:t>
    </dgm:pt>
    <dgm:pt modelId="{E2169B16-05E2-47EA-95BC-5321342328D0}" type="sibTrans" cxnId="{897D8005-587B-4CE5-8E1D-E8A60EE131E7}">
      <dgm:prSet/>
      <dgm:spPr/>
      <dgm:t>
        <a:bodyPr/>
        <a:lstStyle/>
        <a:p>
          <a:endParaRPr lang="fr-FR"/>
        </a:p>
      </dgm:t>
    </dgm:pt>
    <dgm:pt modelId="{FF007EB4-E594-412F-B684-3C142BB96340}" type="parTrans" cxnId="{897D8005-587B-4CE5-8E1D-E8A60EE131E7}">
      <dgm:prSet/>
      <dgm:spPr/>
      <dgm:t>
        <a:bodyPr/>
        <a:lstStyle/>
        <a:p>
          <a:endParaRPr lang="fr-FR"/>
        </a:p>
      </dgm:t>
    </dgm:pt>
    <dgm:pt modelId="{4109F701-71EE-4F36-8FC6-09911FCC63B4}">
      <dgm:prSet custT="1"/>
      <dgm:spPr/>
      <dgm:t>
        <a:bodyPr/>
        <a:lstStyle/>
        <a:p>
          <a:r>
            <a:rPr lang="fr-FR" sz="1400" b="1" dirty="0" smtClean="0"/>
            <a:t>3</a:t>
          </a:r>
          <a:endParaRPr lang="fr-FR" sz="1400" b="1" dirty="0"/>
        </a:p>
      </dgm:t>
    </dgm:pt>
    <dgm:pt modelId="{B066A6D1-E36C-48EC-AB4E-8E682AE84089}" type="parTrans" cxnId="{D564E5F0-D33C-4867-AF26-C214CE7E81C8}">
      <dgm:prSet/>
      <dgm:spPr/>
      <dgm:t>
        <a:bodyPr/>
        <a:lstStyle/>
        <a:p>
          <a:endParaRPr lang="fr-FR"/>
        </a:p>
      </dgm:t>
    </dgm:pt>
    <dgm:pt modelId="{F5FE58DD-1B06-4DA3-BBAB-6369B544D62E}" type="sibTrans" cxnId="{D564E5F0-D33C-4867-AF26-C214CE7E81C8}">
      <dgm:prSet/>
      <dgm:spPr/>
      <dgm:t>
        <a:bodyPr/>
        <a:lstStyle/>
        <a:p>
          <a:endParaRPr lang="fr-FR"/>
        </a:p>
      </dgm:t>
    </dgm:pt>
    <dgm:pt modelId="{8176018B-ACAE-471F-868D-8CB2BEA4FD2F}">
      <dgm:prSet custT="1"/>
      <dgm:spPr/>
      <dgm:t>
        <a:bodyPr/>
        <a:lstStyle/>
        <a:p>
          <a:r>
            <a:rPr lang="fr-FR" sz="2400" b="1" dirty="0" smtClean="0">
              <a:effectLst/>
            </a:rPr>
            <a:t>Résultats de simulation et discussion </a:t>
          </a:r>
          <a:endParaRPr lang="fr-FR" sz="2400" b="1" dirty="0">
            <a:effectLst/>
          </a:endParaRPr>
        </a:p>
      </dgm:t>
    </dgm:pt>
    <dgm:pt modelId="{7ABBC59E-3853-4A06-A00C-1CB0D3386D1A}" type="parTrans" cxnId="{0C4B9050-D5C7-4E45-9DED-61EFEB335E1F}">
      <dgm:prSet/>
      <dgm:spPr/>
      <dgm:t>
        <a:bodyPr/>
        <a:lstStyle/>
        <a:p>
          <a:endParaRPr lang="fr-FR"/>
        </a:p>
      </dgm:t>
    </dgm:pt>
    <dgm:pt modelId="{94F6CB67-88EF-49DB-B952-97DE6FD9CC5C}" type="sibTrans" cxnId="{0C4B9050-D5C7-4E45-9DED-61EFEB335E1F}">
      <dgm:prSet/>
      <dgm:spPr/>
      <dgm:t>
        <a:bodyPr/>
        <a:lstStyle/>
        <a:p>
          <a:endParaRPr lang="fr-FR"/>
        </a:p>
      </dgm:t>
    </dgm:pt>
    <dgm:pt modelId="{18621E5F-3892-45B4-A796-9BACC76C56B0}">
      <dgm:prSet custT="1"/>
      <dgm:spPr/>
      <dgm:t>
        <a:bodyPr/>
        <a:lstStyle/>
        <a:p>
          <a:r>
            <a:rPr lang="fr-FR" sz="1400" b="1" dirty="0" smtClean="0"/>
            <a:t>5</a:t>
          </a:r>
          <a:endParaRPr lang="fr-FR" sz="1400" b="1" dirty="0"/>
        </a:p>
      </dgm:t>
    </dgm:pt>
    <dgm:pt modelId="{E10FEED2-A0A9-4752-86ED-9A4B908E6D01}" type="parTrans" cxnId="{E8717A97-FECF-42AC-A555-A5B934DBFCDE}">
      <dgm:prSet/>
      <dgm:spPr/>
      <dgm:t>
        <a:bodyPr/>
        <a:lstStyle/>
        <a:p>
          <a:endParaRPr lang="fr-FR"/>
        </a:p>
      </dgm:t>
    </dgm:pt>
    <dgm:pt modelId="{31821CE1-0B88-4281-A465-113851A60581}" type="sibTrans" cxnId="{E8717A97-FECF-42AC-A555-A5B934DBFCDE}">
      <dgm:prSet/>
      <dgm:spPr/>
      <dgm:t>
        <a:bodyPr/>
        <a:lstStyle/>
        <a:p>
          <a:endParaRPr lang="fr-FR"/>
        </a:p>
      </dgm:t>
    </dgm:pt>
    <dgm:pt modelId="{DE36FFFB-3301-4D8F-BFEA-0617B138A87B}">
      <dgm:prSet custT="1"/>
      <dgm:spPr/>
      <dgm:t>
        <a:bodyPr/>
        <a:lstStyle/>
        <a:p>
          <a:r>
            <a:rPr lang="fr-FR" sz="2400" b="1" dirty="0" smtClean="0">
              <a:solidFill>
                <a:schemeClr val="tx1"/>
              </a:solidFill>
              <a:effectLst/>
            </a:rPr>
            <a:t>Résultats de la simulation de l’antenne avec et sans FSS </a:t>
          </a:r>
          <a:endParaRPr lang="fr-FR" sz="2400" b="1" dirty="0">
            <a:solidFill>
              <a:schemeClr val="tx1"/>
            </a:solidFill>
            <a:effectLst/>
          </a:endParaRPr>
        </a:p>
      </dgm:t>
    </dgm:pt>
    <dgm:pt modelId="{62035142-4238-4466-ABAB-C307870D6C2F}" type="parTrans" cxnId="{89FBDCE1-2408-4E43-B223-D8AF576FE88D}">
      <dgm:prSet/>
      <dgm:spPr/>
      <dgm:t>
        <a:bodyPr/>
        <a:lstStyle/>
        <a:p>
          <a:endParaRPr lang="fr-FR"/>
        </a:p>
      </dgm:t>
    </dgm:pt>
    <dgm:pt modelId="{F08E6BDE-C655-46BF-8DBE-7D07DBBFD571}" type="sibTrans" cxnId="{89FBDCE1-2408-4E43-B223-D8AF576FE88D}">
      <dgm:prSet/>
      <dgm:spPr/>
      <dgm:t>
        <a:bodyPr/>
        <a:lstStyle/>
        <a:p>
          <a:endParaRPr lang="fr-FR"/>
        </a:p>
      </dgm:t>
    </dgm:pt>
    <dgm:pt modelId="{EB04F902-BA47-49BA-976D-7EF86C65B390}">
      <dgm:prSet custT="1"/>
      <dgm:spPr/>
      <dgm:t>
        <a:bodyPr/>
        <a:lstStyle/>
        <a:p>
          <a:r>
            <a:rPr lang="fr-FR" sz="2400" b="1" dirty="0" smtClean="0"/>
            <a:t>Structure antenne et FSS </a:t>
          </a:r>
          <a:endParaRPr lang="fr-FR" sz="2400" b="1" dirty="0"/>
        </a:p>
      </dgm:t>
    </dgm:pt>
    <dgm:pt modelId="{661CFF13-1100-44AF-BE38-645E3B07FF2E}" type="parTrans" cxnId="{C5037E5A-81BB-4269-8E26-92A1E76CE7B9}">
      <dgm:prSet/>
      <dgm:spPr/>
      <dgm:t>
        <a:bodyPr/>
        <a:lstStyle/>
        <a:p>
          <a:endParaRPr lang="fr-FR"/>
        </a:p>
      </dgm:t>
    </dgm:pt>
    <dgm:pt modelId="{B4409CED-CCC1-4C29-9E82-3CCE1BF81495}" type="sibTrans" cxnId="{C5037E5A-81BB-4269-8E26-92A1E76CE7B9}">
      <dgm:prSet/>
      <dgm:spPr/>
      <dgm:t>
        <a:bodyPr/>
        <a:lstStyle/>
        <a:p>
          <a:endParaRPr lang="fr-FR"/>
        </a:p>
      </dgm:t>
    </dgm:pt>
    <dgm:pt modelId="{0C842CB2-14D0-41A7-8E13-3D852B7D4A3B}">
      <dgm:prSet/>
      <dgm:spPr/>
      <dgm:t>
        <a:bodyPr/>
        <a:lstStyle/>
        <a:p>
          <a:r>
            <a:rPr lang="fr-FR" dirty="0" smtClean="0"/>
            <a:t>6</a:t>
          </a:r>
          <a:endParaRPr lang="fr-FR" dirty="0"/>
        </a:p>
      </dgm:t>
    </dgm:pt>
    <dgm:pt modelId="{06CE3131-4BC9-49AC-A493-09D31F8B071D}" type="parTrans" cxnId="{E1A0806B-376C-4C3A-BA1B-6F99A9C9EA78}">
      <dgm:prSet/>
      <dgm:spPr/>
      <dgm:t>
        <a:bodyPr/>
        <a:lstStyle/>
        <a:p>
          <a:endParaRPr lang="fr-FR"/>
        </a:p>
      </dgm:t>
    </dgm:pt>
    <dgm:pt modelId="{3F3AF61B-399D-4CD6-BB08-0D76561DD5A2}" type="sibTrans" cxnId="{E1A0806B-376C-4C3A-BA1B-6F99A9C9EA78}">
      <dgm:prSet/>
      <dgm:spPr/>
      <dgm:t>
        <a:bodyPr/>
        <a:lstStyle/>
        <a:p>
          <a:endParaRPr lang="fr-FR"/>
        </a:p>
      </dgm:t>
    </dgm:pt>
    <dgm:pt modelId="{EA722100-1AA1-4BAD-BE01-C4B1B38FBE16}">
      <dgm:prSet custT="1"/>
      <dgm:spPr/>
      <dgm:t>
        <a:bodyPr/>
        <a:lstStyle/>
        <a:p>
          <a:r>
            <a:rPr lang="fr-FR" sz="2400" b="1" dirty="0" smtClean="0"/>
            <a:t>Conclusion</a:t>
          </a:r>
          <a:r>
            <a:rPr lang="fr-FR" sz="4200" dirty="0" smtClean="0"/>
            <a:t> </a:t>
          </a:r>
          <a:endParaRPr lang="fr-FR" sz="4200" dirty="0"/>
        </a:p>
      </dgm:t>
    </dgm:pt>
    <dgm:pt modelId="{8FD2EC43-F577-4C1C-B3CE-F79C76280E29}" type="parTrans" cxnId="{FB6E3CDD-146E-4B39-B60B-885B93FCA551}">
      <dgm:prSet/>
      <dgm:spPr/>
      <dgm:t>
        <a:bodyPr/>
        <a:lstStyle/>
        <a:p>
          <a:endParaRPr lang="fr-FR"/>
        </a:p>
      </dgm:t>
    </dgm:pt>
    <dgm:pt modelId="{E11E7AC0-4DD3-4C67-AD7D-3578C3CC05E8}" type="sibTrans" cxnId="{FB6E3CDD-146E-4B39-B60B-885B93FCA551}">
      <dgm:prSet/>
      <dgm:spPr/>
      <dgm:t>
        <a:bodyPr/>
        <a:lstStyle/>
        <a:p>
          <a:endParaRPr lang="fr-FR"/>
        </a:p>
      </dgm:t>
    </dgm:pt>
    <dgm:pt modelId="{9370AB25-4E9D-4E62-B461-96CF03A11E73}">
      <dgm:prSet custT="1"/>
      <dgm:spPr/>
      <dgm:t>
        <a:bodyPr/>
        <a:lstStyle/>
        <a:p>
          <a:r>
            <a:rPr lang="fr-FR" sz="1400" b="1" dirty="0" smtClean="0"/>
            <a:t>4</a:t>
          </a:r>
          <a:endParaRPr lang="fr-FR" sz="1400" b="1" dirty="0"/>
        </a:p>
      </dgm:t>
    </dgm:pt>
    <dgm:pt modelId="{7CA62793-86FC-4682-9169-2FDF86114250}" type="sibTrans" cxnId="{27A3BB36-5C1B-4003-8B51-FCE2459B2E64}">
      <dgm:prSet/>
      <dgm:spPr/>
      <dgm:t>
        <a:bodyPr/>
        <a:lstStyle/>
        <a:p>
          <a:endParaRPr lang="fr-FR"/>
        </a:p>
      </dgm:t>
    </dgm:pt>
    <dgm:pt modelId="{A48B7F6E-F352-4975-BA2C-7F1182E4BB24}" type="parTrans" cxnId="{27A3BB36-5C1B-4003-8B51-FCE2459B2E64}">
      <dgm:prSet/>
      <dgm:spPr/>
      <dgm:t>
        <a:bodyPr/>
        <a:lstStyle/>
        <a:p>
          <a:endParaRPr lang="fr-FR"/>
        </a:p>
      </dgm:t>
    </dgm:pt>
    <dgm:pt modelId="{C279B320-7F13-471F-B056-558D815D80F0}" type="pres">
      <dgm:prSet presAssocID="{57C4C7B3-97AB-4442-88C3-FCED61C7534F}" presName="linearFlow" presStyleCnt="0">
        <dgm:presLayoutVars>
          <dgm:dir/>
          <dgm:animLvl val="lvl"/>
          <dgm:resizeHandles val="exact"/>
        </dgm:presLayoutVars>
      </dgm:prSet>
      <dgm:spPr/>
      <dgm:t>
        <a:bodyPr/>
        <a:lstStyle/>
        <a:p>
          <a:endParaRPr lang="fr-FR"/>
        </a:p>
      </dgm:t>
    </dgm:pt>
    <dgm:pt modelId="{279CCC66-0BA6-4F6C-A292-639819D7D401}" type="pres">
      <dgm:prSet presAssocID="{69B93298-E778-4EB6-AFA1-249EF8834AB7}" presName="composite" presStyleCnt="0"/>
      <dgm:spPr/>
    </dgm:pt>
    <dgm:pt modelId="{63AC37EC-9AA3-4017-8109-418FDD450596}" type="pres">
      <dgm:prSet presAssocID="{69B93298-E778-4EB6-AFA1-249EF8834AB7}" presName="parentText" presStyleLbl="alignNode1" presStyleIdx="0" presStyleCnt="6" custLinFactY="-45961" custLinFactNeighborX="0" custLinFactNeighborY="-100000">
        <dgm:presLayoutVars>
          <dgm:chMax val="1"/>
          <dgm:bulletEnabled val="1"/>
        </dgm:presLayoutVars>
      </dgm:prSet>
      <dgm:spPr/>
      <dgm:t>
        <a:bodyPr/>
        <a:lstStyle/>
        <a:p>
          <a:endParaRPr lang="fr-FR"/>
        </a:p>
      </dgm:t>
    </dgm:pt>
    <dgm:pt modelId="{4F8EED5F-31F0-40C1-BB32-6120F0D57F9E}" type="pres">
      <dgm:prSet presAssocID="{69B93298-E778-4EB6-AFA1-249EF8834AB7}" presName="descendantText" presStyleLbl="alignAcc1" presStyleIdx="0" presStyleCnt="6" custLinFactNeighborX="53369" custLinFactNeighborY="-66674">
        <dgm:presLayoutVars>
          <dgm:bulletEnabled val="1"/>
        </dgm:presLayoutVars>
      </dgm:prSet>
      <dgm:spPr/>
      <dgm:t>
        <a:bodyPr/>
        <a:lstStyle/>
        <a:p>
          <a:endParaRPr lang="fr-FR"/>
        </a:p>
      </dgm:t>
    </dgm:pt>
    <dgm:pt modelId="{AB814524-7F3B-4159-99EF-FAD9DF8FA9B9}" type="pres">
      <dgm:prSet presAssocID="{6B8D5568-B87A-4A93-BFA9-C6242AC1717C}" presName="sp" presStyleCnt="0"/>
      <dgm:spPr/>
    </dgm:pt>
    <dgm:pt modelId="{9A92A04F-F2E7-469D-8F89-F334E03FE7D7}" type="pres">
      <dgm:prSet presAssocID="{E360CF0F-EF92-45C9-BE16-ADC9EA5F9073}" presName="composite" presStyleCnt="0"/>
      <dgm:spPr/>
    </dgm:pt>
    <dgm:pt modelId="{6A4063FF-AAC0-428F-8571-E7C96F40AE2C}" type="pres">
      <dgm:prSet presAssocID="{E360CF0F-EF92-45C9-BE16-ADC9EA5F9073}" presName="parentText" presStyleLbl="alignNode1" presStyleIdx="1" presStyleCnt="6">
        <dgm:presLayoutVars>
          <dgm:chMax val="1"/>
          <dgm:bulletEnabled val="1"/>
        </dgm:presLayoutVars>
      </dgm:prSet>
      <dgm:spPr/>
      <dgm:t>
        <a:bodyPr/>
        <a:lstStyle/>
        <a:p>
          <a:endParaRPr lang="fr-FR"/>
        </a:p>
      </dgm:t>
    </dgm:pt>
    <dgm:pt modelId="{0385D6B4-7050-40E4-BA20-FCC2CDB0B4D6}" type="pres">
      <dgm:prSet presAssocID="{E360CF0F-EF92-45C9-BE16-ADC9EA5F9073}" presName="descendantText" presStyleLbl="alignAcc1" presStyleIdx="1" presStyleCnt="6" custLinFactNeighborX="-360" custLinFactNeighborY="-4338">
        <dgm:presLayoutVars>
          <dgm:bulletEnabled val="1"/>
        </dgm:presLayoutVars>
      </dgm:prSet>
      <dgm:spPr/>
      <dgm:t>
        <a:bodyPr/>
        <a:lstStyle/>
        <a:p>
          <a:endParaRPr lang="fr-FR"/>
        </a:p>
      </dgm:t>
    </dgm:pt>
    <dgm:pt modelId="{5A5C0317-5940-4740-8B4F-6653D26FA6A8}" type="pres">
      <dgm:prSet presAssocID="{E2169B16-05E2-47EA-95BC-5321342328D0}" presName="sp" presStyleCnt="0"/>
      <dgm:spPr/>
    </dgm:pt>
    <dgm:pt modelId="{3EFA9E9B-C5EC-4F2D-B01C-73967E24BF2F}" type="pres">
      <dgm:prSet presAssocID="{4109F701-71EE-4F36-8FC6-09911FCC63B4}" presName="composite" presStyleCnt="0"/>
      <dgm:spPr/>
    </dgm:pt>
    <dgm:pt modelId="{2A975302-D5FB-4924-8210-30CE24B33FE0}" type="pres">
      <dgm:prSet presAssocID="{4109F701-71EE-4F36-8FC6-09911FCC63B4}" presName="parentText" presStyleLbl="alignNode1" presStyleIdx="2" presStyleCnt="6">
        <dgm:presLayoutVars>
          <dgm:chMax val="1"/>
          <dgm:bulletEnabled val="1"/>
        </dgm:presLayoutVars>
      </dgm:prSet>
      <dgm:spPr/>
      <dgm:t>
        <a:bodyPr/>
        <a:lstStyle/>
        <a:p>
          <a:endParaRPr lang="fr-FR"/>
        </a:p>
      </dgm:t>
    </dgm:pt>
    <dgm:pt modelId="{206ED35B-6A90-475D-AF1E-97C014E6BBC3}" type="pres">
      <dgm:prSet presAssocID="{4109F701-71EE-4F36-8FC6-09911FCC63B4}" presName="descendantText" presStyleLbl="alignAcc1" presStyleIdx="2" presStyleCnt="6">
        <dgm:presLayoutVars>
          <dgm:bulletEnabled val="1"/>
        </dgm:presLayoutVars>
      </dgm:prSet>
      <dgm:spPr/>
      <dgm:t>
        <a:bodyPr/>
        <a:lstStyle/>
        <a:p>
          <a:endParaRPr lang="fr-FR"/>
        </a:p>
      </dgm:t>
    </dgm:pt>
    <dgm:pt modelId="{E3A162E1-7FFA-4FFC-9708-4ADB4E50BD49}" type="pres">
      <dgm:prSet presAssocID="{F5FE58DD-1B06-4DA3-BBAB-6369B544D62E}" presName="sp" presStyleCnt="0"/>
      <dgm:spPr/>
    </dgm:pt>
    <dgm:pt modelId="{27CBEA33-0EEA-404D-AB67-EA196A0693B4}" type="pres">
      <dgm:prSet presAssocID="{9370AB25-4E9D-4E62-B461-96CF03A11E73}" presName="composite" presStyleCnt="0"/>
      <dgm:spPr/>
    </dgm:pt>
    <dgm:pt modelId="{346C57D8-FEA7-4960-A439-4D16851A41BE}" type="pres">
      <dgm:prSet presAssocID="{9370AB25-4E9D-4E62-B461-96CF03A11E73}" presName="parentText" presStyleLbl="alignNode1" presStyleIdx="3" presStyleCnt="6">
        <dgm:presLayoutVars>
          <dgm:chMax val="1"/>
          <dgm:bulletEnabled val="1"/>
        </dgm:presLayoutVars>
      </dgm:prSet>
      <dgm:spPr/>
      <dgm:t>
        <a:bodyPr/>
        <a:lstStyle/>
        <a:p>
          <a:endParaRPr lang="fr-FR"/>
        </a:p>
      </dgm:t>
    </dgm:pt>
    <dgm:pt modelId="{D062897D-DA13-4147-A21D-A90675D42BE0}" type="pres">
      <dgm:prSet presAssocID="{9370AB25-4E9D-4E62-B461-96CF03A11E73}" presName="descendantText" presStyleLbl="alignAcc1" presStyleIdx="3" presStyleCnt="6">
        <dgm:presLayoutVars>
          <dgm:bulletEnabled val="1"/>
        </dgm:presLayoutVars>
      </dgm:prSet>
      <dgm:spPr/>
      <dgm:t>
        <a:bodyPr/>
        <a:lstStyle/>
        <a:p>
          <a:endParaRPr lang="fr-FR"/>
        </a:p>
      </dgm:t>
    </dgm:pt>
    <dgm:pt modelId="{C82F45CF-4136-4062-A15D-47ACC7E083B0}" type="pres">
      <dgm:prSet presAssocID="{7CA62793-86FC-4682-9169-2FDF86114250}" presName="sp" presStyleCnt="0"/>
      <dgm:spPr/>
    </dgm:pt>
    <dgm:pt modelId="{A7D6AEBF-5C88-430C-A9C6-EE22EEE47BC4}" type="pres">
      <dgm:prSet presAssocID="{18621E5F-3892-45B4-A796-9BACC76C56B0}" presName="composite" presStyleCnt="0"/>
      <dgm:spPr/>
    </dgm:pt>
    <dgm:pt modelId="{70D60ED7-AA06-4831-A7CE-2C92996EAA89}" type="pres">
      <dgm:prSet presAssocID="{18621E5F-3892-45B4-A796-9BACC76C56B0}" presName="parentText" presStyleLbl="alignNode1" presStyleIdx="4" presStyleCnt="6">
        <dgm:presLayoutVars>
          <dgm:chMax val="1"/>
          <dgm:bulletEnabled val="1"/>
        </dgm:presLayoutVars>
      </dgm:prSet>
      <dgm:spPr/>
      <dgm:t>
        <a:bodyPr/>
        <a:lstStyle/>
        <a:p>
          <a:endParaRPr lang="fr-FR"/>
        </a:p>
      </dgm:t>
    </dgm:pt>
    <dgm:pt modelId="{B8D150D1-0BF2-4634-8012-3AD202C2CF44}" type="pres">
      <dgm:prSet presAssocID="{18621E5F-3892-45B4-A796-9BACC76C56B0}" presName="descendantText" presStyleLbl="alignAcc1" presStyleIdx="4" presStyleCnt="6" custLinFactNeighborX="299" custLinFactNeighborY="-777">
        <dgm:presLayoutVars>
          <dgm:bulletEnabled val="1"/>
        </dgm:presLayoutVars>
      </dgm:prSet>
      <dgm:spPr/>
      <dgm:t>
        <a:bodyPr/>
        <a:lstStyle/>
        <a:p>
          <a:endParaRPr lang="fr-FR"/>
        </a:p>
      </dgm:t>
    </dgm:pt>
    <dgm:pt modelId="{EF3D15B5-12A7-44CF-9E22-E05C79A4ADF9}" type="pres">
      <dgm:prSet presAssocID="{31821CE1-0B88-4281-A465-113851A60581}" presName="sp" presStyleCnt="0"/>
      <dgm:spPr/>
    </dgm:pt>
    <dgm:pt modelId="{741F6861-391B-4C16-9C11-C271E3855ABB}" type="pres">
      <dgm:prSet presAssocID="{0C842CB2-14D0-41A7-8E13-3D852B7D4A3B}" presName="composite" presStyleCnt="0"/>
      <dgm:spPr/>
    </dgm:pt>
    <dgm:pt modelId="{EDD3216A-6F8F-4EE6-ACAD-5BA7ADD9BF5F}" type="pres">
      <dgm:prSet presAssocID="{0C842CB2-14D0-41A7-8E13-3D852B7D4A3B}" presName="parentText" presStyleLbl="alignNode1" presStyleIdx="5" presStyleCnt="6">
        <dgm:presLayoutVars>
          <dgm:chMax val="1"/>
          <dgm:bulletEnabled val="1"/>
        </dgm:presLayoutVars>
      </dgm:prSet>
      <dgm:spPr/>
      <dgm:t>
        <a:bodyPr/>
        <a:lstStyle/>
        <a:p>
          <a:endParaRPr lang="fr-FR"/>
        </a:p>
      </dgm:t>
    </dgm:pt>
    <dgm:pt modelId="{B84F77EA-FE6B-4421-AF58-6A437F2BD5BA}" type="pres">
      <dgm:prSet presAssocID="{0C842CB2-14D0-41A7-8E13-3D852B7D4A3B}" presName="descendantText" presStyleLbl="alignAcc1" presStyleIdx="5" presStyleCnt="6">
        <dgm:presLayoutVars>
          <dgm:bulletEnabled val="1"/>
        </dgm:presLayoutVars>
      </dgm:prSet>
      <dgm:spPr/>
      <dgm:t>
        <a:bodyPr/>
        <a:lstStyle/>
        <a:p>
          <a:endParaRPr lang="fr-FR"/>
        </a:p>
      </dgm:t>
    </dgm:pt>
  </dgm:ptLst>
  <dgm:cxnLst>
    <dgm:cxn modelId="{3057D4E2-E8DB-4BCE-AE79-8B2C286CA54E}" srcId="{69B93298-E778-4EB6-AFA1-249EF8834AB7}" destId="{EA97E5ED-F5D5-4499-8C71-8CE8A8ABC9CA}" srcOrd="0" destOrd="0" parTransId="{F7F65203-7286-495A-89F5-994E84A6C623}" sibTransId="{7B79DD13-40E5-4B6D-A444-FA17CCB2ACA2}"/>
    <dgm:cxn modelId="{D564E5F0-D33C-4867-AF26-C214CE7E81C8}" srcId="{57C4C7B3-97AB-4442-88C3-FCED61C7534F}" destId="{4109F701-71EE-4F36-8FC6-09911FCC63B4}" srcOrd="2" destOrd="0" parTransId="{B066A6D1-E36C-48EC-AB4E-8E682AE84089}" sibTransId="{F5FE58DD-1B06-4DA3-BBAB-6369B544D62E}"/>
    <dgm:cxn modelId="{897D8005-587B-4CE5-8E1D-E8A60EE131E7}" srcId="{57C4C7B3-97AB-4442-88C3-FCED61C7534F}" destId="{E360CF0F-EF92-45C9-BE16-ADC9EA5F9073}" srcOrd="1" destOrd="0" parTransId="{FF007EB4-E594-412F-B684-3C142BB96340}" sibTransId="{E2169B16-05E2-47EA-95BC-5321342328D0}"/>
    <dgm:cxn modelId="{C0E33593-2D7F-44A9-8AC2-DF8744644140}" type="presOf" srcId="{E360CF0F-EF92-45C9-BE16-ADC9EA5F9073}" destId="{6A4063FF-AAC0-428F-8571-E7C96F40AE2C}" srcOrd="0" destOrd="0" presId="urn:microsoft.com/office/officeart/2005/8/layout/chevron2"/>
    <dgm:cxn modelId="{89FBDCE1-2408-4E43-B223-D8AF576FE88D}" srcId="{18621E5F-3892-45B4-A796-9BACC76C56B0}" destId="{DE36FFFB-3301-4D8F-BFEA-0617B138A87B}" srcOrd="0" destOrd="0" parTransId="{62035142-4238-4466-ABAB-C307870D6C2F}" sibTransId="{F08E6BDE-C655-46BF-8DBE-7D07DBBFD571}"/>
    <dgm:cxn modelId="{FF4F2BEA-E7EB-4420-91A3-A0361B75CA10}" type="presOf" srcId="{9370AB25-4E9D-4E62-B461-96CF03A11E73}" destId="{346C57D8-FEA7-4960-A439-4D16851A41BE}" srcOrd="0" destOrd="0" presId="urn:microsoft.com/office/officeart/2005/8/layout/chevron2"/>
    <dgm:cxn modelId="{FFA68688-1B5E-49C1-9630-D152F1665D06}" srcId="{57C4C7B3-97AB-4442-88C3-FCED61C7534F}" destId="{69B93298-E778-4EB6-AFA1-249EF8834AB7}" srcOrd="0" destOrd="0" parTransId="{E640E318-5BC1-4F13-A876-EFDA9D359AE1}" sibTransId="{6B8D5568-B87A-4A93-BFA9-C6242AC1717C}"/>
    <dgm:cxn modelId="{E1A0806B-376C-4C3A-BA1B-6F99A9C9EA78}" srcId="{57C4C7B3-97AB-4442-88C3-FCED61C7534F}" destId="{0C842CB2-14D0-41A7-8E13-3D852B7D4A3B}" srcOrd="5" destOrd="0" parTransId="{06CE3131-4BC9-49AC-A493-09D31F8B071D}" sibTransId="{3F3AF61B-399D-4CD6-BB08-0D76561DD5A2}"/>
    <dgm:cxn modelId="{73A16292-3AE7-42D3-A268-0E705695E9BD}" srcId="{E360CF0F-EF92-45C9-BE16-ADC9EA5F9073}" destId="{CA800249-BE90-4B54-A531-06C43F4B1066}" srcOrd="0" destOrd="0" parTransId="{AEF89CE6-B5E1-4538-9568-3749E1B5EEDA}" sibTransId="{3AC57328-CE0F-4D57-86D2-EBFFD6091D88}"/>
    <dgm:cxn modelId="{C5037E5A-81BB-4269-8E26-92A1E76CE7B9}" srcId="{9370AB25-4E9D-4E62-B461-96CF03A11E73}" destId="{EB04F902-BA47-49BA-976D-7EF86C65B390}" srcOrd="0" destOrd="0" parTransId="{661CFF13-1100-44AF-BE38-645E3B07FF2E}" sibTransId="{B4409CED-CCC1-4C29-9E82-3CCE1BF81495}"/>
    <dgm:cxn modelId="{805F52DA-6464-4311-867D-8054FFCF4469}" type="presOf" srcId="{DE36FFFB-3301-4D8F-BFEA-0617B138A87B}" destId="{B8D150D1-0BF2-4634-8012-3AD202C2CF44}" srcOrd="0" destOrd="0" presId="urn:microsoft.com/office/officeart/2005/8/layout/chevron2"/>
    <dgm:cxn modelId="{27A3BB36-5C1B-4003-8B51-FCE2459B2E64}" srcId="{57C4C7B3-97AB-4442-88C3-FCED61C7534F}" destId="{9370AB25-4E9D-4E62-B461-96CF03A11E73}" srcOrd="3" destOrd="0" parTransId="{A48B7F6E-F352-4975-BA2C-7F1182E4BB24}" sibTransId="{7CA62793-86FC-4682-9169-2FDF86114250}"/>
    <dgm:cxn modelId="{BFF87848-8517-4D0C-BF78-CAE74CA87524}" type="presOf" srcId="{18621E5F-3892-45B4-A796-9BACC76C56B0}" destId="{70D60ED7-AA06-4831-A7CE-2C92996EAA89}" srcOrd="0" destOrd="0" presId="urn:microsoft.com/office/officeart/2005/8/layout/chevron2"/>
    <dgm:cxn modelId="{B896AE95-B918-4E0D-ADB7-9FFF967DE72E}" type="presOf" srcId="{69B93298-E778-4EB6-AFA1-249EF8834AB7}" destId="{63AC37EC-9AA3-4017-8109-418FDD450596}" srcOrd="0" destOrd="0" presId="urn:microsoft.com/office/officeart/2005/8/layout/chevron2"/>
    <dgm:cxn modelId="{8C0ABA2B-58D0-48A4-9F1C-7E10F6400976}" type="presOf" srcId="{EA722100-1AA1-4BAD-BE01-C4B1B38FBE16}" destId="{B84F77EA-FE6B-4421-AF58-6A437F2BD5BA}" srcOrd="0" destOrd="0" presId="urn:microsoft.com/office/officeart/2005/8/layout/chevron2"/>
    <dgm:cxn modelId="{E8717A97-FECF-42AC-A555-A5B934DBFCDE}" srcId="{57C4C7B3-97AB-4442-88C3-FCED61C7534F}" destId="{18621E5F-3892-45B4-A796-9BACC76C56B0}" srcOrd="4" destOrd="0" parTransId="{E10FEED2-A0A9-4752-86ED-9A4B908E6D01}" sibTransId="{31821CE1-0B88-4281-A465-113851A60581}"/>
    <dgm:cxn modelId="{F12AB012-3272-456B-9E88-C24C77DBE33D}" type="presOf" srcId="{4109F701-71EE-4F36-8FC6-09911FCC63B4}" destId="{2A975302-D5FB-4924-8210-30CE24B33FE0}" srcOrd="0" destOrd="0" presId="urn:microsoft.com/office/officeart/2005/8/layout/chevron2"/>
    <dgm:cxn modelId="{FB6E3CDD-146E-4B39-B60B-885B93FCA551}" srcId="{0C842CB2-14D0-41A7-8E13-3D852B7D4A3B}" destId="{EA722100-1AA1-4BAD-BE01-C4B1B38FBE16}" srcOrd="0" destOrd="0" parTransId="{8FD2EC43-F577-4C1C-B3CE-F79C76280E29}" sibTransId="{E11E7AC0-4DD3-4C67-AD7D-3578C3CC05E8}"/>
    <dgm:cxn modelId="{6C6B3FAC-EDF0-4A03-81E0-F6E38A8A465E}" type="presOf" srcId="{57C4C7B3-97AB-4442-88C3-FCED61C7534F}" destId="{C279B320-7F13-471F-B056-558D815D80F0}" srcOrd="0" destOrd="0" presId="urn:microsoft.com/office/officeart/2005/8/layout/chevron2"/>
    <dgm:cxn modelId="{0C4B9050-D5C7-4E45-9DED-61EFEB335E1F}" srcId="{4109F701-71EE-4F36-8FC6-09911FCC63B4}" destId="{8176018B-ACAE-471F-868D-8CB2BEA4FD2F}" srcOrd="0" destOrd="0" parTransId="{7ABBC59E-3853-4A06-A00C-1CB0D3386D1A}" sibTransId="{94F6CB67-88EF-49DB-B952-97DE6FD9CC5C}"/>
    <dgm:cxn modelId="{F94E734C-80B3-4F0C-B556-356E35A1FF29}" type="presOf" srcId="{0C842CB2-14D0-41A7-8E13-3D852B7D4A3B}" destId="{EDD3216A-6F8F-4EE6-ACAD-5BA7ADD9BF5F}" srcOrd="0" destOrd="0" presId="urn:microsoft.com/office/officeart/2005/8/layout/chevron2"/>
    <dgm:cxn modelId="{9A991A53-546A-4B32-A105-1CB66E60945D}" type="presOf" srcId="{CA800249-BE90-4B54-A531-06C43F4B1066}" destId="{0385D6B4-7050-40E4-BA20-FCC2CDB0B4D6}" srcOrd="0" destOrd="0" presId="urn:microsoft.com/office/officeart/2005/8/layout/chevron2"/>
    <dgm:cxn modelId="{3D94555B-BE39-4C70-9B3C-6BCEFF840242}" type="presOf" srcId="{EB04F902-BA47-49BA-976D-7EF86C65B390}" destId="{D062897D-DA13-4147-A21D-A90675D42BE0}" srcOrd="0" destOrd="0" presId="urn:microsoft.com/office/officeart/2005/8/layout/chevron2"/>
    <dgm:cxn modelId="{A79D351E-4464-4CDC-A284-F314FDFD87F2}" type="presOf" srcId="{EA97E5ED-F5D5-4499-8C71-8CE8A8ABC9CA}" destId="{4F8EED5F-31F0-40C1-BB32-6120F0D57F9E}" srcOrd="0" destOrd="0" presId="urn:microsoft.com/office/officeart/2005/8/layout/chevron2"/>
    <dgm:cxn modelId="{12395927-58D2-496C-B583-E6CE57A4CEC6}" type="presOf" srcId="{8176018B-ACAE-471F-868D-8CB2BEA4FD2F}" destId="{206ED35B-6A90-475D-AF1E-97C014E6BBC3}" srcOrd="0" destOrd="0" presId="urn:microsoft.com/office/officeart/2005/8/layout/chevron2"/>
    <dgm:cxn modelId="{8DE02F5A-5445-4D0F-B54D-276544AA0D0B}" type="presParOf" srcId="{C279B320-7F13-471F-B056-558D815D80F0}" destId="{279CCC66-0BA6-4F6C-A292-639819D7D401}" srcOrd="0" destOrd="0" presId="urn:microsoft.com/office/officeart/2005/8/layout/chevron2"/>
    <dgm:cxn modelId="{F501B0BB-9318-48A9-B365-5486D5DE7775}" type="presParOf" srcId="{279CCC66-0BA6-4F6C-A292-639819D7D401}" destId="{63AC37EC-9AA3-4017-8109-418FDD450596}" srcOrd="0" destOrd="0" presId="urn:microsoft.com/office/officeart/2005/8/layout/chevron2"/>
    <dgm:cxn modelId="{49F8D6C9-0422-4303-8AD8-2B193E02788B}" type="presParOf" srcId="{279CCC66-0BA6-4F6C-A292-639819D7D401}" destId="{4F8EED5F-31F0-40C1-BB32-6120F0D57F9E}" srcOrd="1" destOrd="0" presId="urn:microsoft.com/office/officeart/2005/8/layout/chevron2"/>
    <dgm:cxn modelId="{249A54FC-9444-4E1B-ADB9-67EFA0647FCE}" type="presParOf" srcId="{C279B320-7F13-471F-B056-558D815D80F0}" destId="{AB814524-7F3B-4159-99EF-FAD9DF8FA9B9}" srcOrd="1" destOrd="0" presId="urn:microsoft.com/office/officeart/2005/8/layout/chevron2"/>
    <dgm:cxn modelId="{72828E31-05F3-4C70-845C-463C95EE52C3}" type="presParOf" srcId="{C279B320-7F13-471F-B056-558D815D80F0}" destId="{9A92A04F-F2E7-469D-8F89-F334E03FE7D7}" srcOrd="2" destOrd="0" presId="urn:microsoft.com/office/officeart/2005/8/layout/chevron2"/>
    <dgm:cxn modelId="{E8A4FE5E-B896-4E7A-A00B-5A3A7C8B58AF}" type="presParOf" srcId="{9A92A04F-F2E7-469D-8F89-F334E03FE7D7}" destId="{6A4063FF-AAC0-428F-8571-E7C96F40AE2C}" srcOrd="0" destOrd="0" presId="urn:microsoft.com/office/officeart/2005/8/layout/chevron2"/>
    <dgm:cxn modelId="{5AAAB92B-409D-403D-90D2-5F8D9783206E}" type="presParOf" srcId="{9A92A04F-F2E7-469D-8F89-F334E03FE7D7}" destId="{0385D6B4-7050-40E4-BA20-FCC2CDB0B4D6}" srcOrd="1" destOrd="0" presId="urn:microsoft.com/office/officeart/2005/8/layout/chevron2"/>
    <dgm:cxn modelId="{3FC2B1BC-5EFE-492A-8998-162738B73F35}" type="presParOf" srcId="{C279B320-7F13-471F-B056-558D815D80F0}" destId="{5A5C0317-5940-4740-8B4F-6653D26FA6A8}" srcOrd="3" destOrd="0" presId="urn:microsoft.com/office/officeart/2005/8/layout/chevron2"/>
    <dgm:cxn modelId="{AC08BD7A-4F2A-4BE3-A568-62138C04B52F}" type="presParOf" srcId="{C279B320-7F13-471F-B056-558D815D80F0}" destId="{3EFA9E9B-C5EC-4F2D-B01C-73967E24BF2F}" srcOrd="4" destOrd="0" presId="urn:microsoft.com/office/officeart/2005/8/layout/chevron2"/>
    <dgm:cxn modelId="{11DA16B3-E606-47AD-85C7-6455BD606FC3}" type="presParOf" srcId="{3EFA9E9B-C5EC-4F2D-B01C-73967E24BF2F}" destId="{2A975302-D5FB-4924-8210-30CE24B33FE0}" srcOrd="0" destOrd="0" presId="urn:microsoft.com/office/officeart/2005/8/layout/chevron2"/>
    <dgm:cxn modelId="{15E89207-B0E6-4994-BEBA-501A37853169}" type="presParOf" srcId="{3EFA9E9B-C5EC-4F2D-B01C-73967E24BF2F}" destId="{206ED35B-6A90-475D-AF1E-97C014E6BBC3}" srcOrd="1" destOrd="0" presId="urn:microsoft.com/office/officeart/2005/8/layout/chevron2"/>
    <dgm:cxn modelId="{1E5BBB1D-98FF-4433-87B2-48397D1E92DC}" type="presParOf" srcId="{C279B320-7F13-471F-B056-558D815D80F0}" destId="{E3A162E1-7FFA-4FFC-9708-4ADB4E50BD49}" srcOrd="5" destOrd="0" presId="urn:microsoft.com/office/officeart/2005/8/layout/chevron2"/>
    <dgm:cxn modelId="{B376A67E-0E22-47F0-93BE-874CADD93E50}" type="presParOf" srcId="{C279B320-7F13-471F-B056-558D815D80F0}" destId="{27CBEA33-0EEA-404D-AB67-EA196A0693B4}" srcOrd="6" destOrd="0" presId="urn:microsoft.com/office/officeart/2005/8/layout/chevron2"/>
    <dgm:cxn modelId="{3F42469D-0AC2-45D5-B5B1-B68389F04602}" type="presParOf" srcId="{27CBEA33-0EEA-404D-AB67-EA196A0693B4}" destId="{346C57D8-FEA7-4960-A439-4D16851A41BE}" srcOrd="0" destOrd="0" presId="urn:microsoft.com/office/officeart/2005/8/layout/chevron2"/>
    <dgm:cxn modelId="{3C369169-0051-4933-B90B-7416692ABC6C}" type="presParOf" srcId="{27CBEA33-0EEA-404D-AB67-EA196A0693B4}" destId="{D062897D-DA13-4147-A21D-A90675D42BE0}" srcOrd="1" destOrd="0" presId="urn:microsoft.com/office/officeart/2005/8/layout/chevron2"/>
    <dgm:cxn modelId="{428DB755-50C0-4992-AC97-6D75074C103B}" type="presParOf" srcId="{C279B320-7F13-471F-B056-558D815D80F0}" destId="{C82F45CF-4136-4062-A15D-47ACC7E083B0}" srcOrd="7" destOrd="0" presId="urn:microsoft.com/office/officeart/2005/8/layout/chevron2"/>
    <dgm:cxn modelId="{6B1EE7E1-A8A0-413E-A887-1CA817E73AA5}" type="presParOf" srcId="{C279B320-7F13-471F-B056-558D815D80F0}" destId="{A7D6AEBF-5C88-430C-A9C6-EE22EEE47BC4}" srcOrd="8" destOrd="0" presId="urn:microsoft.com/office/officeart/2005/8/layout/chevron2"/>
    <dgm:cxn modelId="{417733C8-02F3-4C26-B9C5-36FC408503C0}" type="presParOf" srcId="{A7D6AEBF-5C88-430C-A9C6-EE22EEE47BC4}" destId="{70D60ED7-AA06-4831-A7CE-2C92996EAA89}" srcOrd="0" destOrd="0" presId="urn:microsoft.com/office/officeart/2005/8/layout/chevron2"/>
    <dgm:cxn modelId="{C06E6DAC-9D7A-4052-8BE8-8DD87CC50E39}" type="presParOf" srcId="{A7D6AEBF-5C88-430C-A9C6-EE22EEE47BC4}" destId="{B8D150D1-0BF2-4634-8012-3AD202C2CF44}" srcOrd="1" destOrd="0" presId="urn:microsoft.com/office/officeart/2005/8/layout/chevron2"/>
    <dgm:cxn modelId="{701F79D9-52ED-485D-B03E-1A7EB537FFEB}" type="presParOf" srcId="{C279B320-7F13-471F-B056-558D815D80F0}" destId="{EF3D15B5-12A7-44CF-9E22-E05C79A4ADF9}" srcOrd="9" destOrd="0" presId="urn:microsoft.com/office/officeart/2005/8/layout/chevron2"/>
    <dgm:cxn modelId="{D180873F-9BB4-4414-96D9-9C60975E18E3}" type="presParOf" srcId="{C279B320-7F13-471F-B056-558D815D80F0}" destId="{741F6861-391B-4C16-9C11-C271E3855ABB}" srcOrd="10" destOrd="0" presId="urn:microsoft.com/office/officeart/2005/8/layout/chevron2"/>
    <dgm:cxn modelId="{C147925B-F973-4B1B-8A78-0FBF969DDEDA}" type="presParOf" srcId="{741F6861-391B-4C16-9C11-C271E3855ABB}" destId="{EDD3216A-6F8F-4EE6-ACAD-5BA7ADD9BF5F}" srcOrd="0" destOrd="0" presId="urn:microsoft.com/office/officeart/2005/8/layout/chevron2"/>
    <dgm:cxn modelId="{6B5E1B19-57C8-48EE-9536-6A9392118F53}" type="presParOf" srcId="{741F6861-391B-4C16-9C11-C271E3855ABB}" destId="{B84F77EA-FE6B-4421-AF58-6A437F2BD5BA}" srcOrd="1" destOrd="0" presId="urn:microsoft.com/office/officeart/2005/8/layout/chevron2"/>
  </dgm:cxnLst>
  <dgm:bg/>
  <dgm:whole/>
</dgm:dataModel>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6D9FA32-C462-416D-9295-6A57B9E7D77D}" type="datetimeFigureOut">
              <a:rPr lang="fr-FR" smtClean="0"/>
              <a:pPr/>
              <a:t>09/09/2019</a:t>
            </a:fld>
            <a:endParaRPr lang="fr-FR"/>
          </a:p>
        </p:txBody>
      </p:sp>
      <p:sp>
        <p:nvSpPr>
          <p:cNvPr id="4" name="Espace réservé de l'image des diapositives 3"/>
          <p:cNvSpPr>
            <a:spLocks noGrp="1" noRot="1" noChangeAspect="1"/>
          </p:cNvSpPr>
          <p:nvPr>
            <p:ph type="sldImg" idx="2"/>
          </p:nvPr>
        </p:nvSpPr>
        <p:spPr>
          <a:xfrm>
            <a:off x="279400" y="685800"/>
            <a:ext cx="62992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37E3B22-F2AA-4615-BC6D-3BA3742D5DD3}" type="slidenum">
              <a:rPr lang="fr-FR" smtClean="0"/>
              <a:pPr/>
              <a:t>‹N°›</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a:spcAft>
                <a:spcPts val="1200"/>
              </a:spcAft>
              <a:buNone/>
            </a:pPr>
            <a:r>
              <a:rPr lang="fr-FR" sz="1200" b="1" kern="1200" dirty="0" smtClean="0">
                <a:solidFill>
                  <a:schemeClr val="tx1"/>
                </a:solidFill>
                <a:latin typeface="+mn-lt"/>
                <a:ea typeface="+mn-ea"/>
                <a:cs typeface="Times New Roman" pitchFamily="18" charset="0"/>
              </a:rPr>
              <a:t>Dans cette étude on a trois objectifs principales  qui sont :</a:t>
            </a:r>
          </a:p>
          <a:p>
            <a:pPr>
              <a:spcAft>
                <a:spcPts val="1800"/>
              </a:spcAft>
              <a:buNone/>
            </a:pPr>
            <a:r>
              <a:rPr lang="fr-FR" sz="1200" b="1" kern="1200" dirty="0" smtClean="0">
                <a:solidFill>
                  <a:schemeClr val="tx1"/>
                </a:solidFill>
                <a:latin typeface="+mn-lt"/>
                <a:ea typeface="+mn-ea"/>
                <a:cs typeface="Times New Roman" pitchFamily="18" charset="0"/>
              </a:rPr>
              <a:t>	- La conception et la simulation d’une cellule FSS qui fonctionne dans la bande WLAN.</a:t>
            </a:r>
          </a:p>
          <a:p>
            <a:pPr>
              <a:spcAft>
                <a:spcPts val="1800"/>
              </a:spcAft>
              <a:buNone/>
            </a:pPr>
            <a:r>
              <a:rPr lang="fr-FR" sz="1200" b="1" kern="1200" dirty="0" smtClean="0">
                <a:solidFill>
                  <a:schemeClr val="tx1"/>
                </a:solidFill>
                <a:latin typeface="+mn-lt"/>
                <a:ea typeface="+mn-ea"/>
                <a:cs typeface="Times New Roman" pitchFamily="18" charset="0"/>
              </a:rPr>
              <a:t>	-Par la suite la conception et simulation d’une antenne patch rectangulaire opérante à la même fréquence que la cellule. </a:t>
            </a:r>
          </a:p>
          <a:p>
            <a:pPr>
              <a:buNone/>
            </a:pPr>
            <a:r>
              <a:rPr lang="fr-FR" sz="1200" b="1" kern="1200" dirty="0" smtClean="0">
                <a:solidFill>
                  <a:schemeClr val="tx1"/>
                </a:solidFill>
                <a:latin typeface="+mn-lt"/>
                <a:ea typeface="+mn-ea"/>
                <a:cs typeface="Times New Roman" pitchFamily="18" charset="0"/>
              </a:rPr>
              <a:t> 	-En fin la conception et la simulation de l’antenne patch rectangulaire combinée avec le superstrat FSS</a:t>
            </a:r>
            <a:r>
              <a:rPr lang="fr-FR" sz="1200" kern="1200" dirty="0" smtClean="0">
                <a:solidFill>
                  <a:schemeClr val="tx1"/>
                </a:solidFill>
                <a:latin typeface="+mn-lt"/>
                <a:ea typeface="+mn-ea"/>
                <a:cs typeface="Times New Roman" pitchFamily="18" charset="0"/>
              </a:rPr>
              <a:t>.</a:t>
            </a:r>
          </a:p>
          <a:p>
            <a:endParaRPr lang="fr-FR" dirty="0"/>
          </a:p>
        </p:txBody>
      </p:sp>
      <p:sp>
        <p:nvSpPr>
          <p:cNvPr id="4" name="Espace réservé du numéro de diapositive 3"/>
          <p:cNvSpPr>
            <a:spLocks noGrp="1"/>
          </p:cNvSpPr>
          <p:nvPr>
            <p:ph type="sldNum" sz="quarter" idx="10"/>
          </p:nvPr>
        </p:nvSpPr>
        <p:spPr/>
        <p:txBody>
          <a:bodyPr/>
          <a:lstStyle/>
          <a:p>
            <a:fld id="{637E3B22-F2AA-4615-BC6D-3BA3742D5DD3}" type="slidenum">
              <a:rPr lang="fr-FR" smtClean="0"/>
              <a:pPr/>
              <a:t>3</a:t>
            </a:fld>
            <a:endParaRPr 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Pour la variation de coefficient de transmission du paramètre d pour</a:t>
            </a:r>
            <a:r>
              <a:rPr lang="fr-FR" baseline="0" dirty="0" smtClean="0"/>
              <a:t> les 3 valeurs 0.5 1 et 2 en fonction de la </a:t>
            </a:r>
            <a:r>
              <a:rPr lang="fr-FR" baseline="0" dirty="0" err="1" smtClean="0"/>
              <a:t>fréquence.On</a:t>
            </a:r>
            <a:r>
              <a:rPr lang="fr-FR" baseline="0" dirty="0" smtClean="0"/>
              <a:t> constate que la meilleure valeur qui raisonne </a:t>
            </a:r>
            <a:r>
              <a:rPr lang="fr-FR" baseline="0" dirty="0" err="1" smtClean="0"/>
              <a:t>excate</a:t>
            </a:r>
            <a:r>
              <a:rPr lang="fr-FR" baseline="0" dirty="0" smtClean="0"/>
              <a:t> sur la </a:t>
            </a:r>
            <a:r>
              <a:rPr lang="fr-FR" baseline="0" dirty="0" err="1" smtClean="0"/>
              <a:t>frequence</a:t>
            </a:r>
            <a:r>
              <a:rPr lang="fr-FR" baseline="0" dirty="0" smtClean="0"/>
              <a:t> de f =5.2ghz est celle avec la </a:t>
            </a:r>
            <a:r>
              <a:rPr lang="fr-FR" baseline="0" dirty="0" err="1" smtClean="0"/>
              <a:t>valeure</a:t>
            </a:r>
            <a:r>
              <a:rPr lang="fr-FR" baseline="0" dirty="0" smtClean="0"/>
              <a:t> 1mm  </a:t>
            </a:r>
            <a:endParaRPr lang="fr-FR" dirty="0"/>
          </a:p>
        </p:txBody>
      </p:sp>
      <p:sp>
        <p:nvSpPr>
          <p:cNvPr id="4" name="Espace réservé du numéro de diapositive 3"/>
          <p:cNvSpPr>
            <a:spLocks noGrp="1"/>
          </p:cNvSpPr>
          <p:nvPr>
            <p:ph type="sldNum" sz="quarter" idx="10"/>
          </p:nvPr>
        </p:nvSpPr>
        <p:spPr/>
        <p:txBody>
          <a:bodyPr/>
          <a:lstStyle/>
          <a:p>
            <a:fld id="{637E3B22-F2AA-4615-BC6D-3BA3742D5DD3}" type="slidenum">
              <a:rPr lang="fr-FR" smtClean="0"/>
              <a:pPr/>
              <a:t>17</a:t>
            </a:fld>
            <a:endParaRPr lang="fr-F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Pour la variation de coefficient de transmission en fonction de la </a:t>
            </a:r>
            <a:r>
              <a:rPr lang="fr-FR" dirty="0" err="1" smtClean="0"/>
              <a:t>frequence</a:t>
            </a:r>
            <a:r>
              <a:rPr lang="fr-FR" dirty="0" smtClean="0"/>
              <a:t> sur la bande de </a:t>
            </a:r>
            <a:r>
              <a:rPr lang="fr-FR" dirty="0" err="1" smtClean="0"/>
              <a:t>frequence</a:t>
            </a:r>
            <a:r>
              <a:rPr lang="fr-FR" dirty="0" smtClean="0"/>
              <a:t> WLAN pour les</a:t>
            </a:r>
            <a:r>
              <a:rPr lang="fr-FR" baseline="0" dirty="0" smtClean="0"/>
              <a:t> valeurs des </a:t>
            </a:r>
            <a:r>
              <a:rPr lang="fr-FR" baseline="0" dirty="0" err="1" smtClean="0"/>
              <a:t>parametres</a:t>
            </a:r>
            <a:r>
              <a:rPr lang="fr-FR" baseline="0" dirty="0" smtClean="0"/>
              <a:t> de l’ouverture h1.2.3.4.5mm on voie que tout les signaux sont hors bande de travail sauf le signale avec la valeur de h=3mm.</a:t>
            </a:r>
            <a:endParaRPr lang="fr-FR" dirty="0"/>
          </a:p>
        </p:txBody>
      </p:sp>
      <p:sp>
        <p:nvSpPr>
          <p:cNvPr id="4" name="Espace réservé du numéro de diapositive 3"/>
          <p:cNvSpPr>
            <a:spLocks noGrp="1"/>
          </p:cNvSpPr>
          <p:nvPr>
            <p:ph type="sldNum" sz="quarter" idx="10"/>
          </p:nvPr>
        </p:nvSpPr>
        <p:spPr/>
        <p:txBody>
          <a:bodyPr/>
          <a:lstStyle/>
          <a:p>
            <a:fld id="{637E3B22-F2AA-4615-BC6D-3BA3742D5DD3}" type="slidenum">
              <a:rPr lang="fr-FR" smtClean="0"/>
              <a:pPr/>
              <a:t>18</a:t>
            </a:fld>
            <a:endParaRPr lang="fr-F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Apres l’</a:t>
            </a:r>
            <a:r>
              <a:rPr lang="fr-FR" dirty="0" err="1" smtClean="0"/>
              <a:t>etude</a:t>
            </a:r>
            <a:r>
              <a:rPr lang="fr-FR" dirty="0" smtClean="0"/>
              <a:t> </a:t>
            </a:r>
            <a:r>
              <a:rPr lang="fr-FR" dirty="0" err="1" smtClean="0"/>
              <a:t>parametrique</a:t>
            </a:r>
            <a:r>
              <a:rPr lang="fr-FR" dirty="0" smtClean="0"/>
              <a:t> On constate…..</a:t>
            </a:r>
            <a:endParaRPr lang="fr-FR" dirty="0"/>
          </a:p>
        </p:txBody>
      </p:sp>
      <p:sp>
        <p:nvSpPr>
          <p:cNvPr id="4" name="Espace réservé du numéro de diapositive 3"/>
          <p:cNvSpPr>
            <a:spLocks noGrp="1"/>
          </p:cNvSpPr>
          <p:nvPr>
            <p:ph type="sldNum" sz="quarter" idx="10"/>
          </p:nvPr>
        </p:nvSpPr>
        <p:spPr/>
        <p:txBody>
          <a:bodyPr/>
          <a:lstStyle/>
          <a:p>
            <a:fld id="{637E3B22-F2AA-4615-BC6D-3BA3742D5DD3}" type="slidenum">
              <a:rPr lang="fr-FR" smtClean="0"/>
              <a:pPr/>
              <a:t>19</a:t>
            </a:fld>
            <a:endParaRPr lang="fr-F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Pour mettre la cellule </a:t>
            </a:r>
            <a:r>
              <a:rPr lang="fr-FR" dirty="0" err="1" smtClean="0"/>
              <a:t>fss</a:t>
            </a:r>
            <a:r>
              <a:rPr lang="fr-FR" dirty="0" smtClean="0"/>
              <a:t> en </a:t>
            </a:r>
            <a:r>
              <a:rPr lang="fr-FR" dirty="0" err="1" smtClean="0"/>
              <a:t>experience</a:t>
            </a:r>
            <a:r>
              <a:rPr lang="fr-FR" dirty="0" smtClean="0"/>
              <a:t> et voir si son</a:t>
            </a:r>
            <a:r>
              <a:rPr lang="fr-FR" baseline="0" dirty="0" smtClean="0"/>
              <a:t> </a:t>
            </a:r>
            <a:r>
              <a:rPr lang="fr-FR" baseline="0" dirty="0" err="1" smtClean="0"/>
              <a:t>integration</a:t>
            </a:r>
            <a:r>
              <a:rPr lang="fr-FR" baseline="0" dirty="0" smtClean="0"/>
              <a:t> a des </a:t>
            </a:r>
            <a:r>
              <a:rPr lang="fr-FR" baseline="0" dirty="0" err="1" smtClean="0"/>
              <a:t>effects</a:t>
            </a:r>
            <a:r>
              <a:rPr lang="fr-FR" baseline="0" dirty="0" smtClean="0"/>
              <a:t> positive sur le </a:t>
            </a:r>
            <a:r>
              <a:rPr lang="fr-FR" baseline="0" dirty="0" err="1" smtClean="0"/>
              <a:t>dispositive</a:t>
            </a:r>
            <a:r>
              <a:rPr lang="fr-FR" baseline="0" dirty="0" smtClean="0"/>
              <a:t> . On va l’</a:t>
            </a:r>
            <a:r>
              <a:rPr lang="fr-FR" baseline="0" dirty="0" err="1" smtClean="0"/>
              <a:t>integrir</a:t>
            </a:r>
            <a:r>
              <a:rPr lang="fr-FR" baseline="0" dirty="0" smtClean="0"/>
              <a:t> avec une antenne patch rectangulaire qui </a:t>
            </a:r>
            <a:r>
              <a:rPr lang="fr-FR" baseline="0" dirty="0" err="1" smtClean="0"/>
              <a:t>dand</a:t>
            </a:r>
            <a:r>
              <a:rPr lang="fr-FR" baseline="0" dirty="0" smtClean="0"/>
              <a:t> la </a:t>
            </a:r>
            <a:r>
              <a:rPr lang="fr-FR" baseline="0" dirty="0" err="1" smtClean="0"/>
              <a:t>meme</a:t>
            </a:r>
            <a:r>
              <a:rPr lang="fr-FR" baseline="0" dirty="0" smtClean="0"/>
              <a:t> bande de </a:t>
            </a:r>
            <a:r>
              <a:rPr lang="fr-FR" baseline="0" dirty="0" err="1" smtClean="0"/>
              <a:t>frequence</a:t>
            </a:r>
            <a:r>
              <a:rPr lang="fr-FR" baseline="0" dirty="0" smtClean="0"/>
              <a:t> qui est WLAN </a:t>
            </a:r>
          </a:p>
          <a:p>
            <a:r>
              <a:rPr lang="fr-FR" baseline="0" dirty="0" smtClean="0"/>
              <a:t>Pour prouver l’utilité des cellules </a:t>
            </a:r>
            <a:r>
              <a:rPr lang="fr-FR" baseline="0" dirty="0" err="1" smtClean="0"/>
              <a:t>concues</a:t>
            </a:r>
            <a:r>
              <a:rPr lang="fr-FR" baseline="0" dirty="0" smtClean="0"/>
              <a:t> on va </a:t>
            </a:r>
            <a:r>
              <a:rPr lang="fr-FR" baseline="0" dirty="0" err="1" smtClean="0"/>
              <a:t>integrer</a:t>
            </a:r>
            <a:r>
              <a:rPr lang="fr-FR" baseline="0" dirty="0" smtClean="0"/>
              <a:t> la combiner avec antenne patch a faible gain pour </a:t>
            </a:r>
            <a:r>
              <a:rPr lang="fr-FR" baseline="0" dirty="0" err="1" smtClean="0"/>
              <a:t>ameliorer</a:t>
            </a:r>
            <a:r>
              <a:rPr lang="fr-FR" baseline="0" dirty="0" smtClean="0"/>
              <a:t> ce dernier </a:t>
            </a:r>
          </a:p>
          <a:p>
            <a:r>
              <a:rPr lang="fr-FR" baseline="0" dirty="0" smtClean="0"/>
              <a:t>On a in </a:t>
            </a:r>
            <a:r>
              <a:rPr lang="fr-FR" baseline="0" dirty="0" err="1" smtClean="0"/>
              <a:t>schema</a:t>
            </a:r>
            <a:r>
              <a:rPr lang="fr-FR" baseline="0" dirty="0" smtClean="0"/>
              <a:t> explicatif </a:t>
            </a:r>
            <a:endParaRPr lang="fr-FR" dirty="0"/>
          </a:p>
        </p:txBody>
      </p:sp>
      <p:sp>
        <p:nvSpPr>
          <p:cNvPr id="4" name="Espace réservé du numéro de diapositive 3"/>
          <p:cNvSpPr>
            <a:spLocks noGrp="1"/>
          </p:cNvSpPr>
          <p:nvPr>
            <p:ph type="sldNum" sz="quarter" idx="10"/>
          </p:nvPr>
        </p:nvSpPr>
        <p:spPr/>
        <p:txBody>
          <a:bodyPr/>
          <a:lstStyle/>
          <a:p>
            <a:fld id="{637E3B22-F2AA-4615-BC6D-3BA3742D5DD3}" type="slidenum">
              <a:rPr lang="fr-FR" smtClean="0"/>
              <a:pPr/>
              <a:t>20</a:t>
            </a:fld>
            <a:endParaRPr lang="fr-F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L’antenne qu’on va utiliser fonctionne</a:t>
            </a:r>
            <a:r>
              <a:rPr lang="fr-FR" baseline="0" dirty="0" smtClean="0"/>
              <a:t> sur la même bande de </a:t>
            </a:r>
            <a:r>
              <a:rPr lang="fr-FR" baseline="0" dirty="0" err="1" smtClean="0"/>
              <a:t>frequence</a:t>
            </a:r>
            <a:r>
              <a:rPr lang="fr-FR" baseline="0" dirty="0" smtClean="0"/>
              <a:t> que celle de la cellule conçue au paravent avec un valeur </a:t>
            </a:r>
            <a:r>
              <a:rPr lang="fr-FR" baseline="0" dirty="0" err="1" smtClean="0"/>
              <a:t>frequenciel</a:t>
            </a:r>
            <a:r>
              <a:rPr lang="fr-FR" baseline="0" dirty="0" smtClean="0"/>
              <a:t> de 5.2GHz. Qui a les </a:t>
            </a:r>
            <a:r>
              <a:rPr lang="fr-FR" baseline="0" dirty="0" err="1" smtClean="0"/>
              <a:t>caracteristiques</a:t>
            </a:r>
            <a:r>
              <a:rPr lang="fr-FR" baseline="0" dirty="0" smtClean="0"/>
              <a:t> suivants :</a:t>
            </a:r>
            <a:endParaRPr lang="fr-FR" dirty="0"/>
          </a:p>
        </p:txBody>
      </p:sp>
      <p:sp>
        <p:nvSpPr>
          <p:cNvPr id="4" name="Espace réservé du numéro de diapositive 3"/>
          <p:cNvSpPr>
            <a:spLocks noGrp="1"/>
          </p:cNvSpPr>
          <p:nvPr>
            <p:ph type="sldNum" sz="quarter" idx="10"/>
          </p:nvPr>
        </p:nvSpPr>
        <p:spPr/>
        <p:txBody>
          <a:bodyPr/>
          <a:lstStyle/>
          <a:p>
            <a:fld id="{637E3B22-F2AA-4615-BC6D-3BA3742D5DD3}" type="slidenum">
              <a:rPr lang="fr-FR" smtClean="0"/>
              <a:pPr/>
              <a:t>21</a:t>
            </a:fld>
            <a:endParaRPr lang="fr-F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Apres la conception de l’antenne sous les logiciels on a la</a:t>
            </a:r>
            <a:r>
              <a:rPr lang="fr-FR" baseline="0" dirty="0" smtClean="0"/>
              <a:t> variation de coefficient de </a:t>
            </a:r>
            <a:r>
              <a:rPr lang="fr-FR" baseline="0" dirty="0" err="1" smtClean="0"/>
              <a:t>reflexion</a:t>
            </a:r>
            <a:r>
              <a:rPr lang="fr-FR" baseline="0" dirty="0" smtClean="0"/>
              <a:t> comme suivant </a:t>
            </a:r>
            <a:endParaRPr lang="fr-FR" dirty="0"/>
          </a:p>
        </p:txBody>
      </p:sp>
      <p:sp>
        <p:nvSpPr>
          <p:cNvPr id="4" name="Espace réservé du numéro de diapositive 3"/>
          <p:cNvSpPr>
            <a:spLocks noGrp="1"/>
          </p:cNvSpPr>
          <p:nvPr>
            <p:ph type="sldNum" sz="quarter" idx="10"/>
          </p:nvPr>
        </p:nvSpPr>
        <p:spPr/>
        <p:txBody>
          <a:bodyPr/>
          <a:lstStyle/>
          <a:p>
            <a:fld id="{637E3B22-F2AA-4615-BC6D-3BA3742D5DD3}" type="slidenum">
              <a:rPr lang="fr-FR" smtClean="0"/>
              <a:pPr/>
              <a:t>22</a:t>
            </a:fld>
            <a:endParaRPr lang="fr-F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D’après la figure on constate que la variation de coefficient de </a:t>
            </a:r>
            <a:r>
              <a:rPr lang="fr-FR" sz="1200" kern="1200" dirty="0" err="1" smtClean="0">
                <a:solidFill>
                  <a:schemeClr val="tx1"/>
                </a:solidFill>
                <a:latin typeface="+mn-lt"/>
                <a:ea typeface="+mn-ea"/>
                <a:cs typeface="+mn-cs"/>
              </a:rPr>
              <a:t>reflexion</a:t>
            </a:r>
            <a:r>
              <a:rPr lang="fr-FR" sz="1200" kern="1200" dirty="0" smtClean="0">
                <a:solidFill>
                  <a:schemeClr val="tx1"/>
                </a:solidFill>
                <a:latin typeface="+mn-lt"/>
                <a:ea typeface="+mn-ea"/>
                <a:cs typeface="+mn-cs"/>
              </a:rPr>
              <a:t> en fonction de la  fréquence sous les deux logiciels CST et HFSS résonnent sur la même bande de </a:t>
            </a:r>
            <a:r>
              <a:rPr lang="fr-FR" sz="1200" kern="1200" dirty="0" err="1" smtClean="0">
                <a:solidFill>
                  <a:schemeClr val="tx1"/>
                </a:solidFill>
                <a:latin typeface="+mn-lt"/>
                <a:ea typeface="+mn-ea"/>
                <a:cs typeface="+mn-cs"/>
              </a:rPr>
              <a:t>frequence</a:t>
            </a:r>
            <a:r>
              <a:rPr lang="fr-FR" sz="1200" kern="1200" dirty="0" smtClean="0">
                <a:solidFill>
                  <a:schemeClr val="tx1"/>
                </a:solidFill>
                <a:latin typeface="+mn-lt"/>
                <a:ea typeface="+mn-ea"/>
                <a:cs typeface="+mn-cs"/>
              </a:rPr>
              <a:t>  WLAN  pour une fréquence de  f=5.2 GHz. </a:t>
            </a:r>
            <a:endParaRPr lang="fr-FR" dirty="0"/>
          </a:p>
        </p:txBody>
      </p:sp>
      <p:sp>
        <p:nvSpPr>
          <p:cNvPr id="4" name="Espace réservé du numéro de diapositive 3"/>
          <p:cNvSpPr>
            <a:spLocks noGrp="1"/>
          </p:cNvSpPr>
          <p:nvPr>
            <p:ph type="sldNum" sz="quarter" idx="10"/>
          </p:nvPr>
        </p:nvSpPr>
        <p:spPr/>
        <p:txBody>
          <a:bodyPr/>
          <a:lstStyle/>
          <a:p>
            <a:fld id="{637E3B22-F2AA-4615-BC6D-3BA3742D5DD3}" type="slidenum">
              <a:rPr lang="fr-FR" smtClean="0"/>
              <a:pPr/>
              <a:t>23</a:t>
            </a:fld>
            <a:endParaRPr lang="fr-F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Ici on a une présentation de la constitution d’un</a:t>
            </a:r>
            <a:r>
              <a:rPr lang="fr-FR" baseline="0" dirty="0" smtClean="0"/>
              <a:t> superstrat </a:t>
            </a:r>
            <a:r>
              <a:rPr lang="fr-FR" baseline="0" dirty="0" err="1" smtClean="0"/>
              <a:t>fss</a:t>
            </a:r>
            <a:r>
              <a:rPr lang="fr-FR" baseline="0" dirty="0" smtClean="0"/>
              <a:t> avec l’antenne étudier au paravent avec deux vues .la </a:t>
            </a:r>
            <a:r>
              <a:rPr lang="fr-FR" baseline="0" dirty="0" err="1" smtClean="0"/>
              <a:t>premiere</a:t>
            </a:r>
            <a:r>
              <a:rPr lang="fr-FR" baseline="0" dirty="0" smtClean="0"/>
              <a:t> qui est de face qui montre la constitution du superstrat et de l’antenne.et la </a:t>
            </a:r>
            <a:r>
              <a:rPr lang="fr-FR" baseline="0" dirty="0" err="1" smtClean="0"/>
              <a:t>deuxieme</a:t>
            </a:r>
            <a:r>
              <a:rPr lang="fr-FR" baseline="0" dirty="0" smtClean="0"/>
              <a:t> vu qui est de de coté qui montre la distance entre le </a:t>
            </a:r>
            <a:r>
              <a:rPr lang="fr-FR" baseline="0" dirty="0" err="1" smtClean="0"/>
              <a:t>superstra</a:t>
            </a:r>
            <a:r>
              <a:rPr lang="fr-FR" baseline="0" dirty="0" smtClean="0"/>
              <a:t> et l’antenne patch rectangulaire  </a:t>
            </a:r>
            <a:endParaRPr lang="fr-FR" dirty="0"/>
          </a:p>
        </p:txBody>
      </p:sp>
      <p:sp>
        <p:nvSpPr>
          <p:cNvPr id="4" name="Espace réservé du numéro de diapositive 3"/>
          <p:cNvSpPr>
            <a:spLocks noGrp="1"/>
          </p:cNvSpPr>
          <p:nvPr>
            <p:ph type="sldNum" sz="quarter" idx="10"/>
          </p:nvPr>
        </p:nvSpPr>
        <p:spPr/>
        <p:txBody>
          <a:bodyPr/>
          <a:lstStyle/>
          <a:p>
            <a:fld id="{637E3B22-F2AA-4615-BC6D-3BA3742D5DD3}" type="slidenum">
              <a:rPr lang="fr-FR" smtClean="0"/>
              <a:pPr/>
              <a:t>25</a:t>
            </a:fld>
            <a:endParaRPr lang="fr-F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La</a:t>
            </a:r>
            <a:r>
              <a:rPr lang="fr-FR" baseline="0" dirty="0" smtClean="0"/>
              <a:t> première étape consiste a construire la cellule FSS en 9 cellule ,  et l’exporter vers le projet de l’antenne et la disposer de distance K de l’antenne .</a:t>
            </a:r>
            <a:endParaRPr lang="fr-FR" dirty="0"/>
          </a:p>
        </p:txBody>
      </p:sp>
      <p:sp>
        <p:nvSpPr>
          <p:cNvPr id="4" name="Espace réservé du numéro de diapositive 3"/>
          <p:cNvSpPr>
            <a:spLocks noGrp="1"/>
          </p:cNvSpPr>
          <p:nvPr>
            <p:ph type="sldNum" sz="quarter" idx="10"/>
          </p:nvPr>
        </p:nvSpPr>
        <p:spPr/>
        <p:txBody>
          <a:bodyPr/>
          <a:lstStyle/>
          <a:p>
            <a:fld id="{637E3B22-F2AA-4615-BC6D-3BA3742D5DD3}" type="slidenum">
              <a:rPr lang="fr-FR" smtClean="0"/>
              <a:pPr/>
              <a:t>26</a:t>
            </a:fld>
            <a:endParaRPr lang="fr-F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Ici présent</a:t>
            </a:r>
            <a:r>
              <a:rPr lang="fr-FR" baseline="0" dirty="0" smtClean="0"/>
              <a:t> la variation de gain en fonction de fréquence. on constate que la valeur maximale du gain pour k=20 est 5.8dB.</a:t>
            </a:r>
          </a:p>
        </p:txBody>
      </p:sp>
      <p:sp>
        <p:nvSpPr>
          <p:cNvPr id="4" name="Espace réservé du numéro de diapositive 3"/>
          <p:cNvSpPr>
            <a:spLocks noGrp="1"/>
          </p:cNvSpPr>
          <p:nvPr>
            <p:ph type="sldNum" sz="quarter" idx="10"/>
          </p:nvPr>
        </p:nvSpPr>
        <p:spPr/>
        <p:txBody>
          <a:bodyPr/>
          <a:lstStyle/>
          <a:p>
            <a:fld id="{637E3B22-F2AA-4615-BC6D-3BA3742D5DD3}" type="slidenum">
              <a:rPr lang="fr-FR" smtClean="0"/>
              <a:pPr/>
              <a:t>28</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Le travail sera exposé </a:t>
            </a:r>
            <a:r>
              <a:rPr lang="fr-FR" dirty="0" err="1" smtClean="0"/>
              <a:t>celon</a:t>
            </a:r>
            <a:r>
              <a:rPr lang="fr-FR" baseline="0" dirty="0" smtClean="0"/>
              <a:t> le plan suivant</a:t>
            </a:r>
            <a:endParaRPr lang="fr-FR" dirty="0"/>
          </a:p>
        </p:txBody>
      </p:sp>
      <p:sp>
        <p:nvSpPr>
          <p:cNvPr id="4" name="Espace réservé du numéro de diapositive 3"/>
          <p:cNvSpPr>
            <a:spLocks noGrp="1"/>
          </p:cNvSpPr>
          <p:nvPr>
            <p:ph type="sldNum" sz="quarter" idx="10"/>
          </p:nvPr>
        </p:nvSpPr>
        <p:spPr/>
        <p:txBody>
          <a:bodyPr/>
          <a:lstStyle/>
          <a:p>
            <a:fld id="{637E3B22-F2AA-4615-BC6D-3BA3742D5DD3}" type="slidenum">
              <a:rPr lang="fr-FR" smtClean="0"/>
              <a:pPr/>
              <a:t>4</a:t>
            </a:fld>
            <a:endParaRPr lang="fr-F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err="1" smtClean="0"/>
              <a:t>Ndir</a:t>
            </a:r>
            <a:r>
              <a:rPr lang="fr-FR" dirty="0" smtClean="0"/>
              <a:t> </a:t>
            </a:r>
            <a:r>
              <a:rPr lang="fr-FR" dirty="0" err="1" smtClean="0"/>
              <a:t>perspective.ndir</a:t>
            </a:r>
            <a:r>
              <a:rPr lang="fr-FR" dirty="0" smtClean="0"/>
              <a:t> des points .</a:t>
            </a:r>
            <a:endParaRPr lang="fr-FR" dirty="0"/>
          </a:p>
        </p:txBody>
      </p:sp>
      <p:sp>
        <p:nvSpPr>
          <p:cNvPr id="4" name="Espace réservé du numéro de diapositive 3"/>
          <p:cNvSpPr>
            <a:spLocks noGrp="1"/>
          </p:cNvSpPr>
          <p:nvPr>
            <p:ph type="sldNum" sz="quarter" idx="10"/>
          </p:nvPr>
        </p:nvSpPr>
        <p:spPr/>
        <p:txBody>
          <a:bodyPr/>
          <a:lstStyle/>
          <a:p>
            <a:fld id="{637E3B22-F2AA-4615-BC6D-3BA3742D5DD3}" type="slidenum">
              <a:rPr lang="fr-FR" smtClean="0"/>
              <a:pPr/>
              <a:t>35</a:t>
            </a:fld>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err="1" smtClean="0"/>
              <a:t>Lktiba</a:t>
            </a:r>
            <a:r>
              <a:rPr lang="fr-FR" dirty="0" smtClean="0"/>
              <a:t> ana </a:t>
            </a:r>
            <a:r>
              <a:rPr lang="fr-FR" dirty="0" err="1" smtClean="0"/>
              <a:t>nhdrha</a:t>
            </a:r>
            <a:r>
              <a:rPr lang="fr-FR" dirty="0" smtClean="0"/>
              <a:t>.</a:t>
            </a:r>
            <a:endParaRPr lang="fr-FR" dirty="0"/>
          </a:p>
        </p:txBody>
      </p:sp>
      <p:sp>
        <p:nvSpPr>
          <p:cNvPr id="4" name="Espace réservé du numéro de diapositive 3"/>
          <p:cNvSpPr>
            <a:spLocks noGrp="1"/>
          </p:cNvSpPr>
          <p:nvPr>
            <p:ph type="sldNum" sz="quarter" idx="10"/>
          </p:nvPr>
        </p:nvSpPr>
        <p:spPr/>
        <p:txBody>
          <a:bodyPr/>
          <a:lstStyle/>
          <a:p>
            <a:fld id="{637E3B22-F2AA-4615-BC6D-3BA3742D5DD3}" type="slidenum">
              <a:rPr lang="fr-FR" smtClean="0"/>
              <a:pPr/>
              <a:t>7</a:t>
            </a:fld>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err="1" smtClean="0"/>
              <a:t>Nahi</a:t>
            </a:r>
            <a:r>
              <a:rPr lang="fr-FR" dirty="0" smtClean="0"/>
              <a:t> </a:t>
            </a:r>
            <a:r>
              <a:rPr lang="fr-FR" dirty="0" err="1" smtClean="0"/>
              <a:t>lktiba</a:t>
            </a:r>
            <a:r>
              <a:rPr lang="fr-FR" dirty="0" smtClean="0"/>
              <a:t> . </a:t>
            </a:r>
            <a:r>
              <a:rPr lang="fr-FR" dirty="0" err="1" smtClean="0"/>
              <a:t>Nkhli</a:t>
            </a:r>
            <a:r>
              <a:rPr lang="fr-FR" dirty="0" smtClean="0"/>
              <a:t> les photos </a:t>
            </a:r>
            <a:endParaRPr lang="fr-FR" dirty="0"/>
          </a:p>
        </p:txBody>
      </p:sp>
      <p:sp>
        <p:nvSpPr>
          <p:cNvPr id="4" name="Espace réservé du numéro de diapositive 3"/>
          <p:cNvSpPr>
            <a:spLocks noGrp="1"/>
          </p:cNvSpPr>
          <p:nvPr>
            <p:ph type="sldNum" sz="quarter" idx="10"/>
          </p:nvPr>
        </p:nvSpPr>
        <p:spPr/>
        <p:txBody>
          <a:bodyPr/>
          <a:lstStyle/>
          <a:p>
            <a:fld id="{637E3B22-F2AA-4615-BC6D-3BA3742D5DD3}" type="slidenum">
              <a:rPr lang="fr-FR" smtClean="0"/>
              <a:pPr/>
              <a:t>8</a:t>
            </a:fld>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637E3B22-F2AA-4615-BC6D-3BA3742D5DD3}" type="slidenum">
              <a:rPr lang="fr-FR" smtClean="0"/>
              <a:pPr/>
              <a:t>11</a:t>
            </a:fld>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Apres avoir donner des définition</a:t>
            </a:r>
            <a:r>
              <a:rPr lang="fr-FR" baseline="0" dirty="0" smtClean="0"/>
              <a:t> sur les cellule de surface </a:t>
            </a:r>
            <a:r>
              <a:rPr lang="fr-FR" baseline="0" dirty="0" err="1" smtClean="0"/>
              <a:t>selective</a:t>
            </a:r>
            <a:r>
              <a:rPr lang="fr-FR" baseline="0" dirty="0" smtClean="0"/>
              <a:t> en </a:t>
            </a:r>
            <a:r>
              <a:rPr lang="fr-FR" baseline="0" dirty="0" err="1" smtClean="0"/>
              <a:t>frequence</a:t>
            </a:r>
            <a:r>
              <a:rPr lang="fr-FR" baseline="0" dirty="0" smtClean="0"/>
              <a:t> , on va passer a l’</a:t>
            </a:r>
            <a:r>
              <a:rPr lang="fr-FR" baseline="0" dirty="0" err="1" smtClean="0"/>
              <a:t>etude</a:t>
            </a:r>
            <a:r>
              <a:rPr lang="fr-FR" baseline="0" dirty="0" smtClean="0"/>
              <a:t> d’une cellule FSS bien </a:t>
            </a:r>
            <a:r>
              <a:rPr lang="fr-FR" baseline="0" dirty="0" err="1" smtClean="0"/>
              <a:t>precis</a:t>
            </a:r>
            <a:r>
              <a:rPr lang="fr-FR" baseline="0" dirty="0" smtClean="0"/>
              <a:t> qui a les caractéristiques suivants .</a:t>
            </a:r>
            <a:endParaRPr lang="fr-FR" dirty="0"/>
          </a:p>
        </p:txBody>
      </p:sp>
      <p:sp>
        <p:nvSpPr>
          <p:cNvPr id="4" name="Espace réservé du numéro de diapositive 3"/>
          <p:cNvSpPr>
            <a:spLocks noGrp="1"/>
          </p:cNvSpPr>
          <p:nvPr>
            <p:ph type="sldNum" sz="quarter" idx="10"/>
          </p:nvPr>
        </p:nvSpPr>
        <p:spPr/>
        <p:txBody>
          <a:bodyPr/>
          <a:lstStyle/>
          <a:p>
            <a:fld id="{637E3B22-F2AA-4615-BC6D-3BA3742D5DD3}" type="slidenum">
              <a:rPr lang="fr-FR" smtClean="0"/>
              <a:pPr/>
              <a:t>12</a:t>
            </a:fld>
            <a:endParaRPr lang="fr-F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baseline="0" dirty="0" smtClean="0"/>
              <a:t>. ici on a une présentation de la cellule sous les deux logiciels CST et HFSS qui est  constitué d’un substrat ROTMM6 et un cellule circulaire</a:t>
            </a:r>
            <a:r>
              <a:rPr lang="fr-FR" dirty="0" smtClean="0"/>
              <a:t> .la cellule est</a:t>
            </a:r>
            <a:r>
              <a:rPr lang="fr-FR" baseline="0" dirty="0" smtClean="0"/>
              <a:t> </a:t>
            </a:r>
            <a:r>
              <a:rPr lang="fr-FR" baseline="0" dirty="0" err="1" smtClean="0"/>
              <a:t>concue</a:t>
            </a:r>
            <a:r>
              <a:rPr lang="fr-FR" baseline="0" dirty="0" smtClean="0"/>
              <a:t> sous les deux logiciel afin de  faire une validation a l fin des </a:t>
            </a:r>
            <a:r>
              <a:rPr lang="fr-FR" baseline="0" dirty="0" err="1" smtClean="0"/>
              <a:t>resultats</a:t>
            </a:r>
            <a:r>
              <a:rPr lang="fr-FR" baseline="0" dirty="0" smtClean="0"/>
              <a:t>.</a:t>
            </a:r>
            <a:endParaRPr lang="fr-FR" dirty="0"/>
          </a:p>
        </p:txBody>
      </p:sp>
      <p:sp>
        <p:nvSpPr>
          <p:cNvPr id="4" name="Espace réservé du numéro de diapositive 3"/>
          <p:cNvSpPr>
            <a:spLocks noGrp="1"/>
          </p:cNvSpPr>
          <p:nvPr>
            <p:ph type="sldNum" sz="quarter" idx="10"/>
          </p:nvPr>
        </p:nvSpPr>
        <p:spPr/>
        <p:txBody>
          <a:bodyPr/>
          <a:lstStyle/>
          <a:p>
            <a:fld id="{637E3B22-F2AA-4615-BC6D-3BA3742D5DD3}" type="slidenum">
              <a:rPr lang="fr-FR" smtClean="0"/>
              <a:pPr/>
              <a:t>14</a:t>
            </a:fld>
            <a:endParaRPr lang="fr-F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Pour mieux comprendre l’influence de différents paramètres géométriques nous préposons l’étude paramétriques</a:t>
            </a:r>
            <a:r>
              <a:rPr lang="fr-FR" baseline="0" dirty="0" smtClean="0"/>
              <a:t> afin de voir les r</a:t>
            </a:r>
            <a:r>
              <a:rPr lang="fr-FR" dirty="0" smtClean="0"/>
              <a:t>ésultats les plus performant veux</a:t>
            </a:r>
            <a:r>
              <a:rPr lang="fr-FR" baseline="0" dirty="0" smtClean="0"/>
              <a:t> dire , les signaux qui ont une réponse fréquentiel de f=5.2Ghz. </a:t>
            </a:r>
            <a:endParaRPr lang="fr-FR" dirty="0"/>
          </a:p>
        </p:txBody>
      </p:sp>
      <p:sp>
        <p:nvSpPr>
          <p:cNvPr id="4" name="Espace réservé du numéro de diapositive 3"/>
          <p:cNvSpPr>
            <a:spLocks noGrp="1"/>
          </p:cNvSpPr>
          <p:nvPr>
            <p:ph type="sldNum" sz="quarter" idx="10"/>
          </p:nvPr>
        </p:nvSpPr>
        <p:spPr/>
        <p:txBody>
          <a:bodyPr/>
          <a:lstStyle/>
          <a:p>
            <a:fld id="{637E3B22-F2AA-4615-BC6D-3BA3742D5DD3}" type="slidenum">
              <a:rPr lang="fr-FR" smtClean="0"/>
              <a:pPr/>
              <a:t>15</a:t>
            </a:fld>
            <a:endParaRPr lang="fr-F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Pour la variation de coefficient de transmission en fonction de </a:t>
            </a:r>
            <a:r>
              <a:rPr lang="fr-FR" dirty="0" err="1" smtClean="0"/>
              <a:t>frequence</a:t>
            </a:r>
            <a:r>
              <a:rPr lang="fr-FR" dirty="0" smtClean="0"/>
              <a:t> pour le </a:t>
            </a:r>
            <a:r>
              <a:rPr lang="fr-FR" dirty="0" err="1" smtClean="0"/>
              <a:t>parametre</a:t>
            </a:r>
            <a:r>
              <a:rPr lang="fr-FR" dirty="0" smtClean="0"/>
              <a:t> de</a:t>
            </a:r>
            <a:r>
              <a:rPr lang="fr-FR" baseline="0" dirty="0" smtClean="0"/>
              <a:t> largeur du substrat </a:t>
            </a:r>
            <a:r>
              <a:rPr lang="fr-FR" baseline="0" dirty="0" err="1" smtClean="0"/>
              <a:t>lc</a:t>
            </a:r>
            <a:r>
              <a:rPr lang="fr-FR" baseline="0" dirty="0" smtClean="0"/>
              <a:t> avec </a:t>
            </a:r>
            <a:r>
              <a:rPr lang="fr-FR" dirty="0" smtClean="0"/>
              <a:t> les valeurs 32.34.37.40. on constate que dans la bande de WLAN qui est de 5 jusqu'a 5.5 ,</a:t>
            </a:r>
            <a:r>
              <a:rPr lang="fr-FR" baseline="0" dirty="0" smtClean="0"/>
              <a:t> on a un seule signale résonant de dans d’une valeurs exacte qui est 5.2ghz celui du </a:t>
            </a:r>
            <a:r>
              <a:rPr lang="fr-FR" baseline="0" dirty="0" err="1" smtClean="0"/>
              <a:t>parametre</a:t>
            </a:r>
            <a:r>
              <a:rPr lang="fr-FR" baseline="0" dirty="0" smtClean="0"/>
              <a:t> 32mm avec une amplitude de-48dB. Et pour la variation de coefficient de </a:t>
            </a:r>
            <a:r>
              <a:rPr lang="fr-FR" baseline="0" dirty="0" err="1" smtClean="0"/>
              <a:t>reflexion</a:t>
            </a:r>
            <a:r>
              <a:rPr lang="fr-FR" baseline="0" dirty="0" smtClean="0"/>
              <a:t> sur la bande WLZN le signale avec la plus haute </a:t>
            </a:r>
            <a:r>
              <a:rPr lang="fr-FR" baseline="0" dirty="0" err="1" smtClean="0"/>
              <a:t>resonance</a:t>
            </a:r>
            <a:r>
              <a:rPr lang="fr-FR" baseline="0" dirty="0" smtClean="0"/>
              <a:t> est celui du </a:t>
            </a:r>
            <a:r>
              <a:rPr lang="fr-FR" baseline="0" dirty="0" err="1" smtClean="0"/>
              <a:t>parametre</a:t>
            </a:r>
            <a:r>
              <a:rPr lang="fr-FR" baseline="0" dirty="0" smtClean="0"/>
              <a:t> 32mm.</a:t>
            </a:r>
            <a:endParaRPr lang="fr-FR" dirty="0"/>
          </a:p>
        </p:txBody>
      </p:sp>
      <p:sp>
        <p:nvSpPr>
          <p:cNvPr id="4" name="Espace réservé du numéro de diapositive 3"/>
          <p:cNvSpPr>
            <a:spLocks noGrp="1"/>
          </p:cNvSpPr>
          <p:nvPr>
            <p:ph type="sldNum" sz="quarter" idx="10"/>
          </p:nvPr>
        </p:nvSpPr>
        <p:spPr/>
        <p:txBody>
          <a:bodyPr/>
          <a:lstStyle/>
          <a:p>
            <a:fld id="{637E3B22-F2AA-4615-BC6D-3BA3742D5DD3}" type="slidenum">
              <a:rPr lang="fr-FR" smtClean="0"/>
              <a:pPr/>
              <a:t>16</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945118" y="2130428"/>
            <a:ext cx="10711339"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890236" y="3886200"/>
            <a:ext cx="8821103"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0284EE42-5316-4984-85A7-E994089A65A1}" type="datetime1">
              <a:rPr lang="fr-FR" smtClean="0"/>
              <a:pPr/>
              <a:t>09/09/2019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64F108D-0FEA-4783-9C00-7E3AF080424A}"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FA18DE0A-EBBA-42B6-B78D-0DD2C709A50E}" type="datetime1">
              <a:rPr lang="fr-FR" smtClean="0"/>
              <a:pPr/>
              <a:t>09/09/2019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64F108D-0FEA-4783-9C00-7E3AF080424A}"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12590639" y="274641"/>
            <a:ext cx="3907363"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868547" y="274641"/>
            <a:ext cx="11512064"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B8C37C01-3829-4C07-B380-76D7418F61DF}" type="datetime1">
              <a:rPr lang="fr-FR" smtClean="0"/>
              <a:pPr/>
              <a:t>09/09/2019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64F108D-0FEA-4783-9C00-7E3AF080424A}"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25E4F077-B636-4201-B9B9-56EA64E1BB1E}" type="datetime1">
              <a:rPr lang="fr-FR" smtClean="0"/>
              <a:pPr/>
              <a:t>09/09/2019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64F108D-0FEA-4783-9C00-7E3AF080424A}"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995437" y="4406903"/>
            <a:ext cx="10711339"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995437" y="2906713"/>
            <a:ext cx="10711339"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C80FAA9F-F6FE-42E1-AA2D-BD62CF8D7BE8}" type="datetime1">
              <a:rPr lang="fr-FR" smtClean="0"/>
              <a:pPr/>
              <a:t>09/09/2019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64F108D-0FEA-4783-9C00-7E3AF080424A}"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868547" y="1600203"/>
            <a:ext cx="7709714"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8788286" y="1600203"/>
            <a:ext cx="7709714"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72C6BD0B-322D-4C39-B651-902E16A8EA9F}" type="datetime1">
              <a:rPr lang="fr-FR" smtClean="0"/>
              <a:pPr/>
              <a:t>09/09/2019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64F108D-0FEA-4783-9C00-7E3AF080424A}"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079" y="274638"/>
            <a:ext cx="11341418"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630079" y="1535113"/>
            <a:ext cx="556788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630079" y="2174875"/>
            <a:ext cx="556788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6401427" y="1535113"/>
            <a:ext cx="5570071"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6401427" y="2174875"/>
            <a:ext cx="557007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CBDCE982-15D2-4AE5-9F62-619BA223BF04}" type="datetime1">
              <a:rPr lang="fr-FR" smtClean="0"/>
              <a:pPr/>
              <a:t>09/09/2019</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764F108D-0FEA-4783-9C00-7E3AF080424A}"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2F47808A-4834-4350-83F5-9B5D68B09D77}" type="datetime1">
              <a:rPr lang="fr-FR" smtClean="0"/>
              <a:pPr/>
              <a:t>09/09/2019</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764F108D-0FEA-4783-9C00-7E3AF080424A}"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125A93F7-B41E-4D32-9BFE-05EF6D002B87}" type="datetime1">
              <a:rPr lang="fr-FR" smtClean="0"/>
              <a:pPr/>
              <a:t>09/09/2019</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764F108D-0FEA-4783-9C00-7E3AF080424A}"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081" y="273050"/>
            <a:ext cx="4145831"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4926866" y="273053"/>
            <a:ext cx="704463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630081" y="1435103"/>
            <a:ext cx="4145831"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F9A55CE3-863A-49C1-8A8E-C3DB1ED2E71B}" type="datetime1">
              <a:rPr lang="fr-FR" smtClean="0"/>
              <a:pPr/>
              <a:t>09/09/2019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64F108D-0FEA-4783-9C00-7E3AF080424A}"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469997" y="4800600"/>
            <a:ext cx="7560945"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2469997" y="612775"/>
            <a:ext cx="756094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2469997" y="5367338"/>
            <a:ext cx="756094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9525E72C-E5B5-474C-8FED-BC7AB66F4999}" type="datetime1">
              <a:rPr lang="fr-FR" smtClean="0"/>
              <a:pPr/>
              <a:t>09/09/2019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64F108D-0FEA-4783-9C00-7E3AF080424A}"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30079" y="274638"/>
            <a:ext cx="11341418"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630079" y="1600203"/>
            <a:ext cx="11341418"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630079" y="6356353"/>
            <a:ext cx="2940368"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6E6A9C-C4DA-441F-B128-A0F59BB5FAD7}" type="datetime1">
              <a:rPr lang="fr-FR" smtClean="0"/>
              <a:pPr/>
              <a:t>09/09/2019</a:t>
            </a:fld>
            <a:endParaRPr lang="fr-FR"/>
          </a:p>
        </p:txBody>
      </p:sp>
      <p:sp>
        <p:nvSpPr>
          <p:cNvPr id="5" name="Espace réservé du pied de page 4"/>
          <p:cNvSpPr>
            <a:spLocks noGrp="1"/>
          </p:cNvSpPr>
          <p:nvPr>
            <p:ph type="ftr" sz="quarter" idx="3"/>
          </p:nvPr>
        </p:nvSpPr>
        <p:spPr>
          <a:xfrm>
            <a:off x="4305538" y="6356353"/>
            <a:ext cx="3990499"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9031129" y="6356353"/>
            <a:ext cx="2940368"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4F108D-0FEA-4783-9C00-7E3AF080424A}"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1.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5.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5.gif"/></Relationships>
</file>

<file path=ppt/slides/_rels/slide16.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1.gif"/><Relationship Id="rId5" Type="http://schemas.openxmlformats.org/officeDocument/2006/relationships/image" Target="../media/image28.gif"/><Relationship Id="rId4" Type="http://schemas.openxmlformats.org/officeDocument/2006/relationships/image" Target="../media/image27.emf"/></Relationships>
</file>

<file path=ppt/slides/_rels/slide17.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31.gif"/><Relationship Id="rId4" Type="http://schemas.openxmlformats.org/officeDocument/2006/relationships/image" Target="../media/image30.emf"/></Relationships>
</file>

<file path=ppt/slides/_rels/slide18.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31.gif"/><Relationship Id="rId4" Type="http://schemas.openxmlformats.org/officeDocument/2006/relationships/image" Target="../media/image33.emf"/></Relationships>
</file>

<file path=ppt/slides/_rels/slide19.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5.gif"/><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2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23.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1.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37.png"/><Relationship Id="rId4" Type="http://schemas.openxmlformats.org/officeDocument/2006/relationships/image" Target="../media/image42.png"/></Relationships>
</file>

<file path=ppt/slides/_rels/slide2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38.png"/><Relationship Id="rId4" Type="http://schemas.openxmlformats.org/officeDocument/2006/relationships/image" Target="../media/image44.png"/></Relationships>
</file>

<file path=ppt/slides/_rels/slide27.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48.emf"/><Relationship Id="rId4" Type="http://schemas.openxmlformats.org/officeDocument/2006/relationships/image" Target="../media/image47.png"/></Relationships>
</file>

<file path=ppt/slides/_rels/slide2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emf"/><Relationship Id="rId1" Type="http://schemas.openxmlformats.org/officeDocument/2006/relationships/slideLayout" Target="../slideLayouts/slideLayout2.xml"/><Relationship Id="rId4" Type="http://schemas.openxmlformats.org/officeDocument/2006/relationships/image" Target="../media/image51.emf"/></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3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emf"/><Relationship Id="rId1" Type="http://schemas.openxmlformats.org/officeDocument/2006/relationships/slideLayout" Target="../slideLayouts/slideLayout2.xml"/><Relationship Id="rId4" Type="http://schemas.openxmlformats.org/officeDocument/2006/relationships/image" Target="../media/image54.emf"/></Relationships>
</file>

<file path=ppt/slides/_rels/slide31.xml.rels><?xml version="1.0" encoding="UTF-8" standalone="yes"?>
<Relationships xmlns="http://schemas.openxmlformats.org/package/2006/relationships"><Relationship Id="rId3" Type="http://schemas.openxmlformats.org/officeDocument/2006/relationships/image" Target="../media/image56.emf"/><Relationship Id="rId2" Type="http://schemas.openxmlformats.org/officeDocument/2006/relationships/image" Target="../media/image55.png"/><Relationship Id="rId1" Type="http://schemas.openxmlformats.org/officeDocument/2006/relationships/slideLayout" Target="../slideLayouts/slideLayout2.xml"/><Relationship Id="rId4" Type="http://schemas.openxmlformats.org/officeDocument/2006/relationships/image" Target="../media/image57.emf"/></Relationships>
</file>

<file path=ppt/slides/_rels/slide32.xml.rels><?xml version="1.0" encoding="UTF-8" standalone="yes"?>
<Relationships xmlns="http://schemas.openxmlformats.org/package/2006/relationships"><Relationship Id="rId2" Type="http://schemas.openxmlformats.org/officeDocument/2006/relationships/image" Target="../media/image58.e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59.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4.emf"/></Relationships>
</file>

<file path=ppt/slides/_rels/slide9.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764F108D-0FEA-4783-9C00-7E3AF080424A}" type="slidenum">
              <a:rPr lang="fr-FR" smtClean="0"/>
              <a:pPr/>
              <a:t>1</a:t>
            </a:fld>
            <a:endParaRPr lang="fr-FR"/>
          </a:p>
        </p:txBody>
      </p:sp>
      <p:pic>
        <p:nvPicPr>
          <p:cNvPr id="5" name="Picture 2" descr="C:\Users\ami\Desktop\ttttttttttt.jpg"/>
          <p:cNvPicPr>
            <a:picLocks noChangeAspect="1" noChangeArrowheads="1"/>
          </p:cNvPicPr>
          <p:nvPr/>
        </p:nvPicPr>
        <p:blipFill>
          <a:blip r:embed="rId2"/>
          <a:srcRect/>
          <a:stretch>
            <a:fillRect/>
          </a:stretch>
        </p:blipFill>
        <p:spPr bwMode="auto">
          <a:xfrm>
            <a:off x="371433" y="642918"/>
            <a:ext cx="11572956" cy="5286412"/>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re 1"/>
          <p:cNvSpPr>
            <a:spLocks noGrp="1"/>
          </p:cNvSpPr>
          <p:nvPr>
            <p:ph type="title"/>
          </p:nvPr>
        </p:nvSpPr>
        <p:spPr>
          <a:xfrm>
            <a:off x="-128633" y="0"/>
            <a:ext cx="12301581" cy="1500174"/>
          </a:xfrm>
        </p:spPr>
        <p:txBody>
          <a:bodyPr>
            <a:noAutofit/>
          </a:bodyPr>
          <a:lstStyle/>
          <a:p>
            <a:pPr algn="ctr">
              <a:spcBef>
                <a:spcPts val="1200"/>
              </a:spcBef>
            </a:pPr>
            <a:r>
              <a:rPr lang="fr-FR" sz="3200" b="1" dirty="0" smtClean="0"/>
              <a:t> </a:t>
            </a:r>
            <a:r>
              <a:rPr lang="fr-FR" sz="3200" b="1" dirty="0" smtClean="0">
                <a:solidFill>
                  <a:srgbClr val="C00000"/>
                </a:solidFill>
                <a:effectLst>
                  <a:outerShdw blurRad="50800" dist="38100" dir="8100000" algn="tr" rotWithShape="0">
                    <a:prstClr val="black">
                      <a:alpha val="40000"/>
                    </a:prstClr>
                  </a:outerShdw>
                </a:effectLst>
                <a:latin typeface="Gisha" pitchFamily="34" charset="-79"/>
                <a:cs typeface="Gisha" pitchFamily="34" charset="-79"/>
              </a:rPr>
              <a:t>Les applications des FSSs </a:t>
            </a:r>
            <a:br>
              <a:rPr lang="fr-FR" sz="3200" b="1" dirty="0" smtClean="0">
                <a:solidFill>
                  <a:srgbClr val="C00000"/>
                </a:solidFill>
                <a:effectLst>
                  <a:outerShdw blurRad="50800" dist="38100" dir="8100000" algn="tr" rotWithShape="0">
                    <a:prstClr val="black">
                      <a:alpha val="40000"/>
                    </a:prstClr>
                  </a:outerShdw>
                </a:effectLst>
                <a:latin typeface="Gisha" pitchFamily="34" charset="-79"/>
                <a:cs typeface="Gisha" pitchFamily="34" charset="-79"/>
              </a:rPr>
            </a:br>
            <a:r>
              <a:rPr lang="fr-FR" sz="3200" b="1" u="sng" dirty="0" smtClean="0">
                <a:effectLst>
                  <a:outerShdw blurRad="38100" dist="38100" dir="2700000" algn="tl">
                    <a:srgbClr val="000000">
                      <a:alpha val="43137"/>
                    </a:srgbClr>
                  </a:outerShdw>
                </a:effectLst>
              </a:rPr>
              <a:t/>
            </a:r>
            <a:br>
              <a:rPr lang="fr-FR" sz="3200" b="1" u="sng" dirty="0" smtClean="0">
                <a:effectLst>
                  <a:outerShdw blurRad="38100" dist="38100" dir="2700000" algn="tl">
                    <a:srgbClr val="000000">
                      <a:alpha val="43137"/>
                    </a:srgbClr>
                  </a:outerShdw>
                </a:effectLst>
              </a:rPr>
            </a:br>
            <a:r>
              <a:rPr lang="fr-FR" sz="3200" dirty="0" smtClean="0"/>
              <a:t> </a:t>
            </a:r>
            <a:r>
              <a:rPr lang="fr-FR" sz="2800" dirty="0" smtClean="0">
                <a:effectLst>
                  <a:outerShdw blurRad="38100" dist="38100" dir="2700000" algn="tl">
                    <a:srgbClr val="000000">
                      <a:alpha val="43137"/>
                    </a:srgbClr>
                  </a:outerShdw>
                </a:effectLst>
                <a:latin typeface="+mn-lt"/>
              </a:rPr>
              <a:t>Il existe plusieurs applications pour des buts commerciaux et scientifiques</a:t>
            </a:r>
            <a:endParaRPr lang="fr-FR" sz="2800" b="1" u="sng" dirty="0">
              <a:effectLst>
                <a:outerShdw blurRad="38100" dist="38100" dir="2700000" algn="tl">
                  <a:srgbClr val="000000">
                    <a:alpha val="43137"/>
                  </a:srgbClr>
                </a:outerShdw>
              </a:effectLst>
              <a:latin typeface="+mn-lt"/>
            </a:endParaRPr>
          </a:p>
        </p:txBody>
      </p:sp>
      <p:sp>
        <p:nvSpPr>
          <p:cNvPr id="3" name="Espace réservé du contenu 2"/>
          <p:cNvSpPr>
            <a:spLocks noGrp="1"/>
          </p:cNvSpPr>
          <p:nvPr>
            <p:ph idx="1"/>
          </p:nvPr>
        </p:nvSpPr>
        <p:spPr>
          <a:xfrm>
            <a:off x="0" y="2428868"/>
            <a:ext cx="5229218" cy="4143380"/>
          </a:xfrm>
        </p:spPr>
        <p:txBody>
          <a:bodyPr>
            <a:normAutofit/>
          </a:bodyPr>
          <a:lstStyle/>
          <a:p>
            <a:pPr algn="ctr">
              <a:spcAft>
                <a:spcPts val="1200"/>
              </a:spcAft>
              <a:buNone/>
            </a:pPr>
            <a:endParaRPr lang="fr-FR" sz="2400" dirty="0" smtClean="0">
              <a:effectLst>
                <a:outerShdw blurRad="38100" dist="38100" dir="2700000" algn="tl">
                  <a:srgbClr val="000000">
                    <a:alpha val="43137"/>
                  </a:srgbClr>
                </a:outerShdw>
              </a:effectLst>
            </a:endParaRPr>
          </a:p>
          <a:p>
            <a:pPr>
              <a:buNone/>
            </a:pPr>
            <a:endParaRPr lang="fr-FR" sz="2000" dirty="0" smtClean="0"/>
          </a:p>
          <a:p>
            <a:pPr>
              <a:buNone/>
            </a:pPr>
            <a:endParaRPr lang="fr-FR" sz="2000" dirty="0" smtClean="0"/>
          </a:p>
          <a:p>
            <a:pPr>
              <a:buNone/>
            </a:pPr>
            <a:endParaRPr lang="fr-FR" sz="2000" dirty="0" smtClean="0"/>
          </a:p>
          <a:p>
            <a:pPr>
              <a:buNone/>
            </a:pPr>
            <a:endParaRPr lang="fr-FR" sz="2000" dirty="0" smtClean="0"/>
          </a:p>
          <a:p>
            <a:pPr>
              <a:buNone/>
            </a:pPr>
            <a:endParaRPr lang="fr-FR" sz="2000" dirty="0" smtClean="0"/>
          </a:p>
          <a:p>
            <a:pPr>
              <a:buNone/>
            </a:pPr>
            <a:endParaRPr lang="fr-FR" sz="2000" dirty="0" smtClean="0"/>
          </a:p>
        </p:txBody>
      </p:sp>
      <p:sp>
        <p:nvSpPr>
          <p:cNvPr id="10" name="Espace réservé du numéro de diapositive 9"/>
          <p:cNvSpPr>
            <a:spLocks noGrp="1"/>
          </p:cNvSpPr>
          <p:nvPr>
            <p:ph type="sldNum" sz="quarter" idx="12"/>
          </p:nvPr>
        </p:nvSpPr>
        <p:spPr/>
        <p:txBody>
          <a:bodyPr/>
          <a:lstStyle/>
          <a:p>
            <a:fld id="{764F108D-0FEA-4783-9C00-7E3AF080424A}" type="slidenum">
              <a:rPr lang="fr-FR" smtClean="0"/>
              <a:pPr/>
              <a:t>10</a:t>
            </a:fld>
            <a:endParaRPr lang="fr-FR"/>
          </a:p>
        </p:txBody>
      </p:sp>
      <p:pic>
        <p:nvPicPr>
          <p:cNvPr id="6" name="Picture 2" descr="Image associÃ©e"/>
          <p:cNvPicPr>
            <a:picLocks noChangeAspect="1" noChangeArrowheads="1"/>
          </p:cNvPicPr>
          <p:nvPr/>
        </p:nvPicPr>
        <p:blipFill>
          <a:blip r:embed="rId2" cstate="print"/>
          <a:srcRect/>
          <a:stretch>
            <a:fillRect/>
          </a:stretch>
        </p:blipFill>
        <p:spPr bwMode="auto">
          <a:xfrm>
            <a:off x="1157251" y="3286124"/>
            <a:ext cx="3357586" cy="2571768"/>
          </a:xfrm>
          <a:prstGeom prst="rect">
            <a:avLst/>
          </a:prstGeom>
          <a:ln>
            <a:noFill/>
          </a:ln>
          <a:effectLst>
            <a:outerShdw blurRad="292100" dist="139700" dir="2700000" algn="tl" rotWithShape="0">
              <a:srgbClr val="333333">
                <a:alpha val="65000"/>
              </a:srgbClr>
            </a:outerShdw>
          </a:effectLst>
        </p:spPr>
      </p:pic>
      <p:pic>
        <p:nvPicPr>
          <p:cNvPr id="2054" name="Picture 6" descr="RÃ©sultat de recherche d'images pour &quot;radomes&quot;"/>
          <p:cNvPicPr>
            <a:picLocks noChangeAspect="1" noChangeArrowheads="1"/>
          </p:cNvPicPr>
          <p:nvPr/>
        </p:nvPicPr>
        <p:blipFill>
          <a:blip r:embed="rId3"/>
          <a:srcRect/>
          <a:stretch>
            <a:fillRect/>
          </a:stretch>
        </p:blipFill>
        <p:spPr bwMode="auto">
          <a:xfrm>
            <a:off x="7372357" y="3286124"/>
            <a:ext cx="3214710" cy="2571768"/>
          </a:xfrm>
          <a:prstGeom prst="rect">
            <a:avLst/>
          </a:prstGeom>
          <a:ln>
            <a:noFill/>
          </a:ln>
          <a:effectLst>
            <a:outerShdw blurRad="292100" dist="139700" dir="2700000" algn="tl" rotWithShape="0">
              <a:srgbClr val="333333">
                <a:alpha val="65000"/>
              </a:srgbClr>
            </a:outerShdw>
          </a:effectLst>
        </p:spPr>
      </p:pic>
      <p:sp>
        <p:nvSpPr>
          <p:cNvPr id="12" name="Espace réservé du contenu 2"/>
          <p:cNvSpPr txBox="1">
            <a:spLocks/>
          </p:cNvSpPr>
          <p:nvPr/>
        </p:nvSpPr>
        <p:spPr>
          <a:xfrm>
            <a:off x="5657845" y="1785926"/>
            <a:ext cx="6729416" cy="5286388"/>
          </a:xfrm>
          <a:prstGeom prst="rect">
            <a:avLst/>
          </a:prstGeom>
          <a:noFill/>
        </p:spPr>
        <p:txBody>
          <a:bodyPr vert="horz">
            <a:normAutofit/>
          </a:bodyPr>
          <a:lstStyle/>
          <a:p>
            <a:pPr marL="420624" marR="0" lvl="0" indent="-384048" algn="l" defTabSz="914400" rtl="0" eaLnBrk="1" fontAlgn="auto" latinLnBrk="0" hangingPunct="1">
              <a:lnSpc>
                <a:spcPct val="100000"/>
              </a:lnSpc>
              <a:spcBef>
                <a:spcPct val="20000"/>
              </a:spcBef>
              <a:spcAft>
                <a:spcPts val="0"/>
              </a:spcAft>
              <a:buClr>
                <a:schemeClr val="accent1"/>
              </a:buClr>
              <a:buSzPct val="80000"/>
              <a:tabLst/>
              <a:defRPr/>
            </a:pPr>
            <a:r>
              <a:rPr kumimoji="0" lang="fr-FR" sz="2400"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                    </a:t>
            </a:r>
          </a:p>
          <a:p>
            <a:pPr marL="420624" marR="0" lvl="0" indent="-384048" algn="l" defTabSz="914400" rtl="0" eaLnBrk="1" fontAlgn="auto" latinLnBrk="0" hangingPunct="1">
              <a:lnSpc>
                <a:spcPct val="100000"/>
              </a:lnSpc>
              <a:spcBef>
                <a:spcPct val="20000"/>
              </a:spcBef>
              <a:spcAft>
                <a:spcPts val="0"/>
              </a:spcAft>
              <a:buClr>
                <a:schemeClr val="accent1"/>
              </a:buClr>
              <a:buSzPct val="80000"/>
              <a:tabLst/>
              <a:defRPr/>
            </a:pPr>
            <a:r>
              <a:rPr lang="fr-FR" sz="2400" dirty="0" smtClean="0"/>
              <a:t> </a:t>
            </a:r>
          </a:p>
          <a:p>
            <a:pPr marL="420624" marR="0" lvl="0" indent="-384048" algn="l" defTabSz="914400" rtl="0" eaLnBrk="1" fontAlgn="auto" latinLnBrk="0" hangingPunct="1">
              <a:lnSpc>
                <a:spcPct val="100000"/>
              </a:lnSpc>
              <a:spcBef>
                <a:spcPct val="20000"/>
              </a:spcBef>
              <a:spcAft>
                <a:spcPts val="0"/>
              </a:spcAft>
              <a:buClr>
                <a:schemeClr val="accent1"/>
              </a:buClr>
              <a:buSzPct val="80000"/>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420624" marR="0" lvl="0" indent="-384048" algn="l" defTabSz="914400" rtl="0" eaLnBrk="1" fontAlgn="auto" latinLnBrk="0" hangingPunct="1">
              <a:lnSpc>
                <a:spcPct val="100000"/>
              </a:lnSpc>
              <a:spcBef>
                <a:spcPct val="20000"/>
              </a:spcBef>
              <a:spcAft>
                <a:spcPts val="0"/>
              </a:spcAft>
              <a:buClr>
                <a:schemeClr val="accent1"/>
              </a:buClr>
              <a:buSzPct val="80000"/>
              <a:tabLst/>
              <a:defRPr/>
            </a:pPr>
            <a:endParaRPr lang="fr-FR" sz="2400" dirty="0" smtClean="0"/>
          </a:p>
          <a:p>
            <a:pPr marL="420624" marR="0" lvl="0" indent="-384048" algn="l" defTabSz="914400" rtl="0" eaLnBrk="1" fontAlgn="auto" latinLnBrk="0" hangingPunct="1">
              <a:lnSpc>
                <a:spcPct val="100000"/>
              </a:lnSpc>
              <a:spcBef>
                <a:spcPct val="20000"/>
              </a:spcBef>
              <a:spcAft>
                <a:spcPts val="0"/>
              </a:spcAft>
              <a:buClr>
                <a:schemeClr val="accent1"/>
              </a:buClr>
              <a:buSzPct val="80000"/>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420624" marR="0" lvl="0" indent="-384048" algn="l" defTabSz="914400" rtl="0" eaLnBrk="1" fontAlgn="auto" latinLnBrk="0" hangingPunct="1">
              <a:lnSpc>
                <a:spcPct val="100000"/>
              </a:lnSpc>
              <a:spcBef>
                <a:spcPct val="20000"/>
              </a:spcBef>
              <a:spcAft>
                <a:spcPts val="0"/>
              </a:spcAft>
              <a:buClr>
                <a:schemeClr val="accent1"/>
              </a:buClr>
              <a:buSzPct val="80000"/>
              <a:tabLst/>
              <a:defRPr/>
            </a:pPr>
            <a:endParaRPr lang="fr-FR" sz="2400" dirty="0" smtClean="0"/>
          </a:p>
          <a:p>
            <a:pPr marL="420624" lvl="0" indent="-384048">
              <a:spcBef>
                <a:spcPct val="20000"/>
              </a:spcBef>
              <a:buClr>
                <a:schemeClr val="accent1"/>
              </a:buClr>
              <a:buSzPct val="80000"/>
              <a:defRPr/>
            </a:pPr>
            <a:endParaRPr lang="fr-FR" sz="2000" dirty="0" smtClean="0"/>
          </a:p>
          <a:p>
            <a:pPr marL="420624" lvl="0" indent="-384048">
              <a:spcBef>
                <a:spcPct val="20000"/>
              </a:spcBef>
              <a:buClr>
                <a:schemeClr val="accent1"/>
              </a:buClr>
              <a:buSzPct val="80000"/>
              <a:defRPr/>
            </a:pPr>
            <a:endParaRPr lang="fr-FR" sz="2000" dirty="0" smtClean="0"/>
          </a:p>
        </p:txBody>
      </p:sp>
      <p:sp>
        <p:nvSpPr>
          <p:cNvPr id="13" name="Rectangle 12"/>
          <p:cNvSpPr/>
          <p:nvPr/>
        </p:nvSpPr>
        <p:spPr>
          <a:xfrm>
            <a:off x="8775700" y="4480392"/>
            <a:ext cx="3149600" cy="461665"/>
          </a:xfrm>
          <a:prstGeom prst="rect">
            <a:avLst/>
          </a:prstGeom>
        </p:spPr>
        <p:txBody>
          <a:bodyPr>
            <a:spAutoFit/>
          </a:bodyPr>
          <a:lstStyle/>
          <a:p>
            <a:pPr marL="420624" lvl="0" indent="-384048">
              <a:spcBef>
                <a:spcPct val="20000"/>
              </a:spcBef>
              <a:buClr>
                <a:srgbClr val="CEB966"/>
              </a:buClr>
              <a:buSzPct val="80000"/>
              <a:defRPr/>
            </a:pPr>
            <a:endParaRPr lang="fr-FR" sz="2400" dirty="0">
              <a:solidFill>
                <a:prstClr val="black"/>
              </a:solidFill>
            </a:endParaRPr>
          </a:p>
        </p:txBody>
      </p:sp>
      <p:sp>
        <p:nvSpPr>
          <p:cNvPr id="15" name="Rectangle à coins arrondis 14"/>
          <p:cNvSpPr/>
          <p:nvPr/>
        </p:nvSpPr>
        <p:spPr>
          <a:xfrm>
            <a:off x="1371565" y="2214554"/>
            <a:ext cx="3071834" cy="857256"/>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FR" sz="2000" b="1" dirty="0" smtClean="0">
                <a:solidFill>
                  <a:schemeClr val="tx1"/>
                </a:solidFill>
              </a:rPr>
              <a:t>Domaine de l’armé</a:t>
            </a:r>
            <a:endParaRPr lang="fr-FR" sz="2000" b="1" dirty="0">
              <a:solidFill>
                <a:schemeClr val="tx1"/>
              </a:solidFill>
            </a:endParaRPr>
          </a:p>
        </p:txBody>
      </p:sp>
      <p:sp>
        <p:nvSpPr>
          <p:cNvPr id="17" name="Rectangle à coins arrondis 16"/>
          <p:cNvSpPr/>
          <p:nvPr/>
        </p:nvSpPr>
        <p:spPr>
          <a:xfrm>
            <a:off x="7443795" y="2143116"/>
            <a:ext cx="3071834" cy="857256"/>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FR" sz="2000" b="1" dirty="0" smtClean="0">
                <a:solidFill>
                  <a:schemeClr val="tx1"/>
                </a:solidFill>
              </a:rPr>
              <a:t>Les radomes </a:t>
            </a:r>
            <a:endParaRPr lang="fr-FR" sz="2000" b="1" dirty="0">
              <a:solidFill>
                <a:schemeClr val="tx1"/>
              </a:solidFill>
            </a:endParaRPr>
          </a:p>
        </p:txBody>
      </p:sp>
      <p:cxnSp>
        <p:nvCxnSpPr>
          <p:cNvPr id="11" name="Connecteur droit 10"/>
          <p:cNvCxnSpPr/>
          <p:nvPr/>
        </p:nvCxnSpPr>
        <p:spPr>
          <a:xfrm>
            <a:off x="1514441" y="714356"/>
            <a:ext cx="9286940" cy="158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1000"/>
                                        <p:tgtEl>
                                          <p:spTgt spid="15"/>
                                        </p:tgtEl>
                                      </p:cBhvr>
                                    </p:animEffect>
                                    <p:anim calcmode="lin" valueType="num">
                                      <p:cBhvr>
                                        <p:cTn id="14" dur="1000" fill="hold"/>
                                        <p:tgtEl>
                                          <p:spTgt spid="15"/>
                                        </p:tgtEl>
                                        <p:attrNameLst>
                                          <p:attrName>ppt_x</p:attrName>
                                        </p:attrNameLst>
                                      </p:cBhvr>
                                      <p:tavLst>
                                        <p:tav tm="0">
                                          <p:val>
                                            <p:strVal val="#ppt_x"/>
                                          </p:val>
                                        </p:tav>
                                        <p:tav tm="100000">
                                          <p:val>
                                            <p:strVal val="#ppt_x"/>
                                          </p:val>
                                        </p:tav>
                                      </p:tavLst>
                                    </p:anim>
                                    <p:anim calcmode="lin" valueType="num">
                                      <p:cBhvr>
                                        <p:cTn id="15" dur="1000" fill="hold"/>
                                        <p:tgtEl>
                                          <p:spTgt spid="1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7"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7" presetClass="entr" presetSubtype="0"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1000"/>
                                        <p:tgtEl>
                                          <p:spTgt spid="17"/>
                                        </p:tgtEl>
                                      </p:cBhvr>
                                    </p:animEffect>
                                    <p:anim calcmode="lin" valueType="num">
                                      <p:cBhvr>
                                        <p:cTn id="26" dur="1000" fill="hold"/>
                                        <p:tgtEl>
                                          <p:spTgt spid="17"/>
                                        </p:tgtEl>
                                        <p:attrNameLst>
                                          <p:attrName>ppt_x</p:attrName>
                                        </p:attrNameLst>
                                      </p:cBhvr>
                                      <p:tavLst>
                                        <p:tav tm="0">
                                          <p:val>
                                            <p:strVal val="#ppt_x"/>
                                          </p:val>
                                        </p:tav>
                                        <p:tav tm="100000">
                                          <p:val>
                                            <p:strVal val="#ppt_x"/>
                                          </p:val>
                                        </p:tav>
                                      </p:tavLst>
                                    </p:anim>
                                    <p:anim calcmode="lin" valueType="num">
                                      <p:cBhvr>
                                        <p:cTn id="27" dur="1000" fill="hold"/>
                                        <p:tgtEl>
                                          <p:spTgt spid="17"/>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7" presetClass="entr" presetSubtype="0" fill="hold" nodeType="afterEffect">
                                  <p:stCondLst>
                                    <p:cond delay="0"/>
                                  </p:stCondLst>
                                  <p:childTnLst>
                                    <p:set>
                                      <p:cBhvr>
                                        <p:cTn id="30" dur="1" fill="hold">
                                          <p:stCondLst>
                                            <p:cond delay="0"/>
                                          </p:stCondLst>
                                        </p:cTn>
                                        <p:tgtEl>
                                          <p:spTgt spid="2054"/>
                                        </p:tgtEl>
                                        <p:attrNameLst>
                                          <p:attrName>style.visibility</p:attrName>
                                        </p:attrNameLst>
                                      </p:cBhvr>
                                      <p:to>
                                        <p:strVal val="visible"/>
                                      </p:to>
                                    </p:set>
                                    <p:animEffect transition="in" filter="fade">
                                      <p:cBhvr>
                                        <p:cTn id="31" dur="1000"/>
                                        <p:tgtEl>
                                          <p:spTgt spid="2054"/>
                                        </p:tgtEl>
                                      </p:cBhvr>
                                    </p:animEffect>
                                    <p:anim calcmode="lin" valueType="num">
                                      <p:cBhvr>
                                        <p:cTn id="32" dur="1000" fill="hold"/>
                                        <p:tgtEl>
                                          <p:spTgt spid="2054"/>
                                        </p:tgtEl>
                                        <p:attrNameLst>
                                          <p:attrName>ppt_x</p:attrName>
                                        </p:attrNameLst>
                                      </p:cBhvr>
                                      <p:tavLst>
                                        <p:tav tm="0">
                                          <p:val>
                                            <p:strVal val="#ppt_x"/>
                                          </p:val>
                                        </p:tav>
                                        <p:tav tm="100000">
                                          <p:val>
                                            <p:strVal val="#ppt_x"/>
                                          </p:val>
                                        </p:tav>
                                      </p:tavLst>
                                    </p:anim>
                                    <p:anim calcmode="lin" valueType="num">
                                      <p:cBhvr>
                                        <p:cTn id="33" dur="1000" fill="hold"/>
                                        <p:tgtEl>
                                          <p:spTgt spid="2054"/>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7"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1000"/>
                                        <p:tgtEl>
                                          <p:spTgt spid="12"/>
                                        </p:tgtEl>
                                      </p:cBhvr>
                                    </p:animEffect>
                                    <p:anim calcmode="lin" valueType="num">
                                      <p:cBhvr>
                                        <p:cTn id="38" dur="1000" fill="hold"/>
                                        <p:tgtEl>
                                          <p:spTgt spid="12"/>
                                        </p:tgtEl>
                                        <p:attrNameLst>
                                          <p:attrName>ppt_x</p:attrName>
                                        </p:attrNameLst>
                                      </p:cBhvr>
                                      <p:tavLst>
                                        <p:tav tm="0">
                                          <p:val>
                                            <p:strVal val="#ppt_x"/>
                                          </p:val>
                                        </p:tav>
                                        <p:tav tm="100000">
                                          <p:val>
                                            <p:strVal val="#ppt_x"/>
                                          </p:val>
                                        </p:tav>
                                      </p:tavLst>
                                    </p:anim>
                                    <p:anim calcmode="lin" valueType="num">
                                      <p:cBhvr>
                                        <p:cTn id="3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2" grpId="0"/>
      <p:bldP spid="15" grpId="0" animBg="1"/>
      <p:bldP spid="1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428604"/>
            <a:ext cx="5857916" cy="6429396"/>
          </a:xfrm>
        </p:spPr>
        <p:txBody>
          <a:bodyPr/>
          <a:lstStyle/>
          <a:p>
            <a:pPr algn="ctr">
              <a:buNone/>
            </a:pPr>
            <a:endParaRPr lang="fr-FR" sz="3200" dirty="0" smtClean="0">
              <a:effectLst>
                <a:outerShdw blurRad="38100" dist="38100" dir="2700000" algn="tl">
                  <a:srgbClr val="000000">
                    <a:alpha val="43137"/>
                  </a:srgbClr>
                </a:outerShdw>
              </a:effectLst>
            </a:endParaRPr>
          </a:p>
          <a:p>
            <a:pPr algn="ctr">
              <a:buNone/>
            </a:pPr>
            <a:endParaRPr lang="fr-FR" sz="3200" dirty="0" smtClean="0">
              <a:effectLst>
                <a:outerShdw blurRad="38100" dist="38100" dir="2700000" algn="tl">
                  <a:srgbClr val="000000">
                    <a:alpha val="43137"/>
                  </a:srgbClr>
                </a:outerShdw>
              </a:effectLst>
            </a:endParaRPr>
          </a:p>
          <a:p>
            <a:pPr algn="ctr">
              <a:buNone/>
            </a:pPr>
            <a:endParaRPr lang="fr-FR" sz="3200" dirty="0" smtClean="0">
              <a:effectLst>
                <a:outerShdw blurRad="38100" dist="38100" dir="2700000" algn="tl">
                  <a:srgbClr val="000000">
                    <a:alpha val="43137"/>
                  </a:srgbClr>
                </a:outerShdw>
              </a:effectLst>
            </a:endParaRPr>
          </a:p>
          <a:p>
            <a:pPr algn="ctr">
              <a:buNone/>
            </a:pPr>
            <a:endParaRPr lang="fr-FR" sz="3200" dirty="0" smtClean="0">
              <a:effectLst>
                <a:outerShdw blurRad="38100" dist="38100" dir="2700000" algn="tl">
                  <a:srgbClr val="000000">
                    <a:alpha val="43137"/>
                  </a:srgbClr>
                </a:outerShdw>
              </a:effectLst>
            </a:endParaRPr>
          </a:p>
          <a:p>
            <a:pPr algn="ctr">
              <a:buNone/>
            </a:pPr>
            <a:endParaRPr lang="fr-FR" sz="3200" dirty="0" smtClean="0">
              <a:effectLst>
                <a:outerShdw blurRad="38100" dist="38100" dir="2700000" algn="tl">
                  <a:srgbClr val="000000">
                    <a:alpha val="43137"/>
                  </a:srgbClr>
                </a:outerShdw>
              </a:effectLst>
            </a:endParaRPr>
          </a:p>
          <a:p>
            <a:pPr algn="ctr">
              <a:buNone/>
            </a:pPr>
            <a:endParaRPr lang="fr-FR" sz="3200" dirty="0" smtClean="0">
              <a:effectLst>
                <a:outerShdw blurRad="38100" dist="38100" dir="2700000" algn="tl">
                  <a:srgbClr val="000000">
                    <a:alpha val="43137"/>
                  </a:srgbClr>
                </a:outerShdw>
              </a:effectLst>
            </a:endParaRPr>
          </a:p>
          <a:p>
            <a:pPr algn="ctr">
              <a:buNone/>
            </a:pPr>
            <a:endParaRPr lang="fr-FR" sz="3200" dirty="0" smtClean="0">
              <a:effectLst>
                <a:outerShdw blurRad="38100" dist="38100" dir="2700000" algn="tl">
                  <a:srgbClr val="000000">
                    <a:alpha val="43137"/>
                  </a:srgbClr>
                </a:outerShdw>
              </a:effectLst>
            </a:endParaRPr>
          </a:p>
          <a:p>
            <a:pPr algn="ctr">
              <a:buNone/>
            </a:pPr>
            <a:endParaRPr lang="fr-FR" sz="3200" dirty="0" smtClean="0">
              <a:effectLst>
                <a:outerShdw blurRad="38100" dist="38100" dir="2700000" algn="tl">
                  <a:srgbClr val="000000">
                    <a:alpha val="43137"/>
                  </a:srgbClr>
                </a:outerShdw>
              </a:effectLst>
            </a:endParaRPr>
          </a:p>
          <a:p>
            <a:pPr algn="ctr">
              <a:buNone/>
            </a:pPr>
            <a:r>
              <a:rPr lang="fr-FR" sz="3200" b="1" dirty="0" smtClean="0"/>
              <a:t> </a:t>
            </a:r>
            <a:endParaRPr lang="fr-FR" dirty="0"/>
          </a:p>
        </p:txBody>
      </p:sp>
      <p:sp>
        <p:nvSpPr>
          <p:cNvPr id="11" name="Espace réservé du numéro de diapositive 10"/>
          <p:cNvSpPr>
            <a:spLocks noGrp="1"/>
          </p:cNvSpPr>
          <p:nvPr>
            <p:ph type="sldNum" sz="quarter" idx="12"/>
          </p:nvPr>
        </p:nvSpPr>
        <p:spPr/>
        <p:txBody>
          <a:bodyPr/>
          <a:lstStyle/>
          <a:p>
            <a:fld id="{764F108D-0FEA-4783-9C00-7E3AF080424A}" type="slidenum">
              <a:rPr lang="fr-FR" smtClean="0"/>
              <a:pPr/>
              <a:t>11</a:t>
            </a:fld>
            <a:endParaRPr lang="fr-FR"/>
          </a:p>
        </p:txBody>
      </p:sp>
      <p:pic>
        <p:nvPicPr>
          <p:cNvPr id="4" name="Picture 8" descr="RÃ©sultat de recherche d'images pour &quot;immeuble&quot;"/>
          <p:cNvPicPr>
            <a:picLocks noChangeAspect="1" noChangeArrowheads="1"/>
          </p:cNvPicPr>
          <p:nvPr/>
        </p:nvPicPr>
        <p:blipFill>
          <a:blip r:embed="rId3"/>
          <a:srcRect/>
          <a:stretch>
            <a:fillRect/>
          </a:stretch>
        </p:blipFill>
        <p:spPr bwMode="auto">
          <a:xfrm>
            <a:off x="942937" y="2786058"/>
            <a:ext cx="3655729" cy="2714644"/>
          </a:xfrm>
          <a:prstGeom prst="rect">
            <a:avLst/>
          </a:prstGeom>
          <a:ln>
            <a:noFill/>
          </a:ln>
          <a:effectLst>
            <a:outerShdw blurRad="292100" dist="139700" dir="2700000" algn="tl" rotWithShape="0">
              <a:srgbClr val="333333">
                <a:alpha val="65000"/>
              </a:srgbClr>
            </a:outerShdw>
          </a:effectLst>
        </p:spPr>
      </p:pic>
      <p:sp>
        <p:nvSpPr>
          <p:cNvPr id="5" name="Espace réservé du contenu 2"/>
          <p:cNvSpPr txBox="1">
            <a:spLocks/>
          </p:cNvSpPr>
          <p:nvPr/>
        </p:nvSpPr>
        <p:spPr>
          <a:xfrm>
            <a:off x="6586539" y="1000108"/>
            <a:ext cx="4429156" cy="5357850"/>
          </a:xfrm>
          <a:prstGeom prst="rect">
            <a:avLst/>
          </a:prstGeom>
        </p:spPr>
        <p:txBody>
          <a:bodyPr vert="horz">
            <a:normAutofit/>
          </a:bodyPr>
          <a:lstStyle/>
          <a:p>
            <a:pPr marL="420624" marR="0" lvl="0" indent="-384048" algn="l" defTabSz="914400" rtl="0" eaLnBrk="1" fontAlgn="auto" latinLnBrk="0" hangingPunct="1">
              <a:lnSpc>
                <a:spcPct val="100000"/>
              </a:lnSpc>
              <a:spcBef>
                <a:spcPct val="20000"/>
              </a:spcBef>
              <a:spcAft>
                <a:spcPts val="0"/>
              </a:spcAft>
              <a:buClr>
                <a:schemeClr val="accent1"/>
              </a:buClr>
              <a:buSzPct val="80000"/>
              <a:tabLst/>
              <a:defRPr/>
            </a:pPr>
            <a:r>
              <a:rPr kumimoji="0" lang="fr-FR" sz="3000" b="0" i="0" u="none" strike="noStrike" kern="1200" cap="none" spc="0" normalizeH="0" baseline="0" noProof="0" dirty="0" smtClean="0">
                <a:ln>
                  <a:noFill/>
                </a:ln>
                <a:solidFill>
                  <a:schemeClr val="tx1"/>
                </a:solidFill>
                <a:effectLst/>
                <a:uLnTx/>
                <a:uFillTx/>
                <a:latin typeface="+mn-lt"/>
                <a:ea typeface="+mn-ea"/>
                <a:cs typeface="+mn-cs"/>
              </a:rPr>
              <a:t>         </a:t>
            </a:r>
            <a:endParaRPr kumimoji="0" lang="fr-FR" sz="3000"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mn-lt"/>
              <a:ea typeface="+mn-ea"/>
              <a:cs typeface="+mn-cs"/>
            </a:endParaRPr>
          </a:p>
        </p:txBody>
      </p:sp>
      <p:sp>
        <p:nvSpPr>
          <p:cNvPr id="6" name="Rectangle 5"/>
          <p:cNvSpPr/>
          <p:nvPr/>
        </p:nvSpPr>
        <p:spPr>
          <a:xfrm>
            <a:off x="6657977" y="5000636"/>
            <a:ext cx="4643470" cy="400110"/>
          </a:xfrm>
          <a:prstGeom prst="rect">
            <a:avLst/>
          </a:prstGeom>
        </p:spPr>
        <p:txBody>
          <a:bodyPr wrap="square">
            <a:spAutoFit/>
          </a:bodyPr>
          <a:lstStyle/>
          <a:p>
            <a:pPr algn="ctr"/>
            <a:endParaRPr lang="fr-FR" sz="2000" b="1" dirty="0">
              <a:effectLst>
                <a:outerShdw blurRad="38100" dist="38100" dir="2700000" algn="tl">
                  <a:srgbClr val="000000">
                    <a:alpha val="43137"/>
                  </a:srgbClr>
                </a:outerShdw>
              </a:effectLst>
            </a:endParaRPr>
          </a:p>
        </p:txBody>
      </p:sp>
      <p:pic>
        <p:nvPicPr>
          <p:cNvPr id="21508" name="Picture 4" descr="Image associÃ©e"/>
          <p:cNvPicPr>
            <a:picLocks noChangeAspect="1" noChangeArrowheads="1"/>
          </p:cNvPicPr>
          <p:nvPr/>
        </p:nvPicPr>
        <p:blipFill>
          <a:blip r:embed="rId4" cstate="print"/>
          <a:srcRect/>
          <a:stretch>
            <a:fillRect/>
          </a:stretch>
        </p:blipFill>
        <p:spPr bwMode="auto">
          <a:xfrm>
            <a:off x="6800853" y="3000372"/>
            <a:ext cx="3616335" cy="2500330"/>
          </a:xfrm>
          <a:prstGeom prst="rect">
            <a:avLst/>
          </a:prstGeom>
          <a:ln>
            <a:noFill/>
          </a:ln>
          <a:effectLst>
            <a:outerShdw blurRad="292100" dist="139700" dir="2700000" algn="tl" rotWithShape="0">
              <a:srgbClr val="333333">
                <a:alpha val="65000"/>
              </a:srgbClr>
            </a:outerShdw>
          </a:effectLst>
        </p:spPr>
      </p:pic>
      <p:sp>
        <p:nvSpPr>
          <p:cNvPr id="9" name="Rectangle à coins arrondis 8"/>
          <p:cNvSpPr/>
          <p:nvPr/>
        </p:nvSpPr>
        <p:spPr>
          <a:xfrm>
            <a:off x="1300127" y="1071546"/>
            <a:ext cx="3214710" cy="1000132"/>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buNone/>
            </a:pPr>
            <a:r>
              <a:rPr lang="fr-FR" sz="2000" b="1" dirty="0" smtClean="0">
                <a:solidFill>
                  <a:schemeClr val="tx1"/>
                </a:solidFill>
                <a:effectLst>
                  <a:outerShdw blurRad="38100" dist="38100" dir="2700000" algn="tl">
                    <a:srgbClr val="000000">
                      <a:alpha val="43137"/>
                    </a:srgbClr>
                  </a:outerShdw>
                </a:effectLst>
              </a:rPr>
              <a:t>Les immeubles</a:t>
            </a:r>
          </a:p>
        </p:txBody>
      </p:sp>
      <p:sp>
        <p:nvSpPr>
          <p:cNvPr id="10" name="Rectangle à coins arrondis 9"/>
          <p:cNvSpPr/>
          <p:nvPr/>
        </p:nvSpPr>
        <p:spPr>
          <a:xfrm>
            <a:off x="7229481" y="1071546"/>
            <a:ext cx="3143272" cy="107157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buNone/>
            </a:pPr>
            <a:r>
              <a:rPr lang="fr-FR" sz="2000" b="1" dirty="0" smtClean="0">
                <a:solidFill>
                  <a:schemeClr val="tx1"/>
                </a:solidFill>
                <a:effectLst>
                  <a:outerShdw blurRad="38100" dist="38100" dir="2700000" algn="tl">
                    <a:srgbClr val="000000">
                      <a:alpha val="43137"/>
                    </a:srgbClr>
                  </a:outerShdw>
                </a:effectLst>
              </a:rPr>
              <a:t>Les antennes</a:t>
            </a:r>
            <a:endParaRPr lang="fr-FR" sz="2000" b="1" dirty="0" smtClean="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7" presetClass="entr" presetSubtype="0" fill="hold" grpId="0" nodeType="after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animEffect transition="in" filter="fade">
                                      <p:cBhvr>
                                        <p:cTn id="19" dur="1000"/>
                                        <p:tgtEl>
                                          <p:spTgt spid="3">
                                            <p:txEl>
                                              <p:pRg st="8" end="8"/>
                                            </p:txEl>
                                          </p:spTgt>
                                        </p:tgtEl>
                                      </p:cBhvr>
                                    </p:animEffect>
                                    <p:anim calcmode="lin" valueType="num">
                                      <p:cBhvr>
                                        <p:cTn id="20"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7" presetClass="entr" presetSubtype="0"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1000"/>
                                        <p:tgtEl>
                                          <p:spTgt spid="10"/>
                                        </p:tgtEl>
                                      </p:cBhvr>
                                    </p:animEffect>
                                    <p:anim calcmode="lin" valueType="num">
                                      <p:cBhvr>
                                        <p:cTn id="26" dur="1000" fill="hold"/>
                                        <p:tgtEl>
                                          <p:spTgt spid="10"/>
                                        </p:tgtEl>
                                        <p:attrNameLst>
                                          <p:attrName>ppt_x</p:attrName>
                                        </p:attrNameLst>
                                      </p:cBhvr>
                                      <p:tavLst>
                                        <p:tav tm="0">
                                          <p:val>
                                            <p:strVal val="#ppt_x"/>
                                          </p:val>
                                        </p:tav>
                                        <p:tav tm="100000">
                                          <p:val>
                                            <p:strVal val="#ppt_x"/>
                                          </p:val>
                                        </p:tav>
                                      </p:tavLst>
                                    </p:anim>
                                    <p:anim calcmode="lin" valueType="num">
                                      <p:cBhvr>
                                        <p:cTn id="27" dur="1000" fill="hold"/>
                                        <p:tgtEl>
                                          <p:spTgt spid="10"/>
                                        </p:tgtEl>
                                        <p:attrNameLst>
                                          <p:attrName>ppt_y</p:attrName>
                                        </p:attrNameLst>
                                      </p:cBhvr>
                                      <p:tavLst>
                                        <p:tav tm="0">
                                          <p:val>
                                            <p:strVal val="#ppt_y-.1"/>
                                          </p:val>
                                        </p:tav>
                                        <p:tav tm="100000">
                                          <p:val>
                                            <p:strVal val="#ppt_y"/>
                                          </p:val>
                                        </p:tav>
                                      </p:tavLst>
                                    </p:anim>
                                  </p:childTnLst>
                                </p:cTn>
                              </p:par>
                              <p:par>
                                <p:cTn id="28" presetID="47" presetClass="entr" presetSubtype="0" fill="hold" nodeType="withEffect">
                                  <p:stCondLst>
                                    <p:cond delay="0"/>
                                  </p:stCondLst>
                                  <p:childTnLst>
                                    <p:set>
                                      <p:cBhvr>
                                        <p:cTn id="29" dur="1" fill="hold">
                                          <p:stCondLst>
                                            <p:cond delay="0"/>
                                          </p:stCondLst>
                                        </p:cTn>
                                        <p:tgtEl>
                                          <p:spTgt spid="21508"/>
                                        </p:tgtEl>
                                        <p:attrNameLst>
                                          <p:attrName>style.visibility</p:attrName>
                                        </p:attrNameLst>
                                      </p:cBhvr>
                                      <p:to>
                                        <p:strVal val="visible"/>
                                      </p:to>
                                    </p:set>
                                    <p:animEffect transition="in" filter="fade">
                                      <p:cBhvr>
                                        <p:cTn id="30" dur="1000"/>
                                        <p:tgtEl>
                                          <p:spTgt spid="21508"/>
                                        </p:tgtEl>
                                      </p:cBhvr>
                                    </p:animEffect>
                                    <p:anim calcmode="lin" valueType="num">
                                      <p:cBhvr>
                                        <p:cTn id="31" dur="1000" fill="hold"/>
                                        <p:tgtEl>
                                          <p:spTgt spid="21508"/>
                                        </p:tgtEl>
                                        <p:attrNameLst>
                                          <p:attrName>ppt_x</p:attrName>
                                        </p:attrNameLst>
                                      </p:cBhvr>
                                      <p:tavLst>
                                        <p:tav tm="0">
                                          <p:val>
                                            <p:strVal val="#ppt_x"/>
                                          </p:val>
                                        </p:tav>
                                        <p:tav tm="100000">
                                          <p:val>
                                            <p:strVal val="#ppt_x"/>
                                          </p:val>
                                        </p:tav>
                                      </p:tavLst>
                                    </p:anim>
                                    <p:anim calcmode="lin" valueType="num">
                                      <p:cBhvr>
                                        <p:cTn id="32" dur="1000" fill="hold"/>
                                        <p:tgtEl>
                                          <p:spTgt spid="21508"/>
                                        </p:tgtEl>
                                        <p:attrNameLst>
                                          <p:attrName>ppt_y</p:attrName>
                                        </p:attrNameLst>
                                      </p:cBhvr>
                                      <p:tavLst>
                                        <p:tav tm="0">
                                          <p:val>
                                            <p:strVal val="#ppt_y-.1"/>
                                          </p:val>
                                        </p:tav>
                                        <p:tav tm="100000">
                                          <p:val>
                                            <p:strVal val="#ppt_y"/>
                                          </p:val>
                                        </p:tav>
                                      </p:tavLst>
                                    </p:anim>
                                  </p:childTnLst>
                                </p:cTn>
                              </p:par>
                            </p:childTnLst>
                          </p:cTn>
                        </p:par>
                        <p:par>
                          <p:cTn id="33" fill="hold">
                            <p:stCondLst>
                              <p:cond delay="4000"/>
                            </p:stCondLst>
                            <p:childTnLst>
                              <p:par>
                                <p:cTn id="34" presetID="47" presetClass="entr" presetSubtype="0" fill="hold" grpId="0" nodeType="afterEffect" nodePh="1">
                                  <p:stCondLst>
                                    <p:cond delay="0"/>
                                  </p:stCondLst>
                                  <p:endCondLst>
                                    <p:cond evt="begin" delay="0">
                                      <p:tn val="34"/>
                                    </p:cond>
                                  </p:endCondLst>
                                  <p:childTnLst>
                                    <p:set>
                                      <p:cBhvr>
                                        <p:cTn id="35" dur="1" fill="hold">
                                          <p:stCondLst>
                                            <p:cond delay="0"/>
                                          </p:stCondLst>
                                        </p:cTn>
                                        <p:tgtEl>
                                          <p:spTgt spid="6"/>
                                        </p:tgtEl>
                                        <p:attrNameLst>
                                          <p:attrName>style.visibility</p:attrName>
                                        </p:attrNameLst>
                                      </p:cBhvr>
                                      <p:to>
                                        <p:strVal val="visible"/>
                                      </p:to>
                                    </p:set>
                                    <p:animEffect transition="in" filter="fade">
                                      <p:cBhvr>
                                        <p:cTn id="36" dur="1000"/>
                                        <p:tgtEl>
                                          <p:spTgt spid="6"/>
                                        </p:tgtEl>
                                      </p:cBhvr>
                                    </p:animEffect>
                                    <p:anim calcmode="lin" valueType="num">
                                      <p:cBhvr>
                                        <p:cTn id="37" dur="1000" fill="hold"/>
                                        <p:tgtEl>
                                          <p:spTgt spid="6"/>
                                        </p:tgtEl>
                                        <p:attrNameLst>
                                          <p:attrName>ppt_x</p:attrName>
                                        </p:attrNameLst>
                                      </p:cBhvr>
                                      <p:tavLst>
                                        <p:tav tm="0">
                                          <p:val>
                                            <p:strVal val="#ppt_x"/>
                                          </p:val>
                                        </p:tav>
                                        <p:tav tm="100000">
                                          <p:val>
                                            <p:strVal val="#ppt_x"/>
                                          </p:val>
                                        </p:tav>
                                      </p:tavLst>
                                    </p:anim>
                                    <p:anim calcmode="lin" valueType="num">
                                      <p:cBhvr>
                                        <p:cTn id="38"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P spid="9" grpId="0" animBg="1"/>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re 1"/>
          <p:cNvSpPr>
            <a:spLocks noGrp="1"/>
          </p:cNvSpPr>
          <p:nvPr>
            <p:ph type="title"/>
          </p:nvPr>
        </p:nvSpPr>
        <p:spPr>
          <a:xfrm>
            <a:off x="371433" y="0"/>
            <a:ext cx="11341418" cy="989034"/>
          </a:xfrm>
        </p:spPr>
        <p:txBody>
          <a:bodyPr>
            <a:normAutofit/>
          </a:bodyPr>
          <a:lstStyle/>
          <a:p>
            <a:pPr algn="ctr"/>
            <a:r>
              <a:rPr lang="fr-FR" sz="3200" b="1" dirty="0" err="1" smtClean="0">
                <a:ln>
                  <a:solidFill>
                    <a:srgbClr val="C00000"/>
                  </a:solidFill>
                </a:ln>
                <a:solidFill>
                  <a:srgbClr val="C00000"/>
                </a:solidFill>
                <a:effectLst>
                  <a:outerShdw blurRad="38100" dist="38100" dir="2700000" algn="tl">
                    <a:srgbClr val="000000">
                      <a:alpha val="43137"/>
                    </a:srgbClr>
                  </a:outerShdw>
                </a:effectLst>
                <a:latin typeface="Gisha" pitchFamily="34" charset="-79"/>
                <a:cs typeface="Gisha" pitchFamily="34" charset="-79"/>
              </a:rPr>
              <a:t>Geometrie</a:t>
            </a:r>
            <a:r>
              <a:rPr lang="fr-FR" sz="3200" b="1" dirty="0" smtClean="0">
                <a:ln>
                  <a:solidFill>
                    <a:srgbClr val="C00000"/>
                  </a:solidFill>
                </a:ln>
                <a:solidFill>
                  <a:srgbClr val="C00000"/>
                </a:solidFill>
                <a:effectLst>
                  <a:outerShdw blurRad="38100" dist="38100" dir="2700000" algn="tl">
                    <a:srgbClr val="000000">
                      <a:alpha val="43137"/>
                    </a:srgbClr>
                  </a:outerShdw>
                </a:effectLst>
                <a:latin typeface="Gisha" pitchFamily="34" charset="-79"/>
                <a:cs typeface="Gisha" pitchFamily="34" charset="-79"/>
              </a:rPr>
              <a:t> de la cellule FSS</a:t>
            </a:r>
            <a:endParaRPr lang="fr-FR" sz="4800" dirty="0">
              <a:ln>
                <a:solidFill>
                  <a:srgbClr val="C00000"/>
                </a:solidFill>
              </a:ln>
              <a:solidFill>
                <a:srgbClr val="C00000"/>
              </a:solidFill>
              <a:latin typeface="Gisha" pitchFamily="34" charset="-79"/>
              <a:cs typeface="Gisha" pitchFamily="34" charset="-79"/>
            </a:endParaRPr>
          </a:p>
        </p:txBody>
      </p:sp>
      <p:sp>
        <p:nvSpPr>
          <p:cNvPr id="3" name="Espace réservé du contenu 2"/>
          <p:cNvSpPr>
            <a:spLocks noGrp="1"/>
          </p:cNvSpPr>
          <p:nvPr>
            <p:ph idx="1"/>
          </p:nvPr>
        </p:nvSpPr>
        <p:spPr>
          <a:xfrm>
            <a:off x="-1" y="1142984"/>
            <a:ext cx="6229349" cy="5357850"/>
          </a:xfrm>
        </p:spPr>
        <p:txBody>
          <a:bodyPr>
            <a:normAutofit fontScale="92500" lnSpcReduction="10000"/>
          </a:bodyPr>
          <a:lstStyle/>
          <a:p>
            <a:pPr>
              <a:buNone/>
            </a:pPr>
            <a:r>
              <a:rPr lang="fr-FR" sz="2000" dirty="0" smtClean="0"/>
              <a:t>     </a:t>
            </a:r>
          </a:p>
          <a:p>
            <a:pPr>
              <a:lnSpc>
                <a:spcPct val="150000"/>
              </a:lnSpc>
              <a:buNone/>
            </a:pPr>
            <a:r>
              <a:rPr lang="fr-FR" sz="2400" b="1" dirty="0" smtClean="0"/>
              <a:t>	C’est un cercle discontinu métallique imprimée sur le dessus du substrat ROTMM6,  d’une épaisseur de 0,381 mm.</a:t>
            </a:r>
          </a:p>
          <a:p>
            <a:pPr>
              <a:lnSpc>
                <a:spcPct val="150000"/>
              </a:lnSpc>
              <a:buNone/>
            </a:pPr>
            <a:endParaRPr lang="fr-FR" sz="2400" b="1" dirty="0" smtClean="0"/>
          </a:p>
          <a:p>
            <a:pPr>
              <a:lnSpc>
                <a:spcPct val="150000"/>
              </a:lnSpc>
              <a:buNone/>
            </a:pPr>
            <a:r>
              <a:rPr lang="fr-FR" sz="2400" b="1" dirty="0" smtClean="0"/>
              <a:t>     -Une épaisseur de </a:t>
            </a:r>
            <a:r>
              <a:rPr lang="fr-FR" sz="2800" b="1" dirty="0" smtClean="0">
                <a:ln>
                  <a:solidFill>
                    <a:srgbClr val="C00000"/>
                  </a:solidFill>
                </a:ln>
                <a:solidFill>
                  <a:srgbClr val="C00000"/>
                </a:solidFill>
              </a:rPr>
              <a:t>L</a:t>
            </a:r>
            <a:r>
              <a:rPr lang="fr-FR" sz="2400" b="1" dirty="0" smtClean="0"/>
              <a:t>=1mm </a:t>
            </a:r>
          </a:p>
          <a:p>
            <a:pPr>
              <a:lnSpc>
                <a:spcPct val="150000"/>
              </a:lnSpc>
              <a:buNone/>
            </a:pPr>
            <a:r>
              <a:rPr lang="fr-FR" sz="2400" b="1" dirty="0" smtClean="0"/>
              <a:t>     -4 ouvertures de </a:t>
            </a:r>
            <a:r>
              <a:rPr lang="fr-FR" sz="2800" b="1" dirty="0" smtClean="0">
                <a:ln>
                  <a:solidFill>
                    <a:srgbClr val="C00000"/>
                  </a:solidFill>
                </a:ln>
                <a:solidFill>
                  <a:srgbClr val="C00000"/>
                </a:solidFill>
              </a:rPr>
              <a:t>h</a:t>
            </a:r>
            <a:r>
              <a:rPr lang="fr-FR" sz="2400" b="1" dirty="0" smtClean="0"/>
              <a:t>=3mm </a:t>
            </a:r>
          </a:p>
          <a:p>
            <a:pPr>
              <a:lnSpc>
                <a:spcPct val="150000"/>
              </a:lnSpc>
              <a:buNone/>
            </a:pPr>
            <a:r>
              <a:rPr lang="fr-FR" sz="2400" b="1" dirty="0" smtClean="0"/>
              <a:t>     -diamètre de </a:t>
            </a:r>
            <a:r>
              <a:rPr lang="fr-FR" sz="2800" b="1" dirty="0" smtClean="0">
                <a:ln>
                  <a:solidFill>
                    <a:srgbClr val="C00000"/>
                  </a:solidFill>
                </a:ln>
                <a:solidFill>
                  <a:srgbClr val="C00000"/>
                </a:solidFill>
              </a:rPr>
              <a:t>w</a:t>
            </a:r>
            <a:r>
              <a:rPr lang="fr-FR" sz="2400" b="1" dirty="0" smtClean="0"/>
              <a:t>=30mm</a:t>
            </a:r>
          </a:p>
          <a:p>
            <a:pPr>
              <a:lnSpc>
                <a:spcPct val="150000"/>
              </a:lnSpc>
              <a:buNone/>
            </a:pPr>
            <a:r>
              <a:rPr lang="fr-FR" sz="2400" b="1" dirty="0" smtClean="0"/>
              <a:t>     -discontinuité au niveau du diamètre w  de valeur </a:t>
            </a:r>
            <a:r>
              <a:rPr lang="fr-FR" sz="2800" b="1" dirty="0" smtClean="0">
                <a:ln>
                  <a:solidFill>
                    <a:srgbClr val="C00000"/>
                  </a:solidFill>
                </a:ln>
                <a:solidFill>
                  <a:srgbClr val="C00000"/>
                </a:solidFill>
              </a:rPr>
              <a:t>d</a:t>
            </a:r>
            <a:r>
              <a:rPr lang="fr-FR" sz="2400" b="1" dirty="0" smtClean="0"/>
              <a:t>=1mm .</a:t>
            </a:r>
          </a:p>
          <a:p>
            <a:pPr>
              <a:buNone/>
            </a:pPr>
            <a:endParaRPr lang="fr-FR" sz="2000" dirty="0" smtClean="0"/>
          </a:p>
          <a:p>
            <a:pPr>
              <a:buNone/>
            </a:pPr>
            <a:endParaRPr lang="fr-FR" sz="2000" dirty="0" smtClean="0"/>
          </a:p>
        </p:txBody>
      </p:sp>
      <p:sp>
        <p:nvSpPr>
          <p:cNvPr id="20" name="Espace réservé du numéro de diapositive 19"/>
          <p:cNvSpPr>
            <a:spLocks noGrp="1"/>
          </p:cNvSpPr>
          <p:nvPr>
            <p:ph type="sldNum" sz="quarter" idx="12"/>
          </p:nvPr>
        </p:nvSpPr>
        <p:spPr/>
        <p:txBody>
          <a:bodyPr/>
          <a:lstStyle/>
          <a:p>
            <a:fld id="{764F108D-0FEA-4783-9C00-7E3AF080424A}" type="slidenum">
              <a:rPr lang="fr-FR" smtClean="0"/>
              <a:pPr/>
              <a:t>12</a:t>
            </a:fld>
            <a:endParaRPr lang="fr-FR"/>
          </a:p>
        </p:txBody>
      </p:sp>
      <p:sp>
        <p:nvSpPr>
          <p:cNvPr id="4" name="Bouée 3"/>
          <p:cNvSpPr/>
          <p:nvPr/>
        </p:nvSpPr>
        <p:spPr>
          <a:xfrm>
            <a:off x="7300919" y="1643050"/>
            <a:ext cx="4530143" cy="4248472"/>
          </a:xfrm>
          <a:prstGeom prst="donut">
            <a:avLst>
              <a:gd name="adj" fmla="val 3780"/>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C00000"/>
              </a:solidFill>
            </a:endParaRPr>
          </a:p>
        </p:txBody>
      </p:sp>
      <p:sp>
        <p:nvSpPr>
          <p:cNvPr id="5" name="Rectangle 4"/>
          <p:cNvSpPr/>
          <p:nvPr/>
        </p:nvSpPr>
        <p:spPr>
          <a:xfrm>
            <a:off x="7340103" y="3641272"/>
            <a:ext cx="4490959" cy="189021"/>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C00000"/>
              </a:solidFill>
            </a:endParaRPr>
          </a:p>
        </p:txBody>
      </p:sp>
      <p:sp>
        <p:nvSpPr>
          <p:cNvPr id="6" name="Rectangle 5"/>
          <p:cNvSpPr/>
          <p:nvPr/>
        </p:nvSpPr>
        <p:spPr>
          <a:xfrm>
            <a:off x="9421974" y="3578265"/>
            <a:ext cx="288031" cy="37804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spcBef>
                <a:spcPct val="20000"/>
              </a:spcBef>
            </a:pPr>
            <a:endParaRPr lang="fr-FR" sz="3200" b="1" dirty="0">
              <a:solidFill>
                <a:prstClr val="black"/>
              </a:solidFill>
            </a:endParaRPr>
          </a:p>
        </p:txBody>
      </p:sp>
      <p:sp>
        <p:nvSpPr>
          <p:cNvPr id="7" name="Rectangle 6"/>
          <p:cNvSpPr/>
          <p:nvPr/>
        </p:nvSpPr>
        <p:spPr>
          <a:xfrm rot="18991759">
            <a:off x="7588805" y="1796867"/>
            <a:ext cx="534651" cy="1055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spcBef>
                <a:spcPct val="20000"/>
              </a:spcBef>
            </a:pPr>
            <a:r>
              <a:rPr lang="fr-FR" sz="3200" b="1" dirty="0">
                <a:solidFill>
                  <a:prstClr val="black"/>
                </a:solidFill>
              </a:rPr>
              <a:t>h</a:t>
            </a:r>
          </a:p>
        </p:txBody>
      </p:sp>
      <p:sp>
        <p:nvSpPr>
          <p:cNvPr id="8" name="Rectangle 7"/>
          <p:cNvSpPr/>
          <p:nvPr/>
        </p:nvSpPr>
        <p:spPr>
          <a:xfrm rot="2787950">
            <a:off x="11009358" y="2032664"/>
            <a:ext cx="534651" cy="1055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spcBef>
                <a:spcPct val="20000"/>
              </a:spcBef>
            </a:pPr>
            <a:r>
              <a:rPr lang="fr-FR" sz="3200" b="1" dirty="0">
                <a:solidFill>
                  <a:prstClr val="black"/>
                </a:solidFill>
                <a:latin typeface="+mj-lt"/>
              </a:rPr>
              <a:t>L</a:t>
            </a:r>
          </a:p>
        </p:txBody>
      </p:sp>
      <p:sp>
        <p:nvSpPr>
          <p:cNvPr id="9" name="Rectangle 8"/>
          <p:cNvSpPr/>
          <p:nvPr/>
        </p:nvSpPr>
        <p:spPr>
          <a:xfrm rot="13620443">
            <a:off x="7745882" y="4695979"/>
            <a:ext cx="534651" cy="1055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bg1"/>
              </a:solidFill>
            </a:endParaRPr>
          </a:p>
        </p:txBody>
      </p:sp>
      <p:sp>
        <p:nvSpPr>
          <p:cNvPr id="10" name="Rectangle 9"/>
          <p:cNvSpPr/>
          <p:nvPr/>
        </p:nvSpPr>
        <p:spPr>
          <a:xfrm rot="18991759">
            <a:off x="10951783" y="4707488"/>
            <a:ext cx="534651" cy="1055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bg1"/>
              </a:solidFill>
            </a:endParaRPr>
          </a:p>
        </p:txBody>
      </p:sp>
      <p:sp>
        <p:nvSpPr>
          <p:cNvPr id="11" name="Flèche droite 10"/>
          <p:cNvSpPr/>
          <p:nvPr/>
        </p:nvSpPr>
        <p:spPr>
          <a:xfrm>
            <a:off x="8857309" y="3459631"/>
            <a:ext cx="464871" cy="88389"/>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2" name="Flèche droite 11"/>
          <p:cNvSpPr/>
          <p:nvPr/>
        </p:nvSpPr>
        <p:spPr>
          <a:xfrm rot="10800000">
            <a:off x="9805050" y="3459631"/>
            <a:ext cx="464871" cy="88389"/>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3" name="Flèche droite 12"/>
          <p:cNvSpPr/>
          <p:nvPr/>
        </p:nvSpPr>
        <p:spPr>
          <a:xfrm rot="17851764">
            <a:off x="7212498" y="2742710"/>
            <a:ext cx="464871" cy="88389"/>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4" name="Flèche droite 13"/>
          <p:cNvSpPr/>
          <p:nvPr/>
        </p:nvSpPr>
        <p:spPr>
          <a:xfrm rot="8624648">
            <a:off x="8046597" y="1849032"/>
            <a:ext cx="464871" cy="88389"/>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5" name="Flèche droite 14"/>
          <p:cNvSpPr/>
          <p:nvPr/>
        </p:nvSpPr>
        <p:spPr>
          <a:xfrm rot="18793874">
            <a:off x="10536377" y="2490900"/>
            <a:ext cx="464871" cy="88389"/>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6" name="Flèche droite 15"/>
          <p:cNvSpPr/>
          <p:nvPr/>
        </p:nvSpPr>
        <p:spPr>
          <a:xfrm rot="7884974">
            <a:off x="11044247" y="1958895"/>
            <a:ext cx="464871" cy="88389"/>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7" name="Double flèche horizontale 16"/>
          <p:cNvSpPr/>
          <p:nvPr/>
        </p:nvSpPr>
        <p:spPr>
          <a:xfrm>
            <a:off x="7700679" y="3909402"/>
            <a:ext cx="3730620" cy="139515"/>
          </a:xfrm>
          <a:prstGeom prst="lef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8" name="Rectangle 17"/>
          <p:cNvSpPr/>
          <p:nvPr/>
        </p:nvSpPr>
        <p:spPr>
          <a:xfrm>
            <a:off x="9363850" y="3069017"/>
            <a:ext cx="404278" cy="584775"/>
          </a:xfrm>
          <a:prstGeom prst="rect">
            <a:avLst/>
          </a:prstGeom>
        </p:spPr>
        <p:txBody>
          <a:bodyPr wrap="none">
            <a:spAutoFit/>
          </a:bodyPr>
          <a:lstStyle/>
          <a:p>
            <a:pPr lvl="0">
              <a:spcBef>
                <a:spcPct val="20000"/>
              </a:spcBef>
            </a:pPr>
            <a:r>
              <a:rPr lang="fr-FR" sz="3200" b="1" dirty="0">
                <a:solidFill>
                  <a:prstClr val="black"/>
                </a:solidFill>
              </a:rPr>
              <a:t>d</a:t>
            </a:r>
          </a:p>
        </p:txBody>
      </p:sp>
      <p:sp>
        <p:nvSpPr>
          <p:cNvPr id="19" name="Rectangle 18"/>
          <p:cNvSpPr/>
          <p:nvPr/>
        </p:nvSpPr>
        <p:spPr>
          <a:xfrm rot="10800000" flipH="1" flipV="1">
            <a:off x="9339915" y="3909402"/>
            <a:ext cx="491334" cy="584775"/>
          </a:xfrm>
          <a:prstGeom prst="rect">
            <a:avLst/>
          </a:prstGeom>
        </p:spPr>
        <p:txBody>
          <a:bodyPr wrap="square">
            <a:spAutoFit/>
          </a:bodyPr>
          <a:lstStyle/>
          <a:p>
            <a:pPr lvl="0">
              <a:spcBef>
                <a:spcPct val="20000"/>
              </a:spcBef>
            </a:pPr>
            <a:r>
              <a:rPr lang="fr-FR" sz="3200" b="1" dirty="0">
                <a:solidFill>
                  <a:prstClr val="black"/>
                </a:solidFill>
              </a:rPr>
              <a:t>w</a:t>
            </a:r>
          </a:p>
        </p:txBody>
      </p:sp>
      <p:cxnSp>
        <p:nvCxnSpPr>
          <p:cNvPr id="22" name="Connecteur droit 21"/>
          <p:cNvCxnSpPr/>
          <p:nvPr/>
        </p:nvCxnSpPr>
        <p:spPr>
          <a:xfrm>
            <a:off x="1371565" y="857232"/>
            <a:ext cx="9286940" cy="158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7" presetClass="entr" presetSubtype="0" fill="hold"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1000"/>
                                        <p:tgtEl>
                                          <p:spTgt spid="3">
                                            <p:txEl>
                                              <p:pRg st="3" end="3"/>
                                            </p:txEl>
                                          </p:spTgt>
                                        </p:tgtEl>
                                      </p:cBhvr>
                                    </p:animEffect>
                                    <p:anim calcmode="lin" valueType="num">
                                      <p:cBhvr>
                                        <p:cTn id="2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7" presetClass="entr" presetSubtype="0" fill="hold" nodeType="after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1000"/>
                                        <p:tgtEl>
                                          <p:spTgt spid="3">
                                            <p:txEl>
                                              <p:pRg st="4" end="4"/>
                                            </p:txEl>
                                          </p:spTgt>
                                        </p:tgtEl>
                                      </p:cBhvr>
                                    </p:animEffect>
                                    <p:anim calcmode="lin" valueType="num">
                                      <p:cBhvr>
                                        <p:cTn id="2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7" presetClass="entr" presetSubtype="0" fill="hold" nodeType="after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fade">
                                      <p:cBhvr>
                                        <p:cTn id="31" dur="1000"/>
                                        <p:tgtEl>
                                          <p:spTgt spid="3">
                                            <p:txEl>
                                              <p:pRg st="5" end="5"/>
                                            </p:txEl>
                                          </p:spTgt>
                                        </p:tgtEl>
                                      </p:cBhvr>
                                    </p:animEffect>
                                    <p:anim calcmode="lin" valueType="num">
                                      <p:cBhvr>
                                        <p:cTn id="3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7" presetClass="entr" presetSubtype="0" fill="hold" nodeType="after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1000"/>
                                        <p:tgtEl>
                                          <p:spTgt spid="3">
                                            <p:txEl>
                                              <p:pRg st="6" end="6"/>
                                            </p:txEl>
                                          </p:spTgt>
                                        </p:tgtEl>
                                      </p:cBhvr>
                                    </p:animEffect>
                                    <p:anim calcmode="lin" valueType="num">
                                      <p:cBhvr>
                                        <p:cTn id="3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53" presetClass="entr" presetSubtype="0" fill="hold" nodeType="afterEffect">
                                  <p:stCondLst>
                                    <p:cond delay="0"/>
                                  </p:stCondLst>
                                  <p:childTnLst>
                                    <p:set>
                                      <p:cBhvr>
                                        <p:cTn id="42" dur="1" fill="hold">
                                          <p:stCondLst>
                                            <p:cond delay="0"/>
                                          </p:stCondLst>
                                        </p:cTn>
                                        <p:tgtEl>
                                          <p:spTgt spid="4"/>
                                        </p:tgtEl>
                                        <p:attrNameLst>
                                          <p:attrName>style.visibility</p:attrName>
                                        </p:attrNameLst>
                                      </p:cBhvr>
                                      <p:to>
                                        <p:strVal val="visible"/>
                                      </p:to>
                                    </p:set>
                                    <p:anim calcmode="lin" valueType="num">
                                      <p:cBhvr>
                                        <p:cTn id="43" dur="500" fill="hold"/>
                                        <p:tgtEl>
                                          <p:spTgt spid="4"/>
                                        </p:tgtEl>
                                        <p:attrNameLst>
                                          <p:attrName>ppt_w</p:attrName>
                                        </p:attrNameLst>
                                      </p:cBhvr>
                                      <p:tavLst>
                                        <p:tav tm="0">
                                          <p:val>
                                            <p:fltVal val="0"/>
                                          </p:val>
                                        </p:tav>
                                        <p:tav tm="100000">
                                          <p:val>
                                            <p:strVal val="#ppt_w"/>
                                          </p:val>
                                        </p:tav>
                                      </p:tavLst>
                                    </p:anim>
                                    <p:anim calcmode="lin" valueType="num">
                                      <p:cBhvr>
                                        <p:cTn id="44" dur="500" fill="hold"/>
                                        <p:tgtEl>
                                          <p:spTgt spid="4"/>
                                        </p:tgtEl>
                                        <p:attrNameLst>
                                          <p:attrName>ppt_h</p:attrName>
                                        </p:attrNameLst>
                                      </p:cBhvr>
                                      <p:tavLst>
                                        <p:tav tm="0">
                                          <p:val>
                                            <p:fltVal val="0"/>
                                          </p:val>
                                        </p:tav>
                                        <p:tav tm="100000">
                                          <p:val>
                                            <p:strVal val="#ppt_h"/>
                                          </p:val>
                                        </p:tav>
                                      </p:tavLst>
                                    </p:anim>
                                    <p:animEffect transition="in" filter="fade">
                                      <p:cBhvr>
                                        <p:cTn id="45" dur="500"/>
                                        <p:tgtEl>
                                          <p:spTgt spid="4"/>
                                        </p:tgtEl>
                                      </p:cBhvr>
                                    </p:animEffect>
                                  </p:childTnLst>
                                </p:cTn>
                              </p:par>
                              <p:par>
                                <p:cTn id="46" presetID="53" presetClass="entr" presetSubtype="0" fill="hold" nodeType="withEffect">
                                  <p:stCondLst>
                                    <p:cond delay="0"/>
                                  </p:stCondLst>
                                  <p:childTnLst>
                                    <p:set>
                                      <p:cBhvr>
                                        <p:cTn id="47" dur="1" fill="hold">
                                          <p:stCondLst>
                                            <p:cond delay="0"/>
                                          </p:stCondLst>
                                        </p:cTn>
                                        <p:tgtEl>
                                          <p:spTgt spid="5"/>
                                        </p:tgtEl>
                                        <p:attrNameLst>
                                          <p:attrName>style.visibility</p:attrName>
                                        </p:attrNameLst>
                                      </p:cBhvr>
                                      <p:to>
                                        <p:strVal val="visible"/>
                                      </p:to>
                                    </p:set>
                                    <p:anim calcmode="lin" valueType="num">
                                      <p:cBhvr>
                                        <p:cTn id="48" dur="500" fill="hold"/>
                                        <p:tgtEl>
                                          <p:spTgt spid="5"/>
                                        </p:tgtEl>
                                        <p:attrNameLst>
                                          <p:attrName>ppt_w</p:attrName>
                                        </p:attrNameLst>
                                      </p:cBhvr>
                                      <p:tavLst>
                                        <p:tav tm="0">
                                          <p:val>
                                            <p:fltVal val="0"/>
                                          </p:val>
                                        </p:tav>
                                        <p:tav tm="100000">
                                          <p:val>
                                            <p:strVal val="#ppt_w"/>
                                          </p:val>
                                        </p:tav>
                                      </p:tavLst>
                                    </p:anim>
                                    <p:anim calcmode="lin" valueType="num">
                                      <p:cBhvr>
                                        <p:cTn id="49" dur="500" fill="hold"/>
                                        <p:tgtEl>
                                          <p:spTgt spid="5"/>
                                        </p:tgtEl>
                                        <p:attrNameLst>
                                          <p:attrName>ppt_h</p:attrName>
                                        </p:attrNameLst>
                                      </p:cBhvr>
                                      <p:tavLst>
                                        <p:tav tm="0">
                                          <p:val>
                                            <p:fltVal val="0"/>
                                          </p:val>
                                        </p:tav>
                                        <p:tav tm="100000">
                                          <p:val>
                                            <p:strVal val="#ppt_h"/>
                                          </p:val>
                                        </p:tav>
                                      </p:tavLst>
                                    </p:anim>
                                    <p:animEffect transition="in" filter="fade">
                                      <p:cBhvr>
                                        <p:cTn id="50" dur="500"/>
                                        <p:tgtEl>
                                          <p:spTgt spid="5"/>
                                        </p:tgtEl>
                                      </p:cBhvr>
                                    </p:animEffect>
                                  </p:childTnLst>
                                </p:cTn>
                              </p:par>
                              <p:par>
                                <p:cTn id="51" presetID="53" presetClass="entr" presetSubtype="0" fill="hold" nodeType="withEffect">
                                  <p:stCondLst>
                                    <p:cond delay="0"/>
                                  </p:stCondLst>
                                  <p:childTnLst>
                                    <p:set>
                                      <p:cBhvr>
                                        <p:cTn id="52" dur="1" fill="hold">
                                          <p:stCondLst>
                                            <p:cond delay="0"/>
                                          </p:stCondLst>
                                        </p:cTn>
                                        <p:tgtEl>
                                          <p:spTgt spid="6"/>
                                        </p:tgtEl>
                                        <p:attrNameLst>
                                          <p:attrName>style.visibility</p:attrName>
                                        </p:attrNameLst>
                                      </p:cBhvr>
                                      <p:to>
                                        <p:strVal val="visible"/>
                                      </p:to>
                                    </p:set>
                                    <p:anim calcmode="lin" valueType="num">
                                      <p:cBhvr>
                                        <p:cTn id="53" dur="500" fill="hold"/>
                                        <p:tgtEl>
                                          <p:spTgt spid="6"/>
                                        </p:tgtEl>
                                        <p:attrNameLst>
                                          <p:attrName>ppt_w</p:attrName>
                                        </p:attrNameLst>
                                      </p:cBhvr>
                                      <p:tavLst>
                                        <p:tav tm="0">
                                          <p:val>
                                            <p:fltVal val="0"/>
                                          </p:val>
                                        </p:tav>
                                        <p:tav tm="100000">
                                          <p:val>
                                            <p:strVal val="#ppt_w"/>
                                          </p:val>
                                        </p:tav>
                                      </p:tavLst>
                                    </p:anim>
                                    <p:anim calcmode="lin" valueType="num">
                                      <p:cBhvr>
                                        <p:cTn id="54" dur="500" fill="hold"/>
                                        <p:tgtEl>
                                          <p:spTgt spid="6"/>
                                        </p:tgtEl>
                                        <p:attrNameLst>
                                          <p:attrName>ppt_h</p:attrName>
                                        </p:attrNameLst>
                                      </p:cBhvr>
                                      <p:tavLst>
                                        <p:tav tm="0">
                                          <p:val>
                                            <p:fltVal val="0"/>
                                          </p:val>
                                        </p:tav>
                                        <p:tav tm="100000">
                                          <p:val>
                                            <p:strVal val="#ppt_h"/>
                                          </p:val>
                                        </p:tav>
                                      </p:tavLst>
                                    </p:anim>
                                    <p:animEffect transition="in" filter="fade">
                                      <p:cBhvr>
                                        <p:cTn id="55" dur="500"/>
                                        <p:tgtEl>
                                          <p:spTgt spid="6"/>
                                        </p:tgtEl>
                                      </p:cBhvr>
                                    </p:animEffect>
                                  </p:childTnLst>
                                </p:cTn>
                              </p:par>
                              <p:par>
                                <p:cTn id="56" presetID="53" presetClass="entr" presetSubtype="0" fill="hold" nodeType="withEffect">
                                  <p:stCondLst>
                                    <p:cond delay="0"/>
                                  </p:stCondLst>
                                  <p:childTnLst>
                                    <p:set>
                                      <p:cBhvr>
                                        <p:cTn id="57" dur="1" fill="hold">
                                          <p:stCondLst>
                                            <p:cond delay="0"/>
                                          </p:stCondLst>
                                        </p:cTn>
                                        <p:tgtEl>
                                          <p:spTgt spid="7"/>
                                        </p:tgtEl>
                                        <p:attrNameLst>
                                          <p:attrName>style.visibility</p:attrName>
                                        </p:attrNameLst>
                                      </p:cBhvr>
                                      <p:to>
                                        <p:strVal val="visible"/>
                                      </p:to>
                                    </p:set>
                                    <p:anim calcmode="lin" valueType="num">
                                      <p:cBhvr>
                                        <p:cTn id="58" dur="500" fill="hold"/>
                                        <p:tgtEl>
                                          <p:spTgt spid="7"/>
                                        </p:tgtEl>
                                        <p:attrNameLst>
                                          <p:attrName>ppt_w</p:attrName>
                                        </p:attrNameLst>
                                      </p:cBhvr>
                                      <p:tavLst>
                                        <p:tav tm="0">
                                          <p:val>
                                            <p:fltVal val="0"/>
                                          </p:val>
                                        </p:tav>
                                        <p:tav tm="100000">
                                          <p:val>
                                            <p:strVal val="#ppt_w"/>
                                          </p:val>
                                        </p:tav>
                                      </p:tavLst>
                                    </p:anim>
                                    <p:anim calcmode="lin" valueType="num">
                                      <p:cBhvr>
                                        <p:cTn id="59" dur="500" fill="hold"/>
                                        <p:tgtEl>
                                          <p:spTgt spid="7"/>
                                        </p:tgtEl>
                                        <p:attrNameLst>
                                          <p:attrName>ppt_h</p:attrName>
                                        </p:attrNameLst>
                                      </p:cBhvr>
                                      <p:tavLst>
                                        <p:tav tm="0">
                                          <p:val>
                                            <p:fltVal val="0"/>
                                          </p:val>
                                        </p:tav>
                                        <p:tav tm="100000">
                                          <p:val>
                                            <p:strVal val="#ppt_h"/>
                                          </p:val>
                                        </p:tav>
                                      </p:tavLst>
                                    </p:anim>
                                    <p:animEffect transition="in" filter="fade">
                                      <p:cBhvr>
                                        <p:cTn id="60" dur="500"/>
                                        <p:tgtEl>
                                          <p:spTgt spid="7"/>
                                        </p:tgtEl>
                                      </p:cBhvr>
                                    </p:animEffect>
                                  </p:childTnLst>
                                </p:cTn>
                              </p:par>
                              <p:par>
                                <p:cTn id="61" presetID="53" presetClass="entr" presetSubtype="0" fill="hold" nodeType="withEffect">
                                  <p:stCondLst>
                                    <p:cond delay="0"/>
                                  </p:stCondLst>
                                  <p:childTnLst>
                                    <p:set>
                                      <p:cBhvr>
                                        <p:cTn id="62" dur="1" fill="hold">
                                          <p:stCondLst>
                                            <p:cond delay="0"/>
                                          </p:stCondLst>
                                        </p:cTn>
                                        <p:tgtEl>
                                          <p:spTgt spid="8"/>
                                        </p:tgtEl>
                                        <p:attrNameLst>
                                          <p:attrName>style.visibility</p:attrName>
                                        </p:attrNameLst>
                                      </p:cBhvr>
                                      <p:to>
                                        <p:strVal val="visible"/>
                                      </p:to>
                                    </p:set>
                                    <p:anim calcmode="lin" valueType="num">
                                      <p:cBhvr>
                                        <p:cTn id="63" dur="500" fill="hold"/>
                                        <p:tgtEl>
                                          <p:spTgt spid="8"/>
                                        </p:tgtEl>
                                        <p:attrNameLst>
                                          <p:attrName>ppt_w</p:attrName>
                                        </p:attrNameLst>
                                      </p:cBhvr>
                                      <p:tavLst>
                                        <p:tav tm="0">
                                          <p:val>
                                            <p:fltVal val="0"/>
                                          </p:val>
                                        </p:tav>
                                        <p:tav tm="100000">
                                          <p:val>
                                            <p:strVal val="#ppt_w"/>
                                          </p:val>
                                        </p:tav>
                                      </p:tavLst>
                                    </p:anim>
                                    <p:anim calcmode="lin" valueType="num">
                                      <p:cBhvr>
                                        <p:cTn id="64" dur="500" fill="hold"/>
                                        <p:tgtEl>
                                          <p:spTgt spid="8"/>
                                        </p:tgtEl>
                                        <p:attrNameLst>
                                          <p:attrName>ppt_h</p:attrName>
                                        </p:attrNameLst>
                                      </p:cBhvr>
                                      <p:tavLst>
                                        <p:tav tm="0">
                                          <p:val>
                                            <p:fltVal val="0"/>
                                          </p:val>
                                        </p:tav>
                                        <p:tav tm="100000">
                                          <p:val>
                                            <p:strVal val="#ppt_h"/>
                                          </p:val>
                                        </p:tav>
                                      </p:tavLst>
                                    </p:anim>
                                    <p:animEffect transition="in" filter="fade">
                                      <p:cBhvr>
                                        <p:cTn id="65" dur="500"/>
                                        <p:tgtEl>
                                          <p:spTgt spid="8"/>
                                        </p:tgtEl>
                                      </p:cBhvr>
                                    </p:animEffect>
                                  </p:childTnLst>
                                </p:cTn>
                              </p:par>
                              <p:par>
                                <p:cTn id="66" presetID="53" presetClass="entr" presetSubtype="0" fill="hold" nodeType="withEffect">
                                  <p:stCondLst>
                                    <p:cond delay="0"/>
                                  </p:stCondLst>
                                  <p:childTnLst>
                                    <p:set>
                                      <p:cBhvr>
                                        <p:cTn id="67" dur="1" fill="hold">
                                          <p:stCondLst>
                                            <p:cond delay="0"/>
                                          </p:stCondLst>
                                        </p:cTn>
                                        <p:tgtEl>
                                          <p:spTgt spid="9"/>
                                        </p:tgtEl>
                                        <p:attrNameLst>
                                          <p:attrName>style.visibility</p:attrName>
                                        </p:attrNameLst>
                                      </p:cBhvr>
                                      <p:to>
                                        <p:strVal val="visible"/>
                                      </p:to>
                                    </p:set>
                                    <p:anim calcmode="lin" valueType="num">
                                      <p:cBhvr>
                                        <p:cTn id="68" dur="500" fill="hold"/>
                                        <p:tgtEl>
                                          <p:spTgt spid="9"/>
                                        </p:tgtEl>
                                        <p:attrNameLst>
                                          <p:attrName>ppt_w</p:attrName>
                                        </p:attrNameLst>
                                      </p:cBhvr>
                                      <p:tavLst>
                                        <p:tav tm="0">
                                          <p:val>
                                            <p:fltVal val="0"/>
                                          </p:val>
                                        </p:tav>
                                        <p:tav tm="100000">
                                          <p:val>
                                            <p:strVal val="#ppt_w"/>
                                          </p:val>
                                        </p:tav>
                                      </p:tavLst>
                                    </p:anim>
                                    <p:anim calcmode="lin" valueType="num">
                                      <p:cBhvr>
                                        <p:cTn id="69" dur="500" fill="hold"/>
                                        <p:tgtEl>
                                          <p:spTgt spid="9"/>
                                        </p:tgtEl>
                                        <p:attrNameLst>
                                          <p:attrName>ppt_h</p:attrName>
                                        </p:attrNameLst>
                                      </p:cBhvr>
                                      <p:tavLst>
                                        <p:tav tm="0">
                                          <p:val>
                                            <p:fltVal val="0"/>
                                          </p:val>
                                        </p:tav>
                                        <p:tav tm="100000">
                                          <p:val>
                                            <p:strVal val="#ppt_h"/>
                                          </p:val>
                                        </p:tav>
                                      </p:tavLst>
                                    </p:anim>
                                    <p:animEffect transition="in" filter="fade">
                                      <p:cBhvr>
                                        <p:cTn id="70" dur="500"/>
                                        <p:tgtEl>
                                          <p:spTgt spid="9"/>
                                        </p:tgtEl>
                                      </p:cBhvr>
                                    </p:animEffect>
                                  </p:childTnLst>
                                </p:cTn>
                              </p:par>
                              <p:par>
                                <p:cTn id="71" presetID="53" presetClass="entr" presetSubtype="0" fill="hold" nodeType="withEffect">
                                  <p:stCondLst>
                                    <p:cond delay="0"/>
                                  </p:stCondLst>
                                  <p:childTnLst>
                                    <p:set>
                                      <p:cBhvr>
                                        <p:cTn id="72" dur="1" fill="hold">
                                          <p:stCondLst>
                                            <p:cond delay="0"/>
                                          </p:stCondLst>
                                        </p:cTn>
                                        <p:tgtEl>
                                          <p:spTgt spid="10"/>
                                        </p:tgtEl>
                                        <p:attrNameLst>
                                          <p:attrName>style.visibility</p:attrName>
                                        </p:attrNameLst>
                                      </p:cBhvr>
                                      <p:to>
                                        <p:strVal val="visible"/>
                                      </p:to>
                                    </p:set>
                                    <p:anim calcmode="lin" valueType="num">
                                      <p:cBhvr>
                                        <p:cTn id="73" dur="500" fill="hold"/>
                                        <p:tgtEl>
                                          <p:spTgt spid="10"/>
                                        </p:tgtEl>
                                        <p:attrNameLst>
                                          <p:attrName>ppt_w</p:attrName>
                                        </p:attrNameLst>
                                      </p:cBhvr>
                                      <p:tavLst>
                                        <p:tav tm="0">
                                          <p:val>
                                            <p:fltVal val="0"/>
                                          </p:val>
                                        </p:tav>
                                        <p:tav tm="100000">
                                          <p:val>
                                            <p:strVal val="#ppt_w"/>
                                          </p:val>
                                        </p:tav>
                                      </p:tavLst>
                                    </p:anim>
                                    <p:anim calcmode="lin" valueType="num">
                                      <p:cBhvr>
                                        <p:cTn id="74" dur="500" fill="hold"/>
                                        <p:tgtEl>
                                          <p:spTgt spid="10"/>
                                        </p:tgtEl>
                                        <p:attrNameLst>
                                          <p:attrName>ppt_h</p:attrName>
                                        </p:attrNameLst>
                                      </p:cBhvr>
                                      <p:tavLst>
                                        <p:tav tm="0">
                                          <p:val>
                                            <p:fltVal val="0"/>
                                          </p:val>
                                        </p:tav>
                                        <p:tav tm="100000">
                                          <p:val>
                                            <p:strVal val="#ppt_h"/>
                                          </p:val>
                                        </p:tav>
                                      </p:tavLst>
                                    </p:anim>
                                    <p:animEffect transition="in" filter="fade">
                                      <p:cBhvr>
                                        <p:cTn id="75" dur="500"/>
                                        <p:tgtEl>
                                          <p:spTgt spid="10"/>
                                        </p:tgtEl>
                                      </p:cBhvr>
                                    </p:animEffect>
                                  </p:childTnLst>
                                </p:cTn>
                              </p:par>
                              <p:par>
                                <p:cTn id="76" presetID="53" presetClass="entr" presetSubtype="0" fill="hold" nodeType="withEffect">
                                  <p:stCondLst>
                                    <p:cond delay="0"/>
                                  </p:stCondLst>
                                  <p:childTnLst>
                                    <p:set>
                                      <p:cBhvr>
                                        <p:cTn id="77" dur="1" fill="hold">
                                          <p:stCondLst>
                                            <p:cond delay="0"/>
                                          </p:stCondLst>
                                        </p:cTn>
                                        <p:tgtEl>
                                          <p:spTgt spid="11"/>
                                        </p:tgtEl>
                                        <p:attrNameLst>
                                          <p:attrName>style.visibility</p:attrName>
                                        </p:attrNameLst>
                                      </p:cBhvr>
                                      <p:to>
                                        <p:strVal val="visible"/>
                                      </p:to>
                                    </p:set>
                                    <p:anim calcmode="lin" valueType="num">
                                      <p:cBhvr>
                                        <p:cTn id="78" dur="500" fill="hold"/>
                                        <p:tgtEl>
                                          <p:spTgt spid="11"/>
                                        </p:tgtEl>
                                        <p:attrNameLst>
                                          <p:attrName>ppt_w</p:attrName>
                                        </p:attrNameLst>
                                      </p:cBhvr>
                                      <p:tavLst>
                                        <p:tav tm="0">
                                          <p:val>
                                            <p:fltVal val="0"/>
                                          </p:val>
                                        </p:tav>
                                        <p:tav tm="100000">
                                          <p:val>
                                            <p:strVal val="#ppt_w"/>
                                          </p:val>
                                        </p:tav>
                                      </p:tavLst>
                                    </p:anim>
                                    <p:anim calcmode="lin" valueType="num">
                                      <p:cBhvr>
                                        <p:cTn id="79" dur="500" fill="hold"/>
                                        <p:tgtEl>
                                          <p:spTgt spid="11"/>
                                        </p:tgtEl>
                                        <p:attrNameLst>
                                          <p:attrName>ppt_h</p:attrName>
                                        </p:attrNameLst>
                                      </p:cBhvr>
                                      <p:tavLst>
                                        <p:tav tm="0">
                                          <p:val>
                                            <p:fltVal val="0"/>
                                          </p:val>
                                        </p:tav>
                                        <p:tav tm="100000">
                                          <p:val>
                                            <p:strVal val="#ppt_h"/>
                                          </p:val>
                                        </p:tav>
                                      </p:tavLst>
                                    </p:anim>
                                    <p:animEffect transition="in" filter="fade">
                                      <p:cBhvr>
                                        <p:cTn id="80" dur="500"/>
                                        <p:tgtEl>
                                          <p:spTgt spid="11"/>
                                        </p:tgtEl>
                                      </p:cBhvr>
                                    </p:animEffect>
                                  </p:childTnLst>
                                </p:cTn>
                              </p:par>
                              <p:par>
                                <p:cTn id="81" presetID="53" presetClass="entr" presetSubtype="0" fill="hold" nodeType="withEffect">
                                  <p:stCondLst>
                                    <p:cond delay="0"/>
                                  </p:stCondLst>
                                  <p:childTnLst>
                                    <p:set>
                                      <p:cBhvr>
                                        <p:cTn id="82" dur="1" fill="hold">
                                          <p:stCondLst>
                                            <p:cond delay="0"/>
                                          </p:stCondLst>
                                        </p:cTn>
                                        <p:tgtEl>
                                          <p:spTgt spid="12"/>
                                        </p:tgtEl>
                                        <p:attrNameLst>
                                          <p:attrName>style.visibility</p:attrName>
                                        </p:attrNameLst>
                                      </p:cBhvr>
                                      <p:to>
                                        <p:strVal val="visible"/>
                                      </p:to>
                                    </p:set>
                                    <p:anim calcmode="lin" valueType="num">
                                      <p:cBhvr>
                                        <p:cTn id="83" dur="500" fill="hold"/>
                                        <p:tgtEl>
                                          <p:spTgt spid="12"/>
                                        </p:tgtEl>
                                        <p:attrNameLst>
                                          <p:attrName>ppt_w</p:attrName>
                                        </p:attrNameLst>
                                      </p:cBhvr>
                                      <p:tavLst>
                                        <p:tav tm="0">
                                          <p:val>
                                            <p:fltVal val="0"/>
                                          </p:val>
                                        </p:tav>
                                        <p:tav tm="100000">
                                          <p:val>
                                            <p:strVal val="#ppt_w"/>
                                          </p:val>
                                        </p:tav>
                                      </p:tavLst>
                                    </p:anim>
                                    <p:anim calcmode="lin" valueType="num">
                                      <p:cBhvr>
                                        <p:cTn id="84" dur="500" fill="hold"/>
                                        <p:tgtEl>
                                          <p:spTgt spid="12"/>
                                        </p:tgtEl>
                                        <p:attrNameLst>
                                          <p:attrName>ppt_h</p:attrName>
                                        </p:attrNameLst>
                                      </p:cBhvr>
                                      <p:tavLst>
                                        <p:tav tm="0">
                                          <p:val>
                                            <p:fltVal val="0"/>
                                          </p:val>
                                        </p:tav>
                                        <p:tav tm="100000">
                                          <p:val>
                                            <p:strVal val="#ppt_h"/>
                                          </p:val>
                                        </p:tav>
                                      </p:tavLst>
                                    </p:anim>
                                    <p:animEffect transition="in" filter="fade">
                                      <p:cBhvr>
                                        <p:cTn id="85" dur="500"/>
                                        <p:tgtEl>
                                          <p:spTgt spid="12"/>
                                        </p:tgtEl>
                                      </p:cBhvr>
                                    </p:animEffect>
                                  </p:childTnLst>
                                </p:cTn>
                              </p:par>
                              <p:par>
                                <p:cTn id="86" presetID="53" presetClass="entr" presetSubtype="0" fill="hold" nodeType="withEffect">
                                  <p:stCondLst>
                                    <p:cond delay="0"/>
                                  </p:stCondLst>
                                  <p:childTnLst>
                                    <p:set>
                                      <p:cBhvr>
                                        <p:cTn id="87" dur="1" fill="hold">
                                          <p:stCondLst>
                                            <p:cond delay="0"/>
                                          </p:stCondLst>
                                        </p:cTn>
                                        <p:tgtEl>
                                          <p:spTgt spid="13"/>
                                        </p:tgtEl>
                                        <p:attrNameLst>
                                          <p:attrName>style.visibility</p:attrName>
                                        </p:attrNameLst>
                                      </p:cBhvr>
                                      <p:to>
                                        <p:strVal val="visible"/>
                                      </p:to>
                                    </p:set>
                                    <p:anim calcmode="lin" valueType="num">
                                      <p:cBhvr>
                                        <p:cTn id="88" dur="500" fill="hold"/>
                                        <p:tgtEl>
                                          <p:spTgt spid="13"/>
                                        </p:tgtEl>
                                        <p:attrNameLst>
                                          <p:attrName>ppt_w</p:attrName>
                                        </p:attrNameLst>
                                      </p:cBhvr>
                                      <p:tavLst>
                                        <p:tav tm="0">
                                          <p:val>
                                            <p:fltVal val="0"/>
                                          </p:val>
                                        </p:tav>
                                        <p:tav tm="100000">
                                          <p:val>
                                            <p:strVal val="#ppt_w"/>
                                          </p:val>
                                        </p:tav>
                                      </p:tavLst>
                                    </p:anim>
                                    <p:anim calcmode="lin" valueType="num">
                                      <p:cBhvr>
                                        <p:cTn id="89" dur="500" fill="hold"/>
                                        <p:tgtEl>
                                          <p:spTgt spid="13"/>
                                        </p:tgtEl>
                                        <p:attrNameLst>
                                          <p:attrName>ppt_h</p:attrName>
                                        </p:attrNameLst>
                                      </p:cBhvr>
                                      <p:tavLst>
                                        <p:tav tm="0">
                                          <p:val>
                                            <p:fltVal val="0"/>
                                          </p:val>
                                        </p:tav>
                                        <p:tav tm="100000">
                                          <p:val>
                                            <p:strVal val="#ppt_h"/>
                                          </p:val>
                                        </p:tav>
                                      </p:tavLst>
                                    </p:anim>
                                    <p:animEffect transition="in" filter="fade">
                                      <p:cBhvr>
                                        <p:cTn id="90" dur="500"/>
                                        <p:tgtEl>
                                          <p:spTgt spid="13"/>
                                        </p:tgtEl>
                                      </p:cBhvr>
                                    </p:animEffect>
                                  </p:childTnLst>
                                </p:cTn>
                              </p:par>
                              <p:par>
                                <p:cTn id="91" presetID="53" presetClass="entr" presetSubtype="0" fill="hold" nodeType="withEffect">
                                  <p:stCondLst>
                                    <p:cond delay="0"/>
                                  </p:stCondLst>
                                  <p:childTnLst>
                                    <p:set>
                                      <p:cBhvr>
                                        <p:cTn id="92" dur="1" fill="hold">
                                          <p:stCondLst>
                                            <p:cond delay="0"/>
                                          </p:stCondLst>
                                        </p:cTn>
                                        <p:tgtEl>
                                          <p:spTgt spid="14"/>
                                        </p:tgtEl>
                                        <p:attrNameLst>
                                          <p:attrName>style.visibility</p:attrName>
                                        </p:attrNameLst>
                                      </p:cBhvr>
                                      <p:to>
                                        <p:strVal val="visible"/>
                                      </p:to>
                                    </p:set>
                                    <p:anim calcmode="lin" valueType="num">
                                      <p:cBhvr>
                                        <p:cTn id="93" dur="500" fill="hold"/>
                                        <p:tgtEl>
                                          <p:spTgt spid="14"/>
                                        </p:tgtEl>
                                        <p:attrNameLst>
                                          <p:attrName>ppt_w</p:attrName>
                                        </p:attrNameLst>
                                      </p:cBhvr>
                                      <p:tavLst>
                                        <p:tav tm="0">
                                          <p:val>
                                            <p:fltVal val="0"/>
                                          </p:val>
                                        </p:tav>
                                        <p:tav tm="100000">
                                          <p:val>
                                            <p:strVal val="#ppt_w"/>
                                          </p:val>
                                        </p:tav>
                                      </p:tavLst>
                                    </p:anim>
                                    <p:anim calcmode="lin" valueType="num">
                                      <p:cBhvr>
                                        <p:cTn id="94" dur="500" fill="hold"/>
                                        <p:tgtEl>
                                          <p:spTgt spid="14"/>
                                        </p:tgtEl>
                                        <p:attrNameLst>
                                          <p:attrName>ppt_h</p:attrName>
                                        </p:attrNameLst>
                                      </p:cBhvr>
                                      <p:tavLst>
                                        <p:tav tm="0">
                                          <p:val>
                                            <p:fltVal val="0"/>
                                          </p:val>
                                        </p:tav>
                                        <p:tav tm="100000">
                                          <p:val>
                                            <p:strVal val="#ppt_h"/>
                                          </p:val>
                                        </p:tav>
                                      </p:tavLst>
                                    </p:anim>
                                    <p:animEffect transition="in" filter="fade">
                                      <p:cBhvr>
                                        <p:cTn id="95" dur="500"/>
                                        <p:tgtEl>
                                          <p:spTgt spid="14"/>
                                        </p:tgtEl>
                                      </p:cBhvr>
                                    </p:animEffect>
                                  </p:childTnLst>
                                </p:cTn>
                              </p:par>
                              <p:par>
                                <p:cTn id="96" presetID="53" presetClass="entr" presetSubtype="0" fill="hold" nodeType="withEffect">
                                  <p:stCondLst>
                                    <p:cond delay="0"/>
                                  </p:stCondLst>
                                  <p:childTnLst>
                                    <p:set>
                                      <p:cBhvr>
                                        <p:cTn id="97" dur="1" fill="hold">
                                          <p:stCondLst>
                                            <p:cond delay="0"/>
                                          </p:stCondLst>
                                        </p:cTn>
                                        <p:tgtEl>
                                          <p:spTgt spid="15"/>
                                        </p:tgtEl>
                                        <p:attrNameLst>
                                          <p:attrName>style.visibility</p:attrName>
                                        </p:attrNameLst>
                                      </p:cBhvr>
                                      <p:to>
                                        <p:strVal val="visible"/>
                                      </p:to>
                                    </p:set>
                                    <p:anim calcmode="lin" valueType="num">
                                      <p:cBhvr>
                                        <p:cTn id="98" dur="500" fill="hold"/>
                                        <p:tgtEl>
                                          <p:spTgt spid="15"/>
                                        </p:tgtEl>
                                        <p:attrNameLst>
                                          <p:attrName>ppt_w</p:attrName>
                                        </p:attrNameLst>
                                      </p:cBhvr>
                                      <p:tavLst>
                                        <p:tav tm="0">
                                          <p:val>
                                            <p:fltVal val="0"/>
                                          </p:val>
                                        </p:tav>
                                        <p:tav tm="100000">
                                          <p:val>
                                            <p:strVal val="#ppt_w"/>
                                          </p:val>
                                        </p:tav>
                                      </p:tavLst>
                                    </p:anim>
                                    <p:anim calcmode="lin" valueType="num">
                                      <p:cBhvr>
                                        <p:cTn id="99" dur="500" fill="hold"/>
                                        <p:tgtEl>
                                          <p:spTgt spid="15"/>
                                        </p:tgtEl>
                                        <p:attrNameLst>
                                          <p:attrName>ppt_h</p:attrName>
                                        </p:attrNameLst>
                                      </p:cBhvr>
                                      <p:tavLst>
                                        <p:tav tm="0">
                                          <p:val>
                                            <p:fltVal val="0"/>
                                          </p:val>
                                        </p:tav>
                                        <p:tav tm="100000">
                                          <p:val>
                                            <p:strVal val="#ppt_h"/>
                                          </p:val>
                                        </p:tav>
                                      </p:tavLst>
                                    </p:anim>
                                    <p:animEffect transition="in" filter="fade">
                                      <p:cBhvr>
                                        <p:cTn id="100" dur="500"/>
                                        <p:tgtEl>
                                          <p:spTgt spid="15"/>
                                        </p:tgtEl>
                                      </p:cBhvr>
                                    </p:animEffect>
                                  </p:childTnLst>
                                </p:cTn>
                              </p:par>
                              <p:par>
                                <p:cTn id="101" presetID="53" presetClass="entr" presetSubtype="0" fill="hold" nodeType="withEffect">
                                  <p:stCondLst>
                                    <p:cond delay="0"/>
                                  </p:stCondLst>
                                  <p:childTnLst>
                                    <p:set>
                                      <p:cBhvr>
                                        <p:cTn id="102" dur="1" fill="hold">
                                          <p:stCondLst>
                                            <p:cond delay="0"/>
                                          </p:stCondLst>
                                        </p:cTn>
                                        <p:tgtEl>
                                          <p:spTgt spid="16"/>
                                        </p:tgtEl>
                                        <p:attrNameLst>
                                          <p:attrName>style.visibility</p:attrName>
                                        </p:attrNameLst>
                                      </p:cBhvr>
                                      <p:to>
                                        <p:strVal val="visible"/>
                                      </p:to>
                                    </p:set>
                                    <p:anim calcmode="lin" valueType="num">
                                      <p:cBhvr>
                                        <p:cTn id="103" dur="500" fill="hold"/>
                                        <p:tgtEl>
                                          <p:spTgt spid="16"/>
                                        </p:tgtEl>
                                        <p:attrNameLst>
                                          <p:attrName>ppt_w</p:attrName>
                                        </p:attrNameLst>
                                      </p:cBhvr>
                                      <p:tavLst>
                                        <p:tav tm="0">
                                          <p:val>
                                            <p:fltVal val="0"/>
                                          </p:val>
                                        </p:tav>
                                        <p:tav tm="100000">
                                          <p:val>
                                            <p:strVal val="#ppt_w"/>
                                          </p:val>
                                        </p:tav>
                                      </p:tavLst>
                                    </p:anim>
                                    <p:anim calcmode="lin" valueType="num">
                                      <p:cBhvr>
                                        <p:cTn id="104" dur="500" fill="hold"/>
                                        <p:tgtEl>
                                          <p:spTgt spid="16"/>
                                        </p:tgtEl>
                                        <p:attrNameLst>
                                          <p:attrName>ppt_h</p:attrName>
                                        </p:attrNameLst>
                                      </p:cBhvr>
                                      <p:tavLst>
                                        <p:tav tm="0">
                                          <p:val>
                                            <p:fltVal val="0"/>
                                          </p:val>
                                        </p:tav>
                                        <p:tav tm="100000">
                                          <p:val>
                                            <p:strVal val="#ppt_h"/>
                                          </p:val>
                                        </p:tav>
                                      </p:tavLst>
                                    </p:anim>
                                    <p:animEffect transition="in" filter="fade">
                                      <p:cBhvr>
                                        <p:cTn id="105" dur="500"/>
                                        <p:tgtEl>
                                          <p:spTgt spid="16"/>
                                        </p:tgtEl>
                                      </p:cBhvr>
                                    </p:animEffect>
                                  </p:childTnLst>
                                </p:cTn>
                              </p:par>
                              <p:par>
                                <p:cTn id="106" presetID="53" presetClass="entr" presetSubtype="0" fill="hold" nodeType="withEffect">
                                  <p:stCondLst>
                                    <p:cond delay="0"/>
                                  </p:stCondLst>
                                  <p:childTnLst>
                                    <p:set>
                                      <p:cBhvr>
                                        <p:cTn id="107" dur="1" fill="hold">
                                          <p:stCondLst>
                                            <p:cond delay="0"/>
                                          </p:stCondLst>
                                        </p:cTn>
                                        <p:tgtEl>
                                          <p:spTgt spid="17"/>
                                        </p:tgtEl>
                                        <p:attrNameLst>
                                          <p:attrName>style.visibility</p:attrName>
                                        </p:attrNameLst>
                                      </p:cBhvr>
                                      <p:to>
                                        <p:strVal val="visible"/>
                                      </p:to>
                                    </p:set>
                                    <p:anim calcmode="lin" valueType="num">
                                      <p:cBhvr>
                                        <p:cTn id="108" dur="500" fill="hold"/>
                                        <p:tgtEl>
                                          <p:spTgt spid="17"/>
                                        </p:tgtEl>
                                        <p:attrNameLst>
                                          <p:attrName>ppt_w</p:attrName>
                                        </p:attrNameLst>
                                      </p:cBhvr>
                                      <p:tavLst>
                                        <p:tav tm="0">
                                          <p:val>
                                            <p:fltVal val="0"/>
                                          </p:val>
                                        </p:tav>
                                        <p:tav tm="100000">
                                          <p:val>
                                            <p:strVal val="#ppt_w"/>
                                          </p:val>
                                        </p:tav>
                                      </p:tavLst>
                                    </p:anim>
                                    <p:anim calcmode="lin" valueType="num">
                                      <p:cBhvr>
                                        <p:cTn id="109" dur="500" fill="hold"/>
                                        <p:tgtEl>
                                          <p:spTgt spid="17"/>
                                        </p:tgtEl>
                                        <p:attrNameLst>
                                          <p:attrName>ppt_h</p:attrName>
                                        </p:attrNameLst>
                                      </p:cBhvr>
                                      <p:tavLst>
                                        <p:tav tm="0">
                                          <p:val>
                                            <p:fltVal val="0"/>
                                          </p:val>
                                        </p:tav>
                                        <p:tav tm="100000">
                                          <p:val>
                                            <p:strVal val="#ppt_h"/>
                                          </p:val>
                                        </p:tav>
                                      </p:tavLst>
                                    </p:anim>
                                    <p:animEffect transition="in" filter="fade">
                                      <p:cBhvr>
                                        <p:cTn id="110" dur="500"/>
                                        <p:tgtEl>
                                          <p:spTgt spid="17"/>
                                        </p:tgtEl>
                                      </p:cBhvr>
                                    </p:animEffect>
                                  </p:childTnLst>
                                </p:cTn>
                              </p:par>
                              <p:par>
                                <p:cTn id="111" presetID="53" presetClass="entr" presetSubtype="0" fill="hold" nodeType="withEffect">
                                  <p:stCondLst>
                                    <p:cond delay="0"/>
                                  </p:stCondLst>
                                  <p:childTnLst>
                                    <p:set>
                                      <p:cBhvr>
                                        <p:cTn id="112" dur="1" fill="hold">
                                          <p:stCondLst>
                                            <p:cond delay="0"/>
                                          </p:stCondLst>
                                        </p:cTn>
                                        <p:tgtEl>
                                          <p:spTgt spid="18"/>
                                        </p:tgtEl>
                                        <p:attrNameLst>
                                          <p:attrName>style.visibility</p:attrName>
                                        </p:attrNameLst>
                                      </p:cBhvr>
                                      <p:to>
                                        <p:strVal val="visible"/>
                                      </p:to>
                                    </p:set>
                                    <p:anim calcmode="lin" valueType="num">
                                      <p:cBhvr>
                                        <p:cTn id="113" dur="500" fill="hold"/>
                                        <p:tgtEl>
                                          <p:spTgt spid="18"/>
                                        </p:tgtEl>
                                        <p:attrNameLst>
                                          <p:attrName>ppt_w</p:attrName>
                                        </p:attrNameLst>
                                      </p:cBhvr>
                                      <p:tavLst>
                                        <p:tav tm="0">
                                          <p:val>
                                            <p:fltVal val="0"/>
                                          </p:val>
                                        </p:tav>
                                        <p:tav tm="100000">
                                          <p:val>
                                            <p:strVal val="#ppt_w"/>
                                          </p:val>
                                        </p:tav>
                                      </p:tavLst>
                                    </p:anim>
                                    <p:anim calcmode="lin" valueType="num">
                                      <p:cBhvr>
                                        <p:cTn id="114" dur="500" fill="hold"/>
                                        <p:tgtEl>
                                          <p:spTgt spid="18"/>
                                        </p:tgtEl>
                                        <p:attrNameLst>
                                          <p:attrName>ppt_h</p:attrName>
                                        </p:attrNameLst>
                                      </p:cBhvr>
                                      <p:tavLst>
                                        <p:tav tm="0">
                                          <p:val>
                                            <p:fltVal val="0"/>
                                          </p:val>
                                        </p:tav>
                                        <p:tav tm="100000">
                                          <p:val>
                                            <p:strVal val="#ppt_h"/>
                                          </p:val>
                                        </p:tav>
                                      </p:tavLst>
                                    </p:anim>
                                    <p:animEffect transition="in" filter="fade">
                                      <p:cBhvr>
                                        <p:cTn id="115" dur="500"/>
                                        <p:tgtEl>
                                          <p:spTgt spid="18"/>
                                        </p:tgtEl>
                                      </p:cBhvr>
                                    </p:animEffect>
                                  </p:childTnLst>
                                </p:cTn>
                              </p:par>
                              <p:par>
                                <p:cTn id="116" presetID="53" presetClass="entr" presetSubtype="0" fill="hold" nodeType="withEffect">
                                  <p:stCondLst>
                                    <p:cond delay="0"/>
                                  </p:stCondLst>
                                  <p:childTnLst>
                                    <p:set>
                                      <p:cBhvr>
                                        <p:cTn id="117" dur="1" fill="hold">
                                          <p:stCondLst>
                                            <p:cond delay="0"/>
                                          </p:stCondLst>
                                        </p:cTn>
                                        <p:tgtEl>
                                          <p:spTgt spid="19"/>
                                        </p:tgtEl>
                                        <p:attrNameLst>
                                          <p:attrName>style.visibility</p:attrName>
                                        </p:attrNameLst>
                                      </p:cBhvr>
                                      <p:to>
                                        <p:strVal val="visible"/>
                                      </p:to>
                                    </p:set>
                                    <p:anim calcmode="lin" valueType="num">
                                      <p:cBhvr>
                                        <p:cTn id="118" dur="500" fill="hold"/>
                                        <p:tgtEl>
                                          <p:spTgt spid="19"/>
                                        </p:tgtEl>
                                        <p:attrNameLst>
                                          <p:attrName>ppt_w</p:attrName>
                                        </p:attrNameLst>
                                      </p:cBhvr>
                                      <p:tavLst>
                                        <p:tav tm="0">
                                          <p:val>
                                            <p:fltVal val="0"/>
                                          </p:val>
                                        </p:tav>
                                        <p:tav tm="100000">
                                          <p:val>
                                            <p:strVal val="#ppt_w"/>
                                          </p:val>
                                        </p:tav>
                                      </p:tavLst>
                                    </p:anim>
                                    <p:anim calcmode="lin" valueType="num">
                                      <p:cBhvr>
                                        <p:cTn id="119" dur="500" fill="hold"/>
                                        <p:tgtEl>
                                          <p:spTgt spid="19"/>
                                        </p:tgtEl>
                                        <p:attrNameLst>
                                          <p:attrName>ppt_h</p:attrName>
                                        </p:attrNameLst>
                                      </p:cBhvr>
                                      <p:tavLst>
                                        <p:tav tm="0">
                                          <p:val>
                                            <p:fltVal val="0"/>
                                          </p:val>
                                        </p:tav>
                                        <p:tav tm="100000">
                                          <p:val>
                                            <p:strVal val="#ppt_h"/>
                                          </p:val>
                                        </p:tav>
                                      </p:tavLst>
                                    </p:anim>
                                    <p:animEffect transition="in" filter="fade">
                                      <p:cBhvr>
                                        <p:cTn id="12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71499" y="2428868"/>
            <a:ext cx="10291286" cy="1143000"/>
          </a:xfrm>
        </p:spPr>
        <p:txBody>
          <a:bodyPr/>
          <a:lstStyle/>
          <a:p>
            <a:pPr algn="ctr"/>
            <a:r>
              <a:rPr lang="fr-FR" b="1" dirty="0" smtClean="0">
                <a:solidFill>
                  <a:srgbClr val="C00000"/>
                </a:solidFill>
                <a:effectLst>
                  <a:outerShdw blurRad="38100" dist="38100" dir="2700000" algn="tl">
                    <a:srgbClr val="000000">
                      <a:alpha val="43137"/>
                    </a:srgbClr>
                  </a:outerShdw>
                </a:effectLst>
                <a:latin typeface="Gisha" pitchFamily="34" charset="-79"/>
                <a:cs typeface="Gisha" pitchFamily="34" charset="-79"/>
              </a:rPr>
              <a:t>Résultats de simulation</a:t>
            </a:r>
            <a:endParaRPr lang="fr-FR" b="1" dirty="0">
              <a:solidFill>
                <a:srgbClr val="C00000"/>
              </a:solidFill>
              <a:effectLst>
                <a:outerShdw blurRad="38100" dist="38100" dir="2700000" algn="tl">
                  <a:srgbClr val="000000">
                    <a:alpha val="43137"/>
                  </a:srgbClr>
                </a:outerShdw>
              </a:effectLst>
              <a:latin typeface="Gisha" pitchFamily="34" charset="-79"/>
              <a:cs typeface="Gisha" pitchFamily="34" charset="-79"/>
            </a:endParaRPr>
          </a:p>
        </p:txBody>
      </p:sp>
      <p:sp>
        <p:nvSpPr>
          <p:cNvPr id="3" name="Espace réservé du numéro de diapositive 2"/>
          <p:cNvSpPr>
            <a:spLocks noGrp="1"/>
          </p:cNvSpPr>
          <p:nvPr>
            <p:ph type="sldNum" sz="quarter" idx="12"/>
          </p:nvPr>
        </p:nvSpPr>
        <p:spPr/>
        <p:txBody>
          <a:bodyPr/>
          <a:lstStyle/>
          <a:p>
            <a:fld id="{764F108D-0FEA-4783-9C00-7E3AF080424A}" type="slidenum">
              <a:rPr lang="fr-FR" smtClean="0"/>
              <a:pPr/>
              <a:t>13</a:t>
            </a:fld>
            <a:endParaRPr lang="fr-FR"/>
          </a:p>
        </p:txBody>
      </p:sp>
      <p:pic>
        <p:nvPicPr>
          <p:cNvPr id="1028" name="Picture 4" descr="C:\Users\ami\Desktop\power FSS\pulses.gif"/>
          <p:cNvPicPr>
            <a:picLocks noChangeAspect="1" noChangeArrowheads="1" noCrop="1"/>
          </p:cNvPicPr>
          <p:nvPr/>
        </p:nvPicPr>
        <p:blipFill>
          <a:blip r:embed="rId2"/>
          <a:srcRect/>
          <a:stretch>
            <a:fillRect/>
          </a:stretch>
        </p:blipFill>
        <p:spPr bwMode="auto">
          <a:xfrm>
            <a:off x="1800193" y="3500438"/>
            <a:ext cx="8705850" cy="250030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8086737" y="3571876"/>
            <a:ext cx="4514838" cy="500066"/>
          </a:xfrm>
        </p:spPr>
        <p:txBody>
          <a:bodyPr>
            <a:normAutofit fontScale="92500" lnSpcReduction="20000"/>
          </a:bodyPr>
          <a:lstStyle/>
          <a:p>
            <a:pPr>
              <a:buNone/>
            </a:pPr>
            <a:r>
              <a:rPr lang="fr-FR" dirty="0" smtClean="0"/>
              <a:t>  </a:t>
            </a:r>
            <a:r>
              <a:rPr lang="fr-FR" sz="2000" b="1" dirty="0" smtClean="0"/>
              <a:t>Cellule réaliser sous logiciel CST </a:t>
            </a:r>
            <a:endParaRPr lang="fr-FR" sz="2000" b="1" dirty="0"/>
          </a:p>
        </p:txBody>
      </p:sp>
      <p:sp>
        <p:nvSpPr>
          <p:cNvPr id="25" name="Espace réservé du numéro de diapositive 24"/>
          <p:cNvSpPr>
            <a:spLocks noGrp="1"/>
          </p:cNvSpPr>
          <p:nvPr>
            <p:ph type="sldNum" sz="quarter" idx="12"/>
          </p:nvPr>
        </p:nvSpPr>
        <p:spPr/>
        <p:txBody>
          <a:bodyPr/>
          <a:lstStyle/>
          <a:p>
            <a:fld id="{764F108D-0FEA-4783-9C00-7E3AF080424A}" type="slidenum">
              <a:rPr lang="fr-FR" smtClean="0"/>
              <a:pPr/>
              <a:t>14</a:t>
            </a:fld>
            <a:endParaRPr lang="fr-FR"/>
          </a:p>
        </p:txBody>
      </p:sp>
      <p:sp>
        <p:nvSpPr>
          <p:cNvPr id="8" name="Rectangle 7"/>
          <p:cNvSpPr/>
          <p:nvPr/>
        </p:nvSpPr>
        <p:spPr>
          <a:xfrm>
            <a:off x="2085945" y="357166"/>
            <a:ext cx="7086605" cy="461665"/>
          </a:xfrm>
          <a:prstGeom prst="rect">
            <a:avLst/>
          </a:prstGeom>
        </p:spPr>
        <p:txBody>
          <a:bodyPr wrap="square">
            <a:spAutoFit/>
          </a:bodyPr>
          <a:lstStyle/>
          <a:p>
            <a:pPr algn="ctr"/>
            <a:r>
              <a:rPr lang="fr-FR" sz="2400" b="1" dirty="0" smtClean="0">
                <a:solidFill>
                  <a:srgbClr val="C00000"/>
                </a:solidFill>
                <a:latin typeface="Gisha" pitchFamily="34" charset="-79"/>
                <a:cs typeface="Gisha" pitchFamily="34" charset="-79"/>
              </a:rPr>
              <a:t>Conception de la cellule sous les deux logiciel </a:t>
            </a:r>
            <a:endParaRPr lang="fr-FR" sz="2400" b="1" dirty="0">
              <a:solidFill>
                <a:srgbClr val="C00000"/>
              </a:solidFill>
              <a:latin typeface="Gisha" pitchFamily="34" charset="-79"/>
              <a:cs typeface="Gisha" pitchFamily="34" charset="-79"/>
            </a:endParaRPr>
          </a:p>
        </p:txBody>
      </p:sp>
      <p:sp>
        <p:nvSpPr>
          <p:cNvPr id="11" name="Cadre 10"/>
          <p:cNvSpPr/>
          <p:nvPr/>
        </p:nvSpPr>
        <p:spPr>
          <a:xfrm>
            <a:off x="228557" y="1357298"/>
            <a:ext cx="1285884" cy="1357322"/>
          </a:xfrm>
          <a:prstGeom prst="frame">
            <a:avLst>
              <a:gd name="adj1" fmla="val 4741"/>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2" name="Plus 11"/>
          <p:cNvSpPr/>
          <p:nvPr/>
        </p:nvSpPr>
        <p:spPr>
          <a:xfrm>
            <a:off x="1943069" y="1571612"/>
            <a:ext cx="785818" cy="857256"/>
          </a:xfrm>
          <a:prstGeom prst="mathPlus">
            <a:avLst>
              <a:gd name="adj1" fmla="val 5743"/>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Bouée 13"/>
          <p:cNvSpPr/>
          <p:nvPr/>
        </p:nvSpPr>
        <p:spPr>
          <a:xfrm>
            <a:off x="2871763" y="1142984"/>
            <a:ext cx="1928826" cy="1714512"/>
          </a:xfrm>
          <a:prstGeom prst="donut">
            <a:avLst>
              <a:gd name="adj" fmla="val 3780"/>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C00000"/>
              </a:solidFill>
            </a:endParaRPr>
          </a:p>
        </p:txBody>
      </p:sp>
      <p:sp>
        <p:nvSpPr>
          <p:cNvPr id="15" name="Rectangle 14"/>
          <p:cNvSpPr/>
          <p:nvPr/>
        </p:nvSpPr>
        <p:spPr>
          <a:xfrm flipV="1">
            <a:off x="2871763" y="2000240"/>
            <a:ext cx="1928826" cy="71438"/>
          </a:xfrm>
          <a:prstGeom prst="rect">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C00000"/>
              </a:solidFill>
            </a:endParaRPr>
          </a:p>
        </p:txBody>
      </p:sp>
      <p:sp>
        <p:nvSpPr>
          <p:cNvPr id="16" name="Rectangle 15"/>
          <p:cNvSpPr/>
          <p:nvPr/>
        </p:nvSpPr>
        <p:spPr>
          <a:xfrm>
            <a:off x="3729019" y="1928802"/>
            <a:ext cx="216593" cy="3240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spcBef>
                <a:spcPct val="20000"/>
              </a:spcBef>
            </a:pPr>
            <a:endParaRPr lang="fr-FR" sz="3200" b="1" dirty="0">
              <a:solidFill>
                <a:prstClr val="black"/>
              </a:solidFill>
            </a:endParaRPr>
          </a:p>
        </p:txBody>
      </p:sp>
      <p:sp>
        <p:nvSpPr>
          <p:cNvPr id="17" name="Rectangle 16"/>
          <p:cNvSpPr/>
          <p:nvPr/>
        </p:nvSpPr>
        <p:spPr>
          <a:xfrm rot="18991759">
            <a:off x="2987748" y="1283844"/>
            <a:ext cx="152851" cy="39811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spcBef>
                <a:spcPct val="20000"/>
              </a:spcBef>
            </a:pPr>
            <a:endParaRPr lang="fr-FR" sz="3200" b="1" dirty="0">
              <a:solidFill>
                <a:prstClr val="black"/>
              </a:solidFill>
            </a:endParaRPr>
          </a:p>
        </p:txBody>
      </p:sp>
      <p:sp>
        <p:nvSpPr>
          <p:cNvPr id="18" name="Rectangle 17"/>
          <p:cNvSpPr/>
          <p:nvPr/>
        </p:nvSpPr>
        <p:spPr>
          <a:xfrm rot="2787950">
            <a:off x="4567670" y="1164631"/>
            <a:ext cx="115745" cy="5896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spcBef>
                <a:spcPct val="20000"/>
              </a:spcBef>
            </a:pPr>
            <a:endParaRPr lang="fr-FR" sz="3200" b="1" dirty="0">
              <a:solidFill>
                <a:prstClr val="black"/>
              </a:solidFill>
              <a:latin typeface="+mj-lt"/>
            </a:endParaRPr>
          </a:p>
        </p:txBody>
      </p:sp>
      <p:sp>
        <p:nvSpPr>
          <p:cNvPr id="19" name="Rectangle 18"/>
          <p:cNvSpPr/>
          <p:nvPr/>
        </p:nvSpPr>
        <p:spPr>
          <a:xfrm rot="13620443">
            <a:off x="3212868" y="2590618"/>
            <a:ext cx="113452" cy="59136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bg1"/>
              </a:solidFill>
            </a:endParaRPr>
          </a:p>
        </p:txBody>
      </p:sp>
      <p:sp>
        <p:nvSpPr>
          <p:cNvPr id="20" name="Rectangle 19"/>
          <p:cNvSpPr/>
          <p:nvPr/>
        </p:nvSpPr>
        <p:spPr>
          <a:xfrm rot="18991759">
            <a:off x="4587006" y="2455128"/>
            <a:ext cx="140163" cy="68102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bg1"/>
              </a:solidFill>
            </a:endParaRPr>
          </a:p>
        </p:txBody>
      </p:sp>
      <p:sp>
        <p:nvSpPr>
          <p:cNvPr id="30" name="Rectangle 29"/>
          <p:cNvSpPr/>
          <p:nvPr/>
        </p:nvSpPr>
        <p:spPr>
          <a:xfrm>
            <a:off x="0" y="2928934"/>
            <a:ext cx="1881221" cy="369332"/>
          </a:xfrm>
          <a:prstGeom prst="rect">
            <a:avLst/>
          </a:prstGeom>
        </p:spPr>
        <p:txBody>
          <a:bodyPr wrap="none">
            <a:spAutoFit/>
          </a:bodyPr>
          <a:lstStyle/>
          <a:p>
            <a:r>
              <a:rPr lang="fr-FR" sz="1600" b="1" dirty="0" smtClean="0"/>
              <a:t>substrat  </a:t>
            </a:r>
            <a:r>
              <a:rPr lang="fr-FR" b="1" dirty="0" smtClean="0"/>
              <a:t>ROTMM6</a:t>
            </a:r>
            <a:endParaRPr lang="fr-FR" sz="1600" b="1" dirty="0"/>
          </a:p>
        </p:txBody>
      </p:sp>
      <p:pic>
        <p:nvPicPr>
          <p:cNvPr id="33" name="Picture 5" descr="C:\Users\ami\Desktop\Capture44.PNG"/>
          <p:cNvPicPr>
            <a:picLocks noChangeAspect="1" noChangeArrowheads="1"/>
          </p:cNvPicPr>
          <p:nvPr/>
        </p:nvPicPr>
        <p:blipFill>
          <a:blip r:embed="rId3"/>
          <a:srcRect/>
          <a:stretch>
            <a:fillRect/>
          </a:stretch>
        </p:blipFill>
        <p:spPr bwMode="auto">
          <a:xfrm>
            <a:off x="4514836" y="3643314"/>
            <a:ext cx="2580473" cy="2300180"/>
          </a:xfrm>
          <a:prstGeom prst="rect">
            <a:avLst/>
          </a:prstGeom>
          <a:ln>
            <a:noFill/>
          </a:ln>
          <a:effectLst>
            <a:outerShdw blurRad="292100" dist="139700" dir="2700000" algn="tl" rotWithShape="0">
              <a:srgbClr val="333333">
                <a:alpha val="65000"/>
              </a:srgbClr>
            </a:outerShdw>
          </a:effectLst>
        </p:spPr>
      </p:pic>
      <p:pic>
        <p:nvPicPr>
          <p:cNvPr id="35" name="Picture 3" descr="C:\Users\ami\Desktop\Capture4.PNG"/>
          <p:cNvPicPr>
            <a:picLocks noChangeAspect="1" noChangeArrowheads="1"/>
          </p:cNvPicPr>
          <p:nvPr/>
        </p:nvPicPr>
        <p:blipFill>
          <a:blip r:embed="rId4"/>
          <a:srcRect/>
          <a:stretch>
            <a:fillRect/>
          </a:stretch>
        </p:blipFill>
        <p:spPr bwMode="auto">
          <a:xfrm>
            <a:off x="8658241" y="1142984"/>
            <a:ext cx="2965476" cy="2361819"/>
          </a:xfrm>
          <a:prstGeom prst="rect">
            <a:avLst/>
          </a:prstGeom>
          <a:ln>
            <a:noFill/>
          </a:ln>
          <a:effectLst>
            <a:outerShdw blurRad="292100" dist="139700" dir="2700000" algn="tl" rotWithShape="0">
              <a:srgbClr val="333333">
                <a:alpha val="65000"/>
              </a:srgbClr>
            </a:outerShdw>
          </a:effectLst>
        </p:spPr>
      </p:pic>
      <p:sp>
        <p:nvSpPr>
          <p:cNvPr id="21" name="Rectangle 20"/>
          <p:cNvSpPr/>
          <p:nvPr/>
        </p:nvSpPr>
        <p:spPr>
          <a:xfrm>
            <a:off x="2871763" y="3071810"/>
            <a:ext cx="1752980" cy="369332"/>
          </a:xfrm>
          <a:prstGeom prst="rect">
            <a:avLst/>
          </a:prstGeom>
        </p:spPr>
        <p:txBody>
          <a:bodyPr wrap="none">
            <a:spAutoFit/>
          </a:bodyPr>
          <a:lstStyle/>
          <a:p>
            <a:r>
              <a:rPr lang="fr-FR" b="1" dirty="0" smtClean="0"/>
              <a:t>Cellule circulaire</a:t>
            </a:r>
            <a:endParaRPr lang="fr-FR" b="1" dirty="0"/>
          </a:p>
        </p:txBody>
      </p:sp>
      <p:sp>
        <p:nvSpPr>
          <p:cNvPr id="22" name="Flèche droite 21"/>
          <p:cNvSpPr/>
          <p:nvPr/>
        </p:nvSpPr>
        <p:spPr>
          <a:xfrm>
            <a:off x="5300655" y="1928802"/>
            <a:ext cx="2928958" cy="214314"/>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Flèche droite 22"/>
          <p:cNvSpPr/>
          <p:nvPr/>
        </p:nvSpPr>
        <p:spPr>
          <a:xfrm rot="5400000">
            <a:off x="4586275" y="2643182"/>
            <a:ext cx="1500198" cy="214314"/>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Rectangle 23"/>
          <p:cNvSpPr/>
          <p:nvPr/>
        </p:nvSpPr>
        <p:spPr>
          <a:xfrm>
            <a:off x="4086209" y="6000768"/>
            <a:ext cx="3367460" cy="369332"/>
          </a:xfrm>
          <a:prstGeom prst="rect">
            <a:avLst/>
          </a:prstGeom>
        </p:spPr>
        <p:txBody>
          <a:bodyPr wrap="none">
            <a:spAutoFit/>
          </a:bodyPr>
          <a:lstStyle/>
          <a:p>
            <a:r>
              <a:rPr lang="fr-FR" b="1" dirty="0" smtClean="0"/>
              <a:t>Cellule réaliser sous logiciel HFSS </a:t>
            </a:r>
            <a:endParaRPr lang="fr-FR"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fltVal val="0"/>
                                          </p:val>
                                        </p:tav>
                                        <p:tav tm="100000">
                                          <p:val>
                                            <p:strVal val="#ppt_h"/>
                                          </p:val>
                                        </p:tav>
                                      </p:tavLst>
                                    </p:anim>
                                    <p:animEffect transition="in" filter="fade">
                                      <p:cBhvr>
                                        <p:cTn id="15" dur="500"/>
                                        <p:tgtEl>
                                          <p:spTgt spid="11"/>
                                        </p:tgtEl>
                                      </p:cBhvr>
                                    </p:animEffect>
                                  </p:childTnLst>
                                </p:cTn>
                              </p:par>
                            </p:childTnLst>
                          </p:cTn>
                        </p:par>
                        <p:par>
                          <p:cTn id="16" fill="hold">
                            <p:stCondLst>
                              <p:cond delay="1500"/>
                            </p:stCondLst>
                            <p:childTnLst>
                              <p:par>
                                <p:cTn id="17" presetID="53" presetClass="entr" presetSubtype="0"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p:cTn id="19" dur="500" fill="hold"/>
                                        <p:tgtEl>
                                          <p:spTgt spid="30"/>
                                        </p:tgtEl>
                                        <p:attrNameLst>
                                          <p:attrName>ppt_w</p:attrName>
                                        </p:attrNameLst>
                                      </p:cBhvr>
                                      <p:tavLst>
                                        <p:tav tm="0">
                                          <p:val>
                                            <p:fltVal val="0"/>
                                          </p:val>
                                        </p:tav>
                                        <p:tav tm="100000">
                                          <p:val>
                                            <p:strVal val="#ppt_w"/>
                                          </p:val>
                                        </p:tav>
                                      </p:tavLst>
                                    </p:anim>
                                    <p:anim calcmode="lin" valueType="num">
                                      <p:cBhvr>
                                        <p:cTn id="20" dur="500" fill="hold"/>
                                        <p:tgtEl>
                                          <p:spTgt spid="30"/>
                                        </p:tgtEl>
                                        <p:attrNameLst>
                                          <p:attrName>ppt_h</p:attrName>
                                        </p:attrNameLst>
                                      </p:cBhvr>
                                      <p:tavLst>
                                        <p:tav tm="0">
                                          <p:val>
                                            <p:fltVal val="0"/>
                                          </p:val>
                                        </p:tav>
                                        <p:tav tm="100000">
                                          <p:val>
                                            <p:strVal val="#ppt_h"/>
                                          </p:val>
                                        </p:tav>
                                      </p:tavLst>
                                    </p:anim>
                                    <p:animEffect transition="in" filter="fade">
                                      <p:cBhvr>
                                        <p:cTn id="21" dur="500"/>
                                        <p:tgtEl>
                                          <p:spTgt spid="30"/>
                                        </p:tgtEl>
                                      </p:cBhvr>
                                    </p:animEffect>
                                  </p:childTnLst>
                                </p:cTn>
                              </p:par>
                            </p:childTnLst>
                          </p:cTn>
                        </p:par>
                        <p:par>
                          <p:cTn id="22" fill="hold">
                            <p:stCondLst>
                              <p:cond delay="2000"/>
                            </p:stCondLst>
                            <p:childTnLst>
                              <p:par>
                                <p:cTn id="23" presetID="53" presetClass="entr" presetSubtype="0"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childTnLst>
                          </p:cTn>
                        </p:par>
                        <p:par>
                          <p:cTn id="28" fill="hold">
                            <p:stCondLst>
                              <p:cond delay="2500"/>
                            </p:stCondLst>
                            <p:childTnLst>
                              <p:par>
                                <p:cTn id="29" presetID="53" presetClass="entr" presetSubtype="0"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animEffect transition="in" filter="fade">
                                      <p:cBhvr>
                                        <p:cTn id="33" dur="500"/>
                                        <p:tgtEl>
                                          <p:spTgt spid="14"/>
                                        </p:tgtEl>
                                      </p:cBhvr>
                                    </p:animEffect>
                                  </p:childTnLst>
                                </p:cTn>
                              </p:par>
                              <p:par>
                                <p:cTn id="34" presetID="53" presetClass="entr" presetSubtype="0"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p:cTn id="36" dur="500" fill="hold"/>
                                        <p:tgtEl>
                                          <p:spTgt spid="15"/>
                                        </p:tgtEl>
                                        <p:attrNameLst>
                                          <p:attrName>ppt_w</p:attrName>
                                        </p:attrNameLst>
                                      </p:cBhvr>
                                      <p:tavLst>
                                        <p:tav tm="0">
                                          <p:val>
                                            <p:fltVal val="0"/>
                                          </p:val>
                                        </p:tav>
                                        <p:tav tm="100000">
                                          <p:val>
                                            <p:strVal val="#ppt_w"/>
                                          </p:val>
                                        </p:tav>
                                      </p:tavLst>
                                    </p:anim>
                                    <p:anim calcmode="lin" valueType="num">
                                      <p:cBhvr>
                                        <p:cTn id="37" dur="500" fill="hold"/>
                                        <p:tgtEl>
                                          <p:spTgt spid="15"/>
                                        </p:tgtEl>
                                        <p:attrNameLst>
                                          <p:attrName>ppt_h</p:attrName>
                                        </p:attrNameLst>
                                      </p:cBhvr>
                                      <p:tavLst>
                                        <p:tav tm="0">
                                          <p:val>
                                            <p:fltVal val="0"/>
                                          </p:val>
                                        </p:tav>
                                        <p:tav tm="100000">
                                          <p:val>
                                            <p:strVal val="#ppt_h"/>
                                          </p:val>
                                        </p:tav>
                                      </p:tavLst>
                                    </p:anim>
                                    <p:animEffect transition="in" filter="fade">
                                      <p:cBhvr>
                                        <p:cTn id="38" dur="500"/>
                                        <p:tgtEl>
                                          <p:spTgt spid="15"/>
                                        </p:tgtEl>
                                      </p:cBhvr>
                                    </p:animEffect>
                                  </p:childTnLst>
                                </p:cTn>
                              </p:par>
                              <p:par>
                                <p:cTn id="39" presetID="53" presetClass="entr" presetSubtype="0" fill="hold" grpId="0" nodeType="with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p:cTn id="41" dur="500" fill="hold"/>
                                        <p:tgtEl>
                                          <p:spTgt spid="16"/>
                                        </p:tgtEl>
                                        <p:attrNameLst>
                                          <p:attrName>ppt_w</p:attrName>
                                        </p:attrNameLst>
                                      </p:cBhvr>
                                      <p:tavLst>
                                        <p:tav tm="0">
                                          <p:val>
                                            <p:fltVal val="0"/>
                                          </p:val>
                                        </p:tav>
                                        <p:tav tm="100000">
                                          <p:val>
                                            <p:strVal val="#ppt_w"/>
                                          </p:val>
                                        </p:tav>
                                      </p:tavLst>
                                    </p:anim>
                                    <p:anim calcmode="lin" valueType="num">
                                      <p:cBhvr>
                                        <p:cTn id="42" dur="500" fill="hold"/>
                                        <p:tgtEl>
                                          <p:spTgt spid="16"/>
                                        </p:tgtEl>
                                        <p:attrNameLst>
                                          <p:attrName>ppt_h</p:attrName>
                                        </p:attrNameLst>
                                      </p:cBhvr>
                                      <p:tavLst>
                                        <p:tav tm="0">
                                          <p:val>
                                            <p:fltVal val="0"/>
                                          </p:val>
                                        </p:tav>
                                        <p:tav tm="100000">
                                          <p:val>
                                            <p:strVal val="#ppt_h"/>
                                          </p:val>
                                        </p:tav>
                                      </p:tavLst>
                                    </p:anim>
                                    <p:animEffect transition="in" filter="fade">
                                      <p:cBhvr>
                                        <p:cTn id="43" dur="500"/>
                                        <p:tgtEl>
                                          <p:spTgt spid="16"/>
                                        </p:tgtEl>
                                      </p:cBhvr>
                                    </p:animEffect>
                                  </p:childTnLst>
                                </p:cTn>
                              </p:par>
                              <p:par>
                                <p:cTn id="44" presetID="53" presetClass="entr" presetSubtype="0" fill="hold" grpId="0" nodeType="withEffect">
                                  <p:stCondLst>
                                    <p:cond delay="0"/>
                                  </p:stCondLst>
                                  <p:childTnLst>
                                    <p:set>
                                      <p:cBhvr>
                                        <p:cTn id="45" dur="1" fill="hold">
                                          <p:stCondLst>
                                            <p:cond delay="0"/>
                                          </p:stCondLst>
                                        </p:cTn>
                                        <p:tgtEl>
                                          <p:spTgt spid="17"/>
                                        </p:tgtEl>
                                        <p:attrNameLst>
                                          <p:attrName>style.visibility</p:attrName>
                                        </p:attrNameLst>
                                      </p:cBhvr>
                                      <p:to>
                                        <p:strVal val="visible"/>
                                      </p:to>
                                    </p:set>
                                    <p:anim calcmode="lin" valueType="num">
                                      <p:cBhvr>
                                        <p:cTn id="46" dur="500" fill="hold"/>
                                        <p:tgtEl>
                                          <p:spTgt spid="17"/>
                                        </p:tgtEl>
                                        <p:attrNameLst>
                                          <p:attrName>ppt_w</p:attrName>
                                        </p:attrNameLst>
                                      </p:cBhvr>
                                      <p:tavLst>
                                        <p:tav tm="0">
                                          <p:val>
                                            <p:fltVal val="0"/>
                                          </p:val>
                                        </p:tav>
                                        <p:tav tm="100000">
                                          <p:val>
                                            <p:strVal val="#ppt_w"/>
                                          </p:val>
                                        </p:tav>
                                      </p:tavLst>
                                    </p:anim>
                                    <p:anim calcmode="lin" valueType="num">
                                      <p:cBhvr>
                                        <p:cTn id="47" dur="500" fill="hold"/>
                                        <p:tgtEl>
                                          <p:spTgt spid="17"/>
                                        </p:tgtEl>
                                        <p:attrNameLst>
                                          <p:attrName>ppt_h</p:attrName>
                                        </p:attrNameLst>
                                      </p:cBhvr>
                                      <p:tavLst>
                                        <p:tav tm="0">
                                          <p:val>
                                            <p:fltVal val="0"/>
                                          </p:val>
                                        </p:tav>
                                        <p:tav tm="100000">
                                          <p:val>
                                            <p:strVal val="#ppt_h"/>
                                          </p:val>
                                        </p:tav>
                                      </p:tavLst>
                                    </p:anim>
                                    <p:animEffect transition="in" filter="fade">
                                      <p:cBhvr>
                                        <p:cTn id="48" dur="500"/>
                                        <p:tgtEl>
                                          <p:spTgt spid="17"/>
                                        </p:tgtEl>
                                      </p:cBhvr>
                                    </p:animEffect>
                                  </p:childTnLst>
                                </p:cTn>
                              </p:par>
                              <p:par>
                                <p:cTn id="49" presetID="53" presetClass="entr" presetSubtype="0" fill="hold" grpId="0" nodeType="with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p:cTn id="51" dur="500" fill="hold"/>
                                        <p:tgtEl>
                                          <p:spTgt spid="18"/>
                                        </p:tgtEl>
                                        <p:attrNameLst>
                                          <p:attrName>ppt_w</p:attrName>
                                        </p:attrNameLst>
                                      </p:cBhvr>
                                      <p:tavLst>
                                        <p:tav tm="0">
                                          <p:val>
                                            <p:fltVal val="0"/>
                                          </p:val>
                                        </p:tav>
                                        <p:tav tm="100000">
                                          <p:val>
                                            <p:strVal val="#ppt_w"/>
                                          </p:val>
                                        </p:tav>
                                      </p:tavLst>
                                    </p:anim>
                                    <p:anim calcmode="lin" valueType="num">
                                      <p:cBhvr>
                                        <p:cTn id="52" dur="500" fill="hold"/>
                                        <p:tgtEl>
                                          <p:spTgt spid="18"/>
                                        </p:tgtEl>
                                        <p:attrNameLst>
                                          <p:attrName>ppt_h</p:attrName>
                                        </p:attrNameLst>
                                      </p:cBhvr>
                                      <p:tavLst>
                                        <p:tav tm="0">
                                          <p:val>
                                            <p:fltVal val="0"/>
                                          </p:val>
                                        </p:tav>
                                        <p:tav tm="100000">
                                          <p:val>
                                            <p:strVal val="#ppt_h"/>
                                          </p:val>
                                        </p:tav>
                                      </p:tavLst>
                                    </p:anim>
                                    <p:animEffect transition="in" filter="fade">
                                      <p:cBhvr>
                                        <p:cTn id="53" dur="500"/>
                                        <p:tgtEl>
                                          <p:spTgt spid="18"/>
                                        </p:tgtEl>
                                      </p:cBhvr>
                                    </p:animEffect>
                                  </p:childTnLst>
                                </p:cTn>
                              </p:par>
                              <p:par>
                                <p:cTn id="54" presetID="53" presetClass="entr" presetSubtype="0" fill="hold" grpId="0" nodeType="withEffect">
                                  <p:stCondLst>
                                    <p:cond delay="0"/>
                                  </p:stCondLst>
                                  <p:childTnLst>
                                    <p:set>
                                      <p:cBhvr>
                                        <p:cTn id="55" dur="1" fill="hold">
                                          <p:stCondLst>
                                            <p:cond delay="0"/>
                                          </p:stCondLst>
                                        </p:cTn>
                                        <p:tgtEl>
                                          <p:spTgt spid="19"/>
                                        </p:tgtEl>
                                        <p:attrNameLst>
                                          <p:attrName>style.visibility</p:attrName>
                                        </p:attrNameLst>
                                      </p:cBhvr>
                                      <p:to>
                                        <p:strVal val="visible"/>
                                      </p:to>
                                    </p:set>
                                    <p:anim calcmode="lin" valueType="num">
                                      <p:cBhvr>
                                        <p:cTn id="56" dur="500" fill="hold"/>
                                        <p:tgtEl>
                                          <p:spTgt spid="19"/>
                                        </p:tgtEl>
                                        <p:attrNameLst>
                                          <p:attrName>ppt_w</p:attrName>
                                        </p:attrNameLst>
                                      </p:cBhvr>
                                      <p:tavLst>
                                        <p:tav tm="0">
                                          <p:val>
                                            <p:fltVal val="0"/>
                                          </p:val>
                                        </p:tav>
                                        <p:tav tm="100000">
                                          <p:val>
                                            <p:strVal val="#ppt_w"/>
                                          </p:val>
                                        </p:tav>
                                      </p:tavLst>
                                    </p:anim>
                                    <p:anim calcmode="lin" valueType="num">
                                      <p:cBhvr>
                                        <p:cTn id="57" dur="500" fill="hold"/>
                                        <p:tgtEl>
                                          <p:spTgt spid="19"/>
                                        </p:tgtEl>
                                        <p:attrNameLst>
                                          <p:attrName>ppt_h</p:attrName>
                                        </p:attrNameLst>
                                      </p:cBhvr>
                                      <p:tavLst>
                                        <p:tav tm="0">
                                          <p:val>
                                            <p:fltVal val="0"/>
                                          </p:val>
                                        </p:tav>
                                        <p:tav tm="100000">
                                          <p:val>
                                            <p:strVal val="#ppt_h"/>
                                          </p:val>
                                        </p:tav>
                                      </p:tavLst>
                                    </p:anim>
                                    <p:animEffect transition="in" filter="fade">
                                      <p:cBhvr>
                                        <p:cTn id="58" dur="500"/>
                                        <p:tgtEl>
                                          <p:spTgt spid="19"/>
                                        </p:tgtEl>
                                      </p:cBhvr>
                                    </p:animEffect>
                                  </p:childTnLst>
                                </p:cTn>
                              </p:par>
                              <p:par>
                                <p:cTn id="59" presetID="53" presetClass="entr" presetSubtype="0" fill="hold" grpId="0" nodeType="withEffect">
                                  <p:stCondLst>
                                    <p:cond delay="0"/>
                                  </p:stCondLst>
                                  <p:childTnLst>
                                    <p:set>
                                      <p:cBhvr>
                                        <p:cTn id="60" dur="1" fill="hold">
                                          <p:stCondLst>
                                            <p:cond delay="0"/>
                                          </p:stCondLst>
                                        </p:cTn>
                                        <p:tgtEl>
                                          <p:spTgt spid="20"/>
                                        </p:tgtEl>
                                        <p:attrNameLst>
                                          <p:attrName>style.visibility</p:attrName>
                                        </p:attrNameLst>
                                      </p:cBhvr>
                                      <p:to>
                                        <p:strVal val="visible"/>
                                      </p:to>
                                    </p:set>
                                    <p:anim calcmode="lin" valueType="num">
                                      <p:cBhvr>
                                        <p:cTn id="61" dur="500" fill="hold"/>
                                        <p:tgtEl>
                                          <p:spTgt spid="20"/>
                                        </p:tgtEl>
                                        <p:attrNameLst>
                                          <p:attrName>ppt_w</p:attrName>
                                        </p:attrNameLst>
                                      </p:cBhvr>
                                      <p:tavLst>
                                        <p:tav tm="0">
                                          <p:val>
                                            <p:fltVal val="0"/>
                                          </p:val>
                                        </p:tav>
                                        <p:tav tm="100000">
                                          <p:val>
                                            <p:strVal val="#ppt_w"/>
                                          </p:val>
                                        </p:tav>
                                      </p:tavLst>
                                    </p:anim>
                                    <p:anim calcmode="lin" valueType="num">
                                      <p:cBhvr>
                                        <p:cTn id="62" dur="500" fill="hold"/>
                                        <p:tgtEl>
                                          <p:spTgt spid="20"/>
                                        </p:tgtEl>
                                        <p:attrNameLst>
                                          <p:attrName>ppt_h</p:attrName>
                                        </p:attrNameLst>
                                      </p:cBhvr>
                                      <p:tavLst>
                                        <p:tav tm="0">
                                          <p:val>
                                            <p:fltVal val="0"/>
                                          </p:val>
                                        </p:tav>
                                        <p:tav tm="100000">
                                          <p:val>
                                            <p:strVal val="#ppt_h"/>
                                          </p:val>
                                        </p:tav>
                                      </p:tavLst>
                                    </p:anim>
                                    <p:animEffect transition="in" filter="fade">
                                      <p:cBhvr>
                                        <p:cTn id="63" dur="500"/>
                                        <p:tgtEl>
                                          <p:spTgt spid="20"/>
                                        </p:tgtEl>
                                      </p:cBhvr>
                                    </p:animEffect>
                                  </p:childTnLst>
                                </p:cTn>
                              </p:par>
                            </p:childTnLst>
                          </p:cTn>
                        </p:par>
                        <p:par>
                          <p:cTn id="64" fill="hold">
                            <p:stCondLst>
                              <p:cond delay="3000"/>
                            </p:stCondLst>
                            <p:childTnLst>
                              <p:par>
                                <p:cTn id="65" presetID="53" presetClass="entr" presetSubtype="0"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 calcmode="lin" valueType="num">
                                      <p:cBhvr>
                                        <p:cTn id="67" dur="500" fill="hold"/>
                                        <p:tgtEl>
                                          <p:spTgt spid="21"/>
                                        </p:tgtEl>
                                        <p:attrNameLst>
                                          <p:attrName>ppt_w</p:attrName>
                                        </p:attrNameLst>
                                      </p:cBhvr>
                                      <p:tavLst>
                                        <p:tav tm="0">
                                          <p:val>
                                            <p:fltVal val="0"/>
                                          </p:val>
                                        </p:tav>
                                        <p:tav tm="100000">
                                          <p:val>
                                            <p:strVal val="#ppt_w"/>
                                          </p:val>
                                        </p:tav>
                                      </p:tavLst>
                                    </p:anim>
                                    <p:anim calcmode="lin" valueType="num">
                                      <p:cBhvr>
                                        <p:cTn id="68" dur="500" fill="hold"/>
                                        <p:tgtEl>
                                          <p:spTgt spid="21"/>
                                        </p:tgtEl>
                                        <p:attrNameLst>
                                          <p:attrName>ppt_h</p:attrName>
                                        </p:attrNameLst>
                                      </p:cBhvr>
                                      <p:tavLst>
                                        <p:tav tm="0">
                                          <p:val>
                                            <p:fltVal val="0"/>
                                          </p:val>
                                        </p:tav>
                                        <p:tav tm="100000">
                                          <p:val>
                                            <p:strVal val="#ppt_h"/>
                                          </p:val>
                                        </p:tav>
                                      </p:tavLst>
                                    </p:anim>
                                    <p:animEffect transition="in" filter="fade">
                                      <p:cBhvr>
                                        <p:cTn id="69" dur="500"/>
                                        <p:tgtEl>
                                          <p:spTgt spid="21"/>
                                        </p:tgtEl>
                                      </p:cBhvr>
                                    </p:animEffect>
                                  </p:childTnLst>
                                </p:cTn>
                              </p:par>
                            </p:childTnLst>
                          </p:cTn>
                        </p:par>
                        <p:par>
                          <p:cTn id="70" fill="hold">
                            <p:stCondLst>
                              <p:cond delay="3500"/>
                            </p:stCondLst>
                            <p:childTnLst>
                              <p:par>
                                <p:cTn id="71" presetID="53" presetClass="entr" presetSubtype="0" fill="hold" grpId="0" nodeType="afterEffect">
                                  <p:stCondLst>
                                    <p:cond delay="0"/>
                                  </p:stCondLst>
                                  <p:childTnLst>
                                    <p:set>
                                      <p:cBhvr>
                                        <p:cTn id="72" dur="1" fill="hold">
                                          <p:stCondLst>
                                            <p:cond delay="0"/>
                                          </p:stCondLst>
                                        </p:cTn>
                                        <p:tgtEl>
                                          <p:spTgt spid="22"/>
                                        </p:tgtEl>
                                        <p:attrNameLst>
                                          <p:attrName>style.visibility</p:attrName>
                                        </p:attrNameLst>
                                      </p:cBhvr>
                                      <p:to>
                                        <p:strVal val="visible"/>
                                      </p:to>
                                    </p:set>
                                    <p:anim calcmode="lin" valueType="num">
                                      <p:cBhvr>
                                        <p:cTn id="73" dur="500" fill="hold"/>
                                        <p:tgtEl>
                                          <p:spTgt spid="22"/>
                                        </p:tgtEl>
                                        <p:attrNameLst>
                                          <p:attrName>ppt_w</p:attrName>
                                        </p:attrNameLst>
                                      </p:cBhvr>
                                      <p:tavLst>
                                        <p:tav tm="0">
                                          <p:val>
                                            <p:fltVal val="0"/>
                                          </p:val>
                                        </p:tav>
                                        <p:tav tm="100000">
                                          <p:val>
                                            <p:strVal val="#ppt_w"/>
                                          </p:val>
                                        </p:tav>
                                      </p:tavLst>
                                    </p:anim>
                                    <p:anim calcmode="lin" valueType="num">
                                      <p:cBhvr>
                                        <p:cTn id="74" dur="500" fill="hold"/>
                                        <p:tgtEl>
                                          <p:spTgt spid="22"/>
                                        </p:tgtEl>
                                        <p:attrNameLst>
                                          <p:attrName>ppt_h</p:attrName>
                                        </p:attrNameLst>
                                      </p:cBhvr>
                                      <p:tavLst>
                                        <p:tav tm="0">
                                          <p:val>
                                            <p:fltVal val="0"/>
                                          </p:val>
                                        </p:tav>
                                        <p:tav tm="100000">
                                          <p:val>
                                            <p:strVal val="#ppt_h"/>
                                          </p:val>
                                        </p:tav>
                                      </p:tavLst>
                                    </p:anim>
                                    <p:animEffect transition="in" filter="fade">
                                      <p:cBhvr>
                                        <p:cTn id="75" dur="500"/>
                                        <p:tgtEl>
                                          <p:spTgt spid="22"/>
                                        </p:tgtEl>
                                      </p:cBhvr>
                                    </p:animEffect>
                                  </p:childTnLst>
                                </p:cTn>
                              </p:par>
                              <p:par>
                                <p:cTn id="76" presetID="53" presetClass="entr" presetSubtype="0" fill="hold" grpId="0" nodeType="withEffect">
                                  <p:stCondLst>
                                    <p:cond delay="0"/>
                                  </p:stCondLst>
                                  <p:childTnLst>
                                    <p:set>
                                      <p:cBhvr>
                                        <p:cTn id="77" dur="1" fill="hold">
                                          <p:stCondLst>
                                            <p:cond delay="0"/>
                                          </p:stCondLst>
                                        </p:cTn>
                                        <p:tgtEl>
                                          <p:spTgt spid="23"/>
                                        </p:tgtEl>
                                        <p:attrNameLst>
                                          <p:attrName>style.visibility</p:attrName>
                                        </p:attrNameLst>
                                      </p:cBhvr>
                                      <p:to>
                                        <p:strVal val="visible"/>
                                      </p:to>
                                    </p:set>
                                    <p:anim calcmode="lin" valueType="num">
                                      <p:cBhvr>
                                        <p:cTn id="78" dur="500" fill="hold"/>
                                        <p:tgtEl>
                                          <p:spTgt spid="23"/>
                                        </p:tgtEl>
                                        <p:attrNameLst>
                                          <p:attrName>ppt_w</p:attrName>
                                        </p:attrNameLst>
                                      </p:cBhvr>
                                      <p:tavLst>
                                        <p:tav tm="0">
                                          <p:val>
                                            <p:fltVal val="0"/>
                                          </p:val>
                                        </p:tav>
                                        <p:tav tm="100000">
                                          <p:val>
                                            <p:strVal val="#ppt_w"/>
                                          </p:val>
                                        </p:tav>
                                      </p:tavLst>
                                    </p:anim>
                                    <p:anim calcmode="lin" valueType="num">
                                      <p:cBhvr>
                                        <p:cTn id="79" dur="500" fill="hold"/>
                                        <p:tgtEl>
                                          <p:spTgt spid="23"/>
                                        </p:tgtEl>
                                        <p:attrNameLst>
                                          <p:attrName>ppt_h</p:attrName>
                                        </p:attrNameLst>
                                      </p:cBhvr>
                                      <p:tavLst>
                                        <p:tav tm="0">
                                          <p:val>
                                            <p:fltVal val="0"/>
                                          </p:val>
                                        </p:tav>
                                        <p:tav tm="100000">
                                          <p:val>
                                            <p:strVal val="#ppt_h"/>
                                          </p:val>
                                        </p:tav>
                                      </p:tavLst>
                                    </p:anim>
                                    <p:animEffect transition="in" filter="fade">
                                      <p:cBhvr>
                                        <p:cTn id="80" dur="500"/>
                                        <p:tgtEl>
                                          <p:spTgt spid="23"/>
                                        </p:tgtEl>
                                      </p:cBhvr>
                                    </p:animEffect>
                                  </p:childTnLst>
                                </p:cTn>
                              </p:par>
                            </p:childTnLst>
                          </p:cTn>
                        </p:par>
                        <p:par>
                          <p:cTn id="81" fill="hold">
                            <p:stCondLst>
                              <p:cond delay="4000"/>
                            </p:stCondLst>
                            <p:childTnLst>
                              <p:par>
                                <p:cTn id="82" presetID="53" presetClass="entr" presetSubtype="0" fill="hold" nodeType="afterEffect">
                                  <p:stCondLst>
                                    <p:cond delay="0"/>
                                  </p:stCondLst>
                                  <p:childTnLst>
                                    <p:set>
                                      <p:cBhvr>
                                        <p:cTn id="83" dur="1" fill="hold">
                                          <p:stCondLst>
                                            <p:cond delay="0"/>
                                          </p:stCondLst>
                                        </p:cTn>
                                        <p:tgtEl>
                                          <p:spTgt spid="35"/>
                                        </p:tgtEl>
                                        <p:attrNameLst>
                                          <p:attrName>style.visibility</p:attrName>
                                        </p:attrNameLst>
                                      </p:cBhvr>
                                      <p:to>
                                        <p:strVal val="visible"/>
                                      </p:to>
                                    </p:set>
                                    <p:anim calcmode="lin" valueType="num">
                                      <p:cBhvr>
                                        <p:cTn id="84" dur="500" fill="hold"/>
                                        <p:tgtEl>
                                          <p:spTgt spid="35"/>
                                        </p:tgtEl>
                                        <p:attrNameLst>
                                          <p:attrName>ppt_w</p:attrName>
                                        </p:attrNameLst>
                                      </p:cBhvr>
                                      <p:tavLst>
                                        <p:tav tm="0">
                                          <p:val>
                                            <p:fltVal val="0"/>
                                          </p:val>
                                        </p:tav>
                                        <p:tav tm="100000">
                                          <p:val>
                                            <p:strVal val="#ppt_w"/>
                                          </p:val>
                                        </p:tav>
                                      </p:tavLst>
                                    </p:anim>
                                    <p:anim calcmode="lin" valueType="num">
                                      <p:cBhvr>
                                        <p:cTn id="85" dur="500" fill="hold"/>
                                        <p:tgtEl>
                                          <p:spTgt spid="35"/>
                                        </p:tgtEl>
                                        <p:attrNameLst>
                                          <p:attrName>ppt_h</p:attrName>
                                        </p:attrNameLst>
                                      </p:cBhvr>
                                      <p:tavLst>
                                        <p:tav tm="0">
                                          <p:val>
                                            <p:fltVal val="0"/>
                                          </p:val>
                                        </p:tav>
                                        <p:tav tm="100000">
                                          <p:val>
                                            <p:strVal val="#ppt_h"/>
                                          </p:val>
                                        </p:tav>
                                      </p:tavLst>
                                    </p:anim>
                                    <p:animEffect transition="in" filter="fade">
                                      <p:cBhvr>
                                        <p:cTn id="86" dur="500"/>
                                        <p:tgtEl>
                                          <p:spTgt spid="35"/>
                                        </p:tgtEl>
                                      </p:cBhvr>
                                    </p:animEffect>
                                  </p:childTnLst>
                                </p:cTn>
                              </p:par>
                            </p:childTnLst>
                          </p:cTn>
                        </p:par>
                        <p:par>
                          <p:cTn id="87" fill="hold">
                            <p:stCondLst>
                              <p:cond delay="4500"/>
                            </p:stCondLst>
                            <p:childTnLst>
                              <p:par>
                                <p:cTn id="88" presetID="53" presetClass="entr" presetSubtype="0" fill="hold" grpId="0" nodeType="afterEffect">
                                  <p:stCondLst>
                                    <p:cond delay="0"/>
                                  </p:stCondLst>
                                  <p:childTnLst>
                                    <p:set>
                                      <p:cBhvr>
                                        <p:cTn id="89" dur="1" fill="hold">
                                          <p:stCondLst>
                                            <p:cond delay="0"/>
                                          </p:stCondLst>
                                        </p:cTn>
                                        <p:tgtEl>
                                          <p:spTgt spid="3">
                                            <p:txEl>
                                              <p:pRg st="0" end="0"/>
                                            </p:txEl>
                                          </p:spTgt>
                                        </p:tgtEl>
                                        <p:attrNameLst>
                                          <p:attrName>style.visibility</p:attrName>
                                        </p:attrNameLst>
                                      </p:cBhvr>
                                      <p:to>
                                        <p:strVal val="visible"/>
                                      </p:to>
                                    </p:set>
                                    <p:anim calcmode="lin" valueType="num">
                                      <p:cBhvr>
                                        <p:cTn id="90"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91"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2" dur="500"/>
                                        <p:tgtEl>
                                          <p:spTgt spid="3">
                                            <p:txEl>
                                              <p:pRg st="0" end="0"/>
                                            </p:txEl>
                                          </p:spTgt>
                                        </p:tgtEl>
                                      </p:cBhvr>
                                    </p:animEffect>
                                  </p:childTnLst>
                                </p:cTn>
                              </p:par>
                            </p:childTnLst>
                          </p:cTn>
                        </p:par>
                        <p:par>
                          <p:cTn id="93" fill="hold">
                            <p:stCondLst>
                              <p:cond delay="5000"/>
                            </p:stCondLst>
                            <p:childTnLst>
                              <p:par>
                                <p:cTn id="94" presetID="53" presetClass="entr" presetSubtype="0" fill="hold" nodeType="afterEffect">
                                  <p:stCondLst>
                                    <p:cond delay="0"/>
                                  </p:stCondLst>
                                  <p:childTnLst>
                                    <p:set>
                                      <p:cBhvr>
                                        <p:cTn id="95" dur="1" fill="hold">
                                          <p:stCondLst>
                                            <p:cond delay="0"/>
                                          </p:stCondLst>
                                        </p:cTn>
                                        <p:tgtEl>
                                          <p:spTgt spid="33"/>
                                        </p:tgtEl>
                                        <p:attrNameLst>
                                          <p:attrName>style.visibility</p:attrName>
                                        </p:attrNameLst>
                                      </p:cBhvr>
                                      <p:to>
                                        <p:strVal val="visible"/>
                                      </p:to>
                                    </p:set>
                                    <p:anim calcmode="lin" valueType="num">
                                      <p:cBhvr>
                                        <p:cTn id="96" dur="500" fill="hold"/>
                                        <p:tgtEl>
                                          <p:spTgt spid="33"/>
                                        </p:tgtEl>
                                        <p:attrNameLst>
                                          <p:attrName>ppt_w</p:attrName>
                                        </p:attrNameLst>
                                      </p:cBhvr>
                                      <p:tavLst>
                                        <p:tav tm="0">
                                          <p:val>
                                            <p:fltVal val="0"/>
                                          </p:val>
                                        </p:tav>
                                        <p:tav tm="100000">
                                          <p:val>
                                            <p:strVal val="#ppt_w"/>
                                          </p:val>
                                        </p:tav>
                                      </p:tavLst>
                                    </p:anim>
                                    <p:anim calcmode="lin" valueType="num">
                                      <p:cBhvr>
                                        <p:cTn id="97" dur="500" fill="hold"/>
                                        <p:tgtEl>
                                          <p:spTgt spid="33"/>
                                        </p:tgtEl>
                                        <p:attrNameLst>
                                          <p:attrName>ppt_h</p:attrName>
                                        </p:attrNameLst>
                                      </p:cBhvr>
                                      <p:tavLst>
                                        <p:tav tm="0">
                                          <p:val>
                                            <p:fltVal val="0"/>
                                          </p:val>
                                        </p:tav>
                                        <p:tav tm="100000">
                                          <p:val>
                                            <p:strVal val="#ppt_h"/>
                                          </p:val>
                                        </p:tav>
                                      </p:tavLst>
                                    </p:anim>
                                    <p:animEffect transition="in" filter="fade">
                                      <p:cBhvr>
                                        <p:cTn id="98" dur="500"/>
                                        <p:tgtEl>
                                          <p:spTgt spid="33"/>
                                        </p:tgtEl>
                                      </p:cBhvr>
                                    </p:animEffect>
                                  </p:childTnLst>
                                </p:cTn>
                              </p:par>
                            </p:childTnLst>
                          </p:cTn>
                        </p:par>
                        <p:par>
                          <p:cTn id="99" fill="hold">
                            <p:stCondLst>
                              <p:cond delay="5500"/>
                            </p:stCondLst>
                            <p:childTnLst>
                              <p:par>
                                <p:cTn id="100" presetID="53" presetClass="entr" presetSubtype="0" fill="hold" grpId="0" nodeType="afterEffect">
                                  <p:stCondLst>
                                    <p:cond delay="0"/>
                                  </p:stCondLst>
                                  <p:childTnLst>
                                    <p:set>
                                      <p:cBhvr>
                                        <p:cTn id="101" dur="1" fill="hold">
                                          <p:stCondLst>
                                            <p:cond delay="0"/>
                                          </p:stCondLst>
                                        </p:cTn>
                                        <p:tgtEl>
                                          <p:spTgt spid="24"/>
                                        </p:tgtEl>
                                        <p:attrNameLst>
                                          <p:attrName>style.visibility</p:attrName>
                                        </p:attrNameLst>
                                      </p:cBhvr>
                                      <p:to>
                                        <p:strVal val="visible"/>
                                      </p:to>
                                    </p:set>
                                    <p:anim calcmode="lin" valueType="num">
                                      <p:cBhvr>
                                        <p:cTn id="102" dur="500" fill="hold"/>
                                        <p:tgtEl>
                                          <p:spTgt spid="24"/>
                                        </p:tgtEl>
                                        <p:attrNameLst>
                                          <p:attrName>ppt_w</p:attrName>
                                        </p:attrNameLst>
                                      </p:cBhvr>
                                      <p:tavLst>
                                        <p:tav tm="0">
                                          <p:val>
                                            <p:fltVal val="0"/>
                                          </p:val>
                                        </p:tav>
                                        <p:tav tm="100000">
                                          <p:val>
                                            <p:strVal val="#ppt_w"/>
                                          </p:val>
                                        </p:tav>
                                      </p:tavLst>
                                    </p:anim>
                                    <p:anim calcmode="lin" valueType="num">
                                      <p:cBhvr>
                                        <p:cTn id="103" dur="500" fill="hold"/>
                                        <p:tgtEl>
                                          <p:spTgt spid="24"/>
                                        </p:tgtEl>
                                        <p:attrNameLst>
                                          <p:attrName>ppt_h</p:attrName>
                                        </p:attrNameLst>
                                      </p:cBhvr>
                                      <p:tavLst>
                                        <p:tav tm="0">
                                          <p:val>
                                            <p:fltVal val="0"/>
                                          </p:val>
                                        </p:tav>
                                        <p:tav tm="100000">
                                          <p:val>
                                            <p:strVal val="#ppt_h"/>
                                          </p:val>
                                        </p:tav>
                                      </p:tavLst>
                                    </p:anim>
                                    <p:animEffect transition="in" filter="fade">
                                      <p:cBhvr>
                                        <p:cTn id="104"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8" grpId="0"/>
      <p:bldP spid="11" grpId="0" animBg="1"/>
      <p:bldP spid="12" grpId="0" animBg="1"/>
      <p:bldP spid="14" grpId="0" animBg="1"/>
      <p:bldP spid="15" grpId="0" animBg="1"/>
      <p:bldP spid="16" grpId="0" animBg="1"/>
      <p:bldP spid="17" grpId="0" animBg="1"/>
      <p:bldP spid="18" grpId="0" animBg="1"/>
      <p:bldP spid="19" grpId="0" animBg="1"/>
      <p:bldP spid="20" grpId="0" animBg="1"/>
      <p:bldP spid="30" grpId="0"/>
      <p:bldP spid="21" grpId="0"/>
      <p:bldP spid="22" grpId="0" animBg="1"/>
      <p:bldP spid="23" grpId="0" animBg="1"/>
      <p:bldP spid="24" grpId="0"/>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re 1"/>
          <p:cNvSpPr>
            <a:spLocks noGrp="1"/>
          </p:cNvSpPr>
          <p:nvPr>
            <p:ph type="title"/>
          </p:nvPr>
        </p:nvSpPr>
        <p:spPr>
          <a:xfrm>
            <a:off x="1585879" y="0"/>
            <a:ext cx="8242476" cy="989034"/>
          </a:xfrm>
        </p:spPr>
        <p:txBody>
          <a:bodyPr>
            <a:normAutofit/>
          </a:bodyPr>
          <a:lstStyle/>
          <a:p>
            <a:pPr algn="ctr"/>
            <a:r>
              <a:rPr lang="fr-FR" dirty="0" smtClean="0"/>
              <a:t>      </a:t>
            </a:r>
            <a:r>
              <a:rPr lang="fr-FR" sz="3200" b="1" dirty="0" smtClean="0">
                <a:solidFill>
                  <a:srgbClr val="C00000"/>
                </a:solidFill>
                <a:latin typeface="Gisha" pitchFamily="34" charset="-79"/>
                <a:cs typeface="Gisha" pitchFamily="34" charset="-79"/>
              </a:rPr>
              <a:t>Etude paramétrique de la cellule </a:t>
            </a:r>
            <a:endParaRPr lang="fr-FR" sz="3600" b="1" dirty="0">
              <a:solidFill>
                <a:srgbClr val="C00000"/>
              </a:solidFill>
              <a:latin typeface="Gisha" pitchFamily="34" charset="-79"/>
              <a:cs typeface="Gisha" pitchFamily="34" charset="-79"/>
            </a:endParaRPr>
          </a:p>
        </p:txBody>
      </p:sp>
      <p:sp>
        <p:nvSpPr>
          <p:cNvPr id="3" name="Espace réservé du contenu 2"/>
          <p:cNvSpPr>
            <a:spLocks noGrp="1"/>
          </p:cNvSpPr>
          <p:nvPr>
            <p:ph idx="1"/>
          </p:nvPr>
        </p:nvSpPr>
        <p:spPr>
          <a:xfrm>
            <a:off x="585747" y="1357298"/>
            <a:ext cx="11341418" cy="4525963"/>
          </a:xfrm>
        </p:spPr>
        <p:txBody>
          <a:bodyPr>
            <a:normAutofit/>
          </a:bodyPr>
          <a:lstStyle/>
          <a:p>
            <a:pPr>
              <a:buNone/>
            </a:pPr>
            <a:r>
              <a:rPr lang="fr-FR" b="1" dirty="0" smtClean="0"/>
              <a:t>	</a:t>
            </a:r>
            <a:endParaRPr lang="fr-FR" sz="2400" b="1" dirty="0"/>
          </a:p>
        </p:txBody>
      </p:sp>
      <p:sp>
        <p:nvSpPr>
          <p:cNvPr id="5" name="Espace réservé du numéro de diapositive 4"/>
          <p:cNvSpPr>
            <a:spLocks noGrp="1"/>
          </p:cNvSpPr>
          <p:nvPr>
            <p:ph type="sldNum" sz="quarter" idx="12"/>
          </p:nvPr>
        </p:nvSpPr>
        <p:spPr/>
        <p:txBody>
          <a:bodyPr/>
          <a:lstStyle/>
          <a:p>
            <a:fld id="{764F108D-0FEA-4783-9C00-7E3AF080424A}" type="slidenum">
              <a:rPr lang="fr-FR" smtClean="0"/>
              <a:pPr/>
              <a:t>15</a:t>
            </a:fld>
            <a:endParaRPr lang="fr-FR"/>
          </a:p>
        </p:txBody>
      </p:sp>
      <p:graphicFrame>
        <p:nvGraphicFramePr>
          <p:cNvPr id="6" name="Tableau 5"/>
          <p:cNvGraphicFramePr>
            <a:graphicFrameLocks noGrp="1"/>
          </p:cNvGraphicFramePr>
          <p:nvPr/>
        </p:nvGraphicFramePr>
        <p:xfrm>
          <a:off x="1514441" y="3214686"/>
          <a:ext cx="9215504" cy="3071834"/>
        </p:xfrm>
        <a:graphic>
          <a:graphicData uri="http://schemas.openxmlformats.org/drawingml/2006/table">
            <a:tbl>
              <a:tblPr firstRow="1" bandRow="1">
                <a:tableStyleId>{85BE263C-DBD7-4A20-BB59-AAB30ACAA65A}</a:tableStyleId>
              </a:tblPr>
              <a:tblGrid>
                <a:gridCol w="2303876"/>
                <a:gridCol w="2303876"/>
                <a:gridCol w="2303876"/>
                <a:gridCol w="2303876"/>
              </a:tblGrid>
              <a:tr h="894249">
                <a:tc>
                  <a:txBody>
                    <a:bodyPr/>
                    <a:lstStyle/>
                    <a:p>
                      <a:r>
                        <a:rPr lang="fr-FR" sz="2400" dirty="0" smtClean="0">
                          <a:effectLst>
                            <a:outerShdw blurRad="38100" dist="38100" dir="2700000" algn="tl">
                              <a:srgbClr val="000000">
                                <a:alpha val="43137"/>
                              </a:srgbClr>
                            </a:outerShdw>
                          </a:effectLst>
                        </a:rPr>
                        <a:t>   Paramètres </a:t>
                      </a:r>
                      <a:endParaRPr lang="fr-FR" sz="2400" b="0" dirty="0">
                        <a:effectLst>
                          <a:outerShdw blurRad="38100" dist="38100" dir="2700000" algn="tl">
                            <a:srgbClr val="000000">
                              <a:alpha val="43137"/>
                            </a:srgbClr>
                          </a:outerShdw>
                        </a:effectLst>
                      </a:endParaRPr>
                    </a:p>
                  </a:txBody>
                  <a:tcPr/>
                </a:tc>
                <a:tc>
                  <a:txBody>
                    <a:bodyPr/>
                    <a:lstStyle/>
                    <a:p>
                      <a:pPr algn="ctr"/>
                      <a:r>
                        <a:rPr lang="fr-FR" sz="2400" dirty="0" smtClean="0"/>
                        <a:t> </a:t>
                      </a:r>
                      <a:r>
                        <a:rPr lang="fr-FR" sz="2800" dirty="0" smtClean="0">
                          <a:effectLst>
                            <a:outerShdw blurRad="38100" dist="38100" dir="2700000" algn="tl">
                              <a:srgbClr val="000000">
                                <a:alpha val="43137"/>
                              </a:srgbClr>
                            </a:outerShdw>
                          </a:effectLst>
                        </a:rPr>
                        <a:t>Lc</a:t>
                      </a:r>
                      <a:endParaRPr lang="fr-FR" sz="2400" b="1" dirty="0">
                        <a:effectLst>
                          <a:outerShdw blurRad="38100" dist="38100" dir="2700000" algn="tl">
                            <a:srgbClr val="000000">
                              <a:alpha val="43137"/>
                            </a:srgbClr>
                          </a:outerShdw>
                        </a:effectLst>
                      </a:endParaRPr>
                    </a:p>
                  </a:txBody>
                  <a:tcPr/>
                </a:tc>
                <a:tc>
                  <a:txBody>
                    <a:bodyPr/>
                    <a:lstStyle/>
                    <a:p>
                      <a:pPr algn="ctr"/>
                      <a:r>
                        <a:rPr lang="fr-FR" dirty="0" smtClean="0"/>
                        <a:t> </a:t>
                      </a:r>
                      <a:r>
                        <a:rPr lang="fr-FR" sz="2800" dirty="0" smtClean="0">
                          <a:effectLst>
                            <a:outerShdw blurRad="38100" dist="38100" dir="2700000" algn="tl">
                              <a:srgbClr val="000000">
                                <a:alpha val="43137"/>
                              </a:srgbClr>
                            </a:outerShdw>
                          </a:effectLst>
                        </a:rPr>
                        <a:t>d</a:t>
                      </a:r>
                      <a:endParaRPr lang="fr-FR" b="1" dirty="0">
                        <a:effectLst>
                          <a:outerShdw blurRad="38100" dist="38100" dir="2700000" algn="tl">
                            <a:srgbClr val="000000">
                              <a:alpha val="43137"/>
                            </a:srgbClr>
                          </a:outerShdw>
                        </a:effectLst>
                      </a:endParaRPr>
                    </a:p>
                  </a:txBody>
                  <a:tcPr/>
                </a:tc>
                <a:tc>
                  <a:txBody>
                    <a:bodyPr/>
                    <a:lstStyle/>
                    <a:p>
                      <a:pPr algn="ctr"/>
                      <a:r>
                        <a:rPr lang="fr-FR" sz="2800" dirty="0" smtClean="0">
                          <a:effectLst>
                            <a:outerShdw blurRad="38100" dist="38100" dir="2700000" algn="tl">
                              <a:srgbClr val="000000">
                                <a:alpha val="43137"/>
                              </a:srgbClr>
                            </a:outerShdw>
                          </a:effectLst>
                        </a:rPr>
                        <a:t>h</a:t>
                      </a:r>
                      <a:endParaRPr lang="fr-FR" sz="2800" b="1" dirty="0">
                        <a:solidFill>
                          <a:schemeClr val="bg1"/>
                        </a:solidFill>
                        <a:effectLst>
                          <a:outerShdw blurRad="38100" dist="38100" dir="2700000" algn="tl">
                            <a:srgbClr val="000000">
                              <a:alpha val="43137"/>
                            </a:srgbClr>
                          </a:outerShdw>
                        </a:effectLst>
                      </a:endParaRPr>
                    </a:p>
                  </a:txBody>
                  <a:tcPr/>
                </a:tc>
              </a:tr>
              <a:tr h="2177585">
                <a:tc>
                  <a:txBody>
                    <a:bodyPr/>
                    <a:lstStyle/>
                    <a:p>
                      <a:endParaRPr lang="fr-FR" sz="2400" dirty="0" smtClean="0">
                        <a:effectLst>
                          <a:outerShdw blurRad="38100" dist="38100" dir="2700000" algn="tl">
                            <a:srgbClr val="000000">
                              <a:alpha val="43137"/>
                            </a:srgbClr>
                          </a:outerShdw>
                        </a:effectLst>
                      </a:endParaRPr>
                    </a:p>
                    <a:p>
                      <a:r>
                        <a:rPr lang="fr-FR" sz="2800" dirty="0" smtClean="0">
                          <a:effectLst>
                            <a:outerShdw blurRad="38100" dist="38100" dir="2700000" algn="tl">
                              <a:srgbClr val="000000">
                                <a:alpha val="43137"/>
                              </a:srgbClr>
                            </a:outerShdw>
                          </a:effectLst>
                        </a:rPr>
                        <a:t>     Valeurs</a:t>
                      </a:r>
                      <a:r>
                        <a:rPr lang="fr-FR" sz="2800" baseline="0" dirty="0" smtClean="0">
                          <a:effectLst>
                            <a:outerShdw blurRad="38100" dist="38100" dir="2700000" algn="tl">
                              <a:srgbClr val="000000">
                                <a:alpha val="43137"/>
                              </a:srgbClr>
                            </a:outerShdw>
                          </a:effectLst>
                        </a:rPr>
                        <a:t> </a:t>
                      </a:r>
                      <a:endParaRPr lang="fr-FR" sz="2800" b="1" dirty="0">
                        <a:effectLst>
                          <a:outerShdw blurRad="38100" dist="38100" dir="2700000" algn="tl">
                            <a:srgbClr val="000000">
                              <a:alpha val="43137"/>
                            </a:srgbClr>
                          </a:outerShdw>
                        </a:effectLst>
                      </a:endParaRPr>
                    </a:p>
                  </a:txBody>
                  <a:tcPr/>
                </a:tc>
                <a:tc>
                  <a:txBody>
                    <a:bodyPr/>
                    <a:lstStyle/>
                    <a:p>
                      <a:pPr algn="ctr"/>
                      <a:r>
                        <a:rPr lang="fr-FR" sz="2400" dirty="0" smtClean="0">
                          <a:effectLst>
                            <a:outerShdw blurRad="38100" dist="38100" dir="2700000" algn="tl">
                              <a:srgbClr val="000000">
                                <a:alpha val="43137"/>
                              </a:srgbClr>
                            </a:outerShdw>
                          </a:effectLst>
                        </a:rPr>
                        <a:t>32</a:t>
                      </a:r>
                    </a:p>
                    <a:p>
                      <a:pPr algn="ctr"/>
                      <a:r>
                        <a:rPr lang="fr-FR" sz="2400" dirty="0" smtClean="0">
                          <a:effectLst>
                            <a:outerShdw blurRad="38100" dist="38100" dir="2700000" algn="tl">
                              <a:srgbClr val="000000">
                                <a:alpha val="43137"/>
                              </a:srgbClr>
                            </a:outerShdw>
                          </a:effectLst>
                        </a:rPr>
                        <a:t>34</a:t>
                      </a:r>
                    </a:p>
                    <a:p>
                      <a:pPr algn="ctr"/>
                      <a:r>
                        <a:rPr lang="fr-FR" sz="2400" dirty="0" smtClean="0">
                          <a:effectLst>
                            <a:outerShdw blurRad="38100" dist="38100" dir="2700000" algn="tl">
                              <a:srgbClr val="000000">
                                <a:alpha val="43137"/>
                              </a:srgbClr>
                            </a:outerShdw>
                          </a:effectLst>
                        </a:rPr>
                        <a:t>37</a:t>
                      </a:r>
                    </a:p>
                    <a:p>
                      <a:pPr algn="ctr"/>
                      <a:r>
                        <a:rPr lang="fr-FR" sz="2400" dirty="0" smtClean="0">
                          <a:effectLst>
                            <a:outerShdw blurRad="38100" dist="38100" dir="2700000" algn="tl">
                              <a:srgbClr val="000000">
                                <a:alpha val="43137"/>
                              </a:srgbClr>
                            </a:outerShdw>
                          </a:effectLst>
                        </a:rPr>
                        <a:t>40</a:t>
                      </a:r>
                      <a:endParaRPr lang="fr-FR" sz="2400" b="1" dirty="0">
                        <a:effectLst>
                          <a:outerShdw blurRad="38100" dist="38100" dir="2700000" algn="tl">
                            <a:srgbClr val="000000">
                              <a:alpha val="43137"/>
                            </a:srgbClr>
                          </a:outerShdw>
                        </a:effectLst>
                      </a:endParaRPr>
                    </a:p>
                  </a:txBody>
                  <a:tcPr/>
                </a:tc>
                <a:tc>
                  <a:txBody>
                    <a:bodyPr/>
                    <a:lstStyle/>
                    <a:p>
                      <a:pPr algn="ctr"/>
                      <a:r>
                        <a:rPr lang="fr-FR" sz="2400" dirty="0" smtClean="0">
                          <a:effectLst>
                            <a:outerShdw blurRad="38100" dist="38100" dir="2700000" algn="tl">
                              <a:srgbClr val="000000">
                                <a:alpha val="43137"/>
                              </a:srgbClr>
                            </a:outerShdw>
                          </a:effectLst>
                        </a:rPr>
                        <a:t>0.5</a:t>
                      </a:r>
                    </a:p>
                    <a:p>
                      <a:pPr algn="ctr"/>
                      <a:r>
                        <a:rPr lang="fr-FR" sz="2400" dirty="0" smtClean="0">
                          <a:effectLst>
                            <a:outerShdw blurRad="38100" dist="38100" dir="2700000" algn="tl">
                              <a:srgbClr val="000000">
                                <a:alpha val="43137"/>
                              </a:srgbClr>
                            </a:outerShdw>
                          </a:effectLst>
                        </a:rPr>
                        <a:t>1</a:t>
                      </a:r>
                    </a:p>
                    <a:p>
                      <a:pPr algn="ctr"/>
                      <a:r>
                        <a:rPr lang="fr-FR" sz="2400" dirty="0" smtClean="0">
                          <a:effectLst>
                            <a:outerShdw blurRad="38100" dist="38100" dir="2700000" algn="tl">
                              <a:srgbClr val="000000">
                                <a:alpha val="43137"/>
                              </a:srgbClr>
                            </a:outerShdw>
                          </a:effectLst>
                        </a:rPr>
                        <a:t>2</a:t>
                      </a:r>
                      <a:endParaRPr lang="fr-FR" sz="2400" b="1" dirty="0">
                        <a:effectLst>
                          <a:outerShdw blurRad="38100" dist="38100" dir="2700000" algn="tl">
                            <a:srgbClr val="000000">
                              <a:alpha val="43137"/>
                            </a:srgbClr>
                          </a:outerShdw>
                        </a:effectLst>
                      </a:endParaRPr>
                    </a:p>
                  </a:txBody>
                  <a:tcPr/>
                </a:tc>
                <a:tc>
                  <a:txBody>
                    <a:bodyPr/>
                    <a:lstStyle/>
                    <a:p>
                      <a:pPr algn="ctr"/>
                      <a:r>
                        <a:rPr lang="fr-FR" sz="2400" dirty="0" smtClean="0">
                          <a:effectLst>
                            <a:outerShdw blurRad="38100" dist="38100" dir="2700000" algn="tl">
                              <a:srgbClr val="000000">
                                <a:alpha val="43137"/>
                              </a:srgbClr>
                            </a:outerShdw>
                          </a:effectLst>
                        </a:rPr>
                        <a:t>1</a:t>
                      </a:r>
                    </a:p>
                    <a:p>
                      <a:pPr algn="ctr"/>
                      <a:r>
                        <a:rPr lang="fr-FR" sz="2400" dirty="0" smtClean="0">
                          <a:effectLst>
                            <a:outerShdw blurRad="38100" dist="38100" dir="2700000" algn="tl">
                              <a:srgbClr val="000000">
                                <a:alpha val="43137"/>
                              </a:srgbClr>
                            </a:outerShdw>
                          </a:effectLst>
                        </a:rPr>
                        <a:t>2</a:t>
                      </a:r>
                    </a:p>
                    <a:p>
                      <a:pPr algn="ctr"/>
                      <a:r>
                        <a:rPr lang="fr-FR" sz="2400" dirty="0" smtClean="0">
                          <a:effectLst>
                            <a:outerShdw blurRad="38100" dist="38100" dir="2700000" algn="tl">
                              <a:srgbClr val="000000">
                                <a:alpha val="43137"/>
                              </a:srgbClr>
                            </a:outerShdw>
                          </a:effectLst>
                        </a:rPr>
                        <a:t>3</a:t>
                      </a:r>
                    </a:p>
                    <a:p>
                      <a:pPr algn="ctr"/>
                      <a:r>
                        <a:rPr lang="fr-FR" sz="2400" dirty="0" smtClean="0">
                          <a:effectLst>
                            <a:outerShdw blurRad="38100" dist="38100" dir="2700000" algn="tl">
                              <a:srgbClr val="000000">
                                <a:alpha val="43137"/>
                              </a:srgbClr>
                            </a:outerShdw>
                          </a:effectLst>
                        </a:rPr>
                        <a:t>4</a:t>
                      </a:r>
                    </a:p>
                    <a:p>
                      <a:pPr algn="ctr"/>
                      <a:r>
                        <a:rPr lang="fr-FR" sz="2400" dirty="0" smtClean="0">
                          <a:effectLst>
                            <a:outerShdw blurRad="38100" dist="38100" dir="2700000" algn="tl">
                              <a:srgbClr val="000000">
                                <a:alpha val="43137"/>
                              </a:srgbClr>
                            </a:outerShdw>
                          </a:effectLst>
                        </a:rPr>
                        <a:t>5</a:t>
                      </a:r>
                      <a:endParaRPr lang="fr-FR" sz="2400" b="1" dirty="0">
                        <a:effectLst>
                          <a:outerShdw blurRad="38100" dist="38100" dir="2700000" algn="tl">
                            <a:srgbClr val="000000">
                              <a:alpha val="43137"/>
                            </a:srgbClr>
                          </a:outerShdw>
                        </a:effectLst>
                      </a:endParaRPr>
                    </a:p>
                  </a:txBody>
                  <a:tcPr/>
                </a:tc>
              </a:tr>
            </a:tbl>
          </a:graphicData>
        </a:graphic>
      </p:graphicFrame>
      <p:pic>
        <p:nvPicPr>
          <p:cNvPr id="7" name="Picture 2" descr="C:\Users\ami\Desktop\power FSS\pulses.gif"/>
          <p:cNvPicPr>
            <a:picLocks noChangeAspect="1" noChangeArrowheads="1" noCrop="1"/>
          </p:cNvPicPr>
          <p:nvPr/>
        </p:nvPicPr>
        <p:blipFill>
          <a:blip r:embed="rId3" cstate="print"/>
          <a:srcRect/>
          <a:stretch>
            <a:fillRect/>
          </a:stretch>
        </p:blipFill>
        <p:spPr bwMode="auto">
          <a:xfrm>
            <a:off x="0" y="214290"/>
            <a:ext cx="2871763" cy="700295"/>
          </a:xfrm>
          <a:prstGeom prst="rect">
            <a:avLst/>
          </a:prstGeom>
          <a:noFill/>
        </p:spPr>
      </p:pic>
      <p:pic>
        <p:nvPicPr>
          <p:cNvPr id="8" name="Picture 2" descr="C:\Users\ami\Desktop\power FSS\pulses.gif"/>
          <p:cNvPicPr>
            <a:picLocks noChangeAspect="1" noChangeArrowheads="1" noCrop="1"/>
          </p:cNvPicPr>
          <p:nvPr/>
        </p:nvPicPr>
        <p:blipFill>
          <a:blip r:embed="rId4" cstate="print"/>
          <a:srcRect/>
          <a:stretch>
            <a:fillRect/>
          </a:stretch>
        </p:blipFill>
        <p:spPr bwMode="auto">
          <a:xfrm>
            <a:off x="9229745" y="214290"/>
            <a:ext cx="3371830" cy="700295"/>
          </a:xfrm>
          <a:prstGeom prst="rect">
            <a:avLst/>
          </a:prstGeom>
          <a:noFill/>
        </p:spPr>
      </p:pic>
      <p:sp>
        <p:nvSpPr>
          <p:cNvPr id="9" name="Ellipse 8"/>
          <p:cNvSpPr/>
          <p:nvPr/>
        </p:nvSpPr>
        <p:spPr>
          <a:xfrm>
            <a:off x="4586275" y="3214686"/>
            <a:ext cx="1000132" cy="571504"/>
          </a:xfrm>
          <a:prstGeom prst="ellipse">
            <a:avLst/>
          </a:prstGeom>
          <a:noFill/>
          <a:ln w="57150">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Ellipse 9"/>
          <p:cNvSpPr/>
          <p:nvPr/>
        </p:nvSpPr>
        <p:spPr>
          <a:xfrm>
            <a:off x="6800853" y="3214686"/>
            <a:ext cx="1000132" cy="500066"/>
          </a:xfrm>
          <a:prstGeom prst="ellipse">
            <a:avLst/>
          </a:prstGeom>
          <a:noFill/>
          <a:ln w="57150">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Ellipse 10"/>
          <p:cNvSpPr/>
          <p:nvPr/>
        </p:nvSpPr>
        <p:spPr>
          <a:xfrm>
            <a:off x="9086869" y="3143248"/>
            <a:ext cx="1000132" cy="642942"/>
          </a:xfrm>
          <a:prstGeom prst="ellipse">
            <a:avLst/>
          </a:prstGeom>
          <a:noFill/>
          <a:ln w="57150">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3" name="Connecteur droit avec flèche 12"/>
          <p:cNvCxnSpPr>
            <a:stCxn id="9" idx="2"/>
            <a:endCxn id="19" idx="2"/>
          </p:cNvCxnSpPr>
          <p:nvPr/>
        </p:nvCxnSpPr>
        <p:spPr>
          <a:xfrm rot="10800000">
            <a:off x="2085945" y="2186036"/>
            <a:ext cx="2500330" cy="1314402"/>
          </a:xfrm>
          <a:prstGeom prst="straightConnector1">
            <a:avLst/>
          </a:prstGeom>
          <a:ln w="57150">
            <a:solidFill>
              <a:srgbClr val="00FF00"/>
            </a:solidFill>
            <a:tailEnd type="arrow"/>
          </a:ln>
        </p:spPr>
        <p:style>
          <a:lnRef idx="1">
            <a:schemeClr val="accent1"/>
          </a:lnRef>
          <a:fillRef idx="0">
            <a:schemeClr val="accent1"/>
          </a:fillRef>
          <a:effectRef idx="0">
            <a:schemeClr val="accent1"/>
          </a:effectRef>
          <a:fontRef idx="minor">
            <a:schemeClr val="tx1"/>
          </a:fontRef>
        </p:style>
      </p:cxnSp>
      <p:cxnSp>
        <p:nvCxnSpPr>
          <p:cNvPr id="17" name="Connecteur droit avec flèche 16"/>
          <p:cNvCxnSpPr/>
          <p:nvPr/>
        </p:nvCxnSpPr>
        <p:spPr>
          <a:xfrm rot="16200000" flipV="1">
            <a:off x="8443925" y="2000242"/>
            <a:ext cx="785818" cy="1500194"/>
          </a:xfrm>
          <a:prstGeom prst="straightConnector1">
            <a:avLst/>
          </a:prstGeom>
          <a:ln w="57150">
            <a:solidFill>
              <a:srgbClr val="00FF00"/>
            </a:solidFill>
            <a:tailEnd type="arrow"/>
          </a:ln>
        </p:spPr>
        <p:style>
          <a:lnRef idx="1">
            <a:schemeClr val="accent1"/>
          </a:lnRef>
          <a:fillRef idx="0">
            <a:schemeClr val="accent1"/>
          </a:fillRef>
          <a:effectRef idx="0">
            <a:schemeClr val="accent1"/>
          </a:effectRef>
          <a:fontRef idx="minor">
            <a:schemeClr val="tx1"/>
          </a:fontRef>
        </p:style>
      </p:cxnSp>
      <p:cxnSp>
        <p:nvCxnSpPr>
          <p:cNvPr id="18" name="Connecteur droit avec flèche 17"/>
          <p:cNvCxnSpPr>
            <a:stCxn id="10" idx="1"/>
            <a:endCxn id="22" idx="2"/>
          </p:cNvCxnSpPr>
          <p:nvPr/>
        </p:nvCxnSpPr>
        <p:spPr>
          <a:xfrm rot="16200000" flipV="1">
            <a:off x="5608765" y="1949365"/>
            <a:ext cx="1101883" cy="1575226"/>
          </a:xfrm>
          <a:prstGeom prst="straightConnector1">
            <a:avLst/>
          </a:prstGeom>
          <a:ln w="57150">
            <a:solidFill>
              <a:srgbClr val="00FF00"/>
            </a:solidFill>
            <a:tailEnd type="arrow"/>
          </a:ln>
        </p:spPr>
        <p:style>
          <a:lnRef idx="1">
            <a:schemeClr val="accent1"/>
          </a:lnRef>
          <a:fillRef idx="0">
            <a:schemeClr val="accent1"/>
          </a:fillRef>
          <a:effectRef idx="0">
            <a:schemeClr val="accent1"/>
          </a:effectRef>
          <a:fontRef idx="minor">
            <a:schemeClr val="tx1"/>
          </a:fontRef>
        </p:style>
      </p:cxnSp>
      <p:sp>
        <p:nvSpPr>
          <p:cNvPr id="19" name="ZoneTexte 18"/>
          <p:cNvSpPr txBox="1"/>
          <p:nvPr/>
        </p:nvSpPr>
        <p:spPr>
          <a:xfrm>
            <a:off x="800061" y="1785926"/>
            <a:ext cx="2571768" cy="400110"/>
          </a:xfrm>
          <a:prstGeom prst="rect">
            <a:avLst/>
          </a:prstGeom>
          <a:noFill/>
        </p:spPr>
        <p:txBody>
          <a:bodyPr wrap="square" rtlCol="0">
            <a:spAutoFit/>
          </a:bodyPr>
          <a:lstStyle/>
          <a:p>
            <a:r>
              <a:rPr lang="fr-FR" sz="2000" b="1" dirty="0" smtClean="0"/>
              <a:t>Largeur de substrat </a:t>
            </a:r>
            <a:r>
              <a:rPr lang="fr-FR" sz="2000" b="1" dirty="0" err="1" smtClean="0"/>
              <a:t>Lc</a:t>
            </a:r>
            <a:r>
              <a:rPr lang="fr-FR" sz="2000" b="1" dirty="0" smtClean="0"/>
              <a:t> </a:t>
            </a:r>
            <a:endParaRPr lang="fr-FR" sz="2000" b="1" dirty="0"/>
          </a:p>
        </p:txBody>
      </p:sp>
      <p:sp>
        <p:nvSpPr>
          <p:cNvPr id="22" name="ZoneTexte 21"/>
          <p:cNvSpPr txBox="1"/>
          <p:nvPr/>
        </p:nvSpPr>
        <p:spPr>
          <a:xfrm>
            <a:off x="4300523" y="1785926"/>
            <a:ext cx="2143140" cy="400110"/>
          </a:xfrm>
          <a:prstGeom prst="rect">
            <a:avLst/>
          </a:prstGeom>
          <a:noFill/>
        </p:spPr>
        <p:txBody>
          <a:bodyPr wrap="square" rtlCol="0">
            <a:spAutoFit/>
          </a:bodyPr>
          <a:lstStyle/>
          <a:p>
            <a:r>
              <a:rPr lang="fr-FR" sz="2000" b="1" dirty="0" smtClean="0"/>
              <a:t>L’ouverture d</a:t>
            </a:r>
            <a:endParaRPr lang="fr-FR" sz="2000" b="1" dirty="0"/>
          </a:p>
        </p:txBody>
      </p:sp>
      <p:sp>
        <p:nvSpPr>
          <p:cNvPr id="29" name="ZoneTexte 28"/>
          <p:cNvSpPr txBox="1"/>
          <p:nvPr/>
        </p:nvSpPr>
        <p:spPr>
          <a:xfrm>
            <a:off x="7086605" y="1785926"/>
            <a:ext cx="2000264" cy="400110"/>
          </a:xfrm>
          <a:prstGeom prst="rect">
            <a:avLst/>
          </a:prstGeom>
          <a:noFill/>
        </p:spPr>
        <p:txBody>
          <a:bodyPr wrap="square" rtlCol="0">
            <a:spAutoFit/>
          </a:bodyPr>
          <a:lstStyle/>
          <a:p>
            <a:r>
              <a:rPr lang="fr-FR" sz="2000" b="1" dirty="0" smtClean="0"/>
              <a:t>L’ouverture h</a:t>
            </a:r>
            <a:endParaRPr lang="fr-FR"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47" presetClass="entr" presetSubtype="0"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7"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53" presetClass="entr" presetSubtype="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500" fill="hold"/>
                                        <p:tgtEl>
                                          <p:spTgt spid="9"/>
                                        </p:tgtEl>
                                        <p:attrNameLst>
                                          <p:attrName>ppt_w</p:attrName>
                                        </p:attrNameLst>
                                      </p:cBhvr>
                                      <p:tavLst>
                                        <p:tav tm="0">
                                          <p:val>
                                            <p:fltVal val="0"/>
                                          </p:val>
                                        </p:tav>
                                        <p:tav tm="100000">
                                          <p:val>
                                            <p:strVal val="#ppt_w"/>
                                          </p:val>
                                        </p:tav>
                                      </p:tavLst>
                                    </p:anim>
                                    <p:anim calcmode="lin" valueType="num">
                                      <p:cBhvr>
                                        <p:cTn id="26" dur="500" fill="hold"/>
                                        <p:tgtEl>
                                          <p:spTgt spid="9"/>
                                        </p:tgtEl>
                                        <p:attrNameLst>
                                          <p:attrName>ppt_h</p:attrName>
                                        </p:attrNameLst>
                                      </p:cBhvr>
                                      <p:tavLst>
                                        <p:tav tm="0">
                                          <p:val>
                                            <p:fltVal val="0"/>
                                          </p:val>
                                        </p:tav>
                                        <p:tav tm="100000">
                                          <p:val>
                                            <p:strVal val="#ppt_h"/>
                                          </p:val>
                                        </p:tav>
                                      </p:tavLst>
                                    </p:anim>
                                    <p:animEffect transition="in" filter="fade">
                                      <p:cBhvr>
                                        <p:cTn id="27" dur="500"/>
                                        <p:tgtEl>
                                          <p:spTgt spid="9"/>
                                        </p:tgtEl>
                                      </p:cBhvr>
                                    </p:animEffect>
                                  </p:childTnLst>
                                </p:cTn>
                              </p:par>
                            </p:childTnLst>
                          </p:cTn>
                        </p:par>
                        <p:par>
                          <p:cTn id="28" fill="hold">
                            <p:stCondLst>
                              <p:cond delay="3000"/>
                            </p:stCondLst>
                            <p:childTnLst>
                              <p:par>
                                <p:cTn id="29" presetID="53" presetClass="entr" presetSubtype="0"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p:cTn id="31" dur="500" fill="hold"/>
                                        <p:tgtEl>
                                          <p:spTgt spid="13"/>
                                        </p:tgtEl>
                                        <p:attrNameLst>
                                          <p:attrName>ppt_w</p:attrName>
                                        </p:attrNameLst>
                                      </p:cBhvr>
                                      <p:tavLst>
                                        <p:tav tm="0">
                                          <p:val>
                                            <p:fltVal val="0"/>
                                          </p:val>
                                        </p:tav>
                                        <p:tav tm="100000">
                                          <p:val>
                                            <p:strVal val="#ppt_w"/>
                                          </p:val>
                                        </p:tav>
                                      </p:tavLst>
                                    </p:anim>
                                    <p:anim calcmode="lin" valueType="num">
                                      <p:cBhvr>
                                        <p:cTn id="32" dur="500" fill="hold"/>
                                        <p:tgtEl>
                                          <p:spTgt spid="13"/>
                                        </p:tgtEl>
                                        <p:attrNameLst>
                                          <p:attrName>ppt_h</p:attrName>
                                        </p:attrNameLst>
                                      </p:cBhvr>
                                      <p:tavLst>
                                        <p:tav tm="0">
                                          <p:val>
                                            <p:fltVal val="0"/>
                                          </p:val>
                                        </p:tav>
                                        <p:tav tm="100000">
                                          <p:val>
                                            <p:strVal val="#ppt_h"/>
                                          </p:val>
                                        </p:tav>
                                      </p:tavLst>
                                    </p:anim>
                                    <p:animEffect transition="in" filter="fade">
                                      <p:cBhvr>
                                        <p:cTn id="33" dur="500"/>
                                        <p:tgtEl>
                                          <p:spTgt spid="13"/>
                                        </p:tgtEl>
                                      </p:cBhvr>
                                    </p:animEffect>
                                  </p:childTnLst>
                                </p:cTn>
                              </p:par>
                            </p:childTnLst>
                          </p:cTn>
                        </p:par>
                        <p:par>
                          <p:cTn id="34" fill="hold">
                            <p:stCondLst>
                              <p:cond delay="3500"/>
                            </p:stCondLst>
                            <p:childTnLst>
                              <p:par>
                                <p:cTn id="35" presetID="53" presetClass="entr" presetSubtype="0"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p:cTn id="37" dur="500" fill="hold"/>
                                        <p:tgtEl>
                                          <p:spTgt spid="19"/>
                                        </p:tgtEl>
                                        <p:attrNameLst>
                                          <p:attrName>ppt_w</p:attrName>
                                        </p:attrNameLst>
                                      </p:cBhvr>
                                      <p:tavLst>
                                        <p:tav tm="0">
                                          <p:val>
                                            <p:fltVal val="0"/>
                                          </p:val>
                                        </p:tav>
                                        <p:tav tm="100000">
                                          <p:val>
                                            <p:strVal val="#ppt_w"/>
                                          </p:val>
                                        </p:tav>
                                      </p:tavLst>
                                    </p:anim>
                                    <p:anim calcmode="lin" valueType="num">
                                      <p:cBhvr>
                                        <p:cTn id="38" dur="500" fill="hold"/>
                                        <p:tgtEl>
                                          <p:spTgt spid="19"/>
                                        </p:tgtEl>
                                        <p:attrNameLst>
                                          <p:attrName>ppt_h</p:attrName>
                                        </p:attrNameLst>
                                      </p:cBhvr>
                                      <p:tavLst>
                                        <p:tav tm="0">
                                          <p:val>
                                            <p:fltVal val="0"/>
                                          </p:val>
                                        </p:tav>
                                        <p:tav tm="100000">
                                          <p:val>
                                            <p:strVal val="#ppt_h"/>
                                          </p:val>
                                        </p:tav>
                                      </p:tavLst>
                                    </p:anim>
                                    <p:animEffect transition="in" filter="fade">
                                      <p:cBhvr>
                                        <p:cTn id="39" dur="500"/>
                                        <p:tgtEl>
                                          <p:spTgt spid="19"/>
                                        </p:tgtEl>
                                      </p:cBhvr>
                                    </p:animEffect>
                                  </p:childTnLst>
                                </p:cTn>
                              </p:par>
                            </p:childTnLst>
                          </p:cTn>
                        </p:par>
                        <p:par>
                          <p:cTn id="40" fill="hold">
                            <p:stCondLst>
                              <p:cond delay="4000"/>
                            </p:stCondLst>
                            <p:childTnLst>
                              <p:par>
                                <p:cTn id="41" presetID="53" presetClass="entr" presetSubtype="0"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p:cTn id="43" dur="500" fill="hold"/>
                                        <p:tgtEl>
                                          <p:spTgt spid="10"/>
                                        </p:tgtEl>
                                        <p:attrNameLst>
                                          <p:attrName>ppt_w</p:attrName>
                                        </p:attrNameLst>
                                      </p:cBhvr>
                                      <p:tavLst>
                                        <p:tav tm="0">
                                          <p:val>
                                            <p:fltVal val="0"/>
                                          </p:val>
                                        </p:tav>
                                        <p:tav tm="100000">
                                          <p:val>
                                            <p:strVal val="#ppt_w"/>
                                          </p:val>
                                        </p:tav>
                                      </p:tavLst>
                                    </p:anim>
                                    <p:anim calcmode="lin" valueType="num">
                                      <p:cBhvr>
                                        <p:cTn id="44" dur="500" fill="hold"/>
                                        <p:tgtEl>
                                          <p:spTgt spid="10"/>
                                        </p:tgtEl>
                                        <p:attrNameLst>
                                          <p:attrName>ppt_h</p:attrName>
                                        </p:attrNameLst>
                                      </p:cBhvr>
                                      <p:tavLst>
                                        <p:tav tm="0">
                                          <p:val>
                                            <p:fltVal val="0"/>
                                          </p:val>
                                        </p:tav>
                                        <p:tav tm="100000">
                                          <p:val>
                                            <p:strVal val="#ppt_h"/>
                                          </p:val>
                                        </p:tav>
                                      </p:tavLst>
                                    </p:anim>
                                    <p:animEffect transition="in" filter="fade">
                                      <p:cBhvr>
                                        <p:cTn id="45" dur="500"/>
                                        <p:tgtEl>
                                          <p:spTgt spid="10"/>
                                        </p:tgtEl>
                                      </p:cBhvr>
                                    </p:animEffect>
                                  </p:childTnLst>
                                </p:cTn>
                              </p:par>
                            </p:childTnLst>
                          </p:cTn>
                        </p:par>
                        <p:par>
                          <p:cTn id="46" fill="hold">
                            <p:stCondLst>
                              <p:cond delay="4500"/>
                            </p:stCondLst>
                            <p:childTnLst>
                              <p:par>
                                <p:cTn id="47" presetID="53" presetClass="entr" presetSubtype="0" fill="hold" nodeType="afterEffect">
                                  <p:stCondLst>
                                    <p:cond delay="0"/>
                                  </p:stCondLst>
                                  <p:childTnLst>
                                    <p:set>
                                      <p:cBhvr>
                                        <p:cTn id="48" dur="1" fill="hold">
                                          <p:stCondLst>
                                            <p:cond delay="0"/>
                                          </p:stCondLst>
                                        </p:cTn>
                                        <p:tgtEl>
                                          <p:spTgt spid="18"/>
                                        </p:tgtEl>
                                        <p:attrNameLst>
                                          <p:attrName>style.visibility</p:attrName>
                                        </p:attrNameLst>
                                      </p:cBhvr>
                                      <p:to>
                                        <p:strVal val="visible"/>
                                      </p:to>
                                    </p:set>
                                    <p:anim calcmode="lin" valueType="num">
                                      <p:cBhvr>
                                        <p:cTn id="49" dur="500" fill="hold"/>
                                        <p:tgtEl>
                                          <p:spTgt spid="18"/>
                                        </p:tgtEl>
                                        <p:attrNameLst>
                                          <p:attrName>ppt_w</p:attrName>
                                        </p:attrNameLst>
                                      </p:cBhvr>
                                      <p:tavLst>
                                        <p:tav tm="0">
                                          <p:val>
                                            <p:fltVal val="0"/>
                                          </p:val>
                                        </p:tav>
                                        <p:tav tm="100000">
                                          <p:val>
                                            <p:strVal val="#ppt_w"/>
                                          </p:val>
                                        </p:tav>
                                      </p:tavLst>
                                    </p:anim>
                                    <p:anim calcmode="lin" valueType="num">
                                      <p:cBhvr>
                                        <p:cTn id="50" dur="500" fill="hold"/>
                                        <p:tgtEl>
                                          <p:spTgt spid="18"/>
                                        </p:tgtEl>
                                        <p:attrNameLst>
                                          <p:attrName>ppt_h</p:attrName>
                                        </p:attrNameLst>
                                      </p:cBhvr>
                                      <p:tavLst>
                                        <p:tav tm="0">
                                          <p:val>
                                            <p:fltVal val="0"/>
                                          </p:val>
                                        </p:tav>
                                        <p:tav tm="100000">
                                          <p:val>
                                            <p:strVal val="#ppt_h"/>
                                          </p:val>
                                        </p:tav>
                                      </p:tavLst>
                                    </p:anim>
                                    <p:animEffect transition="in" filter="fade">
                                      <p:cBhvr>
                                        <p:cTn id="51" dur="500"/>
                                        <p:tgtEl>
                                          <p:spTgt spid="18"/>
                                        </p:tgtEl>
                                      </p:cBhvr>
                                    </p:animEffect>
                                  </p:childTnLst>
                                </p:cTn>
                              </p:par>
                            </p:childTnLst>
                          </p:cTn>
                        </p:par>
                        <p:par>
                          <p:cTn id="52" fill="hold">
                            <p:stCondLst>
                              <p:cond delay="5000"/>
                            </p:stCondLst>
                            <p:childTnLst>
                              <p:par>
                                <p:cTn id="53" presetID="53" presetClass="entr" presetSubtype="0" fill="hold" grpId="0" nodeType="afterEffect">
                                  <p:stCondLst>
                                    <p:cond delay="0"/>
                                  </p:stCondLst>
                                  <p:childTnLst>
                                    <p:set>
                                      <p:cBhvr>
                                        <p:cTn id="54" dur="1" fill="hold">
                                          <p:stCondLst>
                                            <p:cond delay="0"/>
                                          </p:stCondLst>
                                        </p:cTn>
                                        <p:tgtEl>
                                          <p:spTgt spid="22"/>
                                        </p:tgtEl>
                                        <p:attrNameLst>
                                          <p:attrName>style.visibility</p:attrName>
                                        </p:attrNameLst>
                                      </p:cBhvr>
                                      <p:to>
                                        <p:strVal val="visible"/>
                                      </p:to>
                                    </p:set>
                                    <p:anim calcmode="lin" valueType="num">
                                      <p:cBhvr>
                                        <p:cTn id="55" dur="500" fill="hold"/>
                                        <p:tgtEl>
                                          <p:spTgt spid="22"/>
                                        </p:tgtEl>
                                        <p:attrNameLst>
                                          <p:attrName>ppt_w</p:attrName>
                                        </p:attrNameLst>
                                      </p:cBhvr>
                                      <p:tavLst>
                                        <p:tav tm="0">
                                          <p:val>
                                            <p:fltVal val="0"/>
                                          </p:val>
                                        </p:tav>
                                        <p:tav tm="100000">
                                          <p:val>
                                            <p:strVal val="#ppt_w"/>
                                          </p:val>
                                        </p:tav>
                                      </p:tavLst>
                                    </p:anim>
                                    <p:anim calcmode="lin" valueType="num">
                                      <p:cBhvr>
                                        <p:cTn id="56" dur="500" fill="hold"/>
                                        <p:tgtEl>
                                          <p:spTgt spid="22"/>
                                        </p:tgtEl>
                                        <p:attrNameLst>
                                          <p:attrName>ppt_h</p:attrName>
                                        </p:attrNameLst>
                                      </p:cBhvr>
                                      <p:tavLst>
                                        <p:tav tm="0">
                                          <p:val>
                                            <p:fltVal val="0"/>
                                          </p:val>
                                        </p:tav>
                                        <p:tav tm="100000">
                                          <p:val>
                                            <p:strVal val="#ppt_h"/>
                                          </p:val>
                                        </p:tav>
                                      </p:tavLst>
                                    </p:anim>
                                    <p:animEffect transition="in" filter="fade">
                                      <p:cBhvr>
                                        <p:cTn id="57" dur="500"/>
                                        <p:tgtEl>
                                          <p:spTgt spid="22"/>
                                        </p:tgtEl>
                                      </p:cBhvr>
                                    </p:animEffect>
                                  </p:childTnLst>
                                </p:cTn>
                              </p:par>
                            </p:childTnLst>
                          </p:cTn>
                        </p:par>
                        <p:par>
                          <p:cTn id="58" fill="hold">
                            <p:stCondLst>
                              <p:cond delay="5500"/>
                            </p:stCondLst>
                            <p:childTnLst>
                              <p:par>
                                <p:cTn id="59" presetID="53" presetClass="entr" presetSubtype="0" fill="hold" grpId="0" nodeType="afterEffect">
                                  <p:stCondLst>
                                    <p:cond delay="0"/>
                                  </p:stCondLst>
                                  <p:childTnLst>
                                    <p:set>
                                      <p:cBhvr>
                                        <p:cTn id="60" dur="1" fill="hold">
                                          <p:stCondLst>
                                            <p:cond delay="0"/>
                                          </p:stCondLst>
                                        </p:cTn>
                                        <p:tgtEl>
                                          <p:spTgt spid="11"/>
                                        </p:tgtEl>
                                        <p:attrNameLst>
                                          <p:attrName>style.visibility</p:attrName>
                                        </p:attrNameLst>
                                      </p:cBhvr>
                                      <p:to>
                                        <p:strVal val="visible"/>
                                      </p:to>
                                    </p:set>
                                    <p:anim calcmode="lin" valueType="num">
                                      <p:cBhvr>
                                        <p:cTn id="61" dur="500" fill="hold"/>
                                        <p:tgtEl>
                                          <p:spTgt spid="11"/>
                                        </p:tgtEl>
                                        <p:attrNameLst>
                                          <p:attrName>ppt_w</p:attrName>
                                        </p:attrNameLst>
                                      </p:cBhvr>
                                      <p:tavLst>
                                        <p:tav tm="0">
                                          <p:val>
                                            <p:fltVal val="0"/>
                                          </p:val>
                                        </p:tav>
                                        <p:tav tm="100000">
                                          <p:val>
                                            <p:strVal val="#ppt_w"/>
                                          </p:val>
                                        </p:tav>
                                      </p:tavLst>
                                    </p:anim>
                                    <p:anim calcmode="lin" valueType="num">
                                      <p:cBhvr>
                                        <p:cTn id="62" dur="500" fill="hold"/>
                                        <p:tgtEl>
                                          <p:spTgt spid="11"/>
                                        </p:tgtEl>
                                        <p:attrNameLst>
                                          <p:attrName>ppt_h</p:attrName>
                                        </p:attrNameLst>
                                      </p:cBhvr>
                                      <p:tavLst>
                                        <p:tav tm="0">
                                          <p:val>
                                            <p:fltVal val="0"/>
                                          </p:val>
                                        </p:tav>
                                        <p:tav tm="100000">
                                          <p:val>
                                            <p:strVal val="#ppt_h"/>
                                          </p:val>
                                        </p:tav>
                                      </p:tavLst>
                                    </p:anim>
                                    <p:animEffect transition="in" filter="fade">
                                      <p:cBhvr>
                                        <p:cTn id="63" dur="500"/>
                                        <p:tgtEl>
                                          <p:spTgt spid="11"/>
                                        </p:tgtEl>
                                      </p:cBhvr>
                                    </p:animEffect>
                                  </p:childTnLst>
                                </p:cTn>
                              </p:par>
                            </p:childTnLst>
                          </p:cTn>
                        </p:par>
                        <p:par>
                          <p:cTn id="64" fill="hold">
                            <p:stCondLst>
                              <p:cond delay="6000"/>
                            </p:stCondLst>
                            <p:childTnLst>
                              <p:par>
                                <p:cTn id="65" presetID="53" presetClass="entr" presetSubtype="0" fill="hold" nodeType="afterEffect">
                                  <p:stCondLst>
                                    <p:cond delay="0"/>
                                  </p:stCondLst>
                                  <p:childTnLst>
                                    <p:set>
                                      <p:cBhvr>
                                        <p:cTn id="66" dur="1" fill="hold">
                                          <p:stCondLst>
                                            <p:cond delay="0"/>
                                          </p:stCondLst>
                                        </p:cTn>
                                        <p:tgtEl>
                                          <p:spTgt spid="17"/>
                                        </p:tgtEl>
                                        <p:attrNameLst>
                                          <p:attrName>style.visibility</p:attrName>
                                        </p:attrNameLst>
                                      </p:cBhvr>
                                      <p:to>
                                        <p:strVal val="visible"/>
                                      </p:to>
                                    </p:set>
                                    <p:anim calcmode="lin" valueType="num">
                                      <p:cBhvr>
                                        <p:cTn id="67" dur="500" fill="hold"/>
                                        <p:tgtEl>
                                          <p:spTgt spid="17"/>
                                        </p:tgtEl>
                                        <p:attrNameLst>
                                          <p:attrName>ppt_w</p:attrName>
                                        </p:attrNameLst>
                                      </p:cBhvr>
                                      <p:tavLst>
                                        <p:tav tm="0">
                                          <p:val>
                                            <p:fltVal val="0"/>
                                          </p:val>
                                        </p:tav>
                                        <p:tav tm="100000">
                                          <p:val>
                                            <p:strVal val="#ppt_w"/>
                                          </p:val>
                                        </p:tav>
                                      </p:tavLst>
                                    </p:anim>
                                    <p:anim calcmode="lin" valueType="num">
                                      <p:cBhvr>
                                        <p:cTn id="68" dur="500" fill="hold"/>
                                        <p:tgtEl>
                                          <p:spTgt spid="17"/>
                                        </p:tgtEl>
                                        <p:attrNameLst>
                                          <p:attrName>ppt_h</p:attrName>
                                        </p:attrNameLst>
                                      </p:cBhvr>
                                      <p:tavLst>
                                        <p:tav tm="0">
                                          <p:val>
                                            <p:fltVal val="0"/>
                                          </p:val>
                                        </p:tav>
                                        <p:tav tm="100000">
                                          <p:val>
                                            <p:strVal val="#ppt_h"/>
                                          </p:val>
                                        </p:tav>
                                      </p:tavLst>
                                    </p:anim>
                                    <p:animEffect transition="in" filter="fade">
                                      <p:cBhvr>
                                        <p:cTn id="69" dur="500"/>
                                        <p:tgtEl>
                                          <p:spTgt spid="17"/>
                                        </p:tgtEl>
                                      </p:cBhvr>
                                    </p:animEffect>
                                  </p:childTnLst>
                                </p:cTn>
                              </p:par>
                            </p:childTnLst>
                          </p:cTn>
                        </p:par>
                        <p:par>
                          <p:cTn id="70" fill="hold">
                            <p:stCondLst>
                              <p:cond delay="6500"/>
                            </p:stCondLst>
                            <p:childTnLst>
                              <p:par>
                                <p:cTn id="71" presetID="53" presetClass="entr" presetSubtype="0" fill="hold" grpId="0" nodeType="afterEffect">
                                  <p:stCondLst>
                                    <p:cond delay="0"/>
                                  </p:stCondLst>
                                  <p:childTnLst>
                                    <p:set>
                                      <p:cBhvr>
                                        <p:cTn id="72" dur="1" fill="hold">
                                          <p:stCondLst>
                                            <p:cond delay="0"/>
                                          </p:stCondLst>
                                        </p:cTn>
                                        <p:tgtEl>
                                          <p:spTgt spid="29"/>
                                        </p:tgtEl>
                                        <p:attrNameLst>
                                          <p:attrName>style.visibility</p:attrName>
                                        </p:attrNameLst>
                                      </p:cBhvr>
                                      <p:to>
                                        <p:strVal val="visible"/>
                                      </p:to>
                                    </p:set>
                                    <p:anim calcmode="lin" valueType="num">
                                      <p:cBhvr>
                                        <p:cTn id="73" dur="500" fill="hold"/>
                                        <p:tgtEl>
                                          <p:spTgt spid="29"/>
                                        </p:tgtEl>
                                        <p:attrNameLst>
                                          <p:attrName>ppt_w</p:attrName>
                                        </p:attrNameLst>
                                      </p:cBhvr>
                                      <p:tavLst>
                                        <p:tav tm="0">
                                          <p:val>
                                            <p:fltVal val="0"/>
                                          </p:val>
                                        </p:tav>
                                        <p:tav tm="100000">
                                          <p:val>
                                            <p:strVal val="#ppt_w"/>
                                          </p:val>
                                        </p:tav>
                                      </p:tavLst>
                                    </p:anim>
                                    <p:anim calcmode="lin" valueType="num">
                                      <p:cBhvr>
                                        <p:cTn id="74" dur="500" fill="hold"/>
                                        <p:tgtEl>
                                          <p:spTgt spid="29"/>
                                        </p:tgtEl>
                                        <p:attrNameLst>
                                          <p:attrName>ppt_h</p:attrName>
                                        </p:attrNameLst>
                                      </p:cBhvr>
                                      <p:tavLst>
                                        <p:tav tm="0">
                                          <p:val>
                                            <p:fltVal val="0"/>
                                          </p:val>
                                        </p:tav>
                                        <p:tav tm="100000">
                                          <p:val>
                                            <p:strVal val="#ppt_h"/>
                                          </p:val>
                                        </p:tav>
                                      </p:tavLst>
                                    </p:anim>
                                    <p:animEffect transition="in" filter="fade">
                                      <p:cBhvr>
                                        <p:cTn id="7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9" grpId="0" animBg="1"/>
      <p:bldP spid="10" grpId="0" animBg="1"/>
      <p:bldP spid="11" grpId="0" animBg="1"/>
      <p:bldP spid="19" grpId="0"/>
      <p:bldP spid="22" grpId="0"/>
      <p:bldP spid="29" grpId="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re 1"/>
          <p:cNvSpPr>
            <a:spLocks noGrp="1"/>
          </p:cNvSpPr>
          <p:nvPr>
            <p:ph type="title"/>
          </p:nvPr>
        </p:nvSpPr>
        <p:spPr>
          <a:xfrm>
            <a:off x="657185" y="0"/>
            <a:ext cx="10291286" cy="1143000"/>
          </a:xfrm>
        </p:spPr>
        <p:txBody>
          <a:bodyPr>
            <a:normAutofit/>
          </a:bodyPr>
          <a:lstStyle/>
          <a:p>
            <a:pPr algn="ctr"/>
            <a:r>
              <a:rPr lang="fr-FR" sz="3200" b="1" dirty="0" smtClean="0">
                <a:solidFill>
                  <a:srgbClr val="C00000"/>
                </a:solidFill>
                <a:effectLst>
                  <a:outerShdw blurRad="38100" dist="38100" dir="2700000" algn="tl">
                    <a:srgbClr val="000000">
                      <a:alpha val="43137"/>
                    </a:srgbClr>
                  </a:outerShdw>
                </a:effectLst>
                <a:latin typeface="Gisha" pitchFamily="34" charset="-79"/>
                <a:cs typeface="Gisha" pitchFamily="34" charset="-79"/>
              </a:rPr>
              <a:t>Effet de largeur du substrat Lc</a:t>
            </a:r>
            <a:r>
              <a:rPr lang="fr-FR" sz="2400" b="1" dirty="0" smtClean="0"/>
              <a:t/>
            </a:r>
            <a:br>
              <a:rPr lang="fr-FR" sz="2400" b="1" dirty="0" smtClean="0"/>
            </a:br>
            <a:endParaRPr lang="fr-FR" sz="2400" dirty="0"/>
          </a:p>
        </p:txBody>
      </p:sp>
      <p:sp>
        <p:nvSpPr>
          <p:cNvPr id="3" name="Espace réservé du contenu 2"/>
          <p:cNvSpPr>
            <a:spLocks noGrp="1"/>
          </p:cNvSpPr>
          <p:nvPr>
            <p:ph idx="1"/>
          </p:nvPr>
        </p:nvSpPr>
        <p:spPr/>
        <p:txBody>
          <a:bodyPr/>
          <a:lstStyle/>
          <a:p>
            <a:pPr>
              <a:buNone/>
            </a:pPr>
            <a:endParaRPr lang="fr-FR" sz="2000" b="1" dirty="0" smtClean="0"/>
          </a:p>
          <a:p>
            <a:endParaRPr lang="fr-FR" dirty="0"/>
          </a:p>
        </p:txBody>
      </p:sp>
      <p:sp>
        <p:nvSpPr>
          <p:cNvPr id="15" name="Espace réservé du numéro de diapositive 14"/>
          <p:cNvSpPr>
            <a:spLocks noGrp="1"/>
          </p:cNvSpPr>
          <p:nvPr>
            <p:ph type="sldNum" sz="quarter" idx="12"/>
          </p:nvPr>
        </p:nvSpPr>
        <p:spPr/>
        <p:txBody>
          <a:bodyPr/>
          <a:lstStyle/>
          <a:p>
            <a:fld id="{764F108D-0FEA-4783-9C00-7E3AF080424A}" type="slidenum">
              <a:rPr lang="fr-FR" smtClean="0"/>
              <a:pPr/>
              <a:t>16</a:t>
            </a:fld>
            <a:endParaRPr lang="fr-FR"/>
          </a:p>
        </p:txBody>
      </p:sp>
      <p:pic>
        <p:nvPicPr>
          <p:cNvPr id="3074" name="Picture 2"/>
          <p:cNvPicPr>
            <a:picLocks noChangeAspect="1" noChangeArrowheads="1"/>
          </p:cNvPicPr>
          <p:nvPr/>
        </p:nvPicPr>
        <p:blipFill>
          <a:blip r:embed="rId3"/>
          <a:srcRect/>
          <a:stretch>
            <a:fillRect/>
          </a:stretch>
        </p:blipFill>
        <p:spPr bwMode="auto">
          <a:xfrm>
            <a:off x="0" y="1928802"/>
            <a:ext cx="6443663" cy="4929198"/>
          </a:xfrm>
          <a:prstGeom prst="rect">
            <a:avLst/>
          </a:prstGeom>
          <a:noFill/>
          <a:ln w="9525">
            <a:noFill/>
            <a:miter lim="800000"/>
            <a:headEnd/>
            <a:tailEnd/>
          </a:ln>
        </p:spPr>
      </p:pic>
      <p:pic>
        <p:nvPicPr>
          <p:cNvPr id="3075" name="Image 1"/>
          <p:cNvPicPr>
            <a:picLocks noChangeAspect="1" noChangeArrowheads="1"/>
          </p:cNvPicPr>
          <p:nvPr/>
        </p:nvPicPr>
        <p:blipFill>
          <a:blip r:embed="rId4"/>
          <a:srcRect/>
          <a:stretch>
            <a:fillRect/>
          </a:stretch>
        </p:blipFill>
        <p:spPr bwMode="auto">
          <a:xfrm>
            <a:off x="5729283" y="2000240"/>
            <a:ext cx="6872293" cy="4857761"/>
          </a:xfrm>
          <a:prstGeom prst="rect">
            <a:avLst/>
          </a:prstGeom>
          <a:noFill/>
          <a:ln w="9525">
            <a:noFill/>
            <a:miter lim="800000"/>
            <a:headEnd/>
            <a:tailEnd/>
          </a:ln>
        </p:spPr>
      </p:pic>
      <p:sp>
        <p:nvSpPr>
          <p:cNvPr id="6" name="Rectangle 5"/>
          <p:cNvSpPr/>
          <p:nvPr/>
        </p:nvSpPr>
        <p:spPr>
          <a:xfrm>
            <a:off x="1228689" y="1428736"/>
            <a:ext cx="3074624" cy="400110"/>
          </a:xfrm>
          <a:prstGeom prst="rect">
            <a:avLst/>
          </a:prstGeom>
        </p:spPr>
        <p:txBody>
          <a:bodyPr wrap="none">
            <a:spAutoFit/>
          </a:bodyPr>
          <a:lstStyle/>
          <a:p>
            <a:r>
              <a:rPr lang="fr-FR" sz="2000" b="1" dirty="0" smtClean="0"/>
              <a:t>Coefficient de transmission</a:t>
            </a:r>
            <a:endParaRPr lang="fr-FR" sz="2000" b="1" dirty="0"/>
          </a:p>
        </p:txBody>
      </p:sp>
      <p:sp>
        <p:nvSpPr>
          <p:cNvPr id="7" name="Rectangle 6"/>
          <p:cNvSpPr/>
          <p:nvPr/>
        </p:nvSpPr>
        <p:spPr>
          <a:xfrm>
            <a:off x="8158175" y="1500174"/>
            <a:ext cx="2662717" cy="400110"/>
          </a:xfrm>
          <a:prstGeom prst="rect">
            <a:avLst/>
          </a:prstGeom>
        </p:spPr>
        <p:txBody>
          <a:bodyPr wrap="none">
            <a:spAutoFit/>
          </a:bodyPr>
          <a:lstStyle/>
          <a:p>
            <a:r>
              <a:rPr lang="fr-FR" sz="2000" b="1" dirty="0" smtClean="0"/>
              <a:t>Coefficient de réflexion</a:t>
            </a:r>
            <a:endParaRPr lang="fr-FR" sz="2000" b="1" dirty="0"/>
          </a:p>
        </p:txBody>
      </p:sp>
      <p:cxnSp>
        <p:nvCxnSpPr>
          <p:cNvPr id="9" name="Connecteur droit 8"/>
          <p:cNvCxnSpPr/>
          <p:nvPr/>
        </p:nvCxnSpPr>
        <p:spPr>
          <a:xfrm rot="5400000">
            <a:off x="1049697" y="4751000"/>
            <a:ext cx="2930546" cy="794"/>
          </a:xfrm>
          <a:prstGeom prst="line">
            <a:avLst/>
          </a:prstGeom>
          <a:ln w="57150">
            <a:solidFill>
              <a:srgbClr val="00FF00"/>
            </a:solidFill>
            <a:prstDash val="sysDash"/>
          </a:ln>
        </p:spPr>
        <p:style>
          <a:lnRef idx="1">
            <a:schemeClr val="accent1"/>
          </a:lnRef>
          <a:fillRef idx="0">
            <a:schemeClr val="accent1"/>
          </a:fillRef>
          <a:effectRef idx="0">
            <a:schemeClr val="accent1"/>
          </a:effectRef>
          <a:fontRef idx="minor">
            <a:schemeClr val="tx1"/>
          </a:fontRef>
        </p:style>
      </p:cxnSp>
      <p:cxnSp>
        <p:nvCxnSpPr>
          <p:cNvPr id="13" name="Connecteur droit 12"/>
          <p:cNvCxnSpPr/>
          <p:nvPr/>
        </p:nvCxnSpPr>
        <p:spPr>
          <a:xfrm rot="5400000">
            <a:off x="1764474" y="4679165"/>
            <a:ext cx="3071834" cy="1588"/>
          </a:xfrm>
          <a:prstGeom prst="line">
            <a:avLst/>
          </a:prstGeom>
          <a:ln w="57150">
            <a:solidFill>
              <a:srgbClr val="00FF00"/>
            </a:solidFill>
            <a:prstDash val="sysDash"/>
          </a:ln>
        </p:spPr>
        <p:style>
          <a:lnRef idx="1">
            <a:schemeClr val="accent1"/>
          </a:lnRef>
          <a:fillRef idx="0">
            <a:schemeClr val="accent1"/>
          </a:fillRef>
          <a:effectRef idx="0">
            <a:schemeClr val="accent1"/>
          </a:effectRef>
          <a:fontRef idx="minor">
            <a:schemeClr val="tx1"/>
          </a:fontRef>
        </p:style>
      </p:cxnSp>
      <p:sp>
        <p:nvSpPr>
          <p:cNvPr id="18" name="Ellipse 17"/>
          <p:cNvSpPr/>
          <p:nvPr/>
        </p:nvSpPr>
        <p:spPr>
          <a:xfrm>
            <a:off x="4514837" y="4357694"/>
            <a:ext cx="1214446" cy="428628"/>
          </a:xfrm>
          <a:prstGeom prst="ellipse">
            <a:avLst/>
          </a:prstGeom>
          <a:noFill/>
          <a:ln w="38100">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0" name="Picture 4" descr="C:\Users\ami\Desktop\power FSS\pulses.gif"/>
          <p:cNvPicPr>
            <a:picLocks noChangeAspect="1" noChangeArrowheads="1" noCrop="1"/>
          </p:cNvPicPr>
          <p:nvPr/>
        </p:nvPicPr>
        <p:blipFill>
          <a:blip r:embed="rId5" cstate="print"/>
          <a:srcRect/>
          <a:stretch>
            <a:fillRect/>
          </a:stretch>
        </p:blipFill>
        <p:spPr bwMode="auto">
          <a:xfrm>
            <a:off x="0" y="0"/>
            <a:ext cx="2871763" cy="642918"/>
          </a:xfrm>
          <a:prstGeom prst="rect">
            <a:avLst/>
          </a:prstGeom>
          <a:noFill/>
        </p:spPr>
      </p:pic>
      <p:pic>
        <p:nvPicPr>
          <p:cNvPr id="21" name="Picture 4" descr="C:\Users\ami\Desktop\power FSS\pulses.gif"/>
          <p:cNvPicPr>
            <a:picLocks noChangeAspect="1" noChangeArrowheads="1" noCrop="1"/>
          </p:cNvPicPr>
          <p:nvPr/>
        </p:nvPicPr>
        <p:blipFill>
          <a:blip r:embed="rId6"/>
          <a:srcRect/>
          <a:stretch>
            <a:fillRect/>
          </a:stretch>
        </p:blipFill>
        <p:spPr bwMode="auto">
          <a:xfrm>
            <a:off x="8729679" y="0"/>
            <a:ext cx="3871896" cy="64291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3074"/>
                                        </p:tgtEl>
                                        <p:attrNameLst>
                                          <p:attrName>style.visibility</p:attrName>
                                        </p:attrNameLst>
                                      </p:cBhvr>
                                      <p:to>
                                        <p:strVal val="visible"/>
                                      </p:to>
                                    </p:set>
                                    <p:animEffect transition="in" filter="fade">
                                      <p:cBhvr>
                                        <p:cTn id="13" dur="1000"/>
                                        <p:tgtEl>
                                          <p:spTgt spid="3074"/>
                                        </p:tgtEl>
                                      </p:cBhvr>
                                    </p:animEffect>
                                    <p:anim calcmode="lin" valueType="num">
                                      <p:cBhvr>
                                        <p:cTn id="14" dur="1000" fill="hold"/>
                                        <p:tgtEl>
                                          <p:spTgt spid="3074"/>
                                        </p:tgtEl>
                                        <p:attrNameLst>
                                          <p:attrName>ppt_x</p:attrName>
                                        </p:attrNameLst>
                                      </p:cBhvr>
                                      <p:tavLst>
                                        <p:tav tm="0">
                                          <p:val>
                                            <p:strVal val="#ppt_x"/>
                                          </p:val>
                                        </p:tav>
                                        <p:tav tm="100000">
                                          <p:val>
                                            <p:strVal val="#ppt_x"/>
                                          </p:val>
                                        </p:tav>
                                      </p:tavLst>
                                    </p:anim>
                                    <p:anim calcmode="lin" valueType="num">
                                      <p:cBhvr>
                                        <p:cTn id="15" dur="1000" fill="hold"/>
                                        <p:tgtEl>
                                          <p:spTgt spid="307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7"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7" presetClass="entr" presetSubtype="0" fill="hold" nodeType="afterEffect">
                                  <p:stCondLst>
                                    <p:cond delay="0"/>
                                  </p:stCondLst>
                                  <p:childTnLst>
                                    <p:set>
                                      <p:cBhvr>
                                        <p:cTn id="24" dur="1" fill="hold">
                                          <p:stCondLst>
                                            <p:cond delay="0"/>
                                          </p:stCondLst>
                                        </p:cTn>
                                        <p:tgtEl>
                                          <p:spTgt spid="3075"/>
                                        </p:tgtEl>
                                        <p:attrNameLst>
                                          <p:attrName>style.visibility</p:attrName>
                                        </p:attrNameLst>
                                      </p:cBhvr>
                                      <p:to>
                                        <p:strVal val="visible"/>
                                      </p:to>
                                    </p:set>
                                    <p:animEffect transition="in" filter="fade">
                                      <p:cBhvr>
                                        <p:cTn id="25" dur="1000"/>
                                        <p:tgtEl>
                                          <p:spTgt spid="3075"/>
                                        </p:tgtEl>
                                      </p:cBhvr>
                                    </p:animEffect>
                                    <p:anim calcmode="lin" valueType="num">
                                      <p:cBhvr>
                                        <p:cTn id="26" dur="1000" fill="hold"/>
                                        <p:tgtEl>
                                          <p:spTgt spid="3075"/>
                                        </p:tgtEl>
                                        <p:attrNameLst>
                                          <p:attrName>ppt_x</p:attrName>
                                        </p:attrNameLst>
                                      </p:cBhvr>
                                      <p:tavLst>
                                        <p:tav tm="0">
                                          <p:val>
                                            <p:strVal val="#ppt_x"/>
                                          </p:val>
                                        </p:tav>
                                        <p:tav tm="100000">
                                          <p:val>
                                            <p:strVal val="#ppt_x"/>
                                          </p:val>
                                        </p:tav>
                                      </p:tavLst>
                                    </p:anim>
                                    <p:anim calcmode="lin" valueType="num">
                                      <p:cBhvr>
                                        <p:cTn id="27" dur="1000" fill="hold"/>
                                        <p:tgtEl>
                                          <p:spTgt spid="3075"/>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53" presetClass="entr" presetSubtype="0"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Effect transition="in" filter="fade">
                                      <p:cBhvr>
                                        <p:cTn id="33" dur="500"/>
                                        <p:tgtEl>
                                          <p:spTgt spid="9"/>
                                        </p:tgtEl>
                                      </p:cBhvr>
                                    </p:animEffect>
                                  </p:childTnLst>
                                </p:cTn>
                              </p:par>
                            </p:childTnLst>
                          </p:cTn>
                        </p:par>
                        <p:par>
                          <p:cTn id="34" fill="hold">
                            <p:stCondLst>
                              <p:cond delay="4500"/>
                            </p:stCondLst>
                            <p:childTnLst>
                              <p:par>
                                <p:cTn id="35" presetID="53" presetClass="entr" presetSubtype="0" fill="hold" nodeType="after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p:cTn id="37" dur="500" fill="hold"/>
                                        <p:tgtEl>
                                          <p:spTgt spid="13"/>
                                        </p:tgtEl>
                                        <p:attrNameLst>
                                          <p:attrName>ppt_w</p:attrName>
                                        </p:attrNameLst>
                                      </p:cBhvr>
                                      <p:tavLst>
                                        <p:tav tm="0">
                                          <p:val>
                                            <p:fltVal val="0"/>
                                          </p:val>
                                        </p:tav>
                                        <p:tav tm="100000">
                                          <p:val>
                                            <p:strVal val="#ppt_w"/>
                                          </p:val>
                                        </p:tav>
                                      </p:tavLst>
                                    </p:anim>
                                    <p:anim calcmode="lin" valueType="num">
                                      <p:cBhvr>
                                        <p:cTn id="38" dur="500" fill="hold"/>
                                        <p:tgtEl>
                                          <p:spTgt spid="13"/>
                                        </p:tgtEl>
                                        <p:attrNameLst>
                                          <p:attrName>ppt_h</p:attrName>
                                        </p:attrNameLst>
                                      </p:cBhvr>
                                      <p:tavLst>
                                        <p:tav tm="0">
                                          <p:val>
                                            <p:fltVal val="0"/>
                                          </p:val>
                                        </p:tav>
                                        <p:tav tm="100000">
                                          <p:val>
                                            <p:strVal val="#ppt_h"/>
                                          </p:val>
                                        </p:tav>
                                      </p:tavLst>
                                    </p:anim>
                                    <p:animEffect transition="in" filter="fade">
                                      <p:cBhvr>
                                        <p:cTn id="39" dur="500"/>
                                        <p:tgtEl>
                                          <p:spTgt spid="13"/>
                                        </p:tgtEl>
                                      </p:cBhvr>
                                    </p:animEffect>
                                  </p:childTnLst>
                                </p:cTn>
                              </p:par>
                            </p:childTnLst>
                          </p:cTn>
                        </p:par>
                        <p:par>
                          <p:cTn id="40" fill="hold">
                            <p:stCondLst>
                              <p:cond delay="5000"/>
                            </p:stCondLst>
                            <p:childTnLst>
                              <p:par>
                                <p:cTn id="41" presetID="53" presetClass="entr" presetSubtype="0"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p:cTn id="43" dur="500" fill="hold"/>
                                        <p:tgtEl>
                                          <p:spTgt spid="18"/>
                                        </p:tgtEl>
                                        <p:attrNameLst>
                                          <p:attrName>ppt_w</p:attrName>
                                        </p:attrNameLst>
                                      </p:cBhvr>
                                      <p:tavLst>
                                        <p:tav tm="0">
                                          <p:val>
                                            <p:fltVal val="0"/>
                                          </p:val>
                                        </p:tav>
                                        <p:tav tm="100000">
                                          <p:val>
                                            <p:strVal val="#ppt_w"/>
                                          </p:val>
                                        </p:tav>
                                      </p:tavLst>
                                    </p:anim>
                                    <p:anim calcmode="lin" valueType="num">
                                      <p:cBhvr>
                                        <p:cTn id="44" dur="500" fill="hold"/>
                                        <p:tgtEl>
                                          <p:spTgt spid="18"/>
                                        </p:tgtEl>
                                        <p:attrNameLst>
                                          <p:attrName>ppt_h</p:attrName>
                                        </p:attrNameLst>
                                      </p:cBhvr>
                                      <p:tavLst>
                                        <p:tav tm="0">
                                          <p:val>
                                            <p:fltVal val="0"/>
                                          </p:val>
                                        </p:tav>
                                        <p:tav tm="100000">
                                          <p:val>
                                            <p:strVal val="#ppt_h"/>
                                          </p:val>
                                        </p:tav>
                                      </p:tavLst>
                                    </p:anim>
                                    <p:animEffect transition="in" filter="fade">
                                      <p:cBhvr>
                                        <p:cTn id="4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8" grpId="0" animBg="1"/>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
            </a:r>
            <a:br>
              <a:rPr lang="fr-FR" dirty="0" smtClean="0"/>
            </a:br>
            <a:endParaRPr lang="fr-FR" dirty="0"/>
          </a:p>
        </p:txBody>
      </p:sp>
      <p:sp>
        <p:nvSpPr>
          <p:cNvPr id="13" name="Espace réservé du numéro de diapositive 12"/>
          <p:cNvSpPr>
            <a:spLocks noGrp="1"/>
          </p:cNvSpPr>
          <p:nvPr>
            <p:ph type="sldNum" sz="quarter" idx="12"/>
          </p:nvPr>
        </p:nvSpPr>
        <p:spPr/>
        <p:txBody>
          <a:bodyPr/>
          <a:lstStyle/>
          <a:p>
            <a:fld id="{764F108D-0FEA-4783-9C00-7E3AF080424A}" type="slidenum">
              <a:rPr lang="fr-FR" smtClean="0"/>
              <a:pPr/>
              <a:t>17</a:t>
            </a:fld>
            <a:endParaRPr lang="fr-FR"/>
          </a:p>
        </p:txBody>
      </p:sp>
      <p:sp>
        <p:nvSpPr>
          <p:cNvPr id="4" name="Rectangle 3"/>
          <p:cNvSpPr/>
          <p:nvPr/>
        </p:nvSpPr>
        <p:spPr>
          <a:xfrm>
            <a:off x="2586011" y="0"/>
            <a:ext cx="6572296" cy="646331"/>
          </a:xfrm>
          <a:prstGeom prst="rect">
            <a:avLst/>
          </a:prstGeom>
        </p:spPr>
        <p:txBody>
          <a:bodyPr wrap="square">
            <a:spAutoFit/>
          </a:bodyPr>
          <a:lstStyle/>
          <a:p>
            <a:r>
              <a:rPr lang="fr-FR" sz="3600" b="1" dirty="0" smtClean="0"/>
              <a:t>             </a:t>
            </a:r>
            <a:r>
              <a:rPr lang="fr-FR" sz="3200" b="1" dirty="0" smtClean="0">
                <a:solidFill>
                  <a:srgbClr val="C00000"/>
                </a:solidFill>
                <a:effectLst>
                  <a:outerShdw blurRad="38100" dist="38100" dir="2700000" algn="tl">
                    <a:srgbClr val="000000">
                      <a:alpha val="43137"/>
                    </a:srgbClr>
                  </a:outerShdw>
                </a:effectLst>
                <a:latin typeface="Gisha" pitchFamily="34" charset="-79"/>
                <a:cs typeface="Gisha" pitchFamily="34" charset="-79"/>
              </a:rPr>
              <a:t>Effet de l’ouverture d</a:t>
            </a:r>
            <a:r>
              <a:rPr lang="fr-FR" b="1" dirty="0" smtClean="0"/>
              <a:t> </a:t>
            </a:r>
            <a:endParaRPr lang="fr-FR" dirty="0"/>
          </a:p>
        </p:txBody>
      </p:sp>
      <p:sp>
        <p:nvSpPr>
          <p:cNvPr id="5" name="Rectangle 4"/>
          <p:cNvSpPr/>
          <p:nvPr/>
        </p:nvSpPr>
        <p:spPr>
          <a:xfrm>
            <a:off x="1371565" y="1285860"/>
            <a:ext cx="3074624" cy="400110"/>
          </a:xfrm>
          <a:prstGeom prst="rect">
            <a:avLst/>
          </a:prstGeom>
        </p:spPr>
        <p:txBody>
          <a:bodyPr wrap="none">
            <a:spAutoFit/>
          </a:bodyPr>
          <a:lstStyle/>
          <a:p>
            <a:r>
              <a:rPr lang="fr-FR" sz="2000" b="1" dirty="0" smtClean="0"/>
              <a:t>Coefficient de transmission</a:t>
            </a:r>
            <a:endParaRPr lang="fr-FR" sz="2000" b="1" dirty="0"/>
          </a:p>
        </p:txBody>
      </p:sp>
      <p:sp>
        <p:nvSpPr>
          <p:cNvPr id="6" name="Rectangle 5"/>
          <p:cNvSpPr/>
          <p:nvPr/>
        </p:nvSpPr>
        <p:spPr>
          <a:xfrm>
            <a:off x="8015299" y="1285860"/>
            <a:ext cx="2662717" cy="400110"/>
          </a:xfrm>
          <a:prstGeom prst="rect">
            <a:avLst/>
          </a:prstGeom>
        </p:spPr>
        <p:txBody>
          <a:bodyPr wrap="none">
            <a:spAutoFit/>
          </a:bodyPr>
          <a:lstStyle/>
          <a:p>
            <a:r>
              <a:rPr lang="fr-FR" sz="2000" b="1" dirty="0" smtClean="0"/>
              <a:t>Coefficient de réflexion</a:t>
            </a:r>
            <a:endParaRPr lang="fr-FR" sz="2000" b="1" dirty="0"/>
          </a:p>
        </p:txBody>
      </p:sp>
      <p:pic>
        <p:nvPicPr>
          <p:cNvPr id="4098" name="Image 8"/>
          <p:cNvPicPr>
            <a:picLocks noChangeAspect="1" noChangeArrowheads="1"/>
          </p:cNvPicPr>
          <p:nvPr/>
        </p:nvPicPr>
        <p:blipFill>
          <a:blip r:embed="rId3"/>
          <a:srcRect/>
          <a:stretch>
            <a:fillRect/>
          </a:stretch>
        </p:blipFill>
        <p:spPr bwMode="auto">
          <a:xfrm>
            <a:off x="-200071" y="1428736"/>
            <a:ext cx="6858048" cy="5072098"/>
          </a:xfrm>
          <a:prstGeom prst="rect">
            <a:avLst/>
          </a:prstGeom>
          <a:ln>
            <a:noFill/>
          </a:ln>
          <a:effectLst>
            <a:outerShdw blurRad="292100" dist="139700" dir="2700000" algn="tl" rotWithShape="0">
              <a:srgbClr val="333333">
                <a:alpha val="65000"/>
              </a:srgbClr>
            </a:outerShdw>
          </a:effectLst>
        </p:spPr>
      </p:pic>
      <p:pic>
        <p:nvPicPr>
          <p:cNvPr id="4099" name="Image 4"/>
          <p:cNvPicPr>
            <a:picLocks noChangeAspect="1" noChangeArrowheads="1"/>
          </p:cNvPicPr>
          <p:nvPr/>
        </p:nvPicPr>
        <p:blipFill>
          <a:blip r:embed="rId4"/>
          <a:srcRect/>
          <a:stretch>
            <a:fillRect/>
          </a:stretch>
        </p:blipFill>
        <p:spPr bwMode="auto">
          <a:xfrm>
            <a:off x="5529213" y="1571612"/>
            <a:ext cx="7072362" cy="5072074"/>
          </a:xfrm>
          <a:prstGeom prst="rect">
            <a:avLst/>
          </a:prstGeom>
          <a:ln>
            <a:noFill/>
          </a:ln>
          <a:effectLst>
            <a:outerShdw blurRad="292100" dist="139700" dir="2700000" algn="tl" rotWithShape="0">
              <a:srgbClr val="333333">
                <a:alpha val="65000"/>
              </a:srgbClr>
            </a:outerShdw>
          </a:effectLst>
        </p:spPr>
      </p:pic>
      <p:cxnSp>
        <p:nvCxnSpPr>
          <p:cNvPr id="10" name="Connecteur droit 9"/>
          <p:cNvCxnSpPr/>
          <p:nvPr/>
        </p:nvCxnSpPr>
        <p:spPr>
          <a:xfrm rot="5400000" flipH="1" flipV="1">
            <a:off x="872293" y="4428338"/>
            <a:ext cx="3143272" cy="1588"/>
          </a:xfrm>
          <a:prstGeom prst="line">
            <a:avLst/>
          </a:prstGeom>
          <a:ln w="38100">
            <a:solidFill>
              <a:srgbClr val="00FF00"/>
            </a:solidFill>
            <a:prstDash val="sysDash"/>
          </a:ln>
        </p:spPr>
        <p:style>
          <a:lnRef idx="1">
            <a:schemeClr val="accent1"/>
          </a:lnRef>
          <a:fillRef idx="0">
            <a:schemeClr val="accent1"/>
          </a:fillRef>
          <a:effectRef idx="0">
            <a:schemeClr val="accent1"/>
          </a:effectRef>
          <a:fontRef idx="minor">
            <a:schemeClr val="tx1"/>
          </a:fontRef>
        </p:style>
      </p:cxnSp>
      <p:sp>
        <p:nvSpPr>
          <p:cNvPr id="18" name="Ellipse 17"/>
          <p:cNvSpPr/>
          <p:nvPr/>
        </p:nvSpPr>
        <p:spPr>
          <a:xfrm>
            <a:off x="4514837" y="4500570"/>
            <a:ext cx="1214446" cy="500066"/>
          </a:xfrm>
          <a:prstGeom prst="ellipse">
            <a:avLst/>
          </a:prstGeom>
          <a:noFill/>
          <a:ln w="38100">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20" name="Connecteur droit 19"/>
          <p:cNvCxnSpPr/>
          <p:nvPr/>
        </p:nvCxnSpPr>
        <p:spPr>
          <a:xfrm rot="5400000" flipH="1" flipV="1">
            <a:off x="1800193" y="4500570"/>
            <a:ext cx="3000396" cy="1588"/>
          </a:xfrm>
          <a:prstGeom prst="line">
            <a:avLst/>
          </a:prstGeom>
          <a:ln w="38100">
            <a:solidFill>
              <a:srgbClr val="00FF00"/>
            </a:solidFill>
            <a:prstDash val="sysDash"/>
          </a:ln>
        </p:spPr>
        <p:style>
          <a:lnRef idx="1">
            <a:schemeClr val="accent1"/>
          </a:lnRef>
          <a:fillRef idx="0">
            <a:schemeClr val="accent1"/>
          </a:fillRef>
          <a:effectRef idx="0">
            <a:schemeClr val="accent1"/>
          </a:effectRef>
          <a:fontRef idx="minor">
            <a:schemeClr val="tx1"/>
          </a:fontRef>
        </p:style>
      </p:cxnSp>
      <p:pic>
        <p:nvPicPr>
          <p:cNvPr id="14" name="Picture 2" descr="C:\Users\ami\Desktop\power FSS\pulses.gif"/>
          <p:cNvPicPr>
            <a:picLocks noChangeAspect="1" noChangeArrowheads="1" noCrop="1"/>
          </p:cNvPicPr>
          <p:nvPr/>
        </p:nvPicPr>
        <p:blipFill>
          <a:blip r:embed="rId5" cstate="print"/>
          <a:srcRect/>
          <a:stretch>
            <a:fillRect/>
          </a:stretch>
        </p:blipFill>
        <p:spPr bwMode="auto">
          <a:xfrm>
            <a:off x="-1" y="0"/>
            <a:ext cx="3871896" cy="700295"/>
          </a:xfrm>
          <a:prstGeom prst="rect">
            <a:avLst/>
          </a:prstGeom>
          <a:noFill/>
        </p:spPr>
      </p:pic>
      <p:pic>
        <p:nvPicPr>
          <p:cNvPr id="15" name="Picture 2" descr="C:\Users\ami\Desktop\power FSS\pulses.gif"/>
          <p:cNvPicPr>
            <a:picLocks noChangeAspect="1" noChangeArrowheads="1" noCrop="1"/>
          </p:cNvPicPr>
          <p:nvPr/>
        </p:nvPicPr>
        <p:blipFill>
          <a:blip r:embed="rId5" cstate="print"/>
          <a:srcRect/>
          <a:stretch>
            <a:fillRect/>
          </a:stretch>
        </p:blipFill>
        <p:spPr bwMode="auto">
          <a:xfrm>
            <a:off x="8086737" y="0"/>
            <a:ext cx="4514838" cy="70029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4098"/>
                                        </p:tgtEl>
                                        <p:attrNameLst>
                                          <p:attrName>style.visibility</p:attrName>
                                        </p:attrNameLst>
                                      </p:cBhvr>
                                      <p:to>
                                        <p:strVal val="visible"/>
                                      </p:to>
                                    </p:set>
                                    <p:animEffect transition="in" filter="fade">
                                      <p:cBhvr>
                                        <p:cTn id="13" dur="1000"/>
                                        <p:tgtEl>
                                          <p:spTgt spid="4098"/>
                                        </p:tgtEl>
                                      </p:cBhvr>
                                    </p:animEffect>
                                    <p:anim calcmode="lin" valueType="num">
                                      <p:cBhvr>
                                        <p:cTn id="14" dur="1000" fill="hold"/>
                                        <p:tgtEl>
                                          <p:spTgt spid="4098"/>
                                        </p:tgtEl>
                                        <p:attrNameLst>
                                          <p:attrName>ppt_x</p:attrName>
                                        </p:attrNameLst>
                                      </p:cBhvr>
                                      <p:tavLst>
                                        <p:tav tm="0">
                                          <p:val>
                                            <p:strVal val="#ppt_x"/>
                                          </p:val>
                                        </p:tav>
                                        <p:tav tm="100000">
                                          <p:val>
                                            <p:strVal val="#ppt_x"/>
                                          </p:val>
                                        </p:tav>
                                      </p:tavLst>
                                    </p:anim>
                                    <p:anim calcmode="lin" valueType="num">
                                      <p:cBhvr>
                                        <p:cTn id="15" dur="1000" fill="hold"/>
                                        <p:tgtEl>
                                          <p:spTgt spid="409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7"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7" presetClass="entr" presetSubtype="0" fill="hold" nodeType="afterEffect">
                                  <p:stCondLst>
                                    <p:cond delay="0"/>
                                  </p:stCondLst>
                                  <p:childTnLst>
                                    <p:set>
                                      <p:cBhvr>
                                        <p:cTn id="24" dur="1" fill="hold">
                                          <p:stCondLst>
                                            <p:cond delay="0"/>
                                          </p:stCondLst>
                                        </p:cTn>
                                        <p:tgtEl>
                                          <p:spTgt spid="4099"/>
                                        </p:tgtEl>
                                        <p:attrNameLst>
                                          <p:attrName>style.visibility</p:attrName>
                                        </p:attrNameLst>
                                      </p:cBhvr>
                                      <p:to>
                                        <p:strVal val="visible"/>
                                      </p:to>
                                    </p:set>
                                    <p:animEffect transition="in" filter="fade">
                                      <p:cBhvr>
                                        <p:cTn id="25" dur="1000"/>
                                        <p:tgtEl>
                                          <p:spTgt spid="4099"/>
                                        </p:tgtEl>
                                      </p:cBhvr>
                                    </p:animEffect>
                                    <p:anim calcmode="lin" valueType="num">
                                      <p:cBhvr>
                                        <p:cTn id="26" dur="1000" fill="hold"/>
                                        <p:tgtEl>
                                          <p:spTgt spid="4099"/>
                                        </p:tgtEl>
                                        <p:attrNameLst>
                                          <p:attrName>ppt_x</p:attrName>
                                        </p:attrNameLst>
                                      </p:cBhvr>
                                      <p:tavLst>
                                        <p:tav tm="0">
                                          <p:val>
                                            <p:strVal val="#ppt_x"/>
                                          </p:val>
                                        </p:tav>
                                        <p:tav tm="100000">
                                          <p:val>
                                            <p:strVal val="#ppt_x"/>
                                          </p:val>
                                        </p:tav>
                                      </p:tavLst>
                                    </p:anim>
                                    <p:anim calcmode="lin" valueType="num">
                                      <p:cBhvr>
                                        <p:cTn id="27" dur="1000" fill="hold"/>
                                        <p:tgtEl>
                                          <p:spTgt spid="4099"/>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53" presetClass="entr" presetSubtype="0"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500" fill="hold"/>
                                        <p:tgtEl>
                                          <p:spTgt spid="10"/>
                                        </p:tgtEl>
                                        <p:attrNameLst>
                                          <p:attrName>ppt_w</p:attrName>
                                        </p:attrNameLst>
                                      </p:cBhvr>
                                      <p:tavLst>
                                        <p:tav tm="0">
                                          <p:val>
                                            <p:fltVal val="0"/>
                                          </p:val>
                                        </p:tav>
                                        <p:tav tm="100000">
                                          <p:val>
                                            <p:strVal val="#ppt_w"/>
                                          </p:val>
                                        </p:tav>
                                      </p:tavLst>
                                    </p:anim>
                                    <p:anim calcmode="lin" valueType="num">
                                      <p:cBhvr>
                                        <p:cTn id="32" dur="500" fill="hold"/>
                                        <p:tgtEl>
                                          <p:spTgt spid="10"/>
                                        </p:tgtEl>
                                        <p:attrNameLst>
                                          <p:attrName>ppt_h</p:attrName>
                                        </p:attrNameLst>
                                      </p:cBhvr>
                                      <p:tavLst>
                                        <p:tav tm="0">
                                          <p:val>
                                            <p:fltVal val="0"/>
                                          </p:val>
                                        </p:tav>
                                        <p:tav tm="100000">
                                          <p:val>
                                            <p:strVal val="#ppt_h"/>
                                          </p:val>
                                        </p:tav>
                                      </p:tavLst>
                                    </p:anim>
                                    <p:animEffect transition="in" filter="fade">
                                      <p:cBhvr>
                                        <p:cTn id="33" dur="500"/>
                                        <p:tgtEl>
                                          <p:spTgt spid="10"/>
                                        </p:tgtEl>
                                      </p:cBhvr>
                                    </p:animEffect>
                                  </p:childTnLst>
                                </p:cTn>
                              </p:par>
                            </p:childTnLst>
                          </p:cTn>
                        </p:par>
                        <p:par>
                          <p:cTn id="34" fill="hold">
                            <p:stCondLst>
                              <p:cond delay="4500"/>
                            </p:stCondLst>
                            <p:childTnLst>
                              <p:par>
                                <p:cTn id="35" presetID="53" presetClass="entr" presetSubtype="0" fill="hold"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fltVal val="0"/>
                                          </p:val>
                                        </p:tav>
                                        <p:tav tm="100000">
                                          <p:val>
                                            <p:strVal val="#ppt_w"/>
                                          </p:val>
                                        </p:tav>
                                      </p:tavLst>
                                    </p:anim>
                                    <p:anim calcmode="lin" valueType="num">
                                      <p:cBhvr>
                                        <p:cTn id="38" dur="500" fill="hold"/>
                                        <p:tgtEl>
                                          <p:spTgt spid="20"/>
                                        </p:tgtEl>
                                        <p:attrNameLst>
                                          <p:attrName>ppt_h</p:attrName>
                                        </p:attrNameLst>
                                      </p:cBhvr>
                                      <p:tavLst>
                                        <p:tav tm="0">
                                          <p:val>
                                            <p:fltVal val="0"/>
                                          </p:val>
                                        </p:tav>
                                        <p:tav tm="100000">
                                          <p:val>
                                            <p:strVal val="#ppt_h"/>
                                          </p:val>
                                        </p:tav>
                                      </p:tavLst>
                                    </p:anim>
                                    <p:animEffect transition="in" filter="fade">
                                      <p:cBhvr>
                                        <p:cTn id="39" dur="500"/>
                                        <p:tgtEl>
                                          <p:spTgt spid="20"/>
                                        </p:tgtEl>
                                      </p:cBhvr>
                                    </p:animEffect>
                                  </p:childTnLst>
                                </p:cTn>
                              </p:par>
                            </p:childTnLst>
                          </p:cTn>
                        </p:par>
                        <p:par>
                          <p:cTn id="40" fill="hold">
                            <p:stCondLst>
                              <p:cond delay="5000"/>
                            </p:stCondLst>
                            <p:childTnLst>
                              <p:par>
                                <p:cTn id="41" presetID="53" presetClass="entr" presetSubtype="0"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p:cTn id="43" dur="500" fill="hold"/>
                                        <p:tgtEl>
                                          <p:spTgt spid="18"/>
                                        </p:tgtEl>
                                        <p:attrNameLst>
                                          <p:attrName>ppt_w</p:attrName>
                                        </p:attrNameLst>
                                      </p:cBhvr>
                                      <p:tavLst>
                                        <p:tav tm="0">
                                          <p:val>
                                            <p:fltVal val="0"/>
                                          </p:val>
                                        </p:tav>
                                        <p:tav tm="100000">
                                          <p:val>
                                            <p:strVal val="#ppt_w"/>
                                          </p:val>
                                        </p:tav>
                                      </p:tavLst>
                                    </p:anim>
                                    <p:anim calcmode="lin" valueType="num">
                                      <p:cBhvr>
                                        <p:cTn id="44" dur="500" fill="hold"/>
                                        <p:tgtEl>
                                          <p:spTgt spid="18"/>
                                        </p:tgtEl>
                                        <p:attrNameLst>
                                          <p:attrName>ppt_h</p:attrName>
                                        </p:attrNameLst>
                                      </p:cBhvr>
                                      <p:tavLst>
                                        <p:tav tm="0">
                                          <p:val>
                                            <p:fltVal val="0"/>
                                          </p:val>
                                        </p:tav>
                                        <p:tav tm="100000">
                                          <p:val>
                                            <p:strVal val="#ppt_h"/>
                                          </p:val>
                                        </p:tav>
                                      </p:tavLst>
                                    </p:anim>
                                    <p:animEffect transition="in" filter="fade">
                                      <p:cBhvr>
                                        <p:cTn id="4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1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42937" y="357166"/>
            <a:ext cx="7991027" cy="428628"/>
          </a:xfrm>
        </p:spPr>
        <p:txBody>
          <a:bodyPr>
            <a:normAutofit fontScale="90000"/>
          </a:bodyPr>
          <a:lstStyle/>
          <a:p>
            <a:pPr algn="ctr"/>
            <a:r>
              <a:rPr lang="fr-FR" b="1" dirty="0" smtClean="0"/>
              <a:t>              </a:t>
            </a:r>
            <a:r>
              <a:rPr lang="fr-FR" sz="3600" b="1" dirty="0" smtClean="0">
                <a:solidFill>
                  <a:srgbClr val="C00000"/>
                </a:solidFill>
                <a:effectLst>
                  <a:outerShdw blurRad="38100" dist="38100" dir="2700000" algn="tl">
                    <a:srgbClr val="000000">
                      <a:alpha val="43137"/>
                    </a:srgbClr>
                  </a:outerShdw>
                </a:effectLst>
                <a:latin typeface="Gisha" pitchFamily="34" charset="-79"/>
                <a:cs typeface="Gisha" pitchFamily="34" charset="-79"/>
              </a:rPr>
              <a:t>Effet de l’ouverture h </a:t>
            </a:r>
            <a:r>
              <a:rPr lang="fr-FR" dirty="0" smtClean="0"/>
              <a:t/>
            </a:r>
            <a:br>
              <a:rPr lang="fr-FR" dirty="0" smtClean="0"/>
            </a:br>
            <a:endParaRPr lang="fr-FR" dirty="0"/>
          </a:p>
        </p:txBody>
      </p:sp>
      <p:sp>
        <p:nvSpPr>
          <p:cNvPr id="15" name="Espace réservé du numéro de diapositive 14"/>
          <p:cNvSpPr>
            <a:spLocks noGrp="1"/>
          </p:cNvSpPr>
          <p:nvPr>
            <p:ph type="sldNum" sz="quarter" idx="12"/>
          </p:nvPr>
        </p:nvSpPr>
        <p:spPr/>
        <p:txBody>
          <a:bodyPr/>
          <a:lstStyle/>
          <a:p>
            <a:fld id="{764F108D-0FEA-4783-9C00-7E3AF080424A}" type="slidenum">
              <a:rPr lang="fr-FR" smtClean="0"/>
              <a:pPr/>
              <a:t>18</a:t>
            </a:fld>
            <a:endParaRPr lang="fr-FR"/>
          </a:p>
        </p:txBody>
      </p:sp>
      <p:pic>
        <p:nvPicPr>
          <p:cNvPr id="5122" name="Image 7"/>
          <p:cNvPicPr>
            <a:picLocks noChangeAspect="1" noChangeArrowheads="1"/>
          </p:cNvPicPr>
          <p:nvPr/>
        </p:nvPicPr>
        <p:blipFill>
          <a:blip r:embed="rId3"/>
          <a:srcRect/>
          <a:stretch>
            <a:fillRect/>
          </a:stretch>
        </p:blipFill>
        <p:spPr bwMode="auto">
          <a:xfrm>
            <a:off x="-1" y="1928802"/>
            <a:ext cx="6443664" cy="4929198"/>
          </a:xfrm>
          <a:prstGeom prst="rect">
            <a:avLst/>
          </a:prstGeom>
          <a:ln>
            <a:noFill/>
          </a:ln>
          <a:effectLst>
            <a:outerShdw blurRad="292100" dist="139700" dir="2700000" algn="tl" rotWithShape="0">
              <a:srgbClr val="333333">
                <a:alpha val="65000"/>
              </a:srgbClr>
            </a:outerShdw>
          </a:effectLst>
        </p:spPr>
      </p:pic>
      <p:pic>
        <p:nvPicPr>
          <p:cNvPr id="5123" name="Image 6"/>
          <p:cNvPicPr>
            <a:picLocks noChangeAspect="1" noChangeArrowheads="1"/>
          </p:cNvPicPr>
          <p:nvPr/>
        </p:nvPicPr>
        <p:blipFill>
          <a:blip r:embed="rId4"/>
          <a:srcRect/>
          <a:stretch>
            <a:fillRect/>
          </a:stretch>
        </p:blipFill>
        <p:spPr bwMode="auto">
          <a:xfrm>
            <a:off x="5943597" y="1948118"/>
            <a:ext cx="6872293" cy="4909882"/>
          </a:xfrm>
          <a:prstGeom prst="rect">
            <a:avLst/>
          </a:prstGeom>
          <a:ln>
            <a:noFill/>
          </a:ln>
          <a:effectLst>
            <a:outerShdw blurRad="292100" dist="139700" dir="2700000" algn="tl" rotWithShape="0">
              <a:srgbClr val="333333">
                <a:alpha val="65000"/>
              </a:srgbClr>
            </a:outerShdw>
          </a:effectLst>
        </p:spPr>
      </p:pic>
      <p:sp>
        <p:nvSpPr>
          <p:cNvPr id="6" name="Rectangle 5"/>
          <p:cNvSpPr/>
          <p:nvPr/>
        </p:nvSpPr>
        <p:spPr>
          <a:xfrm>
            <a:off x="1514441" y="1500174"/>
            <a:ext cx="3074624" cy="400110"/>
          </a:xfrm>
          <a:prstGeom prst="rect">
            <a:avLst/>
          </a:prstGeom>
        </p:spPr>
        <p:txBody>
          <a:bodyPr wrap="none">
            <a:spAutoFit/>
          </a:bodyPr>
          <a:lstStyle/>
          <a:p>
            <a:r>
              <a:rPr lang="fr-FR" sz="2000" b="1" dirty="0" smtClean="0"/>
              <a:t>Coefficient de transmission</a:t>
            </a:r>
            <a:endParaRPr lang="fr-FR" sz="2000" b="1" dirty="0"/>
          </a:p>
        </p:txBody>
      </p:sp>
      <p:sp>
        <p:nvSpPr>
          <p:cNvPr id="7" name="Rectangle 6"/>
          <p:cNvSpPr/>
          <p:nvPr/>
        </p:nvSpPr>
        <p:spPr>
          <a:xfrm>
            <a:off x="8158175" y="1500174"/>
            <a:ext cx="2662717" cy="400110"/>
          </a:xfrm>
          <a:prstGeom prst="rect">
            <a:avLst/>
          </a:prstGeom>
        </p:spPr>
        <p:txBody>
          <a:bodyPr wrap="none">
            <a:spAutoFit/>
          </a:bodyPr>
          <a:lstStyle/>
          <a:p>
            <a:r>
              <a:rPr lang="fr-FR" sz="2000" b="1" dirty="0" smtClean="0"/>
              <a:t>Coefficient de réflexion</a:t>
            </a:r>
            <a:endParaRPr lang="fr-FR" sz="2000" b="1" dirty="0"/>
          </a:p>
        </p:txBody>
      </p:sp>
      <p:cxnSp>
        <p:nvCxnSpPr>
          <p:cNvPr id="9" name="Connecteur droit 8"/>
          <p:cNvCxnSpPr/>
          <p:nvPr/>
        </p:nvCxnSpPr>
        <p:spPr>
          <a:xfrm rot="5400000">
            <a:off x="1049697" y="4608124"/>
            <a:ext cx="2929752" cy="1588"/>
          </a:xfrm>
          <a:prstGeom prst="line">
            <a:avLst/>
          </a:prstGeom>
          <a:ln w="57150">
            <a:solidFill>
              <a:srgbClr val="00FF00"/>
            </a:solidFill>
            <a:prstDash val="sysDash"/>
          </a:ln>
        </p:spPr>
        <p:style>
          <a:lnRef idx="1">
            <a:schemeClr val="accent1"/>
          </a:lnRef>
          <a:fillRef idx="0">
            <a:schemeClr val="accent1"/>
          </a:fillRef>
          <a:effectRef idx="0">
            <a:schemeClr val="accent1"/>
          </a:effectRef>
          <a:fontRef idx="minor">
            <a:schemeClr val="tx1"/>
          </a:fontRef>
        </p:style>
      </p:cxnSp>
      <p:cxnSp>
        <p:nvCxnSpPr>
          <p:cNvPr id="12" name="Connecteur droit 11"/>
          <p:cNvCxnSpPr/>
          <p:nvPr/>
        </p:nvCxnSpPr>
        <p:spPr>
          <a:xfrm rot="5400000">
            <a:off x="1835515" y="4608124"/>
            <a:ext cx="2929752" cy="1588"/>
          </a:xfrm>
          <a:prstGeom prst="line">
            <a:avLst/>
          </a:prstGeom>
          <a:ln w="57150">
            <a:solidFill>
              <a:srgbClr val="00FF00"/>
            </a:solidFill>
            <a:prstDash val="sysDash"/>
          </a:ln>
        </p:spPr>
        <p:style>
          <a:lnRef idx="1">
            <a:schemeClr val="accent1"/>
          </a:lnRef>
          <a:fillRef idx="0">
            <a:schemeClr val="accent1"/>
          </a:fillRef>
          <a:effectRef idx="0">
            <a:schemeClr val="accent1"/>
          </a:effectRef>
          <a:fontRef idx="minor">
            <a:schemeClr val="tx1"/>
          </a:fontRef>
        </p:style>
      </p:cxnSp>
      <p:sp>
        <p:nvSpPr>
          <p:cNvPr id="13" name="Ellipse 12"/>
          <p:cNvSpPr/>
          <p:nvPr/>
        </p:nvSpPr>
        <p:spPr>
          <a:xfrm>
            <a:off x="4514837" y="4786322"/>
            <a:ext cx="1143008" cy="357190"/>
          </a:xfrm>
          <a:prstGeom prst="ellipse">
            <a:avLst/>
          </a:prstGeom>
          <a:noFill/>
          <a:ln w="38100">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Ellipse 17"/>
          <p:cNvSpPr/>
          <p:nvPr/>
        </p:nvSpPr>
        <p:spPr>
          <a:xfrm>
            <a:off x="9515497" y="4786322"/>
            <a:ext cx="1143008" cy="357190"/>
          </a:xfrm>
          <a:prstGeom prst="ellipse">
            <a:avLst/>
          </a:prstGeom>
          <a:noFill/>
          <a:ln w="38100">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7" name="Picture 2" descr="C:\Users\ami\Desktop\power FSS\pulses.gif"/>
          <p:cNvPicPr>
            <a:picLocks noChangeAspect="1" noChangeArrowheads="1" noCrop="1"/>
          </p:cNvPicPr>
          <p:nvPr/>
        </p:nvPicPr>
        <p:blipFill>
          <a:blip r:embed="rId5" cstate="print"/>
          <a:srcRect/>
          <a:stretch>
            <a:fillRect/>
          </a:stretch>
        </p:blipFill>
        <p:spPr bwMode="auto">
          <a:xfrm>
            <a:off x="-1" y="0"/>
            <a:ext cx="3729020" cy="700295"/>
          </a:xfrm>
          <a:prstGeom prst="rect">
            <a:avLst/>
          </a:prstGeom>
          <a:noFill/>
        </p:spPr>
      </p:pic>
      <p:pic>
        <p:nvPicPr>
          <p:cNvPr id="19" name="Picture 2" descr="C:\Users\ami\Desktop\power FSS\pulses.gif"/>
          <p:cNvPicPr>
            <a:picLocks noChangeAspect="1" noChangeArrowheads="1" noCrop="1"/>
          </p:cNvPicPr>
          <p:nvPr/>
        </p:nvPicPr>
        <p:blipFill>
          <a:blip r:embed="rId5" cstate="print"/>
          <a:srcRect/>
          <a:stretch>
            <a:fillRect/>
          </a:stretch>
        </p:blipFill>
        <p:spPr bwMode="auto">
          <a:xfrm>
            <a:off x="8015299" y="0"/>
            <a:ext cx="4443400" cy="70029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5122"/>
                                        </p:tgtEl>
                                        <p:attrNameLst>
                                          <p:attrName>style.visibility</p:attrName>
                                        </p:attrNameLst>
                                      </p:cBhvr>
                                      <p:to>
                                        <p:strVal val="visible"/>
                                      </p:to>
                                    </p:set>
                                    <p:animEffect transition="in" filter="fade">
                                      <p:cBhvr>
                                        <p:cTn id="13" dur="1000"/>
                                        <p:tgtEl>
                                          <p:spTgt spid="5122"/>
                                        </p:tgtEl>
                                      </p:cBhvr>
                                    </p:animEffect>
                                    <p:anim calcmode="lin" valueType="num">
                                      <p:cBhvr>
                                        <p:cTn id="14" dur="1000" fill="hold"/>
                                        <p:tgtEl>
                                          <p:spTgt spid="5122"/>
                                        </p:tgtEl>
                                        <p:attrNameLst>
                                          <p:attrName>ppt_x</p:attrName>
                                        </p:attrNameLst>
                                      </p:cBhvr>
                                      <p:tavLst>
                                        <p:tav tm="0">
                                          <p:val>
                                            <p:strVal val="#ppt_x"/>
                                          </p:val>
                                        </p:tav>
                                        <p:tav tm="100000">
                                          <p:val>
                                            <p:strVal val="#ppt_x"/>
                                          </p:val>
                                        </p:tav>
                                      </p:tavLst>
                                    </p:anim>
                                    <p:anim calcmode="lin" valueType="num">
                                      <p:cBhvr>
                                        <p:cTn id="15" dur="1000" fill="hold"/>
                                        <p:tgtEl>
                                          <p:spTgt spid="512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7"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7" presetClass="entr" presetSubtype="0" fill="hold" nodeType="afterEffect">
                                  <p:stCondLst>
                                    <p:cond delay="0"/>
                                  </p:stCondLst>
                                  <p:childTnLst>
                                    <p:set>
                                      <p:cBhvr>
                                        <p:cTn id="24" dur="1" fill="hold">
                                          <p:stCondLst>
                                            <p:cond delay="0"/>
                                          </p:stCondLst>
                                        </p:cTn>
                                        <p:tgtEl>
                                          <p:spTgt spid="5123"/>
                                        </p:tgtEl>
                                        <p:attrNameLst>
                                          <p:attrName>style.visibility</p:attrName>
                                        </p:attrNameLst>
                                      </p:cBhvr>
                                      <p:to>
                                        <p:strVal val="visible"/>
                                      </p:to>
                                    </p:set>
                                    <p:animEffect transition="in" filter="fade">
                                      <p:cBhvr>
                                        <p:cTn id="25" dur="1000"/>
                                        <p:tgtEl>
                                          <p:spTgt spid="5123"/>
                                        </p:tgtEl>
                                      </p:cBhvr>
                                    </p:animEffect>
                                    <p:anim calcmode="lin" valueType="num">
                                      <p:cBhvr>
                                        <p:cTn id="26" dur="1000" fill="hold"/>
                                        <p:tgtEl>
                                          <p:spTgt spid="5123"/>
                                        </p:tgtEl>
                                        <p:attrNameLst>
                                          <p:attrName>ppt_x</p:attrName>
                                        </p:attrNameLst>
                                      </p:cBhvr>
                                      <p:tavLst>
                                        <p:tav tm="0">
                                          <p:val>
                                            <p:strVal val="#ppt_x"/>
                                          </p:val>
                                        </p:tav>
                                        <p:tav tm="100000">
                                          <p:val>
                                            <p:strVal val="#ppt_x"/>
                                          </p:val>
                                        </p:tav>
                                      </p:tavLst>
                                    </p:anim>
                                    <p:anim calcmode="lin" valueType="num">
                                      <p:cBhvr>
                                        <p:cTn id="27" dur="1000" fill="hold"/>
                                        <p:tgtEl>
                                          <p:spTgt spid="5123"/>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53" presetClass="entr" presetSubtype="0"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Effect transition="in" filter="fade">
                                      <p:cBhvr>
                                        <p:cTn id="33" dur="500"/>
                                        <p:tgtEl>
                                          <p:spTgt spid="9"/>
                                        </p:tgtEl>
                                      </p:cBhvr>
                                    </p:animEffect>
                                  </p:childTnLst>
                                </p:cTn>
                              </p:par>
                            </p:childTnLst>
                          </p:cTn>
                        </p:par>
                        <p:par>
                          <p:cTn id="34" fill="hold">
                            <p:stCondLst>
                              <p:cond delay="4500"/>
                            </p:stCondLst>
                            <p:childTnLst>
                              <p:par>
                                <p:cTn id="35" presetID="53" presetClass="entr" presetSubtype="0" fill="hold"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ppt_w</p:attrName>
                                        </p:attrNameLst>
                                      </p:cBhvr>
                                      <p:tavLst>
                                        <p:tav tm="0">
                                          <p:val>
                                            <p:fltVal val="0"/>
                                          </p:val>
                                        </p:tav>
                                        <p:tav tm="100000">
                                          <p:val>
                                            <p:strVal val="#ppt_w"/>
                                          </p:val>
                                        </p:tav>
                                      </p:tavLst>
                                    </p:anim>
                                    <p:anim calcmode="lin" valueType="num">
                                      <p:cBhvr>
                                        <p:cTn id="38" dur="500" fill="hold"/>
                                        <p:tgtEl>
                                          <p:spTgt spid="12"/>
                                        </p:tgtEl>
                                        <p:attrNameLst>
                                          <p:attrName>ppt_h</p:attrName>
                                        </p:attrNameLst>
                                      </p:cBhvr>
                                      <p:tavLst>
                                        <p:tav tm="0">
                                          <p:val>
                                            <p:fltVal val="0"/>
                                          </p:val>
                                        </p:tav>
                                        <p:tav tm="100000">
                                          <p:val>
                                            <p:strVal val="#ppt_h"/>
                                          </p:val>
                                        </p:tav>
                                      </p:tavLst>
                                    </p:anim>
                                    <p:animEffect transition="in" filter="fade">
                                      <p:cBhvr>
                                        <p:cTn id="39" dur="500"/>
                                        <p:tgtEl>
                                          <p:spTgt spid="12"/>
                                        </p:tgtEl>
                                      </p:cBhvr>
                                    </p:animEffect>
                                  </p:childTnLst>
                                </p:cTn>
                              </p:par>
                            </p:childTnLst>
                          </p:cTn>
                        </p:par>
                        <p:par>
                          <p:cTn id="40" fill="hold">
                            <p:stCondLst>
                              <p:cond delay="5000"/>
                            </p:stCondLst>
                            <p:childTnLst>
                              <p:par>
                                <p:cTn id="41" presetID="53" presetClass="entr" presetSubtype="0"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p:cTn id="43" dur="500" fill="hold"/>
                                        <p:tgtEl>
                                          <p:spTgt spid="13"/>
                                        </p:tgtEl>
                                        <p:attrNameLst>
                                          <p:attrName>ppt_w</p:attrName>
                                        </p:attrNameLst>
                                      </p:cBhvr>
                                      <p:tavLst>
                                        <p:tav tm="0">
                                          <p:val>
                                            <p:fltVal val="0"/>
                                          </p:val>
                                        </p:tav>
                                        <p:tav tm="100000">
                                          <p:val>
                                            <p:strVal val="#ppt_w"/>
                                          </p:val>
                                        </p:tav>
                                      </p:tavLst>
                                    </p:anim>
                                    <p:anim calcmode="lin" valueType="num">
                                      <p:cBhvr>
                                        <p:cTn id="44" dur="500" fill="hold"/>
                                        <p:tgtEl>
                                          <p:spTgt spid="13"/>
                                        </p:tgtEl>
                                        <p:attrNameLst>
                                          <p:attrName>ppt_h</p:attrName>
                                        </p:attrNameLst>
                                      </p:cBhvr>
                                      <p:tavLst>
                                        <p:tav tm="0">
                                          <p:val>
                                            <p:fltVal val="0"/>
                                          </p:val>
                                        </p:tav>
                                        <p:tav tm="100000">
                                          <p:val>
                                            <p:strVal val="#ppt_h"/>
                                          </p:val>
                                        </p:tav>
                                      </p:tavLst>
                                    </p:anim>
                                    <p:animEffect transition="in" filter="fade">
                                      <p:cBhvr>
                                        <p:cTn id="45" dur="500"/>
                                        <p:tgtEl>
                                          <p:spTgt spid="13"/>
                                        </p:tgtEl>
                                      </p:cBhvr>
                                    </p:animEffect>
                                  </p:childTnLst>
                                </p:cTn>
                              </p:par>
                            </p:childTnLst>
                          </p:cTn>
                        </p:par>
                        <p:par>
                          <p:cTn id="46" fill="hold">
                            <p:stCondLst>
                              <p:cond delay="5500"/>
                            </p:stCondLst>
                            <p:childTnLst>
                              <p:par>
                                <p:cTn id="47" presetID="53" presetClass="entr" presetSubtype="0" fill="hold" grpId="0" nodeType="afterEffect">
                                  <p:stCondLst>
                                    <p:cond delay="0"/>
                                  </p:stCondLst>
                                  <p:childTnLst>
                                    <p:set>
                                      <p:cBhvr>
                                        <p:cTn id="48" dur="1" fill="hold">
                                          <p:stCondLst>
                                            <p:cond delay="0"/>
                                          </p:stCondLst>
                                        </p:cTn>
                                        <p:tgtEl>
                                          <p:spTgt spid="18"/>
                                        </p:tgtEl>
                                        <p:attrNameLst>
                                          <p:attrName>style.visibility</p:attrName>
                                        </p:attrNameLst>
                                      </p:cBhvr>
                                      <p:to>
                                        <p:strVal val="visible"/>
                                      </p:to>
                                    </p:set>
                                    <p:anim calcmode="lin" valueType="num">
                                      <p:cBhvr>
                                        <p:cTn id="49" dur="500" fill="hold"/>
                                        <p:tgtEl>
                                          <p:spTgt spid="18"/>
                                        </p:tgtEl>
                                        <p:attrNameLst>
                                          <p:attrName>ppt_w</p:attrName>
                                        </p:attrNameLst>
                                      </p:cBhvr>
                                      <p:tavLst>
                                        <p:tav tm="0">
                                          <p:val>
                                            <p:fltVal val="0"/>
                                          </p:val>
                                        </p:tav>
                                        <p:tav tm="100000">
                                          <p:val>
                                            <p:strVal val="#ppt_w"/>
                                          </p:val>
                                        </p:tav>
                                      </p:tavLst>
                                    </p:anim>
                                    <p:anim calcmode="lin" valueType="num">
                                      <p:cBhvr>
                                        <p:cTn id="50" dur="500" fill="hold"/>
                                        <p:tgtEl>
                                          <p:spTgt spid="18"/>
                                        </p:tgtEl>
                                        <p:attrNameLst>
                                          <p:attrName>ppt_h</p:attrName>
                                        </p:attrNameLst>
                                      </p:cBhvr>
                                      <p:tavLst>
                                        <p:tav tm="0">
                                          <p:val>
                                            <p:fltVal val="0"/>
                                          </p:val>
                                        </p:tav>
                                        <p:tav tm="100000">
                                          <p:val>
                                            <p:strVal val="#ppt_h"/>
                                          </p:val>
                                        </p:tav>
                                      </p:tavLst>
                                    </p:anim>
                                    <p:animEffect transition="in" filter="fade">
                                      <p:cBhvr>
                                        <p:cTn id="5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3" grpId="0" animBg="1"/>
      <p:bldP spid="18" grpId="0" animBg="1"/>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928670"/>
            <a:ext cx="12001584" cy="1428760"/>
          </a:xfrm>
        </p:spPr>
        <p:txBody>
          <a:bodyPr>
            <a:noAutofit/>
          </a:bodyPr>
          <a:lstStyle/>
          <a:p>
            <a:pPr>
              <a:buNone/>
            </a:pPr>
            <a:r>
              <a:rPr lang="fr-FR" sz="2400" b="1" dirty="0" smtClean="0"/>
              <a:t> </a:t>
            </a:r>
          </a:p>
          <a:p>
            <a:pPr>
              <a:buNone/>
            </a:pPr>
            <a:r>
              <a:rPr lang="fr-FR" sz="2400" b="1" dirty="0" smtClean="0"/>
              <a:t>Les  paramètres optimaux de la cellule obtenus sont:</a:t>
            </a:r>
          </a:p>
        </p:txBody>
      </p:sp>
      <p:sp>
        <p:nvSpPr>
          <p:cNvPr id="13" name="Espace réservé du numéro de diapositive 12"/>
          <p:cNvSpPr>
            <a:spLocks noGrp="1"/>
          </p:cNvSpPr>
          <p:nvPr>
            <p:ph type="sldNum" sz="quarter" idx="12"/>
          </p:nvPr>
        </p:nvSpPr>
        <p:spPr/>
        <p:txBody>
          <a:bodyPr/>
          <a:lstStyle/>
          <a:p>
            <a:fld id="{764F108D-0FEA-4783-9C00-7E3AF080424A}" type="slidenum">
              <a:rPr lang="fr-FR" smtClean="0"/>
              <a:pPr/>
              <a:t>19</a:t>
            </a:fld>
            <a:endParaRPr lang="fr-FR"/>
          </a:p>
        </p:txBody>
      </p:sp>
      <p:graphicFrame>
        <p:nvGraphicFramePr>
          <p:cNvPr id="4" name="Tableau 3"/>
          <p:cNvGraphicFramePr>
            <a:graphicFrameLocks noGrp="1"/>
          </p:cNvGraphicFramePr>
          <p:nvPr/>
        </p:nvGraphicFramePr>
        <p:xfrm>
          <a:off x="157119" y="3500438"/>
          <a:ext cx="5691801" cy="2286016"/>
        </p:xfrm>
        <a:graphic>
          <a:graphicData uri="http://schemas.openxmlformats.org/drawingml/2006/table">
            <a:tbl>
              <a:tblPr firstRow="1" bandRow="1">
                <a:tableStyleId>{284E427A-3D55-4303-BF80-6455036E1DE7}</a:tableStyleId>
              </a:tblPr>
              <a:tblGrid>
                <a:gridCol w="1748854"/>
                <a:gridCol w="1121147"/>
                <a:gridCol w="1410900"/>
                <a:gridCol w="1410900"/>
              </a:tblGrid>
              <a:tr h="1178609">
                <a:tc>
                  <a:txBody>
                    <a:bodyPr/>
                    <a:lstStyle/>
                    <a:p>
                      <a:r>
                        <a:rPr lang="fr-FR" sz="1800" dirty="0" smtClean="0">
                          <a:effectLst>
                            <a:outerShdw blurRad="38100" dist="38100" dir="2700000" algn="tl">
                              <a:srgbClr val="000000">
                                <a:alpha val="43137"/>
                              </a:srgbClr>
                            </a:outerShdw>
                          </a:effectLst>
                        </a:rPr>
                        <a:t>Paramètres GHz</a:t>
                      </a:r>
                      <a:endParaRPr lang="fr-FR" sz="1800" dirty="0">
                        <a:effectLst>
                          <a:outerShdw blurRad="38100" dist="38100" dir="2700000" algn="tl">
                            <a:srgbClr val="000000">
                              <a:alpha val="43137"/>
                            </a:srgbClr>
                          </a:outerShdw>
                        </a:effectLst>
                      </a:endParaRPr>
                    </a:p>
                  </a:txBody>
                  <a:tcPr/>
                </a:tc>
                <a:tc>
                  <a:txBody>
                    <a:bodyPr/>
                    <a:lstStyle/>
                    <a:p>
                      <a:pPr algn="ctr"/>
                      <a:r>
                        <a:rPr lang="fr-FR" dirty="0" smtClean="0"/>
                        <a:t> </a:t>
                      </a:r>
                      <a:r>
                        <a:rPr lang="fr-FR" sz="2400" dirty="0" smtClean="0">
                          <a:effectLst>
                            <a:outerShdw blurRad="38100" dist="38100" dir="2700000" algn="tl">
                              <a:srgbClr val="000000">
                                <a:alpha val="43137"/>
                              </a:srgbClr>
                            </a:outerShdw>
                          </a:effectLst>
                        </a:rPr>
                        <a:t> Lc</a:t>
                      </a:r>
                      <a:endParaRPr lang="fr-FR" sz="2400" dirty="0">
                        <a:effectLst>
                          <a:outerShdw blurRad="38100" dist="38100" dir="2700000" algn="tl">
                            <a:srgbClr val="000000">
                              <a:alpha val="43137"/>
                            </a:srgbClr>
                          </a:outerShdw>
                        </a:effectLst>
                      </a:endParaRPr>
                    </a:p>
                  </a:txBody>
                  <a:tcPr/>
                </a:tc>
                <a:tc>
                  <a:txBody>
                    <a:bodyPr/>
                    <a:lstStyle/>
                    <a:p>
                      <a:pPr algn="ctr"/>
                      <a:r>
                        <a:rPr lang="fr-FR" sz="2400" dirty="0" smtClean="0">
                          <a:effectLst>
                            <a:outerShdw blurRad="38100" dist="38100" dir="2700000" algn="tl">
                              <a:srgbClr val="000000">
                                <a:alpha val="43137"/>
                              </a:srgbClr>
                            </a:outerShdw>
                          </a:effectLst>
                        </a:rPr>
                        <a:t>h</a:t>
                      </a:r>
                      <a:endParaRPr lang="fr-FR" sz="2400" dirty="0">
                        <a:effectLst>
                          <a:outerShdw blurRad="38100" dist="38100" dir="2700000" algn="tl">
                            <a:srgbClr val="000000">
                              <a:alpha val="43137"/>
                            </a:srgbClr>
                          </a:outerShdw>
                        </a:effectLst>
                      </a:endParaRPr>
                    </a:p>
                  </a:txBody>
                  <a:tcPr/>
                </a:tc>
                <a:tc>
                  <a:txBody>
                    <a:bodyPr/>
                    <a:lstStyle/>
                    <a:p>
                      <a:pPr algn="ctr"/>
                      <a:r>
                        <a:rPr lang="fr-FR" sz="2400" dirty="0" smtClean="0">
                          <a:effectLst>
                            <a:outerShdw blurRad="38100" dist="38100" dir="2700000" algn="tl">
                              <a:srgbClr val="000000">
                                <a:alpha val="43137"/>
                              </a:srgbClr>
                            </a:outerShdw>
                          </a:effectLst>
                        </a:rPr>
                        <a:t>d</a:t>
                      </a:r>
                      <a:endParaRPr lang="fr-FR" sz="2400" dirty="0">
                        <a:effectLst>
                          <a:outerShdw blurRad="38100" dist="38100" dir="2700000" algn="tl">
                            <a:srgbClr val="000000">
                              <a:alpha val="43137"/>
                            </a:srgbClr>
                          </a:outerShdw>
                        </a:effectLst>
                      </a:endParaRPr>
                    </a:p>
                  </a:txBody>
                  <a:tcPr/>
                </a:tc>
              </a:tr>
              <a:tr h="1107407">
                <a:tc>
                  <a:txBody>
                    <a:bodyPr/>
                    <a:lstStyle/>
                    <a:p>
                      <a:r>
                        <a:rPr lang="fr-FR" sz="2000" dirty="0" smtClean="0">
                          <a:effectLst>
                            <a:outerShdw blurRad="38100" dist="38100" dir="2700000" algn="tl">
                              <a:srgbClr val="000000">
                                <a:alpha val="43137"/>
                              </a:srgbClr>
                            </a:outerShdw>
                          </a:effectLst>
                        </a:rPr>
                        <a:t>Valeurs (mm)</a:t>
                      </a:r>
                      <a:endParaRPr lang="fr-FR" sz="2000" dirty="0">
                        <a:effectLst>
                          <a:outerShdw blurRad="38100" dist="38100" dir="2700000" algn="tl">
                            <a:srgbClr val="000000">
                              <a:alpha val="43137"/>
                            </a:srgbClr>
                          </a:outerShdw>
                        </a:effectLst>
                      </a:endParaRPr>
                    </a:p>
                  </a:txBody>
                  <a:tcPr/>
                </a:tc>
                <a:tc>
                  <a:txBody>
                    <a:bodyPr/>
                    <a:lstStyle/>
                    <a:p>
                      <a:pPr algn="ctr"/>
                      <a:r>
                        <a:rPr lang="fr-FR" sz="2000" dirty="0" smtClean="0">
                          <a:effectLst>
                            <a:outerShdw blurRad="38100" dist="38100" dir="2700000" algn="tl">
                              <a:srgbClr val="000000">
                                <a:alpha val="43137"/>
                              </a:srgbClr>
                            </a:outerShdw>
                          </a:effectLst>
                        </a:rPr>
                        <a:t>32</a:t>
                      </a:r>
                      <a:endParaRPr lang="fr-FR" sz="2000" dirty="0">
                        <a:effectLst>
                          <a:outerShdw blurRad="38100" dist="38100" dir="2700000" algn="tl">
                            <a:srgbClr val="000000">
                              <a:alpha val="43137"/>
                            </a:srgbClr>
                          </a:outerShdw>
                        </a:effectLst>
                      </a:endParaRPr>
                    </a:p>
                  </a:txBody>
                  <a:tcPr/>
                </a:tc>
                <a:tc>
                  <a:txBody>
                    <a:bodyPr/>
                    <a:lstStyle/>
                    <a:p>
                      <a:pPr algn="ctr"/>
                      <a:r>
                        <a:rPr lang="fr-FR" sz="2000" dirty="0" smtClean="0">
                          <a:effectLst>
                            <a:outerShdw blurRad="38100" dist="38100" dir="2700000" algn="tl">
                              <a:srgbClr val="000000">
                                <a:alpha val="43137"/>
                              </a:srgbClr>
                            </a:outerShdw>
                          </a:effectLst>
                        </a:rPr>
                        <a:t>3</a:t>
                      </a:r>
                      <a:endParaRPr lang="fr-FR" sz="2000" dirty="0">
                        <a:effectLst>
                          <a:outerShdw blurRad="38100" dist="38100" dir="2700000" algn="tl">
                            <a:srgbClr val="000000">
                              <a:alpha val="43137"/>
                            </a:srgbClr>
                          </a:outerShdw>
                        </a:effectLst>
                      </a:endParaRPr>
                    </a:p>
                  </a:txBody>
                  <a:tcPr/>
                </a:tc>
                <a:tc>
                  <a:txBody>
                    <a:bodyPr/>
                    <a:lstStyle/>
                    <a:p>
                      <a:pPr algn="ctr"/>
                      <a:r>
                        <a:rPr lang="fr-FR" sz="2000" dirty="0" smtClean="0">
                          <a:effectLst>
                            <a:outerShdw blurRad="38100" dist="38100" dir="2700000" algn="tl">
                              <a:srgbClr val="000000">
                                <a:alpha val="43137"/>
                              </a:srgbClr>
                            </a:outerShdw>
                          </a:effectLst>
                        </a:rPr>
                        <a:t>1</a:t>
                      </a:r>
                      <a:endParaRPr lang="fr-FR" sz="2000" dirty="0">
                        <a:effectLst>
                          <a:outerShdw blurRad="38100" dist="38100" dir="2700000" algn="tl">
                            <a:srgbClr val="000000">
                              <a:alpha val="43137"/>
                            </a:srgbClr>
                          </a:outerShdw>
                        </a:effectLst>
                      </a:endParaRPr>
                    </a:p>
                  </a:txBody>
                  <a:tcPr/>
                </a:tc>
              </a:tr>
            </a:tbl>
          </a:graphicData>
        </a:graphic>
      </p:graphicFrame>
      <p:pic>
        <p:nvPicPr>
          <p:cNvPr id="6" name="Picture 3"/>
          <p:cNvPicPr>
            <a:picLocks noChangeAspect="1" noChangeArrowheads="1"/>
          </p:cNvPicPr>
          <p:nvPr/>
        </p:nvPicPr>
        <p:blipFill>
          <a:blip r:embed="rId3"/>
          <a:srcRect/>
          <a:stretch>
            <a:fillRect/>
          </a:stretch>
        </p:blipFill>
        <p:spPr bwMode="auto">
          <a:xfrm>
            <a:off x="5872159" y="2500306"/>
            <a:ext cx="7194580" cy="4071966"/>
          </a:xfrm>
          <a:prstGeom prst="rect">
            <a:avLst/>
          </a:prstGeom>
          <a:noFill/>
          <a:ln w="9525">
            <a:noFill/>
            <a:miter lim="800000"/>
            <a:headEnd/>
            <a:tailEnd/>
          </a:ln>
          <a:effectLst/>
        </p:spPr>
      </p:pic>
      <p:sp>
        <p:nvSpPr>
          <p:cNvPr id="20" name="Ellipse 19"/>
          <p:cNvSpPr/>
          <p:nvPr/>
        </p:nvSpPr>
        <p:spPr>
          <a:xfrm>
            <a:off x="8658241" y="5715016"/>
            <a:ext cx="785818" cy="357190"/>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Rectangle 21"/>
          <p:cNvSpPr/>
          <p:nvPr/>
        </p:nvSpPr>
        <p:spPr>
          <a:xfrm>
            <a:off x="10801381" y="1643050"/>
            <a:ext cx="917239" cy="400110"/>
          </a:xfrm>
          <a:prstGeom prst="rect">
            <a:avLst/>
          </a:prstGeom>
        </p:spPr>
        <p:txBody>
          <a:bodyPr wrap="none">
            <a:spAutoFit/>
          </a:bodyPr>
          <a:lstStyle/>
          <a:p>
            <a:r>
              <a:rPr lang="fr-FR" sz="2000" b="1" dirty="0" smtClean="0"/>
              <a:t>5.2Ghz</a:t>
            </a:r>
            <a:endParaRPr lang="fr-FR" sz="2000" b="1" dirty="0"/>
          </a:p>
        </p:txBody>
      </p:sp>
      <p:sp>
        <p:nvSpPr>
          <p:cNvPr id="23" name="Ellipse 22"/>
          <p:cNvSpPr/>
          <p:nvPr/>
        </p:nvSpPr>
        <p:spPr>
          <a:xfrm>
            <a:off x="2085945" y="4714884"/>
            <a:ext cx="714380" cy="35719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Ellipse 23"/>
          <p:cNvSpPr/>
          <p:nvPr/>
        </p:nvSpPr>
        <p:spPr>
          <a:xfrm>
            <a:off x="3300391" y="4714884"/>
            <a:ext cx="714380" cy="35719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Ellipse 24"/>
          <p:cNvSpPr/>
          <p:nvPr/>
        </p:nvSpPr>
        <p:spPr>
          <a:xfrm>
            <a:off x="4729151" y="4714884"/>
            <a:ext cx="642942" cy="35719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Rectangle 14"/>
          <p:cNvSpPr/>
          <p:nvPr/>
        </p:nvSpPr>
        <p:spPr>
          <a:xfrm>
            <a:off x="4157647" y="0"/>
            <a:ext cx="4736618" cy="584775"/>
          </a:xfrm>
          <a:prstGeom prst="rect">
            <a:avLst/>
          </a:prstGeom>
        </p:spPr>
        <p:txBody>
          <a:bodyPr wrap="none">
            <a:spAutoFit/>
          </a:bodyPr>
          <a:lstStyle/>
          <a:p>
            <a:r>
              <a:rPr lang="fr-FR" sz="3200" b="1" dirty="0" smtClean="0">
                <a:solidFill>
                  <a:srgbClr val="C00000"/>
                </a:solidFill>
                <a:effectLst>
                  <a:outerShdw blurRad="38100" dist="38100" dir="2700000" algn="tl">
                    <a:srgbClr val="000000">
                      <a:alpha val="43137"/>
                    </a:srgbClr>
                  </a:outerShdw>
                </a:effectLst>
                <a:latin typeface="Gisha" pitchFamily="34" charset="-79"/>
                <a:cs typeface="Gisha" pitchFamily="34" charset="-79"/>
              </a:rPr>
              <a:t>Résultats de simulation</a:t>
            </a:r>
            <a:endParaRPr lang="fr-FR" sz="3200" dirty="0"/>
          </a:p>
        </p:txBody>
      </p:sp>
      <p:cxnSp>
        <p:nvCxnSpPr>
          <p:cNvPr id="16" name="Connecteur droit 15"/>
          <p:cNvCxnSpPr/>
          <p:nvPr/>
        </p:nvCxnSpPr>
        <p:spPr>
          <a:xfrm>
            <a:off x="1800193" y="571480"/>
            <a:ext cx="9286940" cy="158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8" name="Connecteur droit avec flèche 17"/>
          <p:cNvCxnSpPr>
            <a:stCxn id="20" idx="7"/>
            <a:endCxn id="22" idx="2"/>
          </p:cNvCxnSpPr>
          <p:nvPr/>
        </p:nvCxnSpPr>
        <p:spPr>
          <a:xfrm rot="5400000" flipH="1" flipV="1">
            <a:off x="8432408" y="2939732"/>
            <a:ext cx="3724165" cy="1931022"/>
          </a:xfrm>
          <a:prstGeom prst="straightConnector1">
            <a:avLst/>
          </a:prstGeom>
          <a:ln w="57150">
            <a:solidFill>
              <a:srgbClr val="C00000"/>
            </a:solidFill>
            <a:prstDash val="sysDot"/>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18" presetClass="entr" presetSubtype="12" fill="hold" grpId="0"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strips(downLeft)">
                                      <p:cBhvr>
                                        <p:cTn id="13" dur="500"/>
                                        <p:tgtEl>
                                          <p:spTgt spid="20"/>
                                        </p:tgtEl>
                                      </p:cBhvr>
                                    </p:animEffect>
                                  </p:childTnLst>
                                </p:cTn>
                              </p:par>
                            </p:childTnLst>
                          </p:cTn>
                        </p:par>
                        <p:par>
                          <p:cTn id="14" fill="hold">
                            <p:stCondLst>
                              <p:cond delay="1000"/>
                            </p:stCondLst>
                            <p:childTnLst>
                              <p:par>
                                <p:cTn id="15" presetID="53" presetClass="entr" presetSubtype="0" fill="hold" nodeType="after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p:cTn id="17" dur="500" fill="hold"/>
                                        <p:tgtEl>
                                          <p:spTgt spid="18"/>
                                        </p:tgtEl>
                                        <p:attrNameLst>
                                          <p:attrName>ppt_w</p:attrName>
                                        </p:attrNameLst>
                                      </p:cBhvr>
                                      <p:tavLst>
                                        <p:tav tm="0">
                                          <p:val>
                                            <p:fltVal val="0"/>
                                          </p:val>
                                        </p:tav>
                                        <p:tav tm="100000">
                                          <p:val>
                                            <p:strVal val="#ppt_w"/>
                                          </p:val>
                                        </p:tav>
                                      </p:tavLst>
                                    </p:anim>
                                    <p:anim calcmode="lin" valueType="num">
                                      <p:cBhvr>
                                        <p:cTn id="18" dur="500" fill="hold"/>
                                        <p:tgtEl>
                                          <p:spTgt spid="18"/>
                                        </p:tgtEl>
                                        <p:attrNameLst>
                                          <p:attrName>ppt_h</p:attrName>
                                        </p:attrNameLst>
                                      </p:cBhvr>
                                      <p:tavLst>
                                        <p:tav tm="0">
                                          <p:val>
                                            <p:fltVal val="0"/>
                                          </p:val>
                                        </p:tav>
                                        <p:tav tm="100000">
                                          <p:val>
                                            <p:strVal val="#ppt_h"/>
                                          </p:val>
                                        </p:tav>
                                      </p:tavLst>
                                    </p:anim>
                                    <p:animEffect transition="in" filter="fade">
                                      <p:cBhvr>
                                        <p:cTn id="19" dur="500"/>
                                        <p:tgtEl>
                                          <p:spTgt spid="18"/>
                                        </p:tgtEl>
                                      </p:cBhvr>
                                    </p:animEffect>
                                  </p:childTnLst>
                                </p:cTn>
                              </p:par>
                            </p:childTnLst>
                          </p:cTn>
                        </p:par>
                        <p:par>
                          <p:cTn id="20" fill="hold">
                            <p:stCondLst>
                              <p:cond delay="1500"/>
                            </p:stCondLst>
                            <p:childTnLst>
                              <p:par>
                                <p:cTn id="21" presetID="18" presetClass="entr" presetSubtype="12"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strips(downLeft)">
                                      <p:cBhvr>
                                        <p:cTn id="23" dur="500"/>
                                        <p:tgtEl>
                                          <p:spTgt spid="22"/>
                                        </p:tgtEl>
                                      </p:cBhvr>
                                    </p:animEffect>
                                  </p:childTnLst>
                                </p:cTn>
                              </p:par>
                            </p:childTnLst>
                          </p:cTn>
                        </p:par>
                        <p:par>
                          <p:cTn id="24" fill="hold">
                            <p:stCondLst>
                              <p:cond delay="2000"/>
                            </p:stCondLst>
                            <p:childTnLst>
                              <p:par>
                                <p:cTn id="25" presetID="47" presetClass="entr" presetSubtype="0" fill="hold" nodeType="afterEffect">
                                  <p:stCondLst>
                                    <p:cond delay="0"/>
                                  </p:stCondLst>
                                  <p:childTnLst>
                                    <p:set>
                                      <p:cBhvr>
                                        <p:cTn id="26" dur="1" fill="hold">
                                          <p:stCondLst>
                                            <p:cond delay="0"/>
                                          </p:stCondLst>
                                        </p:cTn>
                                        <p:tgtEl>
                                          <p:spTgt spid="3">
                                            <p:txEl>
                                              <p:pRg st="1" end="1"/>
                                            </p:txEl>
                                          </p:spTgt>
                                        </p:tgtEl>
                                        <p:attrNameLst>
                                          <p:attrName>style.visibility</p:attrName>
                                        </p:attrNameLst>
                                      </p:cBhvr>
                                      <p:to>
                                        <p:strVal val="visible"/>
                                      </p:to>
                                    </p:set>
                                    <p:animEffect transition="in" filter="fade">
                                      <p:cBhvr>
                                        <p:cTn id="27" dur="1000"/>
                                        <p:tgtEl>
                                          <p:spTgt spid="3">
                                            <p:txEl>
                                              <p:pRg st="1" end="1"/>
                                            </p:txEl>
                                          </p:spTgt>
                                        </p:tgtEl>
                                      </p:cBhvr>
                                    </p:animEffect>
                                    <p:anim calcmode="lin" valueType="num">
                                      <p:cBhvr>
                                        <p:cTn id="2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30" fill="hold">
                            <p:stCondLst>
                              <p:cond delay="3000"/>
                            </p:stCondLst>
                            <p:childTnLst>
                              <p:par>
                                <p:cTn id="31" presetID="47" presetClass="entr" presetSubtype="0" fill="hold" nodeType="after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1000"/>
                                        <p:tgtEl>
                                          <p:spTgt spid="4"/>
                                        </p:tgtEl>
                                      </p:cBhvr>
                                    </p:animEffect>
                                    <p:anim calcmode="lin" valueType="num">
                                      <p:cBhvr>
                                        <p:cTn id="34" dur="1000" fill="hold"/>
                                        <p:tgtEl>
                                          <p:spTgt spid="4"/>
                                        </p:tgtEl>
                                        <p:attrNameLst>
                                          <p:attrName>ppt_x</p:attrName>
                                        </p:attrNameLst>
                                      </p:cBhvr>
                                      <p:tavLst>
                                        <p:tav tm="0">
                                          <p:val>
                                            <p:strVal val="#ppt_x"/>
                                          </p:val>
                                        </p:tav>
                                        <p:tav tm="100000">
                                          <p:val>
                                            <p:strVal val="#ppt_x"/>
                                          </p:val>
                                        </p:tav>
                                      </p:tavLst>
                                    </p:anim>
                                    <p:anim calcmode="lin" valueType="num">
                                      <p:cBhvr>
                                        <p:cTn id="35" dur="1000" fill="hold"/>
                                        <p:tgtEl>
                                          <p:spTgt spid="4"/>
                                        </p:tgtEl>
                                        <p:attrNameLst>
                                          <p:attrName>ppt_y</p:attrName>
                                        </p:attrNameLst>
                                      </p:cBhvr>
                                      <p:tavLst>
                                        <p:tav tm="0">
                                          <p:val>
                                            <p:strVal val="#ppt_y-.1"/>
                                          </p:val>
                                        </p:tav>
                                        <p:tav tm="100000">
                                          <p:val>
                                            <p:strVal val="#ppt_y"/>
                                          </p:val>
                                        </p:tav>
                                      </p:tavLst>
                                    </p:anim>
                                  </p:childTnLst>
                                </p:cTn>
                              </p:par>
                            </p:childTnLst>
                          </p:cTn>
                        </p:par>
                        <p:par>
                          <p:cTn id="36" fill="hold">
                            <p:stCondLst>
                              <p:cond delay="4000"/>
                            </p:stCondLst>
                            <p:childTnLst>
                              <p:par>
                                <p:cTn id="37" presetID="18" presetClass="entr" presetSubtype="12"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strips(downLeft)">
                                      <p:cBhvr>
                                        <p:cTn id="39" dur="500"/>
                                        <p:tgtEl>
                                          <p:spTgt spid="23"/>
                                        </p:tgtEl>
                                      </p:cBhvr>
                                    </p:animEffect>
                                  </p:childTnLst>
                                </p:cTn>
                              </p:par>
                            </p:childTnLst>
                          </p:cTn>
                        </p:par>
                        <p:par>
                          <p:cTn id="40" fill="hold">
                            <p:stCondLst>
                              <p:cond delay="4500"/>
                            </p:stCondLst>
                            <p:childTnLst>
                              <p:par>
                                <p:cTn id="41" presetID="18" presetClass="entr" presetSubtype="12" fill="hold" grpId="0" nodeType="after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strips(downLeft)">
                                      <p:cBhvr>
                                        <p:cTn id="43" dur="500"/>
                                        <p:tgtEl>
                                          <p:spTgt spid="24"/>
                                        </p:tgtEl>
                                      </p:cBhvr>
                                    </p:animEffect>
                                  </p:childTnLst>
                                </p:cTn>
                              </p:par>
                            </p:childTnLst>
                          </p:cTn>
                        </p:par>
                        <p:par>
                          <p:cTn id="44" fill="hold">
                            <p:stCondLst>
                              <p:cond delay="5000"/>
                            </p:stCondLst>
                            <p:childTnLst>
                              <p:par>
                                <p:cTn id="45" presetID="18" presetClass="entr" presetSubtype="12" fill="hold" grpId="0" nodeType="after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strips(downLeft)">
                                      <p:cBhvr>
                                        <p:cTn id="4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2" grpId="0"/>
      <p:bldP spid="23" grpId="0" animBg="1"/>
      <p:bldP spid="24" grpId="0" animBg="1"/>
      <p:bldP spid="2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764F108D-0FEA-4783-9C00-7E3AF080424A}" type="slidenum">
              <a:rPr lang="fr-FR" smtClean="0"/>
              <a:pPr/>
              <a:t>2</a:t>
            </a:fld>
            <a:endParaRPr lang="fr-FR"/>
          </a:p>
        </p:txBody>
      </p:sp>
      <p:pic>
        <p:nvPicPr>
          <p:cNvPr id="5" name="Image 4"/>
          <p:cNvPicPr/>
          <p:nvPr/>
        </p:nvPicPr>
        <p:blipFill>
          <a:blip r:embed="rId2">
            <a:lum bright="70000" contrast="-70000"/>
          </a:blip>
          <a:srcRect/>
          <a:stretch>
            <a:fillRect/>
          </a:stretch>
        </p:blipFill>
        <p:spPr bwMode="auto">
          <a:xfrm>
            <a:off x="0" y="1428736"/>
            <a:ext cx="12601575" cy="6858000"/>
          </a:xfrm>
          <a:prstGeom prst="rect">
            <a:avLst/>
          </a:prstGeom>
          <a:noFill/>
          <a:ln w="9525">
            <a:noFill/>
            <a:miter lim="800000"/>
            <a:headEnd/>
            <a:tailEnd/>
          </a:ln>
        </p:spPr>
      </p:pic>
      <p:pic>
        <p:nvPicPr>
          <p:cNvPr id="6" name="Picture 11"/>
          <p:cNvPicPr/>
          <p:nvPr/>
        </p:nvPicPr>
        <p:blipFill>
          <a:blip r:embed="rId3"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val="0"/>
              </a:ext>
            </a:extLst>
          </a:blip>
          <a:stretch>
            <a:fillRect/>
          </a:stretch>
        </p:blipFill>
        <p:spPr>
          <a:xfrm>
            <a:off x="10301315" y="0"/>
            <a:ext cx="2300260" cy="2071678"/>
          </a:xfrm>
          <a:prstGeom prst="rect">
            <a:avLst/>
          </a:prstGeom>
        </p:spPr>
      </p:pic>
      <p:pic>
        <p:nvPicPr>
          <p:cNvPr id="7" name="Picture 11"/>
          <p:cNvPicPr/>
          <p:nvPr/>
        </p:nvPicPr>
        <p:blipFill>
          <a:blip r:embed="rId3"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val="0"/>
              </a:ext>
            </a:extLst>
          </a:blip>
          <a:stretch>
            <a:fillRect/>
          </a:stretch>
        </p:blipFill>
        <p:spPr>
          <a:xfrm>
            <a:off x="0" y="0"/>
            <a:ext cx="2443135" cy="2000240"/>
          </a:xfrm>
          <a:prstGeom prst="rect">
            <a:avLst/>
          </a:prstGeom>
        </p:spPr>
      </p:pic>
      <p:sp>
        <p:nvSpPr>
          <p:cNvPr id="16" name="ZoneTexte 15"/>
          <p:cNvSpPr txBox="1"/>
          <p:nvPr/>
        </p:nvSpPr>
        <p:spPr>
          <a:xfrm>
            <a:off x="2657449" y="-5417"/>
            <a:ext cx="7358114" cy="4278094"/>
          </a:xfrm>
          <a:prstGeom prst="rect">
            <a:avLst/>
          </a:prstGeom>
          <a:noFill/>
        </p:spPr>
        <p:txBody>
          <a:bodyPr wrap="square" rtlCol="0">
            <a:spAutoFit/>
          </a:bodyPr>
          <a:lstStyle/>
          <a:p>
            <a:pPr lvl="0" algn="ctr" fontAlgn="base">
              <a:spcBef>
                <a:spcPct val="0"/>
              </a:spcBef>
              <a:spcAft>
                <a:spcPct val="0"/>
              </a:spcAft>
              <a:tabLst>
                <a:tab pos="3810000" algn="l"/>
              </a:tabLst>
            </a:pPr>
            <a:r>
              <a:rPr lang="fr-FR" b="1" dirty="0" smtClean="0">
                <a:latin typeface="Times New Roman" pitchFamily="18" charset="0"/>
                <a:ea typeface="Calibri" pitchFamily="34" charset="0"/>
                <a:cs typeface="Times New Roman" pitchFamily="18" charset="0"/>
              </a:rPr>
              <a:t>REPUBLIQUE ALGERIENNE DEMOCRATIQUE ET POPULAIRE</a:t>
            </a:r>
            <a:endParaRPr lang="fr-FR" sz="1600" dirty="0" smtClean="0">
              <a:latin typeface="Arial" pitchFamily="34" charset="0"/>
              <a:cs typeface="Arial" pitchFamily="34" charset="0"/>
            </a:endParaRPr>
          </a:p>
          <a:p>
            <a:pPr lvl="0" algn="ctr" eaLnBrk="0" fontAlgn="base" hangingPunct="0">
              <a:spcBef>
                <a:spcPct val="0"/>
              </a:spcBef>
              <a:spcAft>
                <a:spcPct val="0"/>
              </a:spcAft>
              <a:tabLst>
                <a:tab pos="3810000" algn="l"/>
              </a:tabLst>
            </a:pPr>
            <a:r>
              <a:rPr lang="fr-FR" b="1" dirty="0" smtClean="0">
                <a:latin typeface="Times New Roman" pitchFamily="18" charset="0"/>
                <a:ea typeface="Calibri" pitchFamily="34" charset="0"/>
                <a:cs typeface="Times New Roman" pitchFamily="18" charset="0"/>
              </a:rPr>
              <a:t> MINISTERE DE L</a:t>
            </a:r>
            <a:r>
              <a:rPr lang="fr-FR" b="1" dirty="0" smtClean="0">
                <a:ea typeface="Calibri" pitchFamily="34" charset="0"/>
                <a:cs typeface="Times New Roman" pitchFamily="18" charset="0"/>
              </a:rPr>
              <a:t>’</a:t>
            </a:r>
            <a:r>
              <a:rPr lang="fr-FR" b="1" dirty="0" smtClean="0">
                <a:latin typeface="Times New Roman" pitchFamily="18" charset="0"/>
                <a:ea typeface="Calibri" pitchFamily="34" charset="0"/>
                <a:cs typeface="Times New Roman" pitchFamily="18" charset="0"/>
              </a:rPr>
              <a:t>ENSEIGNEMENT SUPERIEUR ET DE LA RECHERCHE SCIENTIFIQUE</a:t>
            </a:r>
            <a:endParaRPr lang="fr-FR" sz="1600" dirty="0" smtClean="0">
              <a:latin typeface="Arial" pitchFamily="34" charset="0"/>
              <a:cs typeface="Arial" pitchFamily="34" charset="0"/>
            </a:endParaRPr>
          </a:p>
          <a:p>
            <a:pPr lvl="0" algn="ctr" eaLnBrk="0" fontAlgn="base" hangingPunct="0">
              <a:spcBef>
                <a:spcPct val="0"/>
              </a:spcBef>
              <a:spcAft>
                <a:spcPct val="0"/>
              </a:spcAft>
              <a:tabLst>
                <a:tab pos="3810000" algn="l"/>
              </a:tabLst>
            </a:pPr>
            <a:r>
              <a:rPr lang="fr-FR" b="1" dirty="0" smtClean="0">
                <a:latin typeface="Times New Roman" pitchFamily="18" charset="0"/>
                <a:ea typeface="Calibri" pitchFamily="34" charset="0"/>
                <a:cs typeface="Times New Roman" pitchFamily="18" charset="0"/>
              </a:rPr>
              <a:t>Universit</a:t>
            </a:r>
            <a:r>
              <a:rPr lang="fr-FR" b="1" dirty="0" smtClean="0">
                <a:ea typeface="Calibri" pitchFamily="34" charset="0"/>
                <a:cs typeface="Times New Roman" pitchFamily="18" charset="0"/>
              </a:rPr>
              <a:t>é</a:t>
            </a:r>
            <a:r>
              <a:rPr lang="fr-FR" b="1" dirty="0" smtClean="0">
                <a:latin typeface="Times New Roman" pitchFamily="18" charset="0"/>
                <a:ea typeface="Calibri" pitchFamily="34" charset="0"/>
                <a:cs typeface="Times New Roman" pitchFamily="18" charset="0"/>
              </a:rPr>
              <a:t> de Mohamed El-Bachir El-</a:t>
            </a:r>
            <a:r>
              <a:rPr lang="fr-FR" b="1" dirty="0" err="1" smtClean="0">
                <a:latin typeface="Times New Roman" pitchFamily="18" charset="0"/>
                <a:ea typeface="Calibri" pitchFamily="34" charset="0"/>
                <a:cs typeface="Times New Roman" pitchFamily="18" charset="0"/>
              </a:rPr>
              <a:t>Ibrahimi</a:t>
            </a:r>
            <a:r>
              <a:rPr lang="fr-FR" b="1" dirty="0" smtClean="0">
                <a:latin typeface="Times New Roman" pitchFamily="18" charset="0"/>
                <a:ea typeface="Calibri" pitchFamily="34" charset="0"/>
                <a:cs typeface="Times New Roman" pitchFamily="18" charset="0"/>
              </a:rPr>
              <a:t> - Bordj Bou Arreridj</a:t>
            </a:r>
            <a:endParaRPr lang="fr-FR" sz="1600" dirty="0" smtClean="0">
              <a:latin typeface="Arial" pitchFamily="34" charset="0"/>
              <a:cs typeface="Arial" pitchFamily="34" charset="0"/>
            </a:endParaRPr>
          </a:p>
          <a:p>
            <a:pPr lvl="0" algn="ctr" eaLnBrk="0" fontAlgn="base" hangingPunct="0">
              <a:spcBef>
                <a:spcPct val="0"/>
              </a:spcBef>
              <a:spcAft>
                <a:spcPct val="0"/>
              </a:spcAft>
              <a:tabLst>
                <a:tab pos="3810000" algn="l"/>
              </a:tabLst>
            </a:pPr>
            <a:r>
              <a:rPr lang="fr-FR" sz="2000" b="1" dirty="0" smtClean="0">
                <a:latin typeface="Times New Roman" pitchFamily="18" charset="0"/>
                <a:ea typeface="Calibri" pitchFamily="34" charset="0"/>
                <a:cs typeface="Times New Roman" pitchFamily="18" charset="0"/>
              </a:rPr>
              <a:t>  Facult</a:t>
            </a:r>
            <a:r>
              <a:rPr lang="fr-FR" sz="2000" b="1" dirty="0" smtClean="0">
                <a:ea typeface="Calibri" pitchFamily="34" charset="0"/>
                <a:cs typeface="Times New Roman" pitchFamily="18" charset="0"/>
              </a:rPr>
              <a:t>é</a:t>
            </a:r>
            <a:r>
              <a:rPr lang="fr-FR" sz="2000" b="1" dirty="0" smtClean="0">
                <a:latin typeface="Times New Roman" pitchFamily="18" charset="0"/>
                <a:ea typeface="Calibri" pitchFamily="34" charset="0"/>
                <a:cs typeface="Times New Roman" pitchFamily="18" charset="0"/>
              </a:rPr>
              <a:t> des Sciences et de la technologie </a:t>
            </a:r>
            <a:endParaRPr lang="fr-FR" sz="1600" dirty="0" smtClean="0">
              <a:latin typeface="Arial" pitchFamily="34" charset="0"/>
              <a:cs typeface="Arial" pitchFamily="34" charset="0"/>
            </a:endParaRPr>
          </a:p>
          <a:p>
            <a:pPr lvl="0" algn="ctr" eaLnBrk="0" fontAlgn="base" hangingPunct="0">
              <a:spcBef>
                <a:spcPct val="0"/>
              </a:spcBef>
              <a:spcAft>
                <a:spcPct val="0"/>
              </a:spcAft>
              <a:tabLst>
                <a:tab pos="3810000" algn="l"/>
              </a:tabLst>
            </a:pPr>
            <a:r>
              <a:rPr lang="fr-FR" sz="2000" b="1" dirty="0" smtClean="0">
                <a:latin typeface="Times New Roman" pitchFamily="18" charset="0"/>
                <a:ea typeface="Calibri" pitchFamily="34" charset="0"/>
                <a:cs typeface="Times New Roman" pitchFamily="18" charset="0"/>
              </a:rPr>
              <a:t>D</a:t>
            </a:r>
            <a:r>
              <a:rPr lang="fr-FR" sz="2000" b="1" dirty="0" smtClean="0">
                <a:ea typeface="Calibri" pitchFamily="34" charset="0"/>
                <a:cs typeface="Times New Roman" pitchFamily="18" charset="0"/>
              </a:rPr>
              <a:t>é</a:t>
            </a:r>
            <a:r>
              <a:rPr lang="fr-FR" sz="2000" b="1" dirty="0" smtClean="0">
                <a:latin typeface="Times New Roman" pitchFamily="18" charset="0"/>
                <a:ea typeface="Calibri" pitchFamily="34" charset="0"/>
                <a:cs typeface="Times New Roman" pitchFamily="18" charset="0"/>
              </a:rPr>
              <a:t>partement d</a:t>
            </a:r>
            <a:r>
              <a:rPr lang="fr-FR" sz="2000" b="1" dirty="0" smtClean="0">
                <a:ea typeface="Calibri" pitchFamily="34" charset="0"/>
                <a:cs typeface="Times New Roman" pitchFamily="18" charset="0"/>
              </a:rPr>
              <a:t>’</a:t>
            </a:r>
            <a:r>
              <a:rPr lang="fr-FR" sz="2000" b="1" dirty="0" smtClean="0">
                <a:latin typeface="Times New Roman" pitchFamily="18" charset="0"/>
                <a:ea typeface="Calibri" pitchFamily="34" charset="0"/>
                <a:cs typeface="Times New Roman" pitchFamily="18" charset="0"/>
              </a:rPr>
              <a:t>Electronique</a:t>
            </a:r>
            <a:endParaRPr lang="fr-FR" sz="1600" dirty="0" smtClean="0">
              <a:latin typeface="Arial" pitchFamily="34" charset="0"/>
              <a:cs typeface="Arial" pitchFamily="34" charset="0"/>
            </a:endParaRPr>
          </a:p>
          <a:p>
            <a:pPr lvl="0" algn="ctr" eaLnBrk="0" fontAlgn="base" hangingPunct="0">
              <a:spcBef>
                <a:spcPct val="0"/>
              </a:spcBef>
              <a:spcAft>
                <a:spcPct val="0"/>
              </a:spcAft>
              <a:tabLst>
                <a:tab pos="3810000" algn="l"/>
              </a:tabLst>
            </a:pPr>
            <a:r>
              <a:rPr lang="fr-FR" sz="4000" b="1" dirty="0" smtClean="0">
                <a:latin typeface="Times New Roman" pitchFamily="18" charset="0"/>
                <a:ea typeface="Calibri" pitchFamily="34" charset="0"/>
                <a:cs typeface="Times New Roman" pitchFamily="18" charset="0"/>
              </a:rPr>
              <a:t>      M</a:t>
            </a:r>
            <a:r>
              <a:rPr lang="fr-FR" sz="4000" b="1" dirty="0" smtClean="0">
                <a:ea typeface="Calibri" pitchFamily="34" charset="0"/>
                <a:cs typeface="Times New Roman" pitchFamily="18" charset="0"/>
              </a:rPr>
              <a:t>é</a:t>
            </a:r>
            <a:r>
              <a:rPr lang="fr-FR" sz="4000" b="1" dirty="0" smtClean="0">
                <a:latin typeface="Times New Roman" pitchFamily="18" charset="0"/>
                <a:ea typeface="Calibri" pitchFamily="34" charset="0"/>
                <a:cs typeface="Times New Roman" pitchFamily="18" charset="0"/>
              </a:rPr>
              <a:t>moire	</a:t>
            </a:r>
            <a:endParaRPr lang="fr-FR" sz="1600" dirty="0" smtClean="0">
              <a:latin typeface="Arial" pitchFamily="34" charset="0"/>
              <a:cs typeface="Arial" pitchFamily="34" charset="0"/>
            </a:endParaRPr>
          </a:p>
          <a:p>
            <a:pPr lvl="0" algn="ctr" eaLnBrk="0" fontAlgn="base" hangingPunct="0">
              <a:spcBef>
                <a:spcPct val="0"/>
              </a:spcBef>
              <a:spcAft>
                <a:spcPct val="0"/>
              </a:spcAft>
              <a:tabLst>
                <a:tab pos="3810000" algn="l"/>
              </a:tabLst>
            </a:pPr>
            <a:r>
              <a:rPr lang="fr-FR" sz="1600" dirty="0" smtClean="0">
                <a:latin typeface="Times New Roman" pitchFamily="18" charset="0"/>
                <a:ea typeface="Calibri" pitchFamily="34" charset="0"/>
                <a:cs typeface="Times New Roman" pitchFamily="18" charset="0"/>
              </a:rPr>
              <a:t>Pr</a:t>
            </a:r>
            <a:r>
              <a:rPr lang="fr-FR" sz="1600" dirty="0" smtClean="0">
                <a:ea typeface="Calibri" pitchFamily="34" charset="0"/>
                <a:cs typeface="Times New Roman" pitchFamily="18" charset="0"/>
              </a:rPr>
              <a:t>é</a:t>
            </a:r>
            <a:r>
              <a:rPr lang="fr-FR" sz="1600" dirty="0" smtClean="0">
                <a:latin typeface="Times New Roman" pitchFamily="18" charset="0"/>
                <a:ea typeface="Calibri" pitchFamily="34" charset="0"/>
                <a:cs typeface="Times New Roman" pitchFamily="18" charset="0"/>
              </a:rPr>
              <a:t>sent</a:t>
            </a:r>
            <a:r>
              <a:rPr lang="fr-FR" sz="1600" dirty="0" smtClean="0">
                <a:ea typeface="Calibri" pitchFamily="34" charset="0"/>
                <a:cs typeface="Times New Roman" pitchFamily="18" charset="0"/>
              </a:rPr>
              <a:t>é</a:t>
            </a:r>
            <a:r>
              <a:rPr lang="fr-FR" sz="1600" dirty="0" smtClean="0">
                <a:latin typeface="Times New Roman" pitchFamily="18" charset="0"/>
                <a:ea typeface="Calibri" pitchFamily="34" charset="0"/>
                <a:cs typeface="Times New Roman" pitchFamily="18" charset="0"/>
              </a:rPr>
              <a:t> pour obtenir </a:t>
            </a:r>
            <a:endParaRPr lang="fr-FR" sz="1600" dirty="0" smtClean="0">
              <a:latin typeface="Arial" pitchFamily="34" charset="0"/>
              <a:cs typeface="Arial" pitchFamily="34" charset="0"/>
            </a:endParaRPr>
          </a:p>
          <a:p>
            <a:pPr lvl="0" algn="ctr" eaLnBrk="0" fontAlgn="base" hangingPunct="0">
              <a:spcBef>
                <a:spcPct val="0"/>
              </a:spcBef>
              <a:spcAft>
                <a:spcPct val="0"/>
              </a:spcAft>
              <a:tabLst>
                <a:tab pos="3810000" algn="l"/>
              </a:tabLst>
            </a:pPr>
            <a:r>
              <a:rPr lang="fr-FR" sz="1600" dirty="0" smtClean="0">
                <a:latin typeface="Times New Roman" pitchFamily="18" charset="0"/>
                <a:ea typeface="Calibri" pitchFamily="34" charset="0"/>
                <a:cs typeface="Times New Roman" pitchFamily="18" charset="0"/>
              </a:rPr>
              <a:t>LE DIPLOME DE MASTER </a:t>
            </a:r>
            <a:endParaRPr lang="fr-FR" sz="1600" dirty="0" smtClean="0">
              <a:latin typeface="Arial" pitchFamily="34" charset="0"/>
              <a:cs typeface="Arial" pitchFamily="34" charset="0"/>
            </a:endParaRPr>
          </a:p>
          <a:p>
            <a:pPr lvl="0" algn="ctr" eaLnBrk="0" fontAlgn="base" hangingPunct="0">
              <a:spcBef>
                <a:spcPct val="0"/>
              </a:spcBef>
              <a:spcAft>
                <a:spcPct val="0"/>
              </a:spcAft>
              <a:tabLst>
                <a:tab pos="3810000" algn="l"/>
              </a:tabLst>
            </a:pPr>
            <a:r>
              <a:rPr lang="fr-FR" sz="1600" b="1" dirty="0" smtClean="0">
                <a:latin typeface="Times New Roman" pitchFamily="18" charset="0"/>
                <a:ea typeface="Calibri" pitchFamily="34" charset="0"/>
                <a:cs typeface="Times New Roman" pitchFamily="18" charset="0"/>
              </a:rPr>
              <a:t>Fili</a:t>
            </a:r>
            <a:r>
              <a:rPr lang="fr-FR" sz="1600" b="1" dirty="0" smtClean="0">
                <a:ea typeface="Calibri" pitchFamily="34" charset="0"/>
                <a:cs typeface="Times New Roman" pitchFamily="18" charset="0"/>
              </a:rPr>
              <a:t>è</a:t>
            </a:r>
            <a:r>
              <a:rPr lang="fr-FR" sz="1600" b="1" dirty="0" smtClean="0">
                <a:latin typeface="Times New Roman" pitchFamily="18" charset="0"/>
                <a:ea typeface="Calibri" pitchFamily="34" charset="0"/>
                <a:cs typeface="Times New Roman" pitchFamily="18" charset="0"/>
              </a:rPr>
              <a:t>re</a:t>
            </a:r>
            <a:r>
              <a:rPr lang="fr-FR" sz="1600" dirty="0" smtClean="0">
                <a:latin typeface="Times New Roman" pitchFamily="18" charset="0"/>
                <a:ea typeface="Calibri" pitchFamily="34" charset="0"/>
                <a:cs typeface="Times New Roman" pitchFamily="18" charset="0"/>
              </a:rPr>
              <a:t> : </a:t>
            </a:r>
            <a:r>
              <a:rPr lang="fr-FR" sz="1600" b="1" dirty="0" smtClean="0">
                <a:latin typeface="Times New Roman" pitchFamily="18" charset="0"/>
                <a:ea typeface="Calibri" pitchFamily="34" charset="0"/>
                <a:cs typeface="Times New Roman" pitchFamily="18" charset="0"/>
              </a:rPr>
              <a:t>TELECOMMUNICATION </a:t>
            </a:r>
            <a:endParaRPr lang="fr-FR" sz="1600" dirty="0" smtClean="0">
              <a:latin typeface="Arial" pitchFamily="34" charset="0"/>
              <a:cs typeface="Arial" pitchFamily="34" charset="0"/>
            </a:endParaRPr>
          </a:p>
          <a:p>
            <a:pPr lvl="0" algn="ctr" eaLnBrk="0" fontAlgn="base" hangingPunct="0">
              <a:spcBef>
                <a:spcPct val="0"/>
              </a:spcBef>
              <a:spcAft>
                <a:spcPct val="0"/>
              </a:spcAft>
              <a:tabLst>
                <a:tab pos="3810000" algn="l"/>
              </a:tabLst>
            </a:pPr>
            <a:r>
              <a:rPr lang="fr-FR" sz="1600" b="1" dirty="0" smtClean="0">
                <a:latin typeface="Times New Roman" pitchFamily="18" charset="0"/>
                <a:ea typeface="Calibri" pitchFamily="34" charset="0"/>
                <a:cs typeface="Times New Roman" pitchFamily="18" charset="0"/>
              </a:rPr>
              <a:t>Sp</a:t>
            </a:r>
            <a:r>
              <a:rPr lang="fr-FR" sz="1600" b="1" dirty="0" smtClean="0">
                <a:ea typeface="Calibri" pitchFamily="34" charset="0"/>
                <a:cs typeface="Times New Roman" pitchFamily="18" charset="0"/>
              </a:rPr>
              <a:t>é</a:t>
            </a:r>
            <a:r>
              <a:rPr lang="fr-FR" sz="1600" b="1" dirty="0" smtClean="0">
                <a:latin typeface="Times New Roman" pitchFamily="18" charset="0"/>
                <a:ea typeface="Calibri" pitchFamily="34" charset="0"/>
                <a:cs typeface="Times New Roman" pitchFamily="18" charset="0"/>
              </a:rPr>
              <a:t>cialit</a:t>
            </a:r>
            <a:r>
              <a:rPr lang="fr-FR" sz="1600" b="1" dirty="0" smtClean="0">
                <a:ea typeface="Calibri" pitchFamily="34" charset="0"/>
                <a:cs typeface="Times New Roman" pitchFamily="18" charset="0"/>
              </a:rPr>
              <a:t>é</a:t>
            </a:r>
            <a:r>
              <a:rPr lang="fr-FR" sz="1600" b="1" dirty="0" smtClean="0">
                <a:latin typeface="Times New Roman" pitchFamily="18" charset="0"/>
                <a:ea typeface="Calibri" pitchFamily="34" charset="0"/>
                <a:cs typeface="Times New Roman" pitchFamily="18" charset="0"/>
              </a:rPr>
              <a:t> : Syst</a:t>
            </a:r>
            <a:r>
              <a:rPr lang="fr-FR" sz="1600" b="1" dirty="0" smtClean="0">
                <a:ea typeface="Calibri" pitchFamily="34" charset="0"/>
                <a:cs typeface="Times New Roman" pitchFamily="18" charset="0"/>
              </a:rPr>
              <a:t>è</a:t>
            </a:r>
            <a:r>
              <a:rPr lang="fr-FR" sz="1600" b="1" dirty="0" smtClean="0">
                <a:latin typeface="Times New Roman" pitchFamily="18" charset="0"/>
                <a:ea typeface="Calibri" pitchFamily="34" charset="0"/>
                <a:cs typeface="Times New Roman" pitchFamily="18" charset="0"/>
              </a:rPr>
              <a:t>mes des T</a:t>
            </a:r>
            <a:r>
              <a:rPr lang="fr-FR" sz="1600" b="1" dirty="0" smtClean="0">
                <a:ea typeface="Calibri" pitchFamily="34" charset="0"/>
                <a:cs typeface="Times New Roman" pitchFamily="18" charset="0"/>
              </a:rPr>
              <a:t>é</a:t>
            </a:r>
            <a:r>
              <a:rPr lang="fr-FR" sz="1600" b="1" dirty="0" smtClean="0">
                <a:latin typeface="Times New Roman" pitchFamily="18" charset="0"/>
                <a:ea typeface="Calibri" pitchFamily="34" charset="0"/>
                <a:cs typeface="Times New Roman" pitchFamily="18" charset="0"/>
              </a:rPr>
              <a:t>l</a:t>
            </a:r>
            <a:r>
              <a:rPr lang="fr-FR" sz="1600" b="1" dirty="0" smtClean="0">
                <a:ea typeface="Calibri" pitchFamily="34" charset="0"/>
                <a:cs typeface="Times New Roman" pitchFamily="18" charset="0"/>
              </a:rPr>
              <a:t>é</a:t>
            </a:r>
            <a:r>
              <a:rPr lang="fr-FR" sz="1600" b="1" dirty="0" smtClean="0">
                <a:latin typeface="Times New Roman" pitchFamily="18" charset="0"/>
                <a:ea typeface="Calibri" pitchFamily="34" charset="0"/>
                <a:cs typeface="Times New Roman" pitchFamily="18" charset="0"/>
              </a:rPr>
              <a:t>communications</a:t>
            </a:r>
            <a:endParaRPr lang="fr-FR" sz="1600" dirty="0" smtClean="0">
              <a:latin typeface="Arial" pitchFamily="34" charset="0"/>
              <a:cs typeface="Arial" pitchFamily="34" charset="0"/>
            </a:endParaRPr>
          </a:p>
          <a:p>
            <a:pPr lvl="0" algn="ctr" eaLnBrk="0" fontAlgn="base" hangingPunct="0">
              <a:spcBef>
                <a:spcPct val="0"/>
              </a:spcBef>
              <a:spcAft>
                <a:spcPct val="0"/>
              </a:spcAft>
              <a:tabLst>
                <a:tab pos="3810000" algn="l"/>
              </a:tabLst>
            </a:pPr>
            <a:r>
              <a:rPr lang="fr-FR" sz="2800" dirty="0" smtClean="0"/>
              <a:t>Thème </a:t>
            </a:r>
          </a:p>
          <a:p>
            <a:endParaRPr lang="fr-FR" sz="2800" dirty="0" smtClean="0">
              <a:latin typeface="Arial" pitchFamily="34" charset="0"/>
              <a:cs typeface="Arial" pitchFamily="34" charset="0"/>
            </a:endParaRPr>
          </a:p>
        </p:txBody>
      </p:sp>
      <p:sp>
        <p:nvSpPr>
          <p:cNvPr id="17" name="ZoneTexte 16"/>
          <p:cNvSpPr txBox="1"/>
          <p:nvPr/>
        </p:nvSpPr>
        <p:spPr>
          <a:xfrm>
            <a:off x="2586011" y="4214818"/>
            <a:ext cx="7786742" cy="677108"/>
          </a:xfrm>
          <a:prstGeom prst="rect">
            <a:avLst/>
          </a:prstGeom>
          <a:noFill/>
        </p:spPr>
        <p:txBody>
          <a:bodyPr wrap="square" rtlCol="0">
            <a:spAutoFit/>
          </a:bodyPr>
          <a:lstStyle/>
          <a:p>
            <a:r>
              <a:rPr lang="fr-FR" sz="2000" dirty="0" smtClean="0">
                <a:ln>
                  <a:solidFill>
                    <a:sysClr val="windowText" lastClr="000000"/>
                  </a:solidFill>
                </a:ln>
                <a:solidFill>
                  <a:sysClr val="windowText" lastClr="000000"/>
                </a:solidFill>
                <a:effectLst>
                  <a:innerShdw blurRad="63500" dist="50800" dir="10800000">
                    <a:prstClr val="black">
                      <a:alpha val="50000"/>
                    </a:prstClr>
                  </a:innerShdw>
                </a:effectLst>
                <a:latin typeface="Arial" pitchFamily="34" charset="0"/>
                <a:cs typeface="Arial" pitchFamily="34" charset="0"/>
              </a:rPr>
              <a:t>Etude et simulation des surfaces Sélectives en Fréquence (FSS)</a:t>
            </a:r>
          </a:p>
          <a:p>
            <a:endParaRPr lang="fr-FR" dirty="0"/>
          </a:p>
        </p:txBody>
      </p:sp>
      <p:sp>
        <p:nvSpPr>
          <p:cNvPr id="18" name="ZoneTexte 17"/>
          <p:cNvSpPr txBox="1"/>
          <p:nvPr/>
        </p:nvSpPr>
        <p:spPr>
          <a:xfrm>
            <a:off x="0" y="5103674"/>
            <a:ext cx="4643470" cy="1477328"/>
          </a:xfrm>
          <a:prstGeom prst="rect">
            <a:avLst/>
          </a:prstGeom>
          <a:noFill/>
        </p:spPr>
        <p:txBody>
          <a:bodyPr wrap="square" rtlCol="0">
            <a:spAutoFit/>
          </a:bodyPr>
          <a:lstStyle/>
          <a:p>
            <a:r>
              <a:rPr lang="fr-FR" b="1" dirty="0" smtClean="0"/>
              <a:t>Réalisé par: BOUDEKAK Yasmine</a:t>
            </a:r>
          </a:p>
          <a:p>
            <a:r>
              <a:rPr lang="fr-FR" b="1" dirty="0" smtClean="0"/>
              <a:t>                      GUENDOUZ Amira </a:t>
            </a:r>
          </a:p>
          <a:p>
            <a:endParaRPr lang="fr-FR" b="1" dirty="0" smtClean="0"/>
          </a:p>
          <a:p>
            <a:r>
              <a:rPr lang="fr-FR" b="1" dirty="0" smtClean="0"/>
              <a:t>Encadrer par : LAKHLEF Nora </a:t>
            </a:r>
          </a:p>
          <a:p>
            <a:r>
              <a:rPr lang="fr-FR" b="1" dirty="0" smtClean="0"/>
              <a:t>                           BELMEASAOUD </a:t>
            </a:r>
            <a:r>
              <a:rPr lang="fr-FR" b="1" dirty="0" err="1" smtClean="0"/>
              <a:t>Djaouida</a:t>
            </a:r>
            <a:r>
              <a:rPr lang="fr-FR" b="1" dirty="0" smtClean="0"/>
              <a:t>. </a:t>
            </a:r>
            <a:endParaRPr lang="fr-FR" b="1"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71499" y="357166"/>
            <a:ext cx="10291286" cy="428628"/>
          </a:xfrm>
        </p:spPr>
        <p:txBody>
          <a:bodyPr>
            <a:normAutofit fontScale="90000"/>
          </a:bodyPr>
          <a:lstStyle/>
          <a:p>
            <a:pPr algn="ctr">
              <a:spcAft>
                <a:spcPts val="1200"/>
              </a:spcAft>
            </a:pPr>
            <a:r>
              <a:rPr lang="fr-FR" sz="3600" b="1" dirty="0" smtClean="0">
                <a:solidFill>
                  <a:srgbClr val="C00000"/>
                </a:solidFill>
                <a:effectLst>
                  <a:outerShdw blurRad="38100" dist="38100" dir="2700000" algn="tl">
                    <a:srgbClr val="000000">
                      <a:alpha val="43137"/>
                    </a:srgbClr>
                  </a:outerShdw>
                </a:effectLst>
                <a:latin typeface="+mn-lt"/>
              </a:rPr>
              <a:t>antenne + surface sélective en fréquence </a:t>
            </a:r>
            <a:endParaRPr lang="fr-FR" sz="3600" b="1" dirty="0">
              <a:solidFill>
                <a:srgbClr val="C00000"/>
              </a:solidFill>
              <a:effectLst>
                <a:outerShdw blurRad="38100" dist="38100" dir="2700000" algn="tl">
                  <a:srgbClr val="000000">
                    <a:alpha val="43137"/>
                  </a:srgbClr>
                </a:outerShdw>
              </a:effectLst>
              <a:latin typeface="+mn-lt"/>
            </a:endParaRPr>
          </a:p>
        </p:txBody>
      </p:sp>
      <p:sp>
        <p:nvSpPr>
          <p:cNvPr id="3" name="Espace réservé du contenu 2"/>
          <p:cNvSpPr>
            <a:spLocks noGrp="1"/>
          </p:cNvSpPr>
          <p:nvPr>
            <p:ph idx="1"/>
          </p:nvPr>
        </p:nvSpPr>
        <p:spPr>
          <a:xfrm>
            <a:off x="0" y="857232"/>
            <a:ext cx="12601575" cy="1785950"/>
          </a:xfrm>
        </p:spPr>
        <p:txBody>
          <a:bodyPr/>
          <a:lstStyle/>
          <a:p>
            <a:pPr>
              <a:buNone/>
            </a:pPr>
            <a:endParaRPr lang="fr-FR" sz="2000" b="1" dirty="0" smtClean="0">
              <a:latin typeface="+mj-lt"/>
            </a:endParaRPr>
          </a:p>
          <a:p>
            <a:pPr>
              <a:buNone/>
            </a:pPr>
            <a:r>
              <a:rPr lang="fr-FR" sz="2400" b="1" dirty="0" smtClean="0">
                <a:latin typeface="+mj-lt"/>
              </a:rPr>
              <a:t>Pour tester et mettre la cellule FSS en expérience on va l’</a:t>
            </a:r>
            <a:r>
              <a:rPr lang="fr-FR" sz="2400" b="1" dirty="0" err="1" smtClean="0">
                <a:latin typeface="+mj-lt"/>
              </a:rPr>
              <a:t>intégrire</a:t>
            </a:r>
            <a:r>
              <a:rPr lang="fr-FR" sz="2400" b="1" dirty="0" smtClean="0">
                <a:latin typeface="+mj-lt"/>
              </a:rPr>
              <a:t> avec une antenne patch afin de</a:t>
            </a:r>
          </a:p>
          <a:p>
            <a:pPr>
              <a:buNone/>
            </a:pPr>
            <a:r>
              <a:rPr lang="fr-FR" sz="2400" b="1" dirty="0" smtClean="0">
                <a:latin typeface="+mj-lt"/>
              </a:rPr>
              <a:t>voir si le gain et les performances de ce dernier vont changer et  augmenter.</a:t>
            </a:r>
            <a:endParaRPr lang="fr-FR" dirty="0" smtClean="0">
              <a:latin typeface="+mj-lt"/>
            </a:endParaRPr>
          </a:p>
          <a:p>
            <a:pPr>
              <a:buNone/>
            </a:pPr>
            <a:endParaRPr lang="fr-FR" dirty="0"/>
          </a:p>
        </p:txBody>
      </p:sp>
      <p:sp>
        <p:nvSpPr>
          <p:cNvPr id="4" name="Espace réservé du numéro de diapositive 3"/>
          <p:cNvSpPr>
            <a:spLocks noGrp="1"/>
          </p:cNvSpPr>
          <p:nvPr>
            <p:ph type="sldNum" sz="quarter" idx="12"/>
          </p:nvPr>
        </p:nvSpPr>
        <p:spPr/>
        <p:txBody>
          <a:bodyPr/>
          <a:lstStyle/>
          <a:p>
            <a:fld id="{764F108D-0FEA-4783-9C00-7E3AF080424A}" type="slidenum">
              <a:rPr lang="fr-FR" smtClean="0"/>
              <a:pPr/>
              <a:t>20</a:t>
            </a:fld>
            <a:endParaRPr lang="fr-FR"/>
          </a:p>
        </p:txBody>
      </p:sp>
      <p:pic>
        <p:nvPicPr>
          <p:cNvPr id="2051" name="Picture 3" descr="C:\Users\ami\Desktop\power FSS\fleche noire animé.gif"/>
          <p:cNvPicPr>
            <a:picLocks noChangeAspect="1" noChangeArrowheads="1" noCrop="1"/>
          </p:cNvPicPr>
          <p:nvPr/>
        </p:nvPicPr>
        <p:blipFill>
          <a:blip r:embed="rId3" cstate="print"/>
          <a:srcRect/>
          <a:stretch>
            <a:fillRect/>
          </a:stretch>
        </p:blipFill>
        <p:spPr bwMode="auto">
          <a:xfrm rot="10800000">
            <a:off x="299995" y="357166"/>
            <a:ext cx="2286016" cy="455442"/>
          </a:xfrm>
          <a:prstGeom prst="rect">
            <a:avLst/>
          </a:prstGeom>
          <a:noFill/>
        </p:spPr>
      </p:pic>
      <p:pic>
        <p:nvPicPr>
          <p:cNvPr id="8" name="Picture 3" descr="C:\Users\ami\Desktop\power FSS\fleche noire animé.gif"/>
          <p:cNvPicPr>
            <a:picLocks noChangeAspect="1" noChangeArrowheads="1" noCrop="1"/>
          </p:cNvPicPr>
          <p:nvPr/>
        </p:nvPicPr>
        <p:blipFill>
          <a:blip r:embed="rId3" cstate="print"/>
          <a:srcRect/>
          <a:stretch>
            <a:fillRect/>
          </a:stretch>
        </p:blipFill>
        <p:spPr bwMode="auto">
          <a:xfrm rot="10800000">
            <a:off x="9515497" y="357166"/>
            <a:ext cx="2286016" cy="455442"/>
          </a:xfrm>
          <a:prstGeom prst="rect">
            <a:avLst/>
          </a:prstGeom>
          <a:noFill/>
        </p:spPr>
      </p:pic>
      <p:pic>
        <p:nvPicPr>
          <p:cNvPr id="9" name="Image 2" descr="fss 9"/>
          <p:cNvPicPr>
            <a:picLocks noChangeAspect="1" noChangeArrowheads="1"/>
          </p:cNvPicPr>
          <p:nvPr/>
        </p:nvPicPr>
        <p:blipFill>
          <a:blip r:embed="rId4"/>
          <a:srcRect/>
          <a:stretch>
            <a:fillRect/>
          </a:stretch>
        </p:blipFill>
        <p:spPr bwMode="auto">
          <a:xfrm>
            <a:off x="3800457" y="2786058"/>
            <a:ext cx="4214842" cy="3286148"/>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6" presetID="47" presetClass="entr" presetSubtype="0"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1000"/>
                                        <p:tgtEl>
                                          <p:spTgt spid="3">
                                            <p:txEl>
                                              <p:pRg st="2" end="2"/>
                                            </p:txEl>
                                          </p:spTgt>
                                        </p:tgtEl>
                                      </p:cBhvr>
                                    </p:animEffect>
                                    <p:anim calcmode="lin" valueType="num">
                                      <p:cBhvr>
                                        <p:cTn id="1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53" presetClass="entr" presetSubtype="0"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p:cTn id="24" dur="500" fill="hold"/>
                                        <p:tgtEl>
                                          <p:spTgt spid="9"/>
                                        </p:tgtEl>
                                        <p:attrNameLst>
                                          <p:attrName>ppt_w</p:attrName>
                                        </p:attrNameLst>
                                      </p:cBhvr>
                                      <p:tavLst>
                                        <p:tav tm="0">
                                          <p:val>
                                            <p:fltVal val="0"/>
                                          </p:val>
                                        </p:tav>
                                        <p:tav tm="100000">
                                          <p:val>
                                            <p:strVal val="#ppt_w"/>
                                          </p:val>
                                        </p:tav>
                                      </p:tavLst>
                                    </p:anim>
                                    <p:anim calcmode="lin" valueType="num">
                                      <p:cBhvr>
                                        <p:cTn id="25" dur="500" fill="hold"/>
                                        <p:tgtEl>
                                          <p:spTgt spid="9"/>
                                        </p:tgtEl>
                                        <p:attrNameLst>
                                          <p:attrName>ppt_h</p:attrName>
                                        </p:attrNameLst>
                                      </p:cBhvr>
                                      <p:tavLst>
                                        <p:tav tm="0">
                                          <p:val>
                                            <p:fltVal val="0"/>
                                          </p:val>
                                        </p:tav>
                                        <p:tav tm="100000">
                                          <p:val>
                                            <p:strVal val="#ppt_h"/>
                                          </p:val>
                                        </p:tav>
                                      </p:tavLst>
                                    </p:anim>
                                    <p:animEffect transition="in" filter="fade">
                                      <p:cBhvr>
                                        <p:cTn id="2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re 1"/>
          <p:cNvSpPr>
            <a:spLocks noGrp="1"/>
          </p:cNvSpPr>
          <p:nvPr>
            <p:ph type="title"/>
          </p:nvPr>
        </p:nvSpPr>
        <p:spPr>
          <a:xfrm>
            <a:off x="657185" y="0"/>
            <a:ext cx="10291286" cy="703282"/>
          </a:xfrm>
        </p:spPr>
        <p:txBody>
          <a:bodyPr>
            <a:normAutofit/>
          </a:bodyPr>
          <a:lstStyle/>
          <a:p>
            <a:pPr algn="ctr"/>
            <a:r>
              <a:rPr lang="fr-FR" sz="3600" b="1" dirty="0" smtClean="0">
                <a:solidFill>
                  <a:srgbClr val="C00000"/>
                </a:solidFill>
                <a:effectLst>
                  <a:outerShdw blurRad="38100" dist="38100" dir="2700000" algn="tl">
                    <a:srgbClr val="000000">
                      <a:alpha val="43137"/>
                    </a:srgbClr>
                  </a:outerShdw>
                </a:effectLst>
                <a:latin typeface="Gisha" pitchFamily="34" charset="-79"/>
                <a:cs typeface="Gisha" pitchFamily="34" charset="-79"/>
              </a:rPr>
              <a:t>Antenne patch  </a:t>
            </a:r>
            <a:endParaRPr lang="fr-FR" sz="3600" b="1" dirty="0">
              <a:solidFill>
                <a:srgbClr val="C00000"/>
              </a:solidFill>
              <a:effectLst>
                <a:outerShdw blurRad="38100" dist="38100" dir="2700000" algn="tl">
                  <a:srgbClr val="000000">
                    <a:alpha val="43137"/>
                  </a:srgbClr>
                </a:outerShdw>
              </a:effectLst>
              <a:latin typeface="Gisha" pitchFamily="34" charset="-79"/>
              <a:cs typeface="Gisha" pitchFamily="34" charset="-79"/>
            </a:endParaRPr>
          </a:p>
        </p:txBody>
      </p:sp>
      <p:graphicFrame>
        <p:nvGraphicFramePr>
          <p:cNvPr id="7" name="Espace réservé du contenu 6"/>
          <p:cNvGraphicFramePr>
            <a:graphicFrameLocks noGrp="1"/>
          </p:cNvGraphicFramePr>
          <p:nvPr>
            <p:ph idx="1"/>
          </p:nvPr>
        </p:nvGraphicFramePr>
        <p:xfrm>
          <a:off x="371433" y="3571876"/>
          <a:ext cx="5884865" cy="1571636"/>
        </p:xfrm>
        <a:graphic>
          <a:graphicData uri="http://schemas.openxmlformats.org/drawingml/2006/table">
            <a:tbl>
              <a:tblPr firstRow="1" bandRow="1">
                <a:tableStyleId>{85BE263C-DBD7-4A20-BB59-AAB30ACAA65A}</a:tableStyleId>
              </a:tblPr>
              <a:tblGrid>
                <a:gridCol w="1428760"/>
                <a:gridCol w="925186"/>
                <a:gridCol w="1176973"/>
                <a:gridCol w="1176973"/>
                <a:gridCol w="1176973"/>
              </a:tblGrid>
              <a:tr h="857256">
                <a:tc>
                  <a:txBody>
                    <a:bodyPr/>
                    <a:lstStyle/>
                    <a:p>
                      <a:r>
                        <a:rPr lang="fr-FR" sz="1800" dirty="0" smtClean="0">
                          <a:effectLst>
                            <a:outerShdw blurRad="38100" dist="38100" dir="2700000" algn="tl">
                              <a:srgbClr val="000000">
                                <a:alpha val="43137"/>
                              </a:srgbClr>
                            </a:outerShdw>
                          </a:effectLst>
                        </a:rPr>
                        <a:t>Paramètres</a:t>
                      </a:r>
                      <a:endParaRPr lang="fr-FR" sz="1800" dirty="0">
                        <a:effectLst>
                          <a:outerShdw blurRad="38100" dist="38100" dir="2700000" algn="tl">
                            <a:srgbClr val="000000">
                              <a:alpha val="43137"/>
                            </a:srgbClr>
                          </a:outerShdw>
                        </a:effectLst>
                      </a:endParaRPr>
                    </a:p>
                  </a:txBody>
                  <a:tcPr/>
                </a:tc>
                <a:tc>
                  <a:txBody>
                    <a:bodyPr/>
                    <a:lstStyle/>
                    <a:p>
                      <a:pPr algn="ctr"/>
                      <a:r>
                        <a:rPr lang="fr-FR" sz="2400" dirty="0" smtClean="0">
                          <a:effectLst>
                            <a:outerShdw blurRad="38100" dist="38100" dir="2700000" algn="tl">
                              <a:srgbClr val="000000">
                                <a:alpha val="43137"/>
                              </a:srgbClr>
                            </a:outerShdw>
                          </a:effectLst>
                        </a:rPr>
                        <a:t>a</a:t>
                      </a:r>
                      <a:endParaRPr lang="fr-FR" sz="2400" dirty="0">
                        <a:effectLst>
                          <a:outerShdw blurRad="38100" dist="38100" dir="2700000" algn="tl">
                            <a:srgbClr val="000000">
                              <a:alpha val="43137"/>
                            </a:srgbClr>
                          </a:outerShdw>
                        </a:effectLst>
                      </a:endParaRPr>
                    </a:p>
                  </a:txBody>
                  <a:tcPr/>
                </a:tc>
                <a:tc>
                  <a:txBody>
                    <a:bodyPr/>
                    <a:lstStyle/>
                    <a:p>
                      <a:pPr algn="ctr"/>
                      <a:r>
                        <a:rPr lang="fr-FR" sz="2400" dirty="0" smtClean="0">
                          <a:effectLst>
                            <a:outerShdw blurRad="38100" dist="38100" dir="2700000" algn="tl">
                              <a:srgbClr val="000000">
                                <a:alpha val="43137"/>
                              </a:srgbClr>
                            </a:outerShdw>
                          </a:effectLst>
                        </a:rPr>
                        <a:t>b</a:t>
                      </a:r>
                      <a:endParaRPr lang="fr-FR" sz="2400" dirty="0">
                        <a:effectLst>
                          <a:outerShdw blurRad="38100" dist="38100" dir="2700000" algn="tl">
                            <a:srgbClr val="000000">
                              <a:alpha val="43137"/>
                            </a:srgbClr>
                          </a:outerShdw>
                        </a:effectLst>
                      </a:endParaRPr>
                    </a:p>
                  </a:txBody>
                  <a:tcPr/>
                </a:tc>
                <a:tc>
                  <a:txBody>
                    <a:bodyPr/>
                    <a:lstStyle/>
                    <a:p>
                      <a:pPr algn="ctr"/>
                      <a:r>
                        <a:rPr lang="fr-FR" sz="2400" dirty="0" smtClean="0">
                          <a:effectLst>
                            <a:outerShdw blurRad="38100" dist="38100" dir="2700000" algn="tl">
                              <a:srgbClr val="000000">
                                <a:alpha val="43137"/>
                              </a:srgbClr>
                            </a:outerShdw>
                          </a:effectLst>
                        </a:rPr>
                        <a:t>d</a:t>
                      </a:r>
                      <a:endParaRPr lang="fr-FR" sz="2400" dirty="0">
                        <a:effectLst>
                          <a:outerShdw blurRad="38100" dist="38100" dir="2700000" algn="tl">
                            <a:srgbClr val="000000">
                              <a:alpha val="43137"/>
                            </a:srgbClr>
                          </a:outerShdw>
                        </a:effectLst>
                      </a:endParaRPr>
                    </a:p>
                  </a:txBody>
                  <a:tcPr/>
                </a:tc>
                <a:tc>
                  <a:txBody>
                    <a:bodyPr/>
                    <a:lstStyle/>
                    <a:p>
                      <a:pPr algn="ctr"/>
                      <a:r>
                        <a:rPr lang="fr-FR" sz="2400" dirty="0" smtClean="0">
                          <a:effectLst>
                            <a:outerShdw blurRad="38100" dist="38100" dir="2700000" algn="tl">
                              <a:srgbClr val="000000">
                                <a:alpha val="43137"/>
                              </a:srgbClr>
                            </a:outerShdw>
                          </a:effectLst>
                        </a:rPr>
                        <a:t>H</a:t>
                      </a:r>
                      <a:endParaRPr lang="fr-FR" sz="2400" dirty="0">
                        <a:effectLst>
                          <a:outerShdw blurRad="38100" dist="38100" dir="2700000" algn="tl">
                            <a:srgbClr val="000000">
                              <a:alpha val="43137"/>
                            </a:srgbClr>
                          </a:outerShdw>
                        </a:effectLst>
                      </a:endParaRPr>
                    </a:p>
                  </a:txBody>
                  <a:tcPr/>
                </a:tc>
              </a:tr>
              <a:tr h="714380">
                <a:tc>
                  <a:txBody>
                    <a:bodyPr/>
                    <a:lstStyle/>
                    <a:p>
                      <a:r>
                        <a:rPr lang="fr-FR" sz="2000" dirty="0" smtClean="0">
                          <a:effectLst>
                            <a:outerShdw blurRad="38100" dist="38100" dir="2700000" algn="tl">
                              <a:srgbClr val="000000">
                                <a:alpha val="43137"/>
                              </a:srgbClr>
                            </a:outerShdw>
                          </a:effectLst>
                        </a:rPr>
                        <a:t>Valeurs</a:t>
                      </a:r>
                      <a:endParaRPr lang="fr-FR" sz="2000" b="1" dirty="0">
                        <a:effectLst>
                          <a:outerShdw blurRad="38100" dist="38100" dir="2700000" algn="tl">
                            <a:srgbClr val="000000">
                              <a:alpha val="43137"/>
                            </a:srgbClr>
                          </a:outerShdw>
                        </a:effectLst>
                      </a:endParaRPr>
                    </a:p>
                  </a:txBody>
                  <a:tcPr/>
                </a:tc>
                <a:tc>
                  <a:txBody>
                    <a:bodyPr/>
                    <a:lstStyle/>
                    <a:p>
                      <a:pPr algn="ctr"/>
                      <a:r>
                        <a:rPr lang="fr-FR" sz="2000" dirty="0" smtClean="0">
                          <a:effectLst>
                            <a:outerShdw blurRad="38100" dist="38100" dir="2700000" algn="tl">
                              <a:srgbClr val="000000">
                                <a:alpha val="43137"/>
                              </a:srgbClr>
                            </a:outerShdw>
                          </a:effectLst>
                        </a:rPr>
                        <a:t>20.995</a:t>
                      </a:r>
                      <a:endParaRPr lang="fr-FR" sz="2000" b="1" dirty="0">
                        <a:effectLst>
                          <a:outerShdw blurRad="38100" dist="38100" dir="2700000" algn="tl">
                            <a:srgbClr val="000000">
                              <a:alpha val="43137"/>
                            </a:srgbClr>
                          </a:outerShdw>
                        </a:effectLst>
                      </a:endParaRPr>
                    </a:p>
                  </a:txBody>
                  <a:tcPr/>
                </a:tc>
                <a:tc>
                  <a:txBody>
                    <a:bodyPr/>
                    <a:lstStyle/>
                    <a:p>
                      <a:pPr algn="ctr"/>
                      <a:r>
                        <a:rPr lang="fr-FR" sz="2000" dirty="0" smtClean="0">
                          <a:effectLst>
                            <a:outerShdw blurRad="38100" dist="38100" dir="2700000" algn="tl">
                              <a:srgbClr val="000000">
                                <a:alpha val="43137"/>
                              </a:srgbClr>
                            </a:outerShdw>
                          </a:effectLst>
                        </a:rPr>
                        <a:t>17.403</a:t>
                      </a:r>
                      <a:endParaRPr lang="fr-FR" sz="2000" b="1" dirty="0">
                        <a:effectLst>
                          <a:outerShdw blurRad="38100" dist="38100" dir="2700000" algn="tl">
                            <a:srgbClr val="000000">
                              <a:alpha val="43137"/>
                            </a:srgbClr>
                          </a:outerShdw>
                        </a:effectLst>
                      </a:endParaRPr>
                    </a:p>
                  </a:txBody>
                  <a:tcPr/>
                </a:tc>
                <a:tc>
                  <a:txBody>
                    <a:bodyPr/>
                    <a:lstStyle/>
                    <a:p>
                      <a:pPr algn="ctr"/>
                      <a:r>
                        <a:rPr lang="fr-FR" sz="2000" dirty="0" smtClean="0">
                          <a:effectLst>
                            <a:outerShdw blurRad="38100" dist="38100" dir="2700000" algn="tl">
                              <a:srgbClr val="000000">
                                <a:alpha val="43137"/>
                              </a:srgbClr>
                            </a:outerShdw>
                          </a:effectLst>
                        </a:rPr>
                        <a:t>140</a:t>
                      </a:r>
                      <a:endParaRPr lang="fr-FR" sz="2000" b="1" dirty="0">
                        <a:effectLst>
                          <a:outerShdw blurRad="38100" dist="38100" dir="2700000" algn="tl">
                            <a:srgbClr val="000000">
                              <a:alpha val="43137"/>
                            </a:srgbClr>
                          </a:outerShdw>
                        </a:effectLst>
                      </a:endParaRPr>
                    </a:p>
                  </a:txBody>
                  <a:tcPr/>
                </a:tc>
                <a:tc>
                  <a:txBody>
                    <a:bodyPr/>
                    <a:lstStyle/>
                    <a:p>
                      <a:pPr algn="ctr"/>
                      <a:r>
                        <a:rPr lang="fr-FR" sz="2000" dirty="0" smtClean="0">
                          <a:effectLst>
                            <a:outerShdw blurRad="38100" dist="38100" dir="2700000" algn="tl">
                              <a:srgbClr val="000000">
                                <a:alpha val="43137"/>
                              </a:srgbClr>
                            </a:outerShdw>
                          </a:effectLst>
                        </a:rPr>
                        <a:t>1.575</a:t>
                      </a:r>
                      <a:endParaRPr lang="fr-FR" sz="2000" b="1" dirty="0">
                        <a:effectLst>
                          <a:outerShdw blurRad="38100" dist="38100" dir="2700000" algn="tl">
                            <a:srgbClr val="000000">
                              <a:alpha val="43137"/>
                            </a:srgbClr>
                          </a:outerShdw>
                        </a:effectLst>
                      </a:endParaRPr>
                    </a:p>
                  </a:txBody>
                  <a:tcPr/>
                </a:tc>
              </a:tr>
            </a:tbl>
          </a:graphicData>
        </a:graphic>
      </p:graphicFrame>
      <p:sp>
        <p:nvSpPr>
          <p:cNvPr id="6" name="Espace réservé du numéro de diapositive 5"/>
          <p:cNvSpPr>
            <a:spLocks noGrp="1"/>
          </p:cNvSpPr>
          <p:nvPr>
            <p:ph type="sldNum" sz="quarter" idx="12"/>
          </p:nvPr>
        </p:nvSpPr>
        <p:spPr/>
        <p:txBody>
          <a:bodyPr/>
          <a:lstStyle/>
          <a:p>
            <a:fld id="{764F108D-0FEA-4783-9C00-7E3AF080424A}" type="slidenum">
              <a:rPr lang="fr-FR" smtClean="0"/>
              <a:pPr/>
              <a:t>21</a:t>
            </a:fld>
            <a:endParaRPr lang="fr-FR"/>
          </a:p>
        </p:txBody>
      </p:sp>
      <p:pic>
        <p:nvPicPr>
          <p:cNvPr id="6146" name="Objet 1"/>
          <p:cNvPicPr>
            <a:picLocks noChangeArrowheads="1"/>
          </p:cNvPicPr>
          <p:nvPr/>
        </p:nvPicPr>
        <p:blipFill>
          <a:blip r:embed="rId3"/>
          <a:srcRect l="-558" t="-4356" r="-5383" b="-4735"/>
          <a:stretch>
            <a:fillRect/>
          </a:stretch>
        </p:blipFill>
        <p:spPr bwMode="auto">
          <a:xfrm>
            <a:off x="6943729" y="1500174"/>
            <a:ext cx="5214974" cy="4929222"/>
          </a:xfrm>
          <a:prstGeom prst="rect">
            <a:avLst/>
          </a:prstGeom>
          <a:ln>
            <a:noFill/>
          </a:ln>
          <a:effectLst>
            <a:outerShdw blurRad="292100" dist="139700" dir="2700000" algn="tl" rotWithShape="0">
              <a:srgbClr val="333333">
                <a:alpha val="65000"/>
              </a:srgbClr>
            </a:outerShdw>
          </a:effectLst>
        </p:spPr>
      </p:pic>
      <p:sp>
        <p:nvSpPr>
          <p:cNvPr id="8" name="Rectangle 7"/>
          <p:cNvSpPr/>
          <p:nvPr/>
        </p:nvSpPr>
        <p:spPr>
          <a:xfrm>
            <a:off x="0" y="1142984"/>
            <a:ext cx="7586671" cy="1938992"/>
          </a:xfrm>
          <a:prstGeom prst="rect">
            <a:avLst/>
          </a:prstGeom>
        </p:spPr>
        <p:txBody>
          <a:bodyPr wrap="square">
            <a:spAutoFit/>
          </a:bodyPr>
          <a:lstStyle/>
          <a:p>
            <a:pPr>
              <a:lnSpc>
                <a:spcPct val="150000"/>
              </a:lnSpc>
            </a:pPr>
            <a:r>
              <a:rPr lang="fr-FR" sz="2000" b="1" dirty="0" smtClean="0"/>
              <a:t>L’antenne patch rectangulaire étudiée:</a:t>
            </a:r>
          </a:p>
          <a:p>
            <a:pPr>
              <a:lnSpc>
                <a:spcPct val="150000"/>
              </a:lnSpc>
            </a:pPr>
            <a:r>
              <a:rPr lang="fr-FR" dirty="0" smtClean="0"/>
              <a:t>                                  </a:t>
            </a:r>
            <a:r>
              <a:rPr lang="fr-FR" sz="2000" b="1" dirty="0" smtClean="0"/>
              <a:t>- une épaisseur de 1,575mm, </a:t>
            </a:r>
          </a:p>
          <a:p>
            <a:pPr>
              <a:lnSpc>
                <a:spcPct val="150000"/>
              </a:lnSpc>
            </a:pPr>
            <a:r>
              <a:rPr lang="fr-FR" sz="2000" b="1" dirty="0" smtClean="0"/>
              <a:t>                               - Le substrat RT / </a:t>
            </a:r>
            <a:r>
              <a:rPr lang="fr-FR" sz="2000" b="1" dirty="0" err="1" smtClean="0"/>
              <a:t>duroïde</a:t>
            </a:r>
            <a:r>
              <a:rPr lang="fr-FR" sz="2000" b="1" dirty="0" smtClean="0"/>
              <a:t> 5870 </a:t>
            </a:r>
          </a:p>
          <a:p>
            <a:pPr>
              <a:lnSpc>
                <a:spcPct val="150000"/>
              </a:lnSpc>
            </a:pPr>
            <a:r>
              <a:rPr lang="fr-FR" sz="2000" b="1" dirty="0" smtClean="0"/>
              <a:t>                               - la constante diélectrique est </a:t>
            </a:r>
            <a:r>
              <a:rPr lang="fr-FR" sz="2000" b="1" dirty="0" err="1" smtClean="0"/>
              <a:t>εr</a:t>
            </a:r>
            <a:r>
              <a:rPr lang="fr-FR" sz="2000" b="1" dirty="0" smtClean="0"/>
              <a:t> = 2,33. </a:t>
            </a:r>
            <a:endParaRPr lang="fr-FR" sz="2000" b="1" dirty="0"/>
          </a:p>
        </p:txBody>
      </p:sp>
      <p:cxnSp>
        <p:nvCxnSpPr>
          <p:cNvPr id="9" name="Connecteur droit 8"/>
          <p:cNvCxnSpPr/>
          <p:nvPr/>
        </p:nvCxnSpPr>
        <p:spPr>
          <a:xfrm>
            <a:off x="1300127" y="714356"/>
            <a:ext cx="9286940" cy="158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8">
                                            <p:txEl>
                                              <p:pRg st="0" end="0"/>
                                            </p:txEl>
                                          </p:spTgt>
                                        </p:tgtEl>
                                        <p:attrNameLst>
                                          <p:attrName>style.visibility</p:attrName>
                                        </p:attrNameLst>
                                      </p:cBhvr>
                                      <p:to>
                                        <p:strVal val="visible"/>
                                      </p:to>
                                    </p:set>
                                    <p:animEffect transition="in" filter="fade">
                                      <p:cBhvr>
                                        <p:cTn id="13" dur="1000"/>
                                        <p:tgtEl>
                                          <p:spTgt spid="8">
                                            <p:txEl>
                                              <p:pRg st="0" end="0"/>
                                            </p:txEl>
                                          </p:spTgt>
                                        </p:tgtEl>
                                      </p:cBhvr>
                                    </p:animEffect>
                                    <p:anim calcmode="lin" valueType="num">
                                      <p:cBhvr>
                                        <p:cTn id="14"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8">
                                            <p:txEl>
                                              <p:pRg st="0" end="0"/>
                                            </p:txEl>
                                          </p:spTgt>
                                        </p:tgtEl>
                                        <p:attrNameLst>
                                          <p:attrName>ppt_y</p:attrName>
                                        </p:attrNameLst>
                                      </p:cBhvr>
                                      <p:tavLst>
                                        <p:tav tm="0">
                                          <p:val>
                                            <p:strVal val="#ppt_y-.1"/>
                                          </p:val>
                                        </p:tav>
                                        <p:tav tm="100000">
                                          <p:val>
                                            <p:strVal val="#ppt_y"/>
                                          </p:val>
                                        </p:tav>
                                      </p:tavLst>
                                    </p:anim>
                                  </p:childTnLst>
                                </p:cTn>
                              </p:par>
                              <p:par>
                                <p:cTn id="16" presetID="47" presetClass="entr" presetSubtype="0" fill="hold" nodeType="withEffect">
                                  <p:stCondLst>
                                    <p:cond delay="0"/>
                                  </p:stCondLst>
                                  <p:childTnLst>
                                    <p:set>
                                      <p:cBhvr>
                                        <p:cTn id="17" dur="1" fill="hold">
                                          <p:stCondLst>
                                            <p:cond delay="0"/>
                                          </p:stCondLst>
                                        </p:cTn>
                                        <p:tgtEl>
                                          <p:spTgt spid="8">
                                            <p:txEl>
                                              <p:pRg st="1" end="1"/>
                                            </p:txEl>
                                          </p:spTgt>
                                        </p:tgtEl>
                                        <p:attrNameLst>
                                          <p:attrName>style.visibility</p:attrName>
                                        </p:attrNameLst>
                                      </p:cBhvr>
                                      <p:to>
                                        <p:strVal val="visible"/>
                                      </p:to>
                                    </p:set>
                                    <p:animEffect transition="in" filter="fade">
                                      <p:cBhvr>
                                        <p:cTn id="18" dur="1000"/>
                                        <p:tgtEl>
                                          <p:spTgt spid="8">
                                            <p:txEl>
                                              <p:pRg st="1" end="1"/>
                                            </p:txEl>
                                          </p:spTgt>
                                        </p:tgtEl>
                                      </p:cBhvr>
                                    </p:animEffect>
                                    <p:anim calcmode="lin" valueType="num">
                                      <p:cBhvr>
                                        <p:cTn id="19"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20" dur="1000" fill="hold"/>
                                        <p:tgtEl>
                                          <p:spTgt spid="8">
                                            <p:txEl>
                                              <p:pRg st="1" end="1"/>
                                            </p:txEl>
                                          </p:spTgt>
                                        </p:tgtEl>
                                        <p:attrNameLst>
                                          <p:attrName>ppt_y</p:attrName>
                                        </p:attrNameLst>
                                      </p:cBhvr>
                                      <p:tavLst>
                                        <p:tav tm="0">
                                          <p:val>
                                            <p:strVal val="#ppt_y-.1"/>
                                          </p:val>
                                        </p:tav>
                                        <p:tav tm="100000">
                                          <p:val>
                                            <p:strVal val="#ppt_y"/>
                                          </p:val>
                                        </p:tav>
                                      </p:tavLst>
                                    </p:anim>
                                  </p:childTnLst>
                                </p:cTn>
                              </p:par>
                              <p:par>
                                <p:cTn id="21" presetID="47" presetClass="entr" presetSubtype="0" fill="hold" nodeType="withEffect">
                                  <p:stCondLst>
                                    <p:cond delay="0"/>
                                  </p:stCondLst>
                                  <p:childTnLst>
                                    <p:set>
                                      <p:cBhvr>
                                        <p:cTn id="22" dur="1" fill="hold">
                                          <p:stCondLst>
                                            <p:cond delay="0"/>
                                          </p:stCondLst>
                                        </p:cTn>
                                        <p:tgtEl>
                                          <p:spTgt spid="8">
                                            <p:txEl>
                                              <p:pRg st="2" end="2"/>
                                            </p:txEl>
                                          </p:spTgt>
                                        </p:tgtEl>
                                        <p:attrNameLst>
                                          <p:attrName>style.visibility</p:attrName>
                                        </p:attrNameLst>
                                      </p:cBhvr>
                                      <p:to>
                                        <p:strVal val="visible"/>
                                      </p:to>
                                    </p:set>
                                    <p:animEffect transition="in" filter="fade">
                                      <p:cBhvr>
                                        <p:cTn id="23" dur="1000"/>
                                        <p:tgtEl>
                                          <p:spTgt spid="8">
                                            <p:txEl>
                                              <p:pRg st="2" end="2"/>
                                            </p:txEl>
                                          </p:spTgt>
                                        </p:tgtEl>
                                      </p:cBhvr>
                                    </p:animEffect>
                                    <p:anim calcmode="lin" valueType="num">
                                      <p:cBhvr>
                                        <p:cTn id="24" dur="10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25" dur="1000" fill="hold"/>
                                        <p:tgtEl>
                                          <p:spTgt spid="8">
                                            <p:txEl>
                                              <p:pRg st="2" end="2"/>
                                            </p:txEl>
                                          </p:spTgt>
                                        </p:tgtEl>
                                        <p:attrNameLst>
                                          <p:attrName>ppt_y</p:attrName>
                                        </p:attrNameLst>
                                      </p:cBhvr>
                                      <p:tavLst>
                                        <p:tav tm="0">
                                          <p:val>
                                            <p:strVal val="#ppt_y-.1"/>
                                          </p:val>
                                        </p:tav>
                                        <p:tav tm="100000">
                                          <p:val>
                                            <p:strVal val="#ppt_y"/>
                                          </p:val>
                                        </p:tav>
                                      </p:tavLst>
                                    </p:anim>
                                  </p:childTnLst>
                                </p:cTn>
                              </p:par>
                              <p:par>
                                <p:cTn id="26" presetID="47" presetClass="entr" presetSubtype="0" fill="hold" nodeType="withEffect">
                                  <p:stCondLst>
                                    <p:cond delay="0"/>
                                  </p:stCondLst>
                                  <p:childTnLst>
                                    <p:set>
                                      <p:cBhvr>
                                        <p:cTn id="27" dur="1" fill="hold">
                                          <p:stCondLst>
                                            <p:cond delay="0"/>
                                          </p:stCondLst>
                                        </p:cTn>
                                        <p:tgtEl>
                                          <p:spTgt spid="8">
                                            <p:txEl>
                                              <p:pRg st="3" end="3"/>
                                            </p:txEl>
                                          </p:spTgt>
                                        </p:tgtEl>
                                        <p:attrNameLst>
                                          <p:attrName>style.visibility</p:attrName>
                                        </p:attrNameLst>
                                      </p:cBhvr>
                                      <p:to>
                                        <p:strVal val="visible"/>
                                      </p:to>
                                    </p:set>
                                    <p:animEffect transition="in" filter="fade">
                                      <p:cBhvr>
                                        <p:cTn id="28" dur="1000"/>
                                        <p:tgtEl>
                                          <p:spTgt spid="8">
                                            <p:txEl>
                                              <p:pRg st="3" end="3"/>
                                            </p:txEl>
                                          </p:spTgt>
                                        </p:tgtEl>
                                      </p:cBhvr>
                                    </p:animEffect>
                                    <p:anim calcmode="lin" valueType="num">
                                      <p:cBhvr>
                                        <p:cTn id="29" dur="1000" fill="hold"/>
                                        <p:tgtEl>
                                          <p:spTgt spid="8">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8">
                                            <p:txEl>
                                              <p:pRg st="3" end="3"/>
                                            </p:txEl>
                                          </p:spTgt>
                                        </p:tgtEl>
                                        <p:attrNameLst>
                                          <p:attrName>ppt_y</p:attrName>
                                        </p:attrNameLst>
                                      </p:cBhvr>
                                      <p:tavLst>
                                        <p:tav tm="0">
                                          <p:val>
                                            <p:strVal val="#ppt_y-.1"/>
                                          </p:val>
                                        </p:tav>
                                        <p:tav tm="100000">
                                          <p:val>
                                            <p:strVal val="#ppt_y"/>
                                          </p:val>
                                        </p:tav>
                                      </p:tavLst>
                                    </p:anim>
                                  </p:childTnLst>
                                </p:cTn>
                              </p:par>
                            </p:childTnLst>
                          </p:cTn>
                        </p:par>
                        <p:par>
                          <p:cTn id="31" fill="hold">
                            <p:stCondLst>
                              <p:cond delay="2000"/>
                            </p:stCondLst>
                            <p:childTnLst>
                              <p:par>
                                <p:cTn id="32" presetID="53" presetClass="entr" presetSubtype="0" fill="hold" nodeType="afterEffect">
                                  <p:stCondLst>
                                    <p:cond delay="0"/>
                                  </p:stCondLst>
                                  <p:childTnLst>
                                    <p:set>
                                      <p:cBhvr>
                                        <p:cTn id="33" dur="1" fill="hold">
                                          <p:stCondLst>
                                            <p:cond delay="0"/>
                                          </p:stCondLst>
                                        </p:cTn>
                                        <p:tgtEl>
                                          <p:spTgt spid="6146"/>
                                        </p:tgtEl>
                                        <p:attrNameLst>
                                          <p:attrName>style.visibility</p:attrName>
                                        </p:attrNameLst>
                                      </p:cBhvr>
                                      <p:to>
                                        <p:strVal val="visible"/>
                                      </p:to>
                                    </p:set>
                                    <p:anim calcmode="lin" valueType="num">
                                      <p:cBhvr>
                                        <p:cTn id="34" dur="500" fill="hold"/>
                                        <p:tgtEl>
                                          <p:spTgt spid="6146"/>
                                        </p:tgtEl>
                                        <p:attrNameLst>
                                          <p:attrName>ppt_w</p:attrName>
                                        </p:attrNameLst>
                                      </p:cBhvr>
                                      <p:tavLst>
                                        <p:tav tm="0">
                                          <p:val>
                                            <p:fltVal val="0"/>
                                          </p:val>
                                        </p:tav>
                                        <p:tav tm="100000">
                                          <p:val>
                                            <p:strVal val="#ppt_w"/>
                                          </p:val>
                                        </p:tav>
                                      </p:tavLst>
                                    </p:anim>
                                    <p:anim calcmode="lin" valueType="num">
                                      <p:cBhvr>
                                        <p:cTn id="35" dur="500" fill="hold"/>
                                        <p:tgtEl>
                                          <p:spTgt spid="6146"/>
                                        </p:tgtEl>
                                        <p:attrNameLst>
                                          <p:attrName>ppt_h</p:attrName>
                                        </p:attrNameLst>
                                      </p:cBhvr>
                                      <p:tavLst>
                                        <p:tav tm="0">
                                          <p:val>
                                            <p:fltVal val="0"/>
                                          </p:val>
                                        </p:tav>
                                        <p:tav tm="100000">
                                          <p:val>
                                            <p:strVal val="#ppt_h"/>
                                          </p:val>
                                        </p:tav>
                                      </p:tavLst>
                                    </p:anim>
                                    <p:animEffect transition="in" filter="fade">
                                      <p:cBhvr>
                                        <p:cTn id="36" dur="500"/>
                                        <p:tgtEl>
                                          <p:spTgt spid="6146"/>
                                        </p:tgtEl>
                                      </p:cBhvr>
                                    </p:animEffect>
                                  </p:childTnLst>
                                </p:cTn>
                              </p:par>
                            </p:childTnLst>
                          </p:cTn>
                        </p:par>
                        <p:par>
                          <p:cTn id="37" fill="hold">
                            <p:stCondLst>
                              <p:cond delay="2500"/>
                            </p:stCondLst>
                            <p:childTnLst>
                              <p:par>
                                <p:cTn id="38" presetID="53" presetClass="entr" presetSubtype="0" fill="hold" nodeType="afterEffect">
                                  <p:stCondLst>
                                    <p:cond delay="0"/>
                                  </p:stCondLst>
                                  <p:childTnLst>
                                    <p:set>
                                      <p:cBhvr>
                                        <p:cTn id="39" dur="1" fill="hold">
                                          <p:stCondLst>
                                            <p:cond delay="0"/>
                                          </p:stCondLst>
                                        </p:cTn>
                                        <p:tgtEl>
                                          <p:spTgt spid="7"/>
                                        </p:tgtEl>
                                        <p:attrNameLst>
                                          <p:attrName>style.visibility</p:attrName>
                                        </p:attrNameLst>
                                      </p:cBhvr>
                                      <p:to>
                                        <p:strVal val="visible"/>
                                      </p:to>
                                    </p:set>
                                    <p:anim calcmode="lin" valueType="num">
                                      <p:cBhvr>
                                        <p:cTn id="40" dur="500" fill="hold"/>
                                        <p:tgtEl>
                                          <p:spTgt spid="7"/>
                                        </p:tgtEl>
                                        <p:attrNameLst>
                                          <p:attrName>ppt_w</p:attrName>
                                        </p:attrNameLst>
                                      </p:cBhvr>
                                      <p:tavLst>
                                        <p:tav tm="0">
                                          <p:val>
                                            <p:fltVal val="0"/>
                                          </p:val>
                                        </p:tav>
                                        <p:tav tm="100000">
                                          <p:val>
                                            <p:strVal val="#ppt_w"/>
                                          </p:val>
                                        </p:tav>
                                      </p:tavLst>
                                    </p:anim>
                                    <p:anim calcmode="lin" valueType="num">
                                      <p:cBhvr>
                                        <p:cTn id="41" dur="500" fill="hold"/>
                                        <p:tgtEl>
                                          <p:spTgt spid="7"/>
                                        </p:tgtEl>
                                        <p:attrNameLst>
                                          <p:attrName>ppt_h</p:attrName>
                                        </p:attrNameLst>
                                      </p:cBhvr>
                                      <p:tavLst>
                                        <p:tav tm="0">
                                          <p:val>
                                            <p:fltVal val="0"/>
                                          </p:val>
                                        </p:tav>
                                        <p:tav tm="100000">
                                          <p:val>
                                            <p:strVal val="#ppt_h"/>
                                          </p:val>
                                        </p:tav>
                                      </p:tavLst>
                                    </p:anim>
                                    <p:animEffect transition="in" filter="fade">
                                      <p:cBhvr>
                                        <p:cTn id="4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re 1"/>
          <p:cNvSpPr>
            <a:spLocks noGrp="1"/>
          </p:cNvSpPr>
          <p:nvPr>
            <p:ph type="title"/>
          </p:nvPr>
        </p:nvSpPr>
        <p:spPr>
          <a:xfrm>
            <a:off x="1228689" y="285728"/>
            <a:ext cx="9264048" cy="582594"/>
          </a:xfrm>
        </p:spPr>
        <p:txBody>
          <a:bodyPr>
            <a:noAutofit/>
          </a:bodyPr>
          <a:lstStyle/>
          <a:p>
            <a:pPr algn="ctr"/>
            <a:r>
              <a:rPr lang="fr-FR" sz="3200" b="1" dirty="0" smtClean="0">
                <a:solidFill>
                  <a:srgbClr val="C00000"/>
                </a:solidFill>
                <a:effectLst>
                  <a:outerShdw blurRad="38100" dist="38100" dir="2700000" algn="tl">
                    <a:srgbClr val="000000">
                      <a:alpha val="43137"/>
                    </a:srgbClr>
                  </a:outerShdw>
                </a:effectLst>
                <a:latin typeface="Gisha" pitchFamily="34" charset="-79"/>
                <a:cs typeface="Gisha" pitchFamily="34" charset="-79"/>
              </a:rPr>
              <a:t>Conception d’antenne sous logiciels </a:t>
            </a:r>
            <a:endParaRPr lang="fr-FR" sz="3200" b="1" dirty="0">
              <a:solidFill>
                <a:srgbClr val="C00000"/>
              </a:solidFill>
              <a:effectLst>
                <a:outerShdw blurRad="38100" dist="38100" dir="2700000" algn="tl">
                  <a:srgbClr val="000000">
                    <a:alpha val="43137"/>
                  </a:srgbClr>
                </a:outerShdw>
              </a:effectLst>
              <a:latin typeface="Gisha" pitchFamily="34" charset="-79"/>
              <a:cs typeface="Gisha" pitchFamily="34" charset="-79"/>
            </a:endParaRPr>
          </a:p>
        </p:txBody>
      </p:sp>
      <p:pic>
        <p:nvPicPr>
          <p:cNvPr id="4" name="Picture 4" descr="antene"/>
          <p:cNvPicPr>
            <a:picLocks noGrp="1" noChangeAspect="1" noChangeArrowheads="1"/>
          </p:cNvPicPr>
          <p:nvPr>
            <p:ph idx="1"/>
          </p:nvPr>
        </p:nvPicPr>
        <p:blipFill>
          <a:blip r:embed="rId3"/>
          <a:srcRect/>
          <a:stretch>
            <a:fillRect/>
          </a:stretch>
        </p:blipFill>
        <p:spPr bwMode="auto">
          <a:xfrm>
            <a:off x="1255630" y="1643050"/>
            <a:ext cx="4214842" cy="3500462"/>
          </a:xfrm>
          <a:prstGeom prst="rect">
            <a:avLst/>
          </a:prstGeom>
          <a:ln>
            <a:noFill/>
          </a:ln>
          <a:effectLst>
            <a:outerShdw blurRad="292100" dist="139700" dir="2700000" algn="tl" rotWithShape="0">
              <a:srgbClr val="333333">
                <a:alpha val="65000"/>
              </a:srgbClr>
            </a:outerShdw>
          </a:effectLst>
        </p:spPr>
      </p:pic>
      <p:sp>
        <p:nvSpPr>
          <p:cNvPr id="5" name="Espace réservé du numéro de diapositive 4"/>
          <p:cNvSpPr>
            <a:spLocks noGrp="1"/>
          </p:cNvSpPr>
          <p:nvPr>
            <p:ph type="sldNum" sz="quarter" idx="12"/>
          </p:nvPr>
        </p:nvSpPr>
        <p:spPr/>
        <p:txBody>
          <a:bodyPr/>
          <a:lstStyle/>
          <a:p>
            <a:fld id="{764F108D-0FEA-4783-9C00-7E3AF080424A}" type="slidenum">
              <a:rPr lang="fr-FR" smtClean="0"/>
              <a:pPr/>
              <a:t>22</a:t>
            </a:fld>
            <a:endParaRPr lang="fr-FR"/>
          </a:p>
        </p:txBody>
      </p:sp>
      <p:pic>
        <p:nvPicPr>
          <p:cNvPr id="7" name="Image 6" descr="ANTENNE JASS"/>
          <p:cNvPicPr/>
          <p:nvPr/>
        </p:nvPicPr>
        <p:blipFill>
          <a:blip r:embed="rId4"/>
          <a:srcRect/>
          <a:stretch>
            <a:fillRect/>
          </a:stretch>
        </p:blipFill>
        <p:spPr bwMode="auto">
          <a:xfrm>
            <a:off x="6015035" y="1643050"/>
            <a:ext cx="4500594" cy="3429024"/>
          </a:xfrm>
          <a:prstGeom prst="rect">
            <a:avLst/>
          </a:prstGeom>
          <a:ln>
            <a:noFill/>
          </a:ln>
          <a:effectLst>
            <a:outerShdw blurRad="292100" dist="139700" dir="2700000" algn="tl" rotWithShape="0">
              <a:srgbClr val="333333">
                <a:alpha val="65000"/>
              </a:srgbClr>
            </a:outerShdw>
          </a:effectLst>
        </p:spPr>
      </p:pic>
      <p:sp>
        <p:nvSpPr>
          <p:cNvPr id="8" name="ZoneTexte 7"/>
          <p:cNvSpPr txBox="1"/>
          <p:nvPr/>
        </p:nvSpPr>
        <p:spPr>
          <a:xfrm>
            <a:off x="1657317" y="5572140"/>
            <a:ext cx="3357586" cy="461665"/>
          </a:xfrm>
          <a:prstGeom prst="rect">
            <a:avLst/>
          </a:prstGeom>
          <a:noFill/>
        </p:spPr>
        <p:txBody>
          <a:bodyPr wrap="square" rtlCol="0">
            <a:spAutoFit/>
          </a:bodyPr>
          <a:lstStyle/>
          <a:p>
            <a:pPr algn="ctr"/>
            <a:r>
              <a:rPr lang="fr-FR" sz="2400" b="1" dirty="0" smtClean="0"/>
              <a:t>Antenne sous </a:t>
            </a:r>
            <a:r>
              <a:rPr lang="fr-FR" sz="2000" b="1" dirty="0" smtClean="0"/>
              <a:t>CST</a:t>
            </a:r>
            <a:r>
              <a:rPr lang="fr-FR" dirty="0" smtClean="0"/>
              <a:t> </a:t>
            </a:r>
            <a:endParaRPr lang="fr-FR" dirty="0"/>
          </a:p>
        </p:txBody>
      </p:sp>
      <p:sp>
        <p:nvSpPr>
          <p:cNvPr id="9" name="ZoneTexte 8"/>
          <p:cNvSpPr txBox="1"/>
          <p:nvPr/>
        </p:nvSpPr>
        <p:spPr>
          <a:xfrm>
            <a:off x="6586539" y="5643578"/>
            <a:ext cx="3357586" cy="461665"/>
          </a:xfrm>
          <a:prstGeom prst="rect">
            <a:avLst/>
          </a:prstGeom>
          <a:noFill/>
        </p:spPr>
        <p:txBody>
          <a:bodyPr wrap="square" rtlCol="0">
            <a:spAutoFit/>
          </a:bodyPr>
          <a:lstStyle/>
          <a:p>
            <a:pPr algn="ctr"/>
            <a:r>
              <a:rPr lang="fr-FR" sz="2400" b="1" dirty="0" smtClean="0"/>
              <a:t>Antenne sous HFSS </a:t>
            </a:r>
            <a:endParaRPr lang="fr-FR" sz="2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Effect transition="in" filter="fade">
                                      <p:cBhvr>
                                        <p:cTn id="15" dur="500"/>
                                        <p:tgtEl>
                                          <p:spTgt spid="4"/>
                                        </p:tgtEl>
                                      </p:cBhvr>
                                    </p:animEffect>
                                  </p:childTnLst>
                                </p:cTn>
                              </p:par>
                            </p:childTnLst>
                          </p:cTn>
                        </p:par>
                        <p:par>
                          <p:cTn id="16" fill="hold">
                            <p:stCondLst>
                              <p:cond delay="1500"/>
                            </p:stCondLst>
                            <p:childTnLst>
                              <p:par>
                                <p:cTn id="17" presetID="53"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childTnLst>
                          </p:cTn>
                        </p:par>
                        <p:par>
                          <p:cTn id="22" fill="hold">
                            <p:stCondLst>
                              <p:cond delay="2000"/>
                            </p:stCondLst>
                            <p:childTnLst>
                              <p:par>
                                <p:cTn id="23" presetID="53" presetClass="entr" presetSubtype="0"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childTnLst>
                          </p:cTn>
                        </p:par>
                        <p:par>
                          <p:cTn id="28" fill="hold">
                            <p:stCondLst>
                              <p:cond delay="2500"/>
                            </p:stCondLst>
                            <p:childTnLst>
                              <p:par>
                                <p:cTn id="29" presetID="53" presetClass="entr" presetSubtype="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Effect transition="in" filter="fade">
                                      <p:cBhvr>
                                        <p:cTn id="3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P spid="9" grpId="0"/>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9698" name="Picture 2"/>
          <p:cNvPicPr>
            <a:picLocks noChangeAspect="1" noChangeArrowheads="1"/>
          </p:cNvPicPr>
          <p:nvPr/>
        </p:nvPicPr>
        <p:blipFill>
          <a:blip r:embed="rId3"/>
          <a:srcRect/>
          <a:stretch>
            <a:fillRect/>
          </a:stretch>
        </p:blipFill>
        <p:spPr bwMode="auto">
          <a:xfrm>
            <a:off x="942937" y="1414978"/>
            <a:ext cx="9929882" cy="5443022"/>
          </a:xfrm>
          <a:prstGeom prst="rect">
            <a:avLst/>
          </a:prstGeom>
          <a:ln>
            <a:noFill/>
          </a:ln>
          <a:effectLst>
            <a:outerShdw blurRad="292100" dist="139700" dir="2700000" algn="tl" rotWithShape="0">
              <a:srgbClr val="333333">
                <a:alpha val="65000"/>
              </a:srgbClr>
            </a:outerShdw>
          </a:effectLst>
        </p:spPr>
      </p:pic>
      <p:cxnSp>
        <p:nvCxnSpPr>
          <p:cNvPr id="24" name="Connecteur droit avec flèche 23"/>
          <p:cNvCxnSpPr/>
          <p:nvPr/>
        </p:nvCxnSpPr>
        <p:spPr>
          <a:xfrm rot="5400000">
            <a:off x="4872424" y="6071809"/>
            <a:ext cx="429422" cy="1588"/>
          </a:xfrm>
          <a:prstGeom prst="straightConnector1">
            <a:avLst/>
          </a:prstGeom>
          <a:ln w="38100">
            <a:solidFill>
              <a:srgbClr val="00FF00"/>
            </a:solidFill>
            <a:tailEnd type="arrow"/>
          </a:ln>
        </p:spPr>
        <p:style>
          <a:lnRef idx="1">
            <a:schemeClr val="accent1"/>
          </a:lnRef>
          <a:fillRef idx="0">
            <a:schemeClr val="accent1"/>
          </a:fillRef>
          <a:effectRef idx="0">
            <a:schemeClr val="accent1"/>
          </a:effectRef>
          <a:fontRef idx="minor">
            <a:schemeClr val="tx1"/>
          </a:fontRef>
        </p:style>
      </p:cxnSp>
      <p:cxnSp>
        <p:nvCxnSpPr>
          <p:cNvPr id="30" name="Connecteur droit avec flèche 29"/>
          <p:cNvCxnSpPr>
            <a:endCxn id="8" idx="2"/>
          </p:cNvCxnSpPr>
          <p:nvPr/>
        </p:nvCxnSpPr>
        <p:spPr>
          <a:xfrm flipV="1">
            <a:off x="5086341" y="3464719"/>
            <a:ext cx="5357850" cy="2750363"/>
          </a:xfrm>
          <a:prstGeom prst="straightConnector1">
            <a:avLst/>
          </a:prstGeom>
          <a:ln w="38100">
            <a:solidFill>
              <a:srgbClr val="00FF00"/>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10658505" y="3286124"/>
            <a:ext cx="1214446" cy="369332"/>
          </a:xfrm>
          <a:prstGeom prst="rect">
            <a:avLst/>
          </a:prstGeom>
        </p:spPr>
        <p:txBody>
          <a:bodyPr wrap="square">
            <a:spAutoFit/>
          </a:bodyPr>
          <a:lstStyle/>
          <a:p>
            <a:r>
              <a:rPr lang="fr-FR" b="1" dirty="0" smtClean="0">
                <a:effectLst>
                  <a:outerShdw blurRad="38100" dist="38100" dir="2700000" algn="tl">
                    <a:srgbClr val="000000">
                      <a:alpha val="43137"/>
                    </a:srgbClr>
                  </a:outerShdw>
                </a:effectLst>
              </a:rPr>
              <a:t>5.2Ghz</a:t>
            </a:r>
          </a:p>
        </p:txBody>
      </p:sp>
      <p:sp>
        <p:nvSpPr>
          <p:cNvPr id="33" name="Titre 32"/>
          <p:cNvSpPr>
            <a:spLocks noGrp="1"/>
          </p:cNvSpPr>
          <p:nvPr>
            <p:ph type="title"/>
          </p:nvPr>
        </p:nvSpPr>
        <p:spPr>
          <a:xfrm>
            <a:off x="657185" y="285736"/>
            <a:ext cx="10291286" cy="1143000"/>
          </a:xfrm>
        </p:spPr>
        <p:txBody>
          <a:bodyPr>
            <a:normAutofit fontScale="90000"/>
          </a:bodyPr>
          <a:lstStyle/>
          <a:p>
            <a:pPr algn="ctr"/>
            <a:r>
              <a:rPr lang="fr-FR" sz="3100" b="1" dirty="0" smtClean="0">
                <a:solidFill>
                  <a:srgbClr val="C00000"/>
                </a:solidFill>
                <a:effectLst>
                  <a:outerShdw blurRad="38100" dist="38100" dir="2700000" algn="tl">
                    <a:srgbClr val="000000">
                      <a:alpha val="43137"/>
                    </a:srgbClr>
                  </a:outerShdw>
                </a:effectLst>
                <a:latin typeface="Gisha" pitchFamily="34" charset="-79"/>
                <a:cs typeface="Gisha" pitchFamily="34" charset="-79"/>
              </a:rPr>
              <a:t>Résultat de la simulation </a:t>
            </a:r>
            <a:r>
              <a:rPr lang="fr-FR" sz="2800" dirty="0" smtClean="0">
                <a:effectLst>
                  <a:outerShdw blurRad="38100" dist="38100" dir="2700000" algn="tl">
                    <a:srgbClr val="000000">
                      <a:alpha val="43137"/>
                    </a:srgbClr>
                  </a:outerShdw>
                </a:effectLst>
              </a:rPr>
              <a:t/>
            </a:r>
            <a:br>
              <a:rPr lang="fr-FR" sz="2800" dirty="0" smtClean="0">
                <a:effectLst>
                  <a:outerShdw blurRad="38100" dist="38100" dir="2700000" algn="tl">
                    <a:srgbClr val="000000">
                      <a:alpha val="43137"/>
                    </a:srgbClr>
                  </a:outerShdw>
                </a:effectLst>
              </a:rPr>
            </a:br>
            <a:r>
              <a:rPr lang="fr-FR" sz="2800" dirty="0" smtClean="0">
                <a:effectLst>
                  <a:outerShdw blurRad="38100" dist="38100" dir="2700000" algn="tl">
                    <a:srgbClr val="000000">
                      <a:alpha val="43137"/>
                    </a:srgbClr>
                  </a:outerShdw>
                </a:effectLst>
              </a:rPr>
              <a:t/>
            </a:r>
            <a:br>
              <a:rPr lang="fr-FR" sz="2800" dirty="0" smtClean="0">
                <a:effectLst>
                  <a:outerShdw blurRad="38100" dist="38100" dir="2700000" algn="tl">
                    <a:srgbClr val="000000">
                      <a:alpha val="43137"/>
                    </a:srgbClr>
                  </a:outerShdw>
                </a:effectLst>
              </a:rPr>
            </a:br>
            <a:r>
              <a:rPr lang="fr-FR" sz="2700" b="1" dirty="0" smtClean="0">
                <a:effectLst>
                  <a:outerShdw blurRad="38100" dist="38100" dir="2700000" algn="tl">
                    <a:srgbClr val="000000">
                      <a:alpha val="43137"/>
                    </a:srgbClr>
                  </a:outerShdw>
                </a:effectLst>
              </a:rPr>
              <a:t>coefficient de réflexion </a:t>
            </a:r>
            <a:endParaRPr lang="fr-FR" sz="2800" b="1" dirty="0"/>
          </a:p>
        </p:txBody>
      </p:sp>
      <p:sp>
        <p:nvSpPr>
          <p:cNvPr id="7" name="Espace réservé du numéro de diapositive 6"/>
          <p:cNvSpPr>
            <a:spLocks noGrp="1"/>
          </p:cNvSpPr>
          <p:nvPr>
            <p:ph type="sldNum" sz="quarter" idx="12"/>
          </p:nvPr>
        </p:nvSpPr>
        <p:spPr/>
        <p:txBody>
          <a:bodyPr/>
          <a:lstStyle/>
          <a:p>
            <a:fld id="{764F108D-0FEA-4783-9C00-7E3AF080424A}" type="slidenum">
              <a:rPr lang="fr-FR" smtClean="0"/>
              <a:pPr/>
              <a:t>23</a:t>
            </a:fld>
            <a:endParaRPr lang="fr-FR"/>
          </a:p>
        </p:txBody>
      </p:sp>
      <p:sp>
        <p:nvSpPr>
          <p:cNvPr id="8" name="Ellipse 7"/>
          <p:cNvSpPr/>
          <p:nvPr/>
        </p:nvSpPr>
        <p:spPr>
          <a:xfrm>
            <a:off x="10444191" y="3286124"/>
            <a:ext cx="1500198" cy="35719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animEffect transition="in" filter="fade">
                                      <p:cBhvr>
                                        <p:cTn id="9" dur="500"/>
                                        <p:tgtEl>
                                          <p:spTgt spid="33"/>
                                        </p:tgtEl>
                                      </p:cBhvr>
                                    </p:animEffect>
                                  </p:childTnLst>
                                </p:cTn>
                              </p:par>
                            </p:childTnLst>
                          </p:cTn>
                        </p:par>
                        <p:par>
                          <p:cTn id="10" fill="hold">
                            <p:stCondLst>
                              <p:cond delay="500"/>
                            </p:stCondLst>
                            <p:childTnLst>
                              <p:par>
                                <p:cTn id="11" presetID="53" presetClass="entr" presetSubtype="0" fill="hold" nodeType="afterEffect">
                                  <p:stCondLst>
                                    <p:cond delay="0"/>
                                  </p:stCondLst>
                                  <p:childTnLst>
                                    <p:set>
                                      <p:cBhvr>
                                        <p:cTn id="12" dur="1" fill="hold">
                                          <p:stCondLst>
                                            <p:cond delay="0"/>
                                          </p:stCondLst>
                                        </p:cTn>
                                        <p:tgtEl>
                                          <p:spTgt spid="29698"/>
                                        </p:tgtEl>
                                        <p:attrNameLst>
                                          <p:attrName>style.visibility</p:attrName>
                                        </p:attrNameLst>
                                      </p:cBhvr>
                                      <p:to>
                                        <p:strVal val="visible"/>
                                      </p:to>
                                    </p:set>
                                    <p:anim calcmode="lin" valueType="num">
                                      <p:cBhvr>
                                        <p:cTn id="13" dur="500" fill="hold"/>
                                        <p:tgtEl>
                                          <p:spTgt spid="29698"/>
                                        </p:tgtEl>
                                        <p:attrNameLst>
                                          <p:attrName>ppt_w</p:attrName>
                                        </p:attrNameLst>
                                      </p:cBhvr>
                                      <p:tavLst>
                                        <p:tav tm="0">
                                          <p:val>
                                            <p:fltVal val="0"/>
                                          </p:val>
                                        </p:tav>
                                        <p:tav tm="100000">
                                          <p:val>
                                            <p:strVal val="#ppt_w"/>
                                          </p:val>
                                        </p:tav>
                                      </p:tavLst>
                                    </p:anim>
                                    <p:anim calcmode="lin" valueType="num">
                                      <p:cBhvr>
                                        <p:cTn id="14" dur="500" fill="hold"/>
                                        <p:tgtEl>
                                          <p:spTgt spid="29698"/>
                                        </p:tgtEl>
                                        <p:attrNameLst>
                                          <p:attrName>ppt_h</p:attrName>
                                        </p:attrNameLst>
                                      </p:cBhvr>
                                      <p:tavLst>
                                        <p:tav tm="0">
                                          <p:val>
                                            <p:fltVal val="0"/>
                                          </p:val>
                                        </p:tav>
                                        <p:tav tm="100000">
                                          <p:val>
                                            <p:strVal val="#ppt_h"/>
                                          </p:val>
                                        </p:tav>
                                      </p:tavLst>
                                    </p:anim>
                                    <p:animEffect transition="in" filter="fade">
                                      <p:cBhvr>
                                        <p:cTn id="15" dur="500"/>
                                        <p:tgtEl>
                                          <p:spTgt spid="29698"/>
                                        </p:tgtEl>
                                      </p:cBhvr>
                                    </p:animEffect>
                                  </p:childTnLst>
                                </p:cTn>
                              </p:par>
                            </p:childTnLst>
                          </p:cTn>
                        </p:par>
                        <p:par>
                          <p:cTn id="16" fill="hold">
                            <p:stCondLst>
                              <p:cond delay="1000"/>
                            </p:stCondLst>
                            <p:childTnLst>
                              <p:par>
                                <p:cTn id="17" presetID="53" presetClass="entr" presetSubtype="0" fill="hold" nodeType="after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p:cTn id="19" dur="500" fill="hold"/>
                                        <p:tgtEl>
                                          <p:spTgt spid="24"/>
                                        </p:tgtEl>
                                        <p:attrNameLst>
                                          <p:attrName>ppt_w</p:attrName>
                                        </p:attrNameLst>
                                      </p:cBhvr>
                                      <p:tavLst>
                                        <p:tav tm="0">
                                          <p:val>
                                            <p:fltVal val="0"/>
                                          </p:val>
                                        </p:tav>
                                        <p:tav tm="100000">
                                          <p:val>
                                            <p:strVal val="#ppt_w"/>
                                          </p:val>
                                        </p:tav>
                                      </p:tavLst>
                                    </p:anim>
                                    <p:anim calcmode="lin" valueType="num">
                                      <p:cBhvr>
                                        <p:cTn id="20" dur="500" fill="hold"/>
                                        <p:tgtEl>
                                          <p:spTgt spid="24"/>
                                        </p:tgtEl>
                                        <p:attrNameLst>
                                          <p:attrName>ppt_h</p:attrName>
                                        </p:attrNameLst>
                                      </p:cBhvr>
                                      <p:tavLst>
                                        <p:tav tm="0">
                                          <p:val>
                                            <p:fltVal val="0"/>
                                          </p:val>
                                        </p:tav>
                                        <p:tav tm="100000">
                                          <p:val>
                                            <p:strVal val="#ppt_h"/>
                                          </p:val>
                                        </p:tav>
                                      </p:tavLst>
                                    </p:anim>
                                    <p:animEffect transition="in" filter="fade">
                                      <p:cBhvr>
                                        <p:cTn id="21" dur="500"/>
                                        <p:tgtEl>
                                          <p:spTgt spid="24"/>
                                        </p:tgtEl>
                                      </p:cBhvr>
                                    </p:animEffect>
                                  </p:childTnLst>
                                </p:cTn>
                              </p:par>
                            </p:childTnLst>
                          </p:cTn>
                        </p:par>
                        <p:par>
                          <p:cTn id="22" fill="hold">
                            <p:stCondLst>
                              <p:cond delay="1500"/>
                            </p:stCondLst>
                            <p:childTnLst>
                              <p:par>
                                <p:cTn id="23" presetID="53" presetClass="entr" presetSubtype="0" fill="hold" nodeType="afterEffect">
                                  <p:stCondLst>
                                    <p:cond delay="0"/>
                                  </p:stCondLst>
                                  <p:childTnLst>
                                    <p:set>
                                      <p:cBhvr>
                                        <p:cTn id="24" dur="1" fill="hold">
                                          <p:stCondLst>
                                            <p:cond delay="0"/>
                                          </p:stCondLst>
                                        </p:cTn>
                                        <p:tgtEl>
                                          <p:spTgt spid="30"/>
                                        </p:tgtEl>
                                        <p:attrNameLst>
                                          <p:attrName>style.visibility</p:attrName>
                                        </p:attrNameLst>
                                      </p:cBhvr>
                                      <p:to>
                                        <p:strVal val="visible"/>
                                      </p:to>
                                    </p:set>
                                    <p:anim calcmode="lin" valueType="num">
                                      <p:cBhvr>
                                        <p:cTn id="25" dur="500" fill="hold"/>
                                        <p:tgtEl>
                                          <p:spTgt spid="30"/>
                                        </p:tgtEl>
                                        <p:attrNameLst>
                                          <p:attrName>ppt_w</p:attrName>
                                        </p:attrNameLst>
                                      </p:cBhvr>
                                      <p:tavLst>
                                        <p:tav tm="0">
                                          <p:val>
                                            <p:fltVal val="0"/>
                                          </p:val>
                                        </p:tav>
                                        <p:tav tm="100000">
                                          <p:val>
                                            <p:strVal val="#ppt_w"/>
                                          </p:val>
                                        </p:tav>
                                      </p:tavLst>
                                    </p:anim>
                                    <p:anim calcmode="lin" valueType="num">
                                      <p:cBhvr>
                                        <p:cTn id="26" dur="500" fill="hold"/>
                                        <p:tgtEl>
                                          <p:spTgt spid="30"/>
                                        </p:tgtEl>
                                        <p:attrNameLst>
                                          <p:attrName>ppt_h</p:attrName>
                                        </p:attrNameLst>
                                      </p:cBhvr>
                                      <p:tavLst>
                                        <p:tav tm="0">
                                          <p:val>
                                            <p:fltVal val="0"/>
                                          </p:val>
                                        </p:tav>
                                        <p:tav tm="100000">
                                          <p:val>
                                            <p:strVal val="#ppt_h"/>
                                          </p:val>
                                        </p:tav>
                                      </p:tavLst>
                                    </p:anim>
                                    <p:animEffect transition="in" filter="fade">
                                      <p:cBhvr>
                                        <p:cTn id="27" dur="500"/>
                                        <p:tgtEl>
                                          <p:spTgt spid="30"/>
                                        </p:tgtEl>
                                      </p:cBhvr>
                                    </p:animEffect>
                                  </p:childTnLst>
                                </p:cTn>
                              </p:par>
                            </p:childTnLst>
                          </p:cTn>
                        </p:par>
                        <p:par>
                          <p:cTn id="28" fill="hold">
                            <p:stCondLst>
                              <p:cond delay="2000"/>
                            </p:stCondLst>
                            <p:childTnLst>
                              <p:par>
                                <p:cTn id="29" presetID="53" presetClass="entr" presetSubtype="0" fill="hold" grpId="0" nodeType="afterEffect">
                                  <p:stCondLst>
                                    <p:cond delay="0"/>
                                  </p:stCondLst>
                                  <p:childTnLst>
                                    <p:set>
                                      <p:cBhvr>
                                        <p:cTn id="30" dur="1" fill="hold">
                                          <p:stCondLst>
                                            <p:cond delay="0"/>
                                          </p:stCondLst>
                                        </p:cTn>
                                        <p:tgtEl>
                                          <p:spTgt spid="32"/>
                                        </p:tgtEl>
                                        <p:attrNameLst>
                                          <p:attrName>style.visibility</p:attrName>
                                        </p:attrNameLst>
                                      </p:cBhvr>
                                      <p:to>
                                        <p:strVal val="visible"/>
                                      </p:to>
                                    </p:set>
                                    <p:anim calcmode="lin" valueType="num">
                                      <p:cBhvr>
                                        <p:cTn id="31" dur="500" fill="hold"/>
                                        <p:tgtEl>
                                          <p:spTgt spid="32"/>
                                        </p:tgtEl>
                                        <p:attrNameLst>
                                          <p:attrName>ppt_w</p:attrName>
                                        </p:attrNameLst>
                                      </p:cBhvr>
                                      <p:tavLst>
                                        <p:tav tm="0">
                                          <p:val>
                                            <p:fltVal val="0"/>
                                          </p:val>
                                        </p:tav>
                                        <p:tav tm="100000">
                                          <p:val>
                                            <p:strVal val="#ppt_w"/>
                                          </p:val>
                                        </p:tav>
                                      </p:tavLst>
                                    </p:anim>
                                    <p:anim calcmode="lin" valueType="num">
                                      <p:cBhvr>
                                        <p:cTn id="32" dur="500" fill="hold"/>
                                        <p:tgtEl>
                                          <p:spTgt spid="32"/>
                                        </p:tgtEl>
                                        <p:attrNameLst>
                                          <p:attrName>ppt_h</p:attrName>
                                        </p:attrNameLst>
                                      </p:cBhvr>
                                      <p:tavLst>
                                        <p:tav tm="0">
                                          <p:val>
                                            <p:fltVal val="0"/>
                                          </p:val>
                                        </p:tav>
                                        <p:tav tm="100000">
                                          <p:val>
                                            <p:strVal val="#ppt_h"/>
                                          </p:val>
                                        </p:tav>
                                      </p:tavLst>
                                    </p:anim>
                                    <p:animEffect transition="in" filter="fade">
                                      <p:cBhvr>
                                        <p:cTn id="33" dur="500"/>
                                        <p:tgtEl>
                                          <p:spTgt spid="32"/>
                                        </p:tgtEl>
                                      </p:cBhvr>
                                    </p:animEffect>
                                  </p:childTnLst>
                                </p:cTn>
                              </p:par>
                              <p:par>
                                <p:cTn id="34" presetID="53" presetClass="entr" presetSubtype="0" fill="hold" grpId="0" nodeType="with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p:cTn id="36" dur="500" fill="hold"/>
                                        <p:tgtEl>
                                          <p:spTgt spid="8"/>
                                        </p:tgtEl>
                                        <p:attrNameLst>
                                          <p:attrName>ppt_w</p:attrName>
                                        </p:attrNameLst>
                                      </p:cBhvr>
                                      <p:tavLst>
                                        <p:tav tm="0">
                                          <p:val>
                                            <p:fltVal val="0"/>
                                          </p:val>
                                        </p:tav>
                                        <p:tav tm="100000">
                                          <p:val>
                                            <p:strVal val="#ppt_w"/>
                                          </p:val>
                                        </p:tav>
                                      </p:tavLst>
                                    </p:anim>
                                    <p:anim calcmode="lin" valueType="num">
                                      <p:cBhvr>
                                        <p:cTn id="37" dur="500" fill="hold"/>
                                        <p:tgtEl>
                                          <p:spTgt spid="8"/>
                                        </p:tgtEl>
                                        <p:attrNameLst>
                                          <p:attrName>ppt_h</p:attrName>
                                        </p:attrNameLst>
                                      </p:cBhvr>
                                      <p:tavLst>
                                        <p:tav tm="0">
                                          <p:val>
                                            <p:fltVal val="0"/>
                                          </p:val>
                                        </p:tav>
                                        <p:tav tm="100000">
                                          <p:val>
                                            <p:strVal val="#ppt_h"/>
                                          </p:val>
                                        </p:tav>
                                      </p:tavLst>
                                    </p:anim>
                                    <p:animEffect transition="in" filter="fade">
                                      <p:cBhvr>
                                        <p:cTn id="3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8" grpId="0" animBg="1"/>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re 1"/>
          <p:cNvSpPr>
            <a:spLocks noGrp="1"/>
          </p:cNvSpPr>
          <p:nvPr>
            <p:ph type="title"/>
          </p:nvPr>
        </p:nvSpPr>
        <p:spPr>
          <a:xfrm>
            <a:off x="728623" y="0"/>
            <a:ext cx="11341418" cy="642942"/>
          </a:xfrm>
        </p:spPr>
        <p:txBody>
          <a:bodyPr>
            <a:normAutofit/>
          </a:bodyPr>
          <a:lstStyle/>
          <a:p>
            <a:r>
              <a:rPr lang="fr-FR" sz="2800" b="1" dirty="0" smtClean="0">
                <a:solidFill>
                  <a:srgbClr val="C00000"/>
                </a:solidFill>
                <a:latin typeface="Gisha" pitchFamily="34" charset="-79"/>
                <a:cs typeface="Gisha" pitchFamily="34" charset="-79"/>
              </a:rPr>
              <a:t>La courbe de Gain de l’antenne </a:t>
            </a:r>
            <a:endParaRPr lang="fr-FR" sz="2800" b="1" dirty="0">
              <a:solidFill>
                <a:srgbClr val="C00000"/>
              </a:solidFill>
              <a:latin typeface="Gisha" pitchFamily="34" charset="-79"/>
              <a:cs typeface="Gisha" pitchFamily="34" charset="-79"/>
            </a:endParaRPr>
          </a:p>
        </p:txBody>
      </p:sp>
      <p:pic>
        <p:nvPicPr>
          <p:cNvPr id="4" name="Picture 2"/>
          <p:cNvPicPr>
            <a:picLocks noGrp="1" noChangeAspect="1" noChangeArrowheads="1"/>
          </p:cNvPicPr>
          <p:nvPr>
            <p:ph idx="1"/>
          </p:nvPr>
        </p:nvPicPr>
        <p:blipFill>
          <a:blip r:embed="rId2"/>
          <a:stretch>
            <a:fillRect/>
          </a:stretch>
        </p:blipFill>
        <p:spPr>
          <a:xfrm>
            <a:off x="379421" y="1500174"/>
            <a:ext cx="11707844" cy="4857783"/>
          </a:xfrm>
          <a:prstGeom prst="rect">
            <a:avLst/>
          </a:prstGeom>
          <a:ln>
            <a:noFill/>
          </a:ln>
          <a:effectLst>
            <a:outerShdw blurRad="292100" dist="139700" dir="2700000" algn="tl" rotWithShape="0">
              <a:srgbClr val="333333">
                <a:alpha val="65000"/>
              </a:srgbClr>
            </a:outerShdw>
          </a:effectLst>
        </p:spPr>
      </p:pic>
      <p:sp>
        <p:nvSpPr>
          <p:cNvPr id="11" name="Espace réservé du numéro de diapositive 10"/>
          <p:cNvSpPr>
            <a:spLocks noGrp="1"/>
          </p:cNvSpPr>
          <p:nvPr>
            <p:ph type="sldNum" sz="quarter" idx="12"/>
          </p:nvPr>
        </p:nvSpPr>
        <p:spPr/>
        <p:txBody>
          <a:bodyPr/>
          <a:lstStyle/>
          <a:p>
            <a:fld id="{764F108D-0FEA-4783-9C00-7E3AF080424A}" type="slidenum">
              <a:rPr lang="fr-FR" smtClean="0"/>
              <a:pPr/>
              <a:t>24</a:t>
            </a:fld>
            <a:endParaRPr lang="fr-FR"/>
          </a:p>
        </p:txBody>
      </p:sp>
      <p:cxnSp>
        <p:nvCxnSpPr>
          <p:cNvPr id="6" name="Connecteur droit 5"/>
          <p:cNvCxnSpPr/>
          <p:nvPr/>
        </p:nvCxnSpPr>
        <p:spPr>
          <a:xfrm rot="5400000">
            <a:off x="6015829" y="3928272"/>
            <a:ext cx="3429024" cy="1588"/>
          </a:xfrm>
          <a:prstGeom prst="line">
            <a:avLst/>
          </a:prstGeom>
          <a:ln w="57150">
            <a:solidFill>
              <a:srgbClr val="00FF00"/>
            </a:solidFill>
            <a:prstDash val="sysDash"/>
          </a:ln>
        </p:spPr>
        <p:style>
          <a:lnRef idx="1">
            <a:schemeClr val="accent1"/>
          </a:lnRef>
          <a:fillRef idx="0">
            <a:schemeClr val="accent1"/>
          </a:fillRef>
          <a:effectRef idx="0">
            <a:schemeClr val="accent1"/>
          </a:effectRef>
          <a:fontRef idx="minor">
            <a:schemeClr val="tx1"/>
          </a:fontRef>
        </p:style>
      </p:cxnSp>
      <p:sp>
        <p:nvSpPr>
          <p:cNvPr id="10" name="Ellipse 9"/>
          <p:cNvSpPr/>
          <p:nvPr/>
        </p:nvSpPr>
        <p:spPr>
          <a:xfrm>
            <a:off x="7586671" y="2000240"/>
            <a:ext cx="357190" cy="285752"/>
          </a:xfrm>
          <a:prstGeom prst="ellipse">
            <a:avLst/>
          </a:prstGeom>
          <a:noFill/>
          <a:ln w="38100">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2" name="Connecteur droit avec flèche 11"/>
          <p:cNvCxnSpPr/>
          <p:nvPr/>
        </p:nvCxnSpPr>
        <p:spPr>
          <a:xfrm flipV="1">
            <a:off x="7729547" y="2857496"/>
            <a:ext cx="3714776" cy="2786082"/>
          </a:xfrm>
          <a:prstGeom prst="straightConnector1">
            <a:avLst/>
          </a:prstGeom>
          <a:ln w="38100">
            <a:solidFill>
              <a:srgbClr val="00FF00"/>
            </a:solidFill>
            <a:tailEnd type="arrow"/>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11434268" y="2500306"/>
            <a:ext cx="917239" cy="400110"/>
          </a:xfrm>
          <a:prstGeom prst="rect">
            <a:avLst/>
          </a:prstGeom>
        </p:spPr>
        <p:txBody>
          <a:bodyPr wrap="none">
            <a:spAutoFit/>
          </a:bodyPr>
          <a:lstStyle/>
          <a:p>
            <a:r>
              <a:rPr lang="fr-FR" sz="2000" b="1" dirty="0" smtClean="0">
                <a:effectLst>
                  <a:outerShdw blurRad="38100" dist="38100" dir="2700000" algn="tl">
                    <a:srgbClr val="000000">
                      <a:alpha val="43137"/>
                    </a:srgbClr>
                  </a:outerShdw>
                </a:effectLst>
              </a:rPr>
              <a:t>5.2Ghz</a:t>
            </a:r>
          </a:p>
        </p:txBody>
      </p:sp>
      <p:cxnSp>
        <p:nvCxnSpPr>
          <p:cNvPr id="16" name="Connecteur droit 15"/>
          <p:cNvCxnSpPr/>
          <p:nvPr/>
        </p:nvCxnSpPr>
        <p:spPr>
          <a:xfrm rot="10800000">
            <a:off x="1871631" y="2143116"/>
            <a:ext cx="5929354" cy="1588"/>
          </a:xfrm>
          <a:prstGeom prst="line">
            <a:avLst/>
          </a:prstGeom>
          <a:ln w="38100">
            <a:solidFill>
              <a:srgbClr val="00FF00"/>
            </a:solidFill>
            <a:prstDash val="sysDash"/>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442871" y="1928802"/>
            <a:ext cx="732893" cy="369332"/>
          </a:xfrm>
          <a:prstGeom prst="rect">
            <a:avLst/>
          </a:prstGeom>
        </p:spPr>
        <p:txBody>
          <a:bodyPr wrap="none">
            <a:spAutoFit/>
          </a:bodyPr>
          <a:lstStyle/>
          <a:p>
            <a:r>
              <a:rPr lang="fr-FR" b="1" dirty="0" smtClean="0">
                <a:effectLst>
                  <a:outerShdw blurRad="38100" dist="38100" dir="2700000" algn="tl">
                    <a:srgbClr val="000000">
                      <a:alpha val="43137"/>
                    </a:srgbClr>
                  </a:outerShdw>
                </a:effectLst>
              </a:rPr>
              <a:t>7.8dB</a:t>
            </a:r>
            <a:endParaRPr lang="fr-FR" dirty="0"/>
          </a:p>
        </p:txBody>
      </p:sp>
      <p:cxnSp>
        <p:nvCxnSpPr>
          <p:cNvPr id="13" name="Connecteur droit 12"/>
          <p:cNvCxnSpPr/>
          <p:nvPr/>
        </p:nvCxnSpPr>
        <p:spPr>
          <a:xfrm>
            <a:off x="1228689" y="642918"/>
            <a:ext cx="9286940" cy="158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Effect transition="in" filter="fade">
                                      <p:cBhvr>
                                        <p:cTn id="15" dur="500"/>
                                        <p:tgtEl>
                                          <p:spTgt spid="4"/>
                                        </p:tgtEl>
                                      </p:cBhvr>
                                    </p:animEffect>
                                  </p:childTnLst>
                                </p:cTn>
                              </p:par>
                            </p:childTnLst>
                          </p:cTn>
                        </p:par>
                        <p:par>
                          <p:cTn id="16" fill="hold">
                            <p:stCondLst>
                              <p:cond delay="1000"/>
                            </p:stCondLst>
                            <p:childTnLst>
                              <p:par>
                                <p:cTn id="17" presetID="53"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Effect transition="in" filter="fade">
                                      <p:cBhvr>
                                        <p:cTn id="21" dur="500"/>
                                        <p:tgtEl>
                                          <p:spTgt spid="10"/>
                                        </p:tgtEl>
                                      </p:cBhvr>
                                    </p:animEffect>
                                  </p:childTnLst>
                                </p:cTn>
                              </p:par>
                            </p:childTnLst>
                          </p:cTn>
                        </p:par>
                        <p:par>
                          <p:cTn id="22" fill="hold">
                            <p:stCondLst>
                              <p:cond delay="1500"/>
                            </p:stCondLst>
                            <p:childTnLst>
                              <p:par>
                                <p:cTn id="23" presetID="53" presetClass="entr" presetSubtype="0" fill="hold" nodeType="after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p:cTn id="25" dur="500" fill="hold"/>
                                        <p:tgtEl>
                                          <p:spTgt spid="16"/>
                                        </p:tgtEl>
                                        <p:attrNameLst>
                                          <p:attrName>ppt_w</p:attrName>
                                        </p:attrNameLst>
                                      </p:cBhvr>
                                      <p:tavLst>
                                        <p:tav tm="0">
                                          <p:val>
                                            <p:fltVal val="0"/>
                                          </p:val>
                                        </p:tav>
                                        <p:tav tm="100000">
                                          <p:val>
                                            <p:strVal val="#ppt_w"/>
                                          </p:val>
                                        </p:tav>
                                      </p:tavLst>
                                    </p:anim>
                                    <p:anim calcmode="lin" valueType="num">
                                      <p:cBhvr>
                                        <p:cTn id="26" dur="500" fill="hold"/>
                                        <p:tgtEl>
                                          <p:spTgt spid="16"/>
                                        </p:tgtEl>
                                        <p:attrNameLst>
                                          <p:attrName>ppt_h</p:attrName>
                                        </p:attrNameLst>
                                      </p:cBhvr>
                                      <p:tavLst>
                                        <p:tav tm="0">
                                          <p:val>
                                            <p:fltVal val="0"/>
                                          </p:val>
                                        </p:tav>
                                        <p:tav tm="100000">
                                          <p:val>
                                            <p:strVal val="#ppt_h"/>
                                          </p:val>
                                        </p:tav>
                                      </p:tavLst>
                                    </p:anim>
                                    <p:animEffect transition="in" filter="fade">
                                      <p:cBhvr>
                                        <p:cTn id="27" dur="500"/>
                                        <p:tgtEl>
                                          <p:spTgt spid="16"/>
                                        </p:tgtEl>
                                      </p:cBhvr>
                                    </p:animEffect>
                                  </p:childTnLst>
                                </p:cTn>
                              </p:par>
                            </p:childTnLst>
                          </p:cTn>
                        </p:par>
                        <p:par>
                          <p:cTn id="28" fill="hold">
                            <p:stCondLst>
                              <p:cond delay="2000"/>
                            </p:stCondLst>
                            <p:childTnLst>
                              <p:par>
                                <p:cTn id="29" presetID="53" presetClass="entr" presetSubtype="0"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p:cTn id="31" dur="500" fill="hold"/>
                                        <p:tgtEl>
                                          <p:spTgt spid="19"/>
                                        </p:tgtEl>
                                        <p:attrNameLst>
                                          <p:attrName>ppt_w</p:attrName>
                                        </p:attrNameLst>
                                      </p:cBhvr>
                                      <p:tavLst>
                                        <p:tav tm="0">
                                          <p:val>
                                            <p:fltVal val="0"/>
                                          </p:val>
                                        </p:tav>
                                        <p:tav tm="100000">
                                          <p:val>
                                            <p:strVal val="#ppt_w"/>
                                          </p:val>
                                        </p:tav>
                                      </p:tavLst>
                                    </p:anim>
                                    <p:anim calcmode="lin" valueType="num">
                                      <p:cBhvr>
                                        <p:cTn id="32" dur="500" fill="hold"/>
                                        <p:tgtEl>
                                          <p:spTgt spid="19"/>
                                        </p:tgtEl>
                                        <p:attrNameLst>
                                          <p:attrName>ppt_h</p:attrName>
                                        </p:attrNameLst>
                                      </p:cBhvr>
                                      <p:tavLst>
                                        <p:tav tm="0">
                                          <p:val>
                                            <p:fltVal val="0"/>
                                          </p:val>
                                        </p:tav>
                                        <p:tav tm="100000">
                                          <p:val>
                                            <p:strVal val="#ppt_h"/>
                                          </p:val>
                                        </p:tav>
                                      </p:tavLst>
                                    </p:anim>
                                    <p:animEffect transition="in" filter="fade">
                                      <p:cBhvr>
                                        <p:cTn id="33" dur="500"/>
                                        <p:tgtEl>
                                          <p:spTgt spid="19"/>
                                        </p:tgtEl>
                                      </p:cBhvr>
                                    </p:animEffect>
                                  </p:childTnLst>
                                </p:cTn>
                              </p:par>
                            </p:childTnLst>
                          </p:cTn>
                        </p:par>
                        <p:par>
                          <p:cTn id="34" fill="hold">
                            <p:stCondLst>
                              <p:cond delay="2500"/>
                            </p:stCondLst>
                            <p:childTnLst>
                              <p:par>
                                <p:cTn id="35" presetID="53" presetClass="entr" presetSubtype="0" fill="hold" nodeType="after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p:cTn id="37" dur="500" fill="hold"/>
                                        <p:tgtEl>
                                          <p:spTgt spid="6"/>
                                        </p:tgtEl>
                                        <p:attrNameLst>
                                          <p:attrName>ppt_w</p:attrName>
                                        </p:attrNameLst>
                                      </p:cBhvr>
                                      <p:tavLst>
                                        <p:tav tm="0">
                                          <p:val>
                                            <p:fltVal val="0"/>
                                          </p:val>
                                        </p:tav>
                                        <p:tav tm="100000">
                                          <p:val>
                                            <p:strVal val="#ppt_w"/>
                                          </p:val>
                                        </p:tav>
                                      </p:tavLst>
                                    </p:anim>
                                    <p:anim calcmode="lin" valueType="num">
                                      <p:cBhvr>
                                        <p:cTn id="38" dur="500" fill="hold"/>
                                        <p:tgtEl>
                                          <p:spTgt spid="6"/>
                                        </p:tgtEl>
                                        <p:attrNameLst>
                                          <p:attrName>ppt_h</p:attrName>
                                        </p:attrNameLst>
                                      </p:cBhvr>
                                      <p:tavLst>
                                        <p:tav tm="0">
                                          <p:val>
                                            <p:fltVal val="0"/>
                                          </p:val>
                                        </p:tav>
                                        <p:tav tm="100000">
                                          <p:val>
                                            <p:strVal val="#ppt_h"/>
                                          </p:val>
                                        </p:tav>
                                      </p:tavLst>
                                    </p:anim>
                                    <p:animEffect transition="in" filter="fade">
                                      <p:cBhvr>
                                        <p:cTn id="39" dur="500"/>
                                        <p:tgtEl>
                                          <p:spTgt spid="6"/>
                                        </p:tgtEl>
                                      </p:cBhvr>
                                    </p:animEffect>
                                  </p:childTnLst>
                                </p:cTn>
                              </p:par>
                            </p:childTnLst>
                          </p:cTn>
                        </p:par>
                        <p:par>
                          <p:cTn id="40" fill="hold">
                            <p:stCondLst>
                              <p:cond delay="3000"/>
                            </p:stCondLst>
                            <p:childTnLst>
                              <p:par>
                                <p:cTn id="41" presetID="53" presetClass="entr" presetSubtype="0" fill="hold" nodeType="after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p:cTn id="43" dur="500" fill="hold"/>
                                        <p:tgtEl>
                                          <p:spTgt spid="12"/>
                                        </p:tgtEl>
                                        <p:attrNameLst>
                                          <p:attrName>ppt_w</p:attrName>
                                        </p:attrNameLst>
                                      </p:cBhvr>
                                      <p:tavLst>
                                        <p:tav tm="0">
                                          <p:val>
                                            <p:fltVal val="0"/>
                                          </p:val>
                                        </p:tav>
                                        <p:tav tm="100000">
                                          <p:val>
                                            <p:strVal val="#ppt_w"/>
                                          </p:val>
                                        </p:tav>
                                      </p:tavLst>
                                    </p:anim>
                                    <p:anim calcmode="lin" valueType="num">
                                      <p:cBhvr>
                                        <p:cTn id="44" dur="500" fill="hold"/>
                                        <p:tgtEl>
                                          <p:spTgt spid="12"/>
                                        </p:tgtEl>
                                        <p:attrNameLst>
                                          <p:attrName>ppt_h</p:attrName>
                                        </p:attrNameLst>
                                      </p:cBhvr>
                                      <p:tavLst>
                                        <p:tav tm="0">
                                          <p:val>
                                            <p:fltVal val="0"/>
                                          </p:val>
                                        </p:tav>
                                        <p:tav tm="100000">
                                          <p:val>
                                            <p:strVal val="#ppt_h"/>
                                          </p:val>
                                        </p:tav>
                                      </p:tavLst>
                                    </p:anim>
                                    <p:animEffect transition="in" filter="fade">
                                      <p:cBhvr>
                                        <p:cTn id="45" dur="500"/>
                                        <p:tgtEl>
                                          <p:spTgt spid="12"/>
                                        </p:tgtEl>
                                      </p:cBhvr>
                                    </p:animEffect>
                                  </p:childTnLst>
                                </p:cTn>
                              </p:par>
                            </p:childTnLst>
                          </p:cTn>
                        </p:par>
                        <p:par>
                          <p:cTn id="46" fill="hold">
                            <p:stCondLst>
                              <p:cond delay="3500"/>
                            </p:stCondLst>
                            <p:childTnLst>
                              <p:par>
                                <p:cTn id="47" presetID="53" presetClass="entr" presetSubtype="0" fill="hold" grpId="0" nodeType="after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p:cTn id="49" dur="500" fill="hold"/>
                                        <p:tgtEl>
                                          <p:spTgt spid="14"/>
                                        </p:tgtEl>
                                        <p:attrNameLst>
                                          <p:attrName>ppt_w</p:attrName>
                                        </p:attrNameLst>
                                      </p:cBhvr>
                                      <p:tavLst>
                                        <p:tav tm="0">
                                          <p:val>
                                            <p:fltVal val="0"/>
                                          </p:val>
                                        </p:tav>
                                        <p:tav tm="100000">
                                          <p:val>
                                            <p:strVal val="#ppt_w"/>
                                          </p:val>
                                        </p:tav>
                                      </p:tavLst>
                                    </p:anim>
                                    <p:anim calcmode="lin" valueType="num">
                                      <p:cBhvr>
                                        <p:cTn id="50" dur="500" fill="hold"/>
                                        <p:tgtEl>
                                          <p:spTgt spid="14"/>
                                        </p:tgtEl>
                                        <p:attrNameLst>
                                          <p:attrName>ppt_h</p:attrName>
                                        </p:attrNameLst>
                                      </p:cBhvr>
                                      <p:tavLst>
                                        <p:tav tm="0">
                                          <p:val>
                                            <p:fltVal val="0"/>
                                          </p:val>
                                        </p:tav>
                                        <p:tav tm="100000">
                                          <p:val>
                                            <p:strVal val="#ppt_h"/>
                                          </p:val>
                                        </p:tav>
                                      </p:tavLst>
                                    </p:anim>
                                    <p:animEffect transition="in" filter="fade">
                                      <p:cBhvr>
                                        <p:cTn id="5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4" grpId="0"/>
      <p:bldP spid="19" grpId="0"/>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endParaRPr lang="fr-FR" dirty="0" smtClean="0"/>
          </a:p>
          <a:p>
            <a:pPr>
              <a:buNone/>
            </a:pPr>
            <a:r>
              <a:rPr lang="fr-FR" dirty="0" smtClean="0"/>
              <a:t> </a:t>
            </a:r>
            <a:endParaRPr lang="fr-FR" sz="3200" b="1" dirty="0" smtClean="0">
              <a:effectLst>
                <a:outerShdw blurRad="38100" dist="38100" dir="2700000" algn="tl">
                  <a:srgbClr val="000000">
                    <a:alpha val="43137"/>
                  </a:srgbClr>
                </a:outerShdw>
              </a:effectLst>
            </a:endParaRPr>
          </a:p>
          <a:p>
            <a:pPr>
              <a:buNone/>
            </a:pPr>
            <a:endParaRPr lang="fr-FR" dirty="0" smtClean="0"/>
          </a:p>
          <a:p>
            <a:pPr>
              <a:buNone/>
            </a:pPr>
            <a:r>
              <a:rPr lang="fr-FR" dirty="0" smtClean="0"/>
              <a:t> </a:t>
            </a:r>
          </a:p>
          <a:p>
            <a:endParaRPr lang="fr-FR" dirty="0"/>
          </a:p>
        </p:txBody>
      </p:sp>
      <p:sp>
        <p:nvSpPr>
          <p:cNvPr id="18" name="Espace réservé du numéro de diapositive 17"/>
          <p:cNvSpPr>
            <a:spLocks noGrp="1"/>
          </p:cNvSpPr>
          <p:nvPr>
            <p:ph type="sldNum" sz="quarter" idx="12"/>
          </p:nvPr>
        </p:nvSpPr>
        <p:spPr/>
        <p:txBody>
          <a:bodyPr/>
          <a:lstStyle/>
          <a:p>
            <a:fld id="{764F108D-0FEA-4783-9C00-7E3AF080424A}" type="slidenum">
              <a:rPr lang="fr-FR" smtClean="0"/>
              <a:pPr/>
              <a:t>25</a:t>
            </a:fld>
            <a:endParaRPr lang="fr-FR"/>
          </a:p>
        </p:txBody>
      </p:sp>
      <p:pic>
        <p:nvPicPr>
          <p:cNvPr id="30723" name="Image 2" descr="fss 9"/>
          <p:cNvPicPr>
            <a:picLocks noChangeAspect="1" noChangeArrowheads="1"/>
          </p:cNvPicPr>
          <p:nvPr/>
        </p:nvPicPr>
        <p:blipFill>
          <a:blip r:embed="rId3"/>
          <a:srcRect/>
          <a:stretch>
            <a:fillRect/>
          </a:stretch>
        </p:blipFill>
        <p:spPr bwMode="auto">
          <a:xfrm>
            <a:off x="1514441" y="1285860"/>
            <a:ext cx="2471742" cy="2286016"/>
          </a:xfrm>
          <a:prstGeom prst="rect">
            <a:avLst/>
          </a:prstGeom>
          <a:ln>
            <a:noFill/>
          </a:ln>
          <a:effectLst>
            <a:outerShdw blurRad="292100" dist="139700" dir="2700000" algn="tl" rotWithShape="0">
              <a:srgbClr val="333333">
                <a:alpha val="65000"/>
              </a:srgbClr>
            </a:outerShdw>
          </a:effectLst>
        </p:spPr>
      </p:pic>
      <p:pic>
        <p:nvPicPr>
          <p:cNvPr id="30721" name="Picture 1" descr="pppppppppppppppppppppppppp"/>
          <p:cNvPicPr>
            <a:picLocks noChangeAspect="1" noChangeArrowheads="1"/>
          </p:cNvPicPr>
          <p:nvPr/>
        </p:nvPicPr>
        <p:blipFill>
          <a:blip r:embed="rId4"/>
          <a:srcRect/>
          <a:stretch>
            <a:fillRect/>
          </a:stretch>
        </p:blipFill>
        <p:spPr bwMode="auto">
          <a:xfrm>
            <a:off x="3157515" y="4071942"/>
            <a:ext cx="6000792" cy="25717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0724" name="Rectangle 4"/>
          <p:cNvSpPr>
            <a:spLocks noChangeArrowheads="1"/>
          </p:cNvSpPr>
          <p:nvPr/>
        </p:nvSpPr>
        <p:spPr bwMode="auto">
          <a:xfrm>
            <a:off x="0" y="0"/>
            <a:ext cx="12601575"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30725" name="Rectangle 5"/>
          <p:cNvSpPr>
            <a:spLocks noChangeArrowheads="1"/>
          </p:cNvSpPr>
          <p:nvPr/>
        </p:nvSpPr>
        <p:spPr bwMode="auto">
          <a:xfrm>
            <a:off x="0" y="4276725"/>
            <a:ext cx="12601575" cy="0"/>
          </a:xfrm>
          <a:prstGeom prst="rect">
            <a:avLst/>
          </a:prstGeom>
          <a:solidFill>
            <a:srgbClr val="FFFFFF"/>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pic>
        <p:nvPicPr>
          <p:cNvPr id="10" name="Objet 1"/>
          <p:cNvPicPr>
            <a:picLocks noChangeArrowheads="1"/>
          </p:cNvPicPr>
          <p:nvPr/>
        </p:nvPicPr>
        <p:blipFill>
          <a:blip r:embed="rId5"/>
          <a:srcRect l="-558" t="-4356" r="-5383" b="-4735"/>
          <a:stretch>
            <a:fillRect/>
          </a:stretch>
        </p:blipFill>
        <p:spPr bwMode="auto">
          <a:xfrm>
            <a:off x="8229613" y="1214422"/>
            <a:ext cx="2857520" cy="2500330"/>
          </a:xfrm>
          <a:prstGeom prst="rect">
            <a:avLst/>
          </a:prstGeom>
          <a:ln>
            <a:noFill/>
          </a:ln>
          <a:effectLst>
            <a:outerShdw blurRad="292100" dist="139700" dir="2700000" algn="tl" rotWithShape="0">
              <a:srgbClr val="333333">
                <a:alpha val="65000"/>
              </a:srgbClr>
            </a:outerShdw>
          </a:effectLst>
        </p:spPr>
      </p:pic>
      <p:cxnSp>
        <p:nvCxnSpPr>
          <p:cNvPr id="12" name="Connecteur droit avec flèche 11"/>
          <p:cNvCxnSpPr/>
          <p:nvPr/>
        </p:nvCxnSpPr>
        <p:spPr>
          <a:xfrm rot="5400000" flipH="1" flipV="1">
            <a:off x="156325" y="2285992"/>
            <a:ext cx="2429686" cy="794"/>
          </a:xfrm>
          <a:prstGeom prst="straightConnector1">
            <a:avLst/>
          </a:prstGeom>
          <a:ln w="38100">
            <a:solidFill>
              <a:srgbClr val="C0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Connecteur droit avec flèche 13"/>
          <p:cNvCxnSpPr/>
          <p:nvPr/>
        </p:nvCxnSpPr>
        <p:spPr>
          <a:xfrm>
            <a:off x="1300127" y="1142984"/>
            <a:ext cx="2714644" cy="1588"/>
          </a:xfrm>
          <a:prstGeom prst="straightConnector1">
            <a:avLst/>
          </a:prstGeom>
          <a:ln w="38100">
            <a:solidFill>
              <a:srgbClr val="C00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4157647" y="0"/>
            <a:ext cx="4635180" cy="461665"/>
          </a:xfrm>
          <a:prstGeom prst="rect">
            <a:avLst/>
          </a:prstGeom>
        </p:spPr>
        <p:txBody>
          <a:bodyPr wrap="none">
            <a:spAutoFit/>
          </a:bodyPr>
          <a:lstStyle/>
          <a:p>
            <a:r>
              <a:rPr lang="fr-FR" sz="2400" b="1" dirty="0" smtClean="0">
                <a:latin typeface="Gisha" pitchFamily="34" charset="-79"/>
                <a:cs typeface="Gisha" pitchFamily="34" charset="-79"/>
              </a:rPr>
              <a:t>La conception de FSS+antenne</a:t>
            </a:r>
            <a:endParaRPr lang="fr-FR" sz="2400" dirty="0">
              <a:latin typeface="Gisha" pitchFamily="34" charset="-79"/>
              <a:cs typeface="Gisha" pitchFamily="34" charset="-79"/>
            </a:endParaRPr>
          </a:p>
        </p:txBody>
      </p:sp>
      <p:sp>
        <p:nvSpPr>
          <p:cNvPr id="13" name="Rectangle 12"/>
          <p:cNvSpPr/>
          <p:nvPr/>
        </p:nvSpPr>
        <p:spPr>
          <a:xfrm>
            <a:off x="371433" y="1928802"/>
            <a:ext cx="925253" cy="400110"/>
          </a:xfrm>
          <a:prstGeom prst="rect">
            <a:avLst/>
          </a:prstGeom>
        </p:spPr>
        <p:txBody>
          <a:bodyPr wrap="none">
            <a:spAutoFit/>
          </a:bodyPr>
          <a:lstStyle/>
          <a:p>
            <a:r>
              <a:rPr lang="fr-FR" sz="2000" b="1" dirty="0" smtClean="0">
                <a:effectLst>
                  <a:outerShdw blurRad="38100" dist="38100" dir="2700000" algn="tl">
                    <a:srgbClr val="000000">
                      <a:alpha val="43137"/>
                    </a:srgbClr>
                  </a:outerShdw>
                </a:effectLst>
              </a:rPr>
              <a:t>96mm</a:t>
            </a:r>
          </a:p>
        </p:txBody>
      </p:sp>
      <p:sp>
        <p:nvSpPr>
          <p:cNvPr id="16" name="Double flèche horizontale 15"/>
          <p:cNvSpPr/>
          <p:nvPr/>
        </p:nvSpPr>
        <p:spPr>
          <a:xfrm>
            <a:off x="4086209" y="2214554"/>
            <a:ext cx="4071966" cy="214314"/>
          </a:xfrm>
          <a:prstGeom prst="lef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Rectangle 16"/>
          <p:cNvSpPr/>
          <p:nvPr/>
        </p:nvSpPr>
        <p:spPr>
          <a:xfrm>
            <a:off x="5014903" y="1857364"/>
            <a:ext cx="1347869" cy="400110"/>
          </a:xfrm>
          <a:prstGeom prst="rect">
            <a:avLst/>
          </a:prstGeom>
        </p:spPr>
        <p:txBody>
          <a:bodyPr wrap="none">
            <a:spAutoFit/>
          </a:bodyPr>
          <a:lstStyle/>
          <a:p>
            <a:r>
              <a:rPr lang="fr-FR" b="1" dirty="0" smtClean="0">
                <a:effectLst>
                  <a:outerShdw blurRad="38100" dist="38100" dir="2700000" algn="tl">
                    <a:srgbClr val="000000">
                      <a:alpha val="43137"/>
                    </a:srgbClr>
                  </a:outerShdw>
                </a:effectLst>
              </a:rPr>
              <a:t> </a:t>
            </a:r>
            <a:r>
              <a:rPr lang="fr-FR" sz="2000" b="1" dirty="0" smtClean="0">
                <a:effectLst>
                  <a:outerShdw blurRad="38100" dist="38100" dir="2700000" algn="tl">
                    <a:srgbClr val="000000">
                      <a:alpha val="43137"/>
                    </a:srgbClr>
                  </a:outerShdw>
                </a:effectLst>
              </a:rPr>
              <a:t>Distance K</a:t>
            </a:r>
            <a:endParaRPr lang="fr-FR" dirty="0"/>
          </a:p>
        </p:txBody>
      </p:sp>
      <p:cxnSp>
        <p:nvCxnSpPr>
          <p:cNvPr id="15" name="Connecteur droit 14"/>
          <p:cNvCxnSpPr/>
          <p:nvPr/>
        </p:nvCxnSpPr>
        <p:spPr>
          <a:xfrm>
            <a:off x="1443003" y="500042"/>
            <a:ext cx="9286940" cy="158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9" name="Double flèche horizontale 18"/>
          <p:cNvSpPr/>
          <p:nvPr/>
        </p:nvSpPr>
        <p:spPr>
          <a:xfrm rot="5400000" flipV="1">
            <a:off x="5229217" y="4500570"/>
            <a:ext cx="642942" cy="214314"/>
          </a:xfrm>
          <a:prstGeom prst="lef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ZoneTexte 19"/>
          <p:cNvSpPr txBox="1"/>
          <p:nvPr/>
        </p:nvSpPr>
        <p:spPr>
          <a:xfrm>
            <a:off x="5586407" y="4357694"/>
            <a:ext cx="428628" cy="461665"/>
          </a:xfrm>
          <a:prstGeom prst="rect">
            <a:avLst/>
          </a:prstGeom>
          <a:noFill/>
        </p:spPr>
        <p:txBody>
          <a:bodyPr wrap="square" rtlCol="0">
            <a:spAutoFit/>
          </a:bodyPr>
          <a:lstStyle/>
          <a:p>
            <a:r>
              <a:rPr lang="fr-FR" sz="2400" b="1" dirty="0" smtClean="0"/>
              <a:t>k</a:t>
            </a:r>
            <a:endParaRPr lang="fr-FR" sz="2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30723"/>
                                        </p:tgtEl>
                                        <p:attrNameLst>
                                          <p:attrName>style.visibility</p:attrName>
                                        </p:attrNameLst>
                                      </p:cBhvr>
                                      <p:to>
                                        <p:strVal val="visible"/>
                                      </p:to>
                                    </p:set>
                                    <p:anim calcmode="lin" valueType="num">
                                      <p:cBhvr>
                                        <p:cTn id="7" dur="500" fill="hold"/>
                                        <p:tgtEl>
                                          <p:spTgt spid="30723"/>
                                        </p:tgtEl>
                                        <p:attrNameLst>
                                          <p:attrName>ppt_w</p:attrName>
                                        </p:attrNameLst>
                                      </p:cBhvr>
                                      <p:tavLst>
                                        <p:tav tm="0">
                                          <p:val>
                                            <p:fltVal val="0"/>
                                          </p:val>
                                        </p:tav>
                                        <p:tav tm="100000">
                                          <p:val>
                                            <p:strVal val="#ppt_w"/>
                                          </p:val>
                                        </p:tav>
                                      </p:tavLst>
                                    </p:anim>
                                    <p:anim calcmode="lin" valueType="num">
                                      <p:cBhvr>
                                        <p:cTn id="8" dur="500" fill="hold"/>
                                        <p:tgtEl>
                                          <p:spTgt spid="30723"/>
                                        </p:tgtEl>
                                        <p:attrNameLst>
                                          <p:attrName>ppt_h</p:attrName>
                                        </p:attrNameLst>
                                      </p:cBhvr>
                                      <p:tavLst>
                                        <p:tav tm="0">
                                          <p:val>
                                            <p:fltVal val="0"/>
                                          </p:val>
                                        </p:tav>
                                        <p:tav tm="100000">
                                          <p:val>
                                            <p:strVal val="#ppt_h"/>
                                          </p:val>
                                        </p:tav>
                                      </p:tavLst>
                                    </p:anim>
                                    <p:animEffect transition="in" filter="fade">
                                      <p:cBhvr>
                                        <p:cTn id="9" dur="500"/>
                                        <p:tgtEl>
                                          <p:spTgt spid="30723"/>
                                        </p:tgtEl>
                                      </p:cBhvr>
                                    </p:animEffect>
                                  </p:childTnLst>
                                </p:cTn>
                              </p:par>
                            </p:childTnLst>
                          </p:cTn>
                        </p:par>
                        <p:par>
                          <p:cTn id="10" fill="hold">
                            <p:stCondLst>
                              <p:cond delay="500"/>
                            </p:stCondLst>
                            <p:childTnLst>
                              <p:par>
                                <p:cTn id="11" presetID="53" presetClass="entr" presetSubtype="0" fill="hold"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p:cTn id="13" dur="500" fill="hold"/>
                                        <p:tgtEl>
                                          <p:spTgt spid="14"/>
                                        </p:tgtEl>
                                        <p:attrNameLst>
                                          <p:attrName>ppt_w</p:attrName>
                                        </p:attrNameLst>
                                      </p:cBhvr>
                                      <p:tavLst>
                                        <p:tav tm="0">
                                          <p:val>
                                            <p:fltVal val="0"/>
                                          </p:val>
                                        </p:tav>
                                        <p:tav tm="100000">
                                          <p:val>
                                            <p:strVal val="#ppt_w"/>
                                          </p:val>
                                        </p:tav>
                                      </p:tavLst>
                                    </p:anim>
                                    <p:anim calcmode="lin" valueType="num">
                                      <p:cBhvr>
                                        <p:cTn id="14" dur="500" fill="hold"/>
                                        <p:tgtEl>
                                          <p:spTgt spid="14"/>
                                        </p:tgtEl>
                                        <p:attrNameLst>
                                          <p:attrName>ppt_h</p:attrName>
                                        </p:attrNameLst>
                                      </p:cBhvr>
                                      <p:tavLst>
                                        <p:tav tm="0">
                                          <p:val>
                                            <p:fltVal val="0"/>
                                          </p:val>
                                        </p:tav>
                                        <p:tav tm="100000">
                                          <p:val>
                                            <p:strVal val="#ppt_h"/>
                                          </p:val>
                                        </p:tav>
                                      </p:tavLst>
                                    </p:anim>
                                    <p:animEffect transition="in" filter="fade">
                                      <p:cBhvr>
                                        <p:cTn id="15" dur="500"/>
                                        <p:tgtEl>
                                          <p:spTgt spid="14"/>
                                        </p:tgtEl>
                                      </p:cBhvr>
                                    </p:animEffect>
                                  </p:childTnLst>
                                </p:cTn>
                              </p:par>
                              <p:par>
                                <p:cTn id="16" presetID="53" presetClass="entr" presetSubtype="0" fill="hold" nodeType="with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p:cTn id="18" dur="500" fill="hold"/>
                                        <p:tgtEl>
                                          <p:spTgt spid="12"/>
                                        </p:tgtEl>
                                        <p:attrNameLst>
                                          <p:attrName>ppt_w</p:attrName>
                                        </p:attrNameLst>
                                      </p:cBhvr>
                                      <p:tavLst>
                                        <p:tav tm="0">
                                          <p:val>
                                            <p:fltVal val="0"/>
                                          </p:val>
                                        </p:tav>
                                        <p:tav tm="100000">
                                          <p:val>
                                            <p:strVal val="#ppt_w"/>
                                          </p:val>
                                        </p:tav>
                                      </p:tavLst>
                                    </p:anim>
                                    <p:anim calcmode="lin" valueType="num">
                                      <p:cBhvr>
                                        <p:cTn id="19" dur="500" fill="hold"/>
                                        <p:tgtEl>
                                          <p:spTgt spid="12"/>
                                        </p:tgtEl>
                                        <p:attrNameLst>
                                          <p:attrName>ppt_h</p:attrName>
                                        </p:attrNameLst>
                                      </p:cBhvr>
                                      <p:tavLst>
                                        <p:tav tm="0">
                                          <p:val>
                                            <p:fltVal val="0"/>
                                          </p:val>
                                        </p:tav>
                                        <p:tav tm="100000">
                                          <p:val>
                                            <p:strVal val="#ppt_h"/>
                                          </p:val>
                                        </p:tav>
                                      </p:tavLst>
                                    </p:anim>
                                    <p:animEffect transition="in" filter="fade">
                                      <p:cBhvr>
                                        <p:cTn id="20" dur="500"/>
                                        <p:tgtEl>
                                          <p:spTgt spid="12"/>
                                        </p:tgtEl>
                                      </p:cBhvr>
                                    </p:animEffect>
                                  </p:childTnLst>
                                </p:cTn>
                              </p:par>
                            </p:childTnLst>
                          </p:cTn>
                        </p:par>
                        <p:par>
                          <p:cTn id="21" fill="hold">
                            <p:stCondLst>
                              <p:cond delay="1000"/>
                            </p:stCondLst>
                            <p:childTnLst>
                              <p:par>
                                <p:cTn id="22" presetID="53" presetClass="entr" presetSubtype="0"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p:cTn id="24" dur="500" fill="hold"/>
                                        <p:tgtEl>
                                          <p:spTgt spid="13"/>
                                        </p:tgtEl>
                                        <p:attrNameLst>
                                          <p:attrName>ppt_w</p:attrName>
                                        </p:attrNameLst>
                                      </p:cBhvr>
                                      <p:tavLst>
                                        <p:tav tm="0">
                                          <p:val>
                                            <p:fltVal val="0"/>
                                          </p:val>
                                        </p:tav>
                                        <p:tav tm="100000">
                                          <p:val>
                                            <p:strVal val="#ppt_w"/>
                                          </p:val>
                                        </p:tav>
                                      </p:tavLst>
                                    </p:anim>
                                    <p:anim calcmode="lin" valueType="num">
                                      <p:cBhvr>
                                        <p:cTn id="25" dur="500" fill="hold"/>
                                        <p:tgtEl>
                                          <p:spTgt spid="13"/>
                                        </p:tgtEl>
                                        <p:attrNameLst>
                                          <p:attrName>ppt_h</p:attrName>
                                        </p:attrNameLst>
                                      </p:cBhvr>
                                      <p:tavLst>
                                        <p:tav tm="0">
                                          <p:val>
                                            <p:fltVal val="0"/>
                                          </p:val>
                                        </p:tav>
                                        <p:tav tm="100000">
                                          <p:val>
                                            <p:strVal val="#ppt_h"/>
                                          </p:val>
                                        </p:tav>
                                      </p:tavLst>
                                    </p:anim>
                                    <p:animEffect transition="in" filter="fade">
                                      <p:cBhvr>
                                        <p:cTn id="26" dur="500"/>
                                        <p:tgtEl>
                                          <p:spTgt spid="13"/>
                                        </p:tgtEl>
                                      </p:cBhvr>
                                    </p:animEffect>
                                  </p:childTnLst>
                                </p:cTn>
                              </p:par>
                            </p:childTnLst>
                          </p:cTn>
                        </p:par>
                        <p:par>
                          <p:cTn id="27" fill="hold">
                            <p:stCondLst>
                              <p:cond delay="1500"/>
                            </p:stCondLst>
                            <p:childTnLst>
                              <p:par>
                                <p:cTn id="28" presetID="53" presetClass="entr" presetSubtype="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p:cTn id="30" dur="500" fill="hold"/>
                                        <p:tgtEl>
                                          <p:spTgt spid="16"/>
                                        </p:tgtEl>
                                        <p:attrNameLst>
                                          <p:attrName>ppt_w</p:attrName>
                                        </p:attrNameLst>
                                      </p:cBhvr>
                                      <p:tavLst>
                                        <p:tav tm="0">
                                          <p:val>
                                            <p:fltVal val="0"/>
                                          </p:val>
                                        </p:tav>
                                        <p:tav tm="100000">
                                          <p:val>
                                            <p:strVal val="#ppt_w"/>
                                          </p:val>
                                        </p:tav>
                                      </p:tavLst>
                                    </p:anim>
                                    <p:anim calcmode="lin" valueType="num">
                                      <p:cBhvr>
                                        <p:cTn id="31" dur="500" fill="hold"/>
                                        <p:tgtEl>
                                          <p:spTgt spid="16"/>
                                        </p:tgtEl>
                                        <p:attrNameLst>
                                          <p:attrName>ppt_h</p:attrName>
                                        </p:attrNameLst>
                                      </p:cBhvr>
                                      <p:tavLst>
                                        <p:tav tm="0">
                                          <p:val>
                                            <p:fltVal val="0"/>
                                          </p:val>
                                        </p:tav>
                                        <p:tav tm="100000">
                                          <p:val>
                                            <p:strVal val="#ppt_h"/>
                                          </p:val>
                                        </p:tav>
                                      </p:tavLst>
                                    </p:anim>
                                    <p:animEffect transition="in" filter="fade">
                                      <p:cBhvr>
                                        <p:cTn id="32" dur="500"/>
                                        <p:tgtEl>
                                          <p:spTgt spid="16"/>
                                        </p:tgtEl>
                                      </p:cBhvr>
                                    </p:animEffect>
                                  </p:childTnLst>
                                </p:cTn>
                              </p:par>
                            </p:childTnLst>
                          </p:cTn>
                        </p:par>
                        <p:par>
                          <p:cTn id="33" fill="hold">
                            <p:stCondLst>
                              <p:cond delay="2000"/>
                            </p:stCondLst>
                            <p:childTnLst>
                              <p:par>
                                <p:cTn id="34" presetID="53" presetClass="entr" presetSubtype="0"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 calcmode="lin" valueType="num">
                                      <p:cBhvr>
                                        <p:cTn id="36" dur="500" fill="hold"/>
                                        <p:tgtEl>
                                          <p:spTgt spid="17"/>
                                        </p:tgtEl>
                                        <p:attrNameLst>
                                          <p:attrName>ppt_w</p:attrName>
                                        </p:attrNameLst>
                                      </p:cBhvr>
                                      <p:tavLst>
                                        <p:tav tm="0">
                                          <p:val>
                                            <p:fltVal val="0"/>
                                          </p:val>
                                        </p:tav>
                                        <p:tav tm="100000">
                                          <p:val>
                                            <p:strVal val="#ppt_w"/>
                                          </p:val>
                                        </p:tav>
                                      </p:tavLst>
                                    </p:anim>
                                    <p:anim calcmode="lin" valueType="num">
                                      <p:cBhvr>
                                        <p:cTn id="37" dur="500" fill="hold"/>
                                        <p:tgtEl>
                                          <p:spTgt spid="17"/>
                                        </p:tgtEl>
                                        <p:attrNameLst>
                                          <p:attrName>ppt_h</p:attrName>
                                        </p:attrNameLst>
                                      </p:cBhvr>
                                      <p:tavLst>
                                        <p:tav tm="0">
                                          <p:val>
                                            <p:fltVal val="0"/>
                                          </p:val>
                                        </p:tav>
                                        <p:tav tm="100000">
                                          <p:val>
                                            <p:strVal val="#ppt_h"/>
                                          </p:val>
                                        </p:tav>
                                      </p:tavLst>
                                    </p:anim>
                                    <p:animEffect transition="in" filter="fade">
                                      <p:cBhvr>
                                        <p:cTn id="38" dur="500"/>
                                        <p:tgtEl>
                                          <p:spTgt spid="17"/>
                                        </p:tgtEl>
                                      </p:cBhvr>
                                    </p:animEffect>
                                  </p:childTnLst>
                                </p:cTn>
                              </p:par>
                            </p:childTnLst>
                          </p:cTn>
                        </p:par>
                        <p:par>
                          <p:cTn id="39" fill="hold">
                            <p:stCondLst>
                              <p:cond delay="2500"/>
                            </p:stCondLst>
                            <p:childTnLst>
                              <p:par>
                                <p:cTn id="40" presetID="53" presetClass="entr" presetSubtype="0" fill="hold" nodeType="after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p:cTn id="42" dur="500" fill="hold"/>
                                        <p:tgtEl>
                                          <p:spTgt spid="10"/>
                                        </p:tgtEl>
                                        <p:attrNameLst>
                                          <p:attrName>ppt_w</p:attrName>
                                        </p:attrNameLst>
                                      </p:cBhvr>
                                      <p:tavLst>
                                        <p:tav tm="0">
                                          <p:val>
                                            <p:fltVal val="0"/>
                                          </p:val>
                                        </p:tav>
                                        <p:tav tm="100000">
                                          <p:val>
                                            <p:strVal val="#ppt_w"/>
                                          </p:val>
                                        </p:tav>
                                      </p:tavLst>
                                    </p:anim>
                                    <p:anim calcmode="lin" valueType="num">
                                      <p:cBhvr>
                                        <p:cTn id="43" dur="500" fill="hold"/>
                                        <p:tgtEl>
                                          <p:spTgt spid="10"/>
                                        </p:tgtEl>
                                        <p:attrNameLst>
                                          <p:attrName>ppt_h</p:attrName>
                                        </p:attrNameLst>
                                      </p:cBhvr>
                                      <p:tavLst>
                                        <p:tav tm="0">
                                          <p:val>
                                            <p:fltVal val="0"/>
                                          </p:val>
                                        </p:tav>
                                        <p:tav tm="100000">
                                          <p:val>
                                            <p:strVal val="#ppt_h"/>
                                          </p:val>
                                        </p:tav>
                                      </p:tavLst>
                                    </p:anim>
                                    <p:animEffect transition="in" filter="fade">
                                      <p:cBhvr>
                                        <p:cTn id="44" dur="500"/>
                                        <p:tgtEl>
                                          <p:spTgt spid="10"/>
                                        </p:tgtEl>
                                      </p:cBhvr>
                                    </p:animEffect>
                                  </p:childTnLst>
                                </p:cTn>
                              </p:par>
                            </p:childTnLst>
                          </p:cTn>
                        </p:par>
                        <p:par>
                          <p:cTn id="45" fill="hold">
                            <p:stCondLst>
                              <p:cond delay="3000"/>
                            </p:stCondLst>
                            <p:childTnLst>
                              <p:par>
                                <p:cTn id="46" presetID="53" presetClass="entr" presetSubtype="0" fill="hold" nodeType="afterEffect">
                                  <p:stCondLst>
                                    <p:cond delay="0"/>
                                  </p:stCondLst>
                                  <p:childTnLst>
                                    <p:set>
                                      <p:cBhvr>
                                        <p:cTn id="47" dur="1" fill="hold">
                                          <p:stCondLst>
                                            <p:cond delay="0"/>
                                          </p:stCondLst>
                                        </p:cTn>
                                        <p:tgtEl>
                                          <p:spTgt spid="30721"/>
                                        </p:tgtEl>
                                        <p:attrNameLst>
                                          <p:attrName>style.visibility</p:attrName>
                                        </p:attrNameLst>
                                      </p:cBhvr>
                                      <p:to>
                                        <p:strVal val="visible"/>
                                      </p:to>
                                    </p:set>
                                    <p:anim calcmode="lin" valueType="num">
                                      <p:cBhvr>
                                        <p:cTn id="48" dur="500" fill="hold"/>
                                        <p:tgtEl>
                                          <p:spTgt spid="30721"/>
                                        </p:tgtEl>
                                        <p:attrNameLst>
                                          <p:attrName>ppt_w</p:attrName>
                                        </p:attrNameLst>
                                      </p:cBhvr>
                                      <p:tavLst>
                                        <p:tav tm="0">
                                          <p:val>
                                            <p:fltVal val="0"/>
                                          </p:val>
                                        </p:tav>
                                        <p:tav tm="100000">
                                          <p:val>
                                            <p:strVal val="#ppt_w"/>
                                          </p:val>
                                        </p:tav>
                                      </p:tavLst>
                                    </p:anim>
                                    <p:anim calcmode="lin" valueType="num">
                                      <p:cBhvr>
                                        <p:cTn id="49" dur="500" fill="hold"/>
                                        <p:tgtEl>
                                          <p:spTgt spid="30721"/>
                                        </p:tgtEl>
                                        <p:attrNameLst>
                                          <p:attrName>ppt_h</p:attrName>
                                        </p:attrNameLst>
                                      </p:cBhvr>
                                      <p:tavLst>
                                        <p:tav tm="0">
                                          <p:val>
                                            <p:fltVal val="0"/>
                                          </p:val>
                                        </p:tav>
                                        <p:tav tm="100000">
                                          <p:val>
                                            <p:strVal val="#ppt_h"/>
                                          </p:val>
                                        </p:tav>
                                      </p:tavLst>
                                    </p:anim>
                                    <p:animEffect transition="in" filter="fade">
                                      <p:cBhvr>
                                        <p:cTn id="50" dur="500"/>
                                        <p:tgtEl>
                                          <p:spTgt spid="30721"/>
                                        </p:tgtEl>
                                      </p:cBhvr>
                                    </p:animEffect>
                                  </p:childTnLst>
                                </p:cTn>
                              </p:par>
                            </p:childTnLst>
                          </p:cTn>
                        </p:par>
                        <p:par>
                          <p:cTn id="51" fill="hold">
                            <p:stCondLst>
                              <p:cond delay="3500"/>
                            </p:stCondLst>
                            <p:childTnLst>
                              <p:par>
                                <p:cTn id="52" presetID="53" presetClass="entr" presetSubtype="0" fill="hold" grpId="0" nodeType="afterEffect">
                                  <p:stCondLst>
                                    <p:cond delay="0"/>
                                  </p:stCondLst>
                                  <p:childTnLst>
                                    <p:set>
                                      <p:cBhvr>
                                        <p:cTn id="53" dur="1" fill="hold">
                                          <p:stCondLst>
                                            <p:cond delay="0"/>
                                          </p:stCondLst>
                                        </p:cTn>
                                        <p:tgtEl>
                                          <p:spTgt spid="19"/>
                                        </p:tgtEl>
                                        <p:attrNameLst>
                                          <p:attrName>style.visibility</p:attrName>
                                        </p:attrNameLst>
                                      </p:cBhvr>
                                      <p:to>
                                        <p:strVal val="visible"/>
                                      </p:to>
                                    </p:set>
                                    <p:anim calcmode="lin" valueType="num">
                                      <p:cBhvr>
                                        <p:cTn id="54" dur="500" fill="hold"/>
                                        <p:tgtEl>
                                          <p:spTgt spid="19"/>
                                        </p:tgtEl>
                                        <p:attrNameLst>
                                          <p:attrName>ppt_w</p:attrName>
                                        </p:attrNameLst>
                                      </p:cBhvr>
                                      <p:tavLst>
                                        <p:tav tm="0">
                                          <p:val>
                                            <p:fltVal val="0"/>
                                          </p:val>
                                        </p:tav>
                                        <p:tav tm="100000">
                                          <p:val>
                                            <p:strVal val="#ppt_w"/>
                                          </p:val>
                                        </p:tav>
                                      </p:tavLst>
                                    </p:anim>
                                    <p:anim calcmode="lin" valueType="num">
                                      <p:cBhvr>
                                        <p:cTn id="55" dur="500" fill="hold"/>
                                        <p:tgtEl>
                                          <p:spTgt spid="19"/>
                                        </p:tgtEl>
                                        <p:attrNameLst>
                                          <p:attrName>ppt_h</p:attrName>
                                        </p:attrNameLst>
                                      </p:cBhvr>
                                      <p:tavLst>
                                        <p:tav tm="0">
                                          <p:val>
                                            <p:fltVal val="0"/>
                                          </p:val>
                                        </p:tav>
                                        <p:tav tm="100000">
                                          <p:val>
                                            <p:strVal val="#ppt_h"/>
                                          </p:val>
                                        </p:tav>
                                      </p:tavLst>
                                    </p:anim>
                                    <p:animEffect transition="in" filter="fade">
                                      <p:cBhvr>
                                        <p:cTn id="56" dur="500"/>
                                        <p:tgtEl>
                                          <p:spTgt spid="19"/>
                                        </p:tgtEl>
                                      </p:cBhvr>
                                    </p:animEffect>
                                  </p:childTnLst>
                                </p:cTn>
                              </p:par>
                            </p:childTnLst>
                          </p:cTn>
                        </p:par>
                        <p:par>
                          <p:cTn id="57" fill="hold">
                            <p:stCondLst>
                              <p:cond delay="4000"/>
                            </p:stCondLst>
                            <p:childTnLst>
                              <p:par>
                                <p:cTn id="58" presetID="53" presetClass="entr" presetSubtype="0" fill="hold" grpId="0" nodeType="afterEffect">
                                  <p:stCondLst>
                                    <p:cond delay="0"/>
                                  </p:stCondLst>
                                  <p:childTnLst>
                                    <p:set>
                                      <p:cBhvr>
                                        <p:cTn id="59" dur="1" fill="hold">
                                          <p:stCondLst>
                                            <p:cond delay="0"/>
                                          </p:stCondLst>
                                        </p:cTn>
                                        <p:tgtEl>
                                          <p:spTgt spid="20"/>
                                        </p:tgtEl>
                                        <p:attrNameLst>
                                          <p:attrName>style.visibility</p:attrName>
                                        </p:attrNameLst>
                                      </p:cBhvr>
                                      <p:to>
                                        <p:strVal val="visible"/>
                                      </p:to>
                                    </p:set>
                                    <p:anim calcmode="lin" valueType="num">
                                      <p:cBhvr>
                                        <p:cTn id="60" dur="500" fill="hold"/>
                                        <p:tgtEl>
                                          <p:spTgt spid="20"/>
                                        </p:tgtEl>
                                        <p:attrNameLst>
                                          <p:attrName>ppt_w</p:attrName>
                                        </p:attrNameLst>
                                      </p:cBhvr>
                                      <p:tavLst>
                                        <p:tav tm="0">
                                          <p:val>
                                            <p:fltVal val="0"/>
                                          </p:val>
                                        </p:tav>
                                        <p:tav tm="100000">
                                          <p:val>
                                            <p:strVal val="#ppt_w"/>
                                          </p:val>
                                        </p:tav>
                                      </p:tavLst>
                                    </p:anim>
                                    <p:anim calcmode="lin" valueType="num">
                                      <p:cBhvr>
                                        <p:cTn id="61" dur="500" fill="hold"/>
                                        <p:tgtEl>
                                          <p:spTgt spid="20"/>
                                        </p:tgtEl>
                                        <p:attrNameLst>
                                          <p:attrName>ppt_h</p:attrName>
                                        </p:attrNameLst>
                                      </p:cBhvr>
                                      <p:tavLst>
                                        <p:tav tm="0">
                                          <p:val>
                                            <p:fltVal val="0"/>
                                          </p:val>
                                        </p:tav>
                                        <p:tav tm="100000">
                                          <p:val>
                                            <p:strVal val="#ppt_h"/>
                                          </p:val>
                                        </p:tav>
                                      </p:tavLst>
                                    </p:anim>
                                    <p:animEffect transition="in" filter="fade">
                                      <p:cBhvr>
                                        <p:cTn id="6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6" grpId="0" animBg="1"/>
      <p:bldP spid="17" grpId="0"/>
      <p:bldP spid="19" grpId="0" animBg="1"/>
      <p:bldP spid="20" grpId="0"/>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2" descr="NFSS9"/>
          <p:cNvPicPr>
            <a:picLocks noChangeAspect="1" noChangeArrowheads="1"/>
          </p:cNvPicPr>
          <p:nvPr/>
        </p:nvPicPr>
        <p:blipFill>
          <a:blip r:embed="rId3"/>
          <a:srcRect/>
          <a:stretch>
            <a:fillRect/>
          </a:stretch>
        </p:blipFill>
        <p:spPr bwMode="auto">
          <a:xfrm>
            <a:off x="8301051" y="1285860"/>
            <a:ext cx="3505807" cy="3071834"/>
          </a:xfrm>
          <a:prstGeom prst="rect">
            <a:avLst/>
          </a:prstGeom>
          <a:ln>
            <a:noFill/>
          </a:ln>
          <a:effectLst>
            <a:outerShdw blurRad="292100" dist="139700" dir="2700000" algn="tl" rotWithShape="0">
              <a:srgbClr val="333333">
                <a:alpha val="65000"/>
              </a:srgbClr>
            </a:outerShdw>
          </a:effectLst>
        </p:spPr>
      </p:pic>
      <p:pic>
        <p:nvPicPr>
          <p:cNvPr id="2050" name="Picture 2" descr="C:\Users\ami\Desktop\wwwwwwwww.PNG"/>
          <p:cNvPicPr>
            <a:picLocks noChangeAspect="1" noChangeArrowheads="1"/>
          </p:cNvPicPr>
          <p:nvPr/>
        </p:nvPicPr>
        <p:blipFill>
          <a:blip r:embed="rId4"/>
          <a:srcRect/>
          <a:stretch>
            <a:fillRect/>
          </a:stretch>
        </p:blipFill>
        <p:spPr bwMode="auto">
          <a:xfrm>
            <a:off x="299995" y="1142984"/>
            <a:ext cx="3000396" cy="3164480"/>
          </a:xfrm>
          <a:prstGeom prst="rect">
            <a:avLst/>
          </a:prstGeom>
          <a:ln>
            <a:noFill/>
          </a:ln>
          <a:effectLst>
            <a:outerShdw blurRad="292100" dist="139700" dir="2700000" algn="tl" rotWithShape="0">
              <a:srgbClr val="333333">
                <a:alpha val="65000"/>
              </a:srgbClr>
            </a:outerShdw>
          </a:effectLst>
        </p:spPr>
      </p:pic>
      <p:pic>
        <p:nvPicPr>
          <p:cNvPr id="6" name="Picture 4" descr="antene"/>
          <p:cNvPicPr>
            <a:picLocks noGrp="1" noChangeAspect="1" noChangeArrowheads="1"/>
          </p:cNvPicPr>
          <p:nvPr>
            <p:ph idx="1"/>
          </p:nvPr>
        </p:nvPicPr>
        <p:blipFill>
          <a:blip r:embed="rId5"/>
          <a:srcRect/>
          <a:stretch>
            <a:fillRect/>
          </a:stretch>
        </p:blipFill>
        <p:spPr bwMode="auto">
          <a:xfrm>
            <a:off x="3800457" y="1214422"/>
            <a:ext cx="3655842" cy="3071834"/>
          </a:xfrm>
          <a:prstGeom prst="rect">
            <a:avLst/>
          </a:prstGeom>
          <a:ln>
            <a:noFill/>
          </a:ln>
          <a:effectLst>
            <a:outerShdw blurRad="292100" dist="139700" dir="2700000" algn="tl" rotWithShape="0">
              <a:srgbClr val="333333">
                <a:alpha val="65000"/>
              </a:srgbClr>
            </a:outerShdw>
          </a:effectLst>
        </p:spPr>
      </p:pic>
      <p:sp>
        <p:nvSpPr>
          <p:cNvPr id="17" name="Espace réservé du numéro de diapositive 16"/>
          <p:cNvSpPr>
            <a:spLocks noGrp="1"/>
          </p:cNvSpPr>
          <p:nvPr>
            <p:ph type="sldNum" sz="quarter" idx="12"/>
          </p:nvPr>
        </p:nvSpPr>
        <p:spPr/>
        <p:txBody>
          <a:bodyPr/>
          <a:lstStyle/>
          <a:p>
            <a:fld id="{764F108D-0FEA-4783-9C00-7E3AF080424A}" type="slidenum">
              <a:rPr lang="fr-FR" smtClean="0"/>
              <a:pPr/>
              <a:t>26</a:t>
            </a:fld>
            <a:endParaRPr lang="fr-FR"/>
          </a:p>
        </p:txBody>
      </p:sp>
      <p:sp>
        <p:nvSpPr>
          <p:cNvPr id="8" name="Rectangle 7"/>
          <p:cNvSpPr/>
          <p:nvPr/>
        </p:nvSpPr>
        <p:spPr>
          <a:xfrm>
            <a:off x="1371565" y="571480"/>
            <a:ext cx="973472" cy="400110"/>
          </a:xfrm>
          <a:prstGeom prst="rect">
            <a:avLst/>
          </a:prstGeom>
        </p:spPr>
        <p:txBody>
          <a:bodyPr wrap="none">
            <a:spAutoFit/>
          </a:bodyPr>
          <a:lstStyle/>
          <a:p>
            <a:r>
              <a:rPr lang="fr-FR" sz="2000" b="1" dirty="0" smtClean="0">
                <a:effectLst>
                  <a:outerShdw blurRad="38100" dist="38100" dir="2700000" algn="tl">
                    <a:srgbClr val="000000">
                      <a:alpha val="43137"/>
                    </a:srgbClr>
                  </a:outerShdw>
                </a:effectLst>
              </a:rPr>
              <a:t>Etape 1</a:t>
            </a:r>
            <a:endParaRPr lang="fr-FR" sz="2000" b="1" dirty="0"/>
          </a:p>
        </p:txBody>
      </p:sp>
      <p:sp>
        <p:nvSpPr>
          <p:cNvPr id="10" name="Rectangle 9"/>
          <p:cNvSpPr/>
          <p:nvPr/>
        </p:nvSpPr>
        <p:spPr>
          <a:xfrm>
            <a:off x="5086341" y="571480"/>
            <a:ext cx="1021690" cy="400110"/>
          </a:xfrm>
          <a:prstGeom prst="rect">
            <a:avLst/>
          </a:prstGeom>
        </p:spPr>
        <p:txBody>
          <a:bodyPr wrap="none">
            <a:spAutoFit/>
          </a:bodyPr>
          <a:lstStyle/>
          <a:p>
            <a:r>
              <a:rPr lang="fr-FR" sz="2000" b="1" dirty="0" smtClean="0">
                <a:effectLst>
                  <a:outerShdw blurRad="38100" dist="38100" dir="2700000" algn="tl">
                    <a:srgbClr val="000000">
                      <a:alpha val="43137"/>
                    </a:srgbClr>
                  </a:outerShdw>
                </a:effectLst>
              </a:rPr>
              <a:t>Etape 2 </a:t>
            </a:r>
            <a:endParaRPr lang="fr-FR" sz="2000" b="1" dirty="0"/>
          </a:p>
        </p:txBody>
      </p:sp>
      <p:sp>
        <p:nvSpPr>
          <p:cNvPr id="11" name="Rectangle 10"/>
          <p:cNvSpPr/>
          <p:nvPr/>
        </p:nvSpPr>
        <p:spPr>
          <a:xfrm>
            <a:off x="8086737" y="4643446"/>
            <a:ext cx="3791744" cy="369332"/>
          </a:xfrm>
          <a:prstGeom prst="rect">
            <a:avLst/>
          </a:prstGeom>
        </p:spPr>
        <p:txBody>
          <a:bodyPr wrap="none">
            <a:spAutoFit/>
          </a:bodyPr>
          <a:lstStyle/>
          <a:p>
            <a:r>
              <a:rPr lang="fr-FR" b="1" dirty="0" smtClean="0">
                <a:effectLst>
                  <a:outerShdw blurRad="38100" dist="38100" dir="2700000" algn="tl">
                    <a:srgbClr val="000000">
                      <a:alpha val="43137"/>
                    </a:srgbClr>
                  </a:outerShdw>
                </a:effectLst>
              </a:rPr>
              <a:t>Combinaison superstrat FSS+antenne.</a:t>
            </a:r>
          </a:p>
        </p:txBody>
      </p:sp>
      <p:sp>
        <p:nvSpPr>
          <p:cNvPr id="12" name="Rectangle 11"/>
          <p:cNvSpPr/>
          <p:nvPr/>
        </p:nvSpPr>
        <p:spPr>
          <a:xfrm>
            <a:off x="442871" y="4572008"/>
            <a:ext cx="2721514" cy="369332"/>
          </a:xfrm>
          <a:prstGeom prst="rect">
            <a:avLst/>
          </a:prstGeom>
        </p:spPr>
        <p:txBody>
          <a:bodyPr wrap="none">
            <a:spAutoFit/>
          </a:bodyPr>
          <a:lstStyle/>
          <a:p>
            <a:r>
              <a:rPr lang="fr-FR" b="1" dirty="0" smtClean="0">
                <a:effectLst>
                  <a:outerShdw blurRad="38100" dist="38100" dir="2700000" algn="tl">
                    <a:srgbClr val="000000">
                      <a:alpha val="43137"/>
                    </a:srgbClr>
                  </a:outerShdw>
                </a:effectLst>
              </a:rPr>
              <a:t>Construction de superstrat</a:t>
            </a:r>
            <a:endParaRPr lang="fr-FR" b="1" dirty="0"/>
          </a:p>
        </p:txBody>
      </p:sp>
      <p:sp>
        <p:nvSpPr>
          <p:cNvPr id="13" name="Rectangle 12"/>
          <p:cNvSpPr/>
          <p:nvPr/>
        </p:nvSpPr>
        <p:spPr>
          <a:xfrm>
            <a:off x="4586275" y="4572008"/>
            <a:ext cx="1660839" cy="369332"/>
          </a:xfrm>
          <a:prstGeom prst="rect">
            <a:avLst/>
          </a:prstGeom>
        </p:spPr>
        <p:txBody>
          <a:bodyPr wrap="none">
            <a:spAutoFit/>
          </a:bodyPr>
          <a:lstStyle/>
          <a:p>
            <a:pPr algn="ctr"/>
            <a:r>
              <a:rPr lang="fr-FR" b="1" dirty="0" smtClean="0">
                <a:effectLst>
                  <a:outerShdw blurRad="38100" dist="38100" dir="2700000" algn="tl">
                    <a:srgbClr val="000000">
                      <a:alpha val="43137"/>
                    </a:srgbClr>
                  </a:outerShdw>
                </a:effectLst>
              </a:rPr>
              <a:t>l’antenne patch</a:t>
            </a:r>
            <a:endParaRPr lang="fr-FR" b="1" dirty="0"/>
          </a:p>
        </p:txBody>
      </p:sp>
      <p:sp>
        <p:nvSpPr>
          <p:cNvPr id="15" name="Plus 14"/>
          <p:cNvSpPr/>
          <p:nvPr/>
        </p:nvSpPr>
        <p:spPr>
          <a:xfrm>
            <a:off x="3300391" y="2571744"/>
            <a:ext cx="357190" cy="428628"/>
          </a:xfrm>
          <a:prstGeom prst="mathPlus">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Égal 15"/>
          <p:cNvSpPr/>
          <p:nvPr/>
        </p:nvSpPr>
        <p:spPr>
          <a:xfrm>
            <a:off x="7586671" y="2714620"/>
            <a:ext cx="500066" cy="357190"/>
          </a:xfrm>
          <a:prstGeom prst="mathEqual">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8" name="Rectangle 17"/>
          <p:cNvSpPr/>
          <p:nvPr/>
        </p:nvSpPr>
        <p:spPr>
          <a:xfrm>
            <a:off x="9444059" y="714356"/>
            <a:ext cx="1018300" cy="400110"/>
          </a:xfrm>
          <a:prstGeom prst="rect">
            <a:avLst/>
          </a:prstGeom>
        </p:spPr>
        <p:txBody>
          <a:bodyPr wrap="square">
            <a:spAutoFit/>
          </a:bodyPr>
          <a:lstStyle/>
          <a:p>
            <a:r>
              <a:rPr lang="fr-FR" sz="2000" b="1" dirty="0" smtClean="0">
                <a:effectLst>
                  <a:outerShdw blurRad="38100" dist="38100" dir="2700000" algn="tl">
                    <a:srgbClr val="000000">
                      <a:alpha val="43137"/>
                    </a:srgbClr>
                  </a:outerShdw>
                </a:effectLst>
              </a:rPr>
              <a:t>Etape 3 </a:t>
            </a:r>
            <a:endParaRPr lang="fr-FR"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53" presetClass="entr" presetSubtype="0" fill="hold" nodeType="afterEffect">
                                  <p:stCondLst>
                                    <p:cond delay="0"/>
                                  </p:stCondLst>
                                  <p:childTnLst>
                                    <p:set>
                                      <p:cBhvr>
                                        <p:cTn id="12" dur="1" fill="hold">
                                          <p:stCondLst>
                                            <p:cond delay="0"/>
                                          </p:stCondLst>
                                        </p:cTn>
                                        <p:tgtEl>
                                          <p:spTgt spid="2050"/>
                                        </p:tgtEl>
                                        <p:attrNameLst>
                                          <p:attrName>style.visibility</p:attrName>
                                        </p:attrNameLst>
                                      </p:cBhvr>
                                      <p:to>
                                        <p:strVal val="visible"/>
                                      </p:to>
                                    </p:set>
                                    <p:anim calcmode="lin" valueType="num">
                                      <p:cBhvr>
                                        <p:cTn id="13" dur="500" fill="hold"/>
                                        <p:tgtEl>
                                          <p:spTgt spid="2050"/>
                                        </p:tgtEl>
                                        <p:attrNameLst>
                                          <p:attrName>ppt_w</p:attrName>
                                        </p:attrNameLst>
                                      </p:cBhvr>
                                      <p:tavLst>
                                        <p:tav tm="0">
                                          <p:val>
                                            <p:fltVal val="0"/>
                                          </p:val>
                                        </p:tav>
                                        <p:tav tm="100000">
                                          <p:val>
                                            <p:strVal val="#ppt_w"/>
                                          </p:val>
                                        </p:tav>
                                      </p:tavLst>
                                    </p:anim>
                                    <p:anim calcmode="lin" valueType="num">
                                      <p:cBhvr>
                                        <p:cTn id="14" dur="500" fill="hold"/>
                                        <p:tgtEl>
                                          <p:spTgt spid="2050"/>
                                        </p:tgtEl>
                                        <p:attrNameLst>
                                          <p:attrName>ppt_h</p:attrName>
                                        </p:attrNameLst>
                                      </p:cBhvr>
                                      <p:tavLst>
                                        <p:tav tm="0">
                                          <p:val>
                                            <p:fltVal val="0"/>
                                          </p:val>
                                        </p:tav>
                                        <p:tav tm="100000">
                                          <p:val>
                                            <p:strVal val="#ppt_h"/>
                                          </p:val>
                                        </p:tav>
                                      </p:tavLst>
                                    </p:anim>
                                    <p:animEffect transition="in" filter="fade">
                                      <p:cBhvr>
                                        <p:cTn id="15" dur="500"/>
                                        <p:tgtEl>
                                          <p:spTgt spid="2050"/>
                                        </p:tgtEl>
                                      </p:cBhvr>
                                    </p:animEffect>
                                  </p:childTnLst>
                                </p:cTn>
                              </p:par>
                            </p:childTnLst>
                          </p:cTn>
                        </p:par>
                        <p:par>
                          <p:cTn id="16" fill="hold">
                            <p:stCondLst>
                              <p:cond delay="1000"/>
                            </p:stCondLst>
                            <p:childTnLst>
                              <p:par>
                                <p:cTn id="17" presetID="53"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animEffect transition="in" filter="fade">
                                      <p:cBhvr>
                                        <p:cTn id="21" dur="500"/>
                                        <p:tgtEl>
                                          <p:spTgt spid="12"/>
                                        </p:tgtEl>
                                      </p:cBhvr>
                                    </p:animEffect>
                                  </p:childTnLst>
                                </p:cTn>
                              </p:par>
                            </p:childTnLst>
                          </p:cTn>
                        </p:par>
                        <p:par>
                          <p:cTn id="22" fill="hold">
                            <p:stCondLst>
                              <p:cond delay="1500"/>
                            </p:stCondLst>
                            <p:childTnLst>
                              <p:par>
                                <p:cTn id="23" presetID="53" presetClass="entr" presetSubtype="0"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ppt_w</p:attrName>
                                        </p:attrNameLst>
                                      </p:cBhvr>
                                      <p:tavLst>
                                        <p:tav tm="0">
                                          <p:val>
                                            <p:fltVal val="0"/>
                                          </p:val>
                                        </p:tav>
                                        <p:tav tm="100000">
                                          <p:val>
                                            <p:strVal val="#ppt_w"/>
                                          </p:val>
                                        </p:tav>
                                      </p:tavLst>
                                    </p:anim>
                                    <p:anim calcmode="lin" valueType="num">
                                      <p:cBhvr>
                                        <p:cTn id="26" dur="500" fill="hold"/>
                                        <p:tgtEl>
                                          <p:spTgt spid="15"/>
                                        </p:tgtEl>
                                        <p:attrNameLst>
                                          <p:attrName>ppt_h</p:attrName>
                                        </p:attrNameLst>
                                      </p:cBhvr>
                                      <p:tavLst>
                                        <p:tav tm="0">
                                          <p:val>
                                            <p:fltVal val="0"/>
                                          </p:val>
                                        </p:tav>
                                        <p:tav tm="100000">
                                          <p:val>
                                            <p:strVal val="#ppt_h"/>
                                          </p:val>
                                        </p:tav>
                                      </p:tavLst>
                                    </p:anim>
                                    <p:animEffect transition="in" filter="fade">
                                      <p:cBhvr>
                                        <p:cTn id="27" dur="500"/>
                                        <p:tgtEl>
                                          <p:spTgt spid="15"/>
                                        </p:tgtEl>
                                      </p:cBhvr>
                                    </p:animEffect>
                                  </p:childTnLst>
                                </p:cTn>
                              </p:par>
                            </p:childTnLst>
                          </p:cTn>
                        </p:par>
                        <p:par>
                          <p:cTn id="28" fill="hold">
                            <p:stCondLst>
                              <p:cond delay="2000"/>
                            </p:stCondLst>
                            <p:childTnLst>
                              <p:par>
                                <p:cTn id="29" presetID="53" presetClass="entr" presetSubtype="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500" fill="hold"/>
                                        <p:tgtEl>
                                          <p:spTgt spid="10"/>
                                        </p:tgtEl>
                                        <p:attrNameLst>
                                          <p:attrName>ppt_w</p:attrName>
                                        </p:attrNameLst>
                                      </p:cBhvr>
                                      <p:tavLst>
                                        <p:tav tm="0">
                                          <p:val>
                                            <p:fltVal val="0"/>
                                          </p:val>
                                        </p:tav>
                                        <p:tav tm="100000">
                                          <p:val>
                                            <p:strVal val="#ppt_w"/>
                                          </p:val>
                                        </p:tav>
                                      </p:tavLst>
                                    </p:anim>
                                    <p:anim calcmode="lin" valueType="num">
                                      <p:cBhvr>
                                        <p:cTn id="32" dur="500" fill="hold"/>
                                        <p:tgtEl>
                                          <p:spTgt spid="10"/>
                                        </p:tgtEl>
                                        <p:attrNameLst>
                                          <p:attrName>ppt_h</p:attrName>
                                        </p:attrNameLst>
                                      </p:cBhvr>
                                      <p:tavLst>
                                        <p:tav tm="0">
                                          <p:val>
                                            <p:fltVal val="0"/>
                                          </p:val>
                                        </p:tav>
                                        <p:tav tm="100000">
                                          <p:val>
                                            <p:strVal val="#ppt_h"/>
                                          </p:val>
                                        </p:tav>
                                      </p:tavLst>
                                    </p:anim>
                                    <p:animEffect transition="in" filter="fade">
                                      <p:cBhvr>
                                        <p:cTn id="33" dur="500"/>
                                        <p:tgtEl>
                                          <p:spTgt spid="10"/>
                                        </p:tgtEl>
                                      </p:cBhvr>
                                    </p:animEffect>
                                  </p:childTnLst>
                                </p:cTn>
                              </p:par>
                            </p:childTnLst>
                          </p:cTn>
                        </p:par>
                        <p:par>
                          <p:cTn id="34" fill="hold">
                            <p:stCondLst>
                              <p:cond delay="2500"/>
                            </p:stCondLst>
                            <p:childTnLst>
                              <p:par>
                                <p:cTn id="35" presetID="53" presetClass="entr" presetSubtype="0" fill="hold" nodeType="after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p:cTn id="37" dur="500" fill="hold"/>
                                        <p:tgtEl>
                                          <p:spTgt spid="6"/>
                                        </p:tgtEl>
                                        <p:attrNameLst>
                                          <p:attrName>ppt_w</p:attrName>
                                        </p:attrNameLst>
                                      </p:cBhvr>
                                      <p:tavLst>
                                        <p:tav tm="0">
                                          <p:val>
                                            <p:fltVal val="0"/>
                                          </p:val>
                                        </p:tav>
                                        <p:tav tm="100000">
                                          <p:val>
                                            <p:strVal val="#ppt_w"/>
                                          </p:val>
                                        </p:tav>
                                      </p:tavLst>
                                    </p:anim>
                                    <p:anim calcmode="lin" valueType="num">
                                      <p:cBhvr>
                                        <p:cTn id="38" dur="500" fill="hold"/>
                                        <p:tgtEl>
                                          <p:spTgt spid="6"/>
                                        </p:tgtEl>
                                        <p:attrNameLst>
                                          <p:attrName>ppt_h</p:attrName>
                                        </p:attrNameLst>
                                      </p:cBhvr>
                                      <p:tavLst>
                                        <p:tav tm="0">
                                          <p:val>
                                            <p:fltVal val="0"/>
                                          </p:val>
                                        </p:tav>
                                        <p:tav tm="100000">
                                          <p:val>
                                            <p:strVal val="#ppt_h"/>
                                          </p:val>
                                        </p:tav>
                                      </p:tavLst>
                                    </p:anim>
                                    <p:animEffect transition="in" filter="fade">
                                      <p:cBhvr>
                                        <p:cTn id="39" dur="500"/>
                                        <p:tgtEl>
                                          <p:spTgt spid="6"/>
                                        </p:tgtEl>
                                      </p:cBhvr>
                                    </p:animEffect>
                                  </p:childTnLst>
                                </p:cTn>
                              </p:par>
                            </p:childTnLst>
                          </p:cTn>
                        </p:par>
                        <p:par>
                          <p:cTn id="40" fill="hold">
                            <p:stCondLst>
                              <p:cond delay="3000"/>
                            </p:stCondLst>
                            <p:childTnLst>
                              <p:par>
                                <p:cTn id="41" presetID="53" presetClass="entr" presetSubtype="0"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p:cTn id="43" dur="500" fill="hold"/>
                                        <p:tgtEl>
                                          <p:spTgt spid="13"/>
                                        </p:tgtEl>
                                        <p:attrNameLst>
                                          <p:attrName>ppt_w</p:attrName>
                                        </p:attrNameLst>
                                      </p:cBhvr>
                                      <p:tavLst>
                                        <p:tav tm="0">
                                          <p:val>
                                            <p:fltVal val="0"/>
                                          </p:val>
                                        </p:tav>
                                        <p:tav tm="100000">
                                          <p:val>
                                            <p:strVal val="#ppt_w"/>
                                          </p:val>
                                        </p:tav>
                                      </p:tavLst>
                                    </p:anim>
                                    <p:anim calcmode="lin" valueType="num">
                                      <p:cBhvr>
                                        <p:cTn id="44" dur="500" fill="hold"/>
                                        <p:tgtEl>
                                          <p:spTgt spid="13"/>
                                        </p:tgtEl>
                                        <p:attrNameLst>
                                          <p:attrName>ppt_h</p:attrName>
                                        </p:attrNameLst>
                                      </p:cBhvr>
                                      <p:tavLst>
                                        <p:tav tm="0">
                                          <p:val>
                                            <p:fltVal val="0"/>
                                          </p:val>
                                        </p:tav>
                                        <p:tav tm="100000">
                                          <p:val>
                                            <p:strVal val="#ppt_h"/>
                                          </p:val>
                                        </p:tav>
                                      </p:tavLst>
                                    </p:anim>
                                    <p:animEffect transition="in" filter="fade">
                                      <p:cBhvr>
                                        <p:cTn id="45" dur="500"/>
                                        <p:tgtEl>
                                          <p:spTgt spid="13"/>
                                        </p:tgtEl>
                                      </p:cBhvr>
                                    </p:animEffect>
                                  </p:childTnLst>
                                </p:cTn>
                              </p:par>
                            </p:childTnLst>
                          </p:cTn>
                        </p:par>
                        <p:par>
                          <p:cTn id="46" fill="hold">
                            <p:stCondLst>
                              <p:cond delay="3500"/>
                            </p:stCondLst>
                            <p:childTnLst>
                              <p:par>
                                <p:cTn id="47" presetID="53" presetClass="entr" presetSubtype="0" fill="hold" grpId="0" nodeType="after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p:cTn id="49" dur="500" fill="hold"/>
                                        <p:tgtEl>
                                          <p:spTgt spid="16"/>
                                        </p:tgtEl>
                                        <p:attrNameLst>
                                          <p:attrName>ppt_w</p:attrName>
                                        </p:attrNameLst>
                                      </p:cBhvr>
                                      <p:tavLst>
                                        <p:tav tm="0">
                                          <p:val>
                                            <p:fltVal val="0"/>
                                          </p:val>
                                        </p:tav>
                                        <p:tav tm="100000">
                                          <p:val>
                                            <p:strVal val="#ppt_w"/>
                                          </p:val>
                                        </p:tav>
                                      </p:tavLst>
                                    </p:anim>
                                    <p:anim calcmode="lin" valueType="num">
                                      <p:cBhvr>
                                        <p:cTn id="50" dur="500" fill="hold"/>
                                        <p:tgtEl>
                                          <p:spTgt spid="16"/>
                                        </p:tgtEl>
                                        <p:attrNameLst>
                                          <p:attrName>ppt_h</p:attrName>
                                        </p:attrNameLst>
                                      </p:cBhvr>
                                      <p:tavLst>
                                        <p:tav tm="0">
                                          <p:val>
                                            <p:fltVal val="0"/>
                                          </p:val>
                                        </p:tav>
                                        <p:tav tm="100000">
                                          <p:val>
                                            <p:strVal val="#ppt_h"/>
                                          </p:val>
                                        </p:tav>
                                      </p:tavLst>
                                    </p:anim>
                                    <p:animEffect transition="in" filter="fade">
                                      <p:cBhvr>
                                        <p:cTn id="51" dur="500"/>
                                        <p:tgtEl>
                                          <p:spTgt spid="16"/>
                                        </p:tgtEl>
                                      </p:cBhvr>
                                    </p:animEffect>
                                  </p:childTnLst>
                                </p:cTn>
                              </p:par>
                            </p:childTnLst>
                          </p:cTn>
                        </p:par>
                        <p:par>
                          <p:cTn id="52" fill="hold">
                            <p:stCondLst>
                              <p:cond delay="4000"/>
                            </p:stCondLst>
                            <p:childTnLst>
                              <p:par>
                                <p:cTn id="53" presetID="53" presetClass="entr" presetSubtype="0"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 calcmode="lin" valueType="num">
                                      <p:cBhvr>
                                        <p:cTn id="55" dur="500" fill="hold"/>
                                        <p:tgtEl>
                                          <p:spTgt spid="18"/>
                                        </p:tgtEl>
                                        <p:attrNameLst>
                                          <p:attrName>ppt_w</p:attrName>
                                        </p:attrNameLst>
                                      </p:cBhvr>
                                      <p:tavLst>
                                        <p:tav tm="0">
                                          <p:val>
                                            <p:fltVal val="0"/>
                                          </p:val>
                                        </p:tav>
                                        <p:tav tm="100000">
                                          <p:val>
                                            <p:strVal val="#ppt_w"/>
                                          </p:val>
                                        </p:tav>
                                      </p:tavLst>
                                    </p:anim>
                                    <p:anim calcmode="lin" valueType="num">
                                      <p:cBhvr>
                                        <p:cTn id="56" dur="500" fill="hold"/>
                                        <p:tgtEl>
                                          <p:spTgt spid="18"/>
                                        </p:tgtEl>
                                        <p:attrNameLst>
                                          <p:attrName>ppt_h</p:attrName>
                                        </p:attrNameLst>
                                      </p:cBhvr>
                                      <p:tavLst>
                                        <p:tav tm="0">
                                          <p:val>
                                            <p:fltVal val="0"/>
                                          </p:val>
                                        </p:tav>
                                        <p:tav tm="100000">
                                          <p:val>
                                            <p:strVal val="#ppt_h"/>
                                          </p:val>
                                        </p:tav>
                                      </p:tavLst>
                                    </p:anim>
                                    <p:animEffect transition="in" filter="fade">
                                      <p:cBhvr>
                                        <p:cTn id="57" dur="500"/>
                                        <p:tgtEl>
                                          <p:spTgt spid="18"/>
                                        </p:tgtEl>
                                      </p:cBhvr>
                                    </p:animEffect>
                                  </p:childTnLst>
                                </p:cTn>
                              </p:par>
                            </p:childTnLst>
                          </p:cTn>
                        </p:par>
                        <p:par>
                          <p:cTn id="58" fill="hold">
                            <p:stCondLst>
                              <p:cond delay="4500"/>
                            </p:stCondLst>
                            <p:childTnLst>
                              <p:par>
                                <p:cTn id="59" presetID="53" presetClass="entr" presetSubtype="0" fill="hold" nodeType="afterEffect">
                                  <p:stCondLst>
                                    <p:cond delay="0"/>
                                  </p:stCondLst>
                                  <p:childTnLst>
                                    <p:set>
                                      <p:cBhvr>
                                        <p:cTn id="60" dur="1" fill="hold">
                                          <p:stCondLst>
                                            <p:cond delay="0"/>
                                          </p:stCondLst>
                                        </p:cTn>
                                        <p:tgtEl>
                                          <p:spTgt spid="4"/>
                                        </p:tgtEl>
                                        <p:attrNameLst>
                                          <p:attrName>style.visibility</p:attrName>
                                        </p:attrNameLst>
                                      </p:cBhvr>
                                      <p:to>
                                        <p:strVal val="visible"/>
                                      </p:to>
                                    </p:set>
                                    <p:anim calcmode="lin" valueType="num">
                                      <p:cBhvr>
                                        <p:cTn id="61" dur="500" fill="hold"/>
                                        <p:tgtEl>
                                          <p:spTgt spid="4"/>
                                        </p:tgtEl>
                                        <p:attrNameLst>
                                          <p:attrName>ppt_w</p:attrName>
                                        </p:attrNameLst>
                                      </p:cBhvr>
                                      <p:tavLst>
                                        <p:tav tm="0">
                                          <p:val>
                                            <p:fltVal val="0"/>
                                          </p:val>
                                        </p:tav>
                                        <p:tav tm="100000">
                                          <p:val>
                                            <p:strVal val="#ppt_w"/>
                                          </p:val>
                                        </p:tav>
                                      </p:tavLst>
                                    </p:anim>
                                    <p:anim calcmode="lin" valueType="num">
                                      <p:cBhvr>
                                        <p:cTn id="62" dur="500" fill="hold"/>
                                        <p:tgtEl>
                                          <p:spTgt spid="4"/>
                                        </p:tgtEl>
                                        <p:attrNameLst>
                                          <p:attrName>ppt_h</p:attrName>
                                        </p:attrNameLst>
                                      </p:cBhvr>
                                      <p:tavLst>
                                        <p:tav tm="0">
                                          <p:val>
                                            <p:fltVal val="0"/>
                                          </p:val>
                                        </p:tav>
                                        <p:tav tm="100000">
                                          <p:val>
                                            <p:strVal val="#ppt_h"/>
                                          </p:val>
                                        </p:tav>
                                      </p:tavLst>
                                    </p:anim>
                                    <p:animEffect transition="in" filter="fade">
                                      <p:cBhvr>
                                        <p:cTn id="63" dur="500"/>
                                        <p:tgtEl>
                                          <p:spTgt spid="4"/>
                                        </p:tgtEl>
                                      </p:cBhvr>
                                    </p:animEffect>
                                  </p:childTnLst>
                                </p:cTn>
                              </p:par>
                            </p:childTnLst>
                          </p:cTn>
                        </p:par>
                        <p:par>
                          <p:cTn id="64" fill="hold">
                            <p:stCondLst>
                              <p:cond delay="5000"/>
                            </p:stCondLst>
                            <p:childTnLst>
                              <p:par>
                                <p:cTn id="65" presetID="53" presetClass="entr" presetSubtype="0" fill="hold" grpId="0" nodeType="afterEffect">
                                  <p:stCondLst>
                                    <p:cond delay="0"/>
                                  </p:stCondLst>
                                  <p:childTnLst>
                                    <p:set>
                                      <p:cBhvr>
                                        <p:cTn id="66" dur="1" fill="hold">
                                          <p:stCondLst>
                                            <p:cond delay="0"/>
                                          </p:stCondLst>
                                        </p:cTn>
                                        <p:tgtEl>
                                          <p:spTgt spid="11"/>
                                        </p:tgtEl>
                                        <p:attrNameLst>
                                          <p:attrName>style.visibility</p:attrName>
                                        </p:attrNameLst>
                                      </p:cBhvr>
                                      <p:to>
                                        <p:strVal val="visible"/>
                                      </p:to>
                                    </p:set>
                                    <p:anim calcmode="lin" valueType="num">
                                      <p:cBhvr>
                                        <p:cTn id="67" dur="500" fill="hold"/>
                                        <p:tgtEl>
                                          <p:spTgt spid="11"/>
                                        </p:tgtEl>
                                        <p:attrNameLst>
                                          <p:attrName>ppt_w</p:attrName>
                                        </p:attrNameLst>
                                      </p:cBhvr>
                                      <p:tavLst>
                                        <p:tav tm="0">
                                          <p:val>
                                            <p:fltVal val="0"/>
                                          </p:val>
                                        </p:tav>
                                        <p:tav tm="100000">
                                          <p:val>
                                            <p:strVal val="#ppt_w"/>
                                          </p:val>
                                        </p:tav>
                                      </p:tavLst>
                                    </p:anim>
                                    <p:anim calcmode="lin" valueType="num">
                                      <p:cBhvr>
                                        <p:cTn id="68" dur="500" fill="hold"/>
                                        <p:tgtEl>
                                          <p:spTgt spid="11"/>
                                        </p:tgtEl>
                                        <p:attrNameLst>
                                          <p:attrName>ppt_h</p:attrName>
                                        </p:attrNameLst>
                                      </p:cBhvr>
                                      <p:tavLst>
                                        <p:tav tm="0">
                                          <p:val>
                                            <p:fltVal val="0"/>
                                          </p:val>
                                        </p:tav>
                                        <p:tav tm="100000">
                                          <p:val>
                                            <p:strVal val="#ppt_h"/>
                                          </p:val>
                                        </p:tav>
                                      </p:tavLst>
                                    </p:anim>
                                    <p:animEffect transition="in" filter="fade">
                                      <p:cBhvr>
                                        <p:cTn id="6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1" grpId="0"/>
      <p:bldP spid="12" grpId="0"/>
      <p:bldP spid="13" grpId="0"/>
      <p:bldP spid="15" grpId="0" animBg="1"/>
      <p:bldP spid="16" grpId="0" animBg="1"/>
      <p:bldP spid="18" grpId="0"/>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re 1"/>
          <p:cNvSpPr>
            <a:spLocks noGrp="1"/>
          </p:cNvSpPr>
          <p:nvPr>
            <p:ph type="title"/>
          </p:nvPr>
        </p:nvSpPr>
        <p:spPr>
          <a:xfrm>
            <a:off x="2728887" y="214290"/>
            <a:ext cx="6072230" cy="560406"/>
          </a:xfrm>
        </p:spPr>
        <p:txBody>
          <a:bodyPr>
            <a:normAutofit fontScale="90000"/>
          </a:bodyPr>
          <a:lstStyle/>
          <a:p>
            <a:pPr algn="ctr"/>
            <a:r>
              <a:rPr lang="fr-FR" sz="3600" b="1" dirty="0" err="1" smtClean="0">
                <a:solidFill>
                  <a:srgbClr val="C00000"/>
                </a:solidFill>
                <a:effectLst>
                  <a:outerShdw blurRad="38100" dist="38100" dir="2700000" algn="tl">
                    <a:srgbClr val="000000">
                      <a:alpha val="43137"/>
                    </a:srgbClr>
                  </a:outerShdw>
                </a:effectLst>
                <a:latin typeface="Gisha" pitchFamily="34" charset="-79"/>
                <a:cs typeface="Gisha" pitchFamily="34" charset="-79"/>
              </a:rPr>
              <a:t>Effect</a:t>
            </a:r>
            <a:r>
              <a:rPr lang="fr-FR" sz="3600" b="1" dirty="0" smtClean="0">
                <a:solidFill>
                  <a:srgbClr val="C00000"/>
                </a:solidFill>
                <a:effectLst>
                  <a:outerShdw blurRad="38100" dist="38100" dir="2700000" algn="tl">
                    <a:srgbClr val="000000">
                      <a:alpha val="43137"/>
                    </a:srgbClr>
                  </a:outerShdw>
                </a:effectLst>
                <a:latin typeface="Gisha" pitchFamily="34" charset="-79"/>
                <a:cs typeface="Gisha" pitchFamily="34" charset="-79"/>
              </a:rPr>
              <a:t> de la distance k </a:t>
            </a:r>
            <a:endParaRPr lang="fr-FR" sz="3600" b="1" dirty="0">
              <a:solidFill>
                <a:srgbClr val="C00000"/>
              </a:solidFill>
              <a:effectLst>
                <a:outerShdw blurRad="38100" dist="38100" dir="2700000" algn="tl">
                  <a:srgbClr val="000000">
                    <a:alpha val="43137"/>
                  </a:srgbClr>
                </a:outerShdw>
              </a:effectLst>
              <a:latin typeface="Gisha" pitchFamily="34" charset="-79"/>
              <a:cs typeface="Gisha" pitchFamily="34" charset="-79"/>
            </a:endParaRPr>
          </a:p>
        </p:txBody>
      </p:sp>
      <p:sp>
        <p:nvSpPr>
          <p:cNvPr id="3" name="Espace réservé du contenu 2"/>
          <p:cNvSpPr>
            <a:spLocks noGrp="1"/>
          </p:cNvSpPr>
          <p:nvPr>
            <p:ph idx="1"/>
          </p:nvPr>
        </p:nvSpPr>
        <p:spPr>
          <a:xfrm>
            <a:off x="157119" y="1357298"/>
            <a:ext cx="10764246" cy="4768869"/>
          </a:xfrm>
        </p:spPr>
        <p:txBody>
          <a:bodyPr/>
          <a:lstStyle/>
          <a:p>
            <a:pPr algn="ctr">
              <a:buNone/>
            </a:pPr>
            <a:r>
              <a:rPr lang="fr-FR" sz="2400" b="1" dirty="0" smtClean="0"/>
              <a:t>L’intégration de la cellule doit être de distance k de l’antenne pour cela faut voir quelle distance va obtenir les meilleurs résultats:</a:t>
            </a:r>
          </a:p>
          <a:p>
            <a:pPr>
              <a:buNone/>
            </a:pPr>
            <a:r>
              <a:rPr lang="fr-FR" dirty="0" smtClean="0"/>
              <a:t>  </a:t>
            </a:r>
            <a:endParaRPr lang="fr-FR" dirty="0"/>
          </a:p>
        </p:txBody>
      </p:sp>
      <p:sp>
        <p:nvSpPr>
          <p:cNvPr id="8" name="Espace réservé du numéro de diapositive 7"/>
          <p:cNvSpPr>
            <a:spLocks noGrp="1"/>
          </p:cNvSpPr>
          <p:nvPr>
            <p:ph type="sldNum" sz="quarter" idx="12"/>
          </p:nvPr>
        </p:nvSpPr>
        <p:spPr/>
        <p:txBody>
          <a:bodyPr/>
          <a:lstStyle/>
          <a:p>
            <a:fld id="{764F108D-0FEA-4783-9C00-7E3AF080424A}" type="slidenum">
              <a:rPr lang="fr-FR" smtClean="0"/>
              <a:pPr/>
              <a:t>27</a:t>
            </a:fld>
            <a:endParaRPr lang="fr-FR"/>
          </a:p>
        </p:txBody>
      </p:sp>
      <p:graphicFrame>
        <p:nvGraphicFramePr>
          <p:cNvPr id="4" name="Tableau 3"/>
          <p:cNvGraphicFramePr>
            <a:graphicFrameLocks noGrp="1"/>
          </p:cNvGraphicFramePr>
          <p:nvPr/>
        </p:nvGraphicFramePr>
        <p:xfrm>
          <a:off x="1085813" y="2714621"/>
          <a:ext cx="4071966" cy="3429022"/>
        </p:xfrm>
        <a:graphic>
          <a:graphicData uri="http://schemas.openxmlformats.org/drawingml/2006/table">
            <a:tbl>
              <a:tblPr firstRow="1" bandRow="1">
                <a:tableStyleId>{85BE263C-DBD7-4A20-BB59-AAB30ACAA65A}</a:tableStyleId>
              </a:tblPr>
              <a:tblGrid>
                <a:gridCol w="4071966"/>
              </a:tblGrid>
              <a:tr h="864534">
                <a:tc>
                  <a:txBody>
                    <a:bodyPr/>
                    <a:lstStyle/>
                    <a:p>
                      <a:pPr algn="ctr"/>
                      <a:r>
                        <a:rPr lang="fr-FR" sz="2400" dirty="0" smtClean="0">
                          <a:effectLst>
                            <a:outerShdw blurRad="38100" dist="38100" dir="2700000" algn="tl">
                              <a:srgbClr val="000000">
                                <a:alpha val="43137"/>
                              </a:srgbClr>
                            </a:outerShdw>
                          </a:effectLst>
                        </a:rPr>
                        <a:t>Valeurs k</a:t>
                      </a:r>
                      <a:endParaRPr lang="fr-FR" sz="2400" b="1" dirty="0">
                        <a:effectLst>
                          <a:outerShdw blurRad="38100" dist="38100" dir="2700000" algn="tl">
                            <a:srgbClr val="000000">
                              <a:alpha val="43137"/>
                            </a:srgbClr>
                          </a:outerShdw>
                        </a:effectLst>
                      </a:endParaRPr>
                    </a:p>
                  </a:txBody>
                  <a:tcPr/>
                </a:tc>
              </a:tr>
              <a:tr h="641122">
                <a:tc>
                  <a:txBody>
                    <a:bodyPr/>
                    <a:lstStyle/>
                    <a:p>
                      <a:pPr algn="ctr"/>
                      <a:r>
                        <a:rPr lang="fr-FR" sz="2400" b="1" dirty="0" smtClean="0">
                          <a:effectLst>
                            <a:outerShdw blurRad="38100" dist="38100" dir="2700000" algn="tl">
                              <a:srgbClr val="000000">
                                <a:alpha val="43137"/>
                              </a:srgbClr>
                            </a:outerShdw>
                          </a:effectLst>
                        </a:rPr>
                        <a:t>20</a:t>
                      </a:r>
                      <a:endParaRPr lang="fr-FR" sz="2400" b="1" dirty="0">
                        <a:effectLst>
                          <a:outerShdw blurRad="38100" dist="38100" dir="2700000" algn="tl">
                            <a:srgbClr val="000000">
                              <a:alpha val="43137"/>
                            </a:srgbClr>
                          </a:outerShdw>
                        </a:effectLst>
                      </a:endParaRPr>
                    </a:p>
                  </a:txBody>
                  <a:tcPr/>
                </a:tc>
              </a:tr>
              <a:tr h="641122">
                <a:tc>
                  <a:txBody>
                    <a:bodyPr/>
                    <a:lstStyle/>
                    <a:p>
                      <a:pPr algn="ctr"/>
                      <a:r>
                        <a:rPr lang="fr-FR" sz="2400" b="1" dirty="0" smtClean="0">
                          <a:effectLst>
                            <a:outerShdw blurRad="38100" dist="38100" dir="2700000" algn="tl">
                              <a:srgbClr val="000000">
                                <a:alpha val="43137"/>
                              </a:srgbClr>
                            </a:outerShdw>
                          </a:effectLst>
                        </a:rPr>
                        <a:t>30</a:t>
                      </a:r>
                      <a:endParaRPr lang="fr-FR" sz="2400" b="1" dirty="0">
                        <a:effectLst>
                          <a:outerShdw blurRad="38100" dist="38100" dir="2700000" algn="tl">
                            <a:srgbClr val="000000">
                              <a:alpha val="43137"/>
                            </a:srgbClr>
                          </a:outerShdw>
                        </a:effectLst>
                      </a:endParaRPr>
                    </a:p>
                  </a:txBody>
                  <a:tcPr/>
                </a:tc>
              </a:tr>
              <a:tr h="641122">
                <a:tc>
                  <a:txBody>
                    <a:bodyPr/>
                    <a:lstStyle/>
                    <a:p>
                      <a:pPr algn="ctr"/>
                      <a:r>
                        <a:rPr lang="fr-FR" sz="2400" b="1" dirty="0" smtClean="0">
                          <a:effectLst>
                            <a:outerShdw blurRad="38100" dist="38100" dir="2700000" algn="tl">
                              <a:srgbClr val="000000">
                                <a:alpha val="43137"/>
                              </a:srgbClr>
                            </a:outerShdw>
                          </a:effectLst>
                        </a:rPr>
                        <a:t>35</a:t>
                      </a:r>
                      <a:endParaRPr lang="fr-FR" sz="2400" b="1" dirty="0">
                        <a:effectLst>
                          <a:outerShdw blurRad="38100" dist="38100" dir="2700000" algn="tl">
                            <a:srgbClr val="000000">
                              <a:alpha val="43137"/>
                            </a:srgbClr>
                          </a:outerShdw>
                        </a:effectLst>
                      </a:endParaRPr>
                    </a:p>
                  </a:txBody>
                  <a:tcPr/>
                </a:tc>
              </a:tr>
              <a:tr h="641122">
                <a:tc>
                  <a:txBody>
                    <a:bodyPr/>
                    <a:lstStyle/>
                    <a:p>
                      <a:pPr algn="ctr"/>
                      <a:r>
                        <a:rPr lang="fr-FR" sz="2400" b="1" dirty="0" smtClean="0">
                          <a:effectLst>
                            <a:outerShdw blurRad="38100" dist="38100" dir="2700000" algn="tl">
                              <a:srgbClr val="000000">
                                <a:alpha val="43137"/>
                              </a:srgbClr>
                            </a:outerShdw>
                          </a:effectLst>
                        </a:rPr>
                        <a:t>45</a:t>
                      </a:r>
                      <a:endParaRPr lang="fr-FR" sz="2400" b="1" dirty="0">
                        <a:effectLst>
                          <a:outerShdw blurRad="38100" dist="38100" dir="2700000" algn="tl">
                            <a:srgbClr val="000000">
                              <a:alpha val="43137"/>
                            </a:srgbClr>
                          </a:outerShdw>
                        </a:effectLst>
                      </a:endParaRPr>
                    </a:p>
                  </a:txBody>
                  <a:tcPr/>
                </a:tc>
              </a:tr>
            </a:tbl>
          </a:graphicData>
        </a:graphic>
      </p:graphicFrame>
      <p:pic>
        <p:nvPicPr>
          <p:cNvPr id="3074" name="Picture 2" descr="C:\Users\ami\Desktop\cc.PNG"/>
          <p:cNvPicPr>
            <a:picLocks noChangeAspect="1" noChangeArrowheads="1"/>
          </p:cNvPicPr>
          <p:nvPr/>
        </p:nvPicPr>
        <p:blipFill>
          <a:blip r:embed="rId2"/>
          <a:srcRect/>
          <a:stretch>
            <a:fillRect/>
          </a:stretch>
        </p:blipFill>
        <p:spPr bwMode="auto">
          <a:xfrm>
            <a:off x="6157911" y="2571744"/>
            <a:ext cx="4572032" cy="3867462"/>
          </a:xfrm>
          <a:prstGeom prst="rect">
            <a:avLst/>
          </a:prstGeom>
          <a:ln>
            <a:noFill/>
          </a:ln>
          <a:effectLst>
            <a:outerShdw blurRad="292100" dist="139700" dir="2700000" algn="tl" rotWithShape="0">
              <a:srgbClr val="333333">
                <a:alpha val="65000"/>
              </a:srgbClr>
            </a:outerShdw>
          </a:effectLst>
        </p:spPr>
      </p:pic>
      <p:sp>
        <p:nvSpPr>
          <p:cNvPr id="7" name="Double flèche horizontale 6"/>
          <p:cNvSpPr/>
          <p:nvPr/>
        </p:nvSpPr>
        <p:spPr>
          <a:xfrm>
            <a:off x="7515233" y="4429132"/>
            <a:ext cx="1643074" cy="142876"/>
          </a:xfrm>
          <a:prstGeom prst="leftRightArrow">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p>
        </p:txBody>
      </p:sp>
      <p:sp>
        <p:nvSpPr>
          <p:cNvPr id="9" name="Rectangle 8"/>
          <p:cNvSpPr/>
          <p:nvPr/>
        </p:nvSpPr>
        <p:spPr>
          <a:xfrm>
            <a:off x="8086737" y="3929066"/>
            <a:ext cx="357190" cy="523220"/>
          </a:xfrm>
          <a:prstGeom prst="rect">
            <a:avLst/>
          </a:prstGeom>
        </p:spPr>
        <p:txBody>
          <a:bodyPr wrap="square">
            <a:spAutoFit/>
          </a:bodyPr>
          <a:lstStyle/>
          <a:p>
            <a:r>
              <a:rPr lang="fr-FR" sz="2800" b="1" dirty="0" smtClean="0">
                <a:effectLst>
                  <a:outerShdw blurRad="38100" dist="38100" dir="2700000" algn="tl">
                    <a:srgbClr val="000000">
                      <a:alpha val="43137"/>
                    </a:srgbClr>
                  </a:outerShdw>
                </a:effectLst>
              </a:rPr>
              <a:t>k</a:t>
            </a:r>
            <a:endParaRPr lang="fr-FR" sz="2800" b="1" dirty="0"/>
          </a:p>
        </p:txBody>
      </p:sp>
      <p:cxnSp>
        <p:nvCxnSpPr>
          <p:cNvPr id="10" name="Connecteur droit 9"/>
          <p:cNvCxnSpPr/>
          <p:nvPr/>
        </p:nvCxnSpPr>
        <p:spPr>
          <a:xfrm>
            <a:off x="1300127" y="785794"/>
            <a:ext cx="9286940" cy="158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7" presetClass="entr" presetSubtype="0" fill="hold" grpId="0"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53" presetClass="entr" presetSubtype="0" fill="hold" nodeType="afterEffect">
                                  <p:stCondLst>
                                    <p:cond delay="0"/>
                                  </p:stCondLst>
                                  <p:childTnLst>
                                    <p:set>
                                      <p:cBhvr>
                                        <p:cTn id="24" dur="1" fill="hold">
                                          <p:stCondLst>
                                            <p:cond delay="0"/>
                                          </p:stCondLst>
                                        </p:cTn>
                                        <p:tgtEl>
                                          <p:spTgt spid="3074"/>
                                        </p:tgtEl>
                                        <p:attrNameLst>
                                          <p:attrName>style.visibility</p:attrName>
                                        </p:attrNameLst>
                                      </p:cBhvr>
                                      <p:to>
                                        <p:strVal val="visible"/>
                                      </p:to>
                                    </p:set>
                                    <p:anim calcmode="lin" valueType="num">
                                      <p:cBhvr>
                                        <p:cTn id="25" dur="500" fill="hold"/>
                                        <p:tgtEl>
                                          <p:spTgt spid="3074"/>
                                        </p:tgtEl>
                                        <p:attrNameLst>
                                          <p:attrName>ppt_w</p:attrName>
                                        </p:attrNameLst>
                                      </p:cBhvr>
                                      <p:tavLst>
                                        <p:tav tm="0">
                                          <p:val>
                                            <p:fltVal val="0"/>
                                          </p:val>
                                        </p:tav>
                                        <p:tav tm="100000">
                                          <p:val>
                                            <p:strVal val="#ppt_w"/>
                                          </p:val>
                                        </p:tav>
                                      </p:tavLst>
                                    </p:anim>
                                    <p:anim calcmode="lin" valueType="num">
                                      <p:cBhvr>
                                        <p:cTn id="26" dur="500" fill="hold"/>
                                        <p:tgtEl>
                                          <p:spTgt spid="3074"/>
                                        </p:tgtEl>
                                        <p:attrNameLst>
                                          <p:attrName>ppt_h</p:attrName>
                                        </p:attrNameLst>
                                      </p:cBhvr>
                                      <p:tavLst>
                                        <p:tav tm="0">
                                          <p:val>
                                            <p:fltVal val="0"/>
                                          </p:val>
                                        </p:tav>
                                        <p:tav tm="100000">
                                          <p:val>
                                            <p:strVal val="#ppt_h"/>
                                          </p:val>
                                        </p:tav>
                                      </p:tavLst>
                                    </p:anim>
                                    <p:animEffect transition="in" filter="fade">
                                      <p:cBhvr>
                                        <p:cTn id="27" dur="500"/>
                                        <p:tgtEl>
                                          <p:spTgt spid="3074"/>
                                        </p:tgtEl>
                                      </p:cBhvr>
                                    </p:animEffect>
                                  </p:childTnLst>
                                </p:cTn>
                              </p:par>
                            </p:childTnLst>
                          </p:cTn>
                        </p:par>
                        <p:par>
                          <p:cTn id="28" fill="hold">
                            <p:stCondLst>
                              <p:cond delay="3500"/>
                            </p:stCondLst>
                            <p:childTnLst>
                              <p:par>
                                <p:cTn id="29" presetID="53" presetClass="entr" presetSubtype="0"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p:cTn id="31" dur="500" fill="hold"/>
                                        <p:tgtEl>
                                          <p:spTgt spid="7"/>
                                        </p:tgtEl>
                                        <p:attrNameLst>
                                          <p:attrName>ppt_w</p:attrName>
                                        </p:attrNameLst>
                                      </p:cBhvr>
                                      <p:tavLst>
                                        <p:tav tm="0">
                                          <p:val>
                                            <p:fltVal val="0"/>
                                          </p:val>
                                        </p:tav>
                                        <p:tav tm="100000">
                                          <p:val>
                                            <p:strVal val="#ppt_w"/>
                                          </p:val>
                                        </p:tav>
                                      </p:tavLst>
                                    </p:anim>
                                    <p:anim calcmode="lin" valueType="num">
                                      <p:cBhvr>
                                        <p:cTn id="32" dur="500" fill="hold"/>
                                        <p:tgtEl>
                                          <p:spTgt spid="7"/>
                                        </p:tgtEl>
                                        <p:attrNameLst>
                                          <p:attrName>ppt_h</p:attrName>
                                        </p:attrNameLst>
                                      </p:cBhvr>
                                      <p:tavLst>
                                        <p:tav tm="0">
                                          <p:val>
                                            <p:fltVal val="0"/>
                                          </p:val>
                                        </p:tav>
                                        <p:tav tm="100000">
                                          <p:val>
                                            <p:strVal val="#ppt_h"/>
                                          </p:val>
                                        </p:tav>
                                      </p:tavLst>
                                    </p:anim>
                                    <p:animEffect transition="in" filter="fade">
                                      <p:cBhvr>
                                        <p:cTn id="33" dur="500"/>
                                        <p:tgtEl>
                                          <p:spTgt spid="7"/>
                                        </p:tgtEl>
                                      </p:cBhvr>
                                    </p:animEffect>
                                  </p:childTnLst>
                                </p:cTn>
                              </p:par>
                            </p:childTnLst>
                          </p:cTn>
                        </p:par>
                        <p:par>
                          <p:cTn id="34" fill="hold">
                            <p:stCondLst>
                              <p:cond delay="4000"/>
                            </p:stCondLst>
                            <p:childTnLst>
                              <p:par>
                                <p:cTn id="35" presetID="53" presetClass="entr" presetSubtype="0"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p:cTn id="37" dur="500" fill="hold"/>
                                        <p:tgtEl>
                                          <p:spTgt spid="9"/>
                                        </p:tgtEl>
                                        <p:attrNameLst>
                                          <p:attrName>ppt_w</p:attrName>
                                        </p:attrNameLst>
                                      </p:cBhvr>
                                      <p:tavLst>
                                        <p:tav tm="0">
                                          <p:val>
                                            <p:fltVal val="0"/>
                                          </p:val>
                                        </p:tav>
                                        <p:tav tm="100000">
                                          <p:val>
                                            <p:strVal val="#ppt_w"/>
                                          </p:val>
                                        </p:tav>
                                      </p:tavLst>
                                    </p:anim>
                                    <p:anim calcmode="lin" valueType="num">
                                      <p:cBhvr>
                                        <p:cTn id="38" dur="500" fill="hold"/>
                                        <p:tgtEl>
                                          <p:spTgt spid="9"/>
                                        </p:tgtEl>
                                        <p:attrNameLst>
                                          <p:attrName>ppt_h</p:attrName>
                                        </p:attrNameLst>
                                      </p:cBhvr>
                                      <p:tavLst>
                                        <p:tav tm="0">
                                          <p:val>
                                            <p:fltVal val="0"/>
                                          </p:val>
                                        </p:tav>
                                        <p:tav tm="100000">
                                          <p:val>
                                            <p:strVal val="#ppt_h"/>
                                          </p:val>
                                        </p:tav>
                                      </p:tavLst>
                                    </p:anim>
                                    <p:animEffect transition="in" filter="fade">
                                      <p:cBhvr>
                                        <p:cTn id="39" dur="500"/>
                                        <p:tgtEl>
                                          <p:spTgt spid="9"/>
                                        </p:tgtEl>
                                      </p:cBhvr>
                                    </p:animEffect>
                                  </p:childTnLst>
                                </p:cTn>
                              </p:par>
                            </p:childTnLst>
                          </p:cTn>
                        </p:par>
                        <p:par>
                          <p:cTn id="40" fill="hold">
                            <p:stCondLst>
                              <p:cond delay="4500"/>
                            </p:stCondLst>
                            <p:childTnLst>
                              <p:par>
                                <p:cTn id="41" presetID="53" presetClass="entr" presetSubtype="0" fill="hold" nodeType="afterEffect">
                                  <p:stCondLst>
                                    <p:cond delay="0"/>
                                  </p:stCondLst>
                                  <p:childTnLst>
                                    <p:set>
                                      <p:cBhvr>
                                        <p:cTn id="42" dur="1" fill="hold">
                                          <p:stCondLst>
                                            <p:cond delay="0"/>
                                          </p:stCondLst>
                                        </p:cTn>
                                        <p:tgtEl>
                                          <p:spTgt spid="4"/>
                                        </p:tgtEl>
                                        <p:attrNameLst>
                                          <p:attrName>style.visibility</p:attrName>
                                        </p:attrNameLst>
                                      </p:cBhvr>
                                      <p:to>
                                        <p:strVal val="visible"/>
                                      </p:to>
                                    </p:set>
                                    <p:anim calcmode="lin" valueType="num">
                                      <p:cBhvr>
                                        <p:cTn id="43" dur="500" fill="hold"/>
                                        <p:tgtEl>
                                          <p:spTgt spid="4"/>
                                        </p:tgtEl>
                                        <p:attrNameLst>
                                          <p:attrName>ppt_w</p:attrName>
                                        </p:attrNameLst>
                                      </p:cBhvr>
                                      <p:tavLst>
                                        <p:tav tm="0">
                                          <p:val>
                                            <p:fltVal val="0"/>
                                          </p:val>
                                        </p:tav>
                                        <p:tav tm="100000">
                                          <p:val>
                                            <p:strVal val="#ppt_w"/>
                                          </p:val>
                                        </p:tav>
                                      </p:tavLst>
                                    </p:anim>
                                    <p:anim calcmode="lin" valueType="num">
                                      <p:cBhvr>
                                        <p:cTn id="44" dur="500" fill="hold"/>
                                        <p:tgtEl>
                                          <p:spTgt spid="4"/>
                                        </p:tgtEl>
                                        <p:attrNameLst>
                                          <p:attrName>ppt_h</p:attrName>
                                        </p:attrNameLst>
                                      </p:cBhvr>
                                      <p:tavLst>
                                        <p:tav tm="0">
                                          <p:val>
                                            <p:fltVal val="0"/>
                                          </p:val>
                                        </p:tav>
                                        <p:tav tm="100000">
                                          <p:val>
                                            <p:strVal val="#ppt_h"/>
                                          </p:val>
                                        </p:tav>
                                      </p:tavLst>
                                    </p:anim>
                                    <p:animEffect transition="in" filter="fade">
                                      <p:cBhvr>
                                        <p:cTn id="4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P spid="7" grpId="0" animBg="1"/>
      <p:bldP spid="9" grpId="0"/>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re 1"/>
          <p:cNvSpPr>
            <a:spLocks noGrp="1"/>
          </p:cNvSpPr>
          <p:nvPr>
            <p:ph type="title"/>
          </p:nvPr>
        </p:nvSpPr>
        <p:spPr>
          <a:xfrm>
            <a:off x="3443267" y="142852"/>
            <a:ext cx="5170642" cy="868346"/>
          </a:xfrm>
        </p:spPr>
        <p:txBody>
          <a:bodyPr>
            <a:normAutofit/>
          </a:bodyPr>
          <a:lstStyle/>
          <a:p>
            <a:pPr algn="ctr"/>
            <a:r>
              <a:rPr lang="fr-FR" sz="3200" b="1" dirty="0" smtClean="0">
                <a:solidFill>
                  <a:srgbClr val="C00000"/>
                </a:solidFill>
                <a:effectLst>
                  <a:outerShdw blurRad="38100" dist="38100" dir="2700000" algn="tl">
                    <a:srgbClr val="000000">
                      <a:alpha val="43137"/>
                    </a:srgbClr>
                  </a:outerShdw>
                </a:effectLst>
                <a:latin typeface="Gisha" pitchFamily="34" charset="-79"/>
                <a:cs typeface="Gisha" pitchFamily="34" charset="-79"/>
              </a:rPr>
              <a:t>Simulation et résultats </a:t>
            </a:r>
            <a:endParaRPr lang="fr-FR" sz="3200" b="1" dirty="0">
              <a:solidFill>
                <a:srgbClr val="C00000"/>
              </a:solidFill>
              <a:effectLst>
                <a:outerShdw blurRad="38100" dist="38100" dir="2700000" algn="tl">
                  <a:srgbClr val="000000">
                    <a:alpha val="43137"/>
                  </a:srgbClr>
                </a:outerShdw>
              </a:effectLst>
              <a:latin typeface="Gisha" pitchFamily="34" charset="-79"/>
              <a:cs typeface="Gisha" pitchFamily="34" charset="-79"/>
            </a:endParaRPr>
          </a:p>
        </p:txBody>
      </p:sp>
      <p:sp>
        <p:nvSpPr>
          <p:cNvPr id="10" name="Espace réservé du numéro de diapositive 9"/>
          <p:cNvSpPr>
            <a:spLocks noGrp="1"/>
          </p:cNvSpPr>
          <p:nvPr>
            <p:ph type="sldNum" sz="quarter" idx="12"/>
          </p:nvPr>
        </p:nvSpPr>
        <p:spPr/>
        <p:txBody>
          <a:bodyPr/>
          <a:lstStyle/>
          <a:p>
            <a:fld id="{764F108D-0FEA-4783-9C00-7E3AF080424A}" type="slidenum">
              <a:rPr lang="fr-FR" smtClean="0"/>
              <a:pPr/>
              <a:t>28</a:t>
            </a:fld>
            <a:endParaRPr lang="fr-FR"/>
          </a:p>
        </p:txBody>
      </p:sp>
      <p:pic>
        <p:nvPicPr>
          <p:cNvPr id="4098" name="Picture 2"/>
          <p:cNvPicPr>
            <a:picLocks noChangeAspect="1" noChangeArrowheads="1"/>
          </p:cNvPicPr>
          <p:nvPr/>
        </p:nvPicPr>
        <p:blipFill>
          <a:blip r:embed="rId3"/>
          <a:srcRect/>
          <a:stretch>
            <a:fillRect/>
          </a:stretch>
        </p:blipFill>
        <p:spPr bwMode="auto">
          <a:xfrm>
            <a:off x="-128633" y="1928802"/>
            <a:ext cx="5133104" cy="4071966"/>
          </a:xfrm>
          <a:prstGeom prst="rect">
            <a:avLst/>
          </a:prstGeom>
          <a:noFill/>
          <a:ln w="9525">
            <a:noFill/>
            <a:miter lim="800000"/>
            <a:headEnd/>
            <a:tailEnd/>
          </a:ln>
        </p:spPr>
      </p:pic>
      <p:sp>
        <p:nvSpPr>
          <p:cNvPr id="6" name="Double flèche horizontale 5"/>
          <p:cNvSpPr/>
          <p:nvPr/>
        </p:nvSpPr>
        <p:spPr>
          <a:xfrm>
            <a:off x="157119" y="571480"/>
            <a:ext cx="3643338" cy="214314"/>
          </a:xfrm>
          <a:prstGeom prst="lef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p>
        </p:txBody>
      </p:sp>
      <p:sp>
        <p:nvSpPr>
          <p:cNvPr id="7" name="Double flèche horizontale 6"/>
          <p:cNvSpPr/>
          <p:nvPr/>
        </p:nvSpPr>
        <p:spPr>
          <a:xfrm>
            <a:off x="8372489" y="500042"/>
            <a:ext cx="3571900" cy="214314"/>
          </a:xfrm>
          <a:prstGeom prst="lef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p>
        </p:txBody>
      </p:sp>
      <p:sp>
        <p:nvSpPr>
          <p:cNvPr id="8" name="Rectangle 7"/>
          <p:cNvSpPr/>
          <p:nvPr/>
        </p:nvSpPr>
        <p:spPr>
          <a:xfrm>
            <a:off x="1585879" y="214290"/>
            <a:ext cx="771365" cy="400110"/>
          </a:xfrm>
          <a:prstGeom prst="rect">
            <a:avLst/>
          </a:prstGeom>
        </p:spPr>
        <p:txBody>
          <a:bodyPr wrap="none">
            <a:spAutoFit/>
          </a:bodyPr>
          <a:lstStyle/>
          <a:p>
            <a:pPr algn="ctr"/>
            <a:r>
              <a:rPr lang="fr-FR" sz="2000" b="1" dirty="0" smtClean="0">
                <a:effectLst>
                  <a:outerShdw blurRad="38100" dist="38100" dir="2700000" algn="tl">
                    <a:srgbClr val="000000">
                      <a:alpha val="43137"/>
                    </a:srgbClr>
                  </a:outerShdw>
                </a:effectLst>
              </a:rPr>
              <a:t>K =20</a:t>
            </a:r>
            <a:endParaRPr lang="fr-FR" sz="2000" b="1" dirty="0">
              <a:effectLst>
                <a:outerShdw blurRad="38100" dist="38100" dir="2700000" algn="tl">
                  <a:srgbClr val="000000">
                    <a:alpha val="43137"/>
                  </a:srgbClr>
                </a:outerShdw>
              </a:effectLst>
            </a:endParaRPr>
          </a:p>
        </p:txBody>
      </p:sp>
      <p:sp>
        <p:nvSpPr>
          <p:cNvPr id="9" name="Rectangle 8"/>
          <p:cNvSpPr/>
          <p:nvPr/>
        </p:nvSpPr>
        <p:spPr>
          <a:xfrm>
            <a:off x="9658373" y="214290"/>
            <a:ext cx="753732" cy="400110"/>
          </a:xfrm>
          <a:prstGeom prst="rect">
            <a:avLst/>
          </a:prstGeom>
        </p:spPr>
        <p:txBody>
          <a:bodyPr wrap="none">
            <a:spAutoFit/>
          </a:bodyPr>
          <a:lstStyle/>
          <a:p>
            <a:pPr algn="ctr"/>
            <a:r>
              <a:rPr lang="fr-FR" sz="2000" b="1" dirty="0" smtClean="0">
                <a:effectLst>
                  <a:outerShdw blurRad="38100" dist="38100" dir="2700000" algn="tl">
                    <a:srgbClr val="000000">
                      <a:alpha val="43137"/>
                    </a:srgbClr>
                  </a:outerShdw>
                </a:effectLst>
              </a:rPr>
              <a:t> k=20</a:t>
            </a:r>
            <a:endParaRPr lang="fr-FR" sz="2000" b="1" dirty="0">
              <a:effectLst>
                <a:outerShdw blurRad="38100" dist="38100" dir="2700000" algn="tl">
                  <a:srgbClr val="000000">
                    <a:alpha val="43137"/>
                  </a:srgbClr>
                </a:outerShdw>
              </a:effectLst>
            </a:endParaRPr>
          </a:p>
        </p:txBody>
      </p:sp>
      <p:pic>
        <p:nvPicPr>
          <p:cNvPr id="4100" name="Picture 4" descr="33d"/>
          <p:cNvPicPr>
            <a:picLocks noChangeAspect="1" noChangeArrowheads="1"/>
          </p:cNvPicPr>
          <p:nvPr/>
        </p:nvPicPr>
        <p:blipFill>
          <a:blip r:embed="rId4"/>
          <a:srcRect/>
          <a:stretch>
            <a:fillRect/>
          </a:stretch>
        </p:blipFill>
        <p:spPr bwMode="auto">
          <a:xfrm>
            <a:off x="4657713" y="2214554"/>
            <a:ext cx="3500462" cy="3357586"/>
          </a:xfrm>
          <a:prstGeom prst="rect">
            <a:avLst/>
          </a:prstGeom>
          <a:noFill/>
          <a:ln w="9525">
            <a:noFill/>
            <a:miter lim="800000"/>
            <a:headEnd/>
            <a:tailEnd/>
          </a:ln>
        </p:spPr>
      </p:pic>
      <p:pic>
        <p:nvPicPr>
          <p:cNvPr id="11" name="Image 10"/>
          <p:cNvPicPr/>
          <p:nvPr/>
        </p:nvPicPr>
        <p:blipFill>
          <a:blip r:embed="rId5"/>
          <a:srcRect/>
          <a:stretch>
            <a:fillRect/>
          </a:stretch>
        </p:blipFill>
        <p:spPr bwMode="auto">
          <a:xfrm>
            <a:off x="7729547" y="2000240"/>
            <a:ext cx="5334000" cy="3929090"/>
          </a:xfrm>
          <a:prstGeom prst="rect">
            <a:avLst/>
          </a:prstGeom>
          <a:noFill/>
          <a:ln w="9525">
            <a:noFill/>
            <a:miter lim="800000"/>
            <a:headEnd/>
            <a:tailEnd/>
          </a:ln>
        </p:spPr>
      </p:pic>
      <p:sp>
        <p:nvSpPr>
          <p:cNvPr id="12" name="Ellipse 11"/>
          <p:cNvSpPr/>
          <p:nvPr/>
        </p:nvSpPr>
        <p:spPr>
          <a:xfrm>
            <a:off x="1657317" y="1357298"/>
            <a:ext cx="1143008" cy="42862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solidFill>
                  <a:schemeClr val="tx1"/>
                </a:solidFill>
              </a:rPr>
              <a:t>5.8 dB </a:t>
            </a:r>
            <a:endParaRPr lang="fr-FR" b="1" dirty="0">
              <a:solidFill>
                <a:schemeClr val="tx1"/>
              </a:solidFill>
            </a:endParaRPr>
          </a:p>
        </p:txBody>
      </p:sp>
      <p:cxnSp>
        <p:nvCxnSpPr>
          <p:cNvPr id="15" name="Connecteur droit avec flèche 14"/>
          <p:cNvCxnSpPr>
            <a:stCxn id="12" idx="5"/>
          </p:cNvCxnSpPr>
          <p:nvPr/>
        </p:nvCxnSpPr>
        <p:spPr>
          <a:xfrm rot="16200000" flipH="1">
            <a:off x="2399493" y="1956597"/>
            <a:ext cx="920027" cy="453142"/>
          </a:xfrm>
          <a:prstGeom prst="straightConnector1">
            <a:avLst/>
          </a:prstGeom>
          <a:ln w="38100">
            <a:solidFill>
              <a:srgbClr val="FF0000"/>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17" name="Ellipse 16"/>
          <p:cNvSpPr/>
          <p:nvPr/>
        </p:nvSpPr>
        <p:spPr>
          <a:xfrm>
            <a:off x="7586671" y="6072206"/>
            <a:ext cx="1214446" cy="42862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solidFill>
                  <a:schemeClr val="tx1"/>
                </a:solidFill>
              </a:rPr>
              <a:t>5.2GHz </a:t>
            </a:r>
            <a:endParaRPr lang="fr-FR" b="1" dirty="0">
              <a:solidFill>
                <a:schemeClr val="tx1"/>
              </a:solidFill>
            </a:endParaRPr>
          </a:p>
        </p:txBody>
      </p:sp>
      <p:cxnSp>
        <p:nvCxnSpPr>
          <p:cNvPr id="19" name="Connecteur droit avec flèche 18"/>
          <p:cNvCxnSpPr>
            <a:stCxn id="17" idx="7"/>
          </p:cNvCxnSpPr>
          <p:nvPr/>
        </p:nvCxnSpPr>
        <p:spPr>
          <a:xfrm rot="5400000" flipH="1" flipV="1">
            <a:off x="8716526" y="4835940"/>
            <a:ext cx="1205777" cy="1392298"/>
          </a:xfrm>
          <a:prstGeom prst="straightConnector1">
            <a:avLst/>
          </a:prstGeom>
          <a:ln w="38100">
            <a:solidFill>
              <a:srgbClr val="FF0000"/>
            </a:solidFill>
            <a:prstDash val="sysDot"/>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4098"/>
                                        </p:tgtEl>
                                        <p:attrNameLst>
                                          <p:attrName>style.visibility</p:attrName>
                                        </p:attrNameLst>
                                      </p:cBhvr>
                                      <p:to>
                                        <p:strVal val="visible"/>
                                      </p:to>
                                    </p:set>
                                    <p:anim calcmode="lin" valueType="num">
                                      <p:cBhvr>
                                        <p:cTn id="7" dur="500" fill="hold"/>
                                        <p:tgtEl>
                                          <p:spTgt spid="4098"/>
                                        </p:tgtEl>
                                        <p:attrNameLst>
                                          <p:attrName>ppt_w</p:attrName>
                                        </p:attrNameLst>
                                      </p:cBhvr>
                                      <p:tavLst>
                                        <p:tav tm="0">
                                          <p:val>
                                            <p:fltVal val="0"/>
                                          </p:val>
                                        </p:tav>
                                        <p:tav tm="100000">
                                          <p:val>
                                            <p:strVal val="#ppt_w"/>
                                          </p:val>
                                        </p:tav>
                                      </p:tavLst>
                                    </p:anim>
                                    <p:anim calcmode="lin" valueType="num">
                                      <p:cBhvr>
                                        <p:cTn id="8" dur="500" fill="hold"/>
                                        <p:tgtEl>
                                          <p:spTgt spid="4098"/>
                                        </p:tgtEl>
                                        <p:attrNameLst>
                                          <p:attrName>ppt_h</p:attrName>
                                        </p:attrNameLst>
                                      </p:cBhvr>
                                      <p:tavLst>
                                        <p:tav tm="0">
                                          <p:val>
                                            <p:fltVal val="0"/>
                                          </p:val>
                                        </p:tav>
                                        <p:tav tm="100000">
                                          <p:val>
                                            <p:strVal val="#ppt_h"/>
                                          </p:val>
                                        </p:tav>
                                      </p:tavLst>
                                    </p:anim>
                                    <p:animEffect transition="in" filter="fade">
                                      <p:cBhvr>
                                        <p:cTn id="9" dur="500"/>
                                        <p:tgtEl>
                                          <p:spTgt spid="4098"/>
                                        </p:tgtEl>
                                      </p:cBhvr>
                                    </p:animEffect>
                                  </p:childTnLst>
                                </p:cTn>
                              </p:par>
                            </p:childTnLst>
                          </p:cTn>
                        </p:par>
                        <p:par>
                          <p:cTn id="10" fill="hold">
                            <p:stCondLst>
                              <p:cond delay="500"/>
                            </p:stCondLst>
                            <p:childTnLst>
                              <p:par>
                                <p:cTn id="11" presetID="53" presetClass="entr" presetSubtype="0"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animEffect transition="in" filter="fade">
                                      <p:cBhvr>
                                        <p:cTn id="15" dur="500"/>
                                        <p:tgtEl>
                                          <p:spTgt spid="12"/>
                                        </p:tgtEl>
                                      </p:cBhvr>
                                    </p:animEffect>
                                  </p:childTnLst>
                                </p:cTn>
                              </p:par>
                            </p:childTnLst>
                          </p:cTn>
                        </p:par>
                        <p:par>
                          <p:cTn id="16" fill="hold">
                            <p:stCondLst>
                              <p:cond delay="1000"/>
                            </p:stCondLst>
                            <p:childTnLst>
                              <p:par>
                                <p:cTn id="17" presetID="53" presetClass="entr" presetSubtype="0"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p:cTn id="19" dur="500" fill="hold"/>
                                        <p:tgtEl>
                                          <p:spTgt spid="15"/>
                                        </p:tgtEl>
                                        <p:attrNameLst>
                                          <p:attrName>ppt_w</p:attrName>
                                        </p:attrNameLst>
                                      </p:cBhvr>
                                      <p:tavLst>
                                        <p:tav tm="0">
                                          <p:val>
                                            <p:fltVal val="0"/>
                                          </p:val>
                                        </p:tav>
                                        <p:tav tm="100000">
                                          <p:val>
                                            <p:strVal val="#ppt_w"/>
                                          </p:val>
                                        </p:tav>
                                      </p:tavLst>
                                    </p:anim>
                                    <p:anim calcmode="lin" valueType="num">
                                      <p:cBhvr>
                                        <p:cTn id="20" dur="500" fill="hold"/>
                                        <p:tgtEl>
                                          <p:spTgt spid="15"/>
                                        </p:tgtEl>
                                        <p:attrNameLst>
                                          <p:attrName>ppt_h</p:attrName>
                                        </p:attrNameLst>
                                      </p:cBhvr>
                                      <p:tavLst>
                                        <p:tav tm="0">
                                          <p:val>
                                            <p:fltVal val="0"/>
                                          </p:val>
                                        </p:tav>
                                        <p:tav tm="100000">
                                          <p:val>
                                            <p:strVal val="#ppt_h"/>
                                          </p:val>
                                        </p:tav>
                                      </p:tavLst>
                                    </p:anim>
                                    <p:animEffect transition="in" filter="fade">
                                      <p:cBhvr>
                                        <p:cTn id="21" dur="500"/>
                                        <p:tgtEl>
                                          <p:spTgt spid="15"/>
                                        </p:tgtEl>
                                      </p:cBhvr>
                                    </p:animEffect>
                                  </p:childTnLst>
                                </p:cTn>
                              </p:par>
                            </p:childTnLst>
                          </p:cTn>
                        </p:par>
                        <p:par>
                          <p:cTn id="22" fill="hold">
                            <p:stCondLst>
                              <p:cond delay="1500"/>
                            </p:stCondLst>
                            <p:childTnLst>
                              <p:par>
                                <p:cTn id="23" presetID="53" presetClass="entr" presetSubtype="0"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ppt_w</p:attrName>
                                        </p:attrNameLst>
                                      </p:cBhvr>
                                      <p:tavLst>
                                        <p:tav tm="0">
                                          <p:val>
                                            <p:fltVal val="0"/>
                                          </p:val>
                                        </p:tav>
                                        <p:tav tm="100000">
                                          <p:val>
                                            <p:strVal val="#ppt_w"/>
                                          </p:val>
                                        </p:tav>
                                      </p:tavLst>
                                    </p:anim>
                                    <p:anim calcmode="lin" valueType="num">
                                      <p:cBhvr>
                                        <p:cTn id="26" dur="500" fill="hold"/>
                                        <p:tgtEl>
                                          <p:spTgt spid="11"/>
                                        </p:tgtEl>
                                        <p:attrNameLst>
                                          <p:attrName>ppt_h</p:attrName>
                                        </p:attrNameLst>
                                      </p:cBhvr>
                                      <p:tavLst>
                                        <p:tav tm="0">
                                          <p:val>
                                            <p:fltVal val="0"/>
                                          </p:val>
                                        </p:tav>
                                        <p:tav tm="100000">
                                          <p:val>
                                            <p:strVal val="#ppt_h"/>
                                          </p:val>
                                        </p:tav>
                                      </p:tavLst>
                                    </p:anim>
                                    <p:animEffect transition="in" filter="fade">
                                      <p:cBhvr>
                                        <p:cTn id="27" dur="500"/>
                                        <p:tgtEl>
                                          <p:spTgt spid="11"/>
                                        </p:tgtEl>
                                      </p:cBhvr>
                                    </p:animEffect>
                                  </p:childTnLst>
                                </p:cTn>
                              </p:par>
                            </p:childTnLst>
                          </p:cTn>
                        </p:par>
                        <p:par>
                          <p:cTn id="28" fill="hold">
                            <p:stCondLst>
                              <p:cond delay="2000"/>
                            </p:stCondLst>
                            <p:childTnLst>
                              <p:par>
                                <p:cTn id="29" presetID="53" presetClass="entr" presetSubtype="0"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animEffect transition="in" filter="fade">
                                      <p:cBhvr>
                                        <p:cTn id="33" dur="500"/>
                                        <p:tgtEl>
                                          <p:spTgt spid="17"/>
                                        </p:tgtEl>
                                      </p:cBhvr>
                                    </p:animEffect>
                                  </p:childTnLst>
                                </p:cTn>
                              </p:par>
                            </p:childTnLst>
                          </p:cTn>
                        </p:par>
                        <p:par>
                          <p:cTn id="34" fill="hold">
                            <p:stCondLst>
                              <p:cond delay="2500"/>
                            </p:stCondLst>
                            <p:childTnLst>
                              <p:par>
                                <p:cTn id="35" presetID="53" presetClass="entr" presetSubtype="0" fill="hold" nodeType="after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p:cTn id="37" dur="500" fill="hold"/>
                                        <p:tgtEl>
                                          <p:spTgt spid="19"/>
                                        </p:tgtEl>
                                        <p:attrNameLst>
                                          <p:attrName>ppt_w</p:attrName>
                                        </p:attrNameLst>
                                      </p:cBhvr>
                                      <p:tavLst>
                                        <p:tav tm="0">
                                          <p:val>
                                            <p:fltVal val="0"/>
                                          </p:val>
                                        </p:tav>
                                        <p:tav tm="100000">
                                          <p:val>
                                            <p:strVal val="#ppt_w"/>
                                          </p:val>
                                        </p:tav>
                                      </p:tavLst>
                                    </p:anim>
                                    <p:anim calcmode="lin" valueType="num">
                                      <p:cBhvr>
                                        <p:cTn id="38" dur="500" fill="hold"/>
                                        <p:tgtEl>
                                          <p:spTgt spid="19"/>
                                        </p:tgtEl>
                                        <p:attrNameLst>
                                          <p:attrName>ppt_h</p:attrName>
                                        </p:attrNameLst>
                                      </p:cBhvr>
                                      <p:tavLst>
                                        <p:tav tm="0">
                                          <p:val>
                                            <p:fltVal val="0"/>
                                          </p:val>
                                        </p:tav>
                                        <p:tav tm="100000">
                                          <p:val>
                                            <p:strVal val="#ppt_h"/>
                                          </p:val>
                                        </p:tav>
                                      </p:tavLst>
                                    </p:anim>
                                    <p:animEffect transition="in" filter="fade">
                                      <p:cBhvr>
                                        <p:cTn id="39" dur="500"/>
                                        <p:tgtEl>
                                          <p:spTgt spid="19"/>
                                        </p:tgtEl>
                                      </p:cBhvr>
                                    </p:animEffect>
                                  </p:childTnLst>
                                </p:cTn>
                              </p:par>
                            </p:childTnLst>
                          </p:cTn>
                        </p:par>
                        <p:par>
                          <p:cTn id="40" fill="hold">
                            <p:stCondLst>
                              <p:cond delay="3000"/>
                            </p:stCondLst>
                            <p:childTnLst>
                              <p:par>
                                <p:cTn id="41" presetID="53" presetClass="entr" presetSubtype="0" fill="hold" nodeType="afterEffect">
                                  <p:stCondLst>
                                    <p:cond delay="0"/>
                                  </p:stCondLst>
                                  <p:childTnLst>
                                    <p:set>
                                      <p:cBhvr>
                                        <p:cTn id="42" dur="1" fill="hold">
                                          <p:stCondLst>
                                            <p:cond delay="0"/>
                                          </p:stCondLst>
                                        </p:cTn>
                                        <p:tgtEl>
                                          <p:spTgt spid="4100"/>
                                        </p:tgtEl>
                                        <p:attrNameLst>
                                          <p:attrName>style.visibility</p:attrName>
                                        </p:attrNameLst>
                                      </p:cBhvr>
                                      <p:to>
                                        <p:strVal val="visible"/>
                                      </p:to>
                                    </p:set>
                                    <p:anim calcmode="lin" valueType="num">
                                      <p:cBhvr>
                                        <p:cTn id="43" dur="500" fill="hold"/>
                                        <p:tgtEl>
                                          <p:spTgt spid="4100"/>
                                        </p:tgtEl>
                                        <p:attrNameLst>
                                          <p:attrName>ppt_w</p:attrName>
                                        </p:attrNameLst>
                                      </p:cBhvr>
                                      <p:tavLst>
                                        <p:tav tm="0">
                                          <p:val>
                                            <p:fltVal val="0"/>
                                          </p:val>
                                        </p:tav>
                                        <p:tav tm="100000">
                                          <p:val>
                                            <p:strVal val="#ppt_w"/>
                                          </p:val>
                                        </p:tav>
                                      </p:tavLst>
                                    </p:anim>
                                    <p:anim calcmode="lin" valueType="num">
                                      <p:cBhvr>
                                        <p:cTn id="44" dur="500" fill="hold"/>
                                        <p:tgtEl>
                                          <p:spTgt spid="4100"/>
                                        </p:tgtEl>
                                        <p:attrNameLst>
                                          <p:attrName>ppt_h</p:attrName>
                                        </p:attrNameLst>
                                      </p:cBhvr>
                                      <p:tavLst>
                                        <p:tav tm="0">
                                          <p:val>
                                            <p:fltVal val="0"/>
                                          </p:val>
                                        </p:tav>
                                        <p:tav tm="100000">
                                          <p:val>
                                            <p:strVal val="#ppt_h"/>
                                          </p:val>
                                        </p:tav>
                                      </p:tavLst>
                                    </p:anim>
                                    <p:animEffect transition="in" filter="fade">
                                      <p:cBhvr>
                                        <p:cTn id="45" dur="500"/>
                                        <p:tgtEl>
                                          <p:spTgt spid="4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7" grpId="0" animBg="1"/>
    </p:bld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re 1"/>
          <p:cNvSpPr>
            <a:spLocks noGrp="1"/>
          </p:cNvSpPr>
          <p:nvPr>
            <p:ph type="title"/>
          </p:nvPr>
        </p:nvSpPr>
        <p:spPr>
          <a:xfrm>
            <a:off x="3800457" y="0"/>
            <a:ext cx="4572032" cy="1060472"/>
          </a:xfrm>
        </p:spPr>
        <p:txBody>
          <a:bodyPr>
            <a:normAutofit/>
          </a:bodyPr>
          <a:lstStyle/>
          <a:p>
            <a:pPr algn="ctr"/>
            <a:r>
              <a:rPr lang="fr-FR" sz="3200" b="1" dirty="0" smtClean="0">
                <a:solidFill>
                  <a:srgbClr val="C00000"/>
                </a:solidFill>
                <a:effectLst>
                  <a:outerShdw blurRad="38100" dist="38100" dir="2700000" algn="tl">
                    <a:srgbClr val="000000">
                      <a:alpha val="43137"/>
                    </a:srgbClr>
                  </a:outerShdw>
                </a:effectLst>
                <a:latin typeface="Gisha" pitchFamily="34" charset="-79"/>
                <a:cs typeface="Gisha" pitchFamily="34" charset="-79"/>
              </a:rPr>
              <a:t>Simulation et résultats </a:t>
            </a:r>
            <a:endParaRPr lang="fr-FR" sz="3200" b="1" dirty="0">
              <a:solidFill>
                <a:srgbClr val="C00000"/>
              </a:solidFill>
              <a:effectLst>
                <a:outerShdw blurRad="38100" dist="38100" dir="2700000" algn="tl">
                  <a:srgbClr val="000000">
                    <a:alpha val="43137"/>
                  </a:srgbClr>
                </a:outerShdw>
              </a:effectLst>
              <a:latin typeface="Gisha" pitchFamily="34" charset="-79"/>
              <a:cs typeface="Gisha" pitchFamily="34" charset="-79"/>
            </a:endParaRPr>
          </a:p>
        </p:txBody>
      </p:sp>
      <p:sp>
        <p:nvSpPr>
          <p:cNvPr id="10" name="Espace réservé du numéro de diapositive 9"/>
          <p:cNvSpPr>
            <a:spLocks noGrp="1"/>
          </p:cNvSpPr>
          <p:nvPr>
            <p:ph type="sldNum" sz="quarter" idx="12"/>
          </p:nvPr>
        </p:nvSpPr>
        <p:spPr/>
        <p:txBody>
          <a:bodyPr/>
          <a:lstStyle/>
          <a:p>
            <a:fld id="{764F108D-0FEA-4783-9C00-7E3AF080424A}" type="slidenum">
              <a:rPr lang="fr-FR" smtClean="0"/>
              <a:pPr/>
              <a:t>29</a:t>
            </a:fld>
            <a:endParaRPr lang="fr-FR"/>
          </a:p>
        </p:txBody>
      </p:sp>
      <p:sp>
        <p:nvSpPr>
          <p:cNvPr id="5" name="Double flèche horizontale 4"/>
          <p:cNvSpPr/>
          <p:nvPr/>
        </p:nvSpPr>
        <p:spPr>
          <a:xfrm>
            <a:off x="228557" y="428604"/>
            <a:ext cx="3500462" cy="285752"/>
          </a:xfrm>
          <a:prstGeom prst="lef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p>
        </p:txBody>
      </p:sp>
      <p:sp>
        <p:nvSpPr>
          <p:cNvPr id="6" name="Double flèche horizontale 5"/>
          <p:cNvSpPr/>
          <p:nvPr/>
        </p:nvSpPr>
        <p:spPr>
          <a:xfrm>
            <a:off x="8443927" y="428604"/>
            <a:ext cx="3786214" cy="285752"/>
          </a:xfrm>
          <a:prstGeom prst="lef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p>
        </p:txBody>
      </p:sp>
      <p:sp>
        <p:nvSpPr>
          <p:cNvPr id="7" name="Rectangle 6"/>
          <p:cNvSpPr/>
          <p:nvPr/>
        </p:nvSpPr>
        <p:spPr>
          <a:xfrm>
            <a:off x="1871631" y="142852"/>
            <a:ext cx="771365" cy="400110"/>
          </a:xfrm>
          <a:prstGeom prst="rect">
            <a:avLst/>
          </a:prstGeom>
        </p:spPr>
        <p:txBody>
          <a:bodyPr wrap="none">
            <a:spAutoFit/>
          </a:bodyPr>
          <a:lstStyle/>
          <a:p>
            <a:pPr algn="ctr"/>
            <a:r>
              <a:rPr lang="fr-FR" sz="2000" b="1" dirty="0" smtClean="0">
                <a:effectLst>
                  <a:outerShdw blurRad="38100" dist="38100" dir="2700000" algn="tl">
                    <a:srgbClr val="000000">
                      <a:alpha val="43137"/>
                    </a:srgbClr>
                  </a:outerShdw>
                </a:effectLst>
              </a:rPr>
              <a:t>K =30</a:t>
            </a:r>
            <a:endParaRPr lang="fr-FR" sz="2000" b="1" dirty="0">
              <a:effectLst>
                <a:outerShdw blurRad="38100" dist="38100" dir="2700000" algn="tl">
                  <a:srgbClr val="000000">
                    <a:alpha val="43137"/>
                  </a:srgbClr>
                </a:outerShdw>
              </a:effectLst>
            </a:endParaRPr>
          </a:p>
        </p:txBody>
      </p:sp>
      <p:sp>
        <p:nvSpPr>
          <p:cNvPr id="8" name="Rectangle 7"/>
          <p:cNvSpPr/>
          <p:nvPr/>
        </p:nvSpPr>
        <p:spPr>
          <a:xfrm>
            <a:off x="9872687" y="142852"/>
            <a:ext cx="771365" cy="400110"/>
          </a:xfrm>
          <a:prstGeom prst="rect">
            <a:avLst/>
          </a:prstGeom>
        </p:spPr>
        <p:txBody>
          <a:bodyPr wrap="none">
            <a:spAutoFit/>
          </a:bodyPr>
          <a:lstStyle/>
          <a:p>
            <a:pPr algn="ctr"/>
            <a:r>
              <a:rPr lang="fr-FR" sz="2000" b="1" dirty="0" smtClean="0">
                <a:effectLst>
                  <a:outerShdw blurRad="38100" dist="38100" dir="2700000" algn="tl">
                    <a:srgbClr val="000000">
                      <a:alpha val="43137"/>
                    </a:srgbClr>
                  </a:outerShdw>
                </a:effectLst>
              </a:rPr>
              <a:t>K =30</a:t>
            </a:r>
            <a:endParaRPr lang="fr-FR" sz="2000" b="1" dirty="0">
              <a:effectLst>
                <a:outerShdw blurRad="38100" dist="38100" dir="2700000" algn="tl">
                  <a:srgbClr val="000000">
                    <a:alpha val="43137"/>
                  </a:srgbClr>
                </a:outerShdw>
              </a:effectLst>
            </a:endParaRPr>
          </a:p>
        </p:txBody>
      </p:sp>
      <p:pic>
        <p:nvPicPr>
          <p:cNvPr id="1027" name="Picture 3"/>
          <p:cNvPicPr>
            <a:picLocks noChangeAspect="1" noChangeArrowheads="1"/>
          </p:cNvPicPr>
          <p:nvPr/>
        </p:nvPicPr>
        <p:blipFill>
          <a:blip r:embed="rId2"/>
          <a:srcRect/>
          <a:stretch>
            <a:fillRect/>
          </a:stretch>
        </p:blipFill>
        <p:spPr bwMode="auto">
          <a:xfrm>
            <a:off x="0" y="1857364"/>
            <a:ext cx="4857784" cy="4286280"/>
          </a:xfrm>
          <a:prstGeom prst="rect">
            <a:avLst/>
          </a:prstGeom>
          <a:noFill/>
          <a:ln w="9525">
            <a:noFill/>
            <a:miter lim="800000"/>
            <a:headEnd/>
            <a:tailEnd/>
          </a:ln>
        </p:spPr>
      </p:pic>
      <p:pic>
        <p:nvPicPr>
          <p:cNvPr id="1028" name="Picture 4" descr="3d k30"/>
          <p:cNvPicPr>
            <a:picLocks noChangeAspect="1" noChangeArrowheads="1"/>
          </p:cNvPicPr>
          <p:nvPr/>
        </p:nvPicPr>
        <p:blipFill>
          <a:blip r:embed="rId3"/>
          <a:srcRect/>
          <a:stretch>
            <a:fillRect/>
          </a:stretch>
        </p:blipFill>
        <p:spPr bwMode="auto">
          <a:xfrm>
            <a:off x="4443399" y="2143116"/>
            <a:ext cx="3500462" cy="3500462"/>
          </a:xfrm>
          <a:prstGeom prst="rect">
            <a:avLst/>
          </a:prstGeom>
          <a:noFill/>
          <a:ln w="9525">
            <a:noFill/>
            <a:miter lim="800000"/>
            <a:headEnd/>
            <a:tailEnd/>
          </a:ln>
        </p:spPr>
      </p:pic>
      <p:pic>
        <p:nvPicPr>
          <p:cNvPr id="11" name="Image 10"/>
          <p:cNvPicPr/>
          <p:nvPr/>
        </p:nvPicPr>
        <p:blipFill>
          <a:blip r:embed="rId4"/>
          <a:srcRect/>
          <a:stretch>
            <a:fillRect/>
          </a:stretch>
        </p:blipFill>
        <p:spPr bwMode="auto">
          <a:xfrm>
            <a:off x="7800986" y="1928802"/>
            <a:ext cx="5214974" cy="4214842"/>
          </a:xfrm>
          <a:prstGeom prst="rect">
            <a:avLst/>
          </a:prstGeom>
          <a:noFill/>
          <a:ln w="9525">
            <a:noFill/>
            <a:miter lim="800000"/>
            <a:headEnd/>
            <a:tailEnd/>
          </a:ln>
        </p:spPr>
      </p:pic>
      <p:sp>
        <p:nvSpPr>
          <p:cNvPr id="12" name="Ellipse 11"/>
          <p:cNvSpPr/>
          <p:nvPr/>
        </p:nvSpPr>
        <p:spPr>
          <a:xfrm>
            <a:off x="1657317" y="1357298"/>
            <a:ext cx="1143008" cy="42862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solidFill>
                  <a:schemeClr val="tx1"/>
                </a:solidFill>
              </a:rPr>
              <a:t> 7.1dB </a:t>
            </a:r>
            <a:endParaRPr lang="fr-FR" b="1" dirty="0">
              <a:solidFill>
                <a:schemeClr val="tx1"/>
              </a:solidFill>
            </a:endParaRPr>
          </a:p>
        </p:txBody>
      </p:sp>
      <p:cxnSp>
        <p:nvCxnSpPr>
          <p:cNvPr id="13" name="Connecteur droit avec flèche 12"/>
          <p:cNvCxnSpPr>
            <a:stCxn id="12" idx="4"/>
          </p:cNvCxnSpPr>
          <p:nvPr/>
        </p:nvCxnSpPr>
        <p:spPr>
          <a:xfrm rot="16200000" flipH="1">
            <a:off x="2335977" y="1678769"/>
            <a:ext cx="642944" cy="857257"/>
          </a:xfrm>
          <a:prstGeom prst="straightConnector1">
            <a:avLst/>
          </a:prstGeom>
          <a:ln w="38100">
            <a:solidFill>
              <a:srgbClr val="FF0000"/>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16" name="Ellipse 15"/>
          <p:cNvSpPr/>
          <p:nvPr/>
        </p:nvSpPr>
        <p:spPr>
          <a:xfrm>
            <a:off x="7586671" y="6072206"/>
            <a:ext cx="1214446" cy="42862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solidFill>
                  <a:schemeClr val="tx1"/>
                </a:solidFill>
              </a:rPr>
              <a:t>5.2GHz </a:t>
            </a:r>
            <a:endParaRPr lang="fr-FR" b="1" dirty="0">
              <a:solidFill>
                <a:schemeClr val="tx1"/>
              </a:solidFill>
            </a:endParaRPr>
          </a:p>
        </p:txBody>
      </p:sp>
      <p:cxnSp>
        <p:nvCxnSpPr>
          <p:cNvPr id="17" name="Connecteur droit avec flèche 16"/>
          <p:cNvCxnSpPr/>
          <p:nvPr/>
        </p:nvCxnSpPr>
        <p:spPr>
          <a:xfrm flipV="1">
            <a:off x="8623266" y="5143512"/>
            <a:ext cx="1392299" cy="991466"/>
          </a:xfrm>
          <a:prstGeom prst="straightConnector1">
            <a:avLst/>
          </a:prstGeom>
          <a:ln w="38100">
            <a:solidFill>
              <a:srgbClr val="FF0000"/>
            </a:solidFill>
            <a:prstDash val="sysDot"/>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withEffect">
                                  <p:stCondLst>
                                    <p:cond delay="0"/>
                                  </p:stCondLst>
                                  <p:childTnLst>
                                    <p:set>
                                      <p:cBhvr>
                                        <p:cTn id="6" dur="1" fill="hold">
                                          <p:stCondLst>
                                            <p:cond delay="0"/>
                                          </p:stCondLst>
                                        </p:cTn>
                                        <p:tgtEl>
                                          <p:spTgt spid="1027"/>
                                        </p:tgtEl>
                                        <p:attrNameLst>
                                          <p:attrName>style.visibility</p:attrName>
                                        </p:attrNameLst>
                                      </p:cBhvr>
                                      <p:to>
                                        <p:strVal val="visible"/>
                                      </p:to>
                                    </p:set>
                                    <p:anim calcmode="lin" valueType="num">
                                      <p:cBhvr>
                                        <p:cTn id="7" dur="500" fill="hold"/>
                                        <p:tgtEl>
                                          <p:spTgt spid="1027"/>
                                        </p:tgtEl>
                                        <p:attrNameLst>
                                          <p:attrName>ppt_w</p:attrName>
                                        </p:attrNameLst>
                                      </p:cBhvr>
                                      <p:tavLst>
                                        <p:tav tm="0">
                                          <p:val>
                                            <p:fltVal val="0"/>
                                          </p:val>
                                        </p:tav>
                                        <p:tav tm="100000">
                                          <p:val>
                                            <p:strVal val="#ppt_w"/>
                                          </p:val>
                                        </p:tav>
                                      </p:tavLst>
                                    </p:anim>
                                    <p:anim calcmode="lin" valueType="num">
                                      <p:cBhvr>
                                        <p:cTn id="8" dur="500" fill="hold"/>
                                        <p:tgtEl>
                                          <p:spTgt spid="1027"/>
                                        </p:tgtEl>
                                        <p:attrNameLst>
                                          <p:attrName>ppt_h</p:attrName>
                                        </p:attrNameLst>
                                      </p:cBhvr>
                                      <p:tavLst>
                                        <p:tav tm="0">
                                          <p:val>
                                            <p:fltVal val="0"/>
                                          </p:val>
                                        </p:tav>
                                        <p:tav tm="100000">
                                          <p:val>
                                            <p:strVal val="#ppt_h"/>
                                          </p:val>
                                        </p:tav>
                                      </p:tavLst>
                                    </p:anim>
                                    <p:animEffect transition="in" filter="fade">
                                      <p:cBhvr>
                                        <p:cTn id="9" dur="500"/>
                                        <p:tgtEl>
                                          <p:spTgt spid="1027"/>
                                        </p:tgtEl>
                                      </p:cBhvr>
                                    </p:animEffect>
                                  </p:childTnLst>
                                </p:cTn>
                              </p:par>
                            </p:childTnLst>
                          </p:cTn>
                        </p:par>
                        <p:par>
                          <p:cTn id="10" fill="hold">
                            <p:stCondLst>
                              <p:cond delay="500"/>
                            </p:stCondLst>
                            <p:childTnLst>
                              <p:par>
                                <p:cTn id="11" presetID="53" presetClass="entr" presetSubtype="0"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animEffect transition="in" filter="fade">
                                      <p:cBhvr>
                                        <p:cTn id="15" dur="500"/>
                                        <p:tgtEl>
                                          <p:spTgt spid="12"/>
                                        </p:tgtEl>
                                      </p:cBhvr>
                                    </p:animEffect>
                                  </p:childTnLst>
                                </p:cTn>
                              </p:par>
                            </p:childTnLst>
                          </p:cTn>
                        </p:par>
                        <p:par>
                          <p:cTn id="16" fill="hold">
                            <p:stCondLst>
                              <p:cond delay="1000"/>
                            </p:stCondLst>
                            <p:childTnLst>
                              <p:par>
                                <p:cTn id="17" presetID="53" presetClass="entr" presetSubtype="0"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fltVal val="0"/>
                                          </p:val>
                                        </p:tav>
                                        <p:tav tm="100000">
                                          <p:val>
                                            <p:strVal val="#ppt_h"/>
                                          </p:val>
                                        </p:tav>
                                      </p:tavLst>
                                    </p:anim>
                                    <p:animEffect transition="in" filter="fade">
                                      <p:cBhvr>
                                        <p:cTn id="21" dur="500"/>
                                        <p:tgtEl>
                                          <p:spTgt spid="13"/>
                                        </p:tgtEl>
                                      </p:cBhvr>
                                    </p:animEffect>
                                  </p:childTnLst>
                                </p:cTn>
                              </p:par>
                            </p:childTnLst>
                          </p:cTn>
                        </p:par>
                        <p:par>
                          <p:cTn id="22" fill="hold">
                            <p:stCondLst>
                              <p:cond delay="1500"/>
                            </p:stCondLst>
                            <p:childTnLst>
                              <p:par>
                                <p:cTn id="23" presetID="53" presetClass="entr" presetSubtype="0"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ppt_w</p:attrName>
                                        </p:attrNameLst>
                                      </p:cBhvr>
                                      <p:tavLst>
                                        <p:tav tm="0">
                                          <p:val>
                                            <p:fltVal val="0"/>
                                          </p:val>
                                        </p:tav>
                                        <p:tav tm="100000">
                                          <p:val>
                                            <p:strVal val="#ppt_w"/>
                                          </p:val>
                                        </p:tav>
                                      </p:tavLst>
                                    </p:anim>
                                    <p:anim calcmode="lin" valueType="num">
                                      <p:cBhvr>
                                        <p:cTn id="26" dur="500" fill="hold"/>
                                        <p:tgtEl>
                                          <p:spTgt spid="11"/>
                                        </p:tgtEl>
                                        <p:attrNameLst>
                                          <p:attrName>ppt_h</p:attrName>
                                        </p:attrNameLst>
                                      </p:cBhvr>
                                      <p:tavLst>
                                        <p:tav tm="0">
                                          <p:val>
                                            <p:fltVal val="0"/>
                                          </p:val>
                                        </p:tav>
                                        <p:tav tm="100000">
                                          <p:val>
                                            <p:strVal val="#ppt_h"/>
                                          </p:val>
                                        </p:tav>
                                      </p:tavLst>
                                    </p:anim>
                                    <p:animEffect transition="in" filter="fade">
                                      <p:cBhvr>
                                        <p:cTn id="27" dur="500"/>
                                        <p:tgtEl>
                                          <p:spTgt spid="11"/>
                                        </p:tgtEl>
                                      </p:cBhvr>
                                    </p:animEffect>
                                  </p:childTnLst>
                                </p:cTn>
                              </p:par>
                            </p:childTnLst>
                          </p:cTn>
                        </p:par>
                        <p:par>
                          <p:cTn id="28" fill="hold">
                            <p:stCondLst>
                              <p:cond delay="2000"/>
                            </p:stCondLst>
                            <p:childTnLst>
                              <p:par>
                                <p:cTn id="29" presetID="53" presetClass="entr" presetSubtype="0"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p:cTn id="31" dur="500" fill="hold"/>
                                        <p:tgtEl>
                                          <p:spTgt spid="16"/>
                                        </p:tgtEl>
                                        <p:attrNameLst>
                                          <p:attrName>ppt_w</p:attrName>
                                        </p:attrNameLst>
                                      </p:cBhvr>
                                      <p:tavLst>
                                        <p:tav tm="0">
                                          <p:val>
                                            <p:fltVal val="0"/>
                                          </p:val>
                                        </p:tav>
                                        <p:tav tm="100000">
                                          <p:val>
                                            <p:strVal val="#ppt_w"/>
                                          </p:val>
                                        </p:tav>
                                      </p:tavLst>
                                    </p:anim>
                                    <p:anim calcmode="lin" valueType="num">
                                      <p:cBhvr>
                                        <p:cTn id="32" dur="500" fill="hold"/>
                                        <p:tgtEl>
                                          <p:spTgt spid="16"/>
                                        </p:tgtEl>
                                        <p:attrNameLst>
                                          <p:attrName>ppt_h</p:attrName>
                                        </p:attrNameLst>
                                      </p:cBhvr>
                                      <p:tavLst>
                                        <p:tav tm="0">
                                          <p:val>
                                            <p:fltVal val="0"/>
                                          </p:val>
                                        </p:tav>
                                        <p:tav tm="100000">
                                          <p:val>
                                            <p:strVal val="#ppt_h"/>
                                          </p:val>
                                        </p:tav>
                                      </p:tavLst>
                                    </p:anim>
                                    <p:animEffect transition="in" filter="fade">
                                      <p:cBhvr>
                                        <p:cTn id="33" dur="500"/>
                                        <p:tgtEl>
                                          <p:spTgt spid="16"/>
                                        </p:tgtEl>
                                      </p:cBhvr>
                                    </p:animEffect>
                                  </p:childTnLst>
                                </p:cTn>
                              </p:par>
                            </p:childTnLst>
                          </p:cTn>
                        </p:par>
                        <p:par>
                          <p:cTn id="34" fill="hold">
                            <p:stCondLst>
                              <p:cond delay="2500"/>
                            </p:stCondLst>
                            <p:childTnLst>
                              <p:par>
                                <p:cTn id="35" presetID="53" presetClass="entr" presetSubtype="0" fill="hold" nodeType="after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p:cTn id="37" dur="500" fill="hold"/>
                                        <p:tgtEl>
                                          <p:spTgt spid="17"/>
                                        </p:tgtEl>
                                        <p:attrNameLst>
                                          <p:attrName>ppt_w</p:attrName>
                                        </p:attrNameLst>
                                      </p:cBhvr>
                                      <p:tavLst>
                                        <p:tav tm="0">
                                          <p:val>
                                            <p:fltVal val="0"/>
                                          </p:val>
                                        </p:tav>
                                        <p:tav tm="100000">
                                          <p:val>
                                            <p:strVal val="#ppt_w"/>
                                          </p:val>
                                        </p:tav>
                                      </p:tavLst>
                                    </p:anim>
                                    <p:anim calcmode="lin" valueType="num">
                                      <p:cBhvr>
                                        <p:cTn id="38" dur="500" fill="hold"/>
                                        <p:tgtEl>
                                          <p:spTgt spid="17"/>
                                        </p:tgtEl>
                                        <p:attrNameLst>
                                          <p:attrName>ppt_h</p:attrName>
                                        </p:attrNameLst>
                                      </p:cBhvr>
                                      <p:tavLst>
                                        <p:tav tm="0">
                                          <p:val>
                                            <p:fltVal val="0"/>
                                          </p:val>
                                        </p:tav>
                                        <p:tav tm="100000">
                                          <p:val>
                                            <p:strVal val="#ppt_h"/>
                                          </p:val>
                                        </p:tav>
                                      </p:tavLst>
                                    </p:anim>
                                    <p:animEffect transition="in" filter="fade">
                                      <p:cBhvr>
                                        <p:cTn id="39" dur="500"/>
                                        <p:tgtEl>
                                          <p:spTgt spid="17"/>
                                        </p:tgtEl>
                                      </p:cBhvr>
                                    </p:animEffect>
                                  </p:childTnLst>
                                </p:cTn>
                              </p:par>
                            </p:childTnLst>
                          </p:cTn>
                        </p:par>
                        <p:par>
                          <p:cTn id="40" fill="hold">
                            <p:stCondLst>
                              <p:cond delay="3000"/>
                            </p:stCondLst>
                            <p:childTnLst>
                              <p:par>
                                <p:cTn id="41" presetID="53" presetClass="entr" presetSubtype="0" fill="hold" nodeType="afterEffect">
                                  <p:stCondLst>
                                    <p:cond delay="0"/>
                                  </p:stCondLst>
                                  <p:childTnLst>
                                    <p:set>
                                      <p:cBhvr>
                                        <p:cTn id="42" dur="1" fill="hold">
                                          <p:stCondLst>
                                            <p:cond delay="0"/>
                                          </p:stCondLst>
                                        </p:cTn>
                                        <p:tgtEl>
                                          <p:spTgt spid="1028"/>
                                        </p:tgtEl>
                                        <p:attrNameLst>
                                          <p:attrName>style.visibility</p:attrName>
                                        </p:attrNameLst>
                                      </p:cBhvr>
                                      <p:to>
                                        <p:strVal val="visible"/>
                                      </p:to>
                                    </p:set>
                                    <p:anim calcmode="lin" valueType="num">
                                      <p:cBhvr>
                                        <p:cTn id="43" dur="500" fill="hold"/>
                                        <p:tgtEl>
                                          <p:spTgt spid="1028"/>
                                        </p:tgtEl>
                                        <p:attrNameLst>
                                          <p:attrName>ppt_w</p:attrName>
                                        </p:attrNameLst>
                                      </p:cBhvr>
                                      <p:tavLst>
                                        <p:tav tm="0">
                                          <p:val>
                                            <p:fltVal val="0"/>
                                          </p:val>
                                        </p:tav>
                                        <p:tav tm="100000">
                                          <p:val>
                                            <p:strVal val="#ppt_w"/>
                                          </p:val>
                                        </p:tav>
                                      </p:tavLst>
                                    </p:anim>
                                    <p:anim calcmode="lin" valueType="num">
                                      <p:cBhvr>
                                        <p:cTn id="44" dur="500" fill="hold"/>
                                        <p:tgtEl>
                                          <p:spTgt spid="1028"/>
                                        </p:tgtEl>
                                        <p:attrNameLst>
                                          <p:attrName>ppt_h</p:attrName>
                                        </p:attrNameLst>
                                      </p:cBhvr>
                                      <p:tavLst>
                                        <p:tav tm="0">
                                          <p:val>
                                            <p:fltVal val="0"/>
                                          </p:val>
                                        </p:tav>
                                        <p:tav tm="100000">
                                          <p:val>
                                            <p:strVal val="#ppt_h"/>
                                          </p:val>
                                        </p:tav>
                                      </p:tavLst>
                                    </p:anim>
                                    <p:animEffect transition="in" filter="fade">
                                      <p:cBhvr>
                                        <p:cTn id="45" dur="5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6" grpId="0" animBg="1"/>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514309" y="2000240"/>
            <a:ext cx="11111701" cy="1752600"/>
          </a:xfrm>
          <a:noFill/>
        </p:spPr>
        <p:txBody>
          <a:bodyPr/>
          <a:lstStyle/>
          <a:p>
            <a:pPr algn="ctr"/>
            <a:endParaRPr lang="fr-FR" dirty="0" smtClean="0"/>
          </a:p>
          <a:p>
            <a:pPr algn="ctr"/>
            <a:r>
              <a:rPr lang="fr-FR" sz="3200" b="1" smtClean="0">
                <a:ln>
                  <a:solidFill>
                    <a:srgbClr val="C00000"/>
                  </a:solidFill>
                </a:ln>
                <a:solidFill>
                  <a:srgbClr val="C00000"/>
                </a:solidFill>
                <a:effectLst>
                  <a:innerShdw blurRad="63500" dist="50800" dir="10800000">
                    <a:prstClr val="black">
                      <a:alpha val="50000"/>
                    </a:prstClr>
                  </a:innerShdw>
                </a:effectLst>
                <a:latin typeface="Arial" pitchFamily="34" charset="0"/>
                <a:cs typeface="Arial" pitchFamily="34" charset="0"/>
              </a:rPr>
              <a:t>Les surfaces </a:t>
            </a:r>
            <a:r>
              <a:rPr lang="fr-FR" sz="3200" b="1" dirty="0" smtClean="0">
                <a:ln>
                  <a:solidFill>
                    <a:srgbClr val="C00000"/>
                  </a:solidFill>
                </a:ln>
                <a:solidFill>
                  <a:srgbClr val="C00000"/>
                </a:solidFill>
                <a:effectLst>
                  <a:innerShdw blurRad="63500" dist="50800" dir="10800000">
                    <a:prstClr val="black">
                      <a:alpha val="50000"/>
                    </a:prstClr>
                  </a:innerShdw>
                </a:effectLst>
                <a:latin typeface="Arial" pitchFamily="34" charset="0"/>
                <a:cs typeface="Arial" pitchFamily="34" charset="0"/>
              </a:rPr>
              <a:t>Sélectives en Fréquence (FSS)</a:t>
            </a:r>
            <a:endParaRPr lang="fr-FR" sz="3200" b="1" dirty="0">
              <a:ln>
                <a:solidFill>
                  <a:srgbClr val="C00000"/>
                </a:solidFill>
              </a:ln>
              <a:solidFill>
                <a:srgbClr val="C00000"/>
              </a:solidFill>
              <a:effectLst>
                <a:innerShdw blurRad="63500" dist="50800" dir="10800000">
                  <a:prstClr val="black">
                    <a:alpha val="50000"/>
                  </a:prstClr>
                </a:innerShdw>
              </a:effectLst>
              <a:latin typeface="Arial" pitchFamily="34" charset="0"/>
              <a:cs typeface="Arial" pitchFamily="34" charset="0"/>
            </a:endParaRPr>
          </a:p>
        </p:txBody>
      </p:sp>
      <p:sp>
        <p:nvSpPr>
          <p:cNvPr id="4" name="Espace réservé du numéro de diapositive 3"/>
          <p:cNvSpPr>
            <a:spLocks noGrp="1"/>
          </p:cNvSpPr>
          <p:nvPr>
            <p:ph type="sldNum" sz="quarter" idx="12"/>
          </p:nvPr>
        </p:nvSpPr>
        <p:spPr/>
        <p:txBody>
          <a:bodyPr/>
          <a:lstStyle/>
          <a:p>
            <a:fld id="{764F108D-0FEA-4783-9C00-7E3AF080424A}" type="slidenum">
              <a:rPr lang="fr-FR" smtClean="0"/>
              <a:pPr/>
              <a:t>3</a:t>
            </a:fld>
            <a:endParaRPr lang="fr-FR"/>
          </a:p>
        </p:txBody>
      </p:sp>
      <p:pic>
        <p:nvPicPr>
          <p:cNvPr id="1027" name="Picture 3" descr="C:\Users\ami\Desktop\power FSS\2-Figure2-1.png"/>
          <p:cNvPicPr>
            <a:picLocks noChangeAspect="1" noChangeArrowheads="1"/>
          </p:cNvPicPr>
          <p:nvPr/>
        </p:nvPicPr>
        <p:blipFill>
          <a:blip r:embed="rId3"/>
          <a:srcRect/>
          <a:stretch>
            <a:fillRect/>
          </a:stretch>
        </p:blipFill>
        <p:spPr bwMode="auto">
          <a:xfrm>
            <a:off x="1228689" y="285728"/>
            <a:ext cx="2286016" cy="1955014"/>
          </a:xfrm>
          <a:prstGeom prst="rect">
            <a:avLst/>
          </a:prstGeom>
          <a:noFill/>
        </p:spPr>
      </p:pic>
      <p:pic>
        <p:nvPicPr>
          <p:cNvPr id="7" name="Picture 2" descr="C:\Users\ami\Desktop\power FSS\images.jpg"/>
          <p:cNvPicPr>
            <a:picLocks noChangeAspect="1" noChangeArrowheads="1"/>
          </p:cNvPicPr>
          <p:nvPr/>
        </p:nvPicPr>
        <p:blipFill>
          <a:blip r:embed="rId4"/>
          <a:srcRect/>
          <a:stretch>
            <a:fillRect/>
          </a:stretch>
        </p:blipFill>
        <p:spPr bwMode="auto">
          <a:xfrm>
            <a:off x="8443927" y="214290"/>
            <a:ext cx="2500330" cy="2000264"/>
          </a:xfrm>
          <a:prstGeom prst="rect">
            <a:avLst/>
          </a:prstGeom>
          <a:noFill/>
        </p:spPr>
      </p:pic>
      <p:pic>
        <p:nvPicPr>
          <p:cNvPr id="11" name="Picture 2" descr="C:\Users\ami\Desktop\power FSS\images.jpg"/>
          <p:cNvPicPr>
            <a:picLocks noChangeAspect="1" noChangeArrowheads="1"/>
          </p:cNvPicPr>
          <p:nvPr/>
        </p:nvPicPr>
        <p:blipFill>
          <a:blip r:embed="rId4"/>
          <a:srcRect/>
          <a:stretch>
            <a:fillRect/>
          </a:stretch>
        </p:blipFill>
        <p:spPr bwMode="auto">
          <a:xfrm>
            <a:off x="1228689" y="4214818"/>
            <a:ext cx="2357454" cy="2000264"/>
          </a:xfrm>
          <a:prstGeom prst="rect">
            <a:avLst/>
          </a:prstGeom>
          <a:noFill/>
        </p:spPr>
      </p:pic>
      <p:pic>
        <p:nvPicPr>
          <p:cNvPr id="12" name="Picture 3" descr="C:\Users\ami\Desktop\power FSS\2-Figure2-1.png"/>
          <p:cNvPicPr>
            <a:picLocks noChangeAspect="1" noChangeArrowheads="1"/>
          </p:cNvPicPr>
          <p:nvPr/>
        </p:nvPicPr>
        <p:blipFill>
          <a:blip r:embed="rId3"/>
          <a:srcRect/>
          <a:stretch>
            <a:fillRect/>
          </a:stretch>
        </p:blipFill>
        <p:spPr bwMode="auto">
          <a:xfrm>
            <a:off x="8586803" y="4143380"/>
            <a:ext cx="2390308" cy="201158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re 1"/>
          <p:cNvSpPr>
            <a:spLocks noGrp="1"/>
          </p:cNvSpPr>
          <p:nvPr>
            <p:ph type="title"/>
          </p:nvPr>
        </p:nvSpPr>
        <p:spPr>
          <a:xfrm>
            <a:off x="3657581" y="0"/>
            <a:ext cx="4670576" cy="1131910"/>
          </a:xfrm>
        </p:spPr>
        <p:txBody>
          <a:bodyPr>
            <a:normAutofit/>
          </a:bodyPr>
          <a:lstStyle/>
          <a:p>
            <a:pPr algn="ctr"/>
            <a:r>
              <a:rPr lang="fr-FR" sz="3200" b="1" dirty="0" smtClean="0">
                <a:solidFill>
                  <a:srgbClr val="C00000"/>
                </a:solidFill>
                <a:effectLst>
                  <a:outerShdw blurRad="38100" dist="38100" dir="2700000" algn="tl">
                    <a:srgbClr val="000000">
                      <a:alpha val="43137"/>
                    </a:srgbClr>
                  </a:outerShdw>
                </a:effectLst>
                <a:latin typeface="Gisha" pitchFamily="34" charset="-79"/>
                <a:cs typeface="Gisha" pitchFamily="34" charset="-79"/>
              </a:rPr>
              <a:t>Simulation et résultats </a:t>
            </a:r>
            <a:endParaRPr lang="fr-FR" sz="3200" b="1" dirty="0">
              <a:solidFill>
                <a:srgbClr val="C00000"/>
              </a:solidFill>
              <a:effectLst>
                <a:outerShdw blurRad="38100" dist="38100" dir="2700000" algn="tl">
                  <a:srgbClr val="000000">
                    <a:alpha val="43137"/>
                  </a:srgbClr>
                </a:outerShdw>
              </a:effectLst>
              <a:latin typeface="Gisha" pitchFamily="34" charset="-79"/>
              <a:cs typeface="Gisha" pitchFamily="34" charset="-79"/>
            </a:endParaRPr>
          </a:p>
        </p:txBody>
      </p:sp>
      <p:sp>
        <p:nvSpPr>
          <p:cNvPr id="10" name="Espace réservé du numéro de diapositive 9"/>
          <p:cNvSpPr>
            <a:spLocks noGrp="1"/>
          </p:cNvSpPr>
          <p:nvPr>
            <p:ph type="sldNum" sz="quarter" idx="12"/>
          </p:nvPr>
        </p:nvSpPr>
        <p:spPr/>
        <p:txBody>
          <a:bodyPr/>
          <a:lstStyle/>
          <a:p>
            <a:fld id="{764F108D-0FEA-4783-9C00-7E3AF080424A}" type="slidenum">
              <a:rPr lang="fr-FR" smtClean="0"/>
              <a:pPr/>
              <a:t>30</a:t>
            </a:fld>
            <a:endParaRPr lang="fr-FR"/>
          </a:p>
        </p:txBody>
      </p:sp>
      <p:sp>
        <p:nvSpPr>
          <p:cNvPr id="5" name="Double flèche horizontale 4"/>
          <p:cNvSpPr/>
          <p:nvPr/>
        </p:nvSpPr>
        <p:spPr>
          <a:xfrm>
            <a:off x="228557" y="500042"/>
            <a:ext cx="3500462" cy="214314"/>
          </a:xfrm>
          <a:prstGeom prst="lef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p>
        </p:txBody>
      </p:sp>
      <p:sp>
        <p:nvSpPr>
          <p:cNvPr id="6" name="Double flèche horizontale 5"/>
          <p:cNvSpPr/>
          <p:nvPr/>
        </p:nvSpPr>
        <p:spPr>
          <a:xfrm>
            <a:off x="8301051" y="500042"/>
            <a:ext cx="3429024" cy="214314"/>
          </a:xfrm>
          <a:prstGeom prst="lef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p>
        </p:txBody>
      </p:sp>
      <p:sp>
        <p:nvSpPr>
          <p:cNvPr id="7" name="Rectangle 6"/>
          <p:cNvSpPr/>
          <p:nvPr/>
        </p:nvSpPr>
        <p:spPr>
          <a:xfrm>
            <a:off x="1728755" y="214290"/>
            <a:ext cx="771365" cy="400110"/>
          </a:xfrm>
          <a:prstGeom prst="rect">
            <a:avLst/>
          </a:prstGeom>
        </p:spPr>
        <p:txBody>
          <a:bodyPr wrap="none">
            <a:spAutoFit/>
          </a:bodyPr>
          <a:lstStyle/>
          <a:p>
            <a:pPr algn="ctr"/>
            <a:r>
              <a:rPr lang="fr-FR" sz="2000" b="1" dirty="0" smtClean="0">
                <a:effectLst>
                  <a:outerShdw blurRad="38100" dist="38100" dir="2700000" algn="tl">
                    <a:srgbClr val="000000">
                      <a:alpha val="43137"/>
                    </a:srgbClr>
                  </a:outerShdw>
                </a:effectLst>
              </a:rPr>
              <a:t>K =35</a:t>
            </a:r>
            <a:endParaRPr lang="fr-FR" sz="2000" b="1" dirty="0">
              <a:effectLst>
                <a:outerShdw blurRad="38100" dist="38100" dir="2700000" algn="tl">
                  <a:srgbClr val="000000">
                    <a:alpha val="43137"/>
                  </a:srgbClr>
                </a:outerShdw>
              </a:effectLst>
            </a:endParaRPr>
          </a:p>
        </p:txBody>
      </p:sp>
      <p:sp>
        <p:nvSpPr>
          <p:cNvPr id="8" name="Rectangle 7"/>
          <p:cNvSpPr/>
          <p:nvPr/>
        </p:nvSpPr>
        <p:spPr>
          <a:xfrm>
            <a:off x="9515497" y="214290"/>
            <a:ext cx="771365" cy="400110"/>
          </a:xfrm>
          <a:prstGeom prst="rect">
            <a:avLst/>
          </a:prstGeom>
        </p:spPr>
        <p:txBody>
          <a:bodyPr wrap="none">
            <a:spAutoFit/>
          </a:bodyPr>
          <a:lstStyle/>
          <a:p>
            <a:pPr algn="ctr"/>
            <a:r>
              <a:rPr lang="fr-FR" sz="2000" b="1" dirty="0" smtClean="0">
                <a:effectLst>
                  <a:outerShdw blurRad="38100" dist="38100" dir="2700000" algn="tl">
                    <a:srgbClr val="000000">
                      <a:alpha val="43137"/>
                    </a:srgbClr>
                  </a:outerShdw>
                </a:effectLst>
              </a:rPr>
              <a:t>K =35</a:t>
            </a:r>
            <a:endParaRPr lang="fr-FR" sz="2000" b="1" dirty="0">
              <a:effectLst>
                <a:outerShdw blurRad="38100" dist="38100" dir="2700000" algn="tl">
                  <a:srgbClr val="000000">
                    <a:alpha val="43137"/>
                  </a:srgbClr>
                </a:outerShdw>
              </a:effectLst>
            </a:endParaRPr>
          </a:p>
        </p:txBody>
      </p:sp>
      <p:pic>
        <p:nvPicPr>
          <p:cNvPr id="2051" name="Picture 3"/>
          <p:cNvPicPr>
            <a:picLocks noChangeAspect="1" noChangeArrowheads="1"/>
          </p:cNvPicPr>
          <p:nvPr/>
        </p:nvPicPr>
        <p:blipFill>
          <a:blip r:embed="rId2"/>
          <a:srcRect/>
          <a:stretch>
            <a:fillRect/>
          </a:stretch>
        </p:blipFill>
        <p:spPr bwMode="auto">
          <a:xfrm>
            <a:off x="-271508" y="2143116"/>
            <a:ext cx="5357850" cy="4000528"/>
          </a:xfrm>
          <a:prstGeom prst="rect">
            <a:avLst/>
          </a:prstGeom>
          <a:noFill/>
          <a:ln w="9525">
            <a:noFill/>
            <a:miter lim="800000"/>
            <a:headEnd/>
            <a:tailEnd/>
          </a:ln>
        </p:spPr>
      </p:pic>
      <p:pic>
        <p:nvPicPr>
          <p:cNvPr id="2052" name="Picture 4" descr="gain k35 3dd"/>
          <p:cNvPicPr>
            <a:picLocks noChangeAspect="1" noChangeArrowheads="1"/>
          </p:cNvPicPr>
          <p:nvPr/>
        </p:nvPicPr>
        <p:blipFill>
          <a:blip r:embed="rId3"/>
          <a:srcRect/>
          <a:stretch>
            <a:fillRect/>
          </a:stretch>
        </p:blipFill>
        <p:spPr bwMode="auto">
          <a:xfrm>
            <a:off x="4657713" y="2357430"/>
            <a:ext cx="2757489" cy="3143272"/>
          </a:xfrm>
          <a:prstGeom prst="rect">
            <a:avLst/>
          </a:prstGeom>
          <a:noFill/>
          <a:ln w="9525">
            <a:noFill/>
            <a:miter lim="800000"/>
            <a:headEnd/>
            <a:tailEnd/>
          </a:ln>
        </p:spPr>
      </p:pic>
      <p:pic>
        <p:nvPicPr>
          <p:cNvPr id="11" name="Image 10"/>
          <p:cNvPicPr/>
          <p:nvPr/>
        </p:nvPicPr>
        <p:blipFill>
          <a:blip r:embed="rId4"/>
          <a:srcRect/>
          <a:stretch>
            <a:fillRect/>
          </a:stretch>
        </p:blipFill>
        <p:spPr bwMode="auto">
          <a:xfrm>
            <a:off x="7267575" y="2143116"/>
            <a:ext cx="5676946" cy="3714776"/>
          </a:xfrm>
          <a:prstGeom prst="rect">
            <a:avLst/>
          </a:prstGeom>
          <a:noFill/>
          <a:ln w="9525">
            <a:noFill/>
            <a:miter lim="800000"/>
            <a:headEnd/>
            <a:tailEnd/>
          </a:ln>
        </p:spPr>
      </p:pic>
      <p:sp>
        <p:nvSpPr>
          <p:cNvPr id="12" name="Ellipse 11"/>
          <p:cNvSpPr/>
          <p:nvPr/>
        </p:nvSpPr>
        <p:spPr>
          <a:xfrm>
            <a:off x="1443003" y="1500174"/>
            <a:ext cx="1500198" cy="42862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solidFill>
                  <a:schemeClr val="tx1"/>
                </a:solidFill>
              </a:rPr>
              <a:t> 12.14dB </a:t>
            </a:r>
            <a:endParaRPr lang="fr-FR" b="1" dirty="0">
              <a:solidFill>
                <a:schemeClr val="tx1"/>
              </a:solidFill>
            </a:endParaRPr>
          </a:p>
        </p:txBody>
      </p:sp>
      <p:cxnSp>
        <p:nvCxnSpPr>
          <p:cNvPr id="13" name="Connecteur droit avec flèche 12"/>
          <p:cNvCxnSpPr/>
          <p:nvPr/>
        </p:nvCxnSpPr>
        <p:spPr>
          <a:xfrm rot="16200000" flipH="1">
            <a:off x="2318119" y="1910944"/>
            <a:ext cx="714382" cy="892977"/>
          </a:xfrm>
          <a:prstGeom prst="straightConnector1">
            <a:avLst/>
          </a:prstGeom>
          <a:ln w="38100">
            <a:solidFill>
              <a:srgbClr val="FF0000"/>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16" name="Ellipse 15"/>
          <p:cNvSpPr/>
          <p:nvPr/>
        </p:nvSpPr>
        <p:spPr>
          <a:xfrm>
            <a:off x="7586671" y="6072206"/>
            <a:ext cx="1214446" cy="42862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solidFill>
                  <a:schemeClr val="tx1"/>
                </a:solidFill>
              </a:rPr>
              <a:t>5.1GHz </a:t>
            </a:r>
            <a:endParaRPr lang="fr-FR" b="1" dirty="0">
              <a:solidFill>
                <a:schemeClr val="tx1"/>
              </a:solidFill>
            </a:endParaRPr>
          </a:p>
        </p:txBody>
      </p:sp>
      <p:cxnSp>
        <p:nvCxnSpPr>
          <p:cNvPr id="17" name="Connecteur droit avec flèche 16"/>
          <p:cNvCxnSpPr/>
          <p:nvPr/>
        </p:nvCxnSpPr>
        <p:spPr>
          <a:xfrm flipV="1">
            <a:off x="8623266" y="5357826"/>
            <a:ext cx="1035107" cy="777152"/>
          </a:xfrm>
          <a:prstGeom prst="straightConnector1">
            <a:avLst/>
          </a:prstGeom>
          <a:ln w="38100">
            <a:solidFill>
              <a:srgbClr val="FF0000"/>
            </a:solidFill>
            <a:prstDash val="sysDot"/>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2051"/>
                                        </p:tgtEl>
                                        <p:attrNameLst>
                                          <p:attrName>style.visibility</p:attrName>
                                        </p:attrNameLst>
                                      </p:cBhvr>
                                      <p:to>
                                        <p:strVal val="visible"/>
                                      </p:to>
                                    </p:set>
                                    <p:anim calcmode="lin" valueType="num">
                                      <p:cBhvr>
                                        <p:cTn id="7" dur="500" fill="hold"/>
                                        <p:tgtEl>
                                          <p:spTgt spid="2051"/>
                                        </p:tgtEl>
                                        <p:attrNameLst>
                                          <p:attrName>ppt_w</p:attrName>
                                        </p:attrNameLst>
                                      </p:cBhvr>
                                      <p:tavLst>
                                        <p:tav tm="0">
                                          <p:val>
                                            <p:fltVal val="0"/>
                                          </p:val>
                                        </p:tav>
                                        <p:tav tm="100000">
                                          <p:val>
                                            <p:strVal val="#ppt_w"/>
                                          </p:val>
                                        </p:tav>
                                      </p:tavLst>
                                    </p:anim>
                                    <p:anim calcmode="lin" valueType="num">
                                      <p:cBhvr>
                                        <p:cTn id="8" dur="500" fill="hold"/>
                                        <p:tgtEl>
                                          <p:spTgt spid="2051"/>
                                        </p:tgtEl>
                                        <p:attrNameLst>
                                          <p:attrName>ppt_h</p:attrName>
                                        </p:attrNameLst>
                                      </p:cBhvr>
                                      <p:tavLst>
                                        <p:tav tm="0">
                                          <p:val>
                                            <p:fltVal val="0"/>
                                          </p:val>
                                        </p:tav>
                                        <p:tav tm="100000">
                                          <p:val>
                                            <p:strVal val="#ppt_h"/>
                                          </p:val>
                                        </p:tav>
                                      </p:tavLst>
                                    </p:anim>
                                    <p:animEffect transition="in" filter="fade">
                                      <p:cBhvr>
                                        <p:cTn id="9" dur="500"/>
                                        <p:tgtEl>
                                          <p:spTgt spid="2051"/>
                                        </p:tgtEl>
                                      </p:cBhvr>
                                    </p:animEffect>
                                  </p:childTnLst>
                                </p:cTn>
                              </p:par>
                            </p:childTnLst>
                          </p:cTn>
                        </p:par>
                        <p:par>
                          <p:cTn id="10" fill="hold">
                            <p:stCondLst>
                              <p:cond delay="500"/>
                            </p:stCondLst>
                            <p:childTnLst>
                              <p:par>
                                <p:cTn id="11" presetID="16" presetClass="entr" presetSubtype="26"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barn(inHorizontal)">
                                      <p:cBhvr>
                                        <p:cTn id="13" dur="500"/>
                                        <p:tgtEl>
                                          <p:spTgt spid="12"/>
                                        </p:tgtEl>
                                      </p:cBhvr>
                                    </p:animEffect>
                                  </p:childTnLst>
                                </p:cTn>
                              </p:par>
                            </p:childTnLst>
                          </p:cTn>
                        </p:par>
                        <p:par>
                          <p:cTn id="14" fill="hold">
                            <p:stCondLst>
                              <p:cond delay="1000"/>
                            </p:stCondLst>
                            <p:childTnLst>
                              <p:par>
                                <p:cTn id="15" presetID="53" presetClass="entr" presetSubtype="0"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childTnLst>
                          </p:cTn>
                        </p:par>
                        <p:par>
                          <p:cTn id="20" fill="hold">
                            <p:stCondLst>
                              <p:cond delay="1500"/>
                            </p:stCondLst>
                            <p:childTnLst>
                              <p:par>
                                <p:cTn id="21" presetID="53" presetClass="entr" presetSubtype="0"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Effect transition="in" filter="fade">
                                      <p:cBhvr>
                                        <p:cTn id="25" dur="500"/>
                                        <p:tgtEl>
                                          <p:spTgt spid="11"/>
                                        </p:tgtEl>
                                      </p:cBhvr>
                                    </p:animEffect>
                                  </p:childTnLst>
                                </p:cTn>
                              </p:par>
                            </p:childTnLst>
                          </p:cTn>
                        </p:par>
                        <p:par>
                          <p:cTn id="26" fill="hold">
                            <p:stCondLst>
                              <p:cond delay="2000"/>
                            </p:stCondLst>
                            <p:childTnLst>
                              <p:par>
                                <p:cTn id="27" presetID="53" presetClass="entr" presetSubtype="0"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par>
                          <p:cTn id="32" fill="hold">
                            <p:stCondLst>
                              <p:cond delay="2500"/>
                            </p:stCondLst>
                            <p:childTnLst>
                              <p:par>
                                <p:cTn id="33" presetID="53" presetClass="entr" presetSubtype="0" fill="hold" nodeType="after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p:cTn id="35" dur="500" fill="hold"/>
                                        <p:tgtEl>
                                          <p:spTgt spid="17"/>
                                        </p:tgtEl>
                                        <p:attrNameLst>
                                          <p:attrName>ppt_w</p:attrName>
                                        </p:attrNameLst>
                                      </p:cBhvr>
                                      <p:tavLst>
                                        <p:tav tm="0">
                                          <p:val>
                                            <p:fltVal val="0"/>
                                          </p:val>
                                        </p:tav>
                                        <p:tav tm="100000">
                                          <p:val>
                                            <p:strVal val="#ppt_w"/>
                                          </p:val>
                                        </p:tav>
                                      </p:tavLst>
                                    </p:anim>
                                    <p:anim calcmode="lin" valueType="num">
                                      <p:cBhvr>
                                        <p:cTn id="36" dur="500" fill="hold"/>
                                        <p:tgtEl>
                                          <p:spTgt spid="17"/>
                                        </p:tgtEl>
                                        <p:attrNameLst>
                                          <p:attrName>ppt_h</p:attrName>
                                        </p:attrNameLst>
                                      </p:cBhvr>
                                      <p:tavLst>
                                        <p:tav tm="0">
                                          <p:val>
                                            <p:fltVal val="0"/>
                                          </p:val>
                                        </p:tav>
                                        <p:tav tm="100000">
                                          <p:val>
                                            <p:strVal val="#ppt_h"/>
                                          </p:val>
                                        </p:tav>
                                      </p:tavLst>
                                    </p:anim>
                                    <p:animEffect transition="in" filter="fade">
                                      <p:cBhvr>
                                        <p:cTn id="3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6" grpId="0" animBg="1"/>
    </p:bld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re 1"/>
          <p:cNvSpPr>
            <a:spLocks noGrp="1"/>
          </p:cNvSpPr>
          <p:nvPr>
            <p:ph type="title"/>
          </p:nvPr>
        </p:nvSpPr>
        <p:spPr>
          <a:xfrm>
            <a:off x="3800457" y="0"/>
            <a:ext cx="4643470" cy="1143000"/>
          </a:xfrm>
        </p:spPr>
        <p:txBody>
          <a:bodyPr>
            <a:normAutofit/>
          </a:bodyPr>
          <a:lstStyle/>
          <a:p>
            <a:pPr algn="ctr"/>
            <a:r>
              <a:rPr lang="fr-FR" sz="3200" b="1" dirty="0" smtClean="0">
                <a:solidFill>
                  <a:srgbClr val="C00000"/>
                </a:solidFill>
                <a:effectLst>
                  <a:outerShdw blurRad="38100" dist="38100" dir="2700000" algn="tl">
                    <a:srgbClr val="000000">
                      <a:alpha val="43137"/>
                    </a:srgbClr>
                  </a:outerShdw>
                </a:effectLst>
                <a:latin typeface="Gisha" pitchFamily="34" charset="-79"/>
                <a:cs typeface="Gisha" pitchFamily="34" charset="-79"/>
              </a:rPr>
              <a:t>Simulation et résultats </a:t>
            </a:r>
            <a:endParaRPr lang="fr-FR" sz="3200" b="1" dirty="0">
              <a:solidFill>
                <a:srgbClr val="C00000"/>
              </a:solidFill>
              <a:effectLst>
                <a:outerShdw blurRad="38100" dist="38100" dir="2700000" algn="tl">
                  <a:srgbClr val="000000">
                    <a:alpha val="43137"/>
                  </a:srgbClr>
                </a:outerShdw>
              </a:effectLst>
              <a:latin typeface="Gisha" pitchFamily="34" charset="-79"/>
              <a:cs typeface="Gisha" pitchFamily="34" charset="-79"/>
            </a:endParaRPr>
          </a:p>
        </p:txBody>
      </p:sp>
      <p:sp>
        <p:nvSpPr>
          <p:cNvPr id="10" name="Espace réservé du numéro de diapositive 9"/>
          <p:cNvSpPr>
            <a:spLocks noGrp="1"/>
          </p:cNvSpPr>
          <p:nvPr>
            <p:ph type="sldNum" sz="quarter" idx="12"/>
          </p:nvPr>
        </p:nvSpPr>
        <p:spPr/>
        <p:txBody>
          <a:bodyPr/>
          <a:lstStyle/>
          <a:p>
            <a:fld id="{764F108D-0FEA-4783-9C00-7E3AF080424A}" type="slidenum">
              <a:rPr lang="fr-FR" smtClean="0"/>
              <a:pPr/>
              <a:t>31</a:t>
            </a:fld>
            <a:endParaRPr lang="fr-FR"/>
          </a:p>
        </p:txBody>
      </p:sp>
      <p:sp>
        <p:nvSpPr>
          <p:cNvPr id="5" name="Double flèche horizontale 4"/>
          <p:cNvSpPr/>
          <p:nvPr/>
        </p:nvSpPr>
        <p:spPr>
          <a:xfrm>
            <a:off x="157119" y="500042"/>
            <a:ext cx="3714776" cy="214314"/>
          </a:xfrm>
          <a:prstGeom prst="lef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p>
        </p:txBody>
      </p:sp>
      <p:sp>
        <p:nvSpPr>
          <p:cNvPr id="6" name="Double flèche horizontale 5"/>
          <p:cNvSpPr/>
          <p:nvPr/>
        </p:nvSpPr>
        <p:spPr>
          <a:xfrm>
            <a:off x="8443927" y="500042"/>
            <a:ext cx="3500462" cy="214314"/>
          </a:xfrm>
          <a:prstGeom prst="lef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p>
        </p:txBody>
      </p:sp>
      <p:sp>
        <p:nvSpPr>
          <p:cNvPr id="8" name="Rectangle 7"/>
          <p:cNvSpPr/>
          <p:nvPr/>
        </p:nvSpPr>
        <p:spPr>
          <a:xfrm>
            <a:off x="1871631" y="214290"/>
            <a:ext cx="771365" cy="400110"/>
          </a:xfrm>
          <a:prstGeom prst="rect">
            <a:avLst/>
          </a:prstGeom>
        </p:spPr>
        <p:txBody>
          <a:bodyPr wrap="none">
            <a:spAutoFit/>
          </a:bodyPr>
          <a:lstStyle/>
          <a:p>
            <a:pPr algn="ctr"/>
            <a:r>
              <a:rPr lang="fr-FR" sz="2000" b="1" dirty="0" smtClean="0">
                <a:effectLst>
                  <a:outerShdw blurRad="38100" dist="38100" dir="2700000" algn="tl">
                    <a:srgbClr val="000000">
                      <a:alpha val="43137"/>
                    </a:srgbClr>
                  </a:outerShdw>
                </a:effectLst>
              </a:rPr>
              <a:t>K =45</a:t>
            </a:r>
            <a:endParaRPr lang="fr-FR" sz="2000" b="1" dirty="0">
              <a:effectLst>
                <a:outerShdw blurRad="38100" dist="38100" dir="2700000" algn="tl">
                  <a:srgbClr val="000000">
                    <a:alpha val="43137"/>
                  </a:srgbClr>
                </a:outerShdw>
              </a:effectLst>
            </a:endParaRPr>
          </a:p>
        </p:txBody>
      </p:sp>
      <p:sp>
        <p:nvSpPr>
          <p:cNvPr id="9" name="Rectangle 8"/>
          <p:cNvSpPr/>
          <p:nvPr/>
        </p:nvSpPr>
        <p:spPr>
          <a:xfrm>
            <a:off x="9872687" y="214290"/>
            <a:ext cx="771365" cy="400110"/>
          </a:xfrm>
          <a:prstGeom prst="rect">
            <a:avLst/>
          </a:prstGeom>
        </p:spPr>
        <p:txBody>
          <a:bodyPr wrap="none">
            <a:spAutoFit/>
          </a:bodyPr>
          <a:lstStyle/>
          <a:p>
            <a:pPr algn="ctr"/>
            <a:r>
              <a:rPr lang="fr-FR" sz="2000" b="1" dirty="0" smtClean="0">
                <a:effectLst>
                  <a:outerShdw blurRad="38100" dist="38100" dir="2700000" algn="tl">
                    <a:srgbClr val="000000">
                      <a:alpha val="43137"/>
                    </a:srgbClr>
                  </a:outerShdw>
                </a:effectLst>
              </a:rPr>
              <a:t>K =45</a:t>
            </a:r>
            <a:endParaRPr lang="fr-FR" sz="2000" b="1" dirty="0">
              <a:effectLst>
                <a:outerShdw blurRad="38100" dist="38100" dir="2700000" algn="tl">
                  <a:srgbClr val="000000">
                    <a:alpha val="43137"/>
                  </a:srgbClr>
                </a:outerShdw>
              </a:effectLst>
            </a:endParaRPr>
          </a:p>
        </p:txBody>
      </p:sp>
      <p:pic>
        <p:nvPicPr>
          <p:cNvPr id="3074" name="Picture 2" descr="k40 3d"/>
          <p:cNvPicPr>
            <a:picLocks noChangeAspect="1" noChangeArrowheads="1"/>
          </p:cNvPicPr>
          <p:nvPr/>
        </p:nvPicPr>
        <p:blipFill>
          <a:blip r:embed="rId2"/>
          <a:srcRect/>
          <a:stretch>
            <a:fillRect/>
          </a:stretch>
        </p:blipFill>
        <p:spPr bwMode="auto">
          <a:xfrm>
            <a:off x="4943465" y="2214554"/>
            <a:ext cx="2876552" cy="3429024"/>
          </a:xfrm>
          <a:prstGeom prst="rect">
            <a:avLst/>
          </a:prstGeom>
          <a:noFill/>
          <a:ln w="9525">
            <a:noFill/>
            <a:miter lim="800000"/>
            <a:headEnd/>
            <a:tailEnd/>
          </a:ln>
        </p:spPr>
      </p:pic>
      <p:pic>
        <p:nvPicPr>
          <p:cNvPr id="3075" name="Picture 3"/>
          <p:cNvPicPr>
            <a:picLocks noChangeAspect="1" noChangeArrowheads="1"/>
          </p:cNvPicPr>
          <p:nvPr/>
        </p:nvPicPr>
        <p:blipFill>
          <a:blip r:embed="rId3"/>
          <a:srcRect/>
          <a:stretch>
            <a:fillRect/>
          </a:stretch>
        </p:blipFill>
        <p:spPr bwMode="auto">
          <a:xfrm>
            <a:off x="0" y="1928802"/>
            <a:ext cx="5334000" cy="4143404"/>
          </a:xfrm>
          <a:prstGeom prst="rect">
            <a:avLst/>
          </a:prstGeom>
          <a:noFill/>
          <a:ln w="9525">
            <a:noFill/>
            <a:miter lim="800000"/>
            <a:headEnd/>
            <a:tailEnd/>
          </a:ln>
        </p:spPr>
      </p:pic>
      <p:pic>
        <p:nvPicPr>
          <p:cNvPr id="11" name="Image 10"/>
          <p:cNvPicPr/>
          <p:nvPr/>
        </p:nvPicPr>
        <p:blipFill>
          <a:blip r:embed="rId4"/>
          <a:srcRect/>
          <a:stretch>
            <a:fillRect/>
          </a:stretch>
        </p:blipFill>
        <p:spPr bwMode="auto">
          <a:xfrm>
            <a:off x="7658109" y="2000240"/>
            <a:ext cx="5334000" cy="3857652"/>
          </a:xfrm>
          <a:prstGeom prst="rect">
            <a:avLst/>
          </a:prstGeom>
          <a:noFill/>
          <a:ln w="9525">
            <a:noFill/>
            <a:miter lim="800000"/>
            <a:headEnd/>
            <a:tailEnd/>
          </a:ln>
        </p:spPr>
      </p:pic>
      <p:sp>
        <p:nvSpPr>
          <p:cNvPr id="12" name="Ellipse 11"/>
          <p:cNvSpPr/>
          <p:nvPr/>
        </p:nvSpPr>
        <p:spPr>
          <a:xfrm>
            <a:off x="1443003" y="1500174"/>
            <a:ext cx="1500198" cy="42862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solidFill>
                  <a:schemeClr val="tx1"/>
                </a:solidFill>
              </a:rPr>
              <a:t>7.3 dB </a:t>
            </a:r>
            <a:endParaRPr lang="fr-FR" b="1" dirty="0">
              <a:solidFill>
                <a:schemeClr val="tx1"/>
              </a:solidFill>
            </a:endParaRPr>
          </a:p>
        </p:txBody>
      </p:sp>
      <p:cxnSp>
        <p:nvCxnSpPr>
          <p:cNvPr id="13" name="Connecteur droit avec flèche 12"/>
          <p:cNvCxnSpPr/>
          <p:nvPr/>
        </p:nvCxnSpPr>
        <p:spPr>
          <a:xfrm>
            <a:off x="2193101" y="1928802"/>
            <a:ext cx="1178730" cy="571506"/>
          </a:xfrm>
          <a:prstGeom prst="straightConnector1">
            <a:avLst/>
          </a:prstGeom>
          <a:ln w="38100">
            <a:solidFill>
              <a:srgbClr val="FF0000"/>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15" name="Ellipse 14"/>
          <p:cNvSpPr/>
          <p:nvPr/>
        </p:nvSpPr>
        <p:spPr>
          <a:xfrm>
            <a:off x="7586671" y="6072206"/>
            <a:ext cx="1214446" cy="42862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solidFill>
                  <a:schemeClr val="tx1"/>
                </a:solidFill>
              </a:rPr>
              <a:t>5.2GHz </a:t>
            </a:r>
            <a:endParaRPr lang="fr-FR" b="1" dirty="0">
              <a:solidFill>
                <a:schemeClr val="tx1"/>
              </a:solidFill>
            </a:endParaRPr>
          </a:p>
        </p:txBody>
      </p:sp>
      <p:cxnSp>
        <p:nvCxnSpPr>
          <p:cNvPr id="16" name="Connecteur droit avec flèche 15"/>
          <p:cNvCxnSpPr/>
          <p:nvPr/>
        </p:nvCxnSpPr>
        <p:spPr>
          <a:xfrm flipV="1">
            <a:off x="8623266" y="5000636"/>
            <a:ext cx="1320859" cy="1134342"/>
          </a:xfrm>
          <a:prstGeom prst="straightConnector1">
            <a:avLst/>
          </a:prstGeom>
          <a:ln w="38100">
            <a:solidFill>
              <a:srgbClr val="FF0000"/>
            </a:solidFill>
            <a:prstDash val="sysDot"/>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3075"/>
                                        </p:tgtEl>
                                        <p:attrNameLst>
                                          <p:attrName>style.visibility</p:attrName>
                                        </p:attrNameLst>
                                      </p:cBhvr>
                                      <p:to>
                                        <p:strVal val="visible"/>
                                      </p:to>
                                    </p:set>
                                    <p:anim calcmode="lin" valueType="num">
                                      <p:cBhvr>
                                        <p:cTn id="7" dur="500" fill="hold"/>
                                        <p:tgtEl>
                                          <p:spTgt spid="3075"/>
                                        </p:tgtEl>
                                        <p:attrNameLst>
                                          <p:attrName>ppt_w</p:attrName>
                                        </p:attrNameLst>
                                      </p:cBhvr>
                                      <p:tavLst>
                                        <p:tav tm="0">
                                          <p:val>
                                            <p:fltVal val="0"/>
                                          </p:val>
                                        </p:tav>
                                        <p:tav tm="100000">
                                          <p:val>
                                            <p:strVal val="#ppt_w"/>
                                          </p:val>
                                        </p:tav>
                                      </p:tavLst>
                                    </p:anim>
                                    <p:anim calcmode="lin" valueType="num">
                                      <p:cBhvr>
                                        <p:cTn id="8" dur="500" fill="hold"/>
                                        <p:tgtEl>
                                          <p:spTgt spid="3075"/>
                                        </p:tgtEl>
                                        <p:attrNameLst>
                                          <p:attrName>ppt_h</p:attrName>
                                        </p:attrNameLst>
                                      </p:cBhvr>
                                      <p:tavLst>
                                        <p:tav tm="0">
                                          <p:val>
                                            <p:fltVal val="0"/>
                                          </p:val>
                                        </p:tav>
                                        <p:tav tm="100000">
                                          <p:val>
                                            <p:strVal val="#ppt_h"/>
                                          </p:val>
                                        </p:tav>
                                      </p:tavLst>
                                    </p:anim>
                                    <p:animEffect transition="in" filter="fade">
                                      <p:cBhvr>
                                        <p:cTn id="9" dur="500"/>
                                        <p:tgtEl>
                                          <p:spTgt spid="3075"/>
                                        </p:tgtEl>
                                      </p:cBhvr>
                                    </p:animEffect>
                                  </p:childTnLst>
                                </p:cTn>
                              </p:par>
                            </p:childTnLst>
                          </p:cTn>
                        </p:par>
                        <p:par>
                          <p:cTn id="10" fill="hold">
                            <p:stCondLst>
                              <p:cond delay="500"/>
                            </p:stCondLst>
                            <p:childTnLst>
                              <p:par>
                                <p:cTn id="11" presetID="53" presetClass="entr" presetSubtype="0"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animEffect transition="in" filter="fade">
                                      <p:cBhvr>
                                        <p:cTn id="15" dur="500"/>
                                        <p:tgtEl>
                                          <p:spTgt spid="12"/>
                                        </p:tgtEl>
                                      </p:cBhvr>
                                    </p:animEffect>
                                  </p:childTnLst>
                                </p:cTn>
                              </p:par>
                            </p:childTnLst>
                          </p:cTn>
                        </p:par>
                        <p:par>
                          <p:cTn id="16" fill="hold">
                            <p:stCondLst>
                              <p:cond delay="1000"/>
                            </p:stCondLst>
                            <p:childTnLst>
                              <p:par>
                                <p:cTn id="17" presetID="53" presetClass="entr" presetSubtype="0"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fltVal val="0"/>
                                          </p:val>
                                        </p:tav>
                                        <p:tav tm="100000">
                                          <p:val>
                                            <p:strVal val="#ppt_h"/>
                                          </p:val>
                                        </p:tav>
                                      </p:tavLst>
                                    </p:anim>
                                    <p:animEffect transition="in" filter="fade">
                                      <p:cBhvr>
                                        <p:cTn id="21" dur="500"/>
                                        <p:tgtEl>
                                          <p:spTgt spid="13"/>
                                        </p:tgtEl>
                                      </p:cBhvr>
                                    </p:animEffect>
                                  </p:childTnLst>
                                </p:cTn>
                              </p:par>
                            </p:childTnLst>
                          </p:cTn>
                        </p:par>
                        <p:par>
                          <p:cTn id="22" fill="hold">
                            <p:stCondLst>
                              <p:cond delay="1500"/>
                            </p:stCondLst>
                            <p:childTnLst>
                              <p:par>
                                <p:cTn id="23" presetID="53" presetClass="entr" presetSubtype="0"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ppt_w</p:attrName>
                                        </p:attrNameLst>
                                      </p:cBhvr>
                                      <p:tavLst>
                                        <p:tav tm="0">
                                          <p:val>
                                            <p:fltVal val="0"/>
                                          </p:val>
                                        </p:tav>
                                        <p:tav tm="100000">
                                          <p:val>
                                            <p:strVal val="#ppt_w"/>
                                          </p:val>
                                        </p:tav>
                                      </p:tavLst>
                                    </p:anim>
                                    <p:anim calcmode="lin" valueType="num">
                                      <p:cBhvr>
                                        <p:cTn id="26" dur="500" fill="hold"/>
                                        <p:tgtEl>
                                          <p:spTgt spid="11"/>
                                        </p:tgtEl>
                                        <p:attrNameLst>
                                          <p:attrName>ppt_h</p:attrName>
                                        </p:attrNameLst>
                                      </p:cBhvr>
                                      <p:tavLst>
                                        <p:tav tm="0">
                                          <p:val>
                                            <p:fltVal val="0"/>
                                          </p:val>
                                        </p:tav>
                                        <p:tav tm="100000">
                                          <p:val>
                                            <p:strVal val="#ppt_h"/>
                                          </p:val>
                                        </p:tav>
                                      </p:tavLst>
                                    </p:anim>
                                    <p:animEffect transition="in" filter="fade">
                                      <p:cBhvr>
                                        <p:cTn id="27" dur="500"/>
                                        <p:tgtEl>
                                          <p:spTgt spid="11"/>
                                        </p:tgtEl>
                                      </p:cBhvr>
                                    </p:animEffect>
                                  </p:childTnLst>
                                </p:cTn>
                              </p:par>
                            </p:childTnLst>
                          </p:cTn>
                        </p:par>
                        <p:par>
                          <p:cTn id="28" fill="hold">
                            <p:stCondLst>
                              <p:cond delay="2000"/>
                            </p:stCondLst>
                            <p:childTnLst>
                              <p:par>
                                <p:cTn id="29" presetID="53" presetClass="entr" presetSubtype="0"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Effect transition="in" filter="fade">
                                      <p:cBhvr>
                                        <p:cTn id="33" dur="500"/>
                                        <p:tgtEl>
                                          <p:spTgt spid="15"/>
                                        </p:tgtEl>
                                      </p:cBhvr>
                                    </p:animEffect>
                                  </p:childTnLst>
                                </p:cTn>
                              </p:par>
                            </p:childTnLst>
                          </p:cTn>
                        </p:par>
                        <p:par>
                          <p:cTn id="34" fill="hold">
                            <p:stCondLst>
                              <p:cond delay="2500"/>
                            </p:stCondLst>
                            <p:childTnLst>
                              <p:par>
                                <p:cTn id="35" presetID="53" presetClass="entr" presetSubtype="0" fill="hold" nodeType="after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p:cTn id="37" dur="500" fill="hold"/>
                                        <p:tgtEl>
                                          <p:spTgt spid="16"/>
                                        </p:tgtEl>
                                        <p:attrNameLst>
                                          <p:attrName>ppt_w</p:attrName>
                                        </p:attrNameLst>
                                      </p:cBhvr>
                                      <p:tavLst>
                                        <p:tav tm="0">
                                          <p:val>
                                            <p:fltVal val="0"/>
                                          </p:val>
                                        </p:tav>
                                        <p:tav tm="100000">
                                          <p:val>
                                            <p:strVal val="#ppt_w"/>
                                          </p:val>
                                        </p:tav>
                                      </p:tavLst>
                                    </p:anim>
                                    <p:anim calcmode="lin" valueType="num">
                                      <p:cBhvr>
                                        <p:cTn id="38" dur="500" fill="hold"/>
                                        <p:tgtEl>
                                          <p:spTgt spid="16"/>
                                        </p:tgtEl>
                                        <p:attrNameLst>
                                          <p:attrName>ppt_h</p:attrName>
                                        </p:attrNameLst>
                                      </p:cBhvr>
                                      <p:tavLst>
                                        <p:tav tm="0">
                                          <p:val>
                                            <p:fltVal val="0"/>
                                          </p:val>
                                        </p:tav>
                                        <p:tav tm="100000">
                                          <p:val>
                                            <p:strVal val="#ppt_h"/>
                                          </p:val>
                                        </p:tav>
                                      </p:tavLst>
                                    </p:anim>
                                    <p:animEffect transition="in" filter="fade">
                                      <p:cBhvr>
                                        <p:cTn id="39" dur="500"/>
                                        <p:tgtEl>
                                          <p:spTgt spid="16"/>
                                        </p:tgtEl>
                                      </p:cBhvr>
                                    </p:animEffect>
                                  </p:childTnLst>
                                </p:cTn>
                              </p:par>
                            </p:childTnLst>
                          </p:cTn>
                        </p:par>
                        <p:par>
                          <p:cTn id="40" fill="hold">
                            <p:stCondLst>
                              <p:cond delay="3000"/>
                            </p:stCondLst>
                            <p:childTnLst>
                              <p:par>
                                <p:cTn id="41" presetID="53" presetClass="entr" presetSubtype="0" fill="hold" nodeType="afterEffect">
                                  <p:stCondLst>
                                    <p:cond delay="0"/>
                                  </p:stCondLst>
                                  <p:childTnLst>
                                    <p:set>
                                      <p:cBhvr>
                                        <p:cTn id="42" dur="1" fill="hold">
                                          <p:stCondLst>
                                            <p:cond delay="0"/>
                                          </p:stCondLst>
                                        </p:cTn>
                                        <p:tgtEl>
                                          <p:spTgt spid="3074"/>
                                        </p:tgtEl>
                                        <p:attrNameLst>
                                          <p:attrName>style.visibility</p:attrName>
                                        </p:attrNameLst>
                                      </p:cBhvr>
                                      <p:to>
                                        <p:strVal val="visible"/>
                                      </p:to>
                                    </p:set>
                                    <p:anim calcmode="lin" valueType="num">
                                      <p:cBhvr>
                                        <p:cTn id="43" dur="500" fill="hold"/>
                                        <p:tgtEl>
                                          <p:spTgt spid="3074"/>
                                        </p:tgtEl>
                                        <p:attrNameLst>
                                          <p:attrName>ppt_w</p:attrName>
                                        </p:attrNameLst>
                                      </p:cBhvr>
                                      <p:tavLst>
                                        <p:tav tm="0">
                                          <p:val>
                                            <p:fltVal val="0"/>
                                          </p:val>
                                        </p:tav>
                                        <p:tav tm="100000">
                                          <p:val>
                                            <p:strVal val="#ppt_w"/>
                                          </p:val>
                                        </p:tav>
                                      </p:tavLst>
                                    </p:anim>
                                    <p:anim calcmode="lin" valueType="num">
                                      <p:cBhvr>
                                        <p:cTn id="44" dur="500" fill="hold"/>
                                        <p:tgtEl>
                                          <p:spTgt spid="3074"/>
                                        </p:tgtEl>
                                        <p:attrNameLst>
                                          <p:attrName>ppt_h</p:attrName>
                                        </p:attrNameLst>
                                      </p:cBhvr>
                                      <p:tavLst>
                                        <p:tav tm="0">
                                          <p:val>
                                            <p:fltVal val="0"/>
                                          </p:val>
                                        </p:tav>
                                        <p:tav tm="100000">
                                          <p:val>
                                            <p:strVal val="#ppt_h"/>
                                          </p:val>
                                        </p:tav>
                                      </p:tavLst>
                                    </p:anim>
                                    <p:animEffect transition="in" filter="fade">
                                      <p:cBhvr>
                                        <p:cTn id="45"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5" grpId="0" animBg="1"/>
    </p:bld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re 1"/>
          <p:cNvSpPr>
            <a:spLocks noGrp="1"/>
          </p:cNvSpPr>
          <p:nvPr>
            <p:ph type="title"/>
          </p:nvPr>
        </p:nvSpPr>
        <p:spPr>
          <a:xfrm>
            <a:off x="2228821" y="0"/>
            <a:ext cx="7143800" cy="774720"/>
          </a:xfrm>
        </p:spPr>
        <p:txBody>
          <a:bodyPr>
            <a:normAutofit fontScale="90000"/>
          </a:bodyPr>
          <a:lstStyle/>
          <a:p>
            <a:pPr algn="ctr"/>
            <a:r>
              <a:rPr lang="fr-FR" sz="3200" dirty="0" smtClean="0">
                <a:effectLst>
                  <a:outerShdw blurRad="38100" dist="38100" dir="2700000" algn="tl">
                    <a:srgbClr val="000000">
                      <a:alpha val="43137"/>
                    </a:srgbClr>
                  </a:outerShdw>
                </a:effectLst>
              </a:rPr>
              <a:t>    </a:t>
            </a:r>
            <a:r>
              <a:rPr lang="fr-FR" sz="3100" b="1" dirty="0" smtClean="0">
                <a:solidFill>
                  <a:srgbClr val="C00000"/>
                </a:solidFill>
                <a:latin typeface="Gisha" pitchFamily="34" charset="-79"/>
                <a:cs typeface="Gisha" pitchFamily="34" charset="-79"/>
              </a:rPr>
              <a:t>variation de gain pour les distances K</a:t>
            </a:r>
            <a:endParaRPr lang="fr-FR" sz="3200" b="1" dirty="0">
              <a:solidFill>
                <a:srgbClr val="C00000"/>
              </a:solidFill>
              <a:latin typeface="Gisha" pitchFamily="34" charset="-79"/>
              <a:cs typeface="Gisha" pitchFamily="34" charset="-79"/>
            </a:endParaRPr>
          </a:p>
        </p:txBody>
      </p:sp>
      <p:sp>
        <p:nvSpPr>
          <p:cNvPr id="4" name="Espace réservé du numéro de diapositive 3"/>
          <p:cNvSpPr>
            <a:spLocks noGrp="1"/>
          </p:cNvSpPr>
          <p:nvPr>
            <p:ph type="sldNum" sz="quarter" idx="12"/>
          </p:nvPr>
        </p:nvSpPr>
        <p:spPr/>
        <p:txBody>
          <a:bodyPr/>
          <a:lstStyle/>
          <a:p>
            <a:fld id="{764F108D-0FEA-4783-9C00-7E3AF080424A}" type="slidenum">
              <a:rPr lang="fr-FR" smtClean="0"/>
              <a:pPr/>
              <a:t>32</a:t>
            </a:fld>
            <a:endParaRPr lang="fr-FR"/>
          </a:p>
        </p:txBody>
      </p:sp>
      <p:pic>
        <p:nvPicPr>
          <p:cNvPr id="7169" name="Picture 1"/>
          <p:cNvPicPr>
            <a:picLocks noChangeAspect="1" noChangeArrowheads="1"/>
          </p:cNvPicPr>
          <p:nvPr/>
        </p:nvPicPr>
        <p:blipFill>
          <a:blip r:embed="rId2"/>
          <a:srcRect/>
          <a:stretch>
            <a:fillRect/>
          </a:stretch>
        </p:blipFill>
        <p:spPr bwMode="auto">
          <a:xfrm>
            <a:off x="442871" y="928669"/>
            <a:ext cx="11106940" cy="5929331"/>
          </a:xfrm>
          <a:prstGeom prst="rect">
            <a:avLst/>
          </a:prstGeom>
          <a:ln>
            <a:noFill/>
          </a:ln>
          <a:effectLst>
            <a:outerShdw blurRad="292100" dist="139700" dir="2700000" algn="tl" rotWithShape="0">
              <a:srgbClr val="333333">
                <a:alpha val="65000"/>
              </a:srgbClr>
            </a:outerShdw>
          </a:effectLst>
        </p:spPr>
      </p:pic>
      <p:sp>
        <p:nvSpPr>
          <p:cNvPr id="5" name="Flèche droite 4"/>
          <p:cNvSpPr/>
          <p:nvPr/>
        </p:nvSpPr>
        <p:spPr>
          <a:xfrm>
            <a:off x="4086209" y="1928802"/>
            <a:ext cx="2786082" cy="71438"/>
          </a:xfrm>
          <a:prstGeom prst="rightArrow">
            <a:avLst>
              <a:gd name="adj1" fmla="val 50000"/>
              <a:gd name="adj2" fmla="val 97543"/>
            </a:avLst>
          </a:prstGeom>
          <a:solidFill>
            <a:srgbClr val="00FF00"/>
          </a:solidFill>
          <a:ln>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p:cNvSpPr txBox="1"/>
          <p:nvPr/>
        </p:nvSpPr>
        <p:spPr>
          <a:xfrm>
            <a:off x="5300655" y="1643050"/>
            <a:ext cx="1500198" cy="369332"/>
          </a:xfrm>
          <a:prstGeom prst="rect">
            <a:avLst/>
          </a:prstGeom>
          <a:noFill/>
        </p:spPr>
        <p:txBody>
          <a:bodyPr wrap="square" rtlCol="0">
            <a:spAutoFit/>
          </a:bodyPr>
          <a:lstStyle/>
          <a:p>
            <a:r>
              <a:rPr lang="fr-FR" b="1" dirty="0" smtClean="0">
                <a:effectLst>
                  <a:outerShdw blurRad="38100" dist="38100" dir="2700000" algn="tl">
                    <a:srgbClr val="000000">
                      <a:alpha val="43137"/>
                    </a:srgbClr>
                  </a:outerShdw>
                </a:effectLst>
              </a:rPr>
              <a:t>K=35mm</a:t>
            </a:r>
            <a:endParaRPr lang="fr-FR"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0" fill="hold" nodeType="afterEffect">
                                  <p:stCondLst>
                                    <p:cond delay="0"/>
                                  </p:stCondLst>
                                  <p:childTnLst>
                                    <p:set>
                                      <p:cBhvr>
                                        <p:cTn id="12" dur="1" fill="hold">
                                          <p:stCondLst>
                                            <p:cond delay="0"/>
                                          </p:stCondLst>
                                        </p:cTn>
                                        <p:tgtEl>
                                          <p:spTgt spid="7169"/>
                                        </p:tgtEl>
                                        <p:attrNameLst>
                                          <p:attrName>style.visibility</p:attrName>
                                        </p:attrNameLst>
                                      </p:cBhvr>
                                      <p:to>
                                        <p:strVal val="visible"/>
                                      </p:to>
                                    </p:set>
                                    <p:anim calcmode="lin" valueType="num">
                                      <p:cBhvr>
                                        <p:cTn id="13" dur="500" fill="hold"/>
                                        <p:tgtEl>
                                          <p:spTgt spid="7169"/>
                                        </p:tgtEl>
                                        <p:attrNameLst>
                                          <p:attrName>ppt_w</p:attrName>
                                        </p:attrNameLst>
                                      </p:cBhvr>
                                      <p:tavLst>
                                        <p:tav tm="0">
                                          <p:val>
                                            <p:fltVal val="0"/>
                                          </p:val>
                                        </p:tav>
                                        <p:tav tm="100000">
                                          <p:val>
                                            <p:strVal val="#ppt_w"/>
                                          </p:val>
                                        </p:tav>
                                      </p:tavLst>
                                    </p:anim>
                                    <p:anim calcmode="lin" valueType="num">
                                      <p:cBhvr>
                                        <p:cTn id="14" dur="500" fill="hold"/>
                                        <p:tgtEl>
                                          <p:spTgt spid="7169"/>
                                        </p:tgtEl>
                                        <p:attrNameLst>
                                          <p:attrName>ppt_h</p:attrName>
                                        </p:attrNameLst>
                                      </p:cBhvr>
                                      <p:tavLst>
                                        <p:tav tm="0">
                                          <p:val>
                                            <p:fltVal val="0"/>
                                          </p:val>
                                        </p:tav>
                                        <p:tav tm="100000">
                                          <p:val>
                                            <p:strVal val="#ppt_h"/>
                                          </p:val>
                                        </p:tav>
                                      </p:tavLst>
                                    </p:anim>
                                    <p:animEffect transition="in" filter="fade">
                                      <p:cBhvr>
                                        <p:cTn id="15" dur="500"/>
                                        <p:tgtEl>
                                          <p:spTgt spid="7169"/>
                                        </p:tgtEl>
                                      </p:cBhvr>
                                    </p:animEffect>
                                  </p:childTnLst>
                                </p:cTn>
                              </p:par>
                            </p:childTnLst>
                          </p:cTn>
                        </p:par>
                        <p:par>
                          <p:cTn id="16" fill="hold">
                            <p:stCondLst>
                              <p:cond delay="1000"/>
                            </p:stCondLst>
                            <p:childTnLst>
                              <p:par>
                                <p:cTn id="17" presetID="53"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par>
                          <p:cTn id="22" fill="hold">
                            <p:stCondLst>
                              <p:cond delay="1500"/>
                            </p:stCondLst>
                            <p:childTnLst>
                              <p:par>
                                <p:cTn id="23" presetID="53" presetClass="entr" presetSubtype="0"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ppt_w</p:attrName>
                                        </p:attrNameLst>
                                      </p:cBhvr>
                                      <p:tavLst>
                                        <p:tav tm="0">
                                          <p:val>
                                            <p:fltVal val="0"/>
                                          </p:val>
                                        </p:tav>
                                        <p:tav tm="100000">
                                          <p:val>
                                            <p:strVal val="#ppt_w"/>
                                          </p:val>
                                        </p:tav>
                                      </p:tavLst>
                                    </p:anim>
                                    <p:anim calcmode="lin" valueType="num">
                                      <p:cBhvr>
                                        <p:cTn id="26" dur="500" fill="hold"/>
                                        <p:tgtEl>
                                          <p:spTgt spid="6"/>
                                        </p:tgtEl>
                                        <p:attrNameLst>
                                          <p:attrName>ppt_h</p:attrName>
                                        </p:attrNameLst>
                                      </p:cBhvr>
                                      <p:tavLst>
                                        <p:tav tm="0">
                                          <p:val>
                                            <p:fltVal val="0"/>
                                          </p:val>
                                        </p:tav>
                                        <p:tav tm="100000">
                                          <p:val>
                                            <p:strVal val="#ppt_h"/>
                                          </p:val>
                                        </p:tav>
                                      </p:tavLst>
                                    </p:anim>
                                    <p:animEffect transition="in" filter="fade">
                                      <p:cBhvr>
                                        <p:cTn id="2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P spid="6" grpId="0"/>
    </p:bld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Espace réservé du contenu 3"/>
          <p:cNvGraphicFramePr>
            <a:graphicFrameLocks noGrp="1"/>
          </p:cNvGraphicFramePr>
          <p:nvPr>
            <p:ph idx="1"/>
          </p:nvPr>
        </p:nvGraphicFramePr>
        <p:xfrm>
          <a:off x="657184" y="1571612"/>
          <a:ext cx="9715569" cy="3786213"/>
        </p:xfrm>
        <a:graphic>
          <a:graphicData uri="http://schemas.openxmlformats.org/drawingml/2006/table">
            <a:tbl>
              <a:tblPr/>
              <a:tblGrid>
                <a:gridCol w="4569560"/>
                <a:gridCol w="1181421"/>
                <a:gridCol w="1418606"/>
                <a:gridCol w="1272991"/>
                <a:gridCol w="1272991"/>
              </a:tblGrid>
              <a:tr h="1306880">
                <a:tc>
                  <a:txBody>
                    <a:bodyPr/>
                    <a:lstStyle/>
                    <a:p>
                      <a:pPr algn="l">
                        <a:lnSpc>
                          <a:spcPct val="115000"/>
                        </a:lnSpc>
                        <a:spcAft>
                          <a:spcPts val="1000"/>
                        </a:spcAft>
                      </a:pPr>
                      <a:r>
                        <a:rPr lang="fr-FR" sz="1800" b="1" dirty="0">
                          <a:effectLst>
                            <a:outerShdw blurRad="38100" dist="38100" dir="2700000" algn="tl">
                              <a:srgbClr val="000000">
                                <a:alpha val="43137"/>
                              </a:srgbClr>
                            </a:outerShdw>
                          </a:effectLst>
                          <a:latin typeface="Times New Roman"/>
                          <a:ea typeface="Times New Roman"/>
                          <a:cs typeface="Arial"/>
                        </a:rPr>
                        <a:t>Valeur de k (mm) </a:t>
                      </a:r>
                      <a:endParaRPr lang="fr-FR" sz="1600" b="1"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404040"/>
                      </a:solidFill>
                      <a:prstDash val="solid"/>
                      <a:round/>
                      <a:headEnd type="none" w="med" len="med"/>
                      <a:tailEnd type="none" w="med" len="med"/>
                    </a:lnL>
                    <a:lnR w="12700" cap="flat" cmpd="sng" algn="ctr">
                      <a:solidFill>
                        <a:srgbClr val="404040"/>
                      </a:solidFill>
                      <a:prstDash val="solid"/>
                      <a:round/>
                      <a:headEnd type="none" w="med" len="med"/>
                      <a:tailEnd type="none" w="med" len="med"/>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solidFill>
                      <a:srgbClr val="C0C0C0"/>
                    </a:solidFill>
                  </a:tcPr>
                </a:tc>
                <a:tc>
                  <a:txBody>
                    <a:bodyPr/>
                    <a:lstStyle/>
                    <a:p>
                      <a:pPr algn="ctr">
                        <a:lnSpc>
                          <a:spcPct val="115000"/>
                        </a:lnSpc>
                        <a:spcAft>
                          <a:spcPts val="1000"/>
                        </a:spcAft>
                      </a:pPr>
                      <a:r>
                        <a:rPr lang="fr-FR" sz="2400" b="1" dirty="0">
                          <a:effectLst>
                            <a:outerShdw blurRad="38100" dist="38100" dir="2700000" algn="tl">
                              <a:srgbClr val="000000">
                                <a:alpha val="43137"/>
                              </a:srgbClr>
                            </a:outerShdw>
                          </a:effectLst>
                          <a:latin typeface="Times New Roman"/>
                          <a:ea typeface="Times New Roman"/>
                          <a:cs typeface="Arial"/>
                        </a:rPr>
                        <a:t>20</a:t>
                      </a:r>
                      <a:endParaRPr lang="fr-FR" sz="2400"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404040"/>
                      </a:solidFill>
                      <a:prstDash val="solid"/>
                      <a:round/>
                      <a:headEnd type="none" w="med" len="med"/>
                      <a:tailEnd type="none" w="med" len="med"/>
                    </a:lnL>
                    <a:lnR w="12700" cap="flat" cmpd="sng" algn="ctr">
                      <a:solidFill>
                        <a:srgbClr val="404040"/>
                      </a:solidFill>
                      <a:prstDash val="solid"/>
                      <a:round/>
                      <a:headEnd type="none" w="med" len="med"/>
                      <a:tailEnd type="none" w="med" len="med"/>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solidFill>
                      <a:srgbClr val="C0C0C0"/>
                    </a:solidFill>
                  </a:tcPr>
                </a:tc>
                <a:tc>
                  <a:txBody>
                    <a:bodyPr/>
                    <a:lstStyle/>
                    <a:p>
                      <a:pPr algn="ctr">
                        <a:lnSpc>
                          <a:spcPct val="115000"/>
                        </a:lnSpc>
                        <a:spcAft>
                          <a:spcPts val="1000"/>
                        </a:spcAft>
                      </a:pPr>
                      <a:r>
                        <a:rPr lang="fr-FR" sz="2400" b="1" dirty="0">
                          <a:effectLst>
                            <a:outerShdw blurRad="38100" dist="38100" dir="2700000" algn="tl">
                              <a:srgbClr val="000000">
                                <a:alpha val="43137"/>
                              </a:srgbClr>
                            </a:outerShdw>
                          </a:effectLst>
                          <a:latin typeface="Times New Roman"/>
                          <a:ea typeface="Times New Roman"/>
                          <a:cs typeface="Arial"/>
                        </a:rPr>
                        <a:t>30</a:t>
                      </a:r>
                      <a:endParaRPr lang="fr-FR" sz="2400"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404040"/>
                      </a:solidFill>
                      <a:prstDash val="solid"/>
                      <a:round/>
                      <a:headEnd type="none" w="med" len="med"/>
                      <a:tailEnd type="none" w="med" len="med"/>
                    </a:lnL>
                    <a:lnR w="12700" cap="flat" cmpd="sng" algn="ctr">
                      <a:solidFill>
                        <a:srgbClr val="404040"/>
                      </a:solidFill>
                      <a:prstDash val="solid"/>
                      <a:round/>
                      <a:headEnd type="none" w="med" len="med"/>
                      <a:tailEnd type="none" w="med" len="med"/>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solidFill>
                      <a:srgbClr val="C0C0C0"/>
                    </a:solidFill>
                  </a:tcPr>
                </a:tc>
                <a:tc>
                  <a:txBody>
                    <a:bodyPr/>
                    <a:lstStyle/>
                    <a:p>
                      <a:pPr algn="ctr">
                        <a:lnSpc>
                          <a:spcPct val="115000"/>
                        </a:lnSpc>
                        <a:spcAft>
                          <a:spcPts val="1000"/>
                        </a:spcAft>
                      </a:pPr>
                      <a:r>
                        <a:rPr lang="fr-FR" sz="2400" b="1" dirty="0">
                          <a:effectLst>
                            <a:outerShdw blurRad="38100" dist="38100" dir="2700000" algn="tl">
                              <a:srgbClr val="000000">
                                <a:alpha val="43137"/>
                              </a:srgbClr>
                            </a:outerShdw>
                          </a:effectLst>
                          <a:latin typeface="Times New Roman"/>
                          <a:ea typeface="Times New Roman"/>
                          <a:cs typeface="Arial"/>
                        </a:rPr>
                        <a:t>35</a:t>
                      </a:r>
                      <a:endParaRPr lang="fr-FR" sz="2400"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404040"/>
                      </a:solidFill>
                      <a:prstDash val="solid"/>
                      <a:round/>
                      <a:headEnd type="none" w="med" len="med"/>
                      <a:tailEnd type="none" w="med" len="med"/>
                    </a:lnL>
                    <a:lnR w="12700" cap="flat" cmpd="sng" algn="ctr">
                      <a:solidFill>
                        <a:srgbClr val="404040"/>
                      </a:solidFill>
                      <a:prstDash val="solid"/>
                      <a:round/>
                      <a:headEnd type="none" w="med" len="med"/>
                      <a:tailEnd type="none" w="med" len="med"/>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solidFill>
                      <a:srgbClr val="C0C0C0"/>
                    </a:solidFill>
                  </a:tcPr>
                </a:tc>
                <a:tc>
                  <a:txBody>
                    <a:bodyPr/>
                    <a:lstStyle/>
                    <a:p>
                      <a:pPr algn="ctr">
                        <a:lnSpc>
                          <a:spcPct val="115000"/>
                        </a:lnSpc>
                        <a:spcAft>
                          <a:spcPts val="1000"/>
                        </a:spcAft>
                      </a:pPr>
                      <a:r>
                        <a:rPr lang="fr-FR" sz="2400" b="1">
                          <a:effectLst>
                            <a:outerShdw blurRad="38100" dist="38100" dir="2700000" algn="tl">
                              <a:srgbClr val="000000">
                                <a:alpha val="43137"/>
                              </a:srgbClr>
                            </a:outerShdw>
                          </a:effectLst>
                          <a:latin typeface="Times New Roman"/>
                          <a:ea typeface="Times New Roman"/>
                          <a:cs typeface="Arial"/>
                        </a:rPr>
                        <a:t>45</a:t>
                      </a:r>
                      <a:endParaRPr lang="fr-FR" sz="240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404040"/>
                      </a:solidFill>
                      <a:prstDash val="solid"/>
                      <a:round/>
                      <a:headEnd type="none" w="med" len="med"/>
                      <a:tailEnd type="none" w="med" len="med"/>
                    </a:lnL>
                    <a:lnR w="12700" cap="flat" cmpd="sng" algn="ctr">
                      <a:solidFill>
                        <a:srgbClr val="404040"/>
                      </a:solidFill>
                      <a:prstDash val="solid"/>
                      <a:round/>
                      <a:headEnd type="none" w="med" len="med"/>
                      <a:tailEnd type="none" w="med" len="med"/>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solidFill>
                      <a:srgbClr val="C0C0C0"/>
                    </a:solidFill>
                  </a:tcPr>
                </a:tc>
              </a:tr>
              <a:tr h="1265803">
                <a:tc>
                  <a:txBody>
                    <a:bodyPr/>
                    <a:lstStyle/>
                    <a:p>
                      <a:pPr>
                        <a:lnSpc>
                          <a:spcPct val="115000"/>
                        </a:lnSpc>
                        <a:spcAft>
                          <a:spcPts val="1000"/>
                        </a:spcAft>
                      </a:pPr>
                      <a:r>
                        <a:rPr lang="fr-FR" sz="1800" b="1" dirty="0">
                          <a:effectLst>
                            <a:outerShdw blurRad="38100" dist="38100" dir="2700000" algn="tl">
                              <a:srgbClr val="000000">
                                <a:alpha val="43137"/>
                              </a:srgbClr>
                            </a:outerShdw>
                          </a:effectLst>
                          <a:latin typeface="Times New Roman"/>
                          <a:ea typeface="Times New Roman"/>
                          <a:cs typeface="Arial"/>
                        </a:rPr>
                        <a:t>Valeurs fréquentiel (GHz) </a:t>
                      </a:r>
                      <a:endParaRPr lang="fr-FR" sz="1600" b="1"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404040"/>
                      </a:solidFill>
                      <a:prstDash val="solid"/>
                      <a:round/>
                      <a:headEnd type="none" w="med" len="med"/>
                      <a:tailEnd type="none" w="med" len="med"/>
                    </a:lnL>
                    <a:lnR w="12700" cap="flat" cmpd="sng" algn="ctr">
                      <a:solidFill>
                        <a:srgbClr val="404040"/>
                      </a:solidFill>
                      <a:prstDash val="solid"/>
                      <a:round/>
                      <a:headEnd type="none" w="med" len="med"/>
                      <a:tailEnd type="none" w="med" len="med"/>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solidFill>
                      <a:srgbClr val="808080"/>
                    </a:solidFill>
                  </a:tcPr>
                </a:tc>
                <a:tc>
                  <a:txBody>
                    <a:bodyPr/>
                    <a:lstStyle/>
                    <a:p>
                      <a:pPr algn="ctr">
                        <a:lnSpc>
                          <a:spcPct val="115000"/>
                        </a:lnSpc>
                        <a:spcAft>
                          <a:spcPts val="1000"/>
                        </a:spcAft>
                      </a:pPr>
                      <a:r>
                        <a:rPr lang="fr-FR" sz="2400" b="1">
                          <a:effectLst>
                            <a:outerShdw blurRad="38100" dist="38100" dir="2700000" algn="tl">
                              <a:srgbClr val="000000">
                                <a:alpha val="43137"/>
                              </a:srgbClr>
                            </a:outerShdw>
                          </a:effectLst>
                          <a:latin typeface="Times New Roman"/>
                          <a:ea typeface="Times New Roman"/>
                          <a:cs typeface="Arial"/>
                        </a:rPr>
                        <a:t>5.2</a:t>
                      </a:r>
                      <a:endParaRPr lang="fr-FR" sz="240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404040"/>
                      </a:solidFill>
                      <a:prstDash val="solid"/>
                      <a:round/>
                      <a:headEnd type="none" w="med" len="med"/>
                      <a:tailEnd type="none" w="med" len="med"/>
                    </a:lnL>
                    <a:lnR w="12700" cap="flat" cmpd="sng" algn="ctr">
                      <a:solidFill>
                        <a:srgbClr val="404040"/>
                      </a:solidFill>
                      <a:prstDash val="solid"/>
                      <a:round/>
                      <a:headEnd type="none" w="med" len="med"/>
                      <a:tailEnd type="none" w="med" len="med"/>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solidFill>
                      <a:srgbClr val="808080"/>
                    </a:solidFill>
                  </a:tcPr>
                </a:tc>
                <a:tc>
                  <a:txBody>
                    <a:bodyPr/>
                    <a:lstStyle/>
                    <a:p>
                      <a:pPr algn="ctr">
                        <a:lnSpc>
                          <a:spcPct val="115000"/>
                        </a:lnSpc>
                        <a:spcAft>
                          <a:spcPts val="1000"/>
                        </a:spcAft>
                      </a:pPr>
                      <a:r>
                        <a:rPr lang="fr-FR" sz="2400" b="1">
                          <a:effectLst>
                            <a:outerShdw blurRad="38100" dist="38100" dir="2700000" algn="tl">
                              <a:srgbClr val="000000">
                                <a:alpha val="43137"/>
                              </a:srgbClr>
                            </a:outerShdw>
                          </a:effectLst>
                          <a:latin typeface="Times New Roman"/>
                          <a:ea typeface="Times New Roman"/>
                          <a:cs typeface="Arial"/>
                        </a:rPr>
                        <a:t>5.2</a:t>
                      </a:r>
                      <a:endParaRPr lang="fr-FR" sz="240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404040"/>
                      </a:solidFill>
                      <a:prstDash val="solid"/>
                      <a:round/>
                      <a:headEnd type="none" w="med" len="med"/>
                      <a:tailEnd type="none" w="med" len="med"/>
                    </a:lnL>
                    <a:lnR w="12700" cap="flat" cmpd="sng" algn="ctr">
                      <a:solidFill>
                        <a:srgbClr val="404040"/>
                      </a:solidFill>
                      <a:prstDash val="solid"/>
                      <a:round/>
                      <a:headEnd type="none" w="med" len="med"/>
                      <a:tailEnd type="none" w="med" len="med"/>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solidFill>
                      <a:srgbClr val="808080"/>
                    </a:solidFill>
                  </a:tcPr>
                </a:tc>
                <a:tc>
                  <a:txBody>
                    <a:bodyPr/>
                    <a:lstStyle/>
                    <a:p>
                      <a:pPr algn="ctr">
                        <a:lnSpc>
                          <a:spcPct val="115000"/>
                        </a:lnSpc>
                        <a:spcAft>
                          <a:spcPts val="1000"/>
                        </a:spcAft>
                      </a:pPr>
                      <a:r>
                        <a:rPr lang="fr-FR" sz="2400" b="1">
                          <a:effectLst>
                            <a:outerShdw blurRad="38100" dist="38100" dir="2700000" algn="tl">
                              <a:srgbClr val="000000">
                                <a:alpha val="43137"/>
                              </a:srgbClr>
                            </a:outerShdw>
                          </a:effectLst>
                          <a:latin typeface="Times New Roman"/>
                          <a:ea typeface="Times New Roman"/>
                          <a:cs typeface="Arial"/>
                        </a:rPr>
                        <a:t>5.11</a:t>
                      </a:r>
                      <a:endParaRPr lang="fr-FR" sz="240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404040"/>
                      </a:solidFill>
                      <a:prstDash val="solid"/>
                      <a:round/>
                      <a:headEnd type="none" w="med" len="med"/>
                      <a:tailEnd type="none" w="med" len="med"/>
                    </a:lnL>
                    <a:lnR w="12700" cap="flat" cmpd="sng" algn="ctr">
                      <a:solidFill>
                        <a:srgbClr val="404040"/>
                      </a:solidFill>
                      <a:prstDash val="solid"/>
                      <a:round/>
                      <a:headEnd type="none" w="med" len="med"/>
                      <a:tailEnd type="none" w="med" len="med"/>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solidFill>
                      <a:srgbClr val="808080"/>
                    </a:solidFill>
                  </a:tcPr>
                </a:tc>
                <a:tc>
                  <a:txBody>
                    <a:bodyPr/>
                    <a:lstStyle/>
                    <a:p>
                      <a:pPr algn="ctr">
                        <a:lnSpc>
                          <a:spcPct val="115000"/>
                        </a:lnSpc>
                        <a:spcAft>
                          <a:spcPts val="1000"/>
                        </a:spcAft>
                      </a:pPr>
                      <a:r>
                        <a:rPr lang="fr-FR" sz="2400" b="1">
                          <a:effectLst>
                            <a:outerShdw blurRad="38100" dist="38100" dir="2700000" algn="tl">
                              <a:srgbClr val="000000">
                                <a:alpha val="43137"/>
                              </a:srgbClr>
                            </a:outerShdw>
                          </a:effectLst>
                          <a:latin typeface="Times New Roman"/>
                          <a:ea typeface="Times New Roman"/>
                          <a:cs typeface="Arial"/>
                        </a:rPr>
                        <a:t>5.2</a:t>
                      </a:r>
                      <a:endParaRPr lang="fr-FR" sz="240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404040"/>
                      </a:solidFill>
                      <a:prstDash val="solid"/>
                      <a:round/>
                      <a:headEnd type="none" w="med" len="med"/>
                      <a:tailEnd type="none" w="med" len="med"/>
                    </a:lnL>
                    <a:lnR w="12700" cap="flat" cmpd="sng" algn="ctr">
                      <a:solidFill>
                        <a:srgbClr val="404040"/>
                      </a:solidFill>
                      <a:prstDash val="solid"/>
                      <a:round/>
                      <a:headEnd type="none" w="med" len="med"/>
                      <a:tailEnd type="none" w="med" len="med"/>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solidFill>
                      <a:srgbClr val="808080"/>
                    </a:solidFill>
                  </a:tcPr>
                </a:tc>
              </a:tr>
              <a:tr h="1213530">
                <a:tc>
                  <a:txBody>
                    <a:bodyPr/>
                    <a:lstStyle/>
                    <a:p>
                      <a:pPr>
                        <a:lnSpc>
                          <a:spcPct val="115000"/>
                        </a:lnSpc>
                        <a:spcBef>
                          <a:spcPts val="1200"/>
                        </a:spcBef>
                        <a:spcAft>
                          <a:spcPts val="300"/>
                        </a:spcAft>
                      </a:pPr>
                      <a:r>
                        <a:rPr lang="fr-FR" sz="1800" b="1" i="0" dirty="0">
                          <a:effectLst>
                            <a:outerShdw blurRad="38100" dist="38100" dir="2700000" algn="tl">
                              <a:srgbClr val="000000">
                                <a:alpha val="43137"/>
                              </a:srgbClr>
                            </a:outerShdw>
                          </a:effectLst>
                          <a:latin typeface="Calibri"/>
                          <a:ea typeface="Times New Roman"/>
                          <a:cs typeface="Arial"/>
                        </a:rPr>
                        <a:t>Valeurs du gain(dB) </a:t>
                      </a:r>
                      <a:endParaRPr lang="fr-FR" sz="1600" b="1" i="1"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404040"/>
                      </a:solidFill>
                      <a:prstDash val="solid"/>
                      <a:round/>
                      <a:headEnd type="none" w="med" len="med"/>
                      <a:tailEnd type="none" w="med" len="med"/>
                    </a:lnL>
                    <a:lnR w="12700" cap="flat" cmpd="sng" algn="ctr">
                      <a:solidFill>
                        <a:srgbClr val="404040"/>
                      </a:solidFill>
                      <a:prstDash val="solid"/>
                      <a:round/>
                      <a:headEnd type="none" w="med" len="med"/>
                      <a:tailEnd type="none" w="med" len="med"/>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solidFill>
                      <a:srgbClr val="C0C0C0"/>
                    </a:solidFill>
                  </a:tcPr>
                </a:tc>
                <a:tc>
                  <a:txBody>
                    <a:bodyPr/>
                    <a:lstStyle/>
                    <a:p>
                      <a:pPr algn="ctr">
                        <a:lnSpc>
                          <a:spcPct val="115000"/>
                        </a:lnSpc>
                        <a:spcBef>
                          <a:spcPts val="1200"/>
                        </a:spcBef>
                        <a:spcAft>
                          <a:spcPts val="300"/>
                        </a:spcAft>
                      </a:pPr>
                      <a:r>
                        <a:rPr lang="fr-FR" sz="2400" b="1" i="0" dirty="0">
                          <a:effectLst>
                            <a:outerShdw blurRad="38100" dist="38100" dir="2700000" algn="tl">
                              <a:srgbClr val="000000">
                                <a:alpha val="43137"/>
                              </a:srgbClr>
                            </a:outerShdw>
                          </a:effectLst>
                          <a:latin typeface="Calibri"/>
                          <a:ea typeface="Times New Roman"/>
                          <a:cs typeface="Arial"/>
                        </a:rPr>
                        <a:t>5.8</a:t>
                      </a:r>
                      <a:endParaRPr lang="fr-FR" sz="2400" b="1" i="1"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404040"/>
                      </a:solidFill>
                      <a:prstDash val="solid"/>
                      <a:round/>
                      <a:headEnd type="none" w="med" len="med"/>
                      <a:tailEnd type="none" w="med" len="med"/>
                    </a:lnL>
                    <a:lnR w="12700" cap="flat" cmpd="sng" algn="ctr">
                      <a:solidFill>
                        <a:srgbClr val="404040"/>
                      </a:solidFill>
                      <a:prstDash val="solid"/>
                      <a:round/>
                      <a:headEnd type="none" w="med" len="med"/>
                      <a:tailEnd type="none" w="med" len="med"/>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solidFill>
                      <a:srgbClr val="C0C0C0"/>
                    </a:solidFill>
                  </a:tcPr>
                </a:tc>
                <a:tc>
                  <a:txBody>
                    <a:bodyPr/>
                    <a:lstStyle/>
                    <a:p>
                      <a:pPr algn="ctr">
                        <a:lnSpc>
                          <a:spcPct val="115000"/>
                        </a:lnSpc>
                        <a:spcBef>
                          <a:spcPts val="1200"/>
                        </a:spcBef>
                        <a:spcAft>
                          <a:spcPts val="300"/>
                        </a:spcAft>
                      </a:pPr>
                      <a:r>
                        <a:rPr lang="fr-FR" sz="2400" b="1" i="0">
                          <a:effectLst>
                            <a:outerShdw blurRad="38100" dist="38100" dir="2700000" algn="tl">
                              <a:srgbClr val="000000">
                                <a:alpha val="43137"/>
                              </a:srgbClr>
                            </a:outerShdw>
                          </a:effectLst>
                          <a:latin typeface="Calibri"/>
                          <a:ea typeface="Times New Roman"/>
                          <a:cs typeface="Arial"/>
                        </a:rPr>
                        <a:t>7.1</a:t>
                      </a:r>
                      <a:endParaRPr lang="fr-FR" sz="2400" b="1" i="1">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404040"/>
                      </a:solidFill>
                      <a:prstDash val="solid"/>
                      <a:round/>
                      <a:headEnd type="none" w="med" len="med"/>
                      <a:tailEnd type="none" w="med" len="med"/>
                    </a:lnL>
                    <a:lnR w="12700" cap="flat" cmpd="sng" algn="ctr">
                      <a:solidFill>
                        <a:srgbClr val="404040"/>
                      </a:solidFill>
                      <a:prstDash val="solid"/>
                      <a:round/>
                      <a:headEnd type="none" w="med" len="med"/>
                      <a:tailEnd type="none" w="med" len="med"/>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solidFill>
                      <a:srgbClr val="C0C0C0"/>
                    </a:solidFill>
                  </a:tcPr>
                </a:tc>
                <a:tc>
                  <a:txBody>
                    <a:bodyPr/>
                    <a:lstStyle/>
                    <a:p>
                      <a:pPr algn="ctr">
                        <a:lnSpc>
                          <a:spcPct val="115000"/>
                        </a:lnSpc>
                        <a:spcBef>
                          <a:spcPts val="1200"/>
                        </a:spcBef>
                        <a:spcAft>
                          <a:spcPts val="300"/>
                        </a:spcAft>
                      </a:pPr>
                      <a:r>
                        <a:rPr lang="fr-FR" sz="2400" b="1" i="0">
                          <a:effectLst>
                            <a:outerShdw blurRad="38100" dist="38100" dir="2700000" algn="tl">
                              <a:srgbClr val="000000">
                                <a:alpha val="43137"/>
                              </a:srgbClr>
                            </a:outerShdw>
                          </a:effectLst>
                          <a:latin typeface="Calibri"/>
                          <a:ea typeface="Times New Roman"/>
                          <a:cs typeface="Arial"/>
                        </a:rPr>
                        <a:t>12.14</a:t>
                      </a:r>
                      <a:endParaRPr lang="fr-FR" sz="2400" b="1" i="1">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404040"/>
                      </a:solidFill>
                      <a:prstDash val="solid"/>
                      <a:round/>
                      <a:headEnd type="none" w="med" len="med"/>
                      <a:tailEnd type="none" w="med" len="med"/>
                    </a:lnL>
                    <a:lnR w="12700" cap="flat" cmpd="sng" algn="ctr">
                      <a:solidFill>
                        <a:srgbClr val="404040"/>
                      </a:solidFill>
                      <a:prstDash val="solid"/>
                      <a:round/>
                      <a:headEnd type="none" w="med" len="med"/>
                      <a:tailEnd type="none" w="med" len="med"/>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solidFill>
                      <a:srgbClr val="C0C0C0"/>
                    </a:solidFill>
                  </a:tcPr>
                </a:tc>
                <a:tc>
                  <a:txBody>
                    <a:bodyPr/>
                    <a:lstStyle/>
                    <a:p>
                      <a:pPr algn="ctr">
                        <a:lnSpc>
                          <a:spcPct val="115000"/>
                        </a:lnSpc>
                        <a:spcBef>
                          <a:spcPts val="1200"/>
                        </a:spcBef>
                        <a:spcAft>
                          <a:spcPts val="300"/>
                        </a:spcAft>
                      </a:pPr>
                      <a:r>
                        <a:rPr lang="fr-FR" sz="2400" b="1" i="0" dirty="0">
                          <a:effectLst>
                            <a:outerShdw blurRad="38100" dist="38100" dir="2700000" algn="tl">
                              <a:srgbClr val="000000">
                                <a:alpha val="43137"/>
                              </a:srgbClr>
                            </a:outerShdw>
                          </a:effectLst>
                          <a:latin typeface="Calibri"/>
                          <a:ea typeface="Times New Roman"/>
                          <a:cs typeface="Arial"/>
                        </a:rPr>
                        <a:t>7.3</a:t>
                      </a:r>
                      <a:endParaRPr lang="fr-FR" sz="2400" b="1" i="1"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404040"/>
                      </a:solidFill>
                      <a:prstDash val="solid"/>
                      <a:round/>
                      <a:headEnd type="none" w="med" len="med"/>
                      <a:tailEnd type="none" w="med" len="med"/>
                    </a:lnL>
                    <a:lnR w="12700" cap="flat" cmpd="sng" algn="ctr">
                      <a:solidFill>
                        <a:srgbClr val="404040"/>
                      </a:solidFill>
                      <a:prstDash val="solid"/>
                      <a:round/>
                      <a:headEnd type="none" w="med" len="med"/>
                      <a:tailEnd type="none" w="med" len="med"/>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solidFill>
                      <a:srgbClr val="C0C0C0"/>
                    </a:solidFill>
                  </a:tcPr>
                </a:tc>
              </a:tr>
            </a:tbl>
          </a:graphicData>
        </a:graphic>
      </p:graphicFrame>
      <p:sp>
        <p:nvSpPr>
          <p:cNvPr id="5" name="Espace réservé du numéro de diapositive 4"/>
          <p:cNvSpPr>
            <a:spLocks noGrp="1"/>
          </p:cNvSpPr>
          <p:nvPr>
            <p:ph type="sldNum" sz="quarter" idx="12"/>
          </p:nvPr>
        </p:nvSpPr>
        <p:spPr/>
        <p:txBody>
          <a:bodyPr/>
          <a:lstStyle/>
          <a:p>
            <a:fld id="{764F108D-0FEA-4783-9C00-7E3AF080424A}" type="slidenum">
              <a:rPr lang="fr-FR" smtClean="0"/>
              <a:pPr/>
              <a:t>33</a:t>
            </a:fld>
            <a:endParaRPr lang="fr-FR"/>
          </a:p>
        </p:txBody>
      </p:sp>
      <p:sp>
        <p:nvSpPr>
          <p:cNvPr id="7" name="ZoneTexte 6"/>
          <p:cNvSpPr txBox="1"/>
          <p:nvPr/>
        </p:nvSpPr>
        <p:spPr>
          <a:xfrm>
            <a:off x="7658109" y="500042"/>
            <a:ext cx="1785950" cy="400110"/>
          </a:xfrm>
          <a:prstGeom prst="rect">
            <a:avLst/>
          </a:prstGeom>
          <a:noFill/>
          <a:ln>
            <a:noFill/>
          </a:ln>
        </p:spPr>
        <p:txBody>
          <a:bodyPr wrap="square" rtlCol="0">
            <a:spAutoFit/>
          </a:bodyPr>
          <a:lstStyle/>
          <a:p>
            <a:r>
              <a:rPr lang="fr-FR" sz="2000" b="1" dirty="0" smtClean="0"/>
              <a:t>Valeur optimal</a:t>
            </a:r>
            <a:endParaRPr lang="fr-FR" sz="2000" b="1" dirty="0"/>
          </a:p>
        </p:txBody>
      </p:sp>
      <p:sp>
        <p:nvSpPr>
          <p:cNvPr id="8" name="Ellipse 7"/>
          <p:cNvSpPr/>
          <p:nvPr/>
        </p:nvSpPr>
        <p:spPr>
          <a:xfrm>
            <a:off x="8086737" y="1500174"/>
            <a:ext cx="714380" cy="57150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Flèche vers le bas 8"/>
          <p:cNvSpPr/>
          <p:nvPr/>
        </p:nvSpPr>
        <p:spPr>
          <a:xfrm>
            <a:off x="8372489" y="928670"/>
            <a:ext cx="142876" cy="571504"/>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p:cNvSpPr txBox="1"/>
          <p:nvPr/>
        </p:nvSpPr>
        <p:spPr>
          <a:xfrm>
            <a:off x="7158043" y="5500702"/>
            <a:ext cx="2571768" cy="369332"/>
          </a:xfrm>
          <a:prstGeom prst="rect">
            <a:avLst/>
          </a:prstGeom>
          <a:noFill/>
          <a:ln>
            <a:noFill/>
          </a:ln>
        </p:spPr>
        <p:txBody>
          <a:bodyPr wrap="square" rtlCol="0">
            <a:spAutoFit/>
          </a:bodyPr>
          <a:lstStyle/>
          <a:p>
            <a:r>
              <a:rPr lang="fr-FR" b="1" dirty="0" smtClean="0"/>
              <a:t>Valeur de gain maximale</a:t>
            </a:r>
            <a:endParaRPr lang="fr-FR" b="1" dirty="0"/>
          </a:p>
        </p:txBody>
      </p:sp>
      <p:sp>
        <p:nvSpPr>
          <p:cNvPr id="11" name="Ellipse 10"/>
          <p:cNvSpPr/>
          <p:nvPr/>
        </p:nvSpPr>
        <p:spPr>
          <a:xfrm>
            <a:off x="7943861" y="4143380"/>
            <a:ext cx="1000132" cy="57150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Flèche vers le bas 12"/>
          <p:cNvSpPr/>
          <p:nvPr/>
        </p:nvSpPr>
        <p:spPr>
          <a:xfrm>
            <a:off x="8372489" y="4714884"/>
            <a:ext cx="142876" cy="785818"/>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53"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Effect transition="in" filter="fade">
                                      <p:cBhvr>
                                        <p:cTn id="15" dur="500"/>
                                        <p:tgtEl>
                                          <p:spTgt spid="7"/>
                                        </p:tgtEl>
                                      </p:cBhvr>
                                    </p:animEffect>
                                  </p:childTnLst>
                                </p:cTn>
                              </p:par>
                            </p:childTnLst>
                          </p:cTn>
                        </p:par>
                        <p:par>
                          <p:cTn id="16" fill="hold">
                            <p:stCondLst>
                              <p:cond delay="1000"/>
                            </p:stCondLst>
                            <p:childTnLst>
                              <p:par>
                                <p:cTn id="17" presetID="53"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childTnLst>
                          </p:cTn>
                        </p:par>
                        <p:par>
                          <p:cTn id="22" fill="hold">
                            <p:stCondLst>
                              <p:cond delay="1500"/>
                            </p:stCondLst>
                            <p:childTnLst>
                              <p:par>
                                <p:cTn id="23" presetID="53" presetClass="entr" presetSubtype="0"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childTnLst>
                          </p:cTn>
                        </p:par>
                        <p:par>
                          <p:cTn id="28" fill="hold">
                            <p:stCondLst>
                              <p:cond delay="2000"/>
                            </p:stCondLst>
                            <p:childTnLst>
                              <p:par>
                                <p:cTn id="29" presetID="53" presetClass="entr" presetSubtype="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Effect transition="in" filter="fade">
                                      <p:cBhvr>
                                        <p:cTn id="33" dur="500"/>
                                        <p:tgtEl>
                                          <p:spTgt spid="11"/>
                                        </p:tgtEl>
                                      </p:cBhvr>
                                    </p:animEffect>
                                  </p:childTnLst>
                                </p:cTn>
                              </p:par>
                            </p:childTnLst>
                          </p:cTn>
                        </p:par>
                        <p:par>
                          <p:cTn id="34" fill="hold">
                            <p:stCondLst>
                              <p:cond delay="2500"/>
                            </p:stCondLst>
                            <p:childTnLst>
                              <p:par>
                                <p:cTn id="35" presetID="53" presetClass="entr" presetSubtype="0"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p:cTn id="37" dur="500" fill="hold"/>
                                        <p:tgtEl>
                                          <p:spTgt spid="13"/>
                                        </p:tgtEl>
                                        <p:attrNameLst>
                                          <p:attrName>ppt_w</p:attrName>
                                        </p:attrNameLst>
                                      </p:cBhvr>
                                      <p:tavLst>
                                        <p:tav tm="0">
                                          <p:val>
                                            <p:fltVal val="0"/>
                                          </p:val>
                                        </p:tav>
                                        <p:tav tm="100000">
                                          <p:val>
                                            <p:strVal val="#ppt_w"/>
                                          </p:val>
                                        </p:tav>
                                      </p:tavLst>
                                    </p:anim>
                                    <p:anim calcmode="lin" valueType="num">
                                      <p:cBhvr>
                                        <p:cTn id="38" dur="500" fill="hold"/>
                                        <p:tgtEl>
                                          <p:spTgt spid="13"/>
                                        </p:tgtEl>
                                        <p:attrNameLst>
                                          <p:attrName>ppt_h</p:attrName>
                                        </p:attrNameLst>
                                      </p:cBhvr>
                                      <p:tavLst>
                                        <p:tav tm="0">
                                          <p:val>
                                            <p:fltVal val="0"/>
                                          </p:val>
                                        </p:tav>
                                        <p:tav tm="100000">
                                          <p:val>
                                            <p:strVal val="#ppt_h"/>
                                          </p:val>
                                        </p:tav>
                                      </p:tavLst>
                                    </p:anim>
                                    <p:animEffect transition="in" filter="fade">
                                      <p:cBhvr>
                                        <p:cTn id="39" dur="500"/>
                                        <p:tgtEl>
                                          <p:spTgt spid="13"/>
                                        </p:tgtEl>
                                      </p:cBhvr>
                                    </p:animEffect>
                                  </p:childTnLst>
                                </p:cTn>
                              </p:par>
                            </p:childTnLst>
                          </p:cTn>
                        </p:par>
                        <p:par>
                          <p:cTn id="40" fill="hold">
                            <p:stCondLst>
                              <p:cond delay="3000"/>
                            </p:stCondLst>
                            <p:childTnLst>
                              <p:par>
                                <p:cTn id="41" presetID="53" presetClass="entr" presetSubtype="0"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p:cTn id="43" dur="500" fill="hold"/>
                                        <p:tgtEl>
                                          <p:spTgt spid="10"/>
                                        </p:tgtEl>
                                        <p:attrNameLst>
                                          <p:attrName>ppt_w</p:attrName>
                                        </p:attrNameLst>
                                      </p:cBhvr>
                                      <p:tavLst>
                                        <p:tav tm="0">
                                          <p:val>
                                            <p:fltVal val="0"/>
                                          </p:val>
                                        </p:tav>
                                        <p:tav tm="100000">
                                          <p:val>
                                            <p:strVal val="#ppt_w"/>
                                          </p:val>
                                        </p:tav>
                                      </p:tavLst>
                                    </p:anim>
                                    <p:anim calcmode="lin" valueType="num">
                                      <p:cBhvr>
                                        <p:cTn id="44" dur="500" fill="hold"/>
                                        <p:tgtEl>
                                          <p:spTgt spid="10"/>
                                        </p:tgtEl>
                                        <p:attrNameLst>
                                          <p:attrName>ppt_h</p:attrName>
                                        </p:attrNameLst>
                                      </p:cBhvr>
                                      <p:tavLst>
                                        <p:tav tm="0">
                                          <p:val>
                                            <p:fltVal val="0"/>
                                          </p:val>
                                        </p:tav>
                                        <p:tav tm="100000">
                                          <p:val>
                                            <p:strVal val="#ppt_h"/>
                                          </p:val>
                                        </p:tav>
                                      </p:tavLst>
                                    </p:anim>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9" grpId="0" animBg="1"/>
      <p:bldP spid="10" grpId="0"/>
      <p:bldP spid="11" grpId="0" animBg="1"/>
      <p:bldP spid="13" grpId="0" animBg="1"/>
    </p:bld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re 1"/>
          <p:cNvSpPr>
            <a:spLocks noGrp="1"/>
          </p:cNvSpPr>
          <p:nvPr>
            <p:ph type="title"/>
          </p:nvPr>
        </p:nvSpPr>
        <p:spPr>
          <a:xfrm>
            <a:off x="2443135" y="214290"/>
            <a:ext cx="6835156" cy="560406"/>
          </a:xfrm>
        </p:spPr>
        <p:txBody>
          <a:bodyPr>
            <a:noAutofit/>
          </a:bodyPr>
          <a:lstStyle/>
          <a:p>
            <a:r>
              <a:rPr lang="fr-FR" sz="3600" b="1" dirty="0" smtClean="0">
                <a:solidFill>
                  <a:srgbClr val="C00000"/>
                </a:solidFill>
                <a:latin typeface="Gisha" pitchFamily="34" charset="-79"/>
                <a:cs typeface="Gisha" pitchFamily="34" charset="-79"/>
              </a:rPr>
              <a:t>Résultats avec, sans FSS </a:t>
            </a:r>
            <a:endParaRPr lang="fr-FR" sz="3600" b="1" cap="all" dirty="0">
              <a:ln w="9000" cmpd="sng">
                <a:solidFill>
                  <a:schemeClr val="accent4">
                    <a:shade val="50000"/>
                    <a:satMod val="120000"/>
                  </a:schemeClr>
                </a:solidFill>
                <a:prstDash val="solid"/>
              </a:ln>
              <a:solidFill>
                <a:srgbClr val="C00000"/>
              </a:solidFill>
              <a:effectLst>
                <a:reflection blurRad="12700" stA="28000" endPos="45000" dist="1000" dir="5400000" sy="-100000" algn="bl" rotWithShape="0"/>
              </a:effectLst>
              <a:latin typeface="Gisha" pitchFamily="34" charset="-79"/>
              <a:cs typeface="Gisha" pitchFamily="34" charset="-79"/>
            </a:endParaRPr>
          </a:p>
        </p:txBody>
      </p:sp>
      <p:graphicFrame>
        <p:nvGraphicFramePr>
          <p:cNvPr id="5" name="Espace réservé du contenu 4"/>
          <p:cNvGraphicFramePr>
            <a:graphicFrameLocks noGrp="1"/>
          </p:cNvGraphicFramePr>
          <p:nvPr>
            <p:ph idx="1"/>
          </p:nvPr>
        </p:nvGraphicFramePr>
        <p:xfrm>
          <a:off x="942937" y="2928934"/>
          <a:ext cx="9144064" cy="3071834"/>
        </p:xfrm>
        <a:graphic>
          <a:graphicData uri="http://schemas.openxmlformats.org/drawingml/2006/table">
            <a:tbl>
              <a:tblPr/>
              <a:tblGrid>
                <a:gridCol w="1777617"/>
                <a:gridCol w="1776602"/>
                <a:gridCol w="1980774"/>
                <a:gridCol w="1980774"/>
                <a:gridCol w="1628297"/>
              </a:tblGrid>
              <a:tr h="1100401">
                <a:tc>
                  <a:txBody>
                    <a:bodyPr/>
                    <a:lstStyle/>
                    <a:p>
                      <a:pPr algn="ctr">
                        <a:lnSpc>
                          <a:spcPct val="115000"/>
                        </a:lnSpc>
                        <a:spcAft>
                          <a:spcPts val="0"/>
                        </a:spcAft>
                      </a:pPr>
                      <a:endParaRPr lang="fr-FR" sz="1100" dirty="0">
                        <a:latin typeface="Calibri"/>
                        <a:ea typeface="Times New Roman"/>
                        <a:cs typeface="Arial"/>
                      </a:endParaRPr>
                    </a:p>
                  </a:txBody>
                  <a:tcPr marL="68580" marR="68580" marT="0" marB="0">
                    <a:lnL>
                      <a:noFill/>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fr-FR" sz="2000" b="1" dirty="0" smtClean="0">
                          <a:effectLst>
                            <a:outerShdw blurRad="38100" dist="38100" dir="2700000" algn="tl">
                              <a:srgbClr val="000000">
                                <a:alpha val="43137"/>
                              </a:srgbClr>
                            </a:outerShdw>
                          </a:effectLst>
                          <a:latin typeface="Times New Roman"/>
                          <a:ea typeface="Times New Roman"/>
                          <a:cs typeface="Arial"/>
                        </a:rPr>
                        <a:t>Fréquence </a:t>
                      </a:r>
                      <a:endParaRPr lang="fr-FR" sz="1800" b="1" dirty="0" smtClean="0">
                        <a:effectLst>
                          <a:outerShdw blurRad="38100" dist="38100" dir="2700000" algn="tl">
                            <a:srgbClr val="000000">
                              <a:alpha val="43137"/>
                            </a:srgbClr>
                          </a:outerShdw>
                        </a:effectLst>
                        <a:latin typeface="Calibri"/>
                        <a:ea typeface="Times New Roman"/>
                        <a:cs typeface="Arial"/>
                      </a:endParaRPr>
                    </a:p>
                    <a:p>
                      <a:pPr algn="ctr">
                        <a:lnSpc>
                          <a:spcPct val="115000"/>
                        </a:lnSpc>
                        <a:spcAft>
                          <a:spcPts val="0"/>
                        </a:spcAft>
                      </a:pPr>
                      <a:r>
                        <a:rPr lang="fr-FR" sz="2000" b="1" dirty="0" smtClean="0">
                          <a:effectLst>
                            <a:outerShdw blurRad="38100" dist="38100" dir="2700000" algn="tl">
                              <a:srgbClr val="000000">
                                <a:alpha val="43137"/>
                              </a:srgbClr>
                            </a:outerShdw>
                          </a:effectLst>
                          <a:latin typeface="Times New Roman"/>
                          <a:ea typeface="Times New Roman"/>
                          <a:cs typeface="Arial"/>
                        </a:rPr>
                        <a:t> </a:t>
                      </a:r>
                      <a:endParaRPr lang="fr-FR" sz="1800" b="1"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2000" b="1" dirty="0">
                          <a:effectLst>
                            <a:outerShdw blurRad="38100" dist="38100" dir="2700000" algn="tl">
                              <a:srgbClr val="000000">
                                <a:alpha val="43137"/>
                              </a:srgbClr>
                            </a:outerShdw>
                          </a:effectLst>
                          <a:latin typeface="Times New Roman"/>
                          <a:ea typeface="Times New Roman"/>
                          <a:cs typeface="Arial"/>
                        </a:rPr>
                        <a:t>Directivité </a:t>
                      </a:r>
                      <a:endParaRPr lang="fr-FR" sz="1800" b="1"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2000" b="1" dirty="0" smtClean="0">
                          <a:effectLst>
                            <a:outerShdw blurRad="38100" dist="38100" dir="2700000" algn="tl">
                              <a:srgbClr val="000000">
                                <a:alpha val="43137"/>
                              </a:srgbClr>
                            </a:outerShdw>
                          </a:effectLst>
                          <a:latin typeface="Times New Roman" pitchFamily="18" charset="0"/>
                          <a:ea typeface="Times New Roman"/>
                          <a:cs typeface="Times New Roman" pitchFamily="18" charset="0"/>
                        </a:rPr>
                        <a:t>Gain</a:t>
                      </a:r>
                      <a:r>
                        <a:rPr lang="fr-FR" sz="1800" b="1" dirty="0" smtClean="0">
                          <a:effectLst>
                            <a:outerShdw blurRad="38100" dist="38100" dir="2700000" algn="tl">
                              <a:srgbClr val="000000">
                                <a:alpha val="43137"/>
                              </a:srgbClr>
                            </a:outerShdw>
                          </a:effectLst>
                          <a:latin typeface="Calibri"/>
                          <a:ea typeface="Times New Roman"/>
                          <a:cs typeface="Arial"/>
                        </a:rPr>
                        <a:t> </a:t>
                      </a:r>
                      <a:endParaRPr lang="fr-FR" sz="1800" b="1"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2000" b="1" dirty="0" smtClean="0">
                          <a:effectLst>
                            <a:outerShdw blurRad="38100" dist="38100" dir="2700000" algn="tl">
                              <a:srgbClr val="000000">
                                <a:alpha val="43137"/>
                              </a:srgbClr>
                            </a:outerShdw>
                          </a:effectLst>
                          <a:latin typeface="Times New Roman"/>
                          <a:ea typeface="Times New Roman"/>
                          <a:cs typeface="Arial"/>
                        </a:rPr>
                        <a:t>Efficacité</a:t>
                      </a:r>
                      <a:endParaRPr lang="fr-FR" sz="1800" b="1"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r h="1100401">
                <a:tc>
                  <a:txBody>
                    <a:bodyPr/>
                    <a:lstStyle/>
                    <a:p>
                      <a:pPr algn="ctr">
                        <a:lnSpc>
                          <a:spcPct val="115000"/>
                        </a:lnSpc>
                        <a:spcAft>
                          <a:spcPts val="0"/>
                        </a:spcAft>
                      </a:pPr>
                      <a:r>
                        <a:rPr lang="fr-FR" sz="2000" b="1">
                          <a:effectLst>
                            <a:outerShdw blurRad="38100" dist="38100" dir="2700000" algn="tl">
                              <a:srgbClr val="000000">
                                <a:alpha val="43137"/>
                              </a:srgbClr>
                            </a:outerShdw>
                          </a:effectLst>
                          <a:latin typeface="Times New Roman"/>
                          <a:ea typeface="Times New Roman"/>
                          <a:cs typeface="Arial"/>
                        </a:rPr>
                        <a:t>Sans FSS</a:t>
                      </a:r>
                      <a:endParaRPr lang="fr-FR" sz="200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algn="ctr">
                        <a:lnSpc>
                          <a:spcPct val="115000"/>
                        </a:lnSpc>
                        <a:spcAft>
                          <a:spcPts val="0"/>
                        </a:spcAft>
                      </a:pPr>
                      <a:r>
                        <a:rPr lang="fr-FR" sz="1800" b="1" dirty="0" smtClean="0">
                          <a:effectLst>
                            <a:outerShdw blurRad="38100" dist="38100" dir="2700000" algn="tl">
                              <a:srgbClr val="000000">
                                <a:alpha val="43137"/>
                              </a:srgbClr>
                            </a:outerShdw>
                          </a:effectLst>
                          <a:latin typeface="Times New Roman"/>
                          <a:ea typeface="Times New Roman"/>
                          <a:cs typeface="Arial"/>
                        </a:rPr>
                        <a:t>5.2</a:t>
                      </a:r>
                      <a:endParaRPr lang="fr-FR" sz="1800" b="1"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algn="ctr">
                        <a:lnSpc>
                          <a:spcPct val="115000"/>
                        </a:lnSpc>
                        <a:spcAft>
                          <a:spcPts val="0"/>
                        </a:spcAft>
                      </a:pPr>
                      <a:r>
                        <a:rPr lang="fr-FR" sz="2000" b="1" dirty="0">
                          <a:effectLst>
                            <a:outerShdw blurRad="38100" dist="38100" dir="2700000" algn="tl">
                              <a:srgbClr val="000000">
                                <a:alpha val="43137"/>
                              </a:srgbClr>
                            </a:outerShdw>
                          </a:effectLst>
                          <a:latin typeface="Times New Roman"/>
                          <a:ea typeface="Times New Roman"/>
                          <a:cs typeface="Arial"/>
                        </a:rPr>
                        <a:t>7.82</a:t>
                      </a:r>
                      <a:endParaRPr lang="fr-FR" sz="1800" b="1"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algn="ctr">
                        <a:lnSpc>
                          <a:spcPct val="115000"/>
                        </a:lnSpc>
                        <a:spcAft>
                          <a:spcPts val="0"/>
                        </a:spcAft>
                      </a:pPr>
                      <a:r>
                        <a:rPr lang="fr-FR" sz="1800" b="1" dirty="0" smtClean="0">
                          <a:effectLst>
                            <a:outerShdw blurRad="38100" dist="38100" dir="2700000" algn="tl">
                              <a:srgbClr val="000000">
                                <a:alpha val="43137"/>
                              </a:srgbClr>
                            </a:outerShdw>
                          </a:effectLst>
                          <a:latin typeface="Times New Roman"/>
                          <a:ea typeface="Times New Roman"/>
                          <a:cs typeface="Arial"/>
                        </a:rPr>
                        <a:t>7.8(dB)</a:t>
                      </a:r>
                      <a:endParaRPr lang="fr-FR" sz="1800" b="1"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algn="ctr">
                        <a:lnSpc>
                          <a:spcPct val="115000"/>
                        </a:lnSpc>
                        <a:spcAft>
                          <a:spcPts val="0"/>
                        </a:spcAft>
                      </a:pPr>
                      <a:r>
                        <a:rPr lang="fr-FR" sz="2000" b="1" dirty="0">
                          <a:effectLst>
                            <a:outerShdw blurRad="38100" dist="38100" dir="2700000" algn="tl">
                              <a:srgbClr val="000000">
                                <a:alpha val="43137"/>
                              </a:srgbClr>
                            </a:outerShdw>
                          </a:effectLst>
                          <a:latin typeface="Times New Roman"/>
                          <a:ea typeface="Times New Roman"/>
                          <a:cs typeface="Arial"/>
                        </a:rPr>
                        <a:t>0.914</a:t>
                      </a:r>
                      <a:endParaRPr lang="fr-FR" sz="1800" b="1"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r h="871032">
                <a:tc>
                  <a:txBody>
                    <a:bodyPr/>
                    <a:lstStyle/>
                    <a:p>
                      <a:pPr algn="ctr">
                        <a:lnSpc>
                          <a:spcPct val="115000"/>
                        </a:lnSpc>
                        <a:spcAft>
                          <a:spcPts val="0"/>
                        </a:spcAft>
                      </a:pPr>
                      <a:r>
                        <a:rPr lang="fr-FR" sz="2000" b="1" dirty="0">
                          <a:effectLst>
                            <a:outerShdw blurRad="38100" dist="38100" dir="2700000" algn="tl">
                              <a:srgbClr val="000000">
                                <a:alpha val="43137"/>
                              </a:srgbClr>
                            </a:outerShdw>
                          </a:effectLst>
                          <a:latin typeface="Times New Roman"/>
                          <a:ea typeface="Times New Roman"/>
                          <a:cs typeface="Arial"/>
                        </a:rPr>
                        <a:t>Avec FSS</a:t>
                      </a:r>
                      <a:endParaRPr lang="fr-FR" sz="2000"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800" b="1" dirty="0" smtClean="0">
                          <a:effectLst>
                            <a:outerShdw blurRad="38100" dist="38100" dir="2700000" algn="tl">
                              <a:srgbClr val="000000">
                                <a:alpha val="43137"/>
                              </a:srgbClr>
                            </a:outerShdw>
                          </a:effectLst>
                          <a:latin typeface="Times New Roman"/>
                          <a:ea typeface="Times New Roman"/>
                          <a:cs typeface="Arial"/>
                        </a:rPr>
                        <a:t>5.1</a:t>
                      </a:r>
                      <a:endParaRPr lang="fr-FR" sz="1800" b="1"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2000" b="1">
                          <a:effectLst>
                            <a:outerShdw blurRad="38100" dist="38100" dir="2700000" algn="tl">
                              <a:srgbClr val="000000">
                                <a:alpha val="43137"/>
                              </a:srgbClr>
                            </a:outerShdw>
                          </a:effectLst>
                          <a:latin typeface="Times New Roman"/>
                          <a:ea typeface="Times New Roman"/>
                          <a:cs typeface="Arial"/>
                        </a:rPr>
                        <a:t>12.9</a:t>
                      </a:r>
                      <a:endParaRPr lang="fr-FR" sz="1800" b="1">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800" b="1" dirty="0" smtClean="0">
                          <a:effectLst>
                            <a:outerShdw blurRad="38100" dist="38100" dir="2700000" algn="tl">
                              <a:srgbClr val="000000">
                                <a:alpha val="43137"/>
                              </a:srgbClr>
                            </a:outerShdw>
                          </a:effectLst>
                          <a:latin typeface="Times New Roman"/>
                          <a:ea typeface="Times New Roman"/>
                          <a:cs typeface="Arial"/>
                        </a:rPr>
                        <a:t>12.1(dB)</a:t>
                      </a:r>
                      <a:endParaRPr lang="fr-FR" sz="1800" b="1"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2000" b="1" dirty="0">
                          <a:effectLst>
                            <a:outerShdw blurRad="38100" dist="38100" dir="2700000" algn="tl">
                              <a:srgbClr val="000000">
                                <a:alpha val="43137"/>
                              </a:srgbClr>
                            </a:outerShdw>
                          </a:effectLst>
                          <a:latin typeface="Times New Roman"/>
                          <a:ea typeface="Times New Roman"/>
                          <a:cs typeface="Arial"/>
                        </a:rPr>
                        <a:t>0.937</a:t>
                      </a:r>
                      <a:endParaRPr lang="fr-FR" sz="1800" b="1" dirty="0">
                        <a:effectLst>
                          <a:outerShdw blurRad="38100" dist="38100" dir="2700000" algn="tl">
                            <a:srgbClr val="000000">
                              <a:alpha val="43137"/>
                            </a:srgbClr>
                          </a:outerShdw>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Espace réservé du numéro de diapositive 3"/>
          <p:cNvSpPr>
            <a:spLocks noGrp="1"/>
          </p:cNvSpPr>
          <p:nvPr>
            <p:ph type="sldNum" sz="quarter" idx="12"/>
          </p:nvPr>
        </p:nvSpPr>
        <p:spPr/>
        <p:txBody>
          <a:bodyPr/>
          <a:lstStyle/>
          <a:p>
            <a:fld id="{764F108D-0FEA-4783-9C00-7E3AF080424A}" type="slidenum">
              <a:rPr lang="fr-FR" smtClean="0"/>
              <a:pPr/>
              <a:t>34</a:t>
            </a:fld>
            <a:endParaRPr lang="fr-FR"/>
          </a:p>
        </p:txBody>
      </p:sp>
      <p:sp>
        <p:nvSpPr>
          <p:cNvPr id="7" name="Moins 6"/>
          <p:cNvSpPr/>
          <p:nvPr/>
        </p:nvSpPr>
        <p:spPr>
          <a:xfrm>
            <a:off x="2085945" y="2071678"/>
            <a:ext cx="2000264" cy="142876"/>
          </a:xfrm>
          <a:prstGeom prst="mathMinus">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p>
        </p:txBody>
      </p:sp>
      <p:sp>
        <p:nvSpPr>
          <p:cNvPr id="8" name="Rectangle 7"/>
          <p:cNvSpPr/>
          <p:nvPr/>
        </p:nvSpPr>
        <p:spPr>
          <a:xfrm>
            <a:off x="585747" y="1928802"/>
            <a:ext cx="1221809" cy="400110"/>
          </a:xfrm>
          <a:prstGeom prst="rect">
            <a:avLst/>
          </a:prstGeom>
        </p:spPr>
        <p:txBody>
          <a:bodyPr wrap="none">
            <a:spAutoFit/>
          </a:bodyPr>
          <a:lstStyle/>
          <a:p>
            <a:r>
              <a:rPr lang="fr-FR" sz="2000" b="1" dirty="0" smtClean="0">
                <a:effectLst>
                  <a:outerShdw blurRad="38100" dist="38100" dir="2700000" algn="tl">
                    <a:srgbClr val="000000">
                      <a:alpha val="43137"/>
                    </a:srgbClr>
                  </a:outerShdw>
                </a:effectLst>
                <a:latin typeface="Times New Roman" pitchFamily="18" charset="0"/>
                <a:cs typeface="Times New Roman" pitchFamily="18" charset="0"/>
              </a:rPr>
              <a:t>Efficacité</a:t>
            </a:r>
            <a:endParaRPr lang="fr-FR" sz="2000"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9" name="Égal 8"/>
          <p:cNvSpPr/>
          <p:nvPr/>
        </p:nvSpPr>
        <p:spPr>
          <a:xfrm>
            <a:off x="1728755" y="2071678"/>
            <a:ext cx="500066" cy="142876"/>
          </a:xfrm>
          <a:prstGeom prst="mathEqual">
            <a:avLst>
              <a:gd name="adj1" fmla="val 23520"/>
              <a:gd name="adj2" fmla="val 5296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solidFill>
                <a:schemeClr val="tx1"/>
              </a:solidFill>
            </a:endParaRPr>
          </a:p>
        </p:txBody>
      </p:sp>
      <p:sp>
        <p:nvSpPr>
          <p:cNvPr id="10" name="Rectangle 9"/>
          <p:cNvSpPr/>
          <p:nvPr/>
        </p:nvSpPr>
        <p:spPr>
          <a:xfrm>
            <a:off x="2657449" y="1714488"/>
            <a:ext cx="782587" cy="400110"/>
          </a:xfrm>
          <a:prstGeom prst="rect">
            <a:avLst/>
          </a:prstGeom>
        </p:spPr>
        <p:txBody>
          <a:bodyPr wrap="none">
            <a:spAutoFit/>
          </a:bodyPr>
          <a:lstStyle/>
          <a:p>
            <a:r>
              <a:rPr lang="fr-FR" sz="2000" b="1" dirty="0" smtClean="0">
                <a:effectLst>
                  <a:outerShdw blurRad="38100" dist="38100" dir="2700000" algn="tl">
                    <a:srgbClr val="000000">
                      <a:alpha val="43137"/>
                    </a:srgbClr>
                  </a:outerShdw>
                </a:effectLst>
                <a:latin typeface="Times New Roman" pitchFamily="18" charset="0"/>
                <a:cs typeface="Times New Roman" pitchFamily="18" charset="0"/>
              </a:rPr>
              <a:t>Gain</a:t>
            </a:r>
            <a:r>
              <a:rPr lang="fr-FR" dirty="0" smtClean="0">
                <a:latin typeface="Times New Roman" pitchFamily="18" charset="0"/>
                <a:cs typeface="Times New Roman" pitchFamily="18" charset="0"/>
              </a:rPr>
              <a:t> </a:t>
            </a:r>
            <a:endParaRPr lang="fr-FR" dirty="0">
              <a:latin typeface="Times New Roman" pitchFamily="18" charset="0"/>
              <a:cs typeface="Times New Roman" pitchFamily="18" charset="0"/>
            </a:endParaRPr>
          </a:p>
        </p:txBody>
      </p:sp>
      <p:sp>
        <p:nvSpPr>
          <p:cNvPr id="11" name="Rectangle 10"/>
          <p:cNvSpPr/>
          <p:nvPr/>
        </p:nvSpPr>
        <p:spPr>
          <a:xfrm>
            <a:off x="2371697" y="2143116"/>
            <a:ext cx="1388713" cy="400110"/>
          </a:xfrm>
          <a:prstGeom prst="rect">
            <a:avLst/>
          </a:prstGeom>
        </p:spPr>
        <p:txBody>
          <a:bodyPr wrap="none">
            <a:spAutoFit/>
          </a:bodyPr>
          <a:lstStyle/>
          <a:p>
            <a:r>
              <a:rPr lang="fr-FR" sz="2000" b="1" dirty="0" smtClean="0">
                <a:effectLst>
                  <a:outerShdw blurRad="38100" dist="38100" dir="2700000" algn="tl">
                    <a:srgbClr val="000000">
                      <a:alpha val="43137"/>
                    </a:srgbClr>
                  </a:outerShdw>
                </a:effectLst>
              </a:rPr>
              <a:t> </a:t>
            </a:r>
            <a:r>
              <a:rPr lang="fr-FR" sz="2000" b="1" dirty="0" smtClean="0">
                <a:effectLst>
                  <a:outerShdw blurRad="38100" dist="38100" dir="2700000" algn="tl">
                    <a:srgbClr val="000000">
                      <a:alpha val="43137"/>
                    </a:srgbClr>
                  </a:outerShdw>
                </a:effectLst>
                <a:latin typeface="Times New Roman" pitchFamily="18" charset="0"/>
                <a:cs typeface="Times New Roman" pitchFamily="18" charset="0"/>
              </a:rPr>
              <a:t>Directivité</a:t>
            </a:r>
            <a:endParaRPr lang="fr-FR" sz="2000" b="1" dirty="0">
              <a:effectLst>
                <a:outerShdw blurRad="38100" dist="38100" dir="2700000" algn="tl">
                  <a:srgbClr val="000000">
                    <a:alpha val="43137"/>
                  </a:srgbClr>
                </a:outerShdw>
              </a:effectLst>
              <a:latin typeface="Times New Roman" pitchFamily="18" charset="0"/>
              <a:cs typeface="Times New Roman" pitchFamily="18" charset="0"/>
            </a:endParaRPr>
          </a:p>
        </p:txBody>
      </p:sp>
      <p:cxnSp>
        <p:nvCxnSpPr>
          <p:cNvPr id="17" name="Connecteur droit avec flèche 16"/>
          <p:cNvCxnSpPr/>
          <p:nvPr/>
        </p:nvCxnSpPr>
        <p:spPr>
          <a:xfrm rot="16200000" flipH="1">
            <a:off x="8015299" y="3929066"/>
            <a:ext cx="1357322" cy="785818"/>
          </a:xfrm>
          <a:prstGeom prst="straightConnector1">
            <a:avLst/>
          </a:prstGeom>
          <a:ln w="38100">
            <a:solidFill>
              <a:srgbClr val="FF0000"/>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20" name="Connecteur droit avec flèche 19"/>
          <p:cNvCxnSpPr>
            <a:endCxn id="26" idx="0"/>
          </p:cNvCxnSpPr>
          <p:nvPr/>
        </p:nvCxnSpPr>
        <p:spPr>
          <a:xfrm>
            <a:off x="3871895" y="2143116"/>
            <a:ext cx="5357850" cy="1785950"/>
          </a:xfrm>
          <a:prstGeom prst="straightConnector1">
            <a:avLst/>
          </a:prstGeom>
          <a:ln w="38100">
            <a:solidFill>
              <a:srgbClr val="FF0000"/>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25" name="Ellipse 24"/>
          <p:cNvSpPr/>
          <p:nvPr/>
        </p:nvSpPr>
        <p:spPr>
          <a:xfrm>
            <a:off x="8658241" y="5000636"/>
            <a:ext cx="1214446" cy="64294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Ellipse 25"/>
          <p:cNvSpPr/>
          <p:nvPr/>
        </p:nvSpPr>
        <p:spPr>
          <a:xfrm>
            <a:off x="8658241" y="3929066"/>
            <a:ext cx="1143008" cy="57150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Ellipse 32"/>
          <p:cNvSpPr/>
          <p:nvPr/>
        </p:nvSpPr>
        <p:spPr>
          <a:xfrm>
            <a:off x="6800853" y="3929066"/>
            <a:ext cx="1143008" cy="57150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 name="Ellipse 33"/>
          <p:cNvSpPr/>
          <p:nvPr/>
        </p:nvSpPr>
        <p:spPr>
          <a:xfrm>
            <a:off x="6800853" y="5000636"/>
            <a:ext cx="1143008" cy="57150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36" name="Connecteur droit avec flèche 35"/>
          <p:cNvCxnSpPr>
            <a:stCxn id="33" idx="4"/>
            <a:endCxn id="34" idx="0"/>
          </p:cNvCxnSpPr>
          <p:nvPr/>
        </p:nvCxnSpPr>
        <p:spPr>
          <a:xfrm rot="5400000">
            <a:off x="7122324" y="4750603"/>
            <a:ext cx="500066" cy="15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8" name="Connecteur droit avec flèche 37"/>
          <p:cNvCxnSpPr/>
          <p:nvPr/>
        </p:nvCxnSpPr>
        <p:spPr>
          <a:xfrm rot="5400000">
            <a:off x="7051680" y="5964255"/>
            <a:ext cx="642942" cy="15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50" name="Rectangle 49"/>
          <p:cNvSpPr/>
          <p:nvPr/>
        </p:nvSpPr>
        <p:spPr>
          <a:xfrm>
            <a:off x="6800853" y="6215082"/>
            <a:ext cx="1097064" cy="483017"/>
          </a:xfrm>
          <a:prstGeom prst="rect">
            <a:avLst/>
          </a:prstGeom>
        </p:spPr>
        <p:txBody>
          <a:bodyPr wrap="square">
            <a:spAutoFit/>
          </a:bodyPr>
          <a:lstStyle/>
          <a:p>
            <a:pPr algn="ctr">
              <a:lnSpc>
                <a:spcPct val="115000"/>
              </a:lnSpc>
              <a:spcBef>
                <a:spcPts val="1200"/>
              </a:spcBef>
              <a:spcAft>
                <a:spcPts val="300"/>
              </a:spcAft>
            </a:pPr>
            <a:r>
              <a:rPr lang="fr-FR" sz="2400" b="1" dirty="0" smtClean="0">
                <a:effectLst>
                  <a:outerShdw blurRad="38100" dist="38100" dir="2700000" algn="tl">
                    <a:srgbClr val="000000">
                      <a:alpha val="43137"/>
                    </a:srgbClr>
                  </a:outerShdw>
                </a:effectLst>
                <a:latin typeface="Times New Roman" pitchFamily="18" charset="0"/>
                <a:ea typeface="Times New Roman"/>
                <a:cs typeface="Times New Roman" pitchFamily="18" charset="0"/>
              </a:rPr>
              <a:t>4.30dB</a:t>
            </a:r>
            <a:endParaRPr lang="fr-FR" sz="2400" b="1" i="1" dirty="0">
              <a:effectLst>
                <a:outerShdw blurRad="38100" dist="38100" dir="2700000" algn="tl">
                  <a:srgbClr val="000000">
                    <a:alpha val="43137"/>
                  </a:srgbClr>
                </a:outerShdw>
              </a:effectLst>
              <a:latin typeface="Times New Roman" pitchFamily="18" charset="0"/>
              <a:ea typeface="Times New Roman"/>
              <a:cs typeface="Times New Roman" pitchFamily="18" charset="0"/>
            </a:endParaRPr>
          </a:p>
        </p:txBody>
      </p:sp>
      <p:sp>
        <p:nvSpPr>
          <p:cNvPr id="51" name="Rectangle 50"/>
          <p:cNvSpPr/>
          <p:nvPr/>
        </p:nvSpPr>
        <p:spPr>
          <a:xfrm>
            <a:off x="10515629" y="5143512"/>
            <a:ext cx="877163" cy="483017"/>
          </a:xfrm>
          <a:prstGeom prst="rect">
            <a:avLst/>
          </a:prstGeom>
        </p:spPr>
        <p:txBody>
          <a:bodyPr wrap="none">
            <a:spAutoFit/>
          </a:bodyPr>
          <a:lstStyle/>
          <a:p>
            <a:pPr algn="ctr">
              <a:lnSpc>
                <a:spcPct val="115000"/>
              </a:lnSpc>
              <a:spcBef>
                <a:spcPts val="1200"/>
              </a:spcBef>
              <a:spcAft>
                <a:spcPts val="300"/>
              </a:spcAft>
            </a:pPr>
            <a:r>
              <a:rPr lang="fr-FR" sz="2400" b="1" dirty="0" smtClean="0">
                <a:effectLst>
                  <a:outerShdw blurRad="38100" dist="38100" dir="2700000" algn="tl">
                    <a:srgbClr val="000000">
                      <a:alpha val="43137"/>
                    </a:srgbClr>
                  </a:outerShdw>
                </a:effectLst>
                <a:latin typeface="Times New Roman" pitchFamily="18" charset="0"/>
                <a:ea typeface="Times New Roman"/>
                <a:cs typeface="Times New Roman" pitchFamily="18" charset="0"/>
              </a:rPr>
              <a:t>93 %</a:t>
            </a:r>
            <a:endParaRPr lang="fr-FR" sz="2400" b="1" i="1" dirty="0">
              <a:effectLst>
                <a:outerShdw blurRad="38100" dist="38100" dir="2700000" algn="tl">
                  <a:srgbClr val="000000">
                    <a:alpha val="43137"/>
                  </a:srgbClr>
                </a:outerShdw>
              </a:effectLst>
              <a:latin typeface="Times New Roman" pitchFamily="18" charset="0"/>
              <a:ea typeface="Times New Roman"/>
              <a:cs typeface="Times New Roman" pitchFamily="18" charset="0"/>
            </a:endParaRPr>
          </a:p>
        </p:txBody>
      </p:sp>
      <p:sp>
        <p:nvSpPr>
          <p:cNvPr id="62" name="Ellipse 61"/>
          <p:cNvSpPr/>
          <p:nvPr/>
        </p:nvSpPr>
        <p:spPr>
          <a:xfrm>
            <a:off x="4872027" y="3929066"/>
            <a:ext cx="1143008" cy="57150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63" name="Connecteur droit avec flèche 62"/>
          <p:cNvCxnSpPr>
            <a:stCxn id="62" idx="4"/>
            <a:endCxn id="64" idx="0"/>
          </p:cNvCxnSpPr>
          <p:nvPr/>
        </p:nvCxnSpPr>
        <p:spPr>
          <a:xfrm rot="5400000">
            <a:off x="5193498" y="4750603"/>
            <a:ext cx="500066" cy="15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64" name="Ellipse 63"/>
          <p:cNvSpPr/>
          <p:nvPr/>
        </p:nvSpPr>
        <p:spPr>
          <a:xfrm>
            <a:off x="4872027" y="5000636"/>
            <a:ext cx="1143008" cy="57150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65" name="Connecteur droit avec flèche 64"/>
          <p:cNvCxnSpPr/>
          <p:nvPr/>
        </p:nvCxnSpPr>
        <p:spPr>
          <a:xfrm rot="5400000">
            <a:off x="5122854" y="5892817"/>
            <a:ext cx="642942" cy="15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73" name="Rectangle 72"/>
          <p:cNvSpPr/>
          <p:nvPr/>
        </p:nvSpPr>
        <p:spPr>
          <a:xfrm>
            <a:off x="10515629" y="4000504"/>
            <a:ext cx="877163" cy="483017"/>
          </a:xfrm>
          <a:prstGeom prst="rect">
            <a:avLst/>
          </a:prstGeom>
        </p:spPr>
        <p:txBody>
          <a:bodyPr wrap="none">
            <a:spAutoFit/>
          </a:bodyPr>
          <a:lstStyle/>
          <a:p>
            <a:pPr algn="ctr">
              <a:lnSpc>
                <a:spcPct val="115000"/>
              </a:lnSpc>
              <a:spcBef>
                <a:spcPts val="1200"/>
              </a:spcBef>
              <a:spcAft>
                <a:spcPts val="300"/>
              </a:spcAft>
            </a:pPr>
            <a:r>
              <a:rPr lang="fr-FR" sz="2400" b="1" dirty="0" smtClean="0">
                <a:effectLst>
                  <a:outerShdw blurRad="38100" dist="38100" dir="2700000" algn="tl">
                    <a:srgbClr val="000000">
                      <a:alpha val="43137"/>
                    </a:srgbClr>
                  </a:outerShdw>
                </a:effectLst>
                <a:latin typeface="Times New Roman" pitchFamily="18" charset="0"/>
                <a:ea typeface="Times New Roman"/>
                <a:cs typeface="Times New Roman" pitchFamily="18" charset="0"/>
              </a:rPr>
              <a:t>91 %</a:t>
            </a:r>
            <a:endParaRPr lang="fr-FR" sz="2400" b="1" i="1" dirty="0">
              <a:effectLst>
                <a:outerShdw blurRad="38100" dist="38100" dir="2700000" algn="tl">
                  <a:srgbClr val="000000">
                    <a:alpha val="43137"/>
                  </a:srgbClr>
                </a:outerShdw>
              </a:effectLst>
              <a:latin typeface="Times New Roman" pitchFamily="18" charset="0"/>
              <a:ea typeface="Times New Roman"/>
              <a:cs typeface="Times New Roman" pitchFamily="18" charset="0"/>
            </a:endParaRPr>
          </a:p>
        </p:txBody>
      </p:sp>
      <p:sp>
        <p:nvSpPr>
          <p:cNvPr id="74" name="Rectangle 73"/>
          <p:cNvSpPr/>
          <p:nvPr/>
        </p:nvSpPr>
        <p:spPr>
          <a:xfrm>
            <a:off x="5086341" y="6215082"/>
            <a:ext cx="1099981" cy="483017"/>
          </a:xfrm>
          <a:prstGeom prst="rect">
            <a:avLst/>
          </a:prstGeom>
        </p:spPr>
        <p:txBody>
          <a:bodyPr wrap="none">
            <a:spAutoFit/>
          </a:bodyPr>
          <a:lstStyle/>
          <a:p>
            <a:pPr algn="ctr">
              <a:lnSpc>
                <a:spcPct val="115000"/>
              </a:lnSpc>
              <a:spcBef>
                <a:spcPts val="1200"/>
              </a:spcBef>
              <a:spcAft>
                <a:spcPts val="300"/>
              </a:spcAft>
            </a:pPr>
            <a:r>
              <a:rPr lang="fr-FR" sz="2400" b="1" dirty="0" smtClean="0">
                <a:effectLst>
                  <a:outerShdw blurRad="38100" dist="38100" dir="2700000" algn="tl">
                    <a:srgbClr val="000000">
                      <a:alpha val="43137"/>
                    </a:srgbClr>
                  </a:outerShdw>
                </a:effectLst>
                <a:latin typeface="Times New Roman" pitchFamily="18" charset="0"/>
                <a:ea typeface="Times New Roman"/>
                <a:cs typeface="Times New Roman" pitchFamily="18" charset="0"/>
              </a:rPr>
              <a:t>5.08dB</a:t>
            </a:r>
            <a:endParaRPr lang="fr-FR" sz="2400" b="1" i="1" dirty="0">
              <a:effectLst>
                <a:outerShdw blurRad="38100" dist="38100" dir="2700000" algn="tl">
                  <a:srgbClr val="000000">
                    <a:alpha val="43137"/>
                  </a:srgbClr>
                </a:outerShdw>
              </a:effectLst>
              <a:latin typeface="Times New Roman" pitchFamily="18" charset="0"/>
              <a:ea typeface="Times New Roman"/>
              <a:cs typeface="Times New Roman" pitchFamily="18" charset="0"/>
            </a:endParaRPr>
          </a:p>
        </p:txBody>
      </p:sp>
      <p:sp>
        <p:nvSpPr>
          <p:cNvPr id="27" name="Ellipse 26"/>
          <p:cNvSpPr/>
          <p:nvPr/>
        </p:nvSpPr>
        <p:spPr>
          <a:xfrm>
            <a:off x="10372753" y="3786190"/>
            <a:ext cx="1214446" cy="214314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Flèche vers le haut 27"/>
          <p:cNvSpPr/>
          <p:nvPr/>
        </p:nvSpPr>
        <p:spPr>
          <a:xfrm>
            <a:off x="10872819" y="2714620"/>
            <a:ext cx="214314" cy="1071570"/>
          </a:xfrm>
          <a:prstGeom prst="up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ZoneTexte 28"/>
          <p:cNvSpPr txBox="1"/>
          <p:nvPr/>
        </p:nvSpPr>
        <p:spPr>
          <a:xfrm>
            <a:off x="9801249" y="2285992"/>
            <a:ext cx="2357454" cy="369332"/>
          </a:xfrm>
          <a:prstGeom prst="rect">
            <a:avLst/>
          </a:prstGeom>
          <a:noFill/>
        </p:spPr>
        <p:txBody>
          <a:bodyPr wrap="square" rtlCol="0">
            <a:spAutoFit/>
          </a:bodyPr>
          <a:lstStyle/>
          <a:p>
            <a:r>
              <a:rPr lang="fr-FR" b="1" dirty="0" smtClean="0"/>
              <a:t>Augmentation de 2%</a:t>
            </a:r>
            <a:endParaRPr lang="fr-FR" b="1" dirty="0"/>
          </a:p>
        </p:txBody>
      </p:sp>
      <p:cxnSp>
        <p:nvCxnSpPr>
          <p:cNvPr id="30" name="Connecteur droit 29"/>
          <p:cNvCxnSpPr/>
          <p:nvPr/>
        </p:nvCxnSpPr>
        <p:spPr>
          <a:xfrm>
            <a:off x="1300127" y="857232"/>
            <a:ext cx="9286940" cy="158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 calcmode="lin" valueType="num">
                                      <p:cBhvr>
                                        <p:cTn id="7" dur="500" fill="hold"/>
                                        <p:tgtEl>
                                          <p:spTgt spid="62"/>
                                        </p:tgtEl>
                                        <p:attrNameLst>
                                          <p:attrName>ppt_w</p:attrName>
                                        </p:attrNameLst>
                                      </p:cBhvr>
                                      <p:tavLst>
                                        <p:tav tm="0">
                                          <p:val>
                                            <p:fltVal val="0"/>
                                          </p:val>
                                        </p:tav>
                                        <p:tav tm="100000">
                                          <p:val>
                                            <p:strVal val="#ppt_w"/>
                                          </p:val>
                                        </p:tav>
                                      </p:tavLst>
                                    </p:anim>
                                    <p:anim calcmode="lin" valueType="num">
                                      <p:cBhvr>
                                        <p:cTn id="8" dur="500" fill="hold"/>
                                        <p:tgtEl>
                                          <p:spTgt spid="62"/>
                                        </p:tgtEl>
                                        <p:attrNameLst>
                                          <p:attrName>ppt_h</p:attrName>
                                        </p:attrNameLst>
                                      </p:cBhvr>
                                      <p:tavLst>
                                        <p:tav tm="0">
                                          <p:val>
                                            <p:fltVal val="0"/>
                                          </p:val>
                                        </p:tav>
                                        <p:tav tm="100000">
                                          <p:val>
                                            <p:strVal val="#ppt_h"/>
                                          </p:val>
                                        </p:tav>
                                      </p:tavLst>
                                    </p:anim>
                                    <p:animEffect transition="in" filter="fade">
                                      <p:cBhvr>
                                        <p:cTn id="9" dur="500"/>
                                        <p:tgtEl>
                                          <p:spTgt spid="62"/>
                                        </p:tgtEl>
                                      </p:cBhvr>
                                    </p:animEffect>
                                  </p:childTnLst>
                                </p:cTn>
                              </p:par>
                            </p:childTnLst>
                          </p:cTn>
                        </p:par>
                        <p:par>
                          <p:cTn id="10" fill="hold">
                            <p:stCondLst>
                              <p:cond delay="500"/>
                            </p:stCondLst>
                            <p:childTnLst>
                              <p:par>
                                <p:cTn id="11" presetID="53" presetClass="entr" presetSubtype="0" fill="hold" nodeType="afterEffect">
                                  <p:stCondLst>
                                    <p:cond delay="0"/>
                                  </p:stCondLst>
                                  <p:childTnLst>
                                    <p:set>
                                      <p:cBhvr>
                                        <p:cTn id="12" dur="1" fill="hold">
                                          <p:stCondLst>
                                            <p:cond delay="0"/>
                                          </p:stCondLst>
                                        </p:cTn>
                                        <p:tgtEl>
                                          <p:spTgt spid="63"/>
                                        </p:tgtEl>
                                        <p:attrNameLst>
                                          <p:attrName>style.visibility</p:attrName>
                                        </p:attrNameLst>
                                      </p:cBhvr>
                                      <p:to>
                                        <p:strVal val="visible"/>
                                      </p:to>
                                    </p:set>
                                    <p:anim calcmode="lin" valueType="num">
                                      <p:cBhvr>
                                        <p:cTn id="13" dur="500" fill="hold"/>
                                        <p:tgtEl>
                                          <p:spTgt spid="63"/>
                                        </p:tgtEl>
                                        <p:attrNameLst>
                                          <p:attrName>ppt_w</p:attrName>
                                        </p:attrNameLst>
                                      </p:cBhvr>
                                      <p:tavLst>
                                        <p:tav tm="0">
                                          <p:val>
                                            <p:fltVal val="0"/>
                                          </p:val>
                                        </p:tav>
                                        <p:tav tm="100000">
                                          <p:val>
                                            <p:strVal val="#ppt_w"/>
                                          </p:val>
                                        </p:tav>
                                      </p:tavLst>
                                    </p:anim>
                                    <p:anim calcmode="lin" valueType="num">
                                      <p:cBhvr>
                                        <p:cTn id="14" dur="500" fill="hold"/>
                                        <p:tgtEl>
                                          <p:spTgt spid="63"/>
                                        </p:tgtEl>
                                        <p:attrNameLst>
                                          <p:attrName>ppt_h</p:attrName>
                                        </p:attrNameLst>
                                      </p:cBhvr>
                                      <p:tavLst>
                                        <p:tav tm="0">
                                          <p:val>
                                            <p:fltVal val="0"/>
                                          </p:val>
                                        </p:tav>
                                        <p:tav tm="100000">
                                          <p:val>
                                            <p:strVal val="#ppt_h"/>
                                          </p:val>
                                        </p:tav>
                                      </p:tavLst>
                                    </p:anim>
                                    <p:animEffect transition="in" filter="fade">
                                      <p:cBhvr>
                                        <p:cTn id="15" dur="500"/>
                                        <p:tgtEl>
                                          <p:spTgt spid="63"/>
                                        </p:tgtEl>
                                      </p:cBhvr>
                                    </p:animEffect>
                                  </p:childTnLst>
                                </p:cTn>
                              </p:par>
                            </p:childTnLst>
                          </p:cTn>
                        </p:par>
                        <p:par>
                          <p:cTn id="16" fill="hold">
                            <p:stCondLst>
                              <p:cond delay="1000"/>
                            </p:stCondLst>
                            <p:childTnLst>
                              <p:par>
                                <p:cTn id="17" presetID="53" presetClass="entr" presetSubtype="0" fill="hold" grpId="0" nodeType="afterEffect">
                                  <p:stCondLst>
                                    <p:cond delay="0"/>
                                  </p:stCondLst>
                                  <p:childTnLst>
                                    <p:set>
                                      <p:cBhvr>
                                        <p:cTn id="18" dur="1" fill="hold">
                                          <p:stCondLst>
                                            <p:cond delay="0"/>
                                          </p:stCondLst>
                                        </p:cTn>
                                        <p:tgtEl>
                                          <p:spTgt spid="64"/>
                                        </p:tgtEl>
                                        <p:attrNameLst>
                                          <p:attrName>style.visibility</p:attrName>
                                        </p:attrNameLst>
                                      </p:cBhvr>
                                      <p:to>
                                        <p:strVal val="visible"/>
                                      </p:to>
                                    </p:set>
                                    <p:anim calcmode="lin" valueType="num">
                                      <p:cBhvr>
                                        <p:cTn id="19" dur="500" fill="hold"/>
                                        <p:tgtEl>
                                          <p:spTgt spid="64"/>
                                        </p:tgtEl>
                                        <p:attrNameLst>
                                          <p:attrName>ppt_w</p:attrName>
                                        </p:attrNameLst>
                                      </p:cBhvr>
                                      <p:tavLst>
                                        <p:tav tm="0">
                                          <p:val>
                                            <p:fltVal val="0"/>
                                          </p:val>
                                        </p:tav>
                                        <p:tav tm="100000">
                                          <p:val>
                                            <p:strVal val="#ppt_w"/>
                                          </p:val>
                                        </p:tav>
                                      </p:tavLst>
                                    </p:anim>
                                    <p:anim calcmode="lin" valueType="num">
                                      <p:cBhvr>
                                        <p:cTn id="20" dur="500" fill="hold"/>
                                        <p:tgtEl>
                                          <p:spTgt spid="64"/>
                                        </p:tgtEl>
                                        <p:attrNameLst>
                                          <p:attrName>ppt_h</p:attrName>
                                        </p:attrNameLst>
                                      </p:cBhvr>
                                      <p:tavLst>
                                        <p:tav tm="0">
                                          <p:val>
                                            <p:fltVal val="0"/>
                                          </p:val>
                                        </p:tav>
                                        <p:tav tm="100000">
                                          <p:val>
                                            <p:strVal val="#ppt_h"/>
                                          </p:val>
                                        </p:tav>
                                      </p:tavLst>
                                    </p:anim>
                                    <p:animEffect transition="in" filter="fade">
                                      <p:cBhvr>
                                        <p:cTn id="21" dur="500"/>
                                        <p:tgtEl>
                                          <p:spTgt spid="64"/>
                                        </p:tgtEl>
                                      </p:cBhvr>
                                    </p:animEffect>
                                  </p:childTnLst>
                                </p:cTn>
                              </p:par>
                            </p:childTnLst>
                          </p:cTn>
                        </p:par>
                        <p:par>
                          <p:cTn id="22" fill="hold">
                            <p:stCondLst>
                              <p:cond delay="1500"/>
                            </p:stCondLst>
                            <p:childTnLst>
                              <p:par>
                                <p:cTn id="23" presetID="53" presetClass="entr" presetSubtype="0" fill="hold" nodeType="afterEffect">
                                  <p:stCondLst>
                                    <p:cond delay="0"/>
                                  </p:stCondLst>
                                  <p:childTnLst>
                                    <p:set>
                                      <p:cBhvr>
                                        <p:cTn id="24" dur="1" fill="hold">
                                          <p:stCondLst>
                                            <p:cond delay="0"/>
                                          </p:stCondLst>
                                        </p:cTn>
                                        <p:tgtEl>
                                          <p:spTgt spid="65"/>
                                        </p:tgtEl>
                                        <p:attrNameLst>
                                          <p:attrName>style.visibility</p:attrName>
                                        </p:attrNameLst>
                                      </p:cBhvr>
                                      <p:to>
                                        <p:strVal val="visible"/>
                                      </p:to>
                                    </p:set>
                                    <p:anim calcmode="lin" valueType="num">
                                      <p:cBhvr>
                                        <p:cTn id="25" dur="500" fill="hold"/>
                                        <p:tgtEl>
                                          <p:spTgt spid="65"/>
                                        </p:tgtEl>
                                        <p:attrNameLst>
                                          <p:attrName>ppt_w</p:attrName>
                                        </p:attrNameLst>
                                      </p:cBhvr>
                                      <p:tavLst>
                                        <p:tav tm="0">
                                          <p:val>
                                            <p:fltVal val="0"/>
                                          </p:val>
                                        </p:tav>
                                        <p:tav tm="100000">
                                          <p:val>
                                            <p:strVal val="#ppt_w"/>
                                          </p:val>
                                        </p:tav>
                                      </p:tavLst>
                                    </p:anim>
                                    <p:anim calcmode="lin" valueType="num">
                                      <p:cBhvr>
                                        <p:cTn id="26" dur="500" fill="hold"/>
                                        <p:tgtEl>
                                          <p:spTgt spid="65"/>
                                        </p:tgtEl>
                                        <p:attrNameLst>
                                          <p:attrName>ppt_h</p:attrName>
                                        </p:attrNameLst>
                                      </p:cBhvr>
                                      <p:tavLst>
                                        <p:tav tm="0">
                                          <p:val>
                                            <p:fltVal val="0"/>
                                          </p:val>
                                        </p:tav>
                                        <p:tav tm="100000">
                                          <p:val>
                                            <p:strVal val="#ppt_h"/>
                                          </p:val>
                                        </p:tav>
                                      </p:tavLst>
                                    </p:anim>
                                    <p:animEffect transition="in" filter="fade">
                                      <p:cBhvr>
                                        <p:cTn id="27" dur="500"/>
                                        <p:tgtEl>
                                          <p:spTgt spid="65"/>
                                        </p:tgtEl>
                                      </p:cBhvr>
                                    </p:animEffect>
                                  </p:childTnLst>
                                </p:cTn>
                              </p:par>
                            </p:childTnLst>
                          </p:cTn>
                        </p:par>
                        <p:par>
                          <p:cTn id="28" fill="hold">
                            <p:stCondLst>
                              <p:cond delay="2000"/>
                            </p:stCondLst>
                            <p:childTnLst>
                              <p:par>
                                <p:cTn id="29" presetID="53" presetClass="entr" presetSubtype="0" fill="hold" grpId="0" nodeType="afterEffect">
                                  <p:stCondLst>
                                    <p:cond delay="0"/>
                                  </p:stCondLst>
                                  <p:childTnLst>
                                    <p:set>
                                      <p:cBhvr>
                                        <p:cTn id="30" dur="1" fill="hold">
                                          <p:stCondLst>
                                            <p:cond delay="0"/>
                                          </p:stCondLst>
                                        </p:cTn>
                                        <p:tgtEl>
                                          <p:spTgt spid="33"/>
                                        </p:tgtEl>
                                        <p:attrNameLst>
                                          <p:attrName>style.visibility</p:attrName>
                                        </p:attrNameLst>
                                      </p:cBhvr>
                                      <p:to>
                                        <p:strVal val="visible"/>
                                      </p:to>
                                    </p:set>
                                    <p:anim calcmode="lin" valueType="num">
                                      <p:cBhvr>
                                        <p:cTn id="31" dur="500" fill="hold"/>
                                        <p:tgtEl>
                                          <p:spTgt spid="33"/>
                                        </p:tgtEl>
                                        <p:attrNameLst>
                                          <p:attrName>ppt_w</p:attrName>
                                        </p:attrNameLst>
                                      </p:cBhvr>
                                      <p:tavLst>
                                        <p:tav tm="0">
                                          <p:val>
                                            <p:fltVal val="0"/>
                                          </p:val>
                                        </p:tav>
                                        <p:tav tm="100000">
                                          <p:val>
                                            <p:strVal val="#ppt_w"/>
                                          </p:val>
                                        </p:tav>
                                      </p:tavLst>
                                    </p:anim>
                                    <p:anim calcmode="lin" valueType="num">
                                      <p:cBhvr>
                                        <p:cTn id="32" dur="500" fill="hold"/>
                                        <p:tgtEl>
                                          <p:spTgt spid="33"/>
                                        </p:tgtEl>
                                        <p:attrNameLst>
                                          <p:attrName>ppt_h</p:attrName>
                                        </p:attrNameLst>
                                      </p:cBhvr>
                                      <p:tavLst>
                                        <p:tav tm="0">
                                          <p:val>
                                            <p:fltVal val="0"/>
                                          </p:val>
                                        </p:tav>
                                        <p:tav tm="100000">
                                          <p:val>
                                            <p:strVal val="#ppt_h"/>
                                          </p:val>
                                        </p:tav>
                                      </p:tavLst>
                                    </p:anim>
                                    <p:animEffect transition="in" filter="fade">
                                      <p:cBhvr>
                                        <p:cTn id="33" dur="500"/>
                                        <p:tgtEl>
                                          <p:spTgt spid="33"/>
                                        </p:tgtEl>
                                      </p:cBhvr>
                                    </p:animEffect>
                                  </p:childTnLst>
                                </p:cTn>
                              </p:par>
                            </p:childTnLst>
                          </p:cTn>
                        </p:par>
                        <p:par>
                          <p:cTn id="34" fill="hold">
                            <p:stCondLst>
                              <p:cond delay="2500"/>
                            </p:stCondLst>
                            <p:childTnLst>
                              <p:par>
                                <p:cTn id="35" presetID="53" presetClass="entr" presetSubtype="0" fill="hold" nodeType="afterEffect">
                                  <p:stCondLst>
                                    <p:cond delay="0"/>
                                  </p:stCondLst>
                                  <p:childTnLst>
                                    <p:set>
                                      <p:cBhvr>
                                        <p:cTn id="36" dur="1" fill="hold">
                                          <p:stCondLst>
                                            <p:cond delay="0"/>
                                          </p:stCondLst>
                                        </p:cTn>
                                        <p:tgtEl>
                                          <p:spTgt spid="36"/>
                                        </p:tgtEl>
                                        <p:attrNameLst>
                                          <p:attrName>style.visibility</p:attrName>
                                        </p:attrNameLst>
                                      </p:cBhvr>
                                      <p:to>
                                        <p:strVal val="visible"/>
                                      </p:to>
                                    </p:set>
                                    <p:anim calcmode="lin" valueType="num">
                                      <p:cBhvr>
                                        <p:cTn id="37" dur="500" fill="hold"/>
                                        <p:tgtEl>
                                          <p:spTgt spid="36"/>
                                        </p:tgtEl>
                                        <p:attrNameLst>
                                          <p:attrName>ppt_w</p:attrName>
                                        </p:attrNameLst>
                                      </p:cBhvr>
                                      <p:tavLst>
                                        <p:tav tm="0">
                                          <p:val>
                                            <p:fltVal val="0"/>
                                          </p:val>
                                        </p:tav>
                                        <p:tav tm="100000">
                                          <p:val>
                                            <p:strVal val="#ppt_w"/>
                                          </p:val>
                                        </p:tav>
                                      </p:tavLst>
                                    </p:anim>
                                    <p:anim calcmode="lin" valueType="num">
                                      <p:cBhvr>
                                        <p:cTn id="38" dur="500" fill="hold"/>
                                        <p:tgtEl>
                                          <p:spTgt spid="36"/>
                                        </p:tgtEl>
                                        <p:attrNameLst>
                                          <p:attrName>ppt_h</p:attrName>
                                        </p:attrNameLst>
                                      </p:cBhvr>
                                      <p:tavLst>
                                        <p:tav tm="0">
                                          <p:val>
                                            <p:fltVal val="0"/>
                                          </p:val>
                                        </p:tav>
                                        <p:tav tm="100000">
                                          <p:val>
                                            <p:strVal val="#ppt_h"/>
                                          </p:val>
                                        </p:tav>
                                      </p:tavLst>
                                    </p:anim>
                                    <p:animEffect transition="in" filter="fade">
                                      <p:cBhvr>
                                        <p:cTn id="39" dur="500"/>
                                        <p:tgtEl>
                                          <p:spTgt spid="36"/>
                                        </p:tgtEl>
                                      </p:cBhvr>
                                    </p:animEffect>
                                  </p:childTnLst>
                                </p:cTn>
                              </p:par>
                            </p:childTnLst>
                          </p:cTn>
                        </p:par>
                        <p:par>
                          <p:cTn id="40" fill="hold">
                            <p:stCondLst>
                              <p:cond delay="3000"/>
                            </p:stCondLst>
                            <p:childTnLst>
                              <p:par>
                                <p:cTn id="41" presetID="53" presetClass="entr" presetSubtype="0"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 calcmode="lin" valueType="num">
                                      <p:cBhvr>
                                        <p:cTn id="43" dur="500" fill="hold"/>
                                        <p:tgtEl>
                                          <p:spTgt spid="34"/>
                                        </p:tgtEl>
                                        <p:attrNameLst>
                                          <p:attrName>ppt_w</p:attrName>
                                        </p:attrNameLst>
                                      </p:cBhvr>
                                      <p:tavLst>
                                        <p:tav tm="0">
                                          <p:val>
                                            <p:fltVal val="0"/>
                                          </p:val>
                                        </p:tav>
                                        <p:tav tm="100000">
                                          <p:val>
                                            <p:strVal val="#ppt_w"/>
                                          </p:val>
                                        </p:tav>
                                      </p:tavLst>
                                    </p:anim>
                                    <p:anim calcmode="lin" valueType="num">
                                      <p:cBhvr>
                                        <p:cTn id="44" dur="500" fill="hold"/>
                                        <p:tgtEl>
                                          <p:spTgt spid="34"/>
                                        </p:tgtEl>
                                        <p:attrNameLst>
                                          <p:attrName>ppt_h</p:attrName>
                                        </p:attrNameLst>
                                      </p:cBhvr>
                                      <p:tavLst>
                                        <p:tav tm="0">
                                          <p:val>
                                            <p:fltVal val="0"/>
                                          </p:val>
                                        </p:tav>
                                        <p:tav tm="100000">
                                          <p:val>
                                            <p:strVal val="#ppt_h"/>
                                          </p:val>
                                        </p:tav>
                                      </p:tavLst>
                                    </p:anim>
                                    <p:animEffect transition="in" filter="fade">
                                      <p:cBhvr>
                                        <p:cTn id="45" dur="500"/>
                                        <p:tgtEl>
                                          <p:spTgt spid="34"/>
                                        </p:tgtEl>
                                      </p:cBhvr>
                                    </p:animEffect>
                                  </p:childTnLst>
                                </p:cTn>
                              </p:par>
                            </p:childTnLst>
                          </p:cTn>
                        </p:par>
                        <p:par>
                          <p:cTn id="46" fill="hold">
                            <p:stCondLst>
                              <p:cond delay="3500"/>
                            </p:stCondLst>
                            <p:childTnLst>
                              <p:par>
                                <p:cTn id="47" presetID="53" presetClass="entr" presetSubtype="0" fill="hold" nodeType="after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p:cTn id="49" dur="500" fill="hold"/>
                                        <p:tgtEl>
                                          <p:spTgt spid="38"/>
                                        </p:tgtEl>
                                        <p:attrNameLst>
                                          <p:attrName>ppt_w</p:attrName>
                                        </p:attrNameLst>
                                      </p:cBhvr>
                                      <p:tavLst>
                                        <p:tav tm="0">
                                          <p:val>
                                            <p:fltVal val="0"/>
                                          </p:val>
                                        </p:tav>
                                        <p:tav tm="100000">
                                          <p:val>
                                            <p:strVal val="#ppt_w"/>
                                          </p:val>
                                        </p:tav>
                                      </p:tavLst>
                                    </p:anim>
                                    <p:anim calcmode="lin" valueType="num">
                                      <p:cBhvr>
                                        <p:cTn id="50" dur="500" fill="hold"/>
                                        <p:tgtEl>
                                          <p:spTgt spid="38"/>
                                        </p:tgtEl>
                                        <p:attrNameLst>
                                          <p:attrName>ppt_h</p:attrName>
                                        </p:attrNameLst>
                                      </p:cBhvr>
                                      <p:tavLst>
                                        <p:tav tm="0">
                                          <p:val>
                                            <p:fltVal val="0"/>
                                          </p:val>
                                        </p:tav>
                                        <p:tav tm="100000">
                                          <p:val>
                                            <p:strVal val="#ppt_h"/>
                                          </p:val>
                                        </p:tav>
                                      </p:tavLst>
                                    </p:anim>
                                    <p:animEffect transition="in" filter="fade">
                                      <p:cBhvr>
                                        <p:cTn id="51" dur="500"/>
                                        <p:tgtEl>
                                          <p:spTgt spid="38"/>
                                        </p:tgtEl>
                                      </p:cBhvr>
                                    </p:animEffect>
                                  </p:childTnLst>
                                </p:cTn>
                              </p:par>
                            </p:childTnLst>
                          </p:cTn>
                        </p:par>
                        <p:par>
                          <p:cTn id="52" fill="hold">
                            <p:stCondLst>
                              <p:cond delay="4000"/>
                            </p:stCondLst>
                            <p:childTnLst>
                              <p:par>
                                <p:cTn id="53" presetID="53" presetClass="entr" presetSubtype="0" fill="hold" grpId="0" nodeType="afterEffect">
                                  <p:stCondLst>
                                    <p:cond delay="0"/>
                                  </p:stCondLst>
                                  <p:childTnLst>
                                    <p:set>
                                      <p:cBhvr>
                                        <p:cTn id="54" dur="1" fill="hold">
                                          <p:stCondLst>
                                            <p:cond delay="0"/>
                                          </p:stCondLst>
                                        </p:cTn>
                                        <p:tgtEl>
                                          <p:spTgt spid="8"/>
                                        </p:tgtEl>
                                        <p:attrNameLst>
                                          <p:attrName>style.visibility</p:attrName>
                                        </p:attrNameLst>
                                      </p:cBhvr>
                                      <p:to>
                                        <p:strVal val="visible"/>
                                      </p:to>
                                    </p:set>
                                    <p:anim calcmode="lin" valueType="num">
                                      <p:cBhvr>
                                        <p:cTn id="55" dur="500" fill="hold"/>
                                        <p:tgtEl>
                                          <p:spTgt spid="8"/>
                                        </p:tgtEl>
                                        <p:attrNameLst>
                                          <p:attrName>ppt_w</p:attrName>
                                        </p:attrNameLst>
                                      </p:cBhvr>
                                      <p:tavLst>
                                        <p:tav tm="0">
                                          <p:val>
                                            <p:fltVal val="0"/>
                                          </p:val>
                                        </p:tav>
                                        <p:tav tm="100000">
                                          <p:val>
                                            <p:strVal val="#ppt_w"/>
                                          </p:val>
                                        </p:tav>
                                      </p:tavLst>
                                    </p:anim>
                                    <p:anim calcmode="lin" valueType="num">
                                      <p:cBhvr>
                                        <p:cTn id="56" dur="500" fill="hold"/>
                                        <p:tgtEl>
                                          <p:spTgt spid="8"/>
                                        </p:tgtEl>
                                        <p:attrNameLst>
                                          <p:attrName>ppt_h</p:attrName>
                                        </p:attrNameLst>
                                      </p:cBhvr>
                                      <p:tavLst>
                                        <p:tav tm="0">
                                          <p:val>
                                            <p:fltVal val="0"/>
                                          </p:val>
                                        </p:tav>
                                        <p:tav tm="100000">
                                          <p:val>
                                            <p:strVal val="#ppt_h"/>
                                          </p:val>
                                        </p:tav>
                                      </p:tavLst>
                                    </p:anim>
                                    <p:animEffect transition="in" filter="fade">
                                      <p:cBhvr>
                                        <p:cTn id="57" dur="500"/>
                                        <p:tgtEl>
                                          <p:spTgt spid="8"/>
                                        </p:tgtEl>
                                      </p:cBhvr>
                                    </p:animEffect>
                                  </p:childTnLst>
                                </p:cTn>
                              </p:par>
                              <p:par>
                                <p:cTn id="58" presetID="53" presetClass="entr" presetSubtype="0" fill="hold" grpId="0" nodeType="withEffect">
                                  <p:stCondLst>
                                    <p:cond delay="0"/>
                                  </p:stCondLst>
                                  <p:childTnLst>
                                    <p:set>
                                      <p:cBhvr>
                                        <p:cTn id="59" dur="1" fill="hold">
                                          <p:stCondLst>
                                            <p:cond delay="0"/>
                                          </p:stCondLst>
                                        </p:cTn>
                                        <p:tgtEl>
                                          <p:spTgt spid="9"/>
                                        </p:tgtEl>
                                        <p:attrNameLst>
                                          <p:attrName>style.visibility</p:attrName>
                                        </p:attrNameLst>
                                      </p:cBhvr>
                                      <p:to>
                                        <p:strVal val="visible"/>
                                      </p:to>
                                    </p:set>
                                    <p:anim calcmode="lin" valueType="num">
                                      <p:cBhvr>
                                        <p:cTn id="60" dur="500" fill="hold"/>
                                        <p:tgtEl>
                                          <p:spTgt spid="9"/>
                                        </p:tgtEl>
                                        <p:attrNameLst>
                                          <p:attrName>ppt_w</p:attrName>
                                        </p:attrNameLst>
                                      </p:cBhvr>
                                      <p:tavLst>
                                        <p:tav tm="0">
                                          <p:val>
                                            <p:fltVal val="0"/>
                                          </p:val>
                                        </p:tav>
                                        <p:tav tm="100000">
                                          <p:val>
                                            <p:strVal val="#ppt_w"/>
                                          </p:val>
                                        </p:tav>
                                      </p:tavLst>
                                    </p:anim>
                                    <p:anim calcmode="lin" valueType="num">
                                      <p:cBhvr>
                                        <p:cTn id="61" dur="500" fill="hold"/>
                                        <p:tgtEl>
                                          <p:spTgt spid="9"/>
                                        </p:tgtEl>
                                        <p:attrNameLst>
                                          <p:attrName>ppt_h</p:attrName>
                                        </p:attrNameLst>
                                      </p:cBhvr>
                                      <p:tavLst>
                                        <p:tav tm="0">
                                          <p:val>
                                            <p:fltVal val="0"/>
                                          </p:val>
                                        </p:tav>
                                        <p:tav tm="100000">
                                          <p:val>
                                            <p:strVal val="#ppt_h"/>
                                          </p:val>
                                        </p:tav>
                                      </p:tavLst>
                                    </p:anim>
                                    <p:animEffect transition="in" filter="fade">
                                      <p:cBhvr>
                                        <p:cTn id="62" dur="500"/>
                                        <p:tgtEl>
                                          <p:spTgt spid="9"/>
                                        </p:tgtEl>
                                      </p:cBhvr>
                                    </p:animEffect>
                                  </p:childTnLst>
                                </p:cTn>
                              </p:par>
                              <p:par>
                                <p:cTn id="63" presetID="53" presetClass="entr" presetSubtype="0" fill="hold" grpId="0" nodeType="withEffect">
                                  <p:stCondLst>
                                    <p:cond delay="0"/>
                                  </p:stCondLst>
                                  <p:childTnLst>
                                    <p:set>
                                      <p:cBhvr>
                                        <p:cTn id="64" dur="1" fill="hold">
                                          <p:stCondLst>
                                            <p:cond delay="0"/>
                                          </p:stCondLst>
                                        </p:cTn>
                                        <p:tgtEl>
                                          <p:spTgt spid="10"/>
                                        </p:tgtEl>
                                        <p:attrNameLst>
                                          <p:attrName>style.visibility</p:attrName>
                                        </p:attrNameLst>
                                      </p:cBhvr>
                                      <p:to>
                                        <p:strVal val="visible"/>
                                      </p:to>
                                    </p:set>
                                    <p:anim calcmode="lin" valueType="num">
                                      <p:cBhvr>
                                        <p:cTn id="65" dur="500" fill="hold"/>
                                        <p:tgtEl>
                                          <p:spTgt spid="10"/>
                                        </p:tgtEl>
                                        <p:attrNameLst>
                                          <p:attrName>ppt_w</p:attrName>
                                        </p:attrNameLst>
                                      </p:cBhvr>
                                      <p:tavLst>
                                        <p:tav tm="0">
                                          <p:val>
                                            <p:fltVal val="0"/>
                                          </p:val>
                                        </p:tav>
                                        <p:tav tm="100000">
                                          <p:val>
                                            <p:strVal val="#ppt_w"/>
                                          </p:val>
                                        </p:tav>
                                      </p:tavLst>
                                    </p:anim>
                                    <p:anim calcmode="lin" valueType="num">
                                      <p:cBhvr>
                                        <p:cTn id="66" dur="500" fill="hold"/>
                                        <p:tgtEl>
                                          <p:spTgt spid="10"/>
                                        </p:tgtEl>
                                        <p:attrNameLst>
                                          <p:attrName>ppt_h</p:attrName>
                                        </p:attrNameLst>
                                      </p:cBhvr>
                                      <p:tavLst>
                                        <p:tav tm="0">
                                          <p:val>
                                            <p:fltVal val="0"/>
                                          </p:val>
                                        </p:tav>
                                        <p:tav tm="100000">
                                          <p:val>
                                            <p:strVal val="#ppt_h"/>
                                          </p:val>
                                        </p:tav>
                                      </p:tavLst>
                                    </p:anim>
                                    <p:animEffect transition="in" filter="fade">
                                      <p:cBhvr>
                                        <p:cTn id="67" dur="500"/>
                                        <p:tgtEl>
                                          <p:spTgt spid="10"/>
                                        </p:tgtEl>
                                      </p:cBhvr>
                                    </p:animEffect>
                                  </p:childTnLst>
                                </p:cTn>
                              </p:par>
                              <p:par>
                                <p:cTn id="68" presetID="53" presetClass="entr" presetSubtype="0" fill="hold" grpId="0" nodeType="withEffect">
                                  <p:stCondLst>
                                    <p:cond delay="0"/>
                                  </p:stCondLst>
                                  <p:childTnLst>
                                    <p:set>
                                      <p:cBhvr>
                                        <p:cTn id="69" dur="1" fill="hold">
                                          <p:stCondLst>
                                            <p:cond delay="0"/>
                                          </p:stCondLst>
                                        </p:cTn>
                                        <p:tgtEl>
                                          <p:spTgt spid="11"/>
                                        </p:tgtEl>
                                        <p:attrNameLst>
                                          <p:attrName>style.visibility</p:attrName>
                                        </p:attrNameLst>
                                      </p:cBhvr>
                                      <p:to>
                                        <p:strVal val="visible"/>
                                      </p:to>
                                    </p:set>
                                    <p:anim calcmode="lin" valueType="num">
                                      <p:cBhvr>
                                        <p:cTn id="70" dur="500" fill="hold"/>
                                        <p:tgtEl>
                                          <p:spTgt spid="11"/>
                                        </p:tgtEl>
                                        <p:attrNameLst>
                                          <p:attrName>ppt_w</p:attrName>
                                        </p:attrNameLst>
                                      </p:cBhvr>
                                      <p:tavLst>
                                        <p:tav tm="0">
                                          <p:val>
                                            <p:fltVal val="0"/>
                                          </p:val>
                                        </p:tav>
                                        <p:tav tm="100000">
                                          <p:val>
                                            <p:strVal val="#ppt_w"/>
                                          </p:val>
                                        </p:tav>
                                      </p:tavLst>
                                    </p:anim>
                                    <p:anim calcmode="lin" valueType="num">
                                      <p:cBhvr>
                                        <p:cTn id="71" dur="500" fill="hold"/>
                                        <p:tgtEl>
                                          <p:spTgt spid="11"/>
                                        </p:tgtEl>
                                        <p:attrNameLst>
                                          <p:attrName>ppt_h</p:attrName>
                                        </p:attrNameLst>
                                      </p:cBhvr>
                                      <p:tavLst>
                                        <p:tav tm="0">
                                          <p:val>
                                            <p:fltVal val="0"/>
                                          </p:val>
                                        </p:tav>
                                        <p:tav tm="100000">
                                          <p:val>
                                            <p:strVal val="#ppt_h"/>
                                          </p:val>
                                        </p:tav>
                                      </p:tavLst>
                                    </p:anim>
                                    <p:animEffect transition="in" filter="fade">
                                      <p:cBhvr>
                                        <p:cTn id="72" dur="500"/>
                                        <p:tgtEl>
                                          <p:spTgt spid="11"/>
                                        </p:tgtEl>
                                      </p:cBhvr>
                                    </p:animEffect>
                                  </p:childTnLst>
                                </p:cTn>
                              </p:par>
                            </p:childTnLst>
                          </p:cTn>
                        </p:par>
                        <p:par>
                          <p:cTn id="73" fill="hold">
                            <p:stCondLst>
                              <p:cond delay="4500"/>
                            </p:stCondLst>
                            <p:childTnLst>
                              <p:par>
                                <p:cTn id="74" presetID="53" presetClass="entr" presetSubtype="0" fill="hold" nodeType="afterEffect">
                                  <p:stCondLst>
                                    <p:cond delay="0"/>
                                  </p:stCondLst>
                                  <p:childTnLst>
                                    <p:set>
                                      <p:cBhvr>
                                        <p:cTn id="75" dur="1" fill="hold">
                                          <p:stCondLst>
                                            <p:cond delay="0"/>
                                          </p:stCondLst>
                                        </p:cTn>
                                        <p:tgtEl>
                                          <p:spTgt spid="20"/>
                                        </p:tgtEl>
                                        <p:attrNameLst>
                                          <p:attrName>style.visibility</p:attrName>
                                        </p:attrNameLst>
                                      </p:cBhvr>
                                      <p:to>
                                        <p:strVal val="visible"/>
                                      </p:to>
                                    </p:set>
                                    <p:anim calcmode="lin" valueType="num">
                                      <p:cBhvr>
                                        <p:cTn id="76" dur="500" fill="hold"/>
                                        <p:tgtEl>
                                          <p:spTgt spid="20"/>
                                        </p:tgtEl>
                                        <p:attrNameLst>
                                          <p:attrName>ppt_w</p:attrName>
                                        </p:attrNameLst>
                                      </p:cBhvr>
                                      <p:tavLst>
                                        <p:tav tm="0">
                                          <p:val>
                                            <p:fltVal val="0"/>
                                          </p:val>
                                        </p:tav>
                                        <p:tav tm="100000">
                                          <p:val>
                                            <p:strVal val="#ppt_w"/>
                                          </p:val>
                                        </p:tav>
                                      </p:tavLst>
                                    </p:anim>
                                    <p:anim calcmode="lin" valueType="num">
                                      <p:cBhvr>
                                        <p:cTn id="77" dur="500" fill="hold"/>
                                        <p:tgtEl>
                                          <p:spTgt spid="20"/>
                                        </p:tgtEl>
                                        <p:attrNameLst>
                                          <p:attrName>ppt_h</p:attrName>
                                        </p:attrNameLst>
                                      </p:cBhvr>
                                      <p:tavLst>
                                        <p:tav tm="0">
                                          <p:val>
                                            <p:fltVal val="0"/>
                                          </p:val>
                                        </p:tav>
                                        <p:tav tm="100000">
                                          <p:val>
                                            <p:strVal val="#ppt_h"/>
                                          </p:val>
                                        </p:tav>
                                      </p:tavLst>
                                    </p:anim>
                                    <p:animEffect transition="in" filter="fade">
                                      <p:cBhvr>
                                        <p:cTn id="78" dur="500"/>
                                        <p:tgtEl>
                                          <p:spTgt spid="20"/>
                                        </p:tgtEl>
                                      </p:cBhvr>
                                    </p:animEffect>
                                  </p:childTnLst>
                                </p:cTn>
                              </p:par>
                            </p:childTnLst>
                          </p:cTn>
                        </p:par>
                        <p:par>
                          <p:cTn id="79" fill="hold">
                            <p:stCondLst>
                              <p:cond delay="5000"/>
                            </p:stCondLst>
                            <p:childTnLst>
                              <p:par>
                                <p:cTn id="80" presetID="53" presetClass="entr" presetSubtype="0" fill="hold" grpId="0" nodeType="afterEffect">
                                  <p:stCondLst>
                                    <p:cond delay="0"/>
                                  </p:stCondLst>
                                  <p:childTnLst>
                                    <p:set>
                                      <p:cBhvr>
                                        <p:cTn id="81" dur="1" fill="hold">
                                          <p:stCondLst>
                                            <p:cond delay="0"/>
                                          </p:stCondLst>
                                        </p:cTn>
                                        <p:tgtEl>
                                          <p:spTgt spid="26"/>
                                        </p:tgtEl>
                                        <p:attrNameLst>
                                          <p:attrName>style.visibility</p:attrName>
                                        </p:attrNameLst>
                                      </p:cBhvr>
                                      <p:to>
                                        <p:strVal val="visible"/>
                                      </p:to>
                                    </p:set>
                                    <p:anim calcmode="lin" valueType="num">
                                      <p:cBhvr>
                                        <p:cTn id="82" dur="500" fill="hold"/>
                                        <p:tgtEl>
                                          <p:spTgt spid="26"/>
                                        </p:tgtEl>
                                        <p:attrNameLst>
                                          <p:attrName>ppt_w</p:attrName>
                                        </p:attrNameLst>
                                      </p:cBhvr>
                                      <p:tavLst>
                                        <p:tav tm="0">
                                          <p:val>
                                            <p:fltVal val="0"/>
                                          </p:val>
                                        </p:tav>
                                        <p:tav tm="100000">
                                          <p:val>
                                            <p:strVal val="#ppt_w"/>
                                          </p:val>
                                        </p:tav>
                                      </p:tavLst>
                                    </p:anim>
                                    <p:anim calcmode="lin" valueType="num">
                                      <p:cBhvr>
                                        <p:cTn id="83" dur="500" fill="hold"/>
                                        <p:tgtEl>
                                          <p:spTgt spid="26"/>
                                        </p:tgtEl>
                                        <p:attrNameLst>
                                          <p:attrName>ppt_h</p:attrName>
                                        </p:attrNameLst>
                                      </p:cBhvr>
                                      <p:tavLst>
                                        <p:tav tm="0">
                                          <p:val>
                                            <p:fltVal val="0"/>
                                          </p:val>
                                        </p:tav>
                                        <p:tav tm="100000">
                                          <p:val>
                                            <p:strVal val="#ppt_h"/>
                                          </p:val>
                                        </p:tav>
                                      </p:tavLst>
                                    </p:anim>
                                    <p:animEffect transition="in" filter="fade">
                                      <p:cBhvr>
                                        <p:cTn id="84" dur="500"/>
                                        <p:tgtEl>
                                          <p:spTgt spid="26"/>
                                        </p:tgtEl>
                                      </p:cBhvr>
                                    </p:animEffect>
                                  </p:childTnLst>
                                </p:cTn>
                              </p:par>
                            </p:childTnLst>
                          </p:cTn>
                        </p:par>
                        <p:par>
                          <p:cTn id="85" fill="hold">
                            <p:stCondLst>
                              <p:cond delay="5500"/>
                            </p:stCondLst>
                            <p:childTnLst>
                              <p:par>
                                <p:cTn id="86" presetID="53" presetClass="entr" presetSubtype="0" fill="hold" nodeType="afterEffect">
                                  <p:stCondLst>
                                    <p:cond delay="0"/>
                                  </p:stCondLst>
                                  <p:childTnLst>
                                    <p:set>
                                      <p:cBhvr>
                                        <p:cTn id="87" dur="1" fill="hold">
                                          <p:stCondLst>
                                            <p:cond delay="0"/>
                                          </p:stCondLst>
                                        </p:cTn>
                                        <p:tgtEl>
                                          <p:spTgt spid="17"/>
                                        </p:tgtEl>
                                        <p:attrNameLst>
                                          <p:attrName>style.visibility</p:attrName>
                                        </p:attrNameLst>
                                      </p:cBhvr>
                                      <p:to>
                                        <p:strVal val="visible"/>
                                      </p:to>
                                    </p:set>
                                    <p:anim calcmode="lin" valueType="num">
                                      <p:cBhvr>
                                        <p:cTn id="88" dur="500" fill="hold"/>
                                        <p:tgtEl>
                                          <p:spTgt spid="17"/>
                                        </p:tgtEl>
                                        <p:attrNameLst>
                                          <p:attrName>ppt_w</p:attrName>
                                        </p:attrNameLst>
                                      </p:cBhvr>
                                      <p:tavLst>
                                        <p:tav tm="0">
                                          <p:val>
                                            <p:fltVal val="0"/>
                                          </p:val>
                                        </p:tav>
                                        <p:tav tm="100000">
                                          <p:val>
                                            <p:strVal val="#ppt_w"/>
                                          </p:val>
                                        </p:tav>
                                      </p:tavLst>
                                    </p:anim>
                                    <p:anim calcmode="lin" valueType="num">
                                      <p:cBhvr>
                                        <p:cTn id="89" dur="500" fill="hold"/>
                                        <p:tgtEl>
                                          <p:spTgt spid="17"/>
                                        </p:tgtEl>
                                        <p:attrNameLst>
                                          <p:attrName>ppt_h</p:attrName>
                                        </p:attrNameLst>
                                      </p:cBhvr>
                                      <p:tavLst>
                                        <p:tav tm="0">
                                          <p:val>
                                            <p:fltVal val="0"/>
                                          </p:val>
                                        </p:tav>
                                        <p:tav tm="100000">
                                          <p:val>
                                            <p:strVal val="#ppt_h"/>
                                          </p:val>
                                        </p:tav>
                                      </p:tavLst>
                                    </p:anim>
                                    <p:animEffect transition="in" filter="fade">
                                      <p:cBhvr>
                                        <p:cTn id="90" dur="500"/>
                                        <p:tgtEl>
                                          <p:spTgt spid="17"/>
                                        </p:tgtEl>
                                      </p:cBhvr>
                                    </p:animEffect>
                                  </p:childTnLst>
                                </p:cTn>
                              </p:par>
                            </p:childTnLst>
                          </p:cTn>
                        </p:par>
                        <p:par>
                          <p:cTn id="91" fill="hold">
                            <p:stCondLst>
                              <p:cond delay="6000"/>
                            </p:stCondLst>
                            <p:childTnLst>
                              <p:par>
                                <p:cTn id="92" presetID="53" presetClass="entr" presetSubtype="0" fill="hold" grpId="0" nodeType="afterEffect">
                                  <p:stCondLst>
                                    <p:cond delay="0"/>
                                  </p:stCondLst>
                                  <p:childTnLst>
                                    <p:set>
                                      <p:cBhvr>
                                        <p:cTn id="93" dur="1" fill="hold">
                                          <p:stCondLst>
                                            <p:cond delay="0"/>
                                          </p:stCondLst>
                                        </p:cTn>
                                        <p:tgtEl>
                                          <p:spTgt spid="25"/>
                                        </p:tgtEl>
                                        <p:attrNameLst>
                                          <p:attrName>style.visibility</p:attrName>
                                        </p:attrNameLst>
                                      </p:cBhvr>
                                      <p:to>
                                        <p:strVal val="visible"/>
                                      </p:to>
                                    </p:set>
                                    <p:anim calcmode="lin" valueType="num">
                                      <p:cBhvr>
                                        <p:cTn id="94" dur="500" fill="hold"/>
                                        <p:tgtEl>
                                          <p:spTgt spid="25"/>
                                        </p:tgtEl>
                                        <p:attrNameLst>
                                          <p:attrName>ppt_w</p:attrName>
                                        </p:attrNameLst>
                                      </p:cBhvr>
                                      <p:tavLst>
                                        <p:tav tm="0">
                                          <p:val>
                                            <p:fltVal val="0"/>
                                          </p:val>
                                        </p:tav>
                                        <p:tav tm="100000">
                                          <p:val>
                                            <p:strVal val="#ppt_w"/>
                                          </p:val>
                                        </p:tav>
                                      </p:tavLst>
                                    </p:anim>
                                    <p:anim calcmode="lin" valueType="num">
                                      <p:cBhvr>
                                        <p:cTn id="95" dur="500" fill="hold"/>
                                        <p:tgtEl>
                                          <p:spTgt spid="25"/>
                                        </p:tgtEl>
                                        <p:attrNameLst>
                                          <p:attrName>ppt_h</p:attrName>
                                        </p:attrNameLst>
                                      </p:cBhvr>
                                      <p:tavLst>
                                        <p:tav tm="0">
                                          <p:val>
                                            <p:fltVal val="0"/>
                                          </p:val>
                                        </p:tav>
                                        <p:tav tm="100000">
                                          <p:val>
                                            <p:strVal val="#ppt_h"/>
                                          </p:val>
                                        </p:tav>
                                      </p:tavLst>
                                    </p:anim>
                                    <p:animEffect transition="in" filter="fade">
                                      <p:cBhvr>
                                        <p:cTn id="96" dur="500"/>
                                        <p:tgtEl>
                                          <p:spTgt spid="25"/>
                                        </p:tgtEl>
                                      </p:cBhvr>
                                    </p:animEffect>
                                  </p:childTnLst>
                                </p:cTn>
                              </p:par>
                            </p:childTnLst>
                          </p:cTn>
                        </p:par>
                        <p:par>
                          <p:cTn id="97" fill="hold">
                            <p:stCondLst>
                              <p:cond delay="6500"/>
                            </p:stCondLst>
                            <p:childTnLst>
                              <p:par>
                                <p:cTn id="98" presetID="53" presetClass="entr" presetSubtype="0" fill="hold" grpId="0" nodeType="afterEffect">
                                  <p:stCondLst>
                                    <p:cond delay="0"/>
                                  </p:stCondLst>
                                  <p:childTnLst>
                                    <p:set>
                                      <p:cBhvr>
                                        <p:cTn id="99" dur="1" fill="hold">
                                          <p:stCondLst>
                                            <p:cond delay="0"/>
                                          </p:stCondLst>
                                        </p:cTn>
                                        <p:tgtEl>
                                          <p:spTgt spid="27"/>
                                        </p:tgtEl>
                                        <p:attrNameLst>
                                          <p:attrName>style.visibility</p:attrName>
                                        </p:attrNameLst>
                                      </p:cBhvr>
                                      <p:to>
                                        <p:strVal val="visible"/>
                                      </p:to>
                                    </p:set>
                                    <p:anim calcmode="lin" valueType="num">
                                      <p:cBhvr>
                                        <p:cTn id="100" dur="500" fill="hold"/>
                                        <p:tgtEl>
                                          <p:spTgt spid="27"/>
                                        </p:tgtEl>
                                        <p:attrNameLst>
                                          <p:attrName>ppt_w</p:attrName>
                                        </p:attrNameLst>
                                      </p:cBhvr>
                                      <p:tavLst>
                                        <p:tav tm="0">
                                          <p:val>
                                            <p:fltVal val="0"/>
                                          </p:val>
                                        </p:tav>
                                        <p:tav tm="100000">
                                          <p:val>
                                            <p:strVal val="#ppt_w"/>
                                          </p:val>
                                        </p:tav>
                                      </p:tavLst>
                                    </p:anim>
                                    <p:anim calcmode="lin" valueType="num">
                                      <p:cBhvr>
                                        <p:cTn id="101" dur="500" fill="hold"/>
                                        <p:tgtEl>
                                          <p:spTgt spid="27"/>
                                        </p:tgtEl>
                                        <p:attrNameLst>
                                          <p:attrName>ppt_h</p:attrName>
                                        </p:attrNameLst>
                                      </p:cBhvr>
                                      <p:tavLst>
                                        <p:tav tm="0">
                                          <p:val>
                                            <p:fltVal val="0"/>
                                          </p:val>
                                        </p:tav>
                                        <p:tav tm="100000">
                                          <p:val>
                                            <p:strVal val="#ppt_h"/>
                                          </p:val>
                                        </p:tav>
                                      </p:tavLst>
                                    </p:anim>
                                    <p:animEffect transition="in" filter="fade">
                                      <p:cBhvr>
                                        <p:cTn id="102" dur="500"/>
                                        <p:tgtEl>
                                          <p:spTgt spid="27"/>
                                        </p:tgtEl>
                                      </p:cBhvr>
                                    </p:animEffect>
                                  </p:childTnLst>
                                </p:cTn>
                              </p:par>
                            </p:childTnLst>
                          </p:cTn>
                        </p:par>
                        <p:par>
                          <p:cTn id="103" fill="hold">
                            <p:stCondLst>
                              <p:cond delay="7000"/>
                            </p:stCondLst>
                            <p:childTnLst>
                              <p:par>
                                <p:cTn id="104" presetID="53" presetClass="entr" presetSubtype="0" fill="hold" grpId="0" nodeType="afterEffect">
                                  <p:stCondLst>
                                    <p:cond delay="0"/>
                                  </p:stCondLst>
                                  <p:childTnLst>
                                    <p:set>
                                      <p:cBhvr>
                                        <p:cTn id="105" dur="1" fill="hold">
                                          <p:stCondLst>
                                            <p:cond delay="0"/>
                                          </p:stCondLst>
                                        </p:cTn>
                                        <p:tgtEl>
                                          <p:spTgt spid="28"/>
                                        </p:tgtEl>
                                        <p:attrNameLst>
                                          <p:attrName>style.visibility</p:attrName>
                                        </p:attrNameLst>
                                      </p:cBhvr>
                                      <p:to>
                                        <p:strVal val="visible"/>
                                      </p:to>
                                    </p:set>
                                    <p:anim calcmode="lin" valueType="num">
                                      <p:cBhvr>
                                        <p:cTn id="106" dur="500" fill="hold"/>
                                        <p:tgtEl>
                                          <p:spTgt spid="28"/>
                                        </p:tgtEl>
                                        <p:attrNameLst>
                                          <p:attrName>ppt_w</p:attrName>
                                        </p:attrNameLst>
                                      </p:cBhvr>
                                      <p:tavLst>
                                        <p:tav tm="0">
                                          <p:val>
                                            <p:fltVal val="0"/>
                                          </p:val>
                                        </p:tav>
                                        <p:tav tm="100000">
                                          <p:val>
                                            <p:strVal val="#ppt_w"/>
                                          </p:val>
                                        </p:tav>
                                      </p:tavLst>
                                    </p:anim>
                                    <p:anim calcmode="lin" valueType="num">
                                      <p:cBhvr>
                                        <p:cTn id="107" dur="500" fill="hold"/>
                                        <p:tgtEl>
                                          <p:spTgt spid="28"/>
                                        </p:tgtEl>
                                        <p:attrNameLst>
                                          <p:attrName>ppt_h</p:attrName>
                                        </p:attrNameLst>
                                      </p:cBhvr>
                                      <p:tavLst>
                                        <p:tav tm="0">
                                          <p:val>
                                            <p:fltVal val="0"/>
                                          </p:val>
                                        </p:tav>
                                        <p:tav tm="100000">
                                          <p:val>
                                            <p:strVal val="#ppt_h"/>
                                          </p:val>
                                        </p:tav>
                                      </p:tavLst>
                                    </p:anim>
                                    <p:animEffect transition="in" filter="fade">
                                      <p:cBhvr>
                                        <p:cTn id="108" dur="500"/>
                                        <p:tgtEl>
                                          <p:spTgt spid="28"/>
                                        </p:tgtEl>
                                      </p:cBhvr>
                                    </p:animEffect>
                                  </p:childTnLst>
                                </p:cTn>
                              </p:par>
                            </p:childTnLst>
                          </p:cTn>
                        </p:par>
                        <p:par>
                          <p:cTn id="109" fill="hold">
                            <p:stCondLst>
                              <p:cond delay="7500"/>
                            </p:stCondLst>
                            <p:childTnLst>
                              <p:par>
                                <p:cTn id="110" presetID="53" presetClass="entr" presetSubtype="0" fill="hold" grpId="0" nodeType="afterEffect">
                                  <p:stCondLst>
                                    <p:cond delay="0"/>
                                  </p:stCondLst>
                                  <p:childTnLst>
                                    <p:set>
                                      <p:cBhvr>
                                        <p:cTn id="111" dur="1" fill="hold">
                                          <p:stCondLst>
                                            <p:cond delay="0"/>
                                          </p:stCondLst>
                                        </p:cTn>
                                        <p:tgtEl>
                                          <p:spTgt spid="29"/>
                                        </p:tgtEl>
                                        <p:attrNameLst>
                                          <p:attrName>style.visibility</p:attrName>
                                        </p:attrNameLst>
                                      </p:cBhvr>
                                      <p:to>
                                        <p:strVal val="visible"/>
                                      </p:to>
                                    </p:set>
                                    <p:anim calcmode="lin" valueType="num">
                                      <p:cBhvr>
                                        <p:cTn id="112" dur="500" fill="hold"/>
                                        <p:tgtEl>
                                          <p:spTgt spid="29"/>
                                        </p:tgtEl>
                                        <p:attrNameLst>
                                          <p:attrName>ppt_w</p:attrName>
                                        </p:attrNameLst>
                                      </p:cBhvr>
                                      <p:tavLst>
                                        <p:tav tm="0">
                                          <p:val>
                                            <p:fltVal val="0"/>
                                          </p:val>
                                        </p:tav>
                                        <p:tav tm="100000">
                                          <p:val>
                                            <p:strVal val="#ppt_w"/>
                                          </p:val>
                                        </p:tav>
                                      </p:tavLst>
                                    </p:anim>
                                    <p:anim calcmode="lin" valueType="num">
                                      <p:cBhvr>
                                        <p:cTn id="113" dur="500" fill="hold"/>
                                        <p:tgtEl>
                                          <p:spTgt spid="29"/>
                                        </p:tgtEl>
                                        <p:attrNameLst>
                                          <p:attrName>ppt_h</p:attrName>
                                        </p:attrNameLst>
                                      </p:cBhvr>
                                      <p:tavLst>
                                        <p:tav tm="0">
                                          <p:val>
                                            <p:fltVal val="0"/>
                                          </p:val>
                                        </p:tav>
                                        <p:tav tm="100000">
                                          <p:val>
                                            <p:strVal val="#ppt_h"/>
                                          </p:val>
                                        </p:tav>
                                      </p:tavLst>
                                    </p:anim>
                                    <p:animEffect transition="in" filter="fade">
                                      <p:cBhvr>
                                        <p:cTn id="114"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0" grpId="0"/>
      <p:bldP spid="11" grpId="0"/>
      <p:bldP spid="25" grpId="0" animBg="1"/>
      <p:bldP spid="26" grpId="0" animBg="1"/>
      <p:bldP spid="33" grpId="0" animBg="1"/>
      <p:bldP spid="34" grpId="0" animBg="1"/>
      <p:bldP spid="62" grpId="0" animBg="1"/>
      <p:bldP spid="64" grpId="0" animBg="1"/>
      <p:bldP spid="27" grpId="0" animBg="1"/>
      <p:bldP spid="28" grpId="0" animBg="1"/>
      <p:bldP spid="29"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57185" y="0"/>
            <a:ext cx="11341418" cy="1000108"/>
          </a:xfrm>
        </p:spPr>
        <p:txBody>
          <a:bodyPr>
            <a:normAutofit/>
          </a:bodyPr>
          <a:lstStyle/>
          <a:p>
            <a:pPr algn="ctr"/>
            <a:r>
              <a:rPr lang="fr-FR" b="1" dirty="0" smtClean="0">
                <a:solidFill>
                  <a:srgbClr val="C00000"/>
                </a:solidFill>
                <a:latin typeface="Gisha" pitchFamily="34" charset="-79"/>
                <a:cs typeface="Gisha" pitchFamily="34" charset="-79"/>
              </a:rPr>
              <a:t>Conclusion</a:t>
            </a:r>
            <a:endParaRPr lang="fr-FR" dirty="0"/>
          </a:p>
        </p:txBody>
      </p:sp>
      <p:sp>
        <p:nvSpPr>
          <p:cNvPr id="3" name="Espace réservé du contenu 2"/>
          <p:cNvSpPr>
            <a:spLocks noGrp="1"/>
          </p:cNvSpPr>
          <p:nvPr>
            <p:ph idx="1"/>
          </p:nvPr>
        </p:nvSpPr>
        <p:spPr>
          <a:xfrm>
            <a:off x="0" y="1643050"/>
            <a:ext cx="12373017" cy="4972069"/>
          </a:xfrm>
        </p:spPr>
        <p:txBody>
          <a:bodyPr>
            <a:normAutofit/>
          </a:bodyPr>
          <a:lstStyle/>
          <a:p>
            <a:pPr>
              <a:buNone/>
            </a:pPr>
            <a:endParaRPr lang="fr-FR" dirty="0" smtClean="0"/>
          </a:p>
          <a:p>
            <a:pPr>
              <a:buNone/>
            </a:pPr>
            <a:endParaRPr lang="fr-FR" dirty="0" smtClean="0"/>
          </a:p>
          <a:p>
            <a:pPr>
              <a:buNone/>
            </a:pPr>
            <a:endParaRPr lang="fr-FR" dirty="0"/>
          </a:p>
        </p:txBody>
      </p:sp>
      <p:sp>
        <p:nvSpPr>
          <p:cNvPr id="4" name="Espace réservé du numéro de diapositive 3"/>
          <p:cNvSpPr>
            <a:spLocks noGrp="1"/>
          </p:cNvSpPr>
          <p:nvPr>
            <p:ph type="sldNum" sz="quarter" idx="12"/>
          </p:nvPr>
        </p:nvSpPr>
        <p:spPr/>
        <p:txBody>
          <a:bodyPr/>
          <a:lstStyle/>
          <a:p>
            <a:fld id="{764F108D-0FEA-4783-9C00-7E3AF080424A}" type="slidenum">
              <a:rPr lang="fr-FR" smtClean="0"/>
              <a:pPr/>
              <a:t>35</a:t>
            </a:fld>
            <a:endParaRPr lang="fr-FR"/>
          </a:p>
        </p:txBody>
      </p:sp>
      <p:cxnSp>
        <p:nvCxnSpPr>
          <p:cNvPr id="5" name="Connecteur droit 4"/>
          <p:cNvCxnSpPr/>
          <p:nvPr/>
        </p:nvCxnSpPr>
        <p:spPr>
          <a:xfrm>
            <a:off x="1585879" y="928670"/>
            <a:ext cx="9286940" cy="1588"/>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Espace réservé du contenu 2"/>
          <p:cNvSpPr>
            <a:spLocks noGrp="1"/>
          </p:cNvSpPr>
          <p:nvPr/>
        </p:nvSpPr>
        <p:spPr>
          <a:xfrm>
            <a:off x="228558" y="1357298"/>
            <a:ext cx="12373017" cy="4972069"/>
          </a:xfrm>
          <a:prstGeom prst="rect">
            <a:avLst/>
          </a:prstGeom>
        </p:spPr>
        <p:txBody>
          <a:bodyPr vert="horz" lIns="91440" tIns="45720" rIns="91440" bIns="45720" rtlCol="0">
            <a:normAutofit fontScale="92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lnSpc>
                <a:spcPct val="150000"/>
              </a:lnSpc>
              <a:spcAft>
                <a:spcPts val="600"/>
              </a:spcAft>
              <a:buFont typeface="Wingdings" panose="05000000000000000000" pitchFamily="2" charset="2"/>
              <a:buChar char="v"/>
            </a:pPr>
            <a:r>
              <a:rPr lang="fr-FR" sz="2800" b="1" dirty="0" smtClean="0"/>
              <a:t>Cette étude présente :la conception et la simulation d’une cellule FSS dans la bande WLAN. </a:t>
            </a:r>
          </a:p>
          <a:p>
            <a:pPr>
              <a:lnSpc>
                <a:spcPct val="150000"/>
              </a:lnSpc>
              <a:spcAft>
                <a:spcPts val="600"/>
              </a:spcAft>
              <a:buFont typeface="Wingdings" panose="05000000000000000000" pitchFamily="2" charset="2"/>
              <a:buChar char="v"/>
            </a:pPr>
            <a:r>
              <a:rPr lang="fr-FR" sz="2800" b="1" dirty="0" smtClean="0"/>
              <a:t> la conception et simulation de l’antenne patch qui raisonne dans la même bande de fréquence(deuxième </a:t>
            </a:r>
            <a:r>
              <a:rPr lang="fr-FR" sz="2800" b="1" dirty="0"/>
              <a:t>étape </a:t>
            </a:r>
            <a:r>
              <a:rPr lang="fr-FR" sz="2800" b="1" dirty="0" smtClean="0"/>
              <a:t>).</a:t>
            </a:r>
          </a:p>
          <a:p>
            <a:pPr>
              <a:lnSpc>
                <a:spcPct val="150000"/>
              </a:lnSpc>
              <a:spcAft>
                <a:spcPts val="600"/>
              </a:spcAft>
              <a:buFont typeface="Wingdings" panose="05000000000000000000" pitchFamily="2" charset="2"/>
              <a:buChar char="v"/>
            </a:pPr>
            <a:r>
              <a:rPr lang="fr-FR" sz="2800" b="1" dirty="0" smtClean="0"/>
              <a:t> Combinaison de superstrat FSS et antenne qui a donné des meilleurs résultats (amélioration aux niveaux de gain et directivité).</a:t>
            </a:r>
          </a:p>
          <a:p>
            <a:pPr>
              <a:lnSpc>
                <a:spcPct val="150000"/>
              </a:lnSpc>
              <a:spcAft>
                <a:spcPts val="600"/>
              </a:spcAft>
              <a:buFont typeface="Wingdings" panose="05000000000000000000" pitchFamily="2" charset="2"/>
              <a:buChar char="v"/>
            </a:pPr>
            <a:r>
              <a:rPr lang="fr-FR" sz="2800" b="1" dirty="0" smtClean="0"/>
              <a:t>perspective : à envisager est de miniaturiser la cellule conçue et de réaliser pratiquement l’assemblage (antenne et superstrat).</a:t>
            </a:r>
          </a:p>
          <a:p>
            <a:pPr>
              <a:buNone/>
            </a:pPr>
            <a:endParaRPr lang="fr-FR" dirty="0" smtClean="0"/>
          </a:p>
          <a:p>
            <a:pPr>
              <a:buNone/>
            </a:pPr>
            <a:endParaRPr lang="fr-FR" dirty="0" smtClean="0"/>
          </a:p>
          <a:p>
            <a:pPr>
              <a:buNone/>
            </a:pP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764F108D-0FEA-4783-9C00-7E3AF080424A}" type="slidenum">
              <a:rPr lang="fr-FR" smtClean="0"/>
              <a:pPr/>
              <a:t>36</a:t>
            </a:fld>
            <a:endParaRPr lang="fr-FR"/>
          </a:p>
        </p:txBody>
      </p:sp>
      <p:pic>
        <p:nvPicPr>
          <p:cNvPr id="1027" name="Picture 3" descr="C:\Users\ami\Desktop\power FSS\DimwittedDevotedFrigatebird-size_restricted.gif"/>
          <p:cNvPicPr>
            <a:picLocks noChangeAspect="1" noChangeArrowheads="1" noCrop="1"/>
          </p:cNvPicPr>
          <p:nvPr/>
        </p:nvPicPr>
        <p:blipFill>
          <a:blip r:embed="rId2"/>
          <a:srcRect/>
          <a:stretch>
            <a:fillRect/>
          </a:stretch>
        </p:blipFill>
        <p:spPr bwMode="auto">
          <a:xfrm>
            <a:off x="-1" y="0"/>
            <a:ext cx="12601575" cy="6857999"/>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85747" y="0"/>
            <a:ext cx="11341418" cy="642958"/>
          </a:xfrm>
        </p:spPr>
        <p:txBody>
          <a:bodyPr>
            <a:normAutofit fontScale="90000"/>
          </a:bodyPr>
          <a:lstStyle/>
          <a:p>
            <a:r>
              <a:rPr lang="fr-FR" sz="4000" b="1" dirty="0" smtClean="0">
                <a:solidFill>
                  <a:srgbClr val="C00000"/>
                </a:solidFill>
                <a:effectLst>
                  <a:outerShdw blurRad="50800" dist="38100" dir="18900000" algn="bl" rotWithShape="0">
                    <a:prstClr val="black">
                      <a:alpha val="40000"/>
                    </a:prstClr>
                  </a:outerShdw>
                </a:effectLst>
                <a:latin typeface="Gisha" pitchFamily="34" charset="-79"/>
                <a:cs typeface="Gisha" pitchFamily="34" charset="-79"/>
              </a:rPr>
              <a:t>Plan de l’</a:t>
            </a:r>
            <a:r>
              <a:rPr lang="fr-FR" sz="4000" b="1" dirty="0" err="1" smtClean="0">
                <a:solidFill>
                  <a:srgbClr val="C00000"/>
                </a:solidFill>
                <a:effectLst>
                  <a:outerShdw blurRad="50800" dist="38100" dir="18900000" algn="bl" rotWithShape="0">
                    <a:prstClr val="black">
                      <a:alpha val="40000"/>
                    </a:prstClr>
                  </a:outerShdw>
                </a:effectLst>
                <a:latin typeface="Gisha" pitchFamily="34" charset="-79"/>
                <a:cs typeface="Gisha" pitchFamily="34" charset="-79"/>
              </a:rPr>
              <a:t>éxposé</a:t>
            </a:r>
            <a:endParaRPr lang="fr-FR" sz="4000" dirty="0">
              <a:solidFill>
                <a:srgbClr val="C00000"/>
              </a:solidFill>
            </a:endParaRPr>
          </a:p>
        </p:txBody>
      </p:sp>
      <p:sp>
        <p:nvSpPr>
          <p:cNvPr id="4" name="Espace réservé du numéro de diapositive 3"/>
          <p:cNvSpPr>
            <a:spLocks noGrp="1"/>
          </p:cNvSpPr>
          <p:nvPr>
            <p:ph type="sldNum" sz="quarter" idx="12"/>
          </p:nvPr>
        </p:nvSpPr>
        <p:spPr/>
        <p:txBody>
          <a:bodyPr/>
          <a:lstStyle/>
          <a:p>
            <a:fld id="{764F108D-0FEA-4783-9C00-7E3AF080424A}" type="slidenum">
              <a:rPr lang="fr-FR" smtClean="0"/>
              <a:pPr/>
              <a:t>4</a:t>
            </a:fld>
            <a:endParaRPr lang="fr-FR"/>
          </a:p>
        </p:txBody>
      </p:sp>
      <p:graphicFrame>
        <p:nvGraphicFramePr>
          <p:cNvPr id="5" name="Espace réservé du contenu 3"/>
          <p:cNvGraphicFramePr>
            <a:graphicFrameLocks/>
          </p:cNvGraphicFramePr>
          <p:nvPr/>
        </p:nvGraphicFramePr>
        <p:xfrm>
          <a:off x="228557" y="1000108"/>
          <a:ext cx="11987341" cy="53578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re 1"/>
          <p:cNvSpPr>
            <a:spLocks noGrp="1"/>
          </p:cNvSpPr>
          <p:nvPr>
            <p:ph type="title"/>
          </p:nvPr>
        </p:nvSpPr>
        <p:spPr>
          <a:xfrm>
            <a:off x="3871895" y="214290"/>
            <a:ext cx="4214842" cy="928694"/>
          </a:xfrm>
        </p:spPr>
        <p:txBody>
          <a:bodyPr>
            <a:normAutofit/>
          </a:bodyPr>
          <a:lstStyle/>
          <a:p>
            <a:r>
              <a:rPr lang="fr-FR" b="1" dirty="0" smtClean="0">
                <a:solidFill>
                  <a:srgbClr val="C00000"/>
                </a:solidFill>
                <a:latin typeface="Gisha" pitchFamily="34" charset="-79"/>
                <a:cs typeface="Gisha" pitchFamily="34" charset="-79"/>
              </a:rPr>
              <a:t>introduction</a:t>
            </a:r>
            <a:endParaRPr lang="fr-FR" b="1" dirty="0">
              <a:solidFill>
                <a:srgbClr val="C00000"/>
              </a:solidFill>
              <a:latin typeface="Gisha" pitchFamily="34" charset="-79"/>
              <a:cs typeface="Gisha" pitchFamily="34" charset="-79"/>
            </a:endParaRPr>
          </a:p>
        </p:txBody>
      </p:sp>
      <p:sp>
        <p:nvSpPr>
          <p:cNvPr id="3" name="Espace réservé du contenu 2"/>
          <p:cNvSpPr>
            <a:spLocks noGrp="1"/>
          </p:cNvSpPr>
          <p:nvPr>
            <p:ph idx="1"/>
          </p:nvPr>
        </p:nvSpPr>
        <p:spPr>
          <a:xfrm>
            <a:off x="0" y="1785926"/>
            <a:ext cx="12301579" cy="4643470"/>
          </a:xfrm>
        </p:spPr>
        <p:txBody>
          <a:bodyPr>
            <a:normAutofit/>
          </a:bodyPr>
          <a:lstStyle/>
          <a:p>
            <a:pPr>
              <a:lnSpc>
                <a:spcPct val="120000"/>
              </a:lnSpc>
              <a:spcAft>
                <a:spcPts val="600"/>
              </a:spcAft>
              <a:buNone/>
            </a:pPr>
            <a:r>
              <a:rPr lang="fr-FR" dirty="0" smtClean="0"/>
              <a:t>  		</a:t>
            </a:r>
            <a:r>
              <a:rPr lang="fr-FR" sz="2400" b="1" dirty="0" smtClean="0"/>
              <a:t>Les surfaces sélectives en fréquence ( Frequency Selective Surface ) sont des structures périodiques, agissent comme des filtres et ont de multiples importances et intérêts.</a:t>
            </a:r>
            <a:endParaRPr lang="fr-FR" sz="2800" b="1" dirty="0" smtClean="0"/>
          </a:p>
          <a:p>
            <a:pPr>
              <a:lnSpc>
                <a:spcPct val="120000"/>
              </a:lnSpc>
              <a:spcAft>
                <a:spcPts val="1800"/>
              </a:spcAft>
              <a:buNone/>
            </a:pPr>
            <a:r>
              <a:rPr lang="fr-FR" sz="2800" b="1" dirty="0" smtClean="0"/>
              <a:t>    		 </a:t>
            </a:r>
            <a:r>
              <a:rPr lang="fr-FR" sz="2400" b="1" dirty="0" smtClean="0"/>
              <a:t>Les FSSs ont plusieurs type et plusieurs formes, le choix de formes de  ces derniers dépendent  des caractéristiques requises pour l'application envisagée</a:t>
            </a:r>
            <a:r>
              <a:rPr lang="fr-FR" sz="2400" dirty="0" smtClean="0"/>
              <a:t>.</a:t>
            </a:r>
          </a:p>
          <a:p>
            <a:pPr>
              <a:buNone/>
            </a:pPr>
            <a:r>
              <a:rPr lang="fr-FR" sz="2800" dirty="0" smtClean="0"/>
              <a:t> </a:t>
            </a:r>
          </a:p>
        </p:txBody>
      </p:sp>
      <p:sp>
        <p:nvSpPr>
          <p:cNvPr id="4" name="Espace réservé du numéro de diapositive 3"/>
          <p:cNvSpPr>
            <a:spLocks noGrp="1"/>
          </p:cNvSpPr>
          <p:nvPr>
            <p:ph type="sldNum" sz="quarter" idx="12"/>
          </p:nvPr>
        </p:nvSpPr>
        <p:spPr/>
        <p:txBody>
          <a:bodyPr/>
          <a:lstStyle/>
          <a:p>
            <a:fld id="{764F108D-0FEA-4783-9C00-7E3AF080424A}" type="slidenum">
              <a:rPr lang="fr-FR" smtClean="0"/>
              <a:pPr/>
              <a:t>5</a:t>
            </a:fld>
            <a:endParaRPr lang="fr-FR"/>
          </a:p>
        </p:txBody>
      </p:sp>
      <p:cxnSp>
        <p:nvCxnSpPr>
          <p:cNvPr id="5" name="Connecteur droit 4"/>
          <p:cNvCxnSpPr/>
          <p:nvPr/>
        </p:nvCxnSpPr>
        <p:spPr>
          <a:xfrm>
            <a:off x="1443003" y="1142984"/>
            <a:ext cx="9286940" cy="1588"/>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51202" name="AutoShape 2" descr="RÃ©sultat de recherche d'images pour &quot;les motifs de surfaces selective en frequence&quo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fr-FR"/>
          </a:p>
        </p:txBody>
      </p:sp>
      <p:sp>
        <p:nvSpPr>
          <p:cNvPr id="51204" name="AutoShape 4" descr="RÃ©sultat de recherche d'images pour &quot;les motifs de surfaces selective en frequence&quo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fr-FR"/>
          </a:p>
        </p:txBody>
      </p:sp>
      <p:pic>
        <p:nvPicPr>
          <p:cNvPr id="51205" name="Picture 5" descr="C:\Users\ami\Desktop\power FSS\180209-F-ZS999-002.JPG"/>
          <p:cNvPicPr>
            <a:picLocks noChangeAspect="1" noChangeArrowheads="1"/>
          </p:cNvPicPr>
          <p:nvPr/>
        </p:nvPicPr>
        <p:blipFill>
          <a:blip r:embed="rId2"/>
          <a:srcRect/>
          <a:stretch>
            <a:fillRect/>
          </a:stretch>
        </p:blipFill>
        <p:spPr bwMode="auto">
          <a:xfrm>
            <a:off x="299995" y="4357694"/>
            <a:ext cx="3143272" cy="2214578"/>
          </a:xfrm>
          <a:prstGeom prst="rect">
            <a:avLst/>
          </a:prstGeom>
          <a:ln>
            <a:noFill/>
          </a:ln>
          <a:effectLst>
            <a:outerShdw blurRad="292100" dist="139700" dir="2700000" algn="tl" rotWithShape="0">
              <a:srgbClr val="333333">
                <a:alpha val="65000"/>
              </a:srgbClr>
            </a:outerShdw>
          </a:effectLst>
        </p:spPr>
      </p:pic>
      <p:pic>
        <p:nvPicPr>
          <p:cNvPr id="51206" name="Picture 6" descr="C:\Users\ami\Desktop\power FSS\images.jpg"/>
          <p:cNvPicPr>
            <a:picLocks noChangeAspect="1" noChangeArrowheads="1"/>
          </p:cNvPicPr>
          <p:nvPr/>
        </p:nvPicPr>
        <p:blipFill>
          <a:blip r:embed="rId3"/>
          <a:srcRect/>
          <a:stretch>
            <a:fillRect/>
          </a:stretch>
        </p:blipFill>
        <p:spPr bwMode="auto">
          <a:xfrm>
            <a:off x="4229085" y="4313688"/>
            <a:ext cx="3214710" cy="2258584"/>
          </a:xfrm>
          <a:prstGeom prst="rect">
            <a:avLst/>
          </a:prstGeom>
          <a:ln>
            <a:noFill/>
          </a:ln>
          <a:effectLst>
            <a:outerShdw blurRad="292100" dist="139700" dir="2700000" algn="tl" rotWithShape="0">
              <a:srgbClr val="333333">
                <a:alpha val="65000"/>
              </a:srgbClr>
            </a:outerShdw>
          </a:effectLst>
        </p:spPr>
      </p:pic>
      <p:pic>
        <p:nvPicPr>
          <p:cNvPr id="51207" name="Picture 7" descr="C:\Users\ami\Desktop\power FSS\2-Figure2-1.png"/>
          <p:cNvPicPr>
            <a:picLocks noChangeAspect="1" noChangeArrowheads="1"/>
          </p:cNvPicPr>
          <p:nvPr/>
        </p:nvPicPr>
        <p:blipFill>
          <a:blip r:embed="rId4"/>
          <a:srcRect/>
          <a:stretch>
            <a:fillRect/>
          </a:stretch>
        </p:blipFill>
        <p:spPr bwMode="auto">
          <a:xfrm>
            <a:off x="8229613" y="4286256"/>
            <a:ext cx="2643206" cy="215128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0" presetClass="entr" presetSubtype="0" decel="100000" fill="hold"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1000" fill="hold"/>
                                        <p:tgtEl>
                                          <p:spTgt spid="3">
                                            <p:txEl>
                                              <p:pRg st="0" end="0"/>
                                            </p:txEl>
                                          </p:spTgt>
                                        </p:tgtEl>
                                        <p:attrNameLst>
                                          <p:attrName>ppt_w</p:attrName>
                                        </p:attrNameLst>
                                      </p:cBhvr>
                                      <p:tavLst>
                                        <p:tav tm="0">
                                          <p:val>
                                            <p:strVal val="#ppt_w+.3"/>
                                          </p:val>
                                        </p:tav>
                                        <p:tav tm="100000">
                                          <p:val>
                                            <p:strVal val="#ppt_w"/>
                                          </p:val>
                                        </p:tav>
                                      </p:tavLst>
                                    </p:anim>
                                    <p:anim calcmode="lin" valueType="num">
                                      <p:cBhvr>
                                        <p:cTn id="14"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5" dur="1000"/>
                                        <p:tgtEl>
                                          <p:spTgt spid="3">
                                            <p:txEl>
                                              <p:pRg st="0" end="0"/>
                                            </p:txEl>
                                          </p:spTgt>
                                        </p:tgtEl>
                                      </p:cBhvr>
                                    </p:animEffect>
                                  </p:childTnLst>
                                </p:cTn>
                              </p:par>
                            </p:childTnLst>
                          </p:cTn>
                        </p:par>
                        <p:par>
                          <p:cTn id="16" fill="hold">
                            <p:stCondLst>
                              <p:cond delay="1500"/>
                            </p:stCondLst>
                            <p:childTnLst>
                              <p:par>
                                <p:cTn id="17" presetID="50" presetClass="entr" presetSubtype="0" decel="100000" fill="hold"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p:cTn id="19" dur="1000" fill="hold"/>
                                        <p:tgtEl>
                                          <p:spTgt spid="3">
                                            <p:txEl>
                                              <p:pRg st="1" end="1"/>
                                            </p:txEl>
                                          </p:spTgt>
                                        </p:tgtEl>
                                        <p:attrNameLst>
                                          <p:attrName>ppt_w</p:attrName>
                                        </p:attrNameLst>
                                      </p:cBhvr>
                                      <p:tavLst>
                                        <p:tav tm="0">
                                          <p:val>
                                            <p:strVal val="#ppt_w+.3"/>
                                          </p:val>
                                        </p:tav>
                                        <p:tav tm="100000">
                                          <p:val>
                                            <p:strVal val="#ppt_w"/>
                                          </p:val>
                                        </p:tav>
                                      </p:tavLst>
                                    </p:anim>
                                    <p:anim calcmode="lin" valueType="num">
                                      <p:cBhvr>
                                        <p:cTn id="20"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21" dur="1000"/>
                                        <p:tgtEl>
                                          <p:spTgt spid="3">
                                            <p:txEl>
                                              <p:pRg st="1" end="1"/>
                                            </p:txEl>
                                          </p:spTgt>
                                        </p:tgtEl>
                                      </p:cBhvr>
                                    </p:animEffect>
                                  </p:childTnLst>
                                </p:cTn>
                              </p:par>
                            </p:childTnLst>
                          </p:cTn>
                        </p:par>
                        <p:par>
                          <p:cTn id="22" fill="hold">
                            <p:stCondLst>
                              <p:cond delay="2500"/>
                            </p:stCondLst>
                            <p:childTnLst>
                              <p:par>
                                <p:cTn id="23" presetID="53" presetClass="entr" presetSubtype="0" fill="hold" nodeType="afterEffect">
                                  <p:stCondLst>
                                    <p:cond delay="0"/>
                                  </p:stCondLst>
                                  <p:childTnLst>
                                    <p:set>
                                      <p:cBhvr>
                                        <p:cTn id="24" dur="1" fill="hold">
                                          <p:stCondLst>
                                            <p:cond delay="0"/>
                                          </p:stCondLst>
                                        </p:cTn>
                                        <p:tgtEl>
                                          <p:spTgt spid="51205"/>
                                        </p:tgtEl>
                                        <p:attrNameLst>
                                          <p:attrName>style.visibility</p:attrName>
                                        </p:attrNameLst>
                                      </p:cBhvr>
                                      <p:to>
                                        <p:strVal val="visible"/>
                                      </p:to>
                                    </p:set>
                                    <p:anim calcmode="lin" valueType="num">
                                      <p:cBhvr>
                                        <p:cTn id="25" dur="500" fill="hold"/>
                                        <p:tgtEl>
                                          <p:spTgt spid="51205"/>
                                        </p:tgtEl>
                                        <p:attrNameLst>
                                          <p:attrName>ppt_w</p:attrName>
                                        </p:attrNameLst>
                                      </p:cBhvr>
                                      <p:tavLst>
                                        <p:tav tm="0">
                                          <p:val>
                                            <p:fltVal val="0"/>
                                          </p:val>
                                        </p:tav>
                                        <p:tav tm="100000">
                                          <p:val>
                                            <p:strVal val="#ppt_w"/>
                                          </p:val>
                                        </p:tav>
                                      </p:tavLst>
                                    </p:anim>
                                    <p:anim calcmode="lin" valueType="num">
                                      <p:cBhvr>
                                        <p:cTn id="26" dur="500" fill="hold"/>
                                        <p:tgtEl>
                                          <p:spTgt spid="51205"/>
                                        </p:tgtEl>
                                        <p:attrNameLst>
                                          <p:attrName>ppt_h</p:attrName>
                                        </p:attrNameLst>
                                      </p:cBhvr>
                                      <p:tavLst>
                                        <p:tav tm="0">
                                          <p:val>
                                            <p:fltVal val="0"/>
                                          </p:val>
                                        </p:tav>
                                        <p:tav tm="100000">
                                          <p:val>
                                            <p:strVal val="#ppt_h"/>
                                          </p:val>
                                        </p:tav>
                                      </p:tavLst>
                                    </p:anim>
                                    <p:animEffect transition="in" filter="fade">
                                      <p:cBhvr>
                                        <p:cTn id="27" dur="500"/>
                                        <p:tgtEl>
                                          <p:spTgt spid="51205"/>
                                        </p:tgtEl>
                                      </p:cBhvr>
                                    </p:animEffect>
                                  </p:childTnLst>
                                </p:cTn>
                              </p:par>
                            </p:childTnLst>
                          </p:cTn>
                        </p:par>
                        <p:par>
                          <p:cTn id="28" fill="hold">
                            <p:stCondLst>
                              <p:cond delay="3000"/>
                            </p:stCondLst>
                            <p:childTnLst>
                              <p:par>
                                <p:cTn id="29" presetID="53" presetClass="entr" presetSubtype="0" fill="hold" nodeType="afterEffect">
                                  <p:stCondLst>
                                    <p:cond delay="0"/>
                                  </p:stCondLst>
                                  <p:childTnLst>
                                    <p:set>
                                      <p:cBhvr>
                                        <p:cTn id="30" dur="1" fill="hold">
                                          <p:stCondLst>
                                            <p:cond delay="0"/>
                                          </p:stCondLst>
                                        </p:cTn>
                                        <p:tgtEl>
                                          <p:spTgt spid="51206"/>
                                        </p:tgtEl>
                                        <p:attrNameLst>
                                          <p:attrName>style.visibility</p:attrName>
                                        </p:attrNameLst>
                                      </p:cBhvr>
                                      <p:to>
                                        <p:strVal val="visible"/>
                                      </p:to>
                                    </p:set>
                                    <p:anim calcmode="lin" valueType="num">
                                      <p:cBhvr>
                                        <p:cTn id="31" dur="500" fill="hold"/>
                                        <p:tgtEl>
                                          <p:spTgt spid="51206"/>
                                        </p:tgtEl>
                                        <p:attrNameLst>
                                          <p:attrName>ppt_w</p:attrName>
                                        </p:attrNameLst>
                                      </p:cBhvr>
                                      <p:tavLst>
                                        <p:tav tm="0">
                                          <p:val>
                                            <p:fltVal val="0"/>
                                          </p:val>
                                        </p:tav>
                                        <p:tav tm="100000">
                                          <p:val>
                                            <p:strVal val="#ppt_w"/>
                                          </p:val>
                                        </p:tav>
                                      </p:tavLst>
                                    </p:anim>
                                    <p:anim calcmode="lin" valueType="num">
                                      <p:cBhvr>
                                        <p:cTn id="32" dur="500" fill="hold"/>
                                        <p:tgtEl>
                                          <p:spTgt spid="51206"/>
                                        </p:tgtEl>
                                        <p:attrNameLst>
                                          <p:attrName>ppt_h</p:attrName>
                                        </p:attrNameLst>
                                      </p:cBhvr>
                                      <p:tavLst>
                                        <p:tav tm="0">
                                          <p:val>
                                            <p:fltVal val="0"/>
                                          </p:val>
                                        </p:tav>
                                        <p:tav tm="100000">
                                          <p:val>
                                            <p:strVal val="#ppt_h"/>
                                          </p:val>
                                        </p:tav>
                                      </p:tavLst>
                                    </p:anim>
                                    <p:animEffect transition="in" filter="fade">
                                      <p:cBhvr>
                                        <p:cTn id="33" dur="500"/>
                                        <p:tgtEl>
                                          <p:spTgt spid="51206"/>
                                        </p:tgtEl>
                                      </p:cBhvr>
                                    </p:animEffect>
                                  </p:childTnLst>
                                </p:cTn>
                              </p:par>
                            </p:childTnLst>
                          </p:cTn>
                        </p:par>
                        <p:par>
                          <p:cTn id="34" fill="hold">
                            <p:stCondLst>
                              <p:cond delay="3500"/>
                            </p:stCondLst>
                            <p:childTnLst>
                              <p:par>
                                <p:cTn id="35" presetID="53" presetClass="entr" presetSubtype="0" fill="hold" nodeType="afterEffect">
                                  <p:stCondLst>
                                    <p:cond delay="0"/>
                                  </p:stCondLst>
                                  <p:childTnLst>
                                    <p:set>
                                      <p:cBhvr>
                                        <p:cTn id="36" dur="1" fill="hold">
                                          <p:stCondLst>
                                            <p:cond delay="0"/>
                                          </p:stCondLst>
                                        </p:cTn>
                                        <p:tgtEl>
                                          <p:spTgt spid="51207"/>
                                        </p:tgtEl>
                                        <p:attrNameLst>
                                          <p:attrName>style.visibility</p:attrName>
                                        </p:attrNameLst>
                                      </p:cBhvr>
                                      <p:to>
                                        <p:strVal val="visible"/>
                                      </p:to>
                                    </p:set>
                                    <p:anim calcmode="lin" valueType="num">
                                      <p:cBhvr>
                                        <p:cTn id="37" dur="500" fill="hold"/>
                                        <p:tgtEl>
                                          <p:spTgt spid="51207"/>
                                        </p:tgtEl>
                                        <p:attrNameLst>
                                          <p:attrName>ppt_w</p:attrName>
                                        </p:attrNameLst>
                                      </p:cBhvr>
                                      <p:tavLst>
                                        <p:tav tm="0">
                                          <p:val>
                                            <p:fltVal val="0"/>
                                          </p:val>
                                        </p:tav>
                                        <p:tav tm="100000">
                                          <p:val>
                                            <p:strVal val="#ppt_w"/>
                                          </p:val>
                                        </p:tav>
                                      </p:tavLst>
                                    </p:anim>
                                    <p:anim calcmode="lin" valueType="num">
                                      <p:cBhvr>
                                        <p:cTn id="38" dur="500" fill="hold"/>
                                        <p:tgtEl>
                                          <p:spTgt spid="51207"/>
                                        </p:tgtEl>
                                        <p:attrNameLst>
                                          <p:attrName>ppt_h</p:attrName>
                                        </p:attrNameLst>
                                      </p:cBhvr>
                                      <p:tavLst>
                                        <p:tav tm="0">
                                          <p:val>
                                            <p:fltVal val="0"/>
                                          </p:val>
                                        </p:tav>
                                        <p:tav tm="100000">
                                          <p:val>
                                            <p:strVal val="#ppt_h"/>
                                          </p:val>
                                        </p:tav>
                                      </p:tavLst>
                                    </p:anim>
                                    <p:animEffect transition="in" filter="fade">
                                      <p:cBhvr>
                                        <p:cTn id="39" dur="500"/>
                                        <p:tgtEl>
                                          <p:spTgt spid="512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re 1"/>
          <p:cNvSpPr>
            <a:spLocks noGrp="1"/>
          </p:cNvSpPr>
          <p:nvPr>
            <p:ph type="title"/>
          </p:nvPr>
        </p:nvSpPr>
        <p:spPr>
          <a:xfrm>
            <a:off x="942937" y="142852"/>
            <a:ext cx="10291286" cy="642982"/>
          </a:xfrm>
        </p:spPr>
        <p:txBody>
          <a:bodyPr>
            <a:normAutofit fontScale="90000"/>
          </a:bodyPr>
          <a:lstStyle/>
          <a:p>
            <a:pPr algn="ctr"/>
            <a:r>
              <a:rPr lang="fr-FR" sz="4000" b="1" dirty="0" smtClean="0">
                <a:solidFill>
                  <a:srgbClr val="C00000"/>
                </a:solidFill>
                <a:effectLst>
                  <a:outerShdw blurRad="38100" dist="38100" dir="2700000" algn="tl">
                    <a:srgbClr val="000000">
                      <a:alpha val="43137"/>
                    </a:srgbClr>
                  </a:outerShdw>
                </a:effectLst>
                <a:latin typeface="Gisha" pitchFamily="34" charset="-79"/>
                <a:cs typeface="Gisha" pitchFamily="34" charset="-79"/>
              </a:rPr>
              <a:t>Fonctionnement des FSSs </a:t>
            </a:r>
            <a:endParaRPr lang="fr-FR" sz="4000" b="1" dirty="0">
              <a:solidFill>
                <a:srgbClr val="C00000"/>
              </a:solidFill>
              <a:effectLst>
                <a:outerShdw blurRad="38100" dist="38100" dir="2700000" algn="tl">
                  <a:srgbClr val="000000">
                    <a:alpha val="43137"/>
                  </a:srgbClr>
                </a:outerShdw>
              </a:effectLst>
              <a:latin typeface="Gisha" pitchFamily="34" charset="-79"/>
              <a:cs typeface="Gisha" pitchFamily="34" charset="-79"/>
            </a:endParaRPr>
          </a:p>
        </p:txBody>
      </p:sp>
      <p:sp>
        <p:nvSpPr>
          <p:cNvPr id="3" name="Espace réservé du contenu 2"/>
          <p:cNvSpPr>
            <a:spLocks noGrp="1"/>
          </p:cNvSpPr>
          <p:nvPr>
            <p:ph idx="1"/>
          </p:nvPr>
        </p:nvSpPr>
        <p:spPr>
          <a:xfrm>
            <a:off x="-200071" y="1214422"/>
            <a:ext cx="12601575" cy="5429288"/>
          </a:xfrm>
          <a:noFill/>
        </p:spPr>
        <p:txBody>
          <a:bodyPr>
            <a:normAutofit/>
          </a:bodyPr>
          <a:lstStyle/>
          <a:p>
            <a:pPr algn="just">
              <a:lnSpc>
                <a:spcPct val="150000"/>
              </a:lnSpc>
              <a:spcBef>
                <a:spcPts val="0"/>
              </a:spcBef>
              <a:spcAft>
                <a:spcPts val="600"/>
              </a:spcAft>
              <a:buNone/>
            </a:pPr>
            <a:r>
              <a:rPr lang="fr-FR" sz="2400" dirty="0" smtClean="0"/>
              <a:t>          </a:t>
            </a:r>
            <a:r>
              <a:rPr lang="fr-FR" sz="2400" b="1" dirty="0" smtClean="0"/>
              <a:t>Le but principal des FSSs c’est de réfléchir, transmettre, ou absorber les champs électromagnétiques, en fonction de la fréquence du champ. C’est comme un filtre de type métallique, et est réaliser grâce au motifs périodique</a:t>
            </a:r>
            <a:r>
              <a:rPr lang="fr-FR" sz="2400" dirty="0" smtClean="0"/>
              <a:t>.</a:t>
            </a:r>
          </a:p>
          <a:p>
            <a:pPr>
              <a:spcBef>
                <a:spcPts val="0"/>
              </a:spcBef>
              <a:spcAft>
                <a:spcPts val="600"/>
              </a:spcAft>
              <a:buNone/>
            </a:pPr>
            <a:endParaRPr lang="fr-FR" sz="2800" dirty="0" smtClean="0"/>
          </a:p>
          <a:p>
            <a:pPr algn="ctr">
              <a:spcBef>
                <a:spcPts val="0"/>
              </a:spcBef>
              <a:spcAft>
                <a:spcPts val="600"/>
              </a:spcAft>
              <a:buNone/>
            </a:pPr>
            <a:r>
              <a:rPr lang="fr-FR" sz="2800" dirty="0" smtClean="0">
                <a:ln>
                  <a:solidFill>
                    <a:srgbClr val="C00000"/>
                  </a:solidFill>
                </a:ln>
                <a:latin typeface="Times New Roman" pitchFamily="18" charset="0"/>
                <a:cs typeface="Times New Roman" pitchFamily="18" charset="0"/>
              </a:rPr>
              <a:t>  </a:t>
            </a:r>
            <a:r>
              <a:rPr lang="fr-FR" sz="2400" b="1" dirty="0" smtClean="0">
                <a:ln w="18000">
                  <a:solidFill>
                    <a:srgbClr val="C00000"/>
                  </a:solidFill>
                  <a:prstDash val="solid"/>
                  <a:miter lim="800000"/>
                </a:ln>
                <a:solidFill>
                  <a:srgbClr val="C00000"/>
                </a:solidFill>
                <a:latin typeface="Times New Roman" pitchFamily="18" charset="0"/>
                <a:cs typeface="Times New Roman" pitchFamily="18" charset="0"/>
              </a:rPr>
              <a:t>Le choix d’un filtre convenable est basé sur les critères de conception qui sont : </a:t>
            </a:r>
          </a:p>
          <a:p>
            <a:pPr>
              <a:spcBef>
                <a:spcPts val="0"/>
              </a:spcBef>
              <a:spcAft>
                <a:spcPts val="600"/>
              </a:spcAft>
              <a:buNone/>
            </a:pPr>
            <a:r>
              <a:rPr lang="fr-FR" sz="2400" dirty="0" smtClean="0">
                <a:ln>
                  <a:solidFill>
                    <a:srgbClr val="C00000"/>
                  </a:solidFill>
                </a:ln>
              </a:rPr>
              <a:t>            </a:t>
            </a:r>
          </a:p>
          <a:p>
            <a:pPr marL="493776" indent="-457200">
              <a:lnSpc>
                <a:spcPct val="160000"/>
              </a:lnSpc>
              <a:spcBef>
                <a:spcPts val="0"/>
              </a:spcBef>
              <a:spcAft>
                <a:spcPts val="600"/>
              </a:spcAft>
              <a:buNone/>
            </a:pPr>
            <a:r>
              <a:rPr lang="fr-FR" sz="2400" dirty="0" smtClean="0"/>
              <a:t>                                     </a:t>
            </a:r>
            <a:r>
              <a:rPr lang="fr-FR" sz="2400" b="1" dirty="0" smtClean="0"/>
              <a:t>- la fréquence de résonance </a:t>
            </a:r>
          </a:p>
          <a:p>
            <a:pPr>
              <a:lnSpc>
                <a:spcPct val="160000"/>
              </a:lnSpc>
              <a:spcBef>
                <a:spcPts val="0"/>
              </a:spcBef>
              <a:spcAft>
                <a:spcPts val="600"/>
              </a:spcAft>
              <a:buNone/>
            </a:pPr>
            <a:r>
              <a:rPr lang="fr-FR" sz="2400" b="1" dirty="0" smtClean="0"/>
              <a:t>                                     - la sensibilité a l’angle d’incidence d’onde électromagnétique</a:t>
            </a:r>
          </a:p>
          <a:p>
            <a:pPr>
              <a:lnSpc>
                <a:spcPct val="160000"/>
              </a:lnSpc>
              <a:spcBef>
                <a:spcPts val="0"/>
              </a:spcBef>
              <a:spcAft>
                <a:spcPts val="600"/>
              </a:spcAft>
              <a:buNone/>
            </a:pPr>
            <a:r>
              <a:rPr lang="fr-FR" sz="2400" b="1" dirty="0" smtClean="0"/>
              <a:t>                                     - la bande passante</a:t>
            </a:r>
          </a:p>
          <a:p>
            <a:pPr>
              <a:buNone/>
            </a:pPr>
            <a:endParaRPr lang="fr-FR" sz="2800" dirty="0" smtClean="0"/>
          </a:p>
          <a:p>
            <a:pPr>
              <a:buNone/>
            </a:pPr>
            <a:endParaRPr lang="fr-FR" sz="2800" dirty="0" smtClean="0"/>
          </a:p>
          <a:p>
            <a:pPr>
              <a:buNone/>
            </a:pPr>
            <a:endParaRPr lang="fr-FR" sz="2800" dirty="0" smtClean="0"/>
          </a:p>
        </p:txBody>
      </p:sp>
      <p:sp>
        <p:nvSpPr>
          <p:cNvPr id="4" name="Espace réservé du numéro de diapositive 3"/>
          <p:cNvSpPr>
            <a:spLocks noGrp="1"/>
          </p:cNvSpPr>
          <p:nvPr>
            <p:ph type="sldNum" sz="quarter" idx="12"/>
          </p:nvPr>
        </p:nvSpPr>
        <p:spPr/>
        <p:txBody>
          <a:bodyPr/>
          <a:lstStyle/>
          <a:p>
            <a:fld id="{764F108D-0FEA-4783-9C00-7E3AF080424A}" type="slidenum">
              <a:rPr lang="fr-FR" smtClean="0"/>
              <a:pPr/>
              <a:t>6</a:t>
            </a:fld>
            <a:endParaRPr lang="fr-FR"/>
          </a:p>
        </p:txBody>
      </p:sp>
      <p:cxnSp>
        <p:nvCxnSpPr>
          <p:cNvPr id="5" name="Connecteur droit 4"/>
          <p:cNvCxnSpPr/>
          <p:nvPr/>
        </p:nvCxnSpPr>
        <p:spPr>
          <a:xfrm>
            <a:off x="1443003" y="1000108"/>
            <a:ext cx="9286940" cy="158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47" presetClass="entr" presetSubtype="0" fill="hold"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7" presetClass="entr" presetSubtype="0" fill="hold"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47" presetClass="entr" presetSubtype="0" fill="hold" nodeType="after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1000"/>
                                        <p:tgtEl>
                                          <p:spTgt spid="3">
                                            <p:txEl>
                                              <p:pRg st="4" end="4"/>
                                            </p:txEl>
                                          </p:spTgt>
                                        </p:tgtEl>
                                      </p:cBhvr>
                                    </p:animEffect>
                                    <p:anim calcmode="lin" valueType="num">
                                      <p:cBhvr>
                                        <p:cTn id="2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par>
                          <p:cTn id="28" fill="hold">
                            <p:stCondLst>
                              <p:cond delay="3500"/>
                            </p:stCondLst>
                            <p:childTnLst>
                              <p:par>
                                <p:cTn id="29" presetID="47" presetClass="entr" presetSubtype="0" fill="hold" nodeType="after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fade">
                                      <p:cBhvr>
                                        <p:cTn id="31" dur="1000"/>
                                        <p:tgtEl>
                                          <p:spTgt spid="3">
                                            <p:txEl>
                                              <p:pRg st="5" end="5"/>
                                            </p:txEl>
                                          </p:spTgt>
                                        </p:tgtEl>
                                      </p:cBhvr>
                                    </p:animEffect>
                                    <p:anim calcmode="lin" valueType="num">
                                      <p:cBhvr>
                                        <p:cTn id="3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par>
                          <p:cTn id="34" fill="hold">
                            <p:stCondLst>
                              <p:cond delay="4500"/>
                            </p:stCondLst>
                            <p:childTnLst>
                              <p:par>
                                <p:cTn id="35" presetID="47" presetClass="entr" presetSubtype="0" fill="hold" nodeType="after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1000"/>
                                        <p:tgtEl>
                                          <p:spTgt spid="3">
                                            <p:txEl>
                                              <p:pRg st="6" end="6"/>
                                            </p:txEl>
                                          </p:spTgt>
                                        </p:tgtEl>
                                      </p:cBhvr>
                                    </p:animEffect>
                                    <p:anim calcmode="lin" valueType="num">
                                      <p:cBhvr>
                                        <p:cTn id="3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lèche vers le bas 4"/>
          <p:cNvSpPr/>
          <p:nvPr/>
        </p:nvSpPr>
        <p:spPr>
          <a:xfrm>
            <a:off x="1371565" y="571480"/>
            <a:ext cx="413061" cy="1143008"/>
          </a:xfrm>
          <a:prstGeom prst="downArrow">
            <a:avLst/>
          </a:prstGeom>
          <a:solidFill>
            <a:srgbClr val="C00000"/>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Flèche vers le bas 5"/>
          <p:cNvSpPr/>
          <p:nvPr/>
        </p:nvSpPr>
        <p:spPr>
          <a:xfrm>
            <a:off x="10158439" y="571480"/>
            <a:ext cx="393803" cy="1124701"/>
          </a:xfrm>
          <a:prstGeom prst="downArrow">
            <a:avLst/>
          </a:prstGeom>
          <a:solidFill>
            <a:srgbClr val="C00000"/>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Flèche vers le bas 6"/>
          <p:cNvSpPr/>
          <p:nvPr/>
        </p:nvSpPr>
        <p:spPr>
          <a:xfrm>
            <a:off x="8015299" y="3929066"/>
            <a:ext cx="393803" cy="500065"/>
          </a:xfrm>
          <a:prstGeom prst="downArrow">
            <a:avLst/>
          </a:prstGeom>
          <a:solidFill>
            <a:srgbClr val="C00000"/>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Flèche vers le bas 7"/>
          <p:cNvSpPr/>
          <p:nvPr/>
        </p:nvSpPr>
        <p:spPr>
          <a:xfrm>
            <a:off x="3443267" y="3929066"/>
            <a:ext cx="393803" cy="571504"/>
          </a:xfrm>
          <a:prstGeom prst="downArrow">
            <a:avLst/>
          </a:prstGeom>
          <a:solidFill>
            <a:srgbClr val="C00000"/>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Flèche vers le bas 8"/>
          <p:cNvSpPr/>
          <p:nvPr/>
        </p:nvSpPr>
        <p:spPr>
          <a:xfrm>
            <a:off x="5514969" y="571480"/>
            <a:ext cx="393803" cy="1017544"/>
          </a:xfrm>
          <a:prstGeom prst="downArrow">
            <a:avLst/>
          </a:prstGeom>
          <a:solidFill>
            <a:srgbClr val="C00000"/>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0" name="Picture 3" descr="C:\Users\ami\Desktop\power1.PNG"/>
          <p:cNvPicPr>
            <a:picLocks noChangeAspect="1" noChangeArrowheads="1"/>
          </p:cNvPicPr>
          <p:nvPr/>
        </p:nvPicPr>
        <p:blipFill>
          <a:blip r:embed="rId3"/>
          <a:srcRect/>
          <a:stretch>
            <a:fillRect/>
          </a:stretch>
        </p:blipFill>
        <p:spPr bwMode="auto">
          <a:xfrm>
            <a:off x="585747" y="1785926"/>
            <a:ext cx="2071702" cy="1673298"/>
          </a:xfrm>
          <a:prstGeom prst="rect">
            <a:avLst/>
          </a:prstGeom>
          <a:ln>
            <a:noFill/>
          </a:ln>
          <a:effectLst>
            <a:outerShdw blurRad="292100" dist="139700" dir="2700000" algn="tl" rotWithShape="0">
              <a:srgbClr val="333333">
                <a:alpha val="65000"/>
              </a:srgbClr>
            </a:outerShdw>
          </a:effectLst>
        </p:spPr>
      </p:pic>
      <p:pic>
        <p:nvPicPr>
          <p:cNvPr id="11" name="Picture 4" descr="C:\Users\ami\Desktop\power2.PNG"/>
          <p:cNvPicPr>
            <a:picLocks noChangeAspect="1" noChangeArrowheads="1"/>
          </p:cNvPicPr>
          <p:nvPr/>
        </p:nvPicPr>
        <p:blipFill>
          <a:blip r:embed="rId4"/>
          <a:srcRect/>
          <a:stretch>
            <a:fillRect/>
          </a:stretch>
        </p:blipFill>
        <p:spPr bwMode="auto">
          <a:xfrm>
            <a:off x="4800589" y="1714488"/>
            <a:ext cx="2061438" cy="1643074"/>
          </a:xfrm>
          <a:prstGeom prst="rect">
            <a:avLst/>
          </a:prstGeom>
          <a:ln>
            <a:noFill/>
          </a:ln>
          <a:effectLst>
            <a:outerShdw blurRad="292100" dist="139700" dir="2700000" algn="tl" rotWithShape="0">
              <a:srgbClr val="333333">
                <a:alpha val="65000"/>
              </a:srgbClr>
            </a:outerShdw>
          </a:effectLst>
        </p:spPr>
      </p:pic>
      <p:pic>
        <p:nvPicPr>
          <p:cNvPr id="12" name="Picture 5" descr="C:\Users\ami\Desktop\power4.PNG"/>
          <p:cNvPicPr>
            <a:picLocks noChangeAspect="1" noChangeArrowheads="1"/>
          </p:cNvPicPr>
          <p:nvPr/>
        </p:nvPicPr>
        <p:blipFill>
          <a:blip r:embed="rId5"/>
          <a:srcRect/>
          <a:stretch>
            <a:fillRect/>
          </a:stretch>
        </p:blipFill>
        <p:spPr bwMode="auto">
          <a:xfrm>
            <a:off x="9229745" y="1785926"/>
            <a:ext cx="2138462" cy="1571636"/>
          </a:xfrm>
          <a:prstGeom prst="rect">
            <a:avLst/>
          </a:prstGeom>
          <a:ln>
            <a:noFill/>
          </a:ln>
          <a:effectLst>
            <a:outerShdw blurRad="292100" dist="139700" dir="2700000" algn="tl" rotWithShape="0">
              <a:srgbClr val="333333">
                <a:alpha val="65000"/>
              </a:srgbClr>
            </a:outerShdw>
          </a:effectLst>
        </p:spPr>
      </p:pic>
      <p:pic>
        <p:nvPicPr>
          <p:cNvPr id="13" name="Picture 6" descr="C:\Users\ami\Desktop\power3.PNG"/>
          <p:cNvPicPr>
            <a:picLocks noChangeAspect="1" noChangeArrowheads="1"/>
          </p:cNvPicPr>
          <p:nvPr/>
        </p:nvPicPr>
        <p:blipFill>
          <a:blip r:embed="rId6"/>
          <a:srcRect/>
          <a:stretch>
            <a:fillRect/>
          </a:stretch>
        </p:blipFill>
        <p:spPr bwMode="auto">
          <a:xfrm>
            <a:off x="2349589" y="4572008"/>
            <a:ext cx="2309792" cy="2000264"/>
          </a:xfrm>
          <a:prstGeom prst="rect">
            <a:avLst/>
          </a:prstGeom>
          <a:ln>
            <a:noFill/>
          </a:ln>
          <a:effectLst>
            <a:outerShdw blurRad="292100" dist="139700" dir="2700000" algn="tl" rotWithShape="0">
              <a:srgbClr val="333333">
                <a:alpha val="65000"/>
              </a:srgbClr>
            </a:outerShdw>
          </a:effectLst>
        </p:spPr>
      </p:pic>
      <p:pic>
        <p:nvPicPr>
          <p:cNvPr id="14" name="Picture 8" descr="C:\Users\ami\Desktop\power5.PNG"/>
          <p:cNvPicPr>
            <a:picLocks noChangeAspect="1" noChangeArrowheads="1"/>
          </p:cNvPicPr>
          <p:nvPr/>
        </p:nvPicPr>
        <p:blipFill>
          <a:blip r:embed="rId7"/>
          <a:srcRect/>
          <a:stretch>
            <a:fillRect/>
          </a:stretch>
        </p:blipFill>
        <p:spPr bwMode="auto">
          <a:xfrm>
            <a:off x="7015167" y="4572008"/>
            <a:ext cx="2357454" cy="1928826"/>
          </a:xfrm>
          <a:prstGeom prst="rect">
            <a:avLst/>
          </a:prstGeom>
          <a:ln>
            <a:noFill/>
          </a:ln>
          <a:effectLst>
            <a:outerShdw blurRad="292100" dist="139700" dir="2700000" algn="tl" rotWithShape="0">
              <a:srgbClr val="333333">
                <a:alpha val="65000"/>
              </a:srgbClr>
            </a:outerShdw>
          </a:effectLst>
        </p:spPr>
      </p:pic>
      <p:sp>
        <p:nvSpPr>
          <p:cNvPr id="19" name="Espace réservé du numéro de diapositive 18"/>
          <p:cNvSpPr>
            <a:spLocks noGrp="1"/>
          </p:cNvSpPr>
          <p:nvPr>
            <p:ph type="sldNum" sz="quarter" idx="12"/>
          </p:nvPr>
        </p:nvSpPr>
        <p:spPr/>
        <p:txBody>
          <a:bodyPr/>
          <a:lstStyle/>
          <a:p>
            <a:fld id="{764F108D-0FEA-4783-9C00-7E3AF080424A}" type="slidenum">
              <a:rPr lang="fr-FR" smtClean="0"/>
              <a:pPr/>
              <a:t>7</a:t>
            </a:fld>
            <a:endParaRPr lang="fr-FR"/>
          </a:p>
        </p:txBody>
      </p:sp>
      <p:sp>
        <p:nvSpPr>
          <p:cNvPr id="21" name="Rectangle 20"/>
          <p:cNvSpPr/>
          <p:nvPr/>
        </p:nvSpPr>
        <p:spPr>
          <a:xfrm>
            <a:off x="5157779" y="214290"/>
            <a:ext cx="1786066" cy="400110"/>
          </a:xfrm>
          <a:prstGeom prst="rect">
            <a:avLst/>
          </a:prstGeom>
        </p:spPr>
        <p:txBody>
          <a:bodyPr wrap="none">
            <a:spAutoFit/>
          </a:bodyPr>
          <a:lstStyle/>
          <a:p>
            <a:pPr lvl="0" algn="ctr"/>
            <a:r>
              <a:rPr lang="fr-FR" sz="2000" b="1" dirty="0" smtClean="0">
                <a:solidFill>
                  <a:prstClr val="black"/>
                </a:solidFill>
                <a:effectLst>
                  <a:outerShdw blurRad="38100" dist="38100" dir="2700000" algn="tl">
                    <a:srgbClr val="000000">
                      <a:alpha val="43137"/>
                    </a:srgbClr>
                  </a:outerShdw>
                </a:effectLst>
              </a:rPr>
              <a:t>passe bas          </a:t>
            </a:r>
          </a:p>
        </p:txBody>
      </p:sp>
      <p:sp>
        <p:nvSpPr>
          <p:cNvPr id="22" name="Rectangle 21"/>
          <p:cNvSpPr/>
          <p:nvPr/>
        </p:nvSpPr>
        <p:spPr>
          <a:xfrm>
            <a:off x="9586935" y="214290"/>
            <a:ext cx="1585690" cy="400110"/>
          </a:xfrm>
          <a:prstGeom prst="rect">
            <a:avLst/>
          </a:prstGeom>
        </p:spPr>
        <p:txBody>
          <a:bodyPr wrap="none">
            <a:spAutoFit/>
          </a:bodyPr>
          <a:lstStyle/>
          <a:p>
            <a:r>
              <a:rPr lang="fr-FR" sz="2000" b="1" dirty="0" smtClean="0">
                <a:solidFill>
                  <a:prstClr val="black"/>
                </a:solidFill>
                <a:effectLst>
                  <a:outerShdw blurRad="38100" dist="38100" dir="2700000" algn="tl">
                    <a:srgbClr val="000000">
                      <a:alpha val="43137"/>
                    </a:srgbClr>
                  </a:outerShdw>
                </a:effectLst>
              </a:rPr>
              <a:t>passe-bande</a:t>
            </a:r>
            <a:r>
              <a:rPr lang="fr-FR" dirty="0" smtClean="0">
                <a:solidFill>
                  <a:prstClr val="black"/>
                </a:solidFill>
              </a:rPr>
              <a:t> </a:t>
            </a:r>
            <a:endParaRPr lang="fr-FR" dirty="0"/>
          </a:p>
        </p:txBody>
      </p:sp>
      <p:sp>
        <p:nvSpPr>
          <p:cNvPr id="23" name="Rectangle 22"/>
          <p:cNvSpPr/>
          <p:nvPr/>
        </p:nvSpPr>
        <p:spPr>
          <a:xfrm>
            <a:off x="7658109" y="3500438"/>
            <a:ext cx="1394356" cy="400110"/>
          </a:xfrm>
          <a:prstGeom prst="rect">
            <a:avLst/>
          </a:prstGeom>
        </p:spPr>
        <p:txBody>
          <a:bodyPr wrap="none">
            <a:spAutoFit/>
          </a:bodyPr>
          <a:lstStyle/>
          <a:p>
            <a:r>
              <a:rPr lang="fr-FR" sz="2000" b="1" dirty="0" smtClean="0">
                <a:solidFill>
                  <a:prstClr val="black"/>
                </a:solidFill>
                <a:effectLst>
                  <a:outerShdw blurRad="38100" dist="38100" dir="2700000" algn="tl">
                    <a:srgbClr val="000000">
                      <a:alpha val="43137"/>
                    </a:srgbClr>
                  </a:outerShdw>
                </a:effectLst>
              </a:rPr>
              <a:t>stop-bande</a:t>
            </a:r>
            <a:endParaRPr lang="fr-FR" sz="2000" dirty="0">
              <a:effectLst>
                <a:outerShdw blurRad="38100" dist="38100" dir="2700000" algn="tl">
                  <a:srgbClr val="000000">
                    <a:alpha val="43137"/>
                  </a:srgbClr>
                </a:outerShdw>
              </a:effectLst>
            </a:endParaRPr>
          </a:p>
        </p:txBody>
      </p:sp>
      <p:sp>
        <p:nvSpPr>
          <p:cNvPr id="24" name="Rectangle 23"/>
          <p:cNvSpPr/>
          <p:nvPr/>
        </p:nvSpPr>
        <p:spPr>
          <a:xfrm>
            <a:off x="942937" y="214290"/>
            <a:ext cx="1909497" cy="400110"/>
          </a:xfrm>
          <a:prstGeom prst="rect">
            <a:avLst/>
          </a:prstGeom>
        </p:spPr>
        <p:txBody>
          <a:bodyPr wrap="none">
            <a:spAutoFit/>
          </a:bodyPr>
          <a:lstStyle/>
          <a:p>
            <a:pPr lvl="0"/>
            <a:r>
              <a:rPr lang="fr-FR" sz="2000" b="1" dirty="0" smtClean="0">
                <a:solidFill>
                  <a:prstClr val="black"/>
                </a:solidFill>
                <a:effectLst>
                  <a:outerShdw blurRad="38100" dist="38100" dir="2700000" algn="tl">
                    <a:srgbClr val="000000">
                      <a:alpha val="43137"/>
                    </a:srgbClr>
                  </a:outerShdw>
                </a:effectLst>
              </a:rPr>
              <a:t>passe haut          </a:t>
            </a:r>
          </a:p>
        </p:txBody>
      </p:sp>
      <p:sp>
        <p:nvSpPr>
          <p:cNvPr id="25" name="Rectangle 24"/>
          <p:cNvSpPr/>
          <p:nvPr/>
        </p:nvSpPr>
        <p:spPr>
          <a:xfrm>
            <a:off x="2800325" y="3571876"/>
            <a:ext cx="1698222" cy="400110"/>
          </a:xfrm>
          <a:prstGeom prst="rect">
            <a:avLst/>
          </a:prstGeom>
        </p:spPr>
        <p:txBody>
          <a:bodyPr wrap="none">
            <a:spAutoFit/>
          </a:bodyPr>
          <a:lstStyle/>
          <a:p>
            <a:pPr lvl="0"/>
            <a:r>
              <a:rPr lang="fr-FR" sz="2000" b="1" dirty="0" smtClean="0">
                <a:solidFill>
                  <a:prstClr val="black"/>
                </a:solidFill>
                <a:effectLst>
                  <a:outerShdw blurRad="38100" dist="38100" dir="2700000" algn="tl">
                    <a:srgbClr val="000000">
                      <a:alpha val="43137"/>
                    </a:srgbClr>
                  </a:outerShdw>
                </a:effectLst>
              </a:rPr>
              <a:t> coupe-bande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0"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500" fill="hold"/>
                                        <p:tgtEl>
                                          <p:spTgt spid="10"/>
                                        </p:tgtEl>
                                        <p:attrNameLst>
                                          <p:attrName>ppt_w</p:attrName>
                                        </p:attrNameLst>
                                      </p:cBhvr>
                                      <p:tavLst>
                                        <p:tav tm="0">
                                          <p:val>
                                            <p:fltVal val="0"/>
                                          </p:val>
                                        </p:tav>
                                        <p:tav tm="100000">
                                          <p:val>
                                            <p:strVal val="#ppt_w"/>
                                          </p:val>
                                        </p:tav>
                                      </p:tavLst>
                                    </p:anim>
                                    <p:anim calcmode="lin" valueType="num">
                                      <p:cBhvr>
                                        <p:cTn id="14" dur="500" fill="hold"/>
                                        <p:tgtEl>
                                          <p:spTgt spid="10"/>
                                        </p:tgtEl>
                                        <p:attrNameLst>
                                          <p:attrName>ppt_h</p:attrName>
                                        </p:attrNameLst>
                                      </p:cBhvr>
                                      <p:tavLst>
                                        <p:tav tm="0">
                                          <p:val>
                                            <p:fltVal val="0"/>
                                          </p:val>
                                        </p:tav>
                                        <p:tav tm="100000">
                                          <p:val>
                                            <p:strVal val="#ppt_h"/>
                                          </p:val>
                                        </p:tav>
                                      </p:tavLst>
                                    </p:anim>
                                    <p:animEffect transition="in" filter="fade">
                                      <p:cBhvr>
                                        <p:cTn id="15" dur="500"/>
                                        <p:tgtEl>
                                          <p:spTgt spid="10"/>
                                        </p:tgtEl>
                                      </p:cBhvr>
                                    </p:animEffect>
                                  </p:childTnLst>
                                </p:cTn>
                              </p:par>
                            </p:childTnLst>
                          </p:cTn>
                        </p:par>
                        <p:par>
                          <p:cTn id="16" fill="hold">
                            <p:stCondLst>
                              <p:cond delay="1000"/>
                            </p:stCondLst>
                            <p:childTnLst>
                              <p:par>
                                <p:cTn id="17" presetID="53"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childTnLst>
                          </p:cTn>
                        </p:par>
                        <p:par>
                          <p:cTn id="22" fill="hold">
                            <p:stCondLst>
                              <p:cond delay="1500"/>
                            </p:stCondLst>
                            <p:childTnLst>
                              <p:par>
                                <p:cTn id="23" presetID="53" presetClass="entr" presetSubtype="0"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ppt_w</p:attrName>
                                        </p:attrNameLst>
                                      </p:cBhvr>
                                      <p:tavLst>
                                        <p:tav tm="0">
                                          <p:val>
                                            <p:fltVal val="0"/>
                                          </p:val>
                                        </p:tav>
                                        <p:tav tm="100000">
                                          <p:val>
                                            <p:strVal val="#ppt_w"/>
                                          </p:val>
                                        </p:tav>
                                      </p:tavLst>
                                    </p:anim>
                                    <p:anim calcmode="lin" valueType="num">
                                      <p:cBhvr>
                                        <p:cTn id="26" dur="500" fill="hold"/>
                                        <p:tgtEl>
                                          <p:spTgt spid="11"/>
                                        </p:tgtEl>
                                        <p:attrNameLst>
                                          <p:attrName>ppt_h</p:attrName>
                                        </p:attrNameLst>
                                      </p:cBhvr>
                                      <p:tavLst>
                                        <p:tav tm="0">
                                          <p:val>
                                            <p:fltVal val="0"/>
                                          </p:val>
                                        </p:tav>
                                        <p:tav tm="100000">
                                          <p:val>
                                            <p:strVal val="#ppt_h"/>
                                          </p:val>
                                        </p:tav>
                                      </p:tavLst>
                                    </p:anim>
                                    <p:animEffect transition="in" filter="fade">
                                      <p:cBhvr>
                                        <p:cTn id="27" dur="500"/>
                                        <p:tgtEl>
                                          <p:spTgt spid="11"/>
                                        </p:tgtEl>
                                      </p:cBhvr>
                                    </p:animEffect>
                                  </p:childTnLst>
                                </p:cTn>
                              </p:par>
                            </p:childTnLst>
                          </p:cTn>
                        </p:par>
                        <p:par>
                          <p:cTn id="28" fill="hold">
                            <p:stCondLst>
                              <p:cond delay="2000"/>
                            </p:stCondLst>
                            <p:childTnLst>
                              <p:par>
                                <p:cTn id="29" presetID="53" presetClass="entr" presetSubtype="0"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ppt_w</p:attrName>
                                        </p:attrNameLst>
                                      </p:cBhvr>
                                      <p:tavLst>
                                        <p:tav tm="0">
                                          <p:val>
                                            <p:fltVal val="0"/>
                                          </p:val>
                                        </p:tav>
                                        <p:tav tm="100000">
                                          <p:val>
                                            <p:strVal val="#ppt_w"/>
                                          </p:val>
                                        </p:tav>
                                      </p:tavLst>
                                    </p:anim>
                                    <p:anim calcmode="lin" valueType="num">
                                      <p:cBhvr>
                                        <p:cTn id="32" dur="500" fill="hold"/>
                                        <p:tgtEl>
                                          <p:spTgt spid="6"/>
                                        </p:tgtEl>
                                        <p:attrNameLst>
                                          <p:attrName>ppt_h</p:attrName>
                                        </p:attrNameLst>
                                      </p:cBhvr>
                                      <p:tavLst>
                                        <p:tav tm="0">
                                          <p:val>
                                            <p:fltVal val="0"/>
                                          </p:val>
                                        </p:tav>
                                        <p:tav tm="100000">
                                          <p:val>
                                            <p:strVal val="#ppt_h"/>
                                          </p:val>
                                        </p:tav>
                                      </p:tavLst>
                                    </p:anim>
                                    <p:animEffect transition="in" filter="fade">
                                      <p:cBhvr>
                                        <p:cTn id="33" dur="500"/>
                                        <p:tgtEl>
                                          <p:spTgt spid="6"/>
                                        </p:tgtEl>
                                      </p:cBhvr>
                                    </p:animEffect>
                                  </p:childTnLst>
                                </p:cTn>
                              </p:par>
                            </p:childTnLst>
                          </p:cTn>
                        </p:par>
                        <p:par>
                          <p:cTn id="34" fill="hold">
                            <p:stCondLst>
                              <p:cond delay="2500"/>
                            </p:stCondLst>
                            <p:childTnLst>
                              <p:par>
                                <p:cTn id="35" presetID="53" presetClass="entr" presetSubtype="0" fill="hold"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ppt_w</p:attrName>
                                        </p:attrNameLst>
                                      </p:cBhvr>
                                      <p:tavLst>
                                        <p:tav tm="0">
                                          <p:val>
                                            <p:fltVal val="0"/>
                                          </p:val>
                                        </p:tav>
                                        <p:tav tm="100000">
                                          <p:val>
                                            <p:strVal val="#ppt_w"/>
                                          </p:val>
                                        </p:tav>
                                      </p:tavLst>
                                    </p:anim>
                                    <p:anim calcmode="lin" valueType="num">
                                      <p:cBhvr>
                                        <p:cTn id="38" dur="500" fill="hold"/>
                                        <p:tgtEl>
                                          <p:spTgt spid="12"/>
                                        </p:tgtEl>
                                        <p:attrNameLst>
                                          <p:attrName>ppt_h</p:attrName>
                                        </p:attrNameLst>
                                      </p:cBhvr>
                                      <p:tavLst>
                                        <p:tav tm="0">
                                          <p:val>
                                            <p:fltVal val="0"/>
                                          </p:val>
                                        </p:tav>
                                        <p:tav tm="100000">
                                          <p:val>
                                            <p:strVal val="#ppt_h"/>
                                          </p:val>
                                        </p:tav>
                                      </p:tavLst>
                                    </p:anim>
                                    <p:animEffect transition="in" filter="fade">
                                      <p:cBhvr>
                                        <p:cTn id="39" dur="500"/>
                                        <p:tgtEl>
                                          <p:spTgt spid="12"/>
                                        </p:tgtEl>
                                      </p:cBhvr>
                                    </p:animEffect>
                                  </p:childTnLst>
                                </p:cTn>
                              </p:par>
                            </p:childTnLst>
                          </p:cTn>
                        </p:par>
                        <p:par>
                          <p:cTn id="40" fill="hold">
                            <p:stCondLst>
                              <p:cond delay="3000"/>
                            </p:stCondLst>
                            <p:childTnLst>
                              <p:par>
                                <p:cTn id="41" presetID="53" presetClass="entr" presetSubtype="0"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p:cTn id="43" dur="500" fill="hold"/>
                                        <p:tgtEl>
                                          <p:spTgt spid="8"/>
                                        </p:tgtEl>
                                        <p:attrNameLst>
                                          <p:attrName>ppt_w</p:attrName>
                                        </p:attrNameLst>
                                      </p:cBhvr>
                                      <p:tavLst>
                                        <p:tav tm="0">
                                          <p:val>
                                            <p:fltVal val="0"/>
                                          </p:val>
                                        </p:tav>
                                        <p:tav tm="100000">
                                          <p:val>
                                            <p:strVal val="#ppt_w"/>
                                          </p:val>
                                        </p:tav>
                                      </p:tavLst>
                                    </p:anim>
                                    <p:anim calcmode="lin" valueType="num">
                                      <p:cBhvr>
                                        <p:cTn id="44" dur="500" fill="hold"/>
                                        <p:tgtEl>
                                          <p:spTgt spid="8"/>
                                        </p:tgtEl>
                                        <p:attrNameLst>
                                          <p:attrName>ppt_h</p:attrName>
                                        </p:attrNameLst>
                                      </p:cBhvr>
                                      <p:tavLst>
                                        <p:tav tm="0">
                                          <p:val>
                                            <p:fltVal val="0"/>
                                          </p:val>
                                        </p:tav>
                                        <p:tav tm="100000">
                                          <p:val>
                                            <p:strVal val="#ppt_h"/>
                                          </p:val>
                                        </p:tav>
                                      </p:tavLst>
                                    </p:anim>
                                    <p:animEffect transition="in" filter="fade">
                                      <p:cBhvr>
                                        <p:cTn id="45" dur="500"/>
                                        <p:tgtEl>
                                          <p:spTgt spid="8"/>
                                        </p:tgtEl>
                                      </p:cBhvr>
                                    </p:animEffect>
                                  </p:childTnLst>
                                </p:cTn>
                              </p:par>
                            </p:childTnLst>
                          </p:cTn>
                        </p:par>
                        <p:par>
                          <p:cTn id="46" fill="hold">
                            <p:stCondLst>
                              <p:cond delay="3500"/>
                            </p:stCondLst>
                            <p:childTnLst>
                              <p:par>
                                <p:cTn id="47" presetID="53" presetClass="entr" presetSubtype="0" fill="hold" nodeType="after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p:cTn id="49" dur="500" fill="hold"/>
                                        <p:tgtEl>
                                          <p:spTgt spid="13"/>
                                        </p:tgtEl>
                                        <p:attrNameLst>
                                          <p:attrName>ppt_w</p:attrName>
                                        </p:attrNameLst>
                                      </p:cBhvr>
                                      <p:tavLst>
                                        <p:tav tm="0">
                                          <p:val>
                                            <p:fltVal val="0"/>
                                          </p:val>
                                        </p:tav>
                                        <p:tav tm="100000">
                                          <p:val>
                                            <p:strVal val="#ppt_w"/>
                                          </p:val>
                                        </p:tav>
                                      </p:tavLst>
                                    </p:anim>
                                    <p:anim calcmode="lin" valueType="num">
                                      <p:cBhvr>
                                        <p:cTn id="50" dur="500" fill="hold"/>
                                        <p:tgtEl>
                                          <p:spTgt spid="13"/>
                                        </p:tgtEl>
                                        <p:attrNameLst>
                                          <p:attrName>ppt_h</p:attrName>
                                        </p:attrNameLst>
                                      </p:cBhvr>
                                      <p:tavLst>
                                        <p:tav tm="0">
                                          <p:val>
                                            <p:fltVal val="0"/>
                                          </p:val>
                                        </p:tav>
                                        <p:tav tm="100000">
                                          <p:val>
                                            <p:strVal val="#ppt_h"/>
                                          </p:val>
                                        </p:tav>
                                      </p:tavLst>
                                    </p:anim>
                                    <p:animEffect transition="in" filter="fade">
                                      <p:cBhvr>
                                        <p:cTn id="51" dur="500"/>
                                        <p:tgtEl>
                                          <p:spTgt spid="13"/>
                                        </p:tgtEl>
                                      </p:cBhvr>
                                    </p:animEffect>
                                  </p:childTnLst>
                                </p:cTn>
                              </p:par>
                            </p:childTnLst>
                          </p:cTn>
                        </p:par>
                        <p:par>
                          <p:cTn id="52" fill="hold">
                            <p:stCondLst>
                              <p:cond delay="4000"/>
                            </p:stCondLst>
                            <p:childTnLst>
                              <p:par>
                                <p:cTn id="53" presetID="53" presetClass="entr" presetSubtype="0" fill="hold" grpId="0" nodeType="afterEffect">
                                  <p:stCondLst>
                                    <p:cond delay="0"/>
                                  </p:stCondLst>
                                  <p:childTnLst>
                                    <p:set>
                                      <p:cBhvr>
                                        <p:cTn id="54" dur="1" fill="hold">
                                          <p:stCondLst>
                                            <p:cond delay="0"/>
                                          </p:stCondLst>
                                        </p:cTn>
                                        <p:tgtEl>
                                          <p:spTgt spid="7"/>
                                        </p:tgtEl>
                                        <p:attrNameLst>
                                          <p:attrName>style.visibility</p:attrName>
                                        </p:attrNameLst>
                                      </p:cBhvr>
                                      <p:to>
                                        <p:strVal val="visible"/>
                                      </p:to>
                                    </p:set>
                                    <p:anim calcmode="lin" valueType="num">
                                      <p:cBhvr>
                                        <p:cTn id="55" dur="500" fill="hold"/>
                                        <p:tgtEl>
                                          <p:spTgt spid="7"/>
                                        </p:tgtEl>
                                        <p:attrNameLst>
                                          <p:attrName>ppt_w</p:attrName>
                                        </p:attrNameLst>
                                      </p:cBhvr>
                                      <p:tavLst>
                                        <p:tav tm="0">
                                          <p:val>
                                            <p:fltVal val="0"/>
                                          </p:val>
                                        </p:tav>
                                        <p:tav tm="100000">
                                          <p:val>
                                            <p:strVal val="#ppt_w"/>
                                          </p:val>
                                        </p:tav>
                                      </p:tavLst>
                                    </p:anim>
                                    <p:anim calcmode="lin" valueType="num">
                                      <p:cBhvr>
                                        <p:cTn id="56" dur="500" fill="hold"/>
                                        <p:tgtEl>
                                          <p:spTgt spid="7"/>
                                        </p:tgtEl>
                                        <p:attrNameLst>
                                          <p:attrName>ppt_h</p:attrName>
                                        </p:attrNameLst>
                                      </p:cBhvr>
                                      <p:tavLst>
                                        <p:tav tm="0">
                                          <p:val>
                                            <p:fltVal val="0"/>
                                          </p:val>
                                        </p:tav>
                                        <p:tav tm="100000">
                                          <p:val>
                                            <p:strVal val="#ppt_h"/>
                                          </p:val>
                                        </p:tav>
                                      </p:tavLst>
                                    </p:anim>
                                    <p:animEffect transition="in" filter="fade">
                                      <p:cBhvr>
                                        <p:cTn id="57" dur="500"/>
                                        <p:tgtEl>
                                          <p:spTgt spid="7"/>
                                        </p:tgtEl>
                                      </p:cBhvr>
                                    </p:animEffect>
                                  </p:childTnLst>
                                </p:cTn>
                              </p:par>
                            </p:childTnLst>
                          </p:cTn>
                        </p:par>
                        <p:par>
                          <p:cTn id="58" fill="hold">
                            <p:stCondLst>
                              <p:cond delay="4500"/>
                            </p:stCondLst>
                            <p:childTnLst>
                              <p:par>
                                <p:cTn id="59" presetID="53" presetClass="entr" presetSubtype="0" fill="hold" nodeType="afterEffect">
                                  <p:stCondLst>
                                    <p:cond delay="0"/>
                                  </p:stCondLst>
                                  <p:childTnLst>
                                    <p:set>
                                      <p:cBhvr>
                                        <p:cTn id="60" dur="1" fill="hold">
                                          <p:stCondLst>
                                            <p:cond delay="0"/>
                                          </p:stCondLst>
                                        </p:cTn>
                                        <p:tgtEl>
                                          <p:spTgt spid="14"/>
                                        </p:tgtEl>
                                        <p:attrNameLst>
                                          <p:attrName>style.visibility</p:attrName>
                                        </p:attrNameLst>
                                      </p:cBhvr>
                                      <p:to>
                                        <p:strVal val="visible"/>
                                      </p:to>
                                    </p:set>
                                    <p:anim calcmode="lin" valueType="num">
                                      <p:cBhvr>
                                        <p:cTn id="61" dur="500" fill="hold"/>
                                        <p:tgtEl>
                                          <p:spTgt spid="14"/>
                                        </p:tgtEl>
                                        <p:attrNameLst>
                                          <p:attrName>ppt_w</p:attrName>
                                        </p:attrNameLst>
                                      </p:cBhvr>
                                      <p:tavLst>
                                        <p:tav tm="0">
                                          <p:val>
                                            <p:fltVal val="0"/>
                                          </p:val>
                                        </p:tav>
                                        <p:tav tm="100000">
                                          <p:val>
                                            <p:strVal val="#ppt_w"/>
                                          </p:val>
                                        </p:tav>
                                      </p:tavLst>
                                    </p:anim>
                                    <p:anim calcmode="lin" valueType="num">
                                      <p:cBhvr>
                                        <p:cTn id="62" dur="500" fill="hold"/>
                                        <p:tgtEl>
                                          <p:spTgt spid="14"/>
                                        </p:tgtEl>
                                        <p:attrNameLst>
                                          <p:attrName>ppt_h</p:attrName>
                                        </p:attrNameLst>
                                      </p:cBhvr>
                                      <p:tavLst>
                                        <p:tav tm="0">
                                          <p:val>
                                            <p:fltVal val="0"/>
                                          </p:val>
                                        </p:tav>
                                        <p:tav tm="100000">
                                          <p:val>
                                            <p:strVal val="#ppt_h"/>
                                          </p:val>
                                        </p:tav>
                                      </p:tavLst>
                                    </p:anim>
                                    <p:animEffect transition="in" filter="fade">
                                      <p:cBhvr>
                                        <p:cTn id="6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57185" y="0"/>
            <a:ext cx="10291286" cy="917596"/>
          </a:xfrm>
        </p:spPr>
        <p:txBody>
          <a:bodyPr>
            <a:normAutofit/>
          </a:bodyPr>
          <a:lstStyle/>
          <a:p>
            <a:pPr algn="ctr"/>
            <a:r>
              <a:rPr lang="fr-FR" sz="3200" b="1" dirty="0" smtClean="0">
                <a:solidFill>
                  <a:srgbClr val="C00000"/>
                </a:solidFill>
                <a:effectLst>
                  <a:outerShdw blurRad="50800" dist="38100" dir="10800000" algn="r" rotWithShape="0">
                    <a:prstClr val="black">
                      <a:alpha val="40000"/>
                    </a:prstClr>
                  </a:outerShdw>
                </a:effectLst>
                <a:latin typeface="Gisha" pitchFamily="34" charset="-79"/>
                <a:cs typeface="Gisha" pitchFamily="34" charset="-79"/>
              </a:rPr>
              <a:t>Différentes motifs des FSSs</a:t>
            </a:r>
            <a:endParaRPr lang="fr-FR" sz="3200" b="1" dirty="0">
              <a:solidFill>
                <a:srgbClr val="C00000"/>
              </a:solidFill>
              <a:effectLst>
                <a:outerShdw blurRad="50800" dist="38100" dir="10800000" algn="r" rotWithShape="0">
                  <a:prstClr val="black">
                    <a:alpha val="40000"/>
                  </a:prstClr>
                </a:outerShdw>
              </a:effectLst>
              <a:latin typeface="Gisha" pitchFamily="34" charset="-79"/>
              <a:cs typeface="Gisha" pitchFamily="34" charset="-79"/>
            </a:endParaRPr>
          </a:p>
        </p:txBody>
      </p:sp>
      <p:sp>
        <p:nvSpPr>
          <p:cNvPr id="3" name="Espace réservé du contenu 2"/>
          <p:cNvSpPr>
            <a:spLocks noGrp="1"/>
          </p:cNvSpPr>
          <p:nvPr>
            <p:ph idx="1"/>
          </p:nvPr>
        </p:nvSpPr>
        <p:spPr>
          <a:xfrm>
            <a:off x="0" y="857232"/>
            <a:ext cx="12601575" cy="6000768"/>
          </a:xfrm>
        </p:spPr>
        <p:txBody>
          <a:bodyPr>
            <a:normAutofit/>
          </a:bodyPr>
          <a:lstStyle/>
          <a:p>
            <a:pPr algn="ctr">
              <a:buNone/>
            </a:pPr>
            <a:r>
              <a:rPr lang="fr-FR" sz="2000" b="1" dirty="0" smtClean="0"/>
              <a:t>les motifs utilisés dans les FSSs sont classés en quatre groupes de base</a:t>
            </a:r>
          </a:p>
          <a:p>
            <a:pPr algn="ctr">
              <a:buNone/>
            </a:pPr>
            <a:r>
              <a:rPr lang="fr-FR" sz="1800" b="1" cap="all" dirty="0" smtClean="0">
                <a:ln w="9000" cmpd="sng">
                  <a:solidFill>
                    <a:srgbClr val="C00000"/>
                  </a:solidFill>
                  <a:prstDash val="solid"/>
                </a:ln>
                <a:solidFill>
                  <a:srgbClr val="C00000"/>
                </a:solidFill>
                <a:effectLst>
                  <a:reflection blurRad="12700" stA="28000" endPos="45000" dist="1000" dir="5400000" sy="-100000" algn="bl" rotWithShape="0"/>
                </a:effectLst>
              </a:rPr>
              <a:t>Groupe 1 </a:t>
            </a:r>
            <a:endParaRPr lang="fr-FR" sz="1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buNone/>
            </a:pPr>
            <a:r>
              <a:rPr lang="fr-FR" sz="2000" b="1" cap="all" dirty="0" smtClean="0">
                <a:ln w="9000" cmpd="sng">
                  <a:solidFill>
                    <a:srgbClr val="C00000"/>
                  </a:solidFill>
                  <a:prstDash val="solid"/>
                </a:ln>
                <a:solidFill>
                  <a:srgbClr val="C00000"/>
                </a:solidFill>
                <a:effectLst>
                  <a:reflection blurRad="12700" stA="28000" endPos="45000" dist="1000" dir="5400000" sy="-100000" algn="bl" rotWithShape="0"/>
                </a:effectLst>
              </a:rPr>
              <a:t>   </a:t>
            </a:r>
          </a:p>
        </p:txBody>
      </p:sp>
      <p:sp>
        <p:nvSpPr>
          <p:cNvPr id="7" name="Espace réservé du numéro de diapositive 6"/>
          <p:cNvSpPr>
            <a:spLocks noGrp="1"/>
          </p:cNvSpPr>
          <p:nvPr>
            <p:ph type="sldNum" sz="quarter" idx="12"/>
          </p:nvPr>
        </p:nvSpPr>
        <p:spPr/>
        <p:txBody>
          <a:bodyPr/>
          <a:lstStyle/>
          <a:p>
            <a:fld id="{764F108D-0FEA-4783-9C00-7E3AF080424A}" type="slidenum">
              <a:rPr lang="fr-FR" smtClean="0"/>
              <a:pPr/>
              <a:t>8</a:t>
            </a:fld>
            <a:endParaRPr lang="fr-FR"/>
          </a:p>
        </p:txBody>
      </p:sp>
      <p:pic>
        <p:nvPicPr>
          <p:cNvPr id="1026" name="Image 6"/>
          <p:cNvPicPr>
            <a:picLocks noChangeAspect="1" noChangeArrowheads="1"/>
          </p:cNvPicPr>
          <p:nvPr/>
        </p:nvPicPr>
        <p:blipFill>
          <a:blip r:embed="rId3"/>
          <a:srcRect/>
          <a:stretch>
            <a:fillRect/>
          </a:stretch>
        </p:blipFill>
        <p:spPr bwMode="auto">
          <a:xfrm>
            <a:off x="2657449" y="1714488"/>
            <a:ext cx="7215238" cy="1714512"/>
          </a:xfrm>
          <a:prstGeom prst="rect">
            <a:avLst/>
          </a:prstGeom>
          <a:ln>
            <a:noFill/>
          </a:ln>
          <a:effectLst>
            <a:outerShdw blurRad="292100" dist="139700" dir="2700000" algn="tl" rotWithShape="0">
              <a:srgbClr val="333333">
                <a:alpha val="65000"/>
              </a:srgbClr>
            </a:outerShdw>
          </a:effectLst>
        </p:spPr>
      </p:pic>
      <p:sp>
        <p:nvSpPr>
          <p:cNvPr id="1028" name="Rectangle 4"/>
          <p:cNvSpPr>
            <a:spLocks noChangeArrowheads="1"/>
          </p:cNvSpPr>
          <p:nvPr/>
        </p:nvSpPr>
        <p:spPr bwMode="auto">
          <a:xfrm>
            <a:off x="0" y="3857628"/>
            <a:ext cx="12601575"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2000" b="1" i="0" u="none" strike="noStrike" cap="all" normalizeH="0" baseline="0" dirty="0" smtClean="0">
                <a:ln w="9000" cmpd="sng">
                  <a:solidFill>
                    <a:srgbClr val="C00000"/>
                  </a:solidFill>
                  <a:prstDash val="solid"/>
                </a:ln>
                <a:solidFill>
                  <a:srgbClr val="C00000"/>
                </a:solidFill>
                <a:effectLst>
                  <a:reflection blurRad="12700" stA="28000" endPos="45000" dist="1000" dir="5400000" sy="-100000" algn="bl" rotWithShape="0"/>
                </a:effectLst>
                <a:ea typeface="Times New Roman" pitchFamily="18" charset="0"/>
                <a:cs typeface="Times New Roman" pitchFamily="18" charset="0"/>
              </a:rPr>
              <a:t>    Groupe 2 </a:t>
            </a:r>
            <a:endParaRPr kumimoji="0" lang="fr-FR" sz="2000" b="1" i="0" u="none" strike="noStrike" cap="all" normalizeH="0" baseline="0" dirty="0" smtClean="0">
              <a:ln w="9000" cmpd="sng">
                <a:solidFill>
                  <a:srgbClr val="C00000"/>
                </a:solidFill>
                <a:prstDash val="solid"/>
              </a:ln>
              <a:solidFill>
                <a:srgbClr val="C00000"/>
              </a:solidFill>
              <a:effectLst>
                <a:reflection blurRad="12700" stA="28000" endPos="45000" dist="1000" dir="5400000" sy="-100000" algn="bl" rotWithShape="0"/>
              </a:effectLst>
              <a:ea typeface="Times New Roman" pitchFamily="18" charset="0"/>
              <a:cs typeface="Arial" pitchFamily="34" charset="0"/>
            </a:endParaRPr>
          </a:p>
        </p:txBody>
      </p:sp>
      <p:pic>
        <p:nvPicPr>
          <p:cNvPr id="1029" name="Image 7"/>
          <p:cNvPicPr>
            <a:picLocks noChangeAspect="1" noChangeArrowheads="1"/>
          </p:cNvPicPr>
          <p:nvPr/>
        </p:nvPicPr>
        <p:blipFill>
          <a:blip r:embed="rId4"/>
          <a:srcRect/>
          <a:stretch>
            <a:fillRect/>
          </a:stretch>
        </p:blipFill>
        <p:spPr bwMode="auto">
          <a:xfrm>
            <a:off x="2657449" y="4286256"/>
            <a:ext cx="7286676" cy="1714512"/>
          </a:xfrm>
          <a:prstGeom prst="rect">
            <a:avLst/>
          </a:prstGeom>
          <a:ln>
            <a:noFill/>
          </a:ln>
          <a:effectLst>
            <a:outerShdw blurRad="292100" dist="139700" dir="2700000" algn="tl" rotWithShape="0">
              <a:srgbClr val="333333">
                <a:alpha val="65000"/>
              </a:srgbClr>
            </a:outerShdw>
          </a:effectLst>
        </p:spPr>
      </p:pic>
      <p:cxnSp>
        <p:nvCxnSpPr>
          <p:cNvPr id="8" name="Connecteur droit 7"/>
          <p:cNvCxnSpPr/>
          <p:nvPr/>
        </p:nvCxnSpPr>
        <p:spPr>
          <a:xfrm>
            <a:off x="1300127" y="714356"/>
            <a:ext cx="9286940" cy="158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0" fill="hold"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5" dur="500"/>
                                        <p:tgtEl>
                                          <p:spTgt spid="3">
                                            <p:txEl>
                                              <p:pRg st="0" end="0"/>
                                            </p:txEl>
                                          </p:spTgt>
                                        </p:tgtEl>
                                      </p:cBhvr>
                                    </p:animEffect>
                                  </p:childTnLst>
                                </p:cTn>
                              </p:par>
                            </p:childTnLst>
                          </p:cTn>
                        </p:par>
                        <p:par>
                          <p:cTn id="16" fill="hold">
                            <p:stCondLst>
                              <p:cond delay="1000"/>
                            </p:stCondLst>
                            <p:childTnLst>
                              <p:par>
                                <p:cTn id="17" presetID="53" presetClass="entr" presetSubtype="0" fill="hold"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p:cTn id="19"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21" dur="500"/>
                                        <p:tgtEl>
                                          <p:spTgt spid="3">
                                            <p:txEl>
                                              <p:pRg st="1" end="1"/>
                                            </p:txEl>
                                          </p:spTgt>
                                        </p:tgtEl>
                                      </p:cBhvr>
                                    </p:animEffect>
                                  </p:childTnLst>
                                </p:cTn>
                              </p:par>
                            </p:childTnLst>
                          </p:cTn>
                        </p:par>
                        <p:par>
                          <p:cTn id="22" fill="hold">
                            <p:stCondLst>
                              <p:cond delay="1500"/>
                            </p:stCondLst>
                            <p:childTnLst>
                              <p:par>
                                <p:cTn id="23" presetID="53" presetClass="entr" presetSubtype="0" fill="hold" nodeType="after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p:cTn id="25"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7" dur="500"/>
                                        <p:tgtEl>
                                          <p:spTgt spid="3">
                                            <p:txEl>
                                              <p:pRg st="2" end="2"/>
                                            </p:txEl>
                                          </p:spTgt>
                                        </p:tgtEl>
                                      </p:cBhvr>
                                    </p:animEffect>
                                  </p:childTnLst>
                                </p:cTn>
                              </p:par>
                            </p:childTnLst>
                          </p:cTn>
                        </p:par>
                        <p:par>
                          <p:cTn id="28" fill="hold">
                            <p:stCondLst>
                              <p:cond delay="2000"/>
                            </p:stCondLst>
                            <p:childTnLst>
                              <p:par>
                                <p:cTn id="29" presetID="50" presetClass="entr" presetSubtype="0" decel="100000" fill="hold" nodeType="afterEffect">
                                  <p:stCondLst>
                                    <p:cond delay="0"/>
                                  </p:stCondLst>
                                  <p:childTnLst>
                                    <p:set>
                                      <p:cBhvr>
                                        <p:cTn id="30" dur="1" fill="hold">
                                          <p:stCondLst>
                                            <p:cond delay="0"/>
                                          </p:stCondLst>
                                        </p:cTn>
                                        <p:tgtEl>
                                          <p:spTgt spid="1026"/>
                                        </p:tgtEl>
                                        <p:attrNameLst>
                                          <p:attrName>style.visibility</p:attrName>
                                        </p:attrNameLst>
                                      </p:cBhvr>
                                      <p:to>
                                        <p:strVal val="visible"/>
                                      </p:to>
                                    </p:set>
                                    <p:anim calcmode="lin" valueType="num">
                                      <p:cBhvr>
                                        <p:cTn id="31" dur="1000" fill="hold"/>
                                        <p:tgtEl>
                                          <p:spTgt spid="1026"/>
                                        </p:tgtEl>
                                        <p:attrNameLst>
                                          <p:attrName>ppt_w</p:attrName>
                                        </p:attrNameLst>
                                      </p:cBhvr>
                                      <p:tavLst>
                                        <p:tav tm="0">
                                          <p:val>
                                            <p:strVal val="#ppt_w+.3"/>
                                          </p:val>
                                        </p:tav>
                                        <p:tav tm="100000">
                                          <p:val>
                                            <p:strVal val="#ppt_w"/>
                                          </p:val>
                                        </p:tav>
                                      </p:tavLst>
                                    </p:anim>
                                    <p:anim calcmode="lin" valueType="num">
                                      <p:cBhvr>
                                        <p:cTn id="32" dur="1000" fill="hold"/>
                                        <p:tgtEl>
                                          <p:spTgt spid="1026"/>
                                        </p:tgtEl>
                                        <p:attrNameLst>
                                          <p:attrName>ppt_h</p:attrName>
                                        </p:attrNameLst>
                                      </p:cBhvr>
                                      <p:tavLst>
                                        <p:tav tm="0">
                                          <p:val>
                                            <p:strVal val="#ppt_h"/>
                                          </p:val>
                                        </p:tav>
                                        <p:tav tm="100000">
                                          <p:val>
                                            <p:strVal val="#ppt_h"/>
                                          </p:val>
                                        </p:tav>
                                      </p:tavLst>
                                    </p:anim>
                                    <p:animEffect transition="in" filter="fade">
                                      <p:cBhvr>
                                        <p:cTn id="33" dur="1000"/>
                                        <p:tgtEl>
                                          <p:spTgt spid="1026"/>
                                        </p:tgtEl>
                                      </p:cBhvr>
                                    </p:animEffect>
                                  </p:childTnLst>
                                </p:cTn>
                              </p:par>
                            </p:childTnLst>
                          </p:cTn>
                        </p:par>
                        <p:par>
                          <p:cTn id="34" fill="hold">
                            <p:stCondLst>
                              <p:cond delay="3000"/>
                            </p:stCondLst>
                            <p:childTnLst>
                              <p:par>
                                <p:cTn id="35" presetID="53" presetClass="entr" presetSubtype="0" fill="hold" nodeType="afterEffect">
                                  <p:stCondLst>
                                    <p:cond delay="0"/>
                                  </p:stCondLst>
                                  <p:childTnLst>
                                    <p:set>
                                      <p:cBhvr>
                                        <p:cTn id="36" dur="1" fill="hold">
                                          <p:stCondLst>
                                            <p:cond delay="0"/>
                                          </p:stCondLst>
                                        </p:cTn>
                                        <p:tgtEl>
                                          <p:spTgt spid="1028">
                                            <p:txEl>
                                              <p:pRg st="0" end="0"/>
                                            </p:txEl>
                                          </p:spTgt>
                                        </p:tgtEl>
                                        <p:attrNameLst>
                                          <p:attrName>style.visibility</p:attrName>
                                        </p:attrNameLst>
                                      </p:cBhvr>
                                      <p:to>
                                        <p:strVal val="visible"/>
                                      </p:to>
                                    </p:set>
                                    <p:anim calcmode="lin" valueType="num">
                                      <p:cBhvr>
                                        <p:cTn id="37" dur="500" fill="hold"/>
                                        <p:tgtEl>
                                          <p:spTgt spid="1028">
                                            <p:txEl>
                                              <p:pRg st="0" end="0"/>
                                            </p:txEl>
                                          </p:spTgt>
                                        </p:tgtEl>
                                        <p:attrNameLst>
                                          <p:attrName>ppt_w</p:attrName>
                                        </p:attrNameLst>
                                      </p:cBhvr>
                                      <p:tavLst>
                                        <p:tav tm="0">
                                          <p:val>
                                            <p:fltVal val="0"/>
                                          </p:val>
                                        </p:tav>
                                        <p:tav tm="100000">
                                          <p:val>
                                            <p:strVal val="#ppt_w"/>
                                          </p:val>
                                        </p:tav>
                                      </p:tavLst>
                                    </p:anim>
                                    <p:anim calcmode="lin" valueType="num">
                                      <p:cBhvr>
                                        <p:cTn id="38" dur="500" fill="hold"/>
                                        <p:tgtEl>
                                          <p:spTgt spid="1028">
                                            <p:txEl>
                                              <p:pRg st="0" end="0"/>
                                            </p:txEl>
                                          </p:spTgt>
                                        </p:tgtEl>
                                        <p:attrNameLst>
                                          <p:attrName>ppt_h</p:attrName>
                                        </p:attrNameLst>
                                      </p:cBhvr>
                                      <p:tavLst>
                                        <p:tav tm="0">
                                          <p:val>
                                            <p:fltVal val="0"/>
                                          </p:val>
                                        </p:tav>
                                        <p:tav tm="100000">
                                          <p:val>
                                            <p:strVal val="#ppt_h"/>
                                          </p:val>
                                        </p:tav>
                                      </p:tavLst>
                                    </p:anim>
                                    <p:animEffect transition="in" filter="fade">
                                      <p:cBhvr>
                                        <p:cTn id="39" dur="500"/>
                                        <p:tgtEl>
                                          <p:spTgt spid="1028">
                                            <p:txEl>
                                              <p:pRg st="0" end="0"/>
                                            </p:txEl>
                                          </p:spTgt>
                                        </p:tgtEl>
                                      </p:cBhvr>
                                    </p:animEffect>
                                  </p:childTnLst>
                                </p:cTn>
                              </p:par>
                            </p:childTnLst>
                          </p:cTn>
                        </p:par>
                        <p:par>
                          <p:cTn id="40" fill="hold">
                            <p:stCondLst>
                              <p:cond delay="3500"/>
                            </p:stCondLst>
                            <p:childTnLst>
                              <p:par>
                                <p:cTn id="41" presetID="50" presetClass="entr" presetSubtype="0" decel="100000" fill="hold" nodeType="afterEffect">
                                  <p:stCondLst>
                                    <p:cond delay="0"/>
                                  </p:stCondLst>
                                  <p:childTnLst>
                                    <p:set>
                                      <p:cBhvr>
                                        <p:cTn id="42" dur="1" fill="hold">
                                          <p:stCondLst>
                                            <p:cond delay="0"/>
                                          </p:stCondLst>
                                        </p:cTn>
                                        <p:tgtEl>
                                          <p:spTgt spid="1029"/>
                                        </p:tgtEl>
                                        <p:attrNameLst>
                                          <p:attrName>style.visibility</p:attrName>
                                        </p:attrNameLst>
                                      </p:cBhvr>
                                      <p:to>
                                        <p:strVal val="visible"/>
                                      </p:to>
                                    </p:set>
                                    <p:anim calcmode="lin" valueType="num">
                                      <p:cBhvr>
                                        <p:cTn id="43" dur="1000" fill="hold"/>
                                        <p:tgtEl>
                                          <p:spTgt spid="1029"/>
                                        </p:tgtEl>
                                        <p:attrNameLst>
                                          <p:attrName>ppt_w</p:attrName>
                                        </p:attrNameLst>
                                      </p:cBhvr>
                                      <p:tavLst>
                                        <p:tav tm="0">
                                          <p:val>
                                            <p:strVal val="#ppt_w+.3"/>
                                          </p:val>
                                        </p:tav>
                                        <p:tav tm="100000">
                                          <p:val>
                                            <p:strVal val="#ppt_w"/>
                                          </p:val>
                                        </p:tav>
                                      </p:tavLst>
                                    </p:anim>
                                    <p:anim calcmode="lin" valueType="num">
                                      <p:cBhvr>
                                        <p:cTn id="44" dur="1000" fill="hold"/>
                                        <p:tgtEl>
                                          <p:spTgt spid="1029"/>
                                        </p:tgtEl>
                                        <p:attrNameLst>
                                          <p:attrName>ppt_h</p:attrName>
                                        </p:attrNameLst>
                                      </p:cBhvr>
                                      <p:tavLst>
                                        <p:tav tm="0">
                                          <p:val>
                                            <p:strVal val="#ppt_h"/>
                                          </p:val>
                                        </p:tav>
                                        <p:tav tm="100000">
                                          <p:val>
                                            <p:strVal val="#ppt_h"/>
                                          </p:val>
                                        </p:tav>
                                      </p:tavLst>
                                    </p:anim>
                                    <p:animEffect transition="in" filter="fade">
                                      <p:cBhvr>
                                        <p:cTn id="45" dur="1000"/>
                                        <p:tgtEl>
                                          <p:spTgt spid="10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42871" y="214290"/>
            <a:ext cx="11001452" cy="1143008"/>
          </a:xfrm>
        </p:spPr>
        <p:txBody>
          <a:bodyPr>
            <a:normAutofit/>
          </a:bodyPr>
          <a:lstStyle/>
          <a:p>
            <a:r>
              <a:rPr lang="fr-FR" sz="2400" b="1" cap="all" dirty="0" smtClean="0">
                <a:ln w="9000" cmpd="sng">
                  <a:solidFill>
                    <a:srgbClr val="C00000"/>
                  </a:solidFill>
                  <a:prstDash val="solid"/>
                </a:ln>
                <a:solidFill>
                  <a:srgbClr val="C00000"/>
                </a:solidFill>
                <a:effectLst>
                  <a:reflection blurRad="12700" stA="28000" endPos="45000" dist="1000" dir="5400000" sy="-100000" algn="bl" rotWithShape="0"/>
                </a:effectLst>
                <a:latin typeface="+mn-lt"/>
              </a:rPr>
              <a:t>   Groupe 3 </a:t>
            </a:r>
            <a:r>
              <a:rPr lang="fr-FR" sz="1800" b="1" cap="all" dirty="0" smtClean="0">
                <a:ln w="9000" cmpd="sng">
                  <a:solidFill>
                    <a:srgbClr val="C00000"/>
                  </a:solidFill>
                  <a:prstDash val="solid"/>
                </a:ln>
                <a:solidFill>
                  <a:srgbClr val="C00000"/>
                </a:solidFill>
                <a:effectLst>
                  <a:reflection blurRad="12700" stA="28000" endPos="45000" dist="1000" dir="5400000" sy="-100000" algn="bl" rotWithShape="0"/>
                </a:effectLst>
                <a:latin typeface="+mn-lt"/>
              </a:rPr>
              <a:t/>
            </a:r>
            <a:br>
              <a:rPr lang="fr-FR" sz="1800" b="1" cap="all" dirty="0" smtClean="0">
                <a:ln w="9000" cmpd="sng">
                  <a:solidFill>
                    <a:srgbClr val="C00000"/>
                  </a:solidFill>
                  <a:prstDash val="solid"/>
                </a:ln>
                <a:solidFill>
                  <a:srgbClr val="C00000"/>
                </a:solidFill>
                <a:effectLst>
                  <a:reflection blurRad="12700" stA="28000" endPos="45000" dist="1000" dir="5400000" sy="-100000" algn="bl" rotWithShape="0"/>
                </a:effectLst>
                <a:latin typeface="+mn-lt"/>
              </a:rPr>
            </a:br>
            <a:r>
              <a:rPr lang="fr-FR" sz="2000" dirty="0" smtClean="0"/>
              <a:t/>
            </a:r>
            <a:br>
              <a:rPr lang="fr-FR" sz="2000" dirty="0" smtClean="0"/>
            </a:br>
            <a:endParaRPr lang="fr-FR" sz="1800" b="1" dirty="0">
              <a:latin typeface="+mn-lt"/>
            </a:endParaRPr>
          </a:p>
        </p:txBody>
      </p:sp>
      <p:sp>
        <p:nvSpPr>
          <p:cNvPr id="6" name="Espace réservé du numéro de diapositive 5"/>
          <p:cNvSpPr>
            <a:spLocks noGrp="1"/>
          </p:cNvSpPr>
          <p:nvPr>
            <p:ph type="sldNum" sz="quarter" idx="12"/>
          </p:nvPr>
        </p:nvSpPr>
        <p:spPr/>
        <p:txBody>
          <a:bodyPr/>
          <a:lstStyle/>
          <a:p>
            <a:fld id="{764F108D-0FEA-4783-9C00-7E3AF080424A}" type="slidenum">
              <a:rPr lang="fr-FR" smtClean="0"/>
              <a:pPr/>
              <a:t>9</a:t>
            </a:fld>
            <a:endParaRPr lang="fr-FR"/>
          </a:p>
        </p:txBody>
      </p:sp>
      <p:pic>
        <p:nvPicPr>
          <p:cNvPr id="36866" name="Image 8"/>
          <p:cNvPicPr>
            <a:picLocks noChangeAspect="1" noChangeArrowheads="1"/>
          </p:cNvPicPr>
          <p:nvPr/>
        </p:nvPicPr>
        <p:blipFill>
          <a:blip r:embed="rId2"/>
          <a:srcRect/>
          <a:stretch>
            <a:fillRect/>
          </a:stretch>
        </p:blipFill>
        <p:spPr bwMode="auto">
          <a:xfrm>
            <a:off x="2657449" y="857232"/>
            <a:ext cx="7143800" cy="1785950"/>
          </a:xfrm>
          <a:prstGeom prst="rect">
            <a:avLst/>
          </a:prstGeom>
          <a:ln>
            <a:noFill/>
          </a:ln>
          <a:effectLst>
            <a:outerShdw blurRad="292100" dist="139700" dir="2700000" algn="tl" rotWithShape="0">
              <a:srgbClr val="333333">
                <a:alpha val="65000"/>
              </a:srgbClr>
            </a:outerShdw>
          </a:effectLst>
        </p:spPr>
      </p:pic>
      <p:sp>
        <p:nvSpPr>
          <p:cNvPr id="36867" name="Rectangle 3"/>
          <p:cNvSpPr>
            <a:spLocks noChangeArrowheads="1"/>
          </p:cNvSpPr>
          <p:nvPr/>
        </p:nvSpPr>
        <p:spPr bwMode="auto">
          <a:xfrm>
            <a:off x="2014507" y="3286124"/>
            <a:ext cx="8277254" cy="7694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b="1" i="0" u="none" strike="noStrike" cap="all" normalizeH="0" baseline="0" dirty="0" smtClean="0">
                <a:ln w="9000" cmpd="sng">
                  <a:solidFill>
                    <a:srgbClr val="C00000"/>
                  </a:solidFill>
                  <a:prstDash val="solid"/>
                </a:ln>
                <a:solidFill>
                  <a:srgbClr val="C00000"/>
                </a:solidFill>
                <a:effectLst>
                  <a:reflection blurRad="12700" stA="28000" endPos="45000" dist="1000" dir="5400000" sy="-100000" algn="bl" rotWithShape="0"/>
                </a:effectLst>
                <a:ea typeface="Times New Roman" pitchFamily="18" charset="0"/>
                <a:cs typeface="Times New Roman" pitchFamily="18" charset="0"/>
              </a:rPr>
              <a:t>   </a:t>
            </a:r>
            <a:r>
              <a:rPr kumimoji="0" lang="fr-FR" sz="2400" b="1" i="0" u="none" strike="noStrike" cap="all" normalizeH="0" baseline="0" dirty="0" smtClean="0">
                <a:ln w="9000" cmpd="sng">
                  <a:solidFill>
                    <a:srgbClr val="C00000"/>
                  </a:solidFill>
                  <a:prstDash val="solid"/>
                </a:ln>
                <a:solidFill>
                  <a:srgbClr val="C00000"/>
                </a:solidFill>
                <a:effectLst>
                  <a:reflection blurRad="12700" stA="28000" endPos="45000" dist="1000" dir="5400000" sy="-100000" algn="bl" rotWithShape="0"/>
                </a:effectLst>
                <a:ea typeface="Times New Roman" pitchFamily="18" charset="0"/>
                <a:cs typeface="Times New Roman" pitchFamily="18" charset="0"/>
              </a:rPr>
              <a:t>Groupe 4 </a:t>
            </a:r>
            <a:endParaRPr kumimoji="0" lang="fr-FR" sz="2000" b="1" i="0" u="none" strike="noStrike" cap="all" normalizeH="0" baseline="0" dirty="0" smtClean="0">
              <a:ln w="9000" cmpd="sng">
                <a:solidFill>
                  <a:srgbClr val="C00000"/>
                </a:solidFill>
                <a:prstDash val="solid"/>
              </a:ln>
              <a:solidFill>
                <a:srgbClr val="C00000"/>
              </a:solidFill>
              <a:effectLst>
                <a:reflection blurRad="12700" stA="28000" endPos="45000" dist="1000" dir="5400000" sy="-100000" algn="bl" rotWithShape="0"/>
              </a:effectLst>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fr-FR" sz="2000" b="1" i="0" u="none" strike="noStrike" cap="all" normalizeH="0" baseline="0" dirty="0" smtClean="0">
              <a:ln w="9000" cmpd="sng">
                <a:solidFill>
                  <a:srgbClr val="C00000"/>
                </a:solidFill>
                <a:prstDash val="solid"/>
              </a:ln>
              <a:solidFill>
                <a:srgbClr val="C00000"/>
              </a:solidFill>
              <a:effectLst>
                <a:reflection blurRad="12700" stA="28000" endPos="45000" dist="1000" dir="5400000" sy="-100000" algn="bl" rotWithShape="0"/>
              </a:effectLst>
              <a:ea typeface="Times New Roman" pitchFamily="18" charset="0"/>
              <a:cs typeface="Arial" pitchFamily="34" charset="0"/>
            </a:endParaRPr>
          </a:p>
        </p:txBody>
      </p:sp>
      <p:pic>
        <p:nvPicPr>
          <p:cNvPr id="36868" name="Image 1"/>
          <p:cNvPicPr>
            <a:picLocks noChangeAspect="1" noChangeArrowheads="1"/>
          </p:cNvPicPr>
          <p:nvPr/>
        </p:nvPicPr>
        <p:blipFill>
          <a:blip r:embed="rId3"/>
          <a:srcRect/>
          <a:stretch>
            <a:fillRect/>
          </a:stretch>
        </p:blipFill>
        <p:spPr bwMode="auto">
          <a:xfrm>
            <a:off x="2728887" y="4429132"/>
            <a:ext cx="7143800" cy="1857388"/>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0" presetClass="entr" presetSubtype="0" decel="100000" fill="hold" nodeType="afterEffect">
                                  <p:stCondLst>
                                    <p:cond delay="0"/>
                                  </p:stCondLst>
                                  <p:childTnLst>
                                    <p:set>
                                      <p:cBhvr>
                                        <p:cTn id="12" dur="1" fill="hold">
                                          <p:stCondLst>
                                            <p:cond delay="0"/>
                                          </p:stCondLst>
                                        </p:cTn>
                                        <p:tgtEl>
                                          <p:spTgt spid="36866"/>
                                        </p:tgtEl>
                                        <p:attrNameLst>
                                          <p:attrName>style.visibility</p:attrName>
                                        </p:attrNameLst>
                                      </p:cBhvr>
                                      <p:to>
                                        <p:strVal val="visible"/>
                                      </p:to>
                                    </p:set>
                                    <p:anim calcmode="lin" valueType="num">
                                      <p:cBhvr>
                                        <p:cTn id="13" dur="1000" fill="hold"/>
                                        <p:tgtEl>
                                          <p:spTgt spid="36866"/>
                                        </p:tgtEl>
                                        <p:attrNameLst>
                                          <p:attrName>ppt_w</p:attrName>
                                        </p:attrNameLst>
                                      </p:cBhvr>
                                      <p:tavLst>
                                        <p:tav tm="0">
                                          <p:val>
                                            <p:strVal val="#ppt_w+.3"/>
                                          </p:val>
                                        </p:tav>
                                        <p:tav tm="100000">
                                          <p:val>
                                            <p:strVal val="#ppt_w"/>
                                          </p:val>
                                        </p:tav>
                                      </p:tavLst>
                                    </p:anim>
                                    <p:anim calcmode="lin" valueType="num">
                                      <p:cBhvr>
                                        <p:cTn id="14" dur="1000" fill="hold"/>
                                        <p:tgtEl>
                                          <p:spTgt spid="36866"/>
                                        </p:tgtEl>
                                        <p:attrNameLst>
                                          <p:attrName>ppt_h</p:attrName>
                                        </p:attrNameLst>
                                      </p:cBhvr>
                                      <p:tavLst>
                                        <p:tav tm="0">
                                          <p:val>
                                            <p:strVal val="#ppt_h"/>
                                          </p:val>
                                        </p:tav>
                                        <p:tav tm="100000">
                                          <p:val>
                                            <p:strVal val="#ppt_h"/>
                                          </p:val>
                                        </p:tav>
                                      </p:tavLst>
                                    </p:anim>
                                    <p:animEffect transition="in" filter="fade">
                                      <p:cBhvr>
                                        <p:cTn id="15" dur="1000"/>
                                        <p:tgtEl>
                                          <p:spTgt spid="36866"/>
                                        </p:tgtEl>
                                      </p:cBhvr>
                                    </p:animEffect>
                                  </p:childTnLst>
                                </p:cTn>
                              </p:par>
                            </p:childTnLst>
                          </p:cTn>
                        </p:par>
                        <p:par>
                          <p:cTn id="16" fill="hold">
                            <p:stCondLst>
                              <p:cond delay="1500"/>
                            </p:stCondLst>
                            <p:childTnLst>
                              <p:par>
                                <p:cTn id="17" presetID="53" presetClass="entr" presetSubtype="0" fill="hold" grpId="0" nodeType="afterEffect">
                                  <p:stCondLst>
                                    <p:cond delay="0"/>
                                  </p:stCondLst>
                                  <p:childTnLst>
                                    <p:set>
                                      <p:cBhvr>
                                        <p:cTn id="18" dur="1" fill="hold">
                                          <p:stCondLst>
                                            <p:cond delay="0"/>
                                          </p:stCondLst>
                                        </p:cTn>
                                        <p:tgtEl>
                                          <p:spTgt spid="36867"/>
                                        </p:tgtEl>
                                        <p:attrNameLst>
                                          <p:attrName>style.visibility</p:attrName>
                                        </p:attrNameLst>
                                      </p:cBhvr>
                                      <p:to>
                                        <p:strVal val="visible"/>
                                      </p:to>
                                    </p:set>
                                    <p:anim calcmode="lin" valueType="num">
                                      <p:cBhvr>
                                        <p:cTn id="19" dur="500" fill="hold"/>
                                        <p:tgtEl>
                                          <p:spTgt spid="36867"/>
                                        </p:tgtEl>
                                        <p:attrNameLst>
                                          <p:attrName>ppt_w</p:attrName>
                                        </p:attrNameLst>
                                      </p:cBhvr>
                                      <p:tavLst>
                                        <p:tav tm="0">
                                          <p:val>
                                            <p:fltVal val="0"/>
                                          </p:val>
                                        </p:tav>
                                        <p:tav tm="100000">
                                          <p:val>
                                            <p:strVal val="#ppt_w"/>
                                          </p:val>
                                        </p:tav>
                                      </p:tavLst>
                                    </p:anim>
                                    <p:anim calcmode="lin" valueType="num">
                                      <p:cBhvr>
                                        <p:cTn id="20" dur="500" fill="hold"/>
                                        <p:tgtEl>
                                          <p:spTgt spid="36867"/>
                                        </p:tgtEl>
                                        <p:attrNameLst>
                                          <p:attrName>ppt_h</p:attrName>
                                        </p:attrNameLst>
                                      </p:cBhvr>
                                      <p:tavLst>
                                        <p:tav tm="0">
                                          <p:val>
                                            <p:fltVal val="0"/>
                                          </p:val>
                                        </p:tav>
                                        <p:tav tm="100000">
                                          <p:val>
                                            <p:strVal val="#ppt_h"/>
                                          </p:val>
                                        </p:tav>
                                      </p:tavLst>
                                    </p:anim>
                                    <p:animEffect transition="in" filter="fade">
                                      <p:cBhvr>
                                        <p:cTn id="21" dur="500"/>
                                        <p:tgtEl>
                                          <p:spTgt spid="36867"/>
                                        </p:tgtEl>
                                      </p:cBhvr>
                                    </p:animEffect>
                                  </p:childTnLst>
                                </p:cTn>
                              </p:par>
                            </p:childTnLst>
                          </p:cTn>
                        </p:par>
                        <p:par>
                          <p:cTn id="22" fill="hold">
                            <p:stCondLst>
                              <p:cond delay="2000"/>
                            </p:stCondLst>
                            <p:childTnLst>
                              <p:par>
                                <p:cTn id="23" presetID="50" presetClass="entr" presetSubtype="0" decel="100000" fill="hold" nodeType="afterEffect">
                                  <p:stCondLst>
                                    <p:cond delay="0"/>
                                  </p:stCondLst>
                                  <p:childTnLst>
                                    <p:set>
                                      <p:cBhvr>
                                        <p:cTn id="24" dur="1" fill="hold">
                                          <p:stCondLst>
                                            <p:cond delay="0"/>
                                          </p:stCondLst>
                                        </p:cTn>
                                        <p:tgtEl>
                                          <p:spTgt spid="36868"/>
                                        </p:tgtEl>
                                        <p:attrNameLst>
                                          <p:attrName>style.visibility</p:attrName>
                                        </p:attrNameLst>
                                      </p:cBhvr>
                                      <p:to>
                                        <p:strVal val="visible"/>
                                      </p:to>
                                    </p:set>
                                    <p:anim calcmode="lin" valueType="num">
                                      <p:cBhvr>
                                        <p:cTn id="25" dur="1000" fill="hold"/>
                                        <p:tgtEl>
                                          <p:spTgt spid="36868"/>
                                        </p:tgtEl>
                                        <p:attrNameLst>
                                          <p:attrName>ppt_w</p:attrName>
                                        </p:attrNameLst>
                                      </p:cBhvr>
                                      <p:tavLst>
                                        <p:tav tm="0">
                                          <p:val>
                                            <p:strVal val="#ppt_w+.3"/>
                                          </p:val>
                                        </p:tav>
                                        <p:tav tm="100000">
                                          <p:val>
                                            <p:strVal val="#ppt_w"/>
                                          </p:val>
                                        </p:tav>
                                      </p:tavLst>
                                    </p:anim>
                                    <p:anim calcmode="lin" valueType="num">
                                      <p:cBhvr>
                                        <p:cTn id="26" dur="1000" fill="hold"/>
                                        <p:tgtEl>
                                          <p:spTgt spid="36868"/>
                                        </p:tgtEl>
                                        <p:attrNameLst>
                                          <p:attrName>ppt_h</p:attrName>
                                        </p:attrNameLst>
                                      </p:cBhvr>
                                      <p:tavLst>
                                        <p:tav tm="0">
                                          <p:val>
                                            <p:strVal val="#ppt_h"/>
                                          </p:val>
                                        </p:tav>
                                        <p:tav tm="100000">
                                          <p:val>
                                            <p:strVal val="#ppt_h"/>
                                          </p:val>
                                        </p:tav>
                                      </p:tavLst>
                                    </p:anim>
                                    <p:animEffect transition="in" filter="fade">
                                      <p:cBhvr>
                                        <p:cTn id="27" dur="1000"/>
                                        <p:tgtEl>
                                          <p:spTgt spid="368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6867" grpId="0"/>
    </p:bld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3599</TotalTime>
  <Words>1373</Words>
  <Application>Microsoft Office PowerPoint</Application>
  <PresentationFormat>Personnalisé</PresentationFormat>
  <Paragraphs>346</Paragraphs>
  <Slides>36</Slides>
  <Notes>20</Notes>
  <HiddenSlides>0</HiddenSlides>
  <MMClips>0</MMClips>
  <ScaleCrop>false</ScaleCrop>
  <HeadingPairs>
    <vt:vector size="4" baseType="variant">
      <vt:variant>
        <vt:lpstr>Thème</vt:lpstr>
      </vt:variant>
      <vt:variant>
        <vt:i4>1</vt:i4>
      </vt:variant>
      <vt:variant>
        <vt:lpstr>Titres des diapositives</vt:lpstr>
      </vt:variant>
      <vt:variant>
        <vt:i4>36</vt:i4>
      </vt:variant>
    </vt:vector>
  </HeadingPairs>
  <TitlesOfParts>
    <vt:vector size="37" baseType="lpstr">
      <vt:lpstr>Thème Office</vt:lpstr>
      <vt:lpstr>Diapositive 1</vt:lpstr>
      <vt:lpstr>Diapositive 2</vt:lpstr>
      <vt:lpstr>Diapositive 3</vt:lpstr>
      <vt:lpstr>Plan de l’éxposé</vt:lpstr>
      <vt:lpstr>introduction</vt:lpstr>
      <vt:lpstr>Fonctionnement des FSSs </vt:lpstr>
      <vt:lpstr>Diapositive 7</vt:lpstr>
      <vt:lpstr>Différentes motifs des FSSs</vt:lpstr>
      <vt:lpstr>   Groupe 3   </vt:lpstr>
      <vt:lpstr> Les applications des FSSs    Il existe plusieurs applications pour des buts commerciaux et scientifiques</vt:lpstr>
      <vt:lpstr>Diapositive 11</vt:lpstr>
      <vt:lpstr>Geometrie de la cellule FSS</vt:lpstr>
      <vt:lpstr>Résultats de simulation</vt:lpstr>
      <vt:lpstr>Diapositive 14</vt:lpstr>
      <vt:lpstr>      Etude paramétrique de la cellule </vt:lpstr>
      <vt:lpstr>Effet de largeur du substrat Lc </vt:lpstr>
      <vt:lpstr> </vt:lpstr>
      <vt:lpstr>              Effet de l’ouverture h  </vt:lpstr>
      <vt:lpstr>Diapositive 19</vt:lpstr>
      <vt:lpstr>antenne + surface sélective en fréquence </vt:lpstr>
      <vt:lpstr>Antenne patch  </vt:lpstr>
      <vt:lpstr>Conception d’antenne sous logiciels </vt:lpstr>
      <vt:lpstr>Résultat de la simulation   coefficient de réflexion </vt:lpstr>
      <vt:lpstr>La courbe de Gain de l’antenne </vt:lpstr>
      <vt:lpstr>Diapositive 25</vt:lpstr>
      <vt:lpstr>Diapositive 26</vt:lpstr>
      <vt:lpstr>Effect de la distance k </vt:lpstr>
      <vt:lpstr>Simulation et résultats </vt:lpstr>
      <vt:lpstr>Simulation et résultats </vt:lpstr>
      <vt:lpstr>Simulation et résultats </vt:lpstr>
      <vt:lpstr>Simulation et résultats </vt:lpstr>
      <vt:lpstr>    variation de gain pour les distances K</vt:lpstr>
      <vt:lpstr>Diapositive 33</vt:lpstr>
      <vt:lpstr>Résultats avec, sans FSS </vt:lpstr>
      <vt:lpstr>Conclusion</vt:lpstr>
      <vt:lpstr>Diapositive 36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ami</dc:creator>
  <cp:lastModifiedBy>ami</cp:lastModifiedBy>
  <cp:revision>654</cp:revision>
  <dcterms:created xsi:type="dcterms:W3CDTF">2019-06-18T18:12:03Z</dcterms:created>
  <dcterms:modified xsi:type="dcterms:W3CDTF">2019-09-09T07:03:21Z</dcterms:modified>
</cp:coreProperties>
</file>