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2" r:id="rId2"/>
    <p:sldId id="274" r:id="rId3"/>
    <p:sldId id="289" r:id="rId4"/>
    <p:sldId id="258" r:id="rId5"/>
    <p:sldId id="259" r:id="rId6"/>
    <p:sldId id="260" r:id="rId7"/>
    <p:sldId id="290" r:id="rId8"/>
    <p:sldId id="276" r:id="rId9"/>
    <p:sldId id="261" r:id="rId10"/>
    <p:sldId id="262" r:id="rId11"/>
    <p:sldId id="263" r:id="rId12"/>
    <p:sldId id="264" r:id="rId13"/>
    <p:sldId id="277" r:id="rId14"/>
    <p:sldId id="278" r:id="rId15"/>
    <p:sldId id="266" r:id="rId16"/>
    <p:sldId id="275" r:id="rId17"/>
    <p:sldId id="267" r:id="rId18"/>
    <p:sldId id="268" r:id="rId19"/>
    <p:sldId id="271" r:id="rId20"/>
    <p:sldId id="272" r:id="rId21"/>
    <p:sldId id="291" r:id="rId22"/>
    <p:sldId id="292" r:id="rId23"/>
    <p:sldId id="280" r:id="rId24"/>
    <p:sldId id="293" r:id="rId25"/>
    <p:sldId id="294" r:id="rId26"/>
    <p:sldId id="295" r:id="rId27"/>
    <p:sldId id="304" r:id="rId28"/>
    <p:sldId id="296" r:id="rId29"/>
    <p:sldId id="297" r:id="rId30"/>
    <p:sldId id="306" r:id="rId31"/>
    <p:sldId id="298" r:id="rId32"/>
    <p:sldId id="301" r:id="rId33"/>
    <p:sldId id="302" r:id="rId34"/>
    <p:sldId id="303" r:id="rId35"/>
    <p:sldId id="284" r:id="rId3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109" y="-25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6D5DFA-8221-42A0-8F56-5842E851766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fr-FR"/>
        </a:p>
      </dgm:t>
    </dgm:pt>
    <dgm:pt modelId="{FA579B4D-DC13-415D-B349-B59460F6CF1A}">
      <dgm:prSet phldrT="[Texte]" custT="1"/>
      <dgm:spPr/>
      <dgm:t>
        <a:bodyPr/>
        <a:lstStyle/>
        <a:p>
          <a:pPr rtl="0"/>
          <a:r>
            <a:rPr lang="fr-FR" sz="2400" b="1" dirty="0" smtClean="0">
              <a:solidFill>
                <a:schemeClr val="tx1"/>
              </a:solidFill>
            </a:rPr>
            <a:t>Taux d’erreurs par bits (TEB) </a:t>
          </a:r>
          <a:endParaRPr lang="fr-FR" sz="2400" b="1" dirty="0">
            <a:solidFill>
              <a:schemeClr val="tx1"/>
            </a:solidFill>
          </a:endParaRPr>
        </a:p>
      </dgm:t>
    </dgm:pt>
    <dgm:pt modelId="{5320EA15-6837-4EC3-B8BF-09C51E4E7934}" type="parTrans" cxnId="{7A161414-1201-483D-99A1-F19DB16E8F4E}">
      <dgm:prSet/>
      <dgm:spPr/>
      <dgm:t>
        <a:bodyPr/>
        <a:lstStyle/>
        <a:p>
          <a:endParaRPr lang="fr-FR"/>
        </a:p>
      </dgm:t>
    </dgm:pt>
    <dgm:pt modelId="{9A5CE03D-BACF-4282-B142-C2A43876DE4E}" type="sibTrans" cxnId="{7A161414-1201-483D-99A1-F19DB16E8F4E}">
      <dgm:prSet/>
      <dgm:spPr/>
      <dgm:t>
        <a:bodyPr/>
        <a:lstStyle/>
        <a:p>
          <a:endParaRPr lang="fr-FR"/>
        </a:p>
      </dgm:t>
    </dgm:pt>
    <dgm:pt modelId="{CB7A4432-DF98-4E58-9A82-A6FD2E31EC68}">
      <dgm:prSet phldrT="[Texte]" custT="1"/>
      <dgm:spPr/>
      <dgm:t>
        <a:bodyPr/>
        <a:lstStyle/>
        <a:p>
          <a:pPr rtl="0"/>
          <a:r>
            <a:rPr lang="fr-FR" sz="1800" dirty="0" smtClean="0"/>
            <a:t>En fonction de la longueur des séquences PRN</a:t>
          </a:r>
          <a:endParaRPr lang="fr-FR" sz="1800" dirty="0"/>
        </a:p>
      </dgm:t>
    </dgm:pt>
    <dgm:pt modelId="{90E3FA6D-4786-49B5-88F3-B1920F3E8EA8}" type="parTrans" cxnId="{D0C9308B-7E9C-4085-916A-50759347555C}">
      <dgm:prSet/>
      <dgm:spPr/>
      <dgm:t>
        <a:bodyPr/>
        <a:lstStyle/>
        <a:p>
          <a:endParaRPr lang="fr-FR"/>
        </a:p>
      </dgm:t>
    </dgm:pt>
    <dgm:pt modelId="{2CE36FC9-EDF9-446A-BE51-2980850C1086}" type="sibTrans" cxnId="{D0C9308B-7E9C-4085-916A-50759347555C}">
      <dgm:prSet/>
      <dgm:spPr/>
      <dgm:t>
        <a:bodyPr/>
        <a:lstStyle/>
        <a:p>
          <a:endParaRPr lang="fr-FR"/>
        </a:p>
      </dgm:t>
    </dgm:pt>
    <dgm:pt modelId="{55160702-6D63-4135-8CFD-08546119BE18}">
      <dgm:prSet phldrT="[Texte]" custT="1"/>
      <dgm:spPr/>
      <dgm:t>
        <a:bodyPr/>
        <a:lstStyle/>
        <a:p>
          <a:pPr rtl="0"/>
          <a:r>
            <a:rPr lang="fr-FR" sz="1800" dirty="0" smtClean="0"/>
            <a:t>En fonction de nombre d'utilisateurs actifs</a:t>
          </a:r>
          <a:endParaRPr lang="fr-FR" sz="1800" dirty="0"/>
        </a:p>
      </dgm:t>
    </dgm:pt>
    <dgm:pt modelId="{B9C0C14D-4308-42A5-92C3-52917F75B4B5}" type="parTrans" cxnId="{64257C78-0100-4497-85E5-D6E73D5A6CCB}">
      <dgm:prSet/>
      <dgm:spPr/>
      <dgm:t>
        <a:bodyPr/>
        <a:lstStyle/>
        <a:p>
          <a:endParaRPr lang="fr-FR"/>
        </a:p>
      </dgm:t>
    </dgm:pt>
    <dgm:pt modelId="{CE7F34EC-E654-48BA-8401-A7A34B287F8A}" type="sibTrans" cxnId="{64257C78-0100-4497-85E5-D6E73D5A6CCB}">
      <dgm:prSet/>
      <dgm:spPr/>
      <dgm:t>
        <a:bodyPr/>
        <a:lstStyle/>
        <a:p>
          <a:endParaRPr lang="fr-FR"/>
        </a:p>
      </dgm:t>
    </dgm:pt>
    <dgm:pt modelId="{804F1C44-C173-4F53-A807-6410763C4DB8}">
      <dgm:prSet phldrT="[Texte]" custT="1"/>
      <dgm:spPr/>
      <dgm:t>
        <a:bodyPr/>
        <a:lstStyle/>
        <a:p>
          <a:pPr algn="just" rtl="0"/>
          <a:r>
            <a:rPr lang="fr-FR" sz="2400" b="1" dirty="0" smtClean="0">
              <a:solidFill>
                <a:schemeClr val="tx1"/>
              </a:solidFill>
            </a:rPr>
            <a:t>Rapport de puissance     crête / moyenne (PAPR)</a:t>
          </a:r>
          <a:r>
            <a:rPr lang="fr-FR" sz="2400" dirty="0" smtClean="0">
              <a:solidFill>
                <a:schemeClr val="tx1"/>
              </a:solidFill>
            </a:rPr>
            <a:t> </a:t>
          </a:r>
          <a:endParaRPr lang="fr-FR" sz="2400" dirty="0">
            <a:solidFill>
              <a:schemeClr val="tx1"/>
            </a:solidFill>
          </a:endParaRPr>
        </a:p>
      </dgm:t>
    </dgm:pt>
    <dgm:pt modelId="{2977A6FD-C2EF-4B34-980B-964EA76CA927}" type="parTrans" cxnId="{78D62613-263A-474A-B262-ED2D87F4FE34}">
      <dgm:prSet/>
      <dgm:spPr/>
      <dgm:t>
        <a:bodyPr/>
        <a:lstStyle/>
        <a:p>
          <a:endParaRPr lang="fr-FR"/>
        </a:p>
      </dgm:t>
    </dgm:pt>
    <dgm:pt modelId="{1B598EBE-E7A7-4B1D-ABE9-650EF948A60F}" type="sibTrans" cxnId="{78D62613-263A-474A-B262-ED2D87F4FE34}">
      <dgm:prSet/>
      <dgm:spPr/>
      <dgm:t>
        <a:bodyPr/>
        <a:lstStyle/>
        <a:p>
          <a:endParaRPr lang="fr-FR"/>
        </a:p>
      </dgm:t>
    </dgm:pt>
    <dgm:pt modelId="{23E024D4-060A-4422-B632-78AE7223131B}">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fr-FR" sz="1800" dirty="0" smtClean="0"/>
            <a:t>Niveau des facteurs de crête (CF) </a:t>
          </a:r>
        </a:p>
        <a:p>
          <a:pPr marL="114300" indent="0" defTabSz="622300">
            <a:lnSpc>
              <a:spcPct val="90000"/>
            </a:lnSpc>
            <a:spcBef>
              <a:spcPct val="0"/>
            </a:spcBef>
            <a:spcAft>
              <a:spcPct val="15000"/>
            </a:spcAft>
            <a:buNone/>
          </a:pPr>
          <a:endParaRPr lang="fr-FR" sz="2000" dirty="0"/>
        </a:p>
      </dgm:t>
    </dgm:pt>
    <dgm:pt modelId="{B2E2E7E9-B6F2-4FC7-ABE3-53F46F07D31B}" type="parTrans" cxnId="{FF18B3AB-F46B-4A72-9FB8-A9AF925B02AC}">
      <dgm:prSet/>
      <dgm:spPr/>
      <dgm:t>
        <a:bodyPr/>
        <a:lstStyle/>
        <a:p>
          <a:endParaRPr lang="fr-FR"/>
        </a:p>
      </dgm:t>
    </dgm:pt>
    <dgm:pt modelId="{0384057B-F0BA-4DD1-9DBF-7BD801446BC3}" type="sibTrans" cxnId="{FF18B3AB-F46B-4A72-9FB8-A9AF925B02AC}">
      <dgm:prSet/>
      <dgm:spPr/>
      <dgm:t>
        <a:bodyPr/>
        <a:lstStyle/>
        <a:p>
          <a:endParaRPr lang="fr-FR"/>
        </a:p>
      </dgm:t>
    </dgm:pt>
    <dgm:pt modelId="{600BCE06-F0EE-4565-942D-B85CA962D531}">
      <dgm:prSet custT="1"/>
      <dgm:spPr/>
      <dgm:t>
        <a:bodyPr/>
        <a:lstStyle/>
        <a:p>
          <a:pPr marL="114300" indent="0" defTabSz="622300">
            <a:lnSpc>
              <a:spcPct val="90000"/>
            </a:lnSpc>
            <a:spcBef>
              <a:spcPct val="0"/>
            </a:spcBef>
            <a:spcAft>
              <a:spcPct val="15000"/>
            </a:spcAft>
            <a:buNone/>
          </a:pPr>
          <a:endParaRPr lang="fr-FR" sz="2000" dirty="0"/>
        </a:p>
      </dgm:t>
    </dgm:pt>
    <dgm:pt modelId="{95B80EB2-7E75-4CDE-A22D-041F987A5663}" type="parTrans" cxnId="{8AFB8F0E-1602-4C54-BD18-CC7CAF595C2D}">
      <dgm:prSet/>
      <dgm:spPr/>
      <dgm:t>
        <a:bodyPr/>
        <a:lstStyle/>
        <a:p>
          <a:endParaRPr lang="fr-FR"/>
        </a:p>
      </dgm:t>
    </dgm:pt>
    <dgm:pt modelId="{7BD5029E-56D5-4CF4-8674-D2455B005A18}" type="sibTrans" cxnId="{8AFB8F0E-1602-4C54-BD18-CC7CAF595C2D}">
      <dgm:prSet/>
      <dgm:spPr/>
      <dgm:t>
        <a:bodyPr/>
        <a:lstStyle/>
        <a:p>
          <a:endParaRPr lang="fr-FR"/>
        </a:p>
      </dgm:t>
    </dgm:pt>
    <dgm:pt modelId="{55E021F6-39A2-4918-8A2D-6F855640D0AE}" type="pres">
      <dgm:prSet presAssocID="{246D5DFA-8221-42A0-8F56-5842E851766C}" presName="Name0" presStyleCnt="0">
        <dgm:presLayoutVars>
          <dgm:dir/>
          <dgm:animLvl val="lvl"/>
          <dgm:resizeHandles/>
        </dgm:presLayoutVars>
      </dgm:prSet>
      <dgm:spPr/>
      <dgm:t>
        <a:bodyPr/>
        <a:lstStyle/>
        <a:p>
          <a:endParaRPr lang="fr-FR"/>
        </a:p>
      </dgm:t>
    </dgm:pt>
    <dgm:pt modelId="{DE76155D-65D2-465A-B1FF-2D9071C8030A}" type="pres">
      <dgm:prSet presAssocID="{FA579B4D-DC13-415D-B349-B59460F6CF1A}" presName="linNode" presStyleCnt="0"/>
      <dgm:spPr/>
    </dgm:pt>
    <dgm:pt modelId="{B5057D12-50DE-47C5-A458-A390CEE2AE5B}" type="pres">
      <dgm:prSet presAssocID="{FA579B4D-DC13-415D-B349-B59460F6CF1A}" presName="parentShp" presStyleLbl="node1" presStyleIdx="0" presStyleCnt="2" custScaleX="98711">
        <dgm:presLayoutVars>
          <dgm:bulletEnabled val="1"/>
        </dgm:presLayoutVars>
      </dgm:prSet>
      <dgm:spPr/>
      <dgm:t>
        <a:bodyPr/>
        <a:lstStyle/>
        <a:p>
          <a:endParaRPr lang="fr-FR"/>
        </a:p>
      </dgm:t>
    </dgm:pt>
    <dgm:pt modelId="{6DB06FE2-58C7-469B-B857-7F6068EB8CE6}" type="pres">
      <dgm:prSet presAssocID="{FA579B4D-DC13-415D-B349-B59460F6CF1A}" presName="childShp" presStyleLbl="bgAccFollowNode1" presStyleIdx="0" presStyleCnt="2" custScaleY="77502">
        <dgm:presLayoutVars>
          <dgm:bulletEnabled val="1"/>
        </dgm:presLayoutVars>
      </dgm:prSet>
      <dgm:spPr/>
      <dgm:t>
        <a:bodyPr/>
        <a:lstStyle/>
        <a:p>
          <a:endParaRPr lang="fr-FR"/>
        </a:p>
      </dgm:t>
    </dgm:pt>
    <dgm:pt modelId="{DCB4BAE4-327C-4269-BC39-FF620E5FC600}" type="pres">
      <dgm:prSet presAssocID="{9A5CE03D-BACF-4282-B142-C2A43876DE4E}" presName="spacing" presStyleCnt="0"/>
      <dgm:spPr/>
    </dgm:pt>
    <dgm:pt modelId="{C1B3412C-7A16-40E7-8674-29F66544C0A4}" type="pres">
      <dgm:prSet presAssocID="{804F1C44-C173-4F53-A807-6410763C4DB8}" presName="linNode" presStyleCnt="0"/>
      <dgm:spPr/>
    </dgm:pt>
    <dgm:pt modelId="{791DC002-12FC-41D1-81BD-A099F22EBFA5}" type="pres">
      <dgm:prSet presAssocID="{804F1C44-C173-4F53-A807-6410763C4DB8}" presName="parentShp" presStyleLbl="node1" presStyleIdx="1" presStyleCnt="2" custScaleX="98711">
        <dgm:presLayoutVars>
          <dgm:bulletEnabled val="1"/>
        </dgm:presLayoutVars>
      </dgm:prSet>
      <dgm:spPr/>
      <dgm:t>
        <a:bodyPr/>
        <a:lstStyle/>
        <a:p>
          <a:endParaRPr lang="fr-FR"/>
        </a:p>
      </dgm:t>
    </dgm:pt>
    <dgm:pt modelId="{D290FD68-E5AB-4B6F-BC1D-79ECE0C74847}" type="pres">
      <dgm:prSet presAssocID="{804F1C44-C173-4F53-A807-6410763C4DB8}" presName="childShp" presStyleLbl="bgAccFollowNode1" presStyleIdx="1" presStyleCnt="2" custScaleY="66969">
        <dgm:presLayoutVars>
          <dgm:bulletEnabled val="1"/>
        </dgm:presLayoutVars>
      </dgm:prSet>
      <dgm:spPr/>
      <dgm:t>
        <a:bodyPr/>
        <a:lstStyle/>
        <a:p>
          <a:endParaRPr lang="fr-FR"/>
        </a:p>
      </dgm:t>
    </dgm:pt>
  </dgm:ptLst>
  <dgm:cxnLst>
    <dgm:cxn modelId="{D0C9308B-7E9C-4085-916A-50759347555C}" srcId="{FA579B4D-DC13-415D-B349-B59460F6CF1A}" destId="{CB7A4432-DF98-4E58-9A82-A6FD2E31EC68}" srcOrd="0" destOrd="0" parTransId="{90E3FA6D-4786-49B5-88F3-B1920F3E8EA8}" sibTransId="{2CE36FC9-EDF9-446A-BE51-2980850C1086}"/>
    <dgm:cxn modelId="{DD016F93-F1D3-4B32-94D4-619674F689FB}" type="presOf" srcId="{CB7A4432-DF98-4E58-9A82-A6FD2E31EC68}" destId="{6DB06FE2-58C7-469B-B857-7F6068EB8CE6}" srcOrd="0" destOrd="0" presId="urn:microsoft.com/office/officeart/2005/8/layout/vList6"/>
    <dgm:cxn modelId="{78D62613-263A-474A-B262-ED2D87F4FE34}" srcId="{246D5DFA-8221-42A0-8F56-5842E851766C}" destId="{804F1C44-C173-4F53-A807-6410763C4DB8}" srcOrd="1" destOrd="0" parTransId="{2977A6FD-C2EF-4B34-980B-964EA76CA927}" sibTransId="{1B598EBE-E7A7-4B1D-ABE9-650EF948A60F}"/>
    <dgm:cxn modelId="{8AFB8F0E-1602-4C54-BD18-CC7CAF595C2D}" srcId="{804F1C44-C173-4F53-A807-6410763C4DB8}" destId="{600BCE06-F0EE-4565-942D-B85CA962D531}" srcOrd="0" destOrd="0" parTransId="{95B80EB2-7E75-4CDE-A22D-041F987A5663}" sibTransId="{7BD5029E-56D5-4CF4-8674-D2455B005A18}"/>
    <dgm:cxn modelId="{ADEC6D9D-BCAF-4F87-8391-F88EEF6CF952}" type="presOf" srcId="{600BCE06-F0EE-4565-942D-B85CA962D531}" destId="{D290FD68-E5AB-4B6F-BC1D-79ECE0C74847}" srcOrd="0" destOrd="0" presId="urn:microsoft.com/office/officeart/2005/8/layout/vList6"/>
    <dgm:cxn modelId="{FF18B3AB-F46B-4A72-9FB8-A9AF925B02AC}" srcId="{804F1C44-C173-4F53-A807-6410763C4DB8}" destId="{23E024D4-060A-4422-B632-78AE7223131B}" srcOrd="1" destOrd="0" parTransId="{B2E2E7E9-B6F2-4FC7-ABE3-53F46F07D31B}" sibTransId="{0384057B-F0BA-4DD1-9DBF-7BD801446BC3}"/>
    <dgm:cxn modelId="{9BD32F81-1CA0-4514-9577-462853E1D844}" type="presOf" srcId="{55160702-6D63-4135-8CFD-08546119BE18}" destId="{6DB06FE2-58C7-469B-B857-7F6068EB8CE6}" srcOrd="0" destOrd="1" presId="urn:microsoft.com/office/officeart/2005/8/layout/vList6"/>
    <dgm:cxn modelId="{A10E9B1A-E2A8-4AEB-8DC3-64A555FFD3F8}" type="presOf" srcId="{246D5DFA-8221-42A0-8F56-5842E851766C}" destId="{55E021F6-39A2-4918-8A2D-6F855640D0AE}" srcOrd="0" destOrd="0" presId="urn:microsoft.com/office/officeart/2005/8/layout/vList6"/>
    <dgm:cxn modelId="{56814D67-847C-4AE6-A7C6-E95E5952E832}" type="presOf" srcId="{FA579B4D-DC13-415D-B349-B59460F6CF1A}" destId="{B5057D12-50DE-47C5-A458-A390CEE2AE5B}" srcOrd="0" destOrd="0" presId="urn:microsoft.com/office/officeart/2005/8/layout/vList6"/>
    <dgm:cxn modelId="{5EE0CED9-1D69-4A7A-A73B-524696195C8B}" type="presOf" srcId="{804F1C44-C173-4F53-A807-6410763C4DB8}" destId="{791DC002-12FC-41D1-81BD-A099F22EBFA5}" srcOrd="0" destOrd="0" presId="urn:microsoft.com/office/officeart/2005/8/layout/vList6"/>
    <dgm:cxn modelId="{64257C78-0100-4497-85E5-D6E73D5A6CCB}" srcId="{FA579B4D-DC13-415D-B349-B59460F6CF1A}" destId="{55160702-6D63-4135-8CFD-08546119BE18}" srcOrd="1" destOrd="0" parTransId="{B9C0C14D-4308-42A5-92C3-52917F75B4B5}" sibTransId="{CE7F34EC-E654-48BA-8401-A7A34B287F8A}"/>
    <dgm:cxn modelId="{7A161414-1201-483D-99A1-F19DB16E8F4E}" srcId="{246D5DFA-8221-42A0-8F56-5842E851766C}" destId="{FA579B4D-DC13-415D-B349-B59460F6CF1A}" srcOrd="0" destOrd="0" parTransId="{5320EA15-6837-4EC3-B8BF-09C51E4E7934}" sibTransId="{9A5CE03D-BACF-4282-B142-C2A43876DE4E}"/>
    <dgm:cxn modelId="{9243F12F-4889-4B07-A47E-1056BEB303AD}" type="presOf" srcId="{23E024D4-060A-4422-B632-78AE7223131B}" destId="{D290FD68-E5AB-4B6F-BC1D-79ECE0C74847}" srcOrd="0" destOrd="1" presId="urn:microsoft.com/office/officeart/2005/8/layout/vList6"/>
    <dgm:cxn modelId="{1E380210-605B-4B5A-8CE0-326FB71010CD}" type="presParOf" srcId="{55E021F6-39A2-4918-8A2D-6F855640D0AE}" destId="{DE76155D-65D2-465A-B1FF-2D9071C8030A}" srcOrd="0" destOrd="0" presId="urn:microsoft.com/office/officeart/2005/8/layout/vList6"/>
    <dgm:cxn modelId="{F428C097-E8FF-49CF-B33F-59E88FDF77C1}" type="presParOf" srcId="{DE76155D-65D2-465A-B1FF-2D9071C8030A}" destId="{B5057D12-50DE-47C5-A458-A390CEE2AE5B}" srcOrd="0" destOrd="0" presId="urn:microsoft.com/office/officeart/2005/8/layout/vList6"/>
    <dgm:cxn modelId="{CC6478DE-AC12-41F2-B446-EB8A16EFE2E9}" type="presParOf" srcId="{DE76155D-65D2-465A-B1FF-2D9071C8030A}" destId="{6DB06FE2-58C7-469B-B857-7F6068EB8CE6}" srcOrd="1" destOrd="0" presId="urn:microsoft.com/office/officeart/2005/8/layout/vList6"/>
    <dgm:cxn modelId="{B1B3FE1B-82D0-49E5-9B86-F5BC33A71D60}" type="presParOf" srcId="{55E021F6-39A2-4918-8A2D-6F855640D0AE}" destId="{DCB4BAE4-327C-4269-BC39-FF620E5FC600}" srcOrd="1" destOrd="0" presId="urn:microsoft.com/office/officeart/2005/8/layout/vList6"/>
    <dgm:cxn modelId="{2EE749B1-51D1-407D-9DAF-8F775BDE3C8F}" type="presParOf" srcId="{55E021F6-39A2-4918-8A2D-6F855640D0AE}" destId="{C1B3412C-7A16-40E7-8674-29F66544C0A4}" srcOrd="2" destOrd="0" presId="urn:microsoft.com/office/officeart/2005/8/layout/vList6"/>
    <dgm:cxn modelId="{C0DAA3FA-E210-43EA-A1E6-860573B239D7}" type="presParOf" srcId="{C1B3412C-7A16-40E7-8674-29F66544C0A4}" destId="{791DC002-12FC-41D1-81BD-A099F22EBFA5}" srcOrd="0" destOrd="0" presId="urn:microsoft.com/office/officeart/2005/8/layout/vList6"/>
    <dgm:cxn modelId="{2E39010C-D8F7-4387-955D-F011D43C542E}" type="presParOf" srcId="{C1B3412C-7A16-40E7-8674-29F66544C0A4}" destId="{D290FD68-E5AB-4B6F-BC1D-79ECE0C7484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06FE2-58C7-469B-B857-7F6068EB8CE6}">
      <dsp:nvSpPr>
        <dsp:cNvPr id="0" name=""/>
        <dsp:cNvSpPr/>
      </dsp:nvSpPr>
      <dsp:spPr>
        <a:xfrm>
          <a:off x="2592286" y="218137"/>
          <a:ext cx="3913653" cy="1499482"/>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fr-FR" sz="1800" kern="1200" dirty="0" smtClean="0"/>
            <a:t>En fonction de la longueur des séquences PRN</a:t>
          </a:r>
          <a:endParaRPr lang="fr-FR" sz="1800" kern="1200" dirty="0"/>
        </a:p>
        <a:p>
          <a:pPr marL="171450" lvl="1" indent="-171450" algn="l" defTabSz="800100" rtl="0">
            <a:lnSpc>
              <a:spcPct val="90000"/>
            </a:lnSpc>
            <a:spcBef>
              <a:spcPct val="0"/>
            </a:spcBef>
            <a:spcAft>
              <a:spcPct val="15000"/>
            </a:spcAft>
            <a:buChar char="••"/>
          </a:pPr>
          <a:r>
            <a:rPr lang="fr-FR" sz="1800" kern="1200" dirty="0" smtClean="0"/>
            <a:t>En fonction de nombre d'utilisateurs actifs</a:t>
          </a:r>
          <a:endParaRPr lang="fr-FR" sz="1800" kern="1200" dirty="0"/>
        </a:p>
      </dsp:txBody>
      <dsp:txXfrm>
        <a:off x="2592286" y="405572"/>
        <a:ext cx="3351347" cy="1124612"/>
      </dsp:txXfrm>
    </dsp:sp>
    <dsp:sp modelId="{B5057D12-50DE-47C5-A458-A390CEE2AE5B}">
      <dsp:nvSpPr>
        <dsp:cNvPr id="0" name=""/>
        <dsp:cNvSpPr/>
      </dsp:nvSpPr>
      <dsp:spPr>
        <a:xfrm>
          <a:off x="16815" y="496"/>
          <a:ext cx="2575471" cy="19347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fr-FR" sz="2400" b="1" kern="1200" dirty="0" smtClean="0">
              <a:solidFill>
                <a:schemeClr val="tx1"/>
              </a:solidFill>
            </a:rPr>
            <a:t>Taux d’erreurs par bits (TEB) </a:t>
          </a:r>
          <a:endParaRPr lang="fr-FR" sz="2400" b="1" kern="1200" dirty="0">
            <a:solidFill>
              <a:schemeClr val="tx1"/>
            </a:solidFill>
          </a:endParaRPr>
        </a:p>
      </dsp:txBody>
      <dsp:txXfrm>
        <a:off x="111262" y="94943"/>
        <a:ext cx="2386577" cy="1745871"/>
      </dsp:txXfrm>
    </dsp:sp>
    <dsp:sp modelId="{D290FD68-E5AB-4B6F-BC1D-79ECE0C74847}">
      <dsp:nvSpPr>
        <dsp:cNvPr id="0" name=""/>
        <dsp:cNvSpPr/>
      </dsp:nvSpPr>
      <dsp:spPr>
        <a:xfrm>
          <a:off x="2592286" y="2448274"/>
          <a:ext cx="3913653" cy="129569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114300" lvl="1" indent="0" algn="l" defTabSz="622300">
            <a:lnSpc>
              <a:spcPct val="90000"/>
            </a:lnSpc>
            <a:spcBef>
              <a:spcPct val="0"/>
            </a:spcBef>
            <a:spcAft>
              <a:spcPct val="15000"/>
            </a:spcAft>
            <a:buChar char="••"/>
          </a:pPr>
          <a:endParaRPr lang="fr-FR" sz="2000" kern="1200"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fr-FR" sz="1800" kern="1200" dirty="0" smtClean="0"/>
            <a:t>Niveau des facteurs de crête (CF) </a:t>
          </a:r>
        </a:p>
        <a:p>
          <a:pPr marL="114300" lvl="1" indent="0" algn="l" defTabSz="622300">
            <a:lnSpc>
              <a:spcPct val="90000"/>
            </a:lnSpc>
            <a:spcBef>
              <a:spcPct val="0"/>
            </a:spcBef>
            <a:spcAft>
              <a:spcPct val="15000"/>
            </a:spcAft>
            <a:buChar char="••"/>
          </a:pPr>
          <a:endParaRPr lang="fr-FR" sz="2000" kern="1200" dirty="0"/>
        </a:p>
      </dsp:txBody>
      <dsp:txXfrm>
        <a:off x="2592286" y="2610236"/>
        <a:ext cx="3427768" cy="971769"/>
      </dsp:txXfrm>
    </dsp:sp>
    <dsp:sp modelId="{791DC002-12FC-41D1-81BD-A099F22EBFA5}">
      <dsp:nvSpPr>
        <dsp:cNvPr id="0" name=""/>
        <dsp:cNvSpPr/>
      </dsp:nvSpPr>
      <dsp:spPr>
        <a:xfrm>
          <a:off x="16815" y="2128738"/>
          <a:ext cx="2575471" cy="19347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just" defTabSz="1066800" rtl="0">
            <a:lnSpc>
              <a:spcPct val="90000"/>
            </a:lnSpc>
            <a:spcBef>
              <a:spcPct val="0"/>
            </a:spcBef>
            <a:spcAft>
              <a:spcPct val="35000"/>
            </a:spcAft>
          </a:pPr>
          <a:r>
            <a:rPr lang="fr-FR" sz="2400" b="1" kern="1200" dirty="0" smtClean="0">
              <a:solidFill>
                <a:schemeClr val="tx1"/>
              </a:solidFill>
            </a:rPr>
            <a:t>Rapport de puissance     crête / moyenne (PAPR)</a:t>
          </a:r>
          <a:r>
            <a:rPr lang="fr-FR" sz="2400" kern="1200" dirty="0" smtClean="0">
              <a:solidFill>
                <a:schemeClr val="tx1"/>
              </a:solidFill>
            </a:rPr>
            <a:t> </a:t>
          </a:r>
          <a:endParaRPr lang="fr-FR" sz="2400" kern="1200" dirty="0">
            <a:solidFill>
              <a:schemeClr val="tx1"/>
            </a:solidFill>
          </a:endParaRPr>
        </a:p>
      </dsp:txBody>
      <dsp:txXfrm>
        <a:off x="111262" y="2223185"/>
        <a:ext cx="2386577" cy="1745871"/>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E8CBCE-714B-44F0-847C-CC8678043146}" type="datetimeFigureOut">
              <a:rPr lang="fr-FR" smtClean="0"/>
              <a:pPr/>
              <a:t>03/08/2019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B2D1E0-0680-4C61-90F1-1A967D5C97AB}" type="slidenum">
              <a:rPr lang="fr-FR" smtClean="0"/>
              <a:pPr/>
              <a:t>‹N°›</a:t>
            </a:fld>
            <a:endParaRPr lang="fr-FR"/>
          </a:p>
        </p:txBody>
      </p:sp>
    </p:spTree>
    <p:extLst>
      <p:ext uri="{BB962C8B-B14F-4D97-AF65-F5344CB8AC3E}">
        <p14:creationId xmlns:p14="http://schemas.microsoft.com/office/powerpoint/2010/main" val="1420900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2D1E0-0680-4C61-90F1-1A967D5C97AB}" type="slidenum">
              <a:rPr lang="fr-FR" smtClean="0"/>
              <a:pPr/>
              <a:t>1</a:t>
            </a:fld>
            <a:endParaRPr lang="fr-FR"/>
          </a:p>
        </p:txBody>
      </p:sp>
    </p:spTree>
    <p:extLst>
      <p:ext uri="{BB962C8B-B14F-4D97-AF65-F5344CB8AC3E}">
        <p14:creationId xmlns:p14="http://schemas.microsoft.com/office/powerpoint/2010/main" val="187290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EB2D1E0-0680-4C61-90F1-1A967D5C97AB}" type="slidenum">
              <a:rPr lang="fr-FR" smtClean="0"/>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EB2D1E0-0680-4C61-90F1-1A967D5C97AB}" type="slidenum">
              <a:rPr lang="fr-FR" smtClean="0"/>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9982C5D-3909-433B-9F8D-97410F36F392}" type="datetime1">
              <a:rPr lang="fr-FR" smtClean="0"/>
              <a:t>03/08/2019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116CB56-6782-4EBE-9567-C8768D9017C7}" type="datetime1">
              <a:rPr lang="fr-FR" smtClean="0"/>
              <a:t>03/08/2019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36E453D-43A6-4F86-8AD7-1775EFC37B72}" type="datetime1">
              <a:rPr lang="fr-FR" smtClean="0"/>
              <a:t>03/08/2019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D4A84D3-C610-467A-BA74-FC90EF619025}" type="datetime1">
              <a:rPr lang="fr-FR" smtClean="0"/>
              <a:t>03/08/2019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1821A7E2-05C2-47A6-9B72-995630D456CB}" type="datetime1">
              <a:rPr lang="fr-FR" smtClean="0"/>
              <a:t>03/08/2019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20975FC-8341-41E7-A253-ADEF69FCC7AE}" type="datetime1">
              <a:rPr lang="fr-FR" smtClean="0"/>
              <a:t>03/08/2019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76CDE84-EDFE-4DC2-8CAF-6B0F29A57353}" type="datetime1">
              <a:rPr lang="fr-FR" smtClean="0"/>
              <a:t>03/08/2019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06281E8A-FFAD-4F01-9602-17FDAD69D129}" type="datetime1">
              <a:rPr lang="fr-FR" smtClean="0"/>
              <a:t>03/08/2019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55EC747-49B8-403A-9674-D2FE72DF51D5}" type="datetime1">
              <a:rPr lang="fr-FR" smtClean="0"/>
              <a:t>03/08/2019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9E47049-9BF3-4269-8CA3-735CE987029C}" type="datetime1">
              <a:rPr lang="fr-FR" smtClean="0"/>
              <a:t>03/08/2019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9EAA4B0-5AB4-494D-BC68-D90DE32D5BBF}" type="datetime1">
              <a:rPr lang="fr-FR" smtClean="0"/>
              <a:t>03/08/2019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A4D1DE-46DA-47C8-BD15-5DAF8639B247}" type="slidenum">
              <a:rPr lang="fr-FR" smtClean="0"/>
              <a:pPr/>
              <a:t>‹N°›</a:t>
            </a:fld>
            <a:endParaRPr lang="fr-F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D1307E-15D9-4FB2-B600-D82F5FA517AB}" type="datetime1">
              <a:rPr lang="fr-FR" smtClean="0"/>
              <a:t>03/08/2019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A4D1DE-46DA-47C8-BD15-5DAF8639B247}"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d"/>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27384"/>
            <a:ext cx="7848872" cy="5162128"/>
          </a:xfrm>
        </p:spPr>
        <p:txBody>
          <a:bodyPr>
            <a:normAutofit/>
          </a:bodyPr>
          <a:lstStyle/>
          <a:p>
            <a:r>
              <a:rPr lang="fr-FR" altLang="fr-FR" sz="1600" dirty="0" smtClean="0">
                <a:solidFill>
                  <a:schemeClr val="tx1"/>
                </a:solidFill>
                <a:latin typeface="Cambria" pitchFamily="18" charset="0"/>
              </a:rPr>
              <a:t>République Algérienne Démocratique et Populaire</a:t>
            </a:r>
          </a:p>
          <a:p>
            <a:r>
              <a:rPr lang="fr-FR" altLang="fr-FR" sz="1600" dirty="0" smtClean="0">
                <a:solidFill>
                  <a:schemeClr val="tx1"/>
                </a:solidFill>
                <a:latin typeface="Cambria" pitchFamily="18" charset="0"/>
              </a:rPr>
              <a:t>Ministère de l’Enseignement Supérieur et de la Recherche Scientifique</a:t>
            </a:r>
          </a:p>
          <a:p>
            <a:r>
              <a:rPr lang="fr-FR" altLang="fr-FR" sz="1600" dirty="0" smtClean="0">
                <a:solidFill>
                  <a:schemeClr val="tx1"/>
                </a:solidFill>
                <a:latin typeface="Cambria" pitchFamily="18" charset="0"/>
              </a:rPr>
              <a:t>Université Mohamed el Bachir el Ibrahim Bordj Bou Arreridj</a:t>
            </a:r>
          </a:p>
          <a:p>
            <a:r>
              <a:rPr lang="fr-FR" altLang="fr-FR" sz="1600" dirty="0" smtClean="0">
                <a:solidFill>
                  <a:schemeClr val="tx1"/>
                </a:solidFill>
                <a:latin typeface="Cambria" pitchFamily="18" charset="0"/>
              </a:rPr>
              <a:t>Faculté des Sciences et de la  Technologie</a:t>
            </a:r>
          </a:p>
          <a:p>
            <a:r>
              <a:rPr lang="fr-FR" altLang="fr-FR" sz="1600" dirty="0" smtClean="0">
                <a:solidFill>
                  <a:schemeClr val="tx1"/>
                </a:solidFill>
                <a:latin typeface="Cambria" pitchFamily="18" charset="0"/>
              </a:rPr>
              <a:t>Département d’Électronique</a:t>
            </a:r>
          </a:p>
          <a:p>
            <a:r>
              <a:rPr lang="fr-FR" altLang="fr-FR" sz="1600" dirty="0" smtClean="0">
                <a:solidFill>
                  <a:schemeClr val="tx1"/>
                </a:solidFill>
                <a:latin typeface="Cambria" pitchFamily="18" charset="0"/>
              </a:rPr>
              <a:t>Mémoire de Master</a:t>
            </a:r>
          </a:p>
          <a:p>
            <a:r>
              <a:rPr lang="fr-FR" sz="1600" dirty="0">
                <a:solidFill>
                  <a:schemeClr val="tx1"/>
                </a:solidFill>
              </a:rPr>
              <a:t>Filière : TELECOMMUNICATIONS </a:t>
            </a:r>
          </a:p>
          <a:p>
            <a:r>
              <a:rPr lang="fr-FR" sz="1600" dirty="0">
                <a:solidFill>
                  <a:schemeClr val="tx1"/>
                </a:solidFill>
              </a:rPr>
              <a:t>Spécialité : Systèmes des Télécommunications</a:t>
            </a:r>
          </a:p>
          <a:p>
            <a:r>
              <a:rPr lang="fr-FR" sz="1600" dirty="0" smtClean="0">
                <a:solidFill>
                  <a:schemeClr val="tx1"/>
                </a:solidFill>
              </a:rPr>
              <a:t>Thème </a:t>
            </a:r>
          </a:p>
          <a:p>
            <a:endParaRPr lang="fr-FR" sz="1600" dirty="0" smtClean="0">
              <a:solidFill>
                <a:schemeClr val="tx1"/>
              </a:solidFill>
            </a:endParaRPr>
          </a:p>
          <a:p>
            <a:endParaRPr lang="fr-FR" sz="1600" dirty="0" smtClean="0">
              <a:solidFill>
                <a:schemeClr val="tx1"/>
              </a:solidFill>
            </a:endParaRPr>
          </a:p>
          <a:p>
            <a:pPr>
              <a:lnSpc>
                <a:spcPct val="150000"/>
              </a:lnSpc>
            </a:pPr>
            <a:endParaRPr lang="fr-FR" sz="1600" dirty="0">
              <a:solidFill>
                <a:schemeClr val="tx1"/>
              </a:solidFill>
            </a:endParaRPr>
          </a:p>
        </p:txBody>
      </p:sp>
      <p:pic>
        <p:nvPicPr>
          <p:cNvPr id="4" name="Picture 11"/>
          <p:cNvPicPr>
            <a:picLocks noChangeAspect="1"/>
          </p:cNvPicPr>
          <p:nvPr/>
        </p:nvPicPr>
        <p:blipFill>
          <a:blip r:embed="rId3" cstate="print">
            <a:extLst/>
          </a:blip>
          <a:stretch>
            <a:fillRect/>
          </a:stretch>
        </p:blipFill>
        <p:spPr>
          <a:xfrm>
            <a:off x="7740352" y="0"/>
            <a:ext cx="1403648" cy="1161492"/>
          </a:xfrm>
          <a:prstGeom prst="rect">
            <a:avLst/>
          </a:prstGeom>
          <a:effectLst>
            <a:innerShdw blurRad="63500" dist="50800" dir="13500000">
              <a:prstClr val="black">
                <a:alpha val="50000"/>
              </a:prstClr>
            </a:innerShdw>
          </a:effectLst>
        </p:spPr>
      </p:pic>
      <p:pic>
        <p:nvPicPr>
          <p:cNvPr id="7" name="Picture 11"/>
          <p:cNvPicPr>
            <a:picLocks noChangeAspect="1"/>
          </p:cNvPicPr>
          <p:nvPr/>
        </p:nvPicPr>
        <p:blipFill>
          <a:blip r:embed="rId3" cstate="print">
            <a:extLst/>
          </a:blip>
          <a:stretch>
            <a:fillRect/>
          </a:stretch>
        </p:blipFill>
        <p:spPr>
          <a:xfrm>
            <a:off x="0" y="0"/>
            <a:ext cx="1403648" cy="1161492"/>
          </a:xfrm>
          <a:prstGeom prst="rect">
            <a:avLst/>
          </a:prstGeom>
          <a:effectLst>
            <a:innerShdw blurRad="63500" dist="50800" dir="13500000">
              <a:prstClr val="black">
                <a:alpha val="50000"/>
              </a:prstClr>
            </a:innerShdw>
          </a:effectLst>
        </p:spPr>
      </p:pic>
      <p:sp>
        <p:nvSpPr>
          <p:cNvPr id="8" name="Rectangle 2"/>
          <p:cNvSpPr txBox="1">
            <a:spLocks noChangeArrowheads="1"/>
          </p:cNvSpPr>
          <p:nvPr/>
        </p:nvSpPr>
        <p:spPr>
          <a:xfrm>
            <a:off x="611560" y="2708920"/>
            <a:ext cx="7920880" cy="7200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a:bodyPr>
          <a:lstStyle/>
          <a:p>
            <a:pPr lvl="0" algn="ctr">
              <a:spcBef>
                <a:spcPct val="0"/>
              </a:spcBef>
              <a:defRPr/>
            </a:pPr>
            <a:r>
              <a:rPr lang="fr-FR" sz="2400" b="1" dirty="0" smtClean="0">
                <a:solidFill>
                  <a:schemeClr val="tx1"/>
                </a:solidFill>
              </a:rPr>
              <a:t>Etude des séquences PRN adaptées aux applications MC-CDMA</a:t>
            </a:r>
            <a:endParaRPr kumimoji="0" lang="fr-FR" sz="2800" b="1" i="0" u="none" strike="noStrike" kern="1200" normalizeH="0" baseline="0" noProof="0" dirty="0" smtClean="0">
              <a:ln w="17780" cmpd="sng">
                <a:solidFill>
                  <a:sysClr val="windowText" lastClr="000000"/>
                </a:solidFill>
                <a:prstDash val="solid"/>
                <a:miter lim="800000"/>
              </a:ln>
              <a:solidFill>
                <a:schemeClr val="tx1"/>
              </a:solidFill>
              <a:effectLst>
                <a:outerShdw blurRad="50800" algn="tl" rotWithShape="0">
                  <a:srgbClr val="000000"/>
                </a:outerShdw>
              </a:effectLst>
              <a:uLnTx/>
              <a:uFillTx/>
              <a:latin typeface="+mj-lt"/>
              <a:ea typeface="+mj-ea"/>
              <a:cs typeface="+mj-cs"/>
            </a:endParaRPr>
          </a:p>
        </p:txBody>
      </p:sp>
      <p:pic>
        <p:nvPicPr>
          <p:cNvPr id="26625" name="Picture 1" descr="C:\Users\acer\Desktop\téléchargement (2).jpg"/>
          <p:cNvPicPr>
            <a:picLocks noChangeAspect="1" noChangeArrowheads="1"/>
          </p:cNvPicPr>
          <p:nvPr/>
        </p:nvPicPr>
        <p:blipFill>
          <a:blip r:embed="rId4" cstate="print"/>
          <a:srcRect/>
          <a:stretch>
            <a:fillRect/>
          </a:stretch>
        </p:blipFill>
        <p:spPr bwMode="auto">
          <a:xfrm>
            <a:off x="3995937" y="3501007"/>
            <a:ext cx="5148064" cy="3356993"/>
          </a:xfrm>
          <a:prstGeom prst="rect">
            <a:avLst/>
          </a:prstGeom>
          <a:noFill/>
        </p:spPr>
      </p:pic>
      <p:sp>
        <p:nvSpPr>
          <p:cNvPr id="9" name="Rectangle 8"/>
          <p:cNvSpPr/>
          <p:nvPr/>
        </p:nvSpPr>
        <p:spPr>
          <a:xfrm>
            <a:off x="611560" y="5059050"/>
            <a:ext cx="2952328" cy="1754326"/>
          </a:xfrm>
          <a:prstGeom prst="rect">
            <a:avLst/>
          </a:prstGeom>
        </p:spPr>
        <p:txBody>
          <a:bodyPr wrap="square">
            <a:spAutoFit/>
          </a:bodyPr>
          <a:lstStyle/>
          <a:p>
            <a:endParaRPr lang="fr-FR" altLang="fr-FR" dirty="0" smtClean="0">
              <a:latin typeface="Times New Roman" pitchFamily="18" charset="0"/>
              <a:cs typeface="Times New Roman" pitchFamily="18" charset="0"/>
            </a:endParaRPr>
          </a:p>
          <a:p>
            <a:r>
              <a:rPr lang="fr-FR" altLang="fr-FR" dirty="0" smtClean="0">
                <a:latin typeface="Times New Roman" pitchFamily="18" charset="0"/>
                <a:cs typeface="Times New Roman" pitchFamily="18" charset="0"/>
              </a:rPr>
              <a:t>Présenté par:</a:t>
            </a:r>
          </a:p>
          <a:p>
            <a:pPr>
              <a:buFont typeface="Wingdings" pitchFamily="2" charset="2"/>
              <a:buChar char="§"/>
            </a:pPr>
            <a:r>
              <a:rPr lang="fr-FR" dirty="0" smtClean="0"/>
              <a:t>  BEN MEHANNI </a:t>
            </a:r>
            <a:r>
              <a:rPr lang="fr-FR" dirty="0" err="1" smtClean="0"/>
              <a:t>Imene</a:t>
            </a:r>
            <a:endParaRPr lang="fr-FR" dirty="0" smtClean="0"/>
          </a:p>
          <a:p>
            <a:pPr>
              <a:buFont typeface="Wingdings" pitchFamily="2" charset="2"/>
              <a:buChar char="§"/>
            </a:pPr>
            <a:r>
              <a:rPr lang="fr-FR" dirty="0" smtClean="0"/>
              <a:t>  BRAHIMI Amel</a:t>
            </a:r>
          </a:p>
          <a:p>
            <a:endParaRPr lang="fr-FR" altLang="fr-FR" dirty="0" smtClean="0">
              <a:latin typeface="Times New Roman" pitchFamily="18" charset="0"/>
              <a:cs typeface="Times New Roman" pitchFamily="18" charset="0"/>
            </a:endParaRPr>
          </a:p>
          <a:p>
            <a:endParaRPr lang="fr-FR" dirty="0"/>
          </a:p>
        </p:txBody>
      </p:sp>
      <p:sp>
        <p:nvSpPr>
          <p:cNvPr id="10" name="Rectangle 9"/>
          <p:cNvSpPr/>
          <p:nvPr/>
        </p:nvSpPr>
        <p:spPr>
          <a:xfrm>
            <a:off x="611560" y="4221088"/>
            <a:ext cx="3299428" cy="1200329"/>
          </a:xfrm>
          <a:prstGeom prst="rect">
            <a:avLst/>
          </a:prstGeom>
        </p:spPr>
        <p:txBody>
          <a:bodyPr wrap="square">
            <a:spAutoFit/>
          </a:bodyPr>
          <a:lstStyle/>
          <a:p>
            <a:pPr>
              <a:lnSpc>
                <a:spcPct val="150000"/>
              </a:lnSpc>
            </a:pPr>
            <a:r>
              <a:rPr lang="fr-FR" altLang="fr-FR" sz="1600" dirty="0" smtClean="0">
                <a:latin typeface="Times New Roman" pitchFamily="18" charset="0"/>
                <a:cs typeface="Times New Roman" pitchFamily="18" charset="0"/>
              </a:rPr>
              <a:t>Dirigé par:</a:t>
            </a:r>
          </a:p>
          <a:p>
            <a:pPr>
              <a:lnSpc>
                <a:spcPct val="150000"/>
              </a:lnSpc>
            </a:pPr>
            <a:r>
              <a:rPr lang="fr-FR" altLang="fr-FR" sz="1400" dirty="0" smtClean="0">
                <a:latin typeface="Times New Roman" pitchFamily="18" charset="0"/>
                <a:cs typeface="Times New Roman" pitchFamily="18" charset="0"/>
              </a:rPr>
              <a:t>                      </a:t>
            </a:r>
            <a:r>
              <a:rPr lang="fr-FR" altLang="fr-FR" sz="1400" b="1" dirty="0" smtClean="0">
                <a:latin typeface="Times New Roman" pitchFamily="18" charset="0"/>
                <a:cs typeface="Times New Roman" pitchFamily="18" charset="0"/>
              </a:rPr>
              <a:t>Dr. FLISSI  Mustapha</a:t>
            </a:r>
          </a:p>
          <a:p>
            <a:pPr>
              <a:lnSpc>
                <a:spcPct val="150000"/>
              </a:lnSpc>
            </a:pPr>
            <a:endParaRPr lang="fr-FR" altLang="fr-FR" dirty="0" smtClean="0">
              <a:latin typeface="Times New Roman" pitchFamily="18" charset="0"/>
              <a:cs typeface="Times New Roman" pitchFamily="18" charset="0"/>
            </a:endParaRPr>
          </a:p>
        </p:txBody>
      </p:sp>
      <p:sp>
        <p:nvSpPr>
          <p:cNvPr id="6" name="Espace réservé du numéro de diapositive 5"/>
          <p:cNvSpPr>
            <a:spLocks noGrp="1"/>
          </p:cNvSpPr>
          <p:nvPr>
            <p:ph type="sldNum" sz="quarter" idx="12"/>
          </p:nvPr>
        </p:nvSpPr>
        <p:spPr>
          <a:xfrm>
            <a:off x="-6400" y="6489779"/>
            <a:ext cx="401936" cy="365125"/>
          </a:xfrm>
        </p:spPr>
        <p:txBody>
          <a:bodyPr/>
          <a:lstStyle/>
          <a:p>
            <a:fld id="{5BA4D1DE-46DA-47C8-BD15-5DAF8639B247}" type="slidenum">
              <a:rPr lang="fr-FR" sz="1400" b="1" smtClean="0">
                <a:solidFill>
                  <a:schemeClr val="tx1"/>
                </a:solidFill>
              </a:rPr>
              <a:pPr/>
              <a:t>1</a:t>
            </a:fld>
            <a:endParaRPr lang="fr-FR" sz="1400" b="1" dirty="0">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6512" y="3356992"/>
            <a:ext cx="5688632" cy="3240360"/>
          </a:xfrm>
        </p:spPr>
        <p:txBody>
          <a:bodyPr>
            <a:normAutofit/>
          </a:bodyPr>
          <a:lstStyle/>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Avantages  </a:t>
            </a:r>
            <a:endParaRPr lang="fr-FR" sz="1800" b="1" dirty="0">
              <a:latin typeface="Times New Roman" pitchFamily="18" charset="0"/>
              <a:cs typeface="Times New Roman" pitchFamily="18" charset="0"/>
            </a:endParaRPr>
          </a:p>
          <a:p>
            <a:pPr lvl="0"/>
            <a:r>
              <a:rPr lang="fr-FR" sz="1800" dirty="0" smtClean="0">
                <a:latin typeface="Times New Roman" panose="02020603050405020304" pitchFamily="18" charset="0"/>
                <a:cs typeface="Times New Roman" panose="02020603050405020304" pitchFamily="18" charset="0"/>
              </a:rPr>
              <a:t>Débit élevé même pour beaucoup d’utilisateurs</a:t>
            </a:r>
          </a:p>
          <a:p>
            <a:r>
              <a:rPr lang="fr-FR" sz="1800" dirty="0" smtClean="0">
                <a:latin typeface="Times New Roman" panose="02020603050405020304" pitchFamily="18" charset="0"/>
                <a:cs typeface="Times New Roman" panose="02020603050405020304" pitchFamily="18" charset="0"/>
              </a:rPr>
              <a:t>Cout réduit de la station de base </a:t>
            </a:r>
          </a:p>
          <a:p>
            <a:pPr>
              <a:buFont typeface="Wingdings" panose="05000000000000000000" pitchFamily="2" charset="2"/>
              <a:buChar char="Ø"/>
            </a:pPr>
            <a:r>
              <a:rPr lang="fr-FR" sz="1800" b="1" dirty="0" smtClean="0">
                <a:latin typeface="Times New Roman" pitchFamily="18" charset="0"/>
                <a:cs typeface="Times New Roman" pitchFamily="18" charset="0"/>
              </a:rPr>
              <a:t>Inconvénients </a:t>
            </a:r>
            <a:endParaRPr lang="fr-FR" sz="1800" b="1" dirty="0">
              <a:latin typeface="Times New Roman" pitchFamily="18" charset="0"/>
              <a:cs typeface="Times New Roman" pitchFamily="18" charset="0"/>
            </a:endParaRPr>
          </a:p>
          <a:p>
            <a:pPr lvl="0"/>
            <a:r>
              <a:rPr lang="fr-FR" sz="1800" dirty="0" smtClean="0">
                <a:latin typeface="Times New Roman" panose="02020603050405020304" pitchFamily="18" charset="0"/>
                <a:cs typeface="Times New Roman" panose="02020603050405020304" pitchFamily="18" charset="0"/>
              </a:rPr>
              <a:t>Nécessite une grande précision   </a:t>
            </a:r>
          </a:p>
          <a:p>
            <a:r>
              <a:rPr lang="fr-FR" sz="1800" dirty="0" smtClean="0">
                <a:latin typeface="Times New Roman" panose="02020603050405020304" pitchFamily="18" charset="0"/>
                <a:cs typeface="Times New Roman" panose="02020603050405020304" pitchFamily="18" charset="0"/>
              </a:rPr>
              <a:t>Ajout de deux bit de signalisation et de synchronisation </a:t>
            </a:r>
          </a:p>
          <a:p>
            <a:pPr>
              <a:buFont typeface="Wingdings" panose="05000000000000000000" pitchFamily="2" charset="2"/>
              <a:buChar char="Ø"/>
            </a:pPr>
            <a:r>
              <a:rPr lang="fr-FR" sz="1800" b="1" dirty="0" smtClean="0">
                <a:latin typeface="Times New Roman" pitchFamily="18" charset="0"/>
                <a:cs typeface="Times New Roman" pitchFamily="18" charset="0"/>
              </a:rPr>
              <a:t>Applications</a:t>
            </a:r>
          </a:p>
          <a:p>
            <a:r>
              <a:rPr lang="fr-FR" sz="1800" dirty="0" smtClean="0">
                <a:latin typeface="Times New Roman" panose="02020603050405020304" pitchFamily="18" charset="0"/>
                <a:cs typeface="Times New Roman" panose="02020603050405020304" pitchFamily="18" charset="0"/>
              </a:rPr>
              <a:t> Transmissions </a:t>
            </a:r>
            <a:r>
              <a:rPr lang="fr-FR" sz="1800" dirty="0">
                <a:latin typeface="Times New Roman" panose="02020603050405020304" pitchFamily="18" charset="0"/>
                <a:cs typeface="Times New Roman" panose="02020603050405020304" pitchFamily="18" charset="0"/>
              </a:rPr>
              <a:t>par satellites </a:t>
            </a:r>
          </a:p>
          <a:p>
            <a:r>
              <a:rPr lang="fr-FR" sz="1800" dirty="0" smtClean="0">
                <a:latin typeface="Times New Roman" panose="02020603050405020304" pitchFamily="18" charset="0"/>
                <a:cs typeface="Times New Roman" panose="02020603050405020304" pitchFamily="18" charset="0"/>
              </a:rPr>
              <a:t>Communication </a:t>
            </a:r>
            <a:r>
              <a:rPr lang="fr-FR" sz="1800" dirty="0">
                <a:latin typeface="Times New Roman" panose="02020603050405020304" pitchFamily="18" charset="0"/>
                <a:cs typeface="Times New Roman" panose="02020603050405020304" pitchFamily="18" charset="0"/>
              </a:rPr>
              <a:t>optique  </a:t>
            </a:r>
          </a:p>
          <a:p>
            <a:pPr marL="0" indent="0">
              <a:buNone/>
            </a:pPr>
            <a:endParaRPr lang="fr-FR" sz="1800" dirty="0">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10</a:t>
            </a:fld>
            <a:endParaRPr lang="fr-FR" sz="1400" b="1" dirty="0">
              <a:solidFill>
                <a:schemeClr val="tx1"/>
              </a:solidFill>
            </a:endParaRPr>
          </a:p>
        </p:txBody>
      </p:sp>
      <p:sp>
        <p:nvSpPr>
          <p:cNvPr id="2" name="Rectangle 1"/>
          <p:cNvSpPr/>
          <p:nvPr/>
        </p:nvSpPr>
        <p:spPr>
          <a:xfrm>
            <a:off x="3958691" y="836712"/>
            <a:ext cx="1226618" cy="584775"/>
          </a:xfrm>
          <a:prstGeom prst="rect">
            <a:avLst/>
          </a:prstGeom>
        </p:spPr>
        <p:txBody>
          <a:bodyPr wrap="none">
            <a:spAutoFit/>
          </a:bodyPr>
          <a:lstStyle/>
          <a:p>
            <a:r>
              <a:rPr lang="fr-FR" sz="3200" dirty="0">
                <a:solidFill>
                  <a:prstClr val="black"/>
                </a:solidFill>
              </a:rPr>
              <a:t>TDMA</a:t>
            </a:r>
            <a:endParaRPr lang="fr-FR" dirty="0"/>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18" name="Imag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67573">
            <a:off x="3421194" y="1528549"/>
            <a:ext cx="2620963" cy="1852240"/>
          </a:xfrm>
          <a:prstGeom prst="rect">
            <a:avLst/>
          </a:prstGeom>
          <a:noFill/>
          <a:extLst>
            <a:ext uri="{909E8E84-426E-40DD-AFC4-6F175D3DCCD1}">
              <a14:hiddenFill xmlns:a14="http://schemas.microsoft.com/office/drawing/2010/main">
                <a:solidFill>
                  <a:srgbClr val="FFFFFF"/>
                </a:solidFill>
              </a14:hiddenFill>
            </a:ext>
          </a:extLst>
        </p:spPr>
      </p:pic>
      <p:sp>
        <p:nvSpPr>
          <p:cNvPr id="19" name="Zone de texte 4"/>
          <p:cNvSpPr txBox="1"/>
          <p:nvPr/>
        </p:nvSpPr>
        <p:spPr>
          <a:xfrm>
            <a:off x="2843808" y="2204864"/>
            <a:ext cx="797560" cy="23622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ea typeface="Calibri"/>
                <a:cs typeface="Arial"/>
              </a:rPr>
              <a:t>Puissance</a:t>
            </a:r>
          </a:p>
        </p:txBody>
      </p:sp>
      <p:sp>
        <p:nvSpPr>
          <p:cNvPr id="20" name="Zone de texte 5"/>
          <p:cNvSpPr txBox="1"/>
          <p:nvPr/>
        </p:nvSpPr>
        <p:spPr>
          <a:xfrm rot="20007542">
            <a:off x="5185774" y="2869976"/>
            <a:ext cx="579120"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Temps</a:t>
            </a:r>
          </a:p>
        </p:txBody>
      </p:sp>
      <p:sp>
        <p:nvSpPr>
          <p:cNvPr id="21" name="Zone de texte 6"/>
          <p:cNvSpPr txBox="1"/>
          <p:nvPr/>
        </p:nvSpPr>
        <p:spPr>
          <a:xfrm rot="2704054">
            <a:off x="3431123" y="2938191"/>
            <a:ext cx="817245"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Fréquence</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randombar(horizontal)">
                                      <p:cBhvr>
                                        <p:cTn id="13" dur="500"/>
                                        <p:tgtEl>
                                          <p:spTgt spid="2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500"/>
                                        <p:tgtEl>
                                          <p:spTgt spid="21"/>
                                        </p:tgtEl>
                                      </p:cBhvr>
                                    </p:animEffec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childTnLst>
                          </p:cTn>
                        </p:par>
                        <p:par>
                          <p:cTn id="41" fill="hold">
                            <p:stCondLst>
                              <p:cond delay="500"/>
                            </p:stCondLst>
                            <p:childTnLst>
                              <p:par>
                                <p:cTn id="42" presetID="1" presetClass="entr" presetSubtype="0" fill="hold" grpId="0" nodeType="after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996952"/>
            <a:ext cx="6275040" cy="3744416"/>
          </a:xfrm>
        </p:spPr>
        <p:txBody>
          <a:bodyPr>
            <a:normAutofit/>
          </a:bodyPr>
          <a:lstStyle/>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Avantages  </a:t>
            </a:r>
          </a:p>
          <a:p>
            <a:pPr lvl="0"/>
            <a:r>
              <a:rPr lang="fr-FR" sz="1800" dirty="0" smtClean="0">
                <a:latin typeface="Times New Roman" panose="02020603050405020304" pitchFamily="18" charset="0"/>
                <a:cs typeface="Times New Roman" panose="02020603050405020304" pitchFamily="18" charset="0"/>
              </a:rPr>
              <a:t>Confidentielle </a:t>
            </a:r>
          </a:p>
          <a:p>
            <a:pPr lvl="0"/>
            <a:r>
              <a:rPr lang="fr-FR" sz="1800" dirty="0" smtClean="0">
                <a:latin typeface="Times New Roman" panose="02020603050405020304" pitchFamily="18" charset="0"/>
                <a:cs typeface="Times New Roman" panose="02020603050405020304" pitchFamily="18" charset="0"/>
              </a:rPr>
              <a:t>Faible consommation d’énergie </a:t>
            </a:r>
          </a:p>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Inconvénients </a:t>
            </a:r>
          </a:p>
          <a:p>
            <a:pPr algn="just">
              <a:lnSpc>
                <a:spcPct val="150000"/>
              </a:lnSpc>
              <a:spcBef>
                <a:spcPts val="24"/>
              </a:spcBef>
            </a:pPr>
            <a:r>
              <a:rPr lang="fr-FR" sz="1800" dirty="0" smtClean="0">
                <a:latin typeface="Times New Roman" panose="02020603050405020304" pitchFamily="18" charset="0"/>
                <a:cs typeface="Times New Roman" panose="02020603050405020304" pitchFamily="18" charset="0"/>
              </a:rPr>
              <a:t>Nécessite un contrôle de puissance très performant</a:t>
            </a:r>
          </a:p>
          <a:p>
            <a:pPr algn="just">
              <a:spcBef>
                <a:spcPts val="24"/>
              </a:spcBef>
            </a:pPr>
            <a:r>
              <a:rPr lang="fr-FR" sz="1800" dirty="0" smtClean="0">
                <a:latin typeface="Times New Roman" panose="02020603050405020304" pitchFamily="18" charset="0"/>
                <a:cs typeface="Times New Roman" panose="02020603050405020304" pitchFamily="18" charset="0"/>
              </a:rPr>
              <a:t>La performance globale du système se dégrade avec l’augmentation du nombre d’utilisateurs.</a:t>
            </a:r>
            <a:r>
              <a:rPr lang="fr-FR" sz="1800" b="1" dirty="0">
                <a:latin typeface="Times New Roman" pitchFamily="18" charset="0"/>
                <a:cs typeface="Times New Roman" pitchFamily="18" charset="0"/>
              </a:rPr>
              <a:t> </a:t>
            </a:r>
            <a:endParaRPr lang="fr-FR" sz="1800" b="1" dirty="0" smtClean="0">
              <a:latin typeface="Times New Roman" pitchFamily="18" charset="0"/>
              <a:cs typeface="Times New Roman" pitchFamily="18" charset="0"/>
            </a:endParaRPr>
          </a:p>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Applications </a:t>
            </a:r>
            <a:endParaRPr lang="fr-FR" sz="1800" b="1" dirty="0">
              <a:latin typeface="Times New Roman" pitchFamily="18" charset="0"/>
              <a:cs typeface="Times New Roman" pitchFamily="18" charset="0"/>
            </a:endParaRPr>
          </a:p>
          <a:p>
            <a:pPr lvl="0"/>
            <a:r>
              <a:rPr lang="fr-FR" sz="1800" dirty="0">
                <a:latin typeface="Times New Roman" panose="02020603050405020304" pitchFamily="18" charset="0"/>
                <a:cs typeface="Times New Roman" panose="02020603050405020304" pitchFamily="18" charset="0"/>
              </a:rPr>
              <a:t>la téléphonie cellulaire numérique</a:t>
            </a:r>
          </a:p>
          <a:p>
            <a:pPr lvl="0"/>
            <a:r>
              <a:rPr lang="fr-FR" sz="1800" dirty="0" smtClean="0">
                <a:latin typeface="Times New Roman" panose="02020603050405020304" pitchFamily="18" charset="0"/>
                <a:cs typeface="Times New Roman" panose="02020603050405020304" pitchFamily="18" charset="0"/>
              </a:rPr>
              <a:t>navigation </a:t>
            </a:r>
            <a:r>
              <a:rPr lang="fr-FR" sz="1800" dirty="0">
                <a:latin typeface="Times New Roman" panose="02020603050405020304" pitchFamily="18" charset="0"/>
                <a:cs typeface="Times New Roman" panose="02020603050405020304" pitchFamily="18" charset="0"/>
              </a:rPr>
              <a:t>par </a:t>
            </a:r>
            <a:r>
              <a:rPr lang="fr-FR" sz="1800" dirty="0" smtClean="0">
                <a:latin typeface="Times New Roman" panose="02020603050405020304" pitchFamily="18" charset="0"/>
                <a:cs typeface="Times New Roman" panose="02020603050405020304" pitchFamily="18" charset="0"/>
              </a:rPr>
              <a:t>satellites</a:t>
            </a:r>
            <a:endParaRPr lang="fr-FR" sz="1800" dirty="0">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11</a:t>
            </a:fld>
            <a:endParaRPr lang="fr-FR" sz="1400" b="1" dirty="0">
              <a:solidFill>
                <a:schemeClr val="tx1"/>
              </a:solidFill>
            </a:endParaRPr>
          </a:p>
        </p:txBody>
      </p:sp>
      <p:sp>
        <p:nvSpPr>
          <p:cNvPr id="2" name="Rectangle 1"/>
          <p:cNvSpPr/>
          <p:nvPr/>
        </p:nvSpPr>
        <p:spPr>
          <a:xfrm>
            <a:off x="4067944" y="836712"/>
            <a:ext cx="1245854" cy="584775"/>
          </a:xfrm>
          <a:prstGeom prst="rect">
            <a:avLst/>
          </a:prstGeom>
        </p:spPr>
        <p:txBody>
          <a:bodyPr wrap="none">
            <a:spAutoFit/>
          </a:bodyPr>
          <a:lstStyle/>
          <a:p>
            <a:r>
              <a:rPr lang="fr-FR" sz="3200" dirty="0">
                <a:solidFill>
                  <a:prstClr val="black"/>
                </a:solidFill>
              </a:rPr>
              <a:t>CDMA</a:t>
            </a:r>
            <a:endParaRPr lang="fr-FR" dirty="0"/>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8"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421488"/>
            <a:ext cx="3319129" cy="3231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Zone de texte 4"/>
          <p:cNvSpPr txBox="1"/>
          <p:nvPr/>
        </p:nvSpPr>
        <p:spPr>
          <a:xfrm>
            <a:off x="4572000" y="1454652"/>
            <a:ext cx="591527" cy="23622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smtClean="0">
                <a:effectLst/>
                <a:ea typeface="Calibri"/>
                <a:cs typeface="Arial"/>
              </a:rPr>
              <a:t>Code</a:t>
            </a:r>
            <a:endParaRPr lang="fr-FR" sz="1100" b="1" dirty="0">
              <a:effectLst/>
              <a:ea typeface="Calibri"/>
              <a:cs typeface="Arial"/>
            </a:endParaRPr>
          </a:p>
        </p:txBody>
      </p:sp>
      <p:sp>
        <p:nvSpPr>
          <p:cNvPr id="20" name="Zone de texte 5"/>
          <p:cNvSpPr txBox="1"/>
          <p:nvPr/>
        </p:nvSpPr>
        <p:spPr>
          <a:xfrm rot="18981548">
            <a:off x="4089491" y="4049996"/>
            <a:ext cx="579120"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Temps</a:t>
            </a:r>
          </a:p>
        </p:txBody>
      </p:sp>
      <p:sp>
        <p:nvSpPr>
          <p:cNvPr id="21" name="Zone de texte 6"/>
          <p:cNvSpPr txBox="1"/>
          <p:nvPr/>
        </p:nvSpPr>
        <p:spPr>
          <a:xfrm>
            <a:off x="6425219" y="3552820"/>
            <a:ext cx="817245"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Fréquence</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500"/>
                                        <p:tgtEl>
                                          <p:spTgt spid="205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randombar(horizontal)">
                                      <p:cBhvr>
                                        <p:cTn id="13" dur="500"/>
                                        <p:tgtEl>
                                          <p:spTgt spid="2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500"/>
                                        <p:tgtEl>
                                          <p:spTgt spid="21"/>
                                        </p:tgtEl>
                                      </p:cBhvr>
                                    </p:animEffec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childTnLst>
                          </p:cTn>
                        </p:par>
                        <p:par>
                          <p:cTn id="41" fill="hold">
                            <p:stCondLst>
                              <p:cond delay="500"/>
                            </p:stCondLst>
                            <p:childTnLst>
                              <p:par>
                                <p:cTn id="42" presetID="1" presetClass="entr" presetSubtype="0" fill="hold" grpId="0" nodeType="after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927373"/>
            <a:ext cx="8229600" cy="4525963"/>
          </a:xfrm>
        </p:spPr>
        <p:txBody>
          <a:bodyPr>
            <a:normAutofit/>
          </a:bodyPr>
          <a:lstStyle/>
          <a:p>
            <a:pPr algn="just">
              <a:lnSpc>
                <a:spcPct val="150000"/>
              </a:lnSpc>
              <a:spcBef>
                <a:spcPts val="0"/>
              </a:spcBef>
              <a:buNone/>
            </a:pPr>
            <a:r>
              <a:rPr lang="fr-FR" sz="1800" dirty="0" smtClean="0">
                <a:latin typeface="Times New Roman" pitchFamily="18" charset="0"/>
                <a:cs typeface="Times New Roman" pitchFamily="18" charset="0"/>
              </a:rPr>
              <a:t>	</a:t>
            </a:r>
            <a:endParaRPr lang="fr-FR" sz="1800" dirty="0">
              <a:latin typeface="Times New Roman" pitchFamily="18" charset="0"/>
              <a:cs typeface="Times New Roman" pitchFamily="18" charset="0"/>
            </a:endParaRPr>
          </a:p>
        </p:txBody>
      </p:sp>
      <p:pic>
        <p:nvPicPr>
          <p:cNvPr id="5" name="Image 4"/>
          <p:cNvPicPr/>
          <p:nvPr/>
        </p:nvPicPr>
        <p:blipFill>
          <a:blip r:embed="rId2" cstate="print"/>
          <a:srcRect/>
          <a:stretch>
            <a:fillRect/>
          </a:stretch>
        </p:blipFill>
        <p:spPr bwMode="auto">
          <a:xfrm>
            <a:off x="1259632" y="1255842"/>
            <a:ext cx="7226118" cy="4765446"/>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a:xfrm>
            <a:off x="0" y="6492875"/>
            <a:ext cx="395536" cy="365125"/>
          </a:xfrm>
        </p:spPr>
        <p:txBody>
          <a:bodyPr/>
          <a:lstStyle/>
          <a:p>
            <a:fld id="{5BA4D1DE-46DA-47C8-BD15-5DAF8639B247}" type="slidenum">
              <a:rPr lang="fr-FR" sz="1400" b="1" smtClean="0">
                <a:solidFill>
                  <a:schemeClr val="tx1"/>
                </a:solidFill>
              </a:rPr>
              <a:pPr/>
              <a:t>12</a:t>
            </a:fld>
            <a:endParaRPr lang="fr-FR" sz="1400" b="1" dirty="0">
              <a:solidFill>
                <a:schemeClr val="tx1"/>
              </a:solidFill>
            </a:endParaRPr>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2843808" y="671067"/>
            <a:ext cx="3888432" cy="584775"/>
          </a:xfrm>
          <a:prstGeom prst="rect">
            <a:avLst/>
          </a:prstGeom>
        </p:spPr>
        <p:txBody>
          <a:bodyPr wrap="square">
            <a:spAutoFit/>
          </a:bodyPr>
          <a:lstStyle/>
          <a:p>
            <a:pPr lvl="0" algn="ctr">
              <a:spcBef>
                <a:spcPct val="0"/>
              </a:spcBef>
              <a:defRPr/>
            </a:pPr>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Système MC-CDMA</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13</a:t>
            </a:fld>
            <a:endParaRPr lang="fr-FR" sz="1400" b="1" dirty="0">
              <a:solidFill>
                <a:schemeClr val="tx1"/>
              </a:solidFill>
            </a:endParaRPr>
          </a:p>
        </p:txBody>
      </p:sp>
      <p:sp>
        <p:nvSpPr>
          <p:cNvPr id="11" name="Forme libre 10"/>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3" name="Forme libre 12"/>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4" name="Forme libre 13"/>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5" name="Forme libre 14"/>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8"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1331640" y="764704"/>
            <a:ext cx="6601544" cy="400110"/>
          </a:xfrm>
          <a:prstGeom prst="rect">
            <a:avLst/>
          </a:prstGeom>
        </p:spPr>
        <p:txBody>
          <a:bodyPr wrap="square">
            <a:spAutoFit/>
          </a:bodyPr>
          <a:lstStyle/>
          <a:p>
            <a:pPr marL="342900" lvl="0" indent="-342900">
              <a:spcBef>
                <a:spcPct val="20000"/>
              </a:spcBef>
              <a:buFont typeface="Wingdings" panose="05000000000000000000" pitchFamily="2" charset="2"/>
              <a:buChar char="Ø"/>
            </a:pPr>
            <a:r>
              <a:rPr lang="fr-FR" sz="2000" dirty="0">
                <a:solidFill>
                  <a:prstClr val="black"/>
                </a:solidFill>
              </a:rPr>
              <a:t>02 grandes familles de systèmes </a:t>
            </a:r>
            <a:r>
              <a:rPr lang="fr-FR" sz="2000" dirty="0" smtClean="0">
                <a:solidFill>
                  <a:prstClr val="black"/>
                </a:solidFill>
              </a:rPr>
              <a:t>MC-CDMA  </a:t>
            </a:r>
            <a:endParaRPr lang="fr-FR" sz="2000" dirty="0">
              <a:solidFill>
                <a:prstClr val="black"/>
              </a:solidFill>
            </a:endParaRPr>
          </a:p>
        </p:txBody>
      </p:sp>
      <p:sp>
        <p:nvSpPr>
          <p:cNvPr id="19" name="Forme 18"/>
          <p:cNvSpPr/>
          <p:nvPr/>
        </p:nvSpPr>
        <p:spPr>
          <a:xfrm rot="20859265">
            <a:off x="1102728" y="1880973"/>
            <a:ext cx="6729952" cy="3616176"/>
          </a:xfrm>
          <a:prstGeom prst="swooshArrow">
            <a:avLst>
              <a:gd name="adj1" fmla="val 25000"/>
              <a:gd name="adj2" fmla="val 2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0" name="Ellipse 19"/>
          <p:cNvSpPr/>
          <p:nvPr/>
        </p:nvSpPr>
        <p:spPr>
          <a:xfrm>
            <a:off x="4120552" y="3232686"/>
            <a:ext cx="347152" cy="347152"/>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1" name="Ellipse 20"/>
          <p:cNvSpPr/>
          <p:nvPr/>
        </p:nvSpPr>
        <p:spPr>
          <a:xfrm>
            <a:off x="2590363" y="4479875"/>
            <a:ext cx="202505" cy="202505"/>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grpSp>
        <p:nvGrpSpPr>
          <p:cNvPr id="22" name="Groupe 21"/>
          <p:cNvGrpSpPr/>
          <p:nvPr/>
        </p:nvGrpSpPr>
        <p:grpSpPr>
          <a:xfrm>
            <a:off x="2835225" y="4394539"/>
            <a:ext cx="2968643" cy="778187"/>
            <a:chOff x="4088140" y="1008120"/>
            <a:chExt cx="2968643" cy="778187"/>
          </a:xfrm>
          <a:solidFill>
            <a:schemeClr val="accent2">
              <a:lumMod val="40000"/>
              <a:lumOff val="60000"/>
            </a:schemeClr>
          </a:solidFill>
        </p:grpSpPr>
        <p:sp>
          <p:nvSpPr>
            <p:cNvPr id="23" name="Rectangle 22"/>
            <p:cNvSpPr/>
            <p:nvPr/>
          </p:nvSpPr>
          <p:spPr>
            <a:xfrm>
              <a:off x="4088140" y="1008120"/>
              <a:ext cx="2968643" cy="778187"/>
            </a:xfrm>
            <a:prstGeom prst="rect">
              <a:avLst/>
            </a:pr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Rectangle 23"/>
            <p:cNvSpPr/>
            <p:nvPr/>
          </p:nvSpPr>
          <p:spPr>
            <a:xfrm>
              <a:off x="4088140" y="1008120"/>
              <a:ext cx="2968643" cy="778187"/>
            </a:xfrm>
            <a:prstGeom prst="rect">
              <a:avLst/>
            </a:prstGeom>
            <a:grpFill/>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83949" tIns="0" rIns="0" bIns="0" numCol="1" spcCol="1270" anchor="t" anchorCtr="0">
              <a:noAutofit/>
            </a:bodyPr>
            <a:lstStyle/>
            <a:p>
              <a:pPr lvl="0" algn="ctr" defTabSz="1111250">
                <a:lnSpc>
                  <a:spcPct val="90000"/>
                </a:lnSpc>
                <a:spcBef>
                  <a:spcPct val="0"/>
                </a:spcBef>
                <a:spcAft>
                  <a:spcPct val="35000"/>
                </a:spcAft>
              </a:pPr>
              <a:r>
                <a:rPr lang="fr-FR" sz="2500" kern="1200" dirty="0" smtClean="0"/>
                <a:t>L'étalement par multi porteuses classique</a:t>
              </a:r>
              <a:endParaRPr lang="fr-FR" sz="2500" kern="1200" dirty="0"/>
            </a:p>
          </p:txBody>
        </p:sp>
      </p:grpSp>
      <p:grpSp>
        <p:nvGrpSpPr>
          <p:cNvPr id="25" name="Groupe 24"/>
          <p:cNvGrpSpPr/>
          <p:nvPr/>
        </p:nvGrpSpPr>
        <p:grpSpPr>
          <a:xfrm>
            <a:off x="4467705" y="3236985"/>
            <a:ext cx="3364976" cy="904151"/>
            <a:chOff x="1820074" y="2192192"/>
            <a:chExt cx="3580529" cy="904151"/>
          </a:xfrm>
        </p:grpSpPr>
        <p:sp>
          <p:nvSpPr>
            <p:cNvPr id="26" name="Rectangle 25"/>
            <p:cNvSpPr/>
            <p:nvPr/>
          </p:nvSpPr>
          <p:spPr>
            <a:xfrm>
              <a:off x="1820074" y="2192192"/>
              <a:ext cx="3580529" cy="904151"/>
            </a:xfrm>
            <a:prstGeom prst="rect">
              <a:avLst/>
            </a:prstGeom>
            <a:solidFill>
              <a:srgbClr val="FF0000"/>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7" name="Rectangle 26"/>
            <p:cNvSpPr/>
            <p:nvPr/>
          </p:nvSpPr>
          <p:spPr>
            <a:xfrm>
              <a:off x="1820074" y="2192192"/>
              <a:ext cx="3580529" cy="904151"/>
            </a:xfrm>
            <a:prstGeom prst="rect">
              <a:avLst/>
            </a:prstGeom>
            <a:solidFill>
              <a:schemeClr val="accent2">
                <a:lumMod val="40000"/>
                <a:lumOff val="60000"/>
              </a:schemeClr>
            </a:solidFill>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7304" tIns="0" rIns="0" bIns="0" numCol="1" spcCol="1270" anchor="t" anchorCtr="0">
              <a:noAutofit/>
            </a:bodyPr>
            <a:lstStyle/>
            <a:p>
              <a:pPr lvl="0" algn="ctr" defTabSz="1111250">
                <a:lnSpc>
                  <a:spcPct val="90000"/>
                </a:lnSpc>
                <a:spcBef>
                  <a:spcPct val="0"/>
                </a:spcBef>
                <a:spcAft>
                  <a:spcPct val="35000"/>
                </a:spcAft>
              </a:pPr>
              <a:r>
                <a:rPr lang="fr-FR" sz="2500" kern="1200" dirty="0" smtClean="0"/>
                <a:t>L'étalement par fréquences orthogonaux</a:t>
              </a:r>
              <a:endParaRPr lang="fr-FR" sz="2500" kern="1200" dirty="0"/>
            </a:p>
          </p:txBody>
        </p:sp>
      </p:grpSp>
      <p:grpSp>
        <p:nvGrpSpPr>
          <p:cNvPr id="28" name="Groupe 27"/>
          <p:cNvGrpSpPr/>
          <p:nvPr/>
        </p:nvGrpSpPr>
        <p:grpSpPr>
          <a:xfrm>
            <a:off x="4473828" y="3252564"/>
            <a:ext cx="3364976" cy="904151"/>
            <a:chOff x="1820074" y="2192192"/>
            <a:chExt cx="3580529" cy="904151"/>
          </a:xfrm>
        </p:grpSpPr>
        <p:sp>
          <p:nvSpPr>
            <p:cNvPr id="29" name="Rectangle 28"/>
            <p:cNvSpPr/>
            <p:nvPr/>
          </p:nvSpPr>
          <p:spPr>
            <a:xfrm>
              <a:off x="1820074" y="2192192"/>
              <a:ext cx="3580529" cy="9041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0" name="Rectangle 29"/>
            <p:cNvSpPr/>
            <p:nvPr/>
          </p:nvSpPr>
          <p:spPr>
            <a:xfrm>
              <a:off x="1820074" y="2192192"/>
              <a:ext cx="3580529" cy="904151"/>
            </a:xfrm>
            <a:prstGeom prst="rect">
              <a:avLst/>
            </a:prstGeom>
            <a:solidFill>
              <a:srgbClr val="FF0000"/>
            </a:solidFill>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7304" tIns="0" rIns="0" bIns="0" numCol="1" spcCol="1270" anchor="t" anchorCtr="0">
              <a:noAutofit/>
            </a:bodyPr>
            <a:lstStyle/>
            <a:p>
              <a:pPr lvl="0" algn="ctr" defTabSz="1111250">
                <a:lnSpc>
                  <a:spcPct val="90000"/>
                </a:lnSpc>
                <a:spcBef>
                  <a:spcPct val="0"/>
                </a:spcBef>
                <a:spcAft>
                  <a:spcPct val="35000"/>
                </a:spcAft>
              </a:pPr>
              <a:r>
                <a:rPr lang="fr-FR" sz="2500" kern="1200" dirty="0" smtClean="0"/>
                <a:t>L'étalement par fréquences orthogonaux</a:t>
              </a:r>
              <a:endParaRPr lang="fr-FR" sz="2500" kern="1200" dirty="0"/>
            </a:p>
          </p:txBody>
        </p:sp>
      </p:gr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par>
                                <p:cTn id="11" presetID="22" presetClass="entr" presetSubtype="4"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500"/>
                            </p:stCondLst>
                            <p:childTnLst>
                              <p:par>
                                <p:cTn id="15" presetID="14" presetClass="entr" presetSubtype="1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randombar(horizontal)">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par>
                                <p:cTn id="28" presetID="6" presetClass="emph" presetSubtype="0" fill="hold" nodeType="withEffect">
                                  <p:stCondLst>
                                    <p:cond delay="0"/>
                                  </p:stCondLst>
                                  <p:childTnLst>
                                    <p:animScale>
                                      <p:cBhvr>
                                        <p:cTn id="29" dur="2000" fill="hold"/>
                                        <p:tgtEl>
                                          <p:spTgt spid="2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772816"/>
            <a:ext cx="7488832" cy="4392488"/>
          </a:xfrm>
          <a:prstGeom prst="rect">
            <a:avLst/>
          </a:prstGeom>
          <a:noFill/>
          <a:ln>
            <a:noFill/>
          </a:ln>
        </p:spPr>
      </p:pic>
      <p:sp>
        <p:nvSpPr>
          <p:cNvPr id="3" name="Espace réservé du numéro de diapositive 2"/>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14</a:t>
            </a:fld>
            <a:endParaRPr lang="fr-FR" sz="1400" b="1" dirty="0">
              <a:solidFill>
                <a:schemeClr val="tx1"/>
              </a:solidFill>
            </a:endParaRPr>
          </a:p>
        </p:txBody>
      </p:sp>
      <p:sp>
        <p:nvSpPr>
          <p:cNvPr id="9" name="Forme libre 8"/>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0" name="Forme libre 9"/>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2" name="Forme libre 11"/>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3" name="Forme libre 12"/>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4" name="Forme libre 13"/>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6"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0" y="961564"/>
            <a:ext cx="6130840"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Génération du signal MC-CDMA</a:t>
            </a:r>
            <a:endParaRPr lang="fr-FR" sz="2800" dirty="0">
              <a:solidFill>
                <a:prstClr val="black"/>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195" name="Rectangle 3"/>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Espace réservé du numéro de diapositive 2"/>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15</a:t>
            </a:fld>
            <a:endParaRPr lang="fr-FR" sz="1400" b="1" dirty="0">
              <a:solidFill>
                <a:schemeClr val="tx1"/>
              </a:solidFill>
            </a:endParaRPr>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7"/>
          <p:cNvSpPr/>
          <p:nvPr/>
        </p:nvSpPr>
        <p:spPr>
          <a:xfrm>
            <a:off x="0" y="961564"/>
            <a:ext cx="6130840"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Génération du signal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MC-CDMA</a:t>
            </a:r>
            <a:endParaRPr lang="fr-FR" sz="2800" dirty="0">
              <a:solidFill>
                <a:prstClr val="black"/>
              </a:solidFill>
            </a:endParaRPr>
          </a:p>
        </p:txBody>
      </p:sp>
      <mc:AlternateContent xmlns:mc="http://schemas.openxmlformats.org/markup-compatibility/2006" xmlns:a14="http://schemas.microsoft.com/office/drawing/2010/main">
        <mc:Choice Requires="a14">
          <p:sp>
            <p:nvSpPr>
              <p:cNvPr id="2" name="Rectangle 1"/>
              <p:cNvSpPr/>
              <p:nvPr/>
            </p:nvSpPr>
            <p:spPr>
              <a:xfrm>
                <a:off x="0" y="3645024"/>
                <a:ext cx="8248650" cy="2162002"/>
              </a:xfrm>
              <a:prstGeom prst="rect">
                <a:avLst/>
              </a:prstGeom>
            </p:spPr>
            <p:txBody>
              <a:bodyPr wrap="square">
                <a:spAutoFit/>
              </a:bodyPr>
              <a:lstStyle/>
              <a:p>
                <a:pPr marL="342900" lvl="0" indent="-342900" algn="just">
                  <a:spcBef>
                    <a:spcPct val="20000"/>
                  </a:spcBef>
                  <a:buFont typeface="Arial" panose="020B0604020202020204" pitchFamily="34" charset="0"/>
                  <a:buChar char="•"/>
                </a:pPr>
                <a:r>
                  <a:rPr lang="fr-FR" sz="1900" i="1" dirty="0" smtClean="0">
                    <a:solidFill>
                      <a:prstClr val="black"/>
                    </a:solidFill>
                    <a:latin typeface="Times New Roman" pitchFamily="18" charset="0"/>
                    <a:cs typeface="Times New Roman" pitchFamily="18" charset="0"/>
                  </a:rPr>
                  <a:t>P</a:t>
                </a:r>
                <a:r>
                  <a:rPr lang="fr-FR" sz="1900" dirty="0" smtClean="0">
                    <a:solidFill>
                      <a:prstClr val="black"/>
                    </a:solidFill>
                    <a:latin typeface="Times New Roman" pitchFamily="18" charset="0"/>
                    <a:cs typeface="Times New Roman" pitchFamily="18" charset="0"/>
                  </a:rPr>
                  <a:t> est la </a:t>
                </a:r>
                <a:r>
                  <a:rPr lang="fr-FR" sz="1900" dirty="0">
                    <a:solidFill>
                      <a:prstClr val="black"/>
                    </a:solidFill>
                    <a:latin typeface="Times New Roman" pitchFamily="18" charset="0"/>
                    <a:cs typeface="Times New Roman" pitchFamily="18" charset="0"/>
                  </a:rPr>
                  <a:t>puissance des bits de </a:t>
                </a:r>
                <a:r>
                  <a:rPr lang="fr-FR" sz="1900" dirty="0" smtClean="0">
                    <a:solidFill>
                      <a:prstClr val="black"/>
                    </a:solidFill>
                    <a:latin typeface="Times New Roman" pitchFamily="18" charset="0"/>
                    <a:cs typeface="Times New Roman" pitchFamily="18" charset="0"/>
                  </a:rPr>
                  <a:t>données</a:t>
                </a:r>
              </a:p>
              <a:p>
                <a:pPr marL="342900" lvl="0" indent="-342900" algn="just">
                  <a:spcBef>
                    <a:spcPct val="20000"/>
                  </a:spcBef>
                  <a:buFont typeface="Arial" panose="020B0604020202020204" pitchFamily="34" charset="0"/>
                  <a:buChar char="•"/>
                </a:pPr>
                <a14:m>
                  <m:oMath xmlns:m="http://schemas.openxmlformats.org/officeDocument/2006/math">
                    <m:sSub>
                      <m:sSubPr>
                        <m:ctrlPr>
                          <a:rPr lang="fr-FR" sz="2000" i="1">
                            <a:latin typeface="Cambria Math"/>
                          </a:rPr>
                        </m:ctrlPr>
                      </m:sSubPr>
                      <m:e>
                        <m:r>
                          <a:rPr lang="fr-FR" sz="2000" i="1">
                            <a:latin typeface="Cambria Math"/>
                          </a:rPr>
                          <m:t>𝑢</m:t>
                        </m:r>
                      </m:e>
                      <m:sub>
                        <m:sSub>
                          <m:sSubPr>
                            <m:ctrlPr>
                              <a:rPr lang="fr-FR" sz="2000" i="1">
                                <a:latin typeface="Cambria Math"/>
                              </a:rPr>
                            </m:ctrlPr>
                          </m:sSubPr>
                          <m:e>
                            <m:r>
                              <a:rPr lang="fr-FR" sz="2000" i="1">
                                <a:latin typeface="Cambria Math"/>
                              </a:rPr>
                              <m:t>𝑇</m:t>
                            </m:r>
                          </m:e>
                          <m:sub>
                            <m:r>
                              <a:rPr lang="fr-FR" sz="2000" i="1">
                                <a:latin typeface="Cambria Math"/>
                              </a:rPr>
                              <m:t>𝑏</m:t>
                            </m:r>
                          </m:sub>
                        </m:sSub>
                      </m:sub>
                    </m:sSub>
                    <m:d>
                      <m:dPr>
                        <m:ctrlPr>
                          <a:rPr lang="fr-FR" sz="2000" i="1">
                            <a:latin typeface="Cambria Math"/>
                          </a:rPr>
                        </m:ctrlPr>
                      </m:dPr>
                      <m:e>
                        <m:r>
                          <a:rPr lang="fr-FR" sz="2000" i="1">
                            <a:latin typeface="Cambria Math"/>
                          </a:rPr>
                          <m:t>𝑡</m:t>
                        </m:r>
                      </m:e>
                    </m:d>
                  </m:oMath>
                </a14:m>
                <a:r>
                  <a:rPr lang="fr-FR" sz="1900" dirty="0" smtClean="0">
                    <a:solidFill>
                      <a:prstClr val="black"/>
                    </a:solidFill>
                    <a:latin typeface="Times New Roman" pitchFamily="18" charset="0"/>
                    <a:cs typeface="Times New Roman" pitchFamily="18" charset="0"/>
                  </a:rPr>
                  <a:t> e</a:t>
                </a:r>
                <a:r>
                  <a:rPr lang="fr-FR" sz="1900" dirty="0">
                    <a:solidFill>
                      <a:prstClr val="black"/>
                    </a:solidFill>
                    <a:latin typeface="Times New Roman" pitchFamily="18" charset="0"/>
                    <a:cs typeface="Times New Roman" pitchFamily="18" charset="0"/>
                  </a:rPr>
                  <a:t>st l'impulsion rectangulaire définie dans [0, </a:t>
                </a:r>
                <a:r>
                  <a:rPr lang="fr-FR" sz="1900" i="1" dirty="0">
                    <a:solidFill>
                      <a:prstClr val="black"/>
                    </a:solidFill>
                    <a:latin typeface="Times New Roman" pitchFamily="18" charset="0"/>
                    <a:cs typeface="Times New Roman" pitchFamily="18" charset="0"/>
                  </a:rPr>
                  <a:t>T</a:t>
                </a:r>
                <a:r>
                  <a:rPr lang="fr-FR" sz="1900" i="1" baseline="-25000" dirty="0">
                    <a:solidFill>
                      <a:prstClr val="black"/>
                    </a:solidFill>
                    <a:latin typeface="Times New Roman" pitchFamily="18" charset="0"/>
                    <a:cs typeface="Times New Roman" pitchFamily="18" charset="0"/>
                  </a:rPr>
                  <a:t>b</a:t>
                </a:r>
                <a:r>
                  <a:rPr lang="fr-FR" sz="1900" dirty="0">
                    <a:solidFill>
                      <a:prstClr val="black"/>
                    </a:solidFill>
                    <a:latin typeface="Times New Roman" pitchFamily="18" charset="0"/>
                    <a:cs typeface="Times New Roman" pitchFamily="18" charset="0"/>
                  </a:rPr>
                  <a:t>] avec </a:t>
                </a:r>
                <a:r>
                  <a:rPr lang="fr-FR" sz="1900" i="1" dirty="0">
                    <a:solidFill>
                      <a:prstClr val="black"/>
                    </a:solidFill>
                    <a:latin typeface="Times New Roman" pitchFamily="18" charset="0"/>
                    <a:cs typeface="Times New Roman" pitchFamily="18" charset="0"/>
                  </a:rPr>
                  <a:t>T</a:t>
                </a:r>
                <a:r>
                  <a:rPr lang="fr-FR" sz="1900" i="1" baseline="-25000" dirty="0">
                    <a:solidFill>
                      <a:prstClr val="black"/>
                    </a:solidFill>
                    <a:latin typeface="Times New Roman" pitchFamily="18" charset="0"/>
                    <a:cs typeface="Times New Roman" pitchFamily="18" charset="0"/>
                  </a:rPr>
                  <a:t>b</a:t>
                </a:r>
                <a:r>
                  <a:rPr lang="fr-FR" sz="1900" dirty="0">
                    <a:solidFill>
                      <a:prstClr val="black"/>
                    </a:solidFill>
                    <a:latin typeface="Times New Roman" pitchFamily="18" charset="0"/>
                    <a:cs typeface="Times New Roman" pitchFamily="18" charset="0"/>
                  </a:rPr>
                  <a:t> indiquant la durée du </a:t>
                </a:r>
                <a:r>
                  <a:rPr lang="fr-FR" sz="1900" dirty="0" smtClean="0">
                    <a:solidFill>
                      <a:prstClr val="black"/>
                    </a:solidFill>
                    <a:latin typeface="Times New Roman" pitchFamily="18" charset="0"/>
                    <a:cs typeface="Times New Roman" pitchFamily="18" charset="0"/>
                  </a:rPr>
                  <a:t>bit</a:t>
                </a:r>
              </a:p>
              <a:p>
                <a:pPr marL="342900" lvl="0" indent="-342900" algn="just">
                  <a:spcBef>
                    <a:spcPct val="20000"/>
                  </a:spcBef>
                  <a:buFont typeface="Arial" panose="020B0604020202020204" pitchFamily="34" charset="0"/>
                  <a:buChar char="•"/>
                </a:pPr>
                <a14:m>
                  <m:oMath xmlns:m="http://schemas.openxmlformats.org/officeDocument/2006/math">
                    <m:sSub>
                      <m:sSubPr>
                        <m:ctrlPr>
                          <a:rPr lang="fr-FR" sz="2000" i="1">
                            <a:latin typeface="Cambria Math"/>
                          </a:rPr>
                        </m:ctrlPr>
                      </m:sSubPr>
                      <m:e>
                        <m:r>
                          <a:rPr lang="fr-FR" sz="2000" i="1">
                            <a:latin typeface="Cambria Math"/>
                          </a:rPr>
                          <m:t>𝜔</m:t>
                        </m:r>
                      </m:e>
                      <m:sub>
                        <m:r>
                          <a:rPr lang="fr-FR" sz="2000" i="1">
                            <a:latin typeface="Cambria Math"/>
                          </a:rPr>
                          <m:t>𝑛</m:t>
                        </m:r>
                      </m:sub>
                    </m:sSub>
                    <m:r>
                      <a:rPr lang="fr-FR" sz="2000" i="1">
                        <a:latin typeface="Cambria Math"/>
                      </a:rPr>
                      <m:t>=2</m:t>
                    </m:r>
                    <m:r>
                      <a:rPr lang="fr-FR" sz="2000" i="1">
                        <a:latin typeface="Cambria Math"/>
                      </a:rPr>
                      <m:t>𝜋</m:t>
                    </m:r>
                    <m:r>
                      <a:rPr lang="fr-FR" sz="2000" i="1">
                        <a:latin typeface="Cambria Math"/>
                      </a:rPr>
                      <m:t>𝑛</m:t>
                    </m:r>
                    <m:r>
                      <a:rPr lang="fr-FR" sz="2000" i="1">
                        <a:latin typeface="Cambria Math"/>
                      </a:rPr>
                      <m:t>/</m:t>
                    </m:r>
                    <m:sSub>
                      <m:sSubPr>
                        <m:ctrlPr>
                          <a:rPr lang="fr-FR" sz="2000" i="1">
                            <a:latin typeface="Cambria Math"/>
                          </a:rPr>
                        </m:ctrlPr>
                      </m:sSubPr>
                      <m:e>
                        <m:r>
                          <a:rPr lang="fr-FR" sz="2000" i="1">
                            <a:latin typeface="Cambria Math"/>
                          </a:rPr>
                          <m:t>𝑇</m:t>
                        </m:r>
                      </m:e>
                      <m:sub>
                        <m:r>
                          <a:rPr lang="fr-FR" sz="2000" i="1">
                            <a:latin typeface="Cambria Math"/>
                          </a:rPr>
                          <m:t>𝑏</m:t>
                        </m:r>
                      </m:sub>
                    </m:sSub>
                  </m:oMath>
                </a14:m>
                <a:r>
                  <a:rPr lang="fr-FR" sz="1900" dirty="0" smtClean="0">
                    <a:solidFill>
                      <a:prstClr val="black"/>
                    </a:solidFill>
                    <a:latin typeface="Times New Roman" pitchFamily="18" charset="0"/>
                    <a:cs typeface="Times New Roman" pitchFamily="18" charset="0"/>
                  </a:rPr>
                  <a:t>  </a:t>
                </a:r>
                <a:r>
                  <a:rPr lang="fr-FR" sz="1900" dirty="0">
                    <a:solidFill>
                      <a:prstClr val="black"/>
                    </a:solidFill>
                    <a:latin typeface="Times New Roman" pitchFamily="18" charset="0"/>
                    <a:cs typeface="Times New Roman" pitchFamily="18" charset="0"/>
                  </a:rPr>
                  <a:t>est la </a:t>
                </a:r>
                <a:r>
                  <a:rPr lang="fr-FR" sz="1900" i="1" dirty="0">
                    <a:solidFill>
                      <a:prstClr val="black"/>
                    </a:solidFill>
                    <a:latin typeface="Times New Roman" pitchFamily="18" charset="0"/>
                    <a:cs typeface="Times New Roman" pitchFamily="18" charset="0"/>
                  </a:rPr>
                  <a:t>n </a:t>
                </a:r>
                <a:r>
                  <a:rPr lang="fr-FR" sz="1900" baseline="30000" dirty="0" err="1">
                    <a:solidFill>
                      <a:prstClr val="black"/>
                    </a:solidFill>
                    <a:latin typeface="Times New Roman" pitchFamily="18" charset="0"/>
                    <a:cs typeface="Times New Roman" pitchFamily="18" charset="0"/>
                  </a:rPr>
                  <a:t>ème</a:t>
                </a:r>
                <a:r>
                  <a:rPr lang="fr-FR" sz="1900" dirty="0">
                    <a:solidFill>
                      <a:prstClr val="black"/>
                    </a:solidFill>
                    <a:latin typeface="Times New Roman" pitchFamily="18" charset="0"/>
                    <a:cs typeface="Times New Roman" pitchFamily="18" charset="0"/>
                  </a:rPr>
                  <a:t> fréquence angulaire de la sous-porteuse</a:t>
                </a:r>
                <a:r>
                  <a:rPr lang="fr-FR" sz="1900" dirty="0" smtClean="0">
                    <a:solidFill>
                      <a:prstClr val="black"/>
                    </a:solidFill>
                    <a:latin typeface="Times New Roman" pitchFamily="18" charset="0"/>
                    <a:cs typeface="Times New Roman" pitchFamily="18" charset="0"/>
                  </a:rPr>
                  <a:t>,</a:t>
                </a:r>
              </a:p>
              <a:p>
                <a:pPr marL="342900" lvl="0" indent="-342900" algn="just">
                  <a:spcBef>
                    <a:spcPct val="20000"/>
                  </a:spcBef>
                  <a:buFont typeface="Arial" panose="020B0604020202020204" pitchFamily="34" charset="0"/>
                  <a:buChar char="•"/>
                </a:pPr>
                <a14:m>
                  <m:oMath xmlns:m="http://schemas.openxmlformats.org/officeDocument/2006/math">
                    <m:sSub>
                      <m:sSubPr>
                        <m:ctrlPr>
                          <a:rPr lang="fr-FR" sz="2000" i="1">
                            <a:latin typeface="Cambria Math"/>
                          </a:rPr>
                        </m:ctrlPr>
                      </m:sSubPr>
                      <m:e>
                        <m:r>
                          <a:rPr lang="fr-FR" sz="2000" i="1">
                            <a:latin typeface="Cambria Math"/>
                          </a:rPr>
                          <m:t>𝜃</m:t>
                        </m:r>
                      </m:e>
                      <m:sub>
                        <m:r>
                          <a:rPr lang="fr-FR" sz="2000" i="1">
                            <a:latin typeface="Cambria Math"/>
                          </a:rPr>
                          <m:t>𝑘</m:t>
                        </m:r>
                      </m:sub>
                    </m:sSub>
                  </m:oMath>
                </a14:m>
                <a:r>
                  <a:rPr lang="fr-FR" sz="1900" dirty="0" smtClean="0">
                    <a:solidFill>
                      <a:prstClr val="black"/>
                    </a:solidFill>
                    <a:latin typeface="Times New Roman" pitchFamily="18" charset="0"/>
                    <a:cs typeface="Times New Roman" pitchFamily="18" charset="0"/>
                  </a:rPr>
                  <a:t> </a:t>
                </a:r>
                <a:r>
                  <a:rPr lang="fr-FR" sz="1900" dirty="0">
                    <a:solidFill>
                      <a:prstClr val="black"/>
                    </a:solidFill>
                    <a:latin typeface="Times New Roman" pitchFamily="18" charset="0"/>
                    <a:cs typeface="Times New Roman" pitchFamily="18" charset="0"/>
                  </a:rPr>
                  <a:t>e</a:t>
                </a:r>
                <a:r>
                  <a:rPr lang="fr-FR" sz="1900" dirty="0" smtClean="0">
                    <a:solidFill>
                      <a:prstClr val="black"/>
                    </a:solidFill>
                    <a:latin typeface="Times New Roman" pitchFamily="18" charset="0"/>
                    <a:cs typeface="Times New Roman" pitchFamily="18" charset="0"/>
                  </a:rPr>
                  <a:t>st la </a:t>
                </a:r>
                <a:r>
                  <a:rPr lang="fr-FR" sz="1900" dirty="0">
                    <a:solidFill>
                      <a:prstClr val="black"/>
                    </a:solidFill>
                    <a:latin typeface="Times New Roman" pitchFamily="18" charset="0"/>
                    <a:cs typeface="Times New Roman" pitchFamily="18" charset="0"/>
                  </a:rPr>
                  <a:t>phase aléatoire </a:t>
                </a:r>
                <a:r>
                  <a:rPr lang="fr-FR" sz="1900" dirty="0" smtClean="0">
                    <a:solidFill>
                      <a:prstClr val="black"/>
                    </a:solidFill>
                    <a:latin typeface="Times New Roman" pitchFamily="18" charset="0"/>
                    <a:cs typeface="Times New Roman" pitchFamily="18" charset="0"/>
                  </a:rPr>
                  <a:t>qui est </a:t>
                </a:r>
                <a:r>
                  <a:rPr lang="fr-FR" sz="1900" dirty="0">
                    <a:solidFill>
                      <a:prstClr val="black"/>
                    </a:solidFill>
                    <a:latin typeface="Times New Roman" pitchFamily="18" charset="0"/>
                    <a:cs typeface="Times New Roman" pitchFamily="18" charset="0"/>
                  </a:rPr>
                  <a:t>uniformément répartie sur [0, 2</a:t>
                </a:r>
                <a14:m>
                  <m:oMath xmlns:m="http://schemas.openxmlformats.org/officeDocument/2006/math">
                    <m:r>
                      <a:rPr lang="fr-FR" sz="2000" i="1">
                        <a:latin typeface="Cambria Math"/>
                      </a:rPr>
                      <m:t>𝜋</m:t>
                    </m:r>
                  </m:oMath>
                </a14:m>
                <a:r>
                  <a:rPr lang="fr-FR" sz="1900" dirty="0" smtClean="0">
                    <a:solidFill>
                      <a:prstClr val="black"/>
                    </a:solidFill>
                    <a:latin typeface="Times New Roman" pitchFamily="18" charset="0"/>
                    <a:cs typeface="Times New Roman" pitchFamily="18" charset="0"/>
                  </a:rPr>
                  <a:t>]</a:t>
                </a:r>
              </a:p>
              <a:p>
                <a:pPr marL="342900" lvl="0" indent="-342900" algn="just">
                  <a:spcBef>
                    <a:spcPct val="20000"/>
                  </a:spcBef>
                  <a:buFont typeface="Arial" panose="020B0604020202020204" pitchFamily="34" charset="0"/>
                  <a:buChar char="•"/>
                </a:pPr>
                <a:r>
                  <a:rPr lang="fr-FR" sz="1900" dirty="0" smtClean="0">
                    <a:solidFill>
                      <a:prstClr val="black"/>
                    </a:solidFill>
                    <a:latin typeface="Times New Roman" pitchFamily="18" charset="0"/>
                    <a:cs typeface="Times New Roman" pitchFamily="18" charset="0"/>
                  </a:rPr>
                  <a:t>Les </a:t>
                </a:r>
                <a:r>
                  <a:rPr lang="fr-FR" sz="1900" dirty="0">
                    <a:solidFill>
                      <a:prstClr val="black"/>
                    </a:solidFill>
                    <a:latin typeface="Times New Roman" pitchFamily="18" charset="0"/>
                    <a:cs typeface="Times New Roman" pitchFamily="18" charset="0"/>
                  </a:rPr>
                  <a:t>sous-porteuses voisines sont orthogonales et séparées par </a:t>
                </a:r>
                <a14:m>
                  <m:oMath xmlns:m="http://schemas.openxmlformats.org/officeDocument/2006/math">
                    <m:r>
                      <a:rPr lang="fr-FR" sz="2000" i="1">
                        <a:latin typeface="Cambria Math"/>
                      </a:rPr>
                      <m:t>∆</m:t>
                    </m:r>
                    <m:r>
                      <a:rPr lang="fr-FR" sz="2000" i="1">
                        <a:latin typeface="Cambria Math"/>
                      </a:rPr>
                      <m:t>𝜔</m:t>
                    </m:r>
                    <m:r>
                      <a:rPr lang="fr-FR" sz="2000" i="1">
                        <a:latin typeface="Cambria Math"/>
                      </a:rPr>
                      <m:t>=2</m:t>
                    </m:r>
                    <m:r>
                      <a:rPr lang="fr-FR" sz="2000" i="1">
                        <a:latin typeface="Cambria Math"/>
                      </a:rPr>
                      <m:t>𝜋</m:t>
                    </m:r>
                    <m:r>
                      <a:rPr lang="fr-FR" sz="2000" i="1">
                        <a:latin typeface="Cambria Math"/>
                      </a:rPr>
                      <m:t>/</m:t>
                    </m:r>
                    <m:sSub>
                      <m:sSubPr>
                        <m:ctrlPr>
                          <a:rPr lang="fr-FR" sz="2000" i="1">
                            <a:latin typeface="Cambria Math"/>
                          </a:rPr>
                        </m:ctrlPr>
                      </m:sSubPr>
                      <m:e>
                        <m:r>
                          <a:rPr lang="fr-FR" sz="2000" i="1">
                            <a:latin typeface="Cambria Math"/>
                          </a:rPr>
                          <m:t>𝑇</m:t>
                        </m:r>
                      </m:e>
                      <m:sub>
                        <m:r>
                          <a:rPr lang="fr-FR" sz="2000" i="1">
                            <a:latin typeface="Cambria Math"/>
                          </a:rPr>
                          <m:t>𝑏</m:t>
                        </m:r>
                      </m:sub>
                    </m:sSub>
                  </m:oMath>
                </a14:m>
                <a:endParaRPr lang="fr-FR" sz="1900" dirty="0">
                  <a:solidFill>
                    <a:prstClr val="black"/>
                  </a:solidFill>
                  <a:latin typeface="Times New Roman" pitchFamily="18" charset="0"/>
                  <a:cs typeface="Times New Roman"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0" y="3645024"/>
                <a:ext cx="8248650" cy="2162002"/>
              </a:xfrm>
              <a:prstGeom prst="rect">
                <a:avLst/>
              </a:prstGeom>
              <a:blipFill rotWithShape="1">
                <a:blip r:embed="rId2"/>
                <a:stretch>
                  <a:fillRect l="-591" t="-1408" r="-665" b="-4225"/>
                </a:stretch>
              </a:blipFill>
            </p:spPr>
            <p:txBody>
              <a:bodyPr/>
              <a:lstStyle/>
              <a:p>
                <a:r>
                  <a:rPr lang="fr-FR">
                    <a:noFill/>
                  </a:rPr>
                  <a:t> </a:t>
                </a:r>
              </a:p>
            </p:txBody>
          </p:sp>
        </mc:Fallback>
      </mc:AlternateContent>
      <p:sp>
        <p:nvSpPr>
          <p:cNvPr id="9" name="Rectangle 8"/>
          <p:cNvSpPr/>
          <p:nvPr/>
        </p:nvSpPr>
        <p:spPr>
          <a:xfrm>
            <a:off x="1006088" y="1535112"/>
            <a:ext cx="4574024" cy="400110"/>
          </a:xfrm>
          <a:prstGeom prst="rect">
            <a:avLst/>
          </a:prstGeom>
        </p:spPr>
        <p:txBody>
          <a:bodyPr wrap="square">
            <a:spAutoFit/>
          </a:bodyPr>
          <a:lstStyle/>
          <a:p>
            <a:pPr lvl="0" algn="just">
              <a:spcBef>
                <a:spcPct val="20000"/>
              </a:spcBef>
            </a:pPr>
            <a:r>
              <a:rPr lang="fr-FR" sz="2000" dirty="0">
                <a:solidFill>
                  <a:prstClr val="black"/>
                </a:solidFill>
                <a:latin typeface="Times New Roman" pitchFamily="18" charset="0"/>
                <a:cs typeface="Times New Roman" pitchFamily="18" charset="0"/>
              </a:rPr>
              <a:t>Le signal MC-CDMA de l’utilisateur </a:t>
            </a:r>
            <a:r>
              <a:rPr lang="fr-FR" sz="2000" i="1" dirty="0">
                <a:solidFill>
                  <a:prstClr val="black"/>
                </a:solidFill>
                <a:latin typeface="Times New Roman" pitchFamily="18" charset="0"/>
                <a:cs typeface="Times New Roman" pitchFamily="18" charset="0"/>
              </a:rPr>
              <a:t>k</a:t>
            </a:r>
            <a:r>
              <a:rPr lang="fr-FR" sz="2000" dirty="0">
                <a:solidFill>
                  <a:prstClr val="black"/>
                </a:solidFill>
                <a:latin typeface="Times New Roman" pitchFamily="18" charset="0"/>
                <a:cs typeface="Times New Roman" pitchFamily="18" charset="0"/>
              </a:rPr>
              <a:t> </a:t>
            </a:r>
            <a:endParaRPr lang="fr-FR" sz="1900" dirty="0">
              <a:solidFill>
                <a:prstClr val="black"/>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21" name="Rectangle 20"/>
              <p:cNvSpPr/>
              <p:nvPr/>
            </p:nvSpPr>
            <p:spPr>
              <a:xfrm>
                <a:off x="2015716" y="2204864"/>
                <a:ext cx="6470034" cy="9244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i="1">
                          <a:latin typeface="Cambria Math"/>
                        </a:rPr>
                        <m:t> </m:t>
                      </m:r>
                      <m:sSub>
                        <m:sSubPr>
                          <m:ctrlPr>
                            <a:rPr lang="fr-FR" i="1">
                              <a:latin typeface="Cambria Math"/>
                            </a:rPr>
                          </m:ctrlPr>
                        </m:sSubPr>
                        <m:e>
                          <m:r>
                            <a:rPr lang="fr-FR" i="1">
                              <a:latin typeface="Cambria Math"/>
                            </a:rPr>
                            <m:t>𝑠</m:t>
                          </m:r>
                        </m:e>
                        <m:sub>
                          <m:r>
                            <a:rPr lang="fr-FR" i="1">
                              <a:latin typeface="Cambria Math"/>
                            </a:rPr>
                            <m:t>𝑘</m:t>
                          </m:r>
                        </m:sub>
                      </m:sSub>
                      <m:d>
                        <m:dPr>
                          <m:ctrlPr>
                            <a:rPr lang="fr-FR" i="1">
                              <a:latin typeface="Cambria Math"/>
                            </a:rPr>
                          </m:ctrlPr>
                        </m:dPr>
                        <m:e>
                          <m:r>
                            <a:rPr lang="fr-FR" i="1">
                              <a:latin typeface="Cambria Math"/>
                            </a:rPr>
                            <m:t>𝑡</m:t>
                          </m:r>
                        </m:e>
                      </m:d>
                      <m:r>
                        <a:rPr lang="fr-FR" i="1">
                          <a:latin typeface="Cambria Math"/>
                        </a:rPr>
                        <m:t>=</m:t>
                      </m:r>
                      <m:rad>
                        <m:radPr>
                          <m:degHide m:val="on"/>
                          <m:ctrlPr>
                            <a:rPr lang="fr-FR" i="1">
                              <a:latin typeface="Cambria Math"/>
                            </a:rPr>
                          </m:ctrlPr>
                        </m:radPr>
                        <m:deg/>
                        <m:e>
                          <m:f>
                            <m:fPr>
                              <m:ctrlPr>
                                <a:rPr lang="fr-FR" i="1">
                                  <a:latin typeface="Cambria Math"/>
                                </a:rPr>
                              </m:ctrlPr>
                            </m:fPr>
                            <m:num>
                              <m:r>
                                <a:rPr lang="fr-FR" i="1">
                                  <a:latin typeface="Cambria Math"/>
                                </a:rPr>
                                <m:t>2</m:t>
                              </m:r>
                              <m:r>
                                <a:rPr lang="fr-FR" i="1">
                                  <a:latin typeface="Cambria Math"/>
                                </a:rPr>
                                <m:t>𝑃</m:t>
                              </m:r>
                            </m:num>
                            <m:den>
                              <m:r>
                                <a:rPr lang="fr-FR" i="1">
                                  <a:latin typeface="Cambria Math"/>
                                </a:rPr>
                                <m:t>𝑁</m:t>
                              </m:r>
                            </m:den>
                          </m:f>
                        </m:e>
                      </m:rad>
                      <m:nary>
                        <m:naryPr>
                          <m:chr m:val="∑"/>
                          <m:limLoc m:val="undOvr"/>
                          <m:ctrlPr>
                            <a:rPr lang="fr-FR" i="1">
                              <a:latin typeface="Cambria Math"/>
                            </a:rPr>
                          </m:ctrlPr>
                        </m:naryPr>
                        <m:sub>
                          <m:r>
                            <a:rPr lang="fr-FR" i="1">
                              <a:latin typeface="Cambria Math"/>
                            </a:rPr>
                            <m:t>𝑚</m:t>
                          </m:r>
                          <m:r>
                            <a:rPr lang="fr-FR" i="1">
                              <a:latin typeface="Cambria Math"/>
                            </a:rPr>
                            <m:t>=−∞</m:t>
                          </m:r>
                        </m:sub>
                        <m:sup>
                          <m:r>
                            <a:rPr lang="fr-FR" i="1">
                              <a:latin typeface="Cambria Math"/>
                            </a:rPr>
                            <m:t>+∞</m:t>
                          </m:r>
                        </m:sup>
                        <m:e>
                          <m:sSub>
                            <m:sSubPr>
                              <m:ctrlPr>
                                <a:rPr lang="fr-FR" i="1">
                                  <a:latin typeface="Cambria Math"/>
                                </a:rPr>
                              </m:ctrlPr>
                            </m:sSubPr>
                            <m:e>
                              <m:r>
                                <a:rPr lang="fr-FR" i="1">
                                  <a:latin typeface="Cambria Math"/>
                                </a:rPr>
                                <m:t>𝑏</m:t>
                              </m:r>
                            </m:e>
                            <m:sub>
                              <m:r>
                                <a:rPr lang="fr-FR" i="1">
                                  <a:latin typeface="Cambria Math"/>
                                </a:rPr>
                                <m:t>𝑘</m:t>
                              </m:r>
                            </m:sub>
                          </m:sSub>
                          <m:d>
                            <m:dPr>
                              <m:ctrlPr>
                                <a:rPr lang="fr-FR" i="1">
                                  <a:latin typeface="Cambria Math"/>
                                </a:rPr>
                              </m:ctrlPr>
                            </m:dPr>
                            <m:e>
                              <m:r>
                                <a:rPr lang="fr-FR" i="1">
                                  <a:latin typeface="Cambria Math"/>
                                </a:rPr>
                                <m:t>𝑚</m:t>
                              </m:r>
                            </m:e>
                          </m:d>
                          <m:sSub>
                            <m:sSubPr>
                              <m:ctrlPr>
                                <a:rPr lang="fr-FR" i="1">
                                  <a:latin typeface="Cambria Math"/>
                                </a:rPr>
                              </m:ctrlPr>
                            </m:sSubPr>
                            <m:e>
                              <m:r>
                                <a:rPr lang="fr-FR" i="1">
                                  <a:latin typeface="Cambria Math"/>
                                </a:rPr>
                                <m:t>𝑢</m:t>
                              </m:r>
                            </m:e>
                            <m:sub>
                              <m:sSub>
                                <m:sSubPr>
                                  <m:ctrlPr>
                                    <a:rPr lang="fr-FR" i="1">
                                      <a:latin typeface="Cambria Math"/>
                                    </a:rPr>
                                  </m:ctrlPr>
                                </m:sSubPr>
                                <m:e>
                                  <m:r>
                                    <a:rPr lang="fr-FR" i="1">
                                      <a:latin typeface="Cambria Math"/>
                                    </a:rPr>
                                    <m:t>𝑇</m:t>
                                  </m:r>
                                </m:e>
                                <m:sub>
                                  <m:r>
                                    <a:rPr lang="fr-FR" i="1">
                                      <a:latin typeface="Cambria Math"/>
                                    </a:rPr>
                                    <m:t>𝑏</m:t>
                                  </m:r>
                                </m:sub>
                              </m:sSub>
                            </m:sub>
                          </m:sSub>
                          <m:d>
                            <m:dPr>
                              <m:ctrlPr>
                                <a:rPr lang="fr-FR" i="1">
                                  <a:latin typeface="Cambria Math"/>
                                </a:rPr>
                              </m:ctrlPr>
                            </m:dPr>
                            <m:e>
                              <m:r>
                                <a:rPr lang="fr-FR" i="1">
                                  <a:latin typeface="Cambria Math"/>
                                </a:rPr>
                                <m:t>𝑡</m:t>
                              </m:r>
                              <m:r>
                                <a:rPr lang="fr-FR" i="1">
                                  <a:latin typeface="Cambria Math"/>
                                </a:rPr>
                                <m:t>−</m:t>
                              </m:r>
                              <m:r>
                                <a:rPr lang="fr-FR" i="1">
                                  <a:latin typeface="Cambria Math"/>
                                </a:rPr>
                                <m:t>𝑚</m:t>
                              </m:r>
                              <m:sSub>
                                <m:sSubPr>
                                  <m:ctrlPr>
                                    <a:rPr lang="fr-FR" i="1">
                                      <a:latin typeface="Cambria Math"/>
                                    </a:rPr>
                                  </m:ctrlPr>
                                </m:sSubPr>
                                <m:e>
                                  <m:r>
                                    <a:rPr lang="fr-FR" i="1">
                                      <a:latin typeface="Cambria Math"/>
                                    </a:rPr>
                                    <m:t>𝑇</m:t>
                                  </m:r>
                                </m:e>
                                <m:sub>
                                  <m:r>
                                    <a:rPr lang="fr-FR" i="1">
                                      <a:latin typeface="Cambria Math"/>
                                    </a:rPr>
                                    <m:t>𝑏</m:t>
                                  </m:r>
                                </m:sub>
                              </m:sSub>
                            </m:e>
                          </m:d>
                        </m:e>
                      </m:nary>
                      <m:nary>
                        <m:naryPr>
                          <m:chr m:val="∑"/>
                          <m:limLoc m:val="undOvr"/>
                          <m:ctrlPr>
                            <a:rPr lang="fr-FR" i="1">
                              <a:latin typeface="Cambria Math"/>
                            </a:rPr>
                          </m:ctrlPr>
                        </m:naryPr>
                        <m:sub>
                          <m:r>
                            <a:rPr lang="fr-FR" i="1">
                              <a:latin typeface="Cambria Math"/>
                            </a:rPr>
                            <m:t>𝑛</m:t>
                          </m:r>
                          <m:r>
                            <a:rPr lang="fr-FR" i="1">
                              <a:latin typeface="Cambria Math"/>
                            </a:rPr>
                            <m:t>=1</m:t>
                          </m:r>
                        </m:sub>
                        <m:sup>
                          <m:r>
                            <a:rPr lang="fr-FR" i="1">
                              <a:latin typeface="Cambria Math"/>
                            </a:rPr>
                            <m:t>𝑁</m:t>
                          </m:r>
                        </m:sup>
                        <m:e>
                          <m:sSub>
                            <m:sSubPr>
                              <m:ctrlPr>
                                <a:rPr lang="fr-FR" i="1">
                                  <a:latin typeface="Cambria Math"/>
                                </a:rPr>
                              </m:ctrlPr>
                            </m:sSubPr>
                            <m:e>
                              <m:r>
                                <a:rPr lang="fr-FR" i="1">
                                  <a:latin typeface="Cambria Math"/>
                                </a:rPr>
                                <m:t>𝑐</m:t>
                              </m:r>
                            </m:e>
                            <m:sub>
                              <m:r>
                                <a:rPr lang="fr-FR" i="1">
                                  <a:latin typeface="Cambria Math"/>
                                </a:rPr>
                                <m:t>𝑘</m:t>
                              </m:r>
                              <m:r>
                                <a:rPr lang="fr-FR" i="1">
                                  <a:latin typeface="Cambria Math"/>
                                </a:rPr>
                                <m:t>,</m:t>
                              </m:r>
                              <m:r>
                                <a:rPr lang="fr-FR" i="1">
                                  <a:latin typeface="Cambria Math"/>
                                </a:rPr>
                                <m:t>𝑛</m:t>
                              </m:r>
                            </m:sub>
                          </m:sSub>
                          <m:sSup>
                            <m:sSupPr>
                              <m:ctrlPr>
                                <a:rPr lang="fr-FR" i="1">
                                  <a:latin typeface="Cambria Math"/>
                                </a:rPr>
                              </m:ctrlPr>
                            </m:sSupPr>
                            <m:e>
                              <m:r>
                                <a:rPr lang="fr-FR" i="1">
                                  <a:latin typeface="Cambria Math"/>
                                </a:rPr>
                                <m:t>𝑒</m:t>
                              </m:r>
                            </m:e>
                            <m:sup>
                              <m:r>
                                <a:rPr lang="fr-FR" i="1">
                                  <a:latin typeface="Cambria Math"/>
                                </a:rPr>
                                <m:t>𝑗</m:t>
                              </m:r>
                              <m:d>
                                <m:dPr>
                                  <m:ctrlPr>
                                    <a:rPr lang="fr-FR" i="1">
                                      <a:latin typeface="Cambria Math"/>
                                    </a:rPr>
                                  </m:ctrlPr>
                                </m:dPr>
                                <m:e>
                                  <m:sSub>
                                    <m:sSubPr>
                                      <m:ctrlPr>
                                        <a:rPr lang="fr-FR" i="1">
                                          <a:latin typeface="Cambria Math"/>
                                        </a:rPr>
                                      </m:ctrlPr>
                                    </m:sSubPr>
                                    <m:e>
                                      <m:r>
                                        <a:rPr lang="fr-FR" i="1">
                                          <a:latin typeface="Cambria Math"/>
                                        </a:rPr>
                                        <m:t>𝜔</m:t>
                                      </m:r>
                                    </m:e>
                                    <m:sub>
                                      <m:r>
                                        <a:rPr lang="fr-FR" i="1">
                                          <a:latin typeface="Cambria Math"/>
                                        </a:rPr>
                                        <m:t>𝑛</m:t>
                                      </m:r>
                                    </m:sub>
                                  </m:sSub>
                                  <m:r>
                                    <a:rPr lang="fr-FR" i="1">
                                      <a:latin typeface="Cambria Math"/>
                                    </a:rPr>
                                    <m:t>𝑡</m:t>
                                  </m:r>
                                  <m:r>
                                    <a:rPr lang="fr-FR" i="1">
                                      <a:latin typeface="Cambria Math"/>
                                    </a:rPr>
                                    <m:t>+</m:t>
                                  </m:r>
                                  <m:sSub>
                                    <m:sSubPr>
                                      <m:ctrlPr>
                                        <a:rPr lang="fr-FR" i="1">
                                          <a:latin typeface="Cambria Math"/>
                                        </a:rPr>
                                      </m:ctrlPr>
                                    </m:sSubPr>
                                    <m:e>
                                      <m:r>
                                        <a:rPr lang="fr-FR" i="1">
                                          <a:latin typeface="Cambria Math"/>
                                        </a:rPr>
                                        <m:t>𝜃</m:t>
                                      </m:r>
                                    </m:e>
                                    <m:sub>
                                      <m:r>
                                        <a:rPr lang="fr-FR" i="1">
                                          <a:latin typeface="Cambria Math"/>
                                        </a:rPr>
                                        <m:t>𝑘</m:t>
                                      </m:r>
                                    </m:sub>
                                  </m:sSub>
                                </m:e>
                              </m:d>
                            </m:sup>
                          </m:sSup>
                        </m:e>
                      </m:nary>
                    </m:oMath>
                  </m:oMathPara>
                </a14:m>
                <a:endParaRPr lang="fr-FR" dirty="0"/>
              </a:p>
            </p:txBody>
          </p:sp>
        </mc:Choice>
        <mc:Fallback>
          <p:sp>
            <p:nvSpPr>
              <p:cNvPr id="21" name="Rectangle 20"/>
              <p:cNvSpPr>
                <a:spLocks noRot="1" noChangeAspect="1" noMove="1" noResize="1" noEditPoints="1" noAdjustHandles="1" noChangeArrowheads="1" noChangeShapeType="1" noTextEdit="1"/>
              </p:cNvSpPr>
              <p:nvPr/>
            </p:nvSpPr>
            <p:spPr>
              <a:xfrm>
                <a:off x="2015716" y="2204864"/>
                <a:ext cx="6470034" cy="924420"/>
              </a:xfrm>
              <a:prstGeom prst="rect">
                <a:avLst/>
              </a:prstGeom>
              <a:blipFill rotWithShape="1">
                <a:blip r:embed="rId3"/>
                <a:stretch>
                  <a:fillRect/>
                </a:stretch>
              </a:blipFill>
            </p:spPr>
            <p:txBody>
              <a:bodyPr/>
              <a:lstStyle/>
              <a:p>
                <a:r>
                  <a:rPr lang="fr-FR">
                    <a:noFill/>
                  </a:rPr>
                  <a:t> </a:t>
                </a:r>
              </a:p>
            </p:txBody>
          </p:sp>
        </mc:Fallback>
      </mc:AlternateContent>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340768"/>
            <a:ext cx="8229600" cy="4525963"/>
          </a:xfrm>
        </p:spPr>
        <p:txBody>
          <a:bodyPr>
            <a:normAutofit/>
          </a:bodyPr>
          <a:lstStyle/>
          <a:p>
            <a:pPr>
              <a:buNone/>
            </a:pPr>
            <a:r>
              <a:rPr lang="fr-FR" b="1" dirty="0" smtClean="0"/>
              <a:t> </a:t>
            </a:r>
            <a:endParaRPr lang="fr-FR" dirty="0" smtClean="0"/>
          </a:p>
          <a:p>
            <a:pPr>
              <a:buNone/>
            </a:pPr>
            <a:endParaRPr lang="fr-FR" dirty="0"/>
          </a:p>
        </p:txBody>
      </p:sp>
      <p:pic>
        <p:nvPicPr>
          <p:cNvPr id="5" name="Image 4"/>
          <p:cNvPicPr/>
          <p:nvPr/>
        </p:nvPicPr>
        <p:blipFill>
          <a:blip r:embed="rId2" cstate="print"/>
          <a:srcRect/>
          <a:stretch>
            <a:fillRect/>
          </a:stretch>
        </p:blipFill>
        <p:spPr bwMode="auto">
          <a:xfrm>
            <a:off x="755577" y="1772816"/>
            <a:ext cx="7432748" cy="4104456"/>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16</a:t>
            </a:fld>
            <a:endParaRPr lang="fr-FR" sz="1400" b="1" dirty="0">
              <a:solidFill>
                <a:schemeClr val="tx1"/>
              </a:solidFill>
            </a:endParaRPr>
          </a:p>
        </p:txBody>
      </p:sp>
      <p:sp>
        <p:nvSpPr>
          <p:cNvPr id="2" name="Rectangle 1"/>
          <p:cNvSpPr/>
          <p:nvPr/>
        </p:nvSpPr>
        <p:spPr>
          <a:xfrm>
            <a:off x="13712" y="908720"/>
            <a:ext cx="6064597"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Structure du récepteur MC-CDM</a:t>
            </a:r>
            <a:endParaRPr lang="fr-FR" sz="2800" dirty="0">
              <a:solidFill>
                <a:prstClr val="black"/>
              </a:solidFill>
            </a:endParaRPr>
          </a:p>
        </p:txBody>
      </p:sp>
      <p:sp>
        <p:nvSpPr>
          <p:cNvPr id="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 name="Forme libre 10"/>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3" name="Forme libre 12"/>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4" name="Forme libre 13"/>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5" name="Forme libre 14"/>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8"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615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6152" name="Rectangle 8"/>
          <p:cNvSpPr>
            <a:spLocks noChangeArrowheads="1"/>
          </p:cNvSpPr>
          <p:nvPr/>
        </p:nvSpPr>
        <p:spPr bwMode="auto">
          <a:xfrm>
            <a:off x="0" y="9810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615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61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6" name="Espace réservé du numéro de diapositive 5"/>
          <p:cNvSpPr>
            <a:spLocks noGrp="1"/>
          </p:cNvSpPr>
          <p:nvPr>
            <p:ph type="sldNum" sz="quarter" idx="12"/>
          </p:nvPr>
        </p:nvSpPr>
        <p:spPr>
          <a:xfrm>
            <a:off x="-4128" y="6492875"/>
            <a:ext cx="395064" cy="365125"/>
          </a:xfrm>
        </p:spPr>
        <p:txBody>
          <a:bodyPr/>
          <a:lstStyle/>
          <a:p>
            <a:fld id="{5BA4D1DE-46DA-47C8-BD15-5DAF8639B247}" type="slidenum">
              <a:rPr lang="fr-FR" sz="1400" b="1" smtClean="0">
                <a:solidFill>
                  <a:schemeClr val="tx1"/>
                </a:solidFill>
              </a:rPr>
              <a:pPr/>
              <a:t>17</a:t>
            </a:fld>
            <a:endParaRPr lang="fr-FR" sz="1400" b="1" dirty="0">
              <a:solidFill>
                <a:schemeClr val="tx1"/>
              </a:solidFill>
            </a:endParaRPr>
          </a:p>
        </p:txBody>
      </p:sp>
      <p:sp>
        <p:nvSpPr>
          <p:cNvPr id="26" name="Rectangle 25"/>
          <p:cNvSpPr/>
          <p:nvPr/>
        </p:nvSpPr>
        <p:spPr>
          <a:xfrm>
            <a:off x="9584" y="881340"/>
            <a:ext cx="6064597"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Structure du récepteur MC-CDM</a:t>
            </a:r>
            <a:endParaRPr lang="fr-FR" sz="2800" dirty="0">
              <a:solidFill>
                <a:prstClr val="black"/>
              </a:solidFill>
            </a:endParaRPr>
          </a:p>
        </p:txBody>
      </p:sp>
      <p:sp>
        <p:nvSpPr>
          <p:cNvPr id="27"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8" name="Forme libre 27"/>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9" name="Forme libre 28"/>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30" name="Forme libre 29"/>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31" name="Forme libre 30"/>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32" name="Forme libre 31"/>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33" name="Forme libre 32"/>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34" name="Forme libre 33"/>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35" name="Rectangle 8"/>
          <p:cNvSpPr>
            <a:spLocks noChangeArrowheads="1"/>
          </p:cNvSpPr>
          <p:nvPr/>
        </p:nvSpPr>
        <p:spPr bwMode="auto">
          <a:xfrm>
            <a:off x="-4128" y="-273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677468" y="1438275"/>
            <a:ext cx="2286000" cy="400110"/>
          </a:xfrm>
          <a:prstGeom prst="rect">
            <a:avLst/>
          </a:prstGeom>
        </p:spPr>
        <p:txBody>
          <a:bodyPr>
            <a:spAutoFit/>
          </a:bodyPr>
          <a:lstStyle/>
          <a:p>
            <a:pPr marL="342900" indent="-342900">
              <a:buFont typeface="Wingdings" panose="05000000000000000000" pitchFamily="2" charset="2"/>
              <a:buChar char="Ø"/>
            </a:pPr>
            <a:r>
              <a:rPr lang="fr-FR" sz="2000" dirty="0">
                <a:solidFill>
                  <a:prstClr val="black"/>
                </a:solidFill>
                <a:latin typeface="Times New Roman" pitchFamily="18" charset="0"/>
                <a:cs typeface="Times New Roman" pitchFamily="18" charset="0"/>
              </a:rPr>
              <a:t>Le signal reçu</a:t>
            </a:r>
            <a:endParaRPr lang="fr-FR" sz="2000" dirty="0"/>
          </a:p>
        </p:txBody>
      </p:sp>
      <mc:AlternateContent xmlns:mc="http://schemas.openxmlformats.org/markup-compatibility/2006" xmlns:a14="http://schemas.microsoft.com/office/drawing/2010/main">
        <mc:Choice Requires="a14">
          <p:sp>
            <p:nvSpPr>
              <p:cNvPr id="7" name="Rectangle 6"/>
              <p:cNvSpPr/>
              <p:nvPr/>
            </p:nvSpPr>
            <p:spPr>
              <a:xfrm>
                <a:off x="1403648" y="2000460"/>
                <a:ext cx="7416824" cy="92448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i="1">
                          <a:latin typeface="Cambria Math"/>
                        </a:rPr>
                        <m:t>𝑟</m:t>
                      </m:r>
                      <m:d>
                        <m:dPr>
                          <m:ctrlPr>
                            <a:rPr lang="fr-FR" i="1">
                              <a:latin typeface="Cambria Math"/>
                            </a:rPr>
                          </m:ctrlPr>
                        </m:dPr>
                        <m:e>
                          <m:r>
                            <a:rPr lang="fr-FR" i="1">
                              <a:latin typeface="Cambria Math"/>
                            </a:rPr>
                            <m:t>𝑡</m:t>
                          </m:r>
                        </m:e>
                      </m:d>
                      <m:r>
                        <a:rPr lang="fr-FR" i="1">
                          <a:latin typeface="Cambria Math"/>
                        </a:rPr>
                        <m:t>=</m:t>
                      </m:r>
                      <m:rad>
                        <m:radPr>
                          <m:degHide m:val="on"/>
                          <m:ctrlPr>
                            <a:rPr lang="fr-FR" i="1">
                              <a:latin typeface="Cambria Math"/>
                            </a:rPr>
                          </m:ctrlPr>
                        </m:radPr>
                        <m:deg/>
                        <m:e>
                          <m:f>
                            <m:fPr>
                              <m:ctrlPr>
                                <a:rPr lang="fr-FR" i="1">
                                  <a:latin typeface="Cambria Math"/>
                                </a:rPr>
                              </m:ctrlPr>
                            </m:fPr>
                            <m:num>
                              <m:r>
                                <a:rPr lang="fr-FR" i="1">
                                  <a:latin typeface="Cambria Math"/>
                                </a:rPr>
                                <m:t>2</m:t>
                              </m:r>
                              <m:r>
                                <a:rPr lang="fr-FR" i="1">
                                  <a:latin typeface="Cambria Math"/>
                                </a:rPr>
                                <m:t>𝑝</m:t>
                              </m:r>
                            </m:num>
                            <m:den>
                              <m:r>
                                <a:rPr lang="fr-FR" i="1">
                                  <a:latin typeface="Cambria Math"/>
                                </a:rPr>
                                <m:t>𝑁</m:t>
                              </m:r>
                            </m:den>
                          </m:f>
                        </m:e>
                      </m:rad>
                      <m:nary>
                        <m:naryPr>
                          <m:chr m:val="∑"/>
                          <m:limLoc m:val="undOvr"/>
                          <m:ctrlPr>
                            <a:rPr lang="fr-FR" i="1">
                              <a:latin typeface="Cambria Math"/>
                            </a:rPr>
                          </m:ctrlPr>
                        </m:naryPr>
                        <m:sub>
                          <m:r>
                            <a:rPr lang="fr-FR" i="1">
                              <a:latin typeface="Cambria Math"/>
                            </a:rPr>
                            <m:t>𝑘</m:t>
                          </m:r>
                          <m:r>
                            <a:rPr lang="fr-FR" i="1">
                              <a:latin typeface="Cambria Math"/>
                            </a:rPr>
                            <m:t>=1</m:t>
                          </m:r>
                        </m:sub>
                        <m:sup>
                          <m:r>
                            <a:rPr lang="fr-FR" i="1">
                              <a:latin typeface="Cambria Math"/>
                            </a:rPr>
                            <m:t>𝐾</m:t>
                          </m:r>
                        </m:sup>
                        <m:e>
                          <m:nary>
                            <m:naryPr>
                              <m:chr m:val="∑"/>
                              <m:limLoc m:val="undOvr"/>
                              <m:ctrlPr>
                                <a:rPr lang="fr-FR" i="1">
                                  <a:latin typeface="Cambria Math"/>
                                </a:rPr>
                              </m:ctrlPr>
                            </m:naryPr>
                            <m:sub>
                              <m:r>
                                <a:rPr lang="fr-FR" i="1">
                                  <a:latin typeface="Cambria Math"/>
                                </a:rPr>
                                <m:t>𝑚</m:t>
                              </m:r>
                              <m:r>
                                <a:rPr lang="fr-FR" i="1">
                                  <a:latin typeface="Cambria Math"/>
                                </a:rPr>
                                <m:t>=−∞</m:t>
                              </m:r>
                            </m:sub>
                            <m:sup>
                              <m:r>
                                <a:rPr lang="fr-FR" i="1">
                                  <a:latin typeface="Cambria Math"/>
                                </a:rPr>
                                <m:t>∞</m:t>
                              </m:r>
                            </m:sup>
                            <m:e>
                              <m:sSub>
                                <m:sSubPr>
                                  <m:ctrlPr>
                                    <a:rPr lang="fr-FR" i="1">
                                      <a:latin typeface="Cambria Math"/>
                                    </a:rPr>
                                  </m:ctrlPr>
                                </m:sSubPr>
                                <m:e>
                                  <m:r>
                                    <a:rPr lang="fr-FR" i="1">
                                      <a:latin typeface="Cambria Math"/>
                                    </a:rPr>
                                    <m:t>𝑏</m:t>
                                  </m:r>
                                </m:e>
                                <m:sub>
                                  <m:r>
                                    <a:rPr lang="fr-FR" i="1">
                                      <a:latin typeface="Cambria Math"/>
                                    </a:rPr>
                                    <m:t>𝑘</m:t>
                                  </m:r>
                                </m:sub>
                              </m:sSub>
                              <m:d>
                                <m:dPr>
                                  <m:ctrlPr>
                                    <a:rPr lang="fr-FR" i="1">
                                      <a:latin typeface="Cambria Math"/>
                                    </a:rPr>
                                  </m:ctrlPr>
                                </m:dPr>
                                <m:e>
                                  <m:r>
                                    <a:rPr lang="fr-FR" i="1">
                                      <a:latin typeface="Cambria Math"/>
                                    </a:rPr>
                                    <m:t>𝑚</m:t>
                                  </m:r>
                                </m:e>
                              </m:d>
                              <m:sSub>
                                <m:sSubPr>
                                  <m:ctrlPr>
                                    <a:rPr lang="fr-FR" i="1">
                                      <a:latin typeface="Cambria Math"/>
                                    </a:rPr>
                                  </m:ctrlPr>
                                </m:sSubPr>
                                <m:e>
                                  <m:r>
                                    <a:rPr lang="fr-FR" i="1">
                                      <a:latin typeface="Cambria Math"/>
                                    </a:rPr>
                                    <m:t>𝑢</m:t>
                                  </m:r>
                                </m:e>
                                <m:sub>
                                  <m:r>
                                    <a:rPr lang="fr-FR" i="1">
                                      <a:latin typeface="Cambria Math"/>
                                    </a:rPr>
                                    <m:t>𝑇𝑏</m:t>
                                  </m:r>
                                </m:sub>
                              </m:sSub>
                              <m:d>
                                <m:dPr>
                                  <m:ctrlPr>
                                    <a:rPr lang="fr-FR" i="1">
                                      <a:latin typeface="Cambria Math"/>
                                    </a:rPr>
                                  </m:ctrlPr>
                                </m:dPr>
                                <m:e>
                                  <m:r>
                                    <a:rPr lang="fr-FR" i="1">
                                      <a:latin typeface="Cambria Math"/>
                                    </a:rPr>
                                    <m:t>𝑡</m:t>
                                  </m:r>
                                  <m:r>
                                    <a:rPr lang="fr-FR" i="1">
                                      <a:latin typeface="Cambria Math"/>
                                    </a:rPr>
                                    <m:t>−</m:t>
                                  </m:r>
                                  <m:r>
                                    <a:rPr lang="fr-FR" i="1">
                                      <a:latin typeface="Cambria Math"/>
                                    </a:rPr>
                                    <m:t>𝑚</m:t>
                                  </m:r>
                                  <m:sSub>
                                    <m:sSubPr>
                                      <m:ctrlPr>
                                        <a:rPr lang="fr-FR" i="1">
                                          <a:latin typeface="Cambria Math"/>
                                        </a:rPr>
                                      </m:ctrlPr>
                                    </m:sSubPr>
                                    <m:e>
                                      <m:r>
                                        <a:rPr lang="fr-FR" i="1">
                                          <a:latin typeface="Cambria Math"/>
                                        </a:rPr>
                                        <m:t>𝑇</m:t>
                                      </m:r>
                                    </m:e>
                                    <m:sub>
                                      <m:r>
                                        <a:rPr lang="fr-FR" i="1">
                                          <a:latin typeface="Cambria Math"/>
                                        </a:rPr>
                                        <m:t>𝑏</m:t>
                                      </m:r>
                                    </m:sub>
                                  </m:sSub>
                                  <m:r>
                                    <a:rPr lang="fr-FR" i="1">
                                      <a:latin typeface="Cambria Math"/>
                                    </a:rPr>
                                    <m:t>−</m:t>
                                  </m:r>
                                  <m:sSub>
                                    <m:sSubPr>
                                      <m:ctrlPr>
                                        <a:rPr lang="fr-FR" i="1">
                                          <a:latin typeface="Cambria Math"/>
                                        </a:rPr>
                                      </m:ctrlPr>
                                    </m:sSubPr>
                                    <m:e>
                                      <m:r>
                                        <a:rPr lang="fr-FR" i="1">
                                          <a:latin typeface="Cambria Math"/>
                                        </a:rPr>
                                        <m:t>𝜏</m:t>
                                      </m:r>
                                    </m:e>
                                    <m:sub>
                                      <m:r>
                                        <a:rPr lang="fr-FR" i="1">
                                          <a:latin typeface="Cambria Math"/>
                                        </a:rPr>
                                        <m:t>𝑘</m:t>
                                      </m:r>
                                    </m:sub>
                                  </m:sSub>
                                </m:e>
                              </m:d>
                            </m:e>
                          </m:nary>
                        </m:e>
                      </m:nary>
                      <m:nary>
                        <m:naryPr>
                          <m:chr m:val="∑"/>
                          <m:limLoc m:val="undOvr"/>
                          <m:ctrlPr>
                            <a:rPr lang="fr-FR" i="1">
                              <a:latin typeface="Cambria Math"/>
                            </a:rPr>
                          </m:ctrlPr>
                        </m:naryPr>
                        <m:sub>
                          <m:r>
                            <a:rPr lang="fr-FR" i="1">
                              <a:latin typeface="Cambria Math"/>
                            </a:rPr>
                            <m:t>𝑛</m:t>
                          </m:r>
                          <m:r>
                            <a:rPr lang="fr-FR" i="1">
                              <a:latin typeface="Cambria Math"/>
                            </a:rPr>
                            <m:t>=1</m:t>
                          </m:r>
                        </m:sub>
                        <m:sup>
                          <m:r>
                            <a:rPr lang="fr-FR" i="1">
                              <a:latin typeface="Cambria Math"/>
                            </a:rPr>
                            <m:t>𝑁</m:t>
                          </m:r>
                        </m:sup>
                        <m:e>
                          <m:sSub>
                            <m:sSubPr>
                              <m:ctrlPr>
                                <a:rPr lang="fr-FR" i="1">
                                  <a:latin typeface="Cambria Math"/>
                                </a:rPr>
                              </m:ctrlPr>
                            </m:sSubPr>
                            <m:e>
                              <m:r>
                                <a:rPr lang="fr-FR" i="1">
                                  <a:latin typeface="Cambria Math"/>
                                </a:rPr>
                                <m:t>𝐶</m:t>
                              </m:r>
                            </m:e>
                            <m:sub>
                              <m:r>
                                <a:rPr lang="fr-FR" i="1">
                                  <a:latin typeface="Cambria Math"/>
                                </a:rPr>
                                <m:t>𝑘</m:t>
                              </m:r>
                              <m:r>
                                <a:rPr lang="fr-FR" i="1">
                                  <a:latin typeface="Cambria Math"/>
                                </a:rPr>
                                <m:t>,</m:t>
                              </m:r>
                              <m:r>
                                <a:rPr lang="fr-FR" i="1">
                                  <a:latin typeface="Cambria Math"/>
                                </a:rPr>
                                <m:t>𝑛</m:t>
                              </m:r>
                            </m:sub>
                          </m:sSub>
                          <m:r>
                            <a:rPr lang="fr-FR" i="1">
                              <a:latin typeface="Cambria Math"/>
                            </a:rPr>
                            <m:t>+</m:t>
                          </m:r>
                          <m:r>
                            <a:rPr lang="fr-FR" i="1">
                              <a:latin typeface="Cambria Math"/>
                            </a:rPr>
                            <m:t>𝑛</m:t>
                          </m:r>
                          <m:d>
                            <m:dPr>
                              <m:ctrlPr>
                                <a:rPr lang="fr-FR" i="1">
                                  <a:latin typeface="Cambria Math"/>
                                </a:rPr>
                              </m:ctrlPr>
                            </m:dPr>
                            <m:e>
                              <m:r>
                                <a:rPr lang="fr-FR" i="1">
                                  <a:latin typeface="Cambria Math"/>
                                </a:rPr>
                                <m:t>𝑡</m:t>
                              </m:r>
                            </m:e>
                          </m:d>
                          <m:r>
                            <a:rPr lang="fr-FR" i="1" smtClean="0">
                              <a:latin typeface="Cambria Math"/>
                            </a:rPr>
                            <m:t>               </m:t>
                          </m:r>
                        </m:e>
                      </m:nary>
                    </m:oMath>
                  </m:oMathPara>
                </a14:m>
                <a:endParaRPr lang="fr-FR" dirty="0"/>
              </a:p>
            </p:txBody>
          </p:sp>
        </mc:Choice>
        <mc:Fallback xmlns="">
          <p:sp>
            <p:nvSpPr>
              <p:cNvPr id="7" name="Rectangle 6"/>
              <p:cNvSpPr>
                <a:spLocks noRot="1" noChangeAspect="1" noMove="1" noResize="1" noEditPoints="1" noAdjustHandles="1" noChangeArrowheads="1" noChangeShapeType="1" noTextEdit="1"/>
              </p:cNvSpPr>
              <p:nvPr/>
            </p:nvSpPr>
            <p:spPr>
              <a:xfrm>
                <a:off x="1403648" y="2000460"/>
                <a:ext cx="7416824" cy="924484"/>
              </a:xfrm>
              <a:prstGeom prst="rect">
                <a:avLst/>
              </a:prstGeom>
              <a:blipFill rotWithShape="1">
                <a:blip r:embed="rId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77468" y="3022679"/>
                <a:ext cx="7804154" cy="982385"/>
              </a:xfrm>
              <a:prstGeom prst="rect">
                <a:avLst/>
              </a:prstGeom>
            </p:spPr>
            <p:txBody>
              <a:bodyPr wrap="square">
                <a:spAutoFit/>
              </a:bodyPr>
              <a:lstStyle/>
              <a:p>
                <a:pPr marL="285750" indent="-285750">
                  <a:buFont typeface="Arial" panose="020B0604020202020204" pitchFamily="34" charset="0"/>
                  <a:buChar char="•"/>
                </a:pPr>
                <a14:m>
                  <m:oMath xmlns:m="http://schemas.openxmlformats.org/officeDocument/2006/math">
                    <m:sSub>
                      <m:sSubPr>
                        <m:ctrlPr>
                          <a:rPr lang="fr-FR" i="1">
                            <a:latin typeface="Cambria Math"/>
                          </a:rPr>
                        </m:ctrlPr>
                      </m:sSubPr>
                      <m:e>
                        <m:r>
                          <a:rPr lang="fr-FR" i="1">
                            <a:latin typeface="Cambria Math"/>
                          </a:rPr>
                          <m:t>𝜏</m:t>
                        </m:r>
                      </m:e>
                      <m:sub>
                        <m:r>
                          <a:rPr lang="fr-FR" i="1">
                            <a:latin typeface="Cambria Math"/>
                          </a:rPr>
                          <m:t>𝑘</m:t>
                        </m:r>
                      </m:sub>
                    </m:sSub>
                  </m:oMath>
                </a14:m>
                <a:r>
                  <a:rPr lang="fr-FR" dirty="0"/>
                  <a:t> </a:t>
                </a:r>
                <a:r>
                  <a:rPr lang="fr-FR" sz="1900" dirty="0">
                    <a:latin typeface="Times New Roman" panose="02020603050405020304" pitchFamily="18" charset="0"/>
                    <a:cs typeface="Times New Roman" panose="02020603050405020304" pitchFamily="18" charset="0"/>
                  </a:rPr>
                  <a:t>est le délai aléatoire de l'utilisateur </a:t>
                </a:r>
                <a:r>
                  <a:rPr lang="fr-FR" sz="1900" i="1" dirty="0">
                    <a:latin typeface="Times New Roman" panose="02020603050405020304" pitchFamily="18" charset="0"/>
                    <a:cs typeface="Times New Roman" panose="02020603050405020304" pitchFamily="18" charset="0"/>
                  </a:rPr>
                  <a:t>k</a:t>
                </a:r>
                <a:r>
                  <a:rPr lang="fr-FR" sz="1900" dirty="0">
                    <a:latin typeface="Times New Roman" panose="02020603050405020304" pitchFamily="18" charset="0"/>
                    <a:cs typeface="Times New Roman" panose="02020603050405020304" pitchFamily="18" charset="0"/>
                  </a:rPr>
                  <a:t> uniformément distribué sur la durée du bit [0; Tb</a:t>
                </a:r>
                <a:r>
                  <a:rPr lang="fr-FR" sz="190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fr-FR" sz="1900" i="1">
                            <a:latin typeface="Cambria Math"/>
                          </a:rPr>
                        </m:ctrlPr>
                      </m:sSubPr>
                      <m:e>
                        <m:r>
                          <a:rPr lang="fr-FR" sz="1900" i="1">
                            <a:latin typeface="Cambria Math"/>
                          </a:rPr>
                          <m:t>𝜑</m:t>
                        </m:r>
                      </m:e>
                      <m:sub>
                        <m:r>
                          <a:rPr lang="fr-FR" sz="1900" i="1">
                            <a:latin typeface="Cambria Math"/>
                          </a:rPr>
                          <m:t>𝑘</m:t>
                        </m:r>
                        <m:r>
                          <a:rPr lang="fr-FR" sz="1900" i="1">
                            <a:latin typeface="Cambria Math"/>
                          </a:rPr>
                          <m:t>,</m:t>
                        </m:r>
                        <m:r>
                          <a:rPr lang="fr-FR" sz="1900" i="1">
                            <a:latin typeface="Cambria Math"/>
                          </a:rPr>
                          <m:t>𝑛</m:t>
                        </m:r>
                      </m:sub>
                    </m:sSub>
                    <m:r>
                      <a:rPr lang="fr-FR" sz="1900" i="1">
                        <a:latin typeface="Cambria Math"/>
                      </a:rPr>
                      <m:t>=</m:t>
                    </m:r>
                    <m:sSub>
                      <m:sSubPr>
                        <m:ctrlPr>
                          <a:rPr lang="fr-FR" sz="1900" i="1">
                            <a:latin typeface="Cambria Math"/>
                          </a:rPr>
                        </m:ctrlPr>
                      </m:sSubPr>
                      <m:e>
                        <m:r>
                          <a:rPr lang="fr-FR" sz="1900" i="1">
                            <a:latin typeface="Cambria Math"/>
                          </a:rPr>
                          <m:t>𝜃</m:t>
                        </m:r>
                      </m:e>
                      <m:sub>
                        <m:r>
                          <a:rPr lang="fr-FR" sz="1900" i="1">
                            <a:latin typeface="Cambria Math"/>
                          </a:rPr>
                          <m:t>𝑘</m:t>
                        </m:r>
                      </m:sub>
                    </m:sSub>
                    <m:r>
                      <a:rPr lang="fr-FR" sz="1900" i="1">
                        <a:latin typeface="Cambria Math"/>
                      </a:rPr>
                      <m:t>−</m:t>
                    </m:r>
                    <m:sSub>
                      <m:sSubPr>
                        <m:ctrlPr>
                          <a:rPr lang="fr-FR" sz="1900" i="1">
                            <a:latin typeface="Cambria Math"/>
                          </a:rPr>
                        </m:ctrlPr>
                      </m:sSubPr>
                      <m:e>
                        <m:r>
                          <a:rPr lang="fr-FR" sz="1900" i="1">
                            <a:latin typeface="Cambria Math"/>
                          </a:rPr>
                          <m:t>𝜔</m:t>
                        </m:r>
                      </m:e>
                      <m:sub>
                        <m:r>
                          <a:rPr lang="fr-FR" sz="1900" i="1">
                            <a:latin typeface="Cambria Math"/>
                          </a:rPr>
                          <m:t>𝑛</m:t>
                        </m:r>
                      </m:sub>
                    </m:sSub>
                    <m:sSub>
                      <m:sSubPr>
                        <m:ctrlPr>
                          <a:rPr lang="fr-FR" sz="1900" i="1">
                            <a:latin typeface="Cambria Math"/>
                          </a:rPr>
                        </m:ctrlPr>
                      </m:sSubPr>
                      <m:e>
                        <m:r>
                          <a:rPr lang="fr-FR" sz="1900" i="1">
                            <a:latin typeface="Cambria Math"/>
                          </a:rPr>
                          <m:t>𝜏</m:t>
                        </m:r>
                      </m:e>
                      <m:sub>
                        <m:r>
                          <a:rPr lang="fr-FR" sz="1900" i="1">
                            <a:latin typeface="Cambria Math"/>
                          </a:rPr>
                          <m:t>𝑘</m:t>
                        </m:r>
                      </m:sub>
                    </m:sSub>
                  </m:oMath>
                </a14:m>
                <a:r>
                  <a:rPr lang="fr-FR" sz="1900" dirty="0">
                    <a:latin typeface="Times New Roman" panose="02020603050405020304" pitchFamily="18" charset="0"/>
                    <a:cs typeface="Times New Roman" panose="02020603050405020304" pitchFamily="18" charset="0"/>
                  </a:rPr>
                  <a:t> </a:t>
                </a:r>
                <a:endParaRPr lang="fr-FR" sz="19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sz="1900" dirty="0" smtClean="0">
                    <a:latin typeface="Times New Roman" panose="02020603050405020304" pitchFamily="18" charset="0"/>
                    <a:cs typeface="Times New Roman" panose="02020603050405020304" pitchFamily="18" charset="0"/>
                  </a:rPr>
                  <a:t>et   </a:t>
                </a:r>
                <a:r>
                  <a:rPr lang="fr-FR" sz="1900" i="1" dirty="0">
                    <a:latin typeface="Times New Roman" panose="02020603050405020304" pitchFamily="18" charset="0"/>
                    <a:cs typeface="Times New Roman" panose="02020603050405020304" pitchFamily="18" charset="0"/>
                  </a:rPr>
                  <a:t>n</a:t>
                </a:r>
                <a:r>
                  <a:rPr lang="fr-FR" sz="1900" dirty="0">
                    <a:latin typeface="Times New Roman" panose="02020603050405020304" pitchFamily="18" charset="0"/>
                    <a:cs typeface="Times New Roman" panose="02020603050405020304" pitchFamily="18" charset="0"/>
                  </a:rPr>
                  <a:t>(t) est un bruit blanc d’une densité spectrale de puissance </a:t>
                </a:r>
                <a:r>
                  <a:rPr lang="fr-FR" sz="1900" i="1" dirty="0">
                    <a:latin typeface="Times New Roman" panose="02020603050405020304" pitchFamily="18" charset="0"/>
                    <a:cs typeface="Times New Roman" panose="02020603050405020304" pitchFamily="18" charset="0"/>
                  </a:rPr>
                  <a:t>N</a:t>
                </a:r>
                <a:r>
                  <a:rPr lang="fr-FR" sz="1900" i="1" baseline="-25000" dirty="0">
                    <a:latin typeface="Times New Roman" panose="02020603050405020304" pitchFamily="18" charset="0"/>
                    <a:cs typeface="Times New Roman" panose="02020603050405020304" pitchFamily="18" charset="0"/>
                  </a:rPr>
                  <a:t>0</a:t>
                </a:r>
                <a:r>
                  <a:rPr lang="fr-FR" sz="1900" dirty="0">
                    <a:latin typeface="Times New Roman" panose="02020603050405020304" pitchFamily="18" charset="0"/>
                    <a:cs typeface="Times New Roman" panose="02020603050405020304" pitchFamily="18" charset="0"/>
                  </a:rPr>
                  <a:t> .</a:t>
                </a:r>
              </a:p>
            </p:txBody>
          </p:sp>
        </mc:Choice>
        <mc:Fallback xmlns="">
          <p:sp>
            <p:nvSpPr>
              <p:cNvPr id="8" name="Rectangle 7"/>
              <p:cNvSpPr>
                <a:spLocks noRot="1" noChangeAspect="1" noMove="1" noResize="1" noEditPoints="1" noAdjustHandles="1" noChangeArrowheads="1" noChangeShapeType="1" noTextEdit="1"/>
              </p:cNvSpPr>
              <p:nvPr/>
            </p:nvSpPr>
            <p:spPr>
              <a:xfrm>
                <a:off x="677468" y="3022679"/>
                <a:ext cx="7804154" cy="982385"/>
              </a:xfrm>
              <a:prstGeom prst="rect">
                <a:avLst/>
              </a:prstGeom>
              <a:blipFill rotWithShape="1">
                <a:blip r:embed="rId3"/>
                <a:stretch>
                  <a:fillRect l="-547" t="-3106" r="-938" b="-9938"/>
                </a:stretch>
              </a:blipFill>
            </p:spPr>
            <p:txBody>
              <a:bodyPr/>
              <a:lstStyle/>
              <a:p>
                <a:r>
                  <a:rPr lang="fr-FR">
                    <a:noFill/>
                  </a:rPr>
                  <a:t> </a:t>
                </a:r>
              </a:p>
            </p:txBody>
          </p:sp>
        </mc:Fallback>
      </mc:AlternateContent>
      <p:sp>
        <p:nvSpPr>
          <p:cNvPr id="2" name="Rectangle 1"/>
          <p:cNvSpPr/>
          <p:nvPr/>
        </p:nvSpPr>
        <p:spPr>
          <a:xfrm>
            <a:off x="827584" y="4253026"/>
            <a:ext cx="8208912" cy="400110"/>
          </a:xfrm>
          <a:prstGeom prst="rect">
            <a:avLst/>
          </a:prstGeom>
        </p:spPr>
        <p:txBody>
          <a:bodyPr wrap="square">
            <a:spAutoFit/>
          </a:bodyPr>
          <a:lstStyle/>
          <a:p>
            <a:pPr marL="342900" lvl="0" indent="-342900">
              <a:spcBef>
                <a:spcPct val="20000"/>
              </a:spcBef>
              <a:buFont typeface="Wingdings" panose="05000000000000000000" pitchFamily="2" charset="2"/>
              <a:buChar char="Ø"/>
            </a:pPr>
            <a:r>
              <a:rPr lang="fr-FR" sz="2000" dirty="0">
                <a:solidFill>
                  <a:prstClr val="black"/>
                </a:solidFill>
                <a:latin typeface="Times New Roman" pitchFamily="18" charset="0"/>
                <a:cs typeface="Times New Roman" pitchFamily="18" charset="0"/>
              </a:rPr>
              <a:t>La variable de décision du 0</a:t>
            </a:r>
            <a:r>
              <a:rPr lang="fr-FR" sz="2000" baseline="30000" dirty="0">
                <a:solidFill>
                  <a:prstClr val="black"/>
                </a:solidFill>
                <a:latin typeface="Times New Roman" pitchFamily="18" charset="0"/>
                <a:cs typeface="Times New Roman" pitchFamily="18" charset="0"/>
              </a:rPr>
              <a:t>ème</a:t>
            </a:r>
            <a:r>
              <a:rPr lang="fr-FR" sz="2000" dirty="0">
                <a:solidFill>
                  <a:prstClr val="black"/>
                </a:solidFill>
                <a:latin typeface="Times New Roman" pitchFamily="18" charset="0"/>
                <a:cs typeface="Times New Roman" pitchFamily="18" charset="0"/>
              </a:rPr>
              <a:t> bit de  l'utilisateur </a:t>
            </a:r>
            <a:r>
              <a:rPr lang="fr-FR" sz="2000" i="1" dirty="0" smtClean="0">
                <a:solidFill>
                  <a:prstClr val="black"/>
                </a:solidFill>
                <a:latin typeface="Times New Roman" pitchFamily="18" charset="0"/>
                <a:cs typeface="Times New Roman" pitchFamily="18" charset="0"/>
              </a:rPr>
              <a:t>i </a:t>
            </a:r>
            <a:r>
              <a:rPr lang="fr-FR" sz="2000" dirty="0">
                <a:solidFill>
                  <a:prstClr val="black"/>
                </a:solidFill>
                <a:latin typeface="Times New Roman" pitchFamily="18" charset="0"/>
                <a:cs typeface="Times New Roman" pitchFamily="18" charset="0"/>
              </a:rPr>
              <a:t>est donnée par</a:t>
            </a:r>
            <a:r>
              <a:rPr lang="fr-FR" sz="2000" dirty="0"/>
              <a:t> </a:t>
            </a:r>
            <a:endParaRPr lang="fr-FR" sz="2000" i="1" dirty="0">
              <a:solidFill>
                <a:prstClr val="black"/>
              </a:solidFill>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10" name="Rectangle 9"/>
              <p:cNvSpPr/>
              <p:nvPr/>
            </p:nvSpPr>
            <p:spPr>
              <a:xfrm>
                <a:off x="1547664" y="4910911"/>
                <a:ext cx="6768752" cy="534313"/>
              </a:xfrm>
              <a:prstGeom prst="rect">
                <a:avLst/>
              </a:prstGeom>
            </p:spPr>
            <p:txBody>
              <a:bodyPr wrap="square">
                <a:spAutoFit/>
              </a:bodyPr>
              <a:lstStyle/>
              <a:p>
                <a14:m>
                  <m:oMath xmlns:m="http://schemas.openxmlformats.org/officeDocument/2006/math">
                    <m:sSub>
                      <m:sSubPr>
                        <m:ctrlPr>
                          <a:rPr lang="fr-FR" i="1">
                            <a:latin typeface="Cambria Math"/>
                          </a:rPr>
                        </m:ctrlPr>
                      </m:sSubPr>
                      <m:e>
                        <m:r>
                          <a:rPr lang="fr-FR" i="1">
                            <a:latin typeface="Cambria Math"/>
                          </a:rPr>
                          <m:t>𝑧</m:t>
                        </m:r>
                      </m:e>
                      <m:sub>
                        <m:r>
                          <a:rPr lang="fr-FR" i="1">
                            <a:latin typeface="Cambria Math"/>
                          </a:rPr>
                          <m:t>𝑖</m:t>
                        </m:r>
                        <m:r>
                          <a:rPr lang="fr-FR">
                            <a:latin typeface="Cambria Math"/>
                          </a:rPr>
                          <m:t>,0</m:t>
                        </m:r>
                      </m:sub>
                    </m:sSub>
                    <m:r>
                      <a:rPr lang="fr-FR">
                        <a:latin typeface="Cambria Math"/>
                      </a:rPr>
                      <m:t>=</m:t>
                    </m:r>
                    <m:r>
                      <a:rPr lang="fr-FR" i="1">
                        <a:latin typeface="Cambria Math"/>
                      </a:rPr>
                      <m:t>𝑅𝑒</m:t>
                    </m:r>
                    <m:d>
                      <m:dPr>
                        <m:begChr m:val="{"/>
                        <m:endChr m:val="}"/>
                        <m:ctrlPr>
                          <a:rPr lang="fr-FR" i="1">
                            <a:latin typeface="Cambria Math"/>
                          </a:rPr>
                        </m:ctrlPr>
                      </m:dPr>
                      <m:e>
                        <m:f>
                          <m:fPr>
                            <m:ctrlPr>
                              <a:rPr lang="fr-FR" i="1">
                                <a:latin typeface="Cambria Math"/>
                              </a:rPr>
                            </m:ctrlPr>
                          </m:fPr>
                          <m:num>
                            <m:r>
                              <a:rPr lang="fr-FR">
                                <a:latin typeface="Cambria Math"/>
                              </a:rPr>
                              <m:t>1</m:t>
                            </m:r>
                          </m:num>
                          <m:den>
                            <m:sSub>
                              <m:sSubPr>
                                <m:ctrlPr>
                                  <a:rPr lang="fr-FR" i="1">
                                    <a:latin typeface="Cambria Math"/>
                                  </a:rPr>
                                </m:ctrlPr>
                              </m:sSubPr>
                              <m:e>
                                <m:r>
                                  <a:rPr lang="fr-FR" i="1">
                                    <a:latin typeface="Cambria Math"/>
                                  </a:rPr>
                                  <m:t>𝑇</m:t>
                                </m:r>
                              </m:e>
                              <m:sub>
                                <m:r>
                                  <a:rPr lang="fr-FR" i="1">
                                    <a:latin typeface="Cambria Math"/>
                                  </a:rPr>
                                  <m:t>𝑏</m:t>
                                </m:r>
                              </m:sub>
                            </m:sSub>
                          </m:den>
                        </m:f>
                        <m:r>
                          <a:rPr lang="fr-FR">
                            <a:latin typeface="Cambria Math"/>
                          </a:rPr>
                          <m:t> </m:t>
                        </m:r>
                        <m:nary>
                          <m:naryPr>
                            <m:limLoc m:val="subSup"/>
                            <m:ctrlPr>
                              <a:rPr lang="fr-FR" i="1">
                                <a:latin typeface="Cambria Math"/>
                              </a:rPr>
                            </m:ctrlPr>
                          </m:naryPr>
                          <m:sub>
                            <m:r>
                              <a:rPr lang="fr-FR">
                                <a:latin typeface="Cambria Math"/>
                              </a:rPr>
                              <m:t>0</m:t>
                            </m:r>
                          </m:sub>
                          <m:sup>
                            <m:r>
                              <a:rPr lang="fr-FR" i="1">
                                <a:latin typeface="Cambria Math"/>
                              </a:rPr>
                              <m:t>𝑇𝑏</m:t>
                            </m:r>
                          </m:sup>
                          <m:e>
                            <m:nary>
                              <m:naryPr>
                                <m:chr m:val="∑"/>
                                <m:limLoc m:val="undOvr"/>
                                <m:ctrlPr>
                                  <a:rPr lang="fr-FR" i="1">
                                    <a:latin typeface="Cambria Math"/>
                                  </a:rPr>
                                </m:ctrlPr>
                              </m:naryPr>
                              <m:sub>
                                <m:sSup>
                                  <m:sSupPr>
                                    <m:ctrlPr>
                                      <a:rPr lang="fr-FR" i="1">
                                        <a:latin typeface="Cambria Math"/>
                                      </a:rPr>
                                    </m:ctrlPr>
                                  </m:sSupPr>
                                  <m:e>
                                    <m:r>
                                      <a:rPr lang="fr-FR" i="1">
                                        <a:latin typeface="Cambria Math"/>
                                      </a:rPr>
                                      <m:t>𝑛</m:t>
                                    </m:r>
                                  </m:e>
                                  <m:sup>
                                    <m:r>
                                      <a:rPr lang="fr-FR" i="1">
                                        <a:latin typeface="Cambria Math"/>
                                      </a:rPr>
                                      <m:t>′</m:t>
                                    </m:r>
                                  </m:sup>
                                </m:sSup>
                                <m:r>
                                  <a:rPr lang="fr-FR">
                                    <a:latin typeface="Cambria Math"/>
                                  </a:rPr>
                                  <m:t>=1</m:t>
                                </m:r>
                              </m:sub>
                              <m:sup>
                                <m:r>
                                  <a:rPr lang="fr-FR" i="1">
                                    <a:latin typeface="Cambria Math"/>
                                  </a:rPr>
                                  <m:t>𝑁</m:t>
                                </m:r>
                              </m:sup>
                              <m:e>
                                <m:d>
                                  <m:dPr>
                                    <m:begChr m:val="|"/>
                                    <m:endChr m:val="|"/>
                                    <m:ctrlPr>
                                      <a:rPr lang="fr-FR" i="1">
                                        <a:latin typeface="Cambria Math"/>
                                      </a:rPr>
                                    </m:ctrlPr>
                                  </m:dPr>
                                  <m:e>
                                    <m:r>
                                      <a:rPr lang="fr-FR" i="1">
                                        <a:latin typeface="Cambria Math"/>
                                      </a:rPr>
                                      <m:t>𝑟</m:t>
                                    </m:r>
                                    <m:r>
                                      <a:rPr lang="fr-FR">
                                        <a:latin typeface="Cambria Math"/>
                                      </a:rPr>
                                      <m:t>(</m:t>
                                    </m:r>
                                    <m:r>
                                      <a:rPr lang="fr-FR" i="1">
                                        <a:latin typeface="Cambria Math"/>
                                      </a:rPr>
                                      <m:t>𝑡</m:t>
                                    </m:r>
                                    <m:r>
                                      <a:rPr lang="fr-FR">
                                        <a:latin typeface="Cambria Math"/>
                                      </a:rPr>
                                      <m:t>)</m:t>
                                    </m:r>
                                  </m:e>
                                </m:d>
                              </m:e>
                            </m:nary>
                          </m:e>
                        </m:nary>
                        <m:r>
                          <a:rPr lang="fr-FR">
                            <a:latin typeface="Cambria Math"/>
                          </a:rPr>
                          <m:t> </m:t>
                        </m:r>
                        <m:sSup>
                          <m:sSupPr>
                            <m:ctrlPr>
                              <a:rPr lang="fr-FR" i="1">
                                <a:latin typeface="Cambria Math"/>
                              </a:rPr>
                            </m:ctrlPr>
                          </m:sSupPr>
                          <m:e>
                            <m:d>
                              <m:dPr>
                                <m:begChr m:val="["/>
                                <m:endChr m:val="]"/>
                                <m:ctrlPr>
                                  <a:rPr lang="fr-FR" i="1">
                                    <a:latin typeface="Cambria Math"/>
                                  </a:rPr>
                                </m:ctrlPr>
                              </m:dPr>
                              <m:e>
                                <m:sSub>
                                  <m:sSubPr>
                                    <m:ctrlPr>
                                      <a:rPr lang="fr-FR" i="1">
                                        <a:latin typeface="Cambria Math"/>
                                      </a:rPr>
                                    </m:ctrlPr>
                                  </m:sSubPr>
                                  <m:e>
                                    <m:r>
                                      <a:rPr lang="fr-FR" i="1">
                                        <a:latin typeface="Cambria Math"/>
                                      </a:rPr>
                                      <m:t>𝑐</m:t>
                                    </m:r>
                                  </m:e>
                                  <m:sub>
                                    <m:r>
                                      <a:rPr lang="fr-FR" i="1">
                                        <a:latin typeface="Cambria Math"/>
                                      </a:rPr>
                                      <m:t>𝑖</m:t>
                                    </m:r>
                                    <m:r>
                                      <a:rPr lang="fr-FR">
                                        <a:latin typeface="Cambria Math"/>
                                      </a:rPr>
                                      <m:t>,</m:t>
                                    </m:r>
                                    <m:r>
                                      <a:rPr lang="fr-FR" i="1">
                                        <a:latin typeface="Cambria Math"/>
                                      </a:rPr>
                                      <m:t>𝑛</m:t>
                                    </m:r>
                                    <m:r>
                                      <a:rPr lang="fr-FR" i="1">
                                        <a:latin typeface="Cambria Math"/>
                                      </a:rPr>
                                      <m:t>′</m:t>
                                    </m:r>
                                  </m:sub>
                                </m:sSub>
                              </m:e>
                            </m:d>
                          </m:e>
                          <m:sup>
                            <m:r>
                              <a:rPr lang="fr-FR" i="1">
                                <a:latin typeface="Cambria Math"/>
                              </a:rPr>
                              <m:t>∗</m:t>
                            </m:r>
                          </m:sup>
                        </m:sSup>
                        <m:r>
                          <a:rPr lang="fr-FR">
                            <a:latin typeface="Cambria Math"/>
                          </a:rPr>
                          <m:t> </m:t>
                        </m:r>
                        <m:sSup>
                          <m:sSupPr>
                            <m:ctrlPr>
                              <a:rPr lang="fr-FR" i="1">
                                <a:latin typeface="Cambria Math"/>
                              </a:rPr>
                            </m:ctrlPr>
                          </m:sSupPr>
                          <m:e>
                            <m:r>
                              <a:rPr lang="fr-FR" i="1">
                                <a:latin typeface="Cambria Math"/>
                              </a:rPr>
                              <m:t>𝑒</m:t>
                            </m:r>
                          </m:e>
                          <m:sup>
                            <m:r>
                              <a:rPr lang="fr-FR" i="1">
                                <a:latin typeface="Cambria Math"/>
                              </a:rPr>
                              <m:t>−</m:t>
                            </m:r>
                            <m:r>
                              <a:rPr lang="fr-FR" i="1">
                                <a:latin typeface="Cambria Math"/>
                              </a:rPr>
                              <m:t>𝑗</m:t>
                            </m:r>
                            <m:sSub>
                              <m:sSubPr>
                                <m:ctrlPr>
                                  <a:rPr lang="fr-FR" i="1">
                                    <a:latin typeface="Cambria Math"/>
                                  </a:rPr>
                                </m:ctrlPr>
                              </m:sSubPr>
                              <m:e>
                                <m:r>
                                  <a:rPr lang="fr-FR" i="1">
                                    <a:latin typeface="Cambria Math"/>
                                  </a:rPr>
                                  <m:t>𝜔</m:t>
                                </m:r>
                              </m:e>
                              <m:sub>
                                <m:r>
                                  <a:rPr lang="fr-FR" i="1">
                                    <a:latin typeface="Cambria Math"/>
                                  </a:rPr>
                                  <m:t>𝑛</m:t>
                                </m:r>
                                <m:r>
                                  <a:rPr lang="fr-FR" i="1">
                                    <a:latin typeface="Cambria Math"/>
                                  </a:rPr>
                                  <m:t>′</m:t>
                                </m:r>
                              </m:sub>
                            </m:sSub>
                            <m:r>
                              <a:rPr lang="fr-FR" i="1">
                                <a:latin typeface="Cambria Math"/>
                              </a:rPr>
                              <m:t>𝑡</m:t>
                            </m:r>
                          </m:sup>
                        </m:sSup>
                        <m:r>
                          <a:rPr lang="fr-FR">
                            <a:latin typeface="Cambria Math"/>
                          </a:rPr>
                          <m:t> </m:t>
                        </m:r>
                        <m:r>
                          <a:rPr lang="fr-FR" i="1">
                            <a:latin typeface="Cambria Math"/>
                          </a:rPr>
                          <m:t>𝑑𝑡</m:t>
                        </m:r>
                      </m:e>
                    </m:d>
                  </m:oMath>
                </a14:m>
                <a:r>
                  <a:rPr lang="fr-FR" dirty="0"/>
                  <a:t>  = </a:t>
                </a:r>
                <a14:m>
                  <m:oMath xmlns:m="http://schemas.openxmlformats.org/officeDocument/2006/math">
                    <m:sSub>
                      <m:sSubPr>
                        <m:ctrlPr>
                          <a:rPr lang="fr-FR" i="1">
                            <a:latin typeface="Cambria Math"/>
                          </a:rPr>
                        </m:ctrlPr>
                      </m:sSubPr>
                      <m:e>
                        <m:r>
                          <a:rPr lang="fr-FR" i="1">
                            <a:latin typeface="Cambria Math"/>
                          </a:rPr>
                          <m:t>𝐷</m:t>
                        </m:r>
                      </m:e>
                      <m:sub>
                        <m:r>
                          <a:rPr lang="fr-FR" i="1">
                            <a:latin typeface="Cambria Math"/>
                          </a:rPr>
                          <m:t>𝑖</m:t>
                        </m:r>
                      </m:sub>
                    </m:sSub>
                    <m:r>
                      <a:rPr lang="fr-FR" i="1">
                        <a:latin typeface="Cambria Math"/>
                      </a:rPr>
                      <m:t>+</m:t>
                    </m:r>
                    <m:sSub>
                      <m:sSubPr>
                        <m:ctrlPr>
                          <a:rPr lang="fr-FR" i="1">
                            <a:latin typeface="Cambria Math"/>
                          </a:rPr>
                        </m:ctrlPr>
                      </m:sSubPr>
                      <m:e>
                        <m:r>
                          <a:rPr lang="fr-FR" i="1">
                            <a:latin typeface="Cambria Math"/>
                          </a:rPr>
                          <m:t>𝑛</m:t>
                        </m:r>
                      </m:e>
                      <m:sub>
                        <m:r>
                          <a:rPr lang="fr-FR" i="1">
                            <a:latin typeface="Cambria Math"/>
                          </a:rPr>
                          <m:t>𝑖</m:t>
                        </m:r>
                      </m:sub>
                    </m:sSub>
                    <m:r>
                      <a:rPr lang="fr-FR" i="1">
                        <a:latin typeface="Cambria Math"/>
                      </a:rPr>
                      <m:t>+</m:t>
                    </m:r>
                    <m:r>
                      <a:rPr lang="fr-FR" i="1">
                        <a:latin typeface="Cambria Math"/>
                      </a:rPr>
                      <m:t>𝑀𝐴𝐼𝑖</m:t>
                    </m:r>
                  </m:oMath>
                </a14:m>
                <a:endParaRPr lang="fr-FR" dirty="0"/>
              </a:p>
            </p:txBody>
          </p:sp>
        </mc:Choice>
        <mc:Fallback xmlns="">
          <p:sp>
            <p:nvSpPr>
              <p:cNvPr id="10" name="Rectangle 9"/>
              <p:cNvSpPr>
                <a:spLocks noRot="1" noChangeAspect="1" noMove="1" noResize="1" noEditPoints="1" noAdjustHandles="1" noChangeArrowheads="1" noChangeShapeType="1" noTextEdit="1"/>
              </p:cNvSpPr>
              <p:nvPr/>
            </p:nvSpPr>
            <p:spPr>
              <a:xfrm>
                <a:off x="1547664" y="4910911"/>
                <a:ext cx="6768752" cy="534313"/>
              </a:xfrm>
              <a:prstGeom prst="rect">
                <a:avLst/>
              </a:prstGeom>
              <a:blipFill rotWithShape="1">
                <a:blip r:embed="rId4"/>
                <a:stretch>
                  <a:fillRect t="-90805" b="-14023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767732" y="5699864"/>
                <a:ext cx="6180532" cy="969496"/>
              </a:xfrm>
              <a:prstGeom prst="rect">
                <a:avLst/>
              </a:prstGeom>
            </p:spPr>
            <p:txBody>
              <a:bodyPr wrap="square">
                <a:spAutoFit/>
              </a:bodyPr>
              <a:lstStyle/>
              <a:p>
                <a:pPr marL="285750" indent="-285750">
                  <a:buFont typeface="Arial" panose="020B0604020202020204" pitchFamily="34" charset="0"/>
                  <a:buChar char="•"/>
                </a:pPr>
                <a14:m>
                  <m:oMath xmlns:m="http://schemas.openxmlformats.org/officeDocument/2006/math">
                    <m:sSub>
                      <m:sSubPr>
                        <m:ctrlPr>
                          <a:rPr lang="fr-FR" sz="1900" i="1">
                            <a:latin typeface="Cambria Math"/>
                          </a:rPr>
                        </m:ctrlPr>
                      </m:sSubPr>
                      <m:e>
                        <m:r>
                          <a:rPr lang="fr-FR" sz="1900" i="1">
                            <a:latin typeface="Cambria Math"/>
                          </a:rPr>
                          <m:t>𝐷</m:t>
                        </m:r>
                      </m:e>
                      <m:sub>
                        <m:r>
                          <a:rPr lang="fr-FR" sz="1900" i="1">
                            <a:latin typeface="Cambria Math"/>
                          </a:rPr>
                          <m:t>𝑖</m:t>
                        </m:r>
                      </m:sub>
                    </m:sSub>
                    <m:r>
                      <a:rPr lang="fr-FR" sz="1900" i="1">
                        <a:latin typeface="Cambria Math"/>
                      </a:rPr>
                      <m:t>,</m:t>
                    </m:r>
                    <m:r>
                      <a:rPr lang="fr-FR" sz="1900" b="1" i="1">
                        <a:latin typeface="Cambria Math"/>
                      </a:rPr>
                      <m:t> </m:t>
                    </m:r>
                  </m:oMath>
                </a14:m>
                <a:r>
                  <a:rPr lang="fr-FR" sz="1900" dirty="0" smtClean="0">
                    <a:latin typeface="Times New Roman" panose="02020603050405020304" pitchFamily="18" charset="0"/>
                    <a:cs typeface="Times New Roman" panose="02020603050405020304" pitchFamily="18" charset="0"/>
                  </a:rPr>
                  <a:t>est le </a:t>
                </a:r>
                <a:r>
                  <a:rPr lang="fr-FR" sz="1900" dirty="0">
                    <a:latin typeface="Times New Roman" panose="02020603050405020304" pitchFamily="18" charset="0"/>
                    <a:cs typeface="Times New Roman" panose="02020603050405020304" pitchFamily="18" charset="0"/>
                  </a:rPr>
                  <a:t>signal souhaité </a:t>
                </a:r>
                <a:endParaRPr lang="fr-FR" sz="19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14:m>
                  <m:oMath xmlns:m="http://schemas.openxmlformats.org/officeDocument/2006/math">
                    <m:sSub>
                      <m:sSubPr>
                        <m:ctrlPr>
                          <a:rPr lang="fr-FR" sz="1900" i="1">
                            <a:latin typeface="Cambria Math"/>
                          </a:rPr>
                        </m:ctrlPr>
                      </m:sSubPr>
                      <m:e>
                        <m:r>
                          <a:rPr lang="fr-FR" sz="1900" i="1">
                            <a:latin typeface="Cambria Math"/>
                          </a:rPr>
                          <m:t>𝑛</m:t>
                        </m:r>
                      </m:e>
                      <m:sub>
                        <m:r>
                          <a:rPr lang="fr-FR" sz="1900" i="1">
                            <a:latin typeface="Cambria Math"/>
                          </a:rPr>
                          <m:t>𝑖</m:t>
                        </m:r>
                      </m:sub>
                    </m:sSub>
                  </m:oMath>
                </a14:m>
                <a:r>
                  <a:rPr lang="fr-FR" sz="1900" dirty="0" smtClean="0">
                    <a:latin typeface="Times New Roman" panose="02020603050405020304" pitchFamily="18" charset="0"/>
                    <a:cs typeface="Times New Roman" panose="02020603050405020304" pitchFamily="18" charset="0"/>
                  </a:rPr>
                  <a:t> est </a:t>
                </a:r>
                <a:r>
                  <a:rPr lang="fr-FR" sz="1900" dirty="0">
                    <a:latin typeface="Times New Roman" panose="02020603050405020304" pitchFamily="18" charset="0"/>
                    <a:cs typeface="Times New Roman" panose="02020603050405020304" pitchFamily="18" charset="0"/>
                  </a:rPr>
                  <a:t>le bruit </a:t>
                </a:r>
                <a:r>
                  <a:rPr lang="fr-FR" sz="1900" dirty="0" smtClean="0">
                    <a:latin typeface="Times New Roman" panose="02020603050405020304" pitchFamily="18" charset="0"/>
                    <a:cs typeface="Times New Roman" panose="02020603050405020304" pitchFamily="18" charset="0"/>
                  </a:rPr>
                  <a:t>AWGN</a:t>
                </a:r>
              </a:p>
              <a:p>
                <a:pPr marL="285750" indent="-285750">
                  <a:buFont typeface="Arial" panose="020B0604020202020204" pitchFamily="34" charset="0"/>
                  <a:buChar char="•"/>
                </a:pPr>
                <a14:m>
                  <m:oMath xmlns:m="http://schemas.openxmlformats.org/officeDocument/2006/math">
                    <m:sSub>
                      <m:sSubPr>
                        <m:ctrlPr>
                          <a:rPr lang="fr-FR" sz="1900" i="1">
                            <a:latin typeface="Cambria Math"/>
                          </a:rPr>
                        </m:ctrlPr>
                      </m:sSubPr>
                      <m:e>
                        <m:r>
                          <a:rPr lang="fr-FR" sz="1900" i="1">
                            <a:latin typeface="Cambria Math"/>
                          </a:rPr>
                          <m:t>𝑀𝐴𝐼</m:t>
                        </m:r>
                      </m:e>
                      <m:sub>
                        <m:r>
                          <a:rPr lang="fr-FR" sz="1900" i="1">
                            <a:latin typeface="Cambria Math"/>
                          </a:rPr>
                          <m:t>𝑖</m:t>
                        </m:r>
                      </m:sub>
                    </m:sSub>
                  </m:oMath>
                </a14:m>
                <a:r>
                  <a:rPr lang="fr-FR" sz="1900" dirty="0" smtClean="0">
                    <a:latin typeface="Times New Roman" panose="02020603050405020304" pitchFamily="18" charset="0"/>
                    <a:cs typeface="Times New Roman" panose="02020603050405020304" pitchFamily="18" charset="0"/>
                  </a:rPr>
                  <a:t> est </a:t>
                </a:r>
                <a:r>
                  <a:rPr lang="fr-FR" sz="1900" dirty="0">
                    <a:latin typeface="Times New Roman" panose="02020603050405020304" pitchFamily="18" charset="0"/>
                    <a:cs typeface="Times New Roman" panose="02020603050405020304" pitchFamily="18" charset="0"/>
                  </a:rPr>
                  <a:t>les termes d'interférence d'accès </a:t>
                </a:r>
                <a:r>
                  <a:rPr lang="fr-FR" sz="1900" dirty="0" smtClean="0">
                    <a:latin typeface="Times New Roman" panose="02020603050405020304" pitchFamily="18" charset="0"/>
                    <a:cs typeface="Times New Roman" panose="02020603050405020304" pitchFamily="18" charset="0"/>
                  </a:rPr>
                  <a:t>multiple</a:t>
                </a:r>
                <a:r>
                  <a:rPr lang="fr-FR" dirty="0" smtClean="0"/>
                  <a:t> </a:t>
                </a:r>
                <a:endParaRPr lang="fr-FR" sz="1900" dirty="0">
                  <a:latin typeface="Times New Roman" panose="02020603050405020304" pitchFamily="18" charset="0"/>
                  <a:cs typeface="Times New Roman" panose="02020603050405020304" pitchFamily="18" charset="0"/>
                </a:endParaRPr>
              </a:p>
            </p:txBody>
          </p:sp>
        </mc:Choice>
        <mc:Fallback xmlns="">
          <p:sp>
            <p:nvSpPr>
              <p:cNvPr id="36" name="Rectangle 35"/>
              <p:cNvSpPr>
                <a:spLocks noRot="1" noChangeAspect="1" noMove="1" noResize="1" noEditPoints="1" noAdjustHandles="1" noChangeArrowheads="1" noChangeShapeType="1" noTextEdit="1"/>
              </p:cNvSpPr>
              <p:nvPr/>
            </p:nvSpPr>
            <p:spPr>
              <a:xfrm>
                <a:off x="767732" y="5699864"/>
                <a:ext cx="6180532" cy="969496"/>
              </a:xfrm>
              <a:prstGeom prst="rect">
                <a:avLst/>
              </a:prstGeom>
              <a:blipFill rotWithShape="1">
                <a:blip r:embed="rId5"/>
                <a:stretch>
                  <a:fillRect l="-789" t="-3145" b="-10063"/>
                </a:stretch>
              </a:blipFill>
            </p:spPr>
            <p:txBody>
              <a:bodyPr/>
              <a:lstStyle/>
              <a:p>
                <a:r>
                  <a:rPr lang="fr-FR">
                    <a:noFill/>
                  </a:rPr>
                  <a:t> </a:t>
                </a:r>
              </a:p>
            </p:txBody>
          </p:sp>
        </mc:Fallback>
      </mc:AlternateContent>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 grpId="0"/>
      <p:bldP spid="10"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51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 name="Espace réservé du numéro de diapositive 2"/>
          <p:cNvSpPr>
            <a:spLocks noGrp="1"/>
          </p:cNvSpPr>
          <p:nvPr>
            <p:ph type="sldNum" sz="quarter" idx="12"/>
          </p:nvPr>
        </p:nvSpPr>
        <p:spPr>
          <a:xfrm>
            <a:off x="-23272" y="6492875"/>
            <a:ext cx="395064" cy="365125"/>
          </a:xfrm>
        </p:spPr>
        <p:txBody>
          <a:bodyPr/>
          <a:lstStyle/>
          <a:p>
            <a:fld id="{5BA4D1DE-46DA-47C8-BD15-5DAF8639B247}" type="slidenum">
              <a:rPr lang="fr-FR" sz="1400" b="1" smtClean="0">
                <a:solidFill>
                  <a:schemeClr val="tx1"/>
                </a:solidFill>
              </a:rPr>
              <a:pPr/>
              <a:t>18</a:t>
            </a:fld>
            <a:endParaRPr lang="fr-FR" sz="1400" b="1" dirty="0">
              <a:solidFill>
                <a:schemeClr val="tx1"/>
              </a:solidFill>
            </a:endParaRP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7"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0" name="Forme libre 19"/>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2" name="Forme libre 21"/>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3" name="Forme libre 22"/>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4" name="Forme libre 23"/>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6" name="Forme libre 25"/>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7" name="Rectangle 8"/>
          <p:cNvSpPr>
            <a:spLocks noChangeArrowheads="1"/>
          </p:cNvSpPr>
          <p:nvPr/>
        </p:nvSpPr>
        <p:spPr bwMode="auto">
          <a:xfrm>
            <a:off x="-4128" y="-273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28"/>
          <p:cNvSpPr/>
          <p:nvPr/>
        </p:nvSpPr>
        <p:spPr>
          <a:xfrm>
            <a:off x="9584" y="692696"/>
            <a:ext cx="6064597"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Structure du récepteur MC-CDM</a:t>
            </a:r>
            <a:endParaRPr lang="fr-FR" sz="2800" dirty="0">
              <a:solidFill>
                <a:prstClr val="black"/>
              </a:solidFill>
            </a:endParaRPr>
          </a:p>
        </p:txBody>
      </p:sp>
      <p:sp>
        <p:nvSpPr>
          <p:cNvPr id="4" name="Rectangle 1"/>
          <p:cNvSpPr>
            <a:spLocks noChangeArrowheads="1"/>
          </p:cNvSpPr>
          <p:nvPr/>
        </p:nvSpPr>
        <p:spPr bwMode="auto">
          <a:xfrm>
            <a:off x="467544" y="1124744"/>
            <a:ext cx="7739615" cy="76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0" numCol="1" anchor="ctr" anchorCtr="0" compatLnSpc="1">
            <a:prstTxWarp prst="textNoShape">
              <a:avLst/>
            </a:prstTxWarp>
            <a:spAutoFit/>
          </a:bodyPr>
          <a:lstStyle/>
          <a:p>
            <a:pPr marL="285750" lvl="0" indent="-285750" algn="justLow" fontAlgn="base">
              <a:spcBef>
                <a:spcPct val="0"/>
              </a:spcBef>
              <a:spcAft>
                <a:spcPct val="0"/>
              </a:spcAft>
              <a:buFont typeface="Wingdings" panose="05000000000000000000" pitchFamily="2" charset="2"/>
              <a:buChar char="Ø"/>
            </a:pPr>
            <a:r>
              <a:rPr kumimoji="0" lang="fr-FR" altLang="fr-FR" sz="20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Le symbole désiré </a:t>
            </a:r>
            <a:r>
              <a:rPr kumimoji="0" lang="fr-FR" altLang="fr-FR" sz="2000" b="0" i="1" u="none" strike="noStrike" cap="none" normalizeH="0" baseline="0" dirty="0" smtClean="0">
                <a:ln>
                  <a:noFill/>
                </a:ln>
                <a:solidFill>
                  <a:srgbClr val="222222"/>
                </a:solidFill>
                <a:effectLst/>
                <a:latin typeface="Cambria Math" pitchFamily="18" charset="0"/>
                <a:ea typeface="Times New Roman" pitchFamily="18" charset="0"/>
                <a:cs typeface="Times New Roman" pitchFamily="18" charset="0"/>
              </a:rPr>
              <a:t>b</a:t>
            </a:r>
            <a:r>
              <a:rPr kumimoji="0" lang="fr-FR" altLang="fr-FR" sz="2000" b="0" i="1" u="none" strike="noStrike" cap="none" normalizeH="0" baseline="-25000" dirty="0" smtClean="0">
                <a:ln>
                  <a:noFill/>
                </a:ln>
                <a:solidFill>
                  <a:srgbClr val="222222"/>
                </a:solidFill>
                <a:effectLst/>
                <a:latin typeface="Cambria Math" pitchFamily="18" charset="0"/>
                <a:ea typeface="Times New Roman" pitchFamily="18" charset="0"/>
                <a:cs typeface="Times New Roman" pitchFamily="18" charset="0"/>
              </a:rPr>
              <a:t>i,0</a:t>
            </a:r>
            <a:r>
              <a:rPr kumimoji="0" lang="fr-FR" altLang="fr-FR" sz="20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est interféré par les symboles </a:t>
            </a:r>
            <a:r>
              <a:rPr kumimoji="0" lang="fr-FR" altLang="fr-FR" sz="2000" b="0" i="1" u="none" strike="noStrike" cap="none" normalizeH="0" baseline="0" dirty="0" smtClean="0">
                <a:ln>
                  <a:noFill/>
                </a:ln>
                <a:solidFill>
                  <a:srgbClr val="222222"/>
                </a:solidFill>
                <a:effectLst/>
                <a:latin typeface="Cambria Math" pitchFamily="18" charset="0"/>
                <a:ea typeface="Times New Roman" pitchFamily="18" charset="0"/>
                <a:cs typeface="Times New Roman" pitchFamily="18" charset="0"/>
              </a:rPr>
              <a:t>b</a:t>
            </a:r>
            <a:r>
              <a:rPr kumimoji="0" lang="fr-FR" altLang="fr-FR" sz="2000" b="0" i="1" u="none" strike="noStrike" cap="none" normalizeH="0" baseline="-25000" dirty="0" smtClean="0">
                <a:ln>
                  <a:noFill/>
                </a:ln>
                <a:solidFill>
                  <a:srgbClr val="222222"/>
                </a:solidFill>
                <a:effectLst/>
                <a:latin typeface="Cambria Math" pitchFamily="18" charset="0"/>
                <a:ea typeface="Times New Roman" pitchFamily="18" charset="0"/>
                <a:cs typeface="Times New Roman" pitchFamily="18" charset="0"/>
              </a:rPr>
              <a:t>k,0</a:t>
            </a:r>
            <a:r>
              <a:rPr kumimoji="0" lang="fr-FR" altLang="fr-FR" sz="2000" b="0" i="0" u="none" strike="noStrike" cap="none" normalizeH="0" baseline="-25000" dirty="0" smtClean="0">
                <a:ln>
                  <a:noFill/>
                </a:ln>
                <a:solidFill>
                  <a:srgbClr val="222222"/>
                </a:solidFill>
                <a:effectLst/>
                <a:latin typeface="Times New Roman" pitchFamily="18" charset="0"/>
                <a:ea typeface="Times New Roman" pitchFamily="18" charset="0"/>
                <a:cs typeface="Times New Roman" pitchFamily="18" charset="0"/>
              </a:rPr>
              <a:t> </a:t>
            </a:r>
            <a:r>
              <a:rPr kumimoji="0" lang="fr-FR" altLang="fr-FR" sz="20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et, </a:t>
            </a:r>
            <a:r>
              <a:rPr lang="fr-FR" altLang="fr-FR" sz="2000" i="1" dirty="0">
                <a:solidFill>
                  <a:srgbClr val="222222"/>
                </a:solidFill>
                <a:latin typeface="Cambria Math" pitchFamily="18" charset="0"/>
                <a:ea typeface="Times New Roman" pitchFamily="18" charset="0"/>
                <a:cs typeface="Times New Roman" pitchFamily="18" charset="0"/>
              </a:rPr>
              <a:t>b</a:t>
            </a:r>
            <a:r>
              <a:rPr lang="fr-FR" altLang="fr-FR" sz="2000" i="1" baseline="-25000" dirty="0">
                <a:solidFill>
                  <a:srgbClr val="222222"/>
                </a:solidFill>
                <a:latin typeface="Cambria Math" pitchFamily="18" charset="0"/>
                <a:ea typeface="Times New Roman" pitchFamily="18" charset="0"/>
                <a:cs typeface="Times New Roman" pitchFamily="18" charset="0"/>
              </a:rPr>
              <a:t>k,</a:t>
            </a:r>
            <a:r>
              <a:rPr lang="fr-FR" altLang="fr-FR" sz="2000" i="1" baseline="-25000" dirty="0">
                <a:solidFill>
                  <a:srgbClr val="222222"/>
                </a:solidFill>
                <a:latin typeface="Times New Roman" pitchFamily="18" charset="0"/>
                <a:ea typeface="Times New Roman" pitchFamily="18" charset="0"/>
                <a:cs typeface="Times New Roman" pitchFamily="18" charset="0"/>
              </a:rPr>
              <a:t>-</a:t>
            </a:r>
            <a:r>
              <a:rPr lang="fr-FR" altLang="fr-FR" sz="2000" i="1" baseline="-25000" dirty="0">
                <a:solidFill>
                  <a:srgbClr val="222222"/>
                </a:solidFill>
                <a:latin typeface="Cambria Math" pitchFamily="18" charset="0"/>
                <a:ea typeface="Times New Roman" pitchFamily="18" charset="0"/>
                <a:cs typeface="Times New Roman" pitchFamily="18" charset="0"/>
              </a:rPr>
              <a:t>1</a:t>
            </a:r>
            <a:r>
              <a:rPr lang="fr-FR" altLang="fr-FR" sz="2000" dirty="0">
                <a:solidFill>
                  <a:srgbClr val="222222"/>
                </a:solidFill>
                <a:latin typeface="Times New Roman" pitchFamily="18" charset="0"/>
                <a:ea typeface="Times New Roman" pitchFamily="18" charset="0"/>
                <a:cs typeface="Times New Roman" pitchFamily="18" charset="0"/>
              </a:rPr>
              <a:t> </a:t>
            </a:r>
            <a:r>
              <a:rPr kumimoji="0" lang="fr-FR" altLang="fr-FR" sz="20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ainsi, les interférences d'accès multiple est donné par</a:t>
            </a:r>
            <a:r>
              <a:rPr kumimoji="0" lang="fr-FR" altLang="fr-FR" sz="2000" b="0" i="0" u="none" strike="noStrike" cap="none" normalizeH="0" baseline="0" dirty="0" smtClean="0">
                <a:ln>
                  <a:noFill/>
                </a:ln>
                <a:solidFill>
                  <a:schemeClr val="tx1"/>
                </a:solidFill>
                <a:effectLst/>
                <a:latin typeface="Arial" pitchFamily="34" charset="0"/>
                <a:cs typeface="Arial" pitchFamily="34" charset="0"/>
              </a:rPr>
              <a:t> </a:t>
            </a:r>
          </a:p>
        </p:txBody>
      </p:sp>
      <mc:AlternateContent xmlns:mc="http://schemas.openxmlformats.org/markup-compatibility/2006" xmlns:a14="http://schemas.microsoft.com/office/drawing/2010/main">
        <mc:Choice Requires="a14">
          <p:sp>
            <p:nvSpPr>
              <p:cNvPr id="5" name="Rectangle 4"/>
              <p:cNvSpPr/>
              <p:nvPr/>
            </p:nvSpPr>
            <p:spPr>
              <a:xfrm>
                <a:off x="107504" y="1988840"/>
                <a:ext cx="9027188" cy="138865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𝑀𝐴𝐼</m:t>
                          </m:r>
                        </m:e>
                        <m:sub>
                          <m:r>
                            <a:rPr lang="fr-FR" i="1">
                              <a:latin typeface="Cambria Math"/>
                            </a:rPr>
                            <m:t>𝑖</m:t>
                          </m:r>
                        </m:sub>
                      </m:sSub>
                      <m:r>
                        <a:rPr lang="fr-FR" i="1">
                          <a:latin typeface="Cambria Math"/>
                        </a:rPr>
                        <m:t>=</m:t>
                      </m:r>
                      <m:r>
                        <a:rPr lang="fr-FR" i="1">
                          <a:latin typeface="Cambria Math"/>
                        </a:rPr>
                        <m:t>𝑅𝑒</m:t>
                      </m:r>
                      <m:d>
                        <m:dPr>
                          <m:begChr m:val="{"/>
                          <m:endChr m:val=""/>
                          <m:ctrlPr>
                            <a:rPr lang="fr-FR" i="1">
                              <a:latin typeface="Cambria Math"/>
                            </a:rPr>
                          </m:ctrlPr>
                        </m:dPr>
                        <m:e>
                          <m:f>
                            <m:fPr>
                              <m:ctrlPr>
                                <a:rPr lang="fr-FR" i="1">
                                  <a:latin typeface="Cambria Math"/>
                                </a:rPr>
                              </m:ctrlPr>
                            </m:fPr>
                            <m:num>
                              <m:r>
                                <a:rPr lang="fr-FR" i="1">
                                  <a:latin typeface="Cambria Math"/>
                                </a:rPr>
                                <m:t>1</m:t>
                              </m:r>
                            </m:num>
                            <m:den>
                              <m:r>
                                <a:rPr lang="fr-FR" i="1">
                                  <a:latin typeface="Cambria Math"/>
                                </a:rPr>
                                <m:t>𝑇𝑏</m:t>
                              </m:r>
                            </m:den>
                          </m:f>
                          <m:r>
                            <a:rPr lang="fr-FR" i="1">
                              <a:latin typeface="Cambria Math"/>
                            </a:rPr>
                            <m:t> </m:t>
                          </m:r>
                          <m:nary>
                            <m:naryPr>
                              <m:chr m:val="∑"/>
                              <m:limLoc m:val="undOvr"/>
                              <m:ctrlPr>
                                <a:rPr lang="fr-FR" i="1">
                                  <a:latin typeface="Cambria Math"/>
                                </a:rPr>
                              </m:ctrlPr>
                            </m:naryPr>
                            <m:sub>
                              <m:sSup>
                                <m:sSupPr>
                                  <m:ctrlPr>
                                    <a:rPr lang="fr-FR" i="1">
                                      <a:latin typeface="Cambria Math"/>
                                    </a:rPr>
                                  </m:ctrlPr>
                                </m:sSupPr>
                                <m:e>
                                  <m:r>
                                    <a:rPr lang="fr-FR" i="1">
                                      <a:latin typeface="Cambria Math"/>
                                    </a:rPr>
                                    <m:t>𝑛</m:t>
                                  </m:r>
                                </m:e>
                                <m:sup>
                                  <m:r>
                                    <a:rPr lang="fr-FR" i="1">
                                      <a:latin typeface="Cambria Math"/>
                                    </a:rPr>
                                    <m:t>′</m:t>
                                  </m:r>
                                </m:sup>
                              </m:sSup>
                              <m:r>
                                <a:rPr lang="fr-FR" i="1">
                                  <a:latin typeface="Cambria Math"/>
                                </a:rPr>
                                <m:t>=1</m:t>
                              </m:r>
                            </m:sub>
                            <m:sup>
                              <m:r>
                                <a:rPr lang="fr-FR" i="1">
                                  <a:latin typeface="Cambria Math"/>
                                </a:rPr>
                                <m:t>𝑁</m:t>
                              </m:r>
                            </m:sup>
                            <m:e>
                              <m:sSup>
                                <m:sSupPr>
                                  <m:ctrlPr>
                                    <a:rPr lang="fr-FR" i="1">
                                      <a:latin typeface="Cambria Math"/>
                                    </a:rPr>
                                  </m:ctrlPr>
                                </m:sSupPr>
                                <m:e>
                                  <m:d>
                                    <m:dPr>
                                      <m:begChr m:val="["/>
                                      <m:endChr m:val="]"/>
                                      <m:ctrlPr>
                                        <a:rPr lang="fr-FR" i="1">
                                          <a:latin typeface="Cambria Math"/>
                                        </a:rPr>
                                      </m:ctrlPr>
                                    </m:dPr>
                                    <m:e>
                                      <m:sSub>
                                        <m:sSubPr>
                                          <m:ctrlPr>
                                            <a:rPr lang="fr-FR" i="1">
                                              <a:latin typeface="Cambria Math"/>
                                            </a:rPr>
                                          </m:ctrlPr>
                                        </m:sSubPr>
                                        <m:e>
                                          <m:r>
                                            <a:rPr lang="fr-FR" i="1">
                                              <a:latin typeface="Cambria Math"/>
                                            </a:rPr>
                                            <m:t>𝑐</m:t>
                                          </m:r>
                                        </m:e>
                                        <m:sub>
                                          <m:r>
                                            <a:rPr lang="fr-FR" i="1">
                                              <a:latin typeface="Cambria Math"/>
                                            </a:rPr>
                                            <m:t>𝑖</m:t>
                                          </m:r>
                                          <m:r>
                                            <a:rPr lang="fr-FR" i="1">
                                              <a:latin typeface="Cambria Math"/>
                                            </a:rPr>
                                            <m:t>,</m:t>
                                          </m:r>
                                          <m:sSup>
                                            <m:sSupPr>
                                              <m:ctrlPr>
                                                <a:rPr lang="fr-FR" i="1">
                                                  <a:latin typeface="Cambria Math"/>
                                                </a:rPr>
                                              </m:ctrlPr>
                                            </m:sSupPr>
                                            <m:e>
                                              <m:r>
                                                <a:rPr lang="fr-FR" i="1">
                                                  <a:latin typeface="Cambria Math"/>
                                                </a:rPr>
                                                <m:t>𝑛</m:t>
                                              </m:r>
                                            </m:e>
                                            <m:sup>
                                              <m:r>
                                                <a:rPr lang="fr-FR" i="1">
                                                  <a:latin typeface="Cambria Math"/>
                                                </a:rPr>
                                                <m:t>′</m:t>
                                              </m:r>
                                            </m:sup>
                                          </m:sSup>
                                        </m:sub>
                                      </m:sSub>
                                    </m:e>
                                  </m:d>
                                </m:e>
                                <m:sup>
                                  <m:r>
                                    <a:rPr lang="fr-FR" i="1">
                                      <a:latin typeface="Cambria Math"/>
                                    </a:rPr>
                                    <m:t>∗</m:t>
                                  </m:r>
                                </m:sup>
                              </m:sSup>
                              <m:nary>
                                <m:naryPr>
                                  <m:chr m:val="∑"/>
                                  <m:limLoc m:val="undOvr"/>
                                  <m:ctrlPr>
                                    <a:rPr lang="fr-FR" i="1">
                                      <a:latin typeface="Cambria Math"/>
                                    </a:rPr>
                                  </m:ctrlPr>
                                </m:naryPr>
                                <m:sub>
                                  <m:eqArr>
                                    <m:eqArrPr>
                                      <m:ctrlPr>
                                        <a:rPr lang="fr-FR" i="1">
                                          <a:latin typeface="Cambria Math"/>
                                        </a:rPr>
                                      </m:ctrlPr>
                                    </m:eqArrPr>
                                    <m:e>
                                      <m:r>
                                        <a:rPr lang="fr-FR" i="1">
                                          <a:latin typeface="Cambria Math"/>
                                        </a:rPr>
                                        <m:t>𝑘</m:t>
                                      </m:r>
                                      <m:r>
                                        <a:rPr lang="fr-FR" i="1">
                                          <a:latin typeface="Cambria Math"/>
                                        </a:rPr>
                                        <m:t>=1</m:t>
                                      </m:r>
                                    </m:e>
                                    <m:e>
                                      <m:r>
                                        <a:rPr lang="fr-FR" i="1">
                                          <a:latin typeface="Cambria Math"/>
                                        </a:rPr>
                                        <m:t>𝑘</m:t>
                                      </m:r>
                                      <m:r>
                                        <a:rPr lang="fr-FR" i="1">
                                          <a:latin typeface="Cambria Math"/>
                                        </a:rPr>
                                        <m:t>≠</m:t>
                                      </m:r>
                                      <m:r>
                                        <a:rPr lang="fr-FR" i="1">
                                          <a:latin typeface="Cambria Math"/>
                                        </a:rPr>
                                        <m:t>𝑖</m:t>
                                      </m:r>
                                    </m:e>
                                  </m:eqArr>
                                </m:sub>
                                <m:sup>
                                  <m:r>
                                    <a:rPr lang="fr-FR" i="1">
                                      <a:latin typeface="Cambria Math"/>
                                    </a:rPr>
                                    <m:t>𝐾</m:t>
                                  </m:r>
                                </m:sup>
                                <m:e>
                                  <m:nary>
                                    <m:naryPr>
                                      <m:chr m:val="∑"/>
                                      <m:limLoc m:val="undOvr"/>
                                      <m:ctrlPr>
                                        <a:rPr lang="fr-FR" i="1">
                                          <a:latin typeface="Cambria Math"/>
                                        </a:rPr>
                                      </m:ctrlPr>
                                    </m:naryPr>
                                    <m:sub>
                                      <m:r>
                                        <a:rPr lang="fr-FR" i="1">
                                          <a:latin typeface="Cambria Math"/>
                                        </a:rPr>
                                        <m:t>𝑛</m:t>
                                      </m:r>
                                      <m:r>
                                        <a:rPr lang="fr-FR" i="1">
                                          <a:latin typeface="Cambria Math"/>
                                        </a:rPr>
                                        <m:t>=1</m:t>
                                      </m:r>
                                    </m:sub>
                                    <m:sup>
                                      <m:r>
                                        <a:rPr lang="fr-FR" i="1">
                                          <a:latin typeface="Cambria Math"/>
                                        </a:rPr>
                                        <m:t>𝑁</m:t>
                                      </m:r>
                                    </m:sup>
                                    <m:e>
                                      <m:sSub>
                                        <m:sSubPr>
                                          <m:ctrlPr>
                                            <a:rPr lang="fr-FR" i="1">
                                              <a:latin typeface="Cambria Math"/>
                                            </a:rPr>
                                          </m:ctrlPr>
                                        </m:sSubPr>
                                        <m:e>
                                          <m:r>
                                            <a:rPr lang="fr-FR" i="1">
                                              <a:latin typeface="Cambria Math"/>
                                            </a:rPr>
                                            <m:t>𝐶</m:t>
                                          </m:r>
                                        </m:e>
                                        <m:sub>
                                          <m:r>
                                            <a:rPr lang="fr-FR" i="1">
                                              <a:latin typeface="Cambria Math"/>
                                            </a:rPr>
                                            <m:t>𝐾</m:t>
                                          </m:r>
                                          <m:r>
                                            <a:rPr lang="fr-FR" i="1">
                                              <a:latin typeface="Cambria Math"/>
                                            </a:rPr>
                                            <m:t>,</m:t>
                                          </m:r>
                                          <m:r>
                                            <a:rPr lang="fr-FR" i="1">
                                              <a:latin typeface="Cambria Math"/>
                                            </a:rPr>
                                            <m:t>𝑛</m:t>
                                          </m:r>
                                        </m:sub>
                                      </m:sSub>
                                    </m:e>
                                  </m:nary>
                                </m:e>
                              </m:nary>
                            </m:e>
                          </m:nary>
                          <m:d>
                            <m:dPr>
                              <m:begChr m:val="["/>
                              <m:endChr m:val="]"/>
                              <m:ctrlPr>
                                <a:rPr lang="fr-FR" i="1">
                                  <a:latin typeface="Cambria Math"/>
                                </a:rPr>
                              </m:ctrlPr>
                            </m:dPr>
                            <m:e>
                              <m:eqArr>
                                <m:eqArrPr>
                                  <m:ctrlPr>
                                    <a:rPr lang="fr-FR" i="1">
                                      <a:latin typeface="Cambria Math"/>
                                    </a:rPr>
                                  </m:ctrlPr>
                                </m:eqArrPr>
                                <m:e>
                                  <m:r>
                                    <a:rPr lang="fr-FR" i="1">
                                      <a:latin typeface="Cambria Math"/>
                                    </a:rPr>
                                    <m:t>            </m:t>
                                  </m:r>
                                </m:e>
                                <m:e>
                                  <m:sSub>
                                    <m:sSubPr>
                                      <m:ctrlPr>
                                        <a:rPr lang="fr-FR" i="1">
                                          <a:latin typeface="Cambria Math"/>
                                        </a:rPr>
                                      </m:ctrlPr>
                                    </m:sSubPr>
                                    <m:e>
                                      <m:r>
                                        <a:rPr lang="fr-FR" i="1">
                                          <a:latin typeface="Cambria Math"/>
                                        </a:rPr>
                                        <m:t>𝑏</m:t>
                                      </m:r>
                                    </m:e>
                                    <m:sub>
                                      <m:r>
                                        <a:rPr lang="fr-FR" i="1">
                                          <a:latin typeface="Cambria Math"/>
                                        </a:rPr>
                                        <m:t>𝑘</m:t>
                                      </m:r>
                                      <m:r>
                                        <a:rPr lang="fr-FR" i="1">
                                          <a:latin typeface="Cambria Math"/>
                                        </a:rPr>
                                        <m:t>,−1</m:t>
                                      </m:r>
                                    </m:sub>
                                  </m:sSub>
                                  <m:nary>
                                    <m:naryPr>
                                      <m:limLoc m:val="subSup"/>
                                      <m:ctrlPr>
                                        <a:rPr lang="fr-FR" i="1">
                                          <a:latin typeface="Cambria Math"/>
                                        </a:rPr>
                                      </m:ctrlPr>
                                    </m:naryPr>
                                    <m:sub>
                                      <m:r>
                                        <a:rPr lang="fr-FR" i="1">
                                          <a:latin typeface="Cambria Math"/>
                                        </a:rPr>
                                        <m:t>0</m:t>
                                      </m:r>
                                    </m:sub>
                                    <m:sup>
                                      <m:sSub>
                                        <m:sSubPr>
                                          <m:ctrlPr>
                                            <a:rPr lang="fr-FR" i="1">
                                              <a:latin typeface="Cambria Math"/>
                                            </a:rPr>
                                          </m:ctrlPr>
                                        </m:sSubPr>
                                        <m:e>
                                          <m:r>
                                            <a:rPr lang="fr-FR" i="1">
                                              <a:latin typeface="Cambria Math"/>
                                            </a:rPr>
                                            <m:t>𝜏</m:t>
                                          </m:r>
                                        </m:e>
                                        <m:sub>
                                          <m:r>
                                            <a:rPr lang="fr-FR" i="1">
                                              <a:latin typeface="Cambria Math"/>
                                            </a:rPr>
                                            <m:t>𝑘</m:t>
                                          </m:r>
                                        </m:sub>
                                      </m:sSub>
                                    </m:sup>
                                    <m:e>
                                      <m:sSup>
                                        <m:sSupPr>
                                          <m:ctrlPr>
                                            <a:rPr lang="fr-FR" i="1">
                                              <a:latin typeface="Cambria Math"/>
                                            </a:rPr>
                                          </m:ctrlPr>
                                        </m:sSupPr>
                                        <m:e>
                                          <m:r>
                                            <a:rPr lang="fr-FR" i="1">
                                              <a:latin typeface="Cambria Math"/>
                                            </a:rPr>
                                            <m:t>𝑒</m:t>
                                          </m:r>
                                        </m:e>
                                        <m:sup>
                                          <m:r>
                                            <a:rPr lang="fr-FR" i="1">
                                              <a:latin typeface="Cambria Math"/>
                                            </a:rPr>
                                            <m:t>𝑗</m:t>
                                          </m:r>
                                          <m:d>
                                            <m:dPr>
                                              <m:ctrlPr>
                                                <a:rPr lang="fr-FR" i="1">
                                                  <a:latin typeface="Cambria Math"/>
                                                </a:rPr>
                                              </m:ctrlPr>
                                            </m:dPr>
                                            <m:e>
                                              <m:r>
                                                <a:rPr lang="fr-FR" i="1">
                                                  <a:latin typeface="Cambria Math"/>
                                                </a:rPr>
                                                <m:t>[</m:t>
                                              </m:r>
                                              <m:sSub>
                                                <m:sSubPr>
                                                  <m:ctrlPr>
                                                    <a:rPr lang="fr-FR" i="1">
                                                      <a:latin typeface="Cambria Math"/>
                                                    </a:rPr>
                                                  </m:ctrlPr>
                                                </m:sSubPr>
                                                <m:e>
                                                  <m:r>
                                                    <a:rPr lang="fr-FR" i="1">
                                                      <a:latin typeface="Cambria Math"/>
                                                    </a:rPr>
                                                    <m:t>𝜔</m:t>
                                                  </m:r>
                                                </m:e>
                                                <m:sub>
                                                  <m:r>
                                                    <a:rPr lang="fr-FR" i="1">
                                                      <a:latin typeface="Cambria Math"/>
                                                    </a:rPr>
                                                    <m:t>𝑛</m:t>
                                                  </m:r>
                                                </m:sub>
                                              </m:sSub>
                                              <m:r>
                                                <a:rPr lang="fr-FR" i="1">
                                                  <a:latin typeface="Cambria Math"/>
                                                </a:rPr>
                                                <m:t>−</m:t>
                                              </m:r>
                                              <m:sSub>
                                                <m:sSubPr>
                                                  <m:ctrlPr>
                                                    <a:rPr lang="fr-FR" i="1">
                                                      <a:latin typeface="Cambria Math"/>
                                                    </a:rPr>
                                                  </m:ctrlPr>
                                                </m:sSubPr>
                                                <m:e>
                                                  <m:r>
                                                    <a:rPr lang="fr-FR" i="1">
                                                      <a:latin typeface="Cambria Math"/>
                                                    </a:rPr>
                                                    <m:t>𝜔</m:t>
                                                  </m:r>
                                                </m:e>
                                                <m:sub>
                                                  <m:r>
                                                    <a:rPr lang="fr-FR" i="1">
                                                      <a:latin typeface="Cambria Math"/>
                                                    </a:rPr>
                                                    <m:t>𝑛</m:t>
                                                  </m:r>
                                                  <m:r>
                                                    <a:rPr lang="fr-FR" i="1">
                                                      <a:latin typeface="Cambria Math"/>
                                                    </a:rPr>
                                                    <m:t>′]</m:t>
                                                  </m:r>
                                                  <m:r>
                                                    <a:rPr lang="fr-FR" i="1">
                                                      <a:latin typeface="Cambria Math"/>
                                                    </a:rPr>
                                                    <m:t>𝑡</m:t>
                                                  </m:r>
                                                  <m:r>
                                                    <a:rPr lang="fr-FR" i="1">
                                                      <a:latin typeface="Cambria Math"/>
                                                    </a:rPr>
                                                    <m:t>+</m:t>
                                                  </m:r>
                                                  <m:sSub>
                                                    <m:sSubPr>
                                                      <m:ctrlPr>
                                                        <a:rPr lang="fr-FR" i="1">
                                                          <a:latin typeface="Cambria Math"/>
                                                        </a:rPr>
                                                      </m:ctrlPr>
                                                    </m:sSubPr>
                                                    <m:e>
                                                      <m:r>
                                                        <a:rPr lang="fr-FR" i="1">
                                                          <a:latin typeface="Cambria Math"/>
                                                        </a:rPr>
                                                        <m:t>𝜑</m:t>
                                                      </m:r>
                                                    </m:e>
                                                    <m:sub>
                                                      <m:r>
                                                        <a:rPr lang="fr-FR" i="1">
                                                          <a:latin typeface="Cambria Math"/>
                                                        </a:rPr>
                                                        <m:t>𝑘</m:t>
                                                      </m:r>
                                                      <m:r>
                                                        <a:rPr lang="fr-FR" i="1">
                                                          <a:latin typeface="Cambria Math"/>
                                                        </a:rPr>
                                                        <m:t>,</m:t>
                                                      </m:r>
                                                      <m:r>
                                                        <a:rPr lang="fr-FR" i="1">
                                                          <a:latin typeface="Cambria Math"/>
                                                        </a:rPr>
                                                        <m:t>𝑛</m:t>
                                                      </m:r>
                                                    </m:sub>
                                                  </m:sSub>
                                                </m:sub>
                                              </m:sSub>
                                            </m:e>
                                          </m:d>
                                        </m:sup>
                                      </m:sSup>
                                      <m:r>
                                        <a:rPr lang="fr-FR" i="1">
                                          <a:latin typeface="Cambria Math"/>
                                        </a:rPr>
                                        <m:t>𝑑𝑡</m:t>
                                      </m:r>
                                    </m:e>
                                  </m:nary>
                                </m:e>
                              </m:eqArr>
                            </m:e>
                          </m:d>
                        </m:e>
                      </m:d>
                      <m:d>
                        <m:dPr>
                          <m:begChr m:val=""/>
                          <m:endChr m:val="}"/>
                          <m:ctrlPr>
                            <a:rPr lang="fr-FR" i="1">
                              <a:latin typeface="Cambria Math"/>
                            </a:rPr>
                          </m:ctrlPr>
                        </m:dPr>
                        <m:e>
                          <m:r>
                            <a:rPr lang="fr-FR" i="1">
                              <a:latin typeface="Cambria Math"/>
                            </a:rPr>
                            <m:t>+ </m:t>
                          </m:r>
                          <m:sSub>
                            <m:sSubPr>
                              <m:ctrlPr>
                                <a:rPr lang="fr-FR" i="1">
                                  <a:latin typeface="Cambria Math"/>
                                </a:rPr>
                              </m:ctrlPr>
                            </m:sSubPr>
                            <m:e>
                              <m:r>
                                <a:rPr lang="fr-FR" i="1">
                                  <a:latin typeface="Cambria Math"/>
                                </a:rPr>
                                <m:t>𝑏</m:t>
                              </m:r>
                            </m:e>
                            <m:sub>
                              <m:r>
                                <a:rPr lang="fr-FR" i="1">
                                  <a:latin typeface="Cambria Math"/>
                                </a:rPr>
                                <m:t>𝑘</m:t>
                              </m:r>
                              <m:r>
                                <a:rPr lang="fr-FR" i="1">
                                  <a:latin typeface="Cambria Math"/>
                                </a:rPr>
                                <m:t>,0</m:t>
                              </m:r>
                            </m:sub>
                          </m:sSub>
                          <m:nary>
                            <m:naryPr>
                              <m:limLoc m:val="subSup"/>
                              <m:ctrlPr>
                                <a:rPr lang="fr-FR" i="1">
                                  <a:latin typeface="Cambria Math"/>
                                </a:rPr>
                              </m:ctrlPr>
                            </m:naryPr>
                            <m:sub>
                              <m:sSub>
                                <m:sSubPr>
                                  <m:ctrlPr>
                                    <a:rPr lang="fr-FR" i="1">
                                      <a:latin typeface="Cambria Math"/>
                                    </a:rPr>
                                  </m:ctrlPr>
                                </m:sSubPr>
                                <m:e>
                                  <m:r>
                                    <a:rPr lang="fr-FR" i="1">
                                      <a:latin typeface="Cambria Math"/>
                                    </a:rPr>
                                    <m:t>𝜏</m:t>
                                  </m:r>
                                </m:e>
                                <m:sub>
                                  <m:r>
                                    <a:rPr lang="fr-FR" i="1">
                                      <a:latin typeface="Cambria Math"/>
                                    </a:rPr>
                                    <m:t>𝑘</m:t>
                                  </m:r>
                                </m:sub>
                              </m:sSub>
                            </m:sub>
                            <m:sup>
                              <m:r>
                                <a:rPr lang="fr-FR" i="1">
                                  <a:latin typeface="Cambria Math"/>
                                </a:rPr>
                                <m:t>𝑇𝑏</m:t>
                              </m:r>
                            </m:sup>
                            <m:e>
                              <m:sSup>
                                <m:sSupPr>
                                  <m:ctrlPr>
                                    <a:rPr lang="fr-FR" i="1">
                                      <a:latin typeface="Cambria Math"/>
                                    </a:rPr>
                                  </m:ctrlPr>
                                </m:sSupPr>
                                <m:e>
                                  <m:r>
                                    <a:rPr lang="fr-FR" i="1">
                                      <a:latin typeface="Cambria Math"/>
                                    </a:rPr>
                                    <m:t>𝑒</m:t>
                                  </m:r>
                                </m:e>
                                <m:sup>
                                  <m:r>
                                    <a:rPr lang="fr-FR" i="1">
                                      <a:latin typeface="Cambria Math"/>
                                    </a:rPr>
                                    <m:t>𝑗</m:t>
                                  </m:r>
                                  <m:d>
                                    <m:dPr>
                                      <m:ctrlPr>
                                        <a:rPr lang="fr-FR" i="1">
                                          <a:latin typeface="Cambria Math"/>
                                        </a:rPr>
                                      </m:ctrlPr>
                                    </m:dPr>
                                    <m:e>
                                      <m:r>
                                        <a:rPr lang="fr-FR" i="1">
                                          <a:latin typeface="Cambria Math"/>
                                        </a:rPr>
                                        <m:t>[</m:t>
                                      </m:r>
                                      <m:sSub>
                                        <m:sSubPr>
                                          <m:ctrlPr>
                                            <a:rPr lang="fr-FR" i="1">
                                              <a:latin typeface="Cambria Math"/>
                                            </a:rPr>
                                          </m:ctrlPr>
                                        </m:sSubPr>
                                        <m:e>
                                          <m:r>
                                            <a:rPr lang="fr-FR" i="1">
                                              <a:latin typeface="Cambria Math"/>
                                            </a:rPr>
                                            <m:t>𝜔</m:t>
                                          </m:r>
                                        </m:e>
                                        <m:sub>
                                          <m:r>
                                            <a:rPr lang="fr-FR" i="1">
                                              <a:latin typeface="Cambria Math"/>
                                            </a:rPr>
                                            <m:t>𝑛</m:t>
                                          </m:r>
                                        </m:sub>
                                      </m:sSub>
                                      <m:r>
                                        <a:rPr lang="fr-FR" i="1">
                                          <a:latin typeface="Cambria Math"/>
                                        </a:rPr>
                                        <m:t>−</m:t>
                                      </m:r>
                                      <m:sSub>
                                        <m:sSubPr>
                                          <m:ctrlPr>
                                            <a:rPr lang="fr-FR" i="1">
                                              <a:latin typeface="Cambria Math"/>
                                            </a:rPr>
                                          </m:ctrlPr>
                                        </m:sSubPr>
                                        <m:e>
                                          <m:r>
                                            <a:rPr lang="fr-FR" i="1">
                                              <a:latin typeface="Cambria Math"/>
                                            </a:rPr>
                                            <m:t>𝜔</m:t>
                                          </m:r>
                                        </m:e>
                                        <m:sub>
                                          <m:r>
                                            <a:rPr lang="fr-FR" i="1">
                                              <a:latin typeface="Cambria Math"/>
                                            </a:rPr>
                                            <m:t>𝑛</m:t>
                                          </m:r>
                                          <m:r>
                                            <a:rPr lang="fr-FR" i="1">
                                              <a:latin typeface="Cambria Math"/>
                                            </a:rPr>
                                            <m:t>′]</m:t>
                                          </m:r>
                                          <m:r>
                                            <a:rPr lang="fr-FR" i="1">
                                              <a:latin typeface="Cambria Math"/>
                                            </a:rPr>
                                            <m:t>𝑡</m:t>
                                          </m:r>
                                          <m:r>
                                            <a:rPr lang="fr-FR" i="1">
                                              <a:latin typeface="Cambria Math"/>
                                            </a:rPr>
                                            <m:t>+</m:t>
                                          </m:r>
                                          <m:sSub>
                                            <m:sSubPr>
                                              <m:ctrlPr>
                                                <a:rPr lang="fr-FR" i="1">
                                                  <a:latin typeface="Cambria Math"/>
                                                </a:rPr>
                                              </m:ctrlPr>
                                            </m:sSubPr>
                                            <m:e>
                                              <m:r>
                                                <a:rPr lang="fr-FR" i="1">
                                                  <a:latin typeface="Cambria Math"/>
                                                </a:rPr>
                                                <m:t>𝜑</m:t>
                                              </m:r>
                                            </m:e>
                                            <m:sub>
                                              <m:r>
                                                <a:rPr lang="fr-FR" i="1">
                                                  <a:latin typeface="Cambria Math"/>
                                                </a:rPr>
                                                <m:t>𝑘</m:t>
                                              </m:r>
                                              <m:r>
                                                <a:rPr lang="fr-FR" i="1">
                                                  <a:latin typeface="Cambria Math"/>
                                                </a:rPr>
                                                <m:t>,</m:t>
                                              </m:r>
                                              <m:r>
                                                <a:rPr lang="fr-FR" i="1">
                                                  <a:latin typeface="Cambria Math"/>
                                                </a:rPr>
                                                <m:t>𝑛</m:t>
                                              </m:r>
                                            </m:sub>
                                          </m:sSub>
                                        </m:sub>
                                      </m:sSub>
                                    </m:e>
                                  </m:d>
                                </m:sup>
                              </m:sSup>
                              <m:r>
                                <a:rPr lang="fr-FR" i="1">
                                  <a:latin typeface="Cambria Math"/>
                                </a:rPr>
                                <m:t>𝑑𝑡</m:t>
                              </m:r>
                            </m:e>
                          </m:nary>
                        </m:e>
                      </m:d>
                    </m:oMath>
                  </m:oMathPara>
                </a14:m>
                <a:endParaRPr lang="fr-FR" dirty="0"/>
              </a:p>
            </p:txBody>
          </p:sp>
        </mc:Choice>
        <mc:Fallback xmlns="">
          <p:sp>
            <p:nvSpPr>
              <p:cNvPr id="5" name="Rectangle 4"/>
              <p:cNvSpPr>
                <a:spLocks noRot="1" noChangeAspect="1" noMove="1" noResize="1" noEditPoints="1" noAdjustHandles="1" noChangeArrowheads="1" noChangeShapeType="1" noTextEdit="1"/>
              </p:cNvSpPr>
              <p:nvPr/>
            </p:nvSpPr>
            <p:spPr>
              <a:xfrm>
                <a:off x="107504" y="1988840"/>
                <a:ext cx="9027188" cy="1388650"/>
              </a:xfrm>
              <a:prstGeom prst="rect">
                <a:avLst/>
              </a:prstGeom>
              <a:blipFill rotWithShape="1">
                <a:blip r:embed="rId2"/>
                <a:stretch>
                  <a:fillRect/>
                </a:stretch>
              </a:blipFill>
            </p:spPr>
            <p:txBody>
              <a:bodyPr/>
              <a:lstStyle/>
              <a:p>
                <a:r>
                  <a:rPr lang="fr-FR">
                    <a:noFill/>
                  </a:rPr>
                  <a:t> </a:t>
                </a:r>
              </a:p>
            </p:txBody>
          </p:sp>
        </mc:Fallback>
      </mc:AlternateContent>
      <p:sp>
        <p:nvSpPr>
          <p:cNvPr id="6" name="Rectangle 5"/>
          <p:cNvSpPr/>
          <p:nvPr/>
        </p:nvSpPr>
        <p:spPr>
          <a:xfrm>
            <a:off x="572282" y="3392358"/>
            <a:ext cx="2512226" cy="369332"/>
          </a:xfrm>
          <a:prstGeom prst="rect">
            <a:avLst/>
          </a:prstGeom>
        </p:spPr>
        <p:txBody>
          <a:bodyPr wrap="none">
            <a:spAutoFit/>
          </a:bodyPr>
          <a:lstStyle/>
          <a:p>
            <a:r>
              <a:rPr lang="fr-FR" altLang="fr-FR" dirty="0" smtClean="0">
                <a:solidFill>
                  <a:srgbClr val="222222"/>
                </a:solidFill>
                <a:latin typeface="Times New Roman" pitchFamily="18" charset="0"/>
                <a:ea typeface="Times New Roman" pitchFamily="18" charset="0"/>
                <a:cs typeface="Times New Roman" pitchFamily="18" charset="0"/>
              </a:rPr>
              <a:t>Ou sous une autre forme </a:t>
            </a:r>
            <a:endParaRPr lang="fr-FR" dirty="0"/>
          </a:p>
        </p:txBody>
      </p:sp>
      <mc:AlternateContent xmlns:mc="http://schemas.openxmlformats.org/markup-compatibility/2006" xmlns:a14="http://schemas.microsoft.com/office/drawing/2010/main">
        <mc:Choice Requires="a14">
          <p:sp>
            <p:nvSpPr>
              <p:cNvPr id="9" name="Rectangle 8"/>
              <p:cNvSpPr/>
              <p:nvPr/>
            </p:nvSpPr>
            <p:spPr>
              <a:xfrm>
                <a:off x="2555345" y="3968916"/>
                <a:ext cx="3927421" cy="10442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𝑀𝐴𝐼</m:t>
                          </m:r>
                        </m:e>
                        <m:sub>
                          <m:r>
                            <a:rPr lang="fr-FR" i="1">
                              <a:latin typeface="Cambria Math"/>
                            </a:rPr>
                            <m:t>𝑖</m:t>
                          </m:r>
                        </m:sub>
                      </m:sSub>
                      <m:r>
                        <a:rPr lang="fr-FR">
                          <a:latin typeface="Cambria Math"/>
                        </a:rPr>
                        <m:t>=</m:t>
                      </m:r>
                      <m:nary>
                        <m:naryPr>
                          <m:chr m:val="∑"/>
                          <m:limLoc m:val="undOvr"/>
                          <m:ctrlPr>
                            <a:rPr lang="fr-FR" i="1">
                              <a:latin typeface="Cambria Math"/>
                            </a:rPr>
                          </m:ctrlPr>
                        </m:naryPr>
                        <m:sub>
                          <m:eqArr>
                            <m:eqArrPr>
                              <m:ctrlPr>
                                <a:rPr lang="fr-FR" i="1">
                                  <a:latin typeface="Cambria Math"/>
                                </a:rPr>
                              </m:ctrlPr>
                            </m:eqArrPr>
                            <m:e>
                              <m:r>
                                <a:rPr lang="fr-FR" i="1">
                                  <a:latin typeface="Cambria Math"/>
                                </a:rPr>
                                <m:t>𝑘</m:t>
                              </m:r>
                              <m:r>
                                <a:rPr lang="fr-FR">
                                  <a:latin typeface="Cambria Math"/>
                                </a:rPr>
                                <m:t>=1</m:t>
                              </m:r>
                            </m:e>
                            <m:e>
                              <m:r>
                                <a:rPr lang="fr-FR" i="1">
                                  <a:latin typeface="Cambria Math"/>
                                </a:rPr>
                                <m:t>𝑘</m:t>
                              </m:r>
                              <m:r>
                                <a:rPr lang="fr-FR">
                                  <a:latin typeface="Cambria Math"/>
                                </a:rPr>
                                <m:t>≠</m:t>
                              </m:r>
                              <m:r>
                                <a:rPr lang="fr-FR" i="1">
                                  <a:latin typeface="Cambria Math"/>
                                </a:rPr>
                                <m:t>𝑖</m:t>
                              </m:r>
                            </m:e>
                          </m:eqArr>
                        </m:sub>
                        <m:sup>
                          <m:r>
                            <a:rPr lang="fr-FR" i="1">
                              <a:latin typeface="Cambria Math"/>
                            </a:rPr>
                            <m:t>𝐾</m:t>
                          </m:r>
                        </m:sup>
                        <m:e>
                          <m:sSub>
                            <m:sSubPr>
                              <m:ctrlPr>
                                <a:rPr lang="fr-FR" i="1">
                                  <a:latin typeface="Cambria Math"/>
                                </a:rPr>
                              </m:ctrlPr>
                            </m:sSubPr>
                            <m:e>
                              <m:r>
                                <a:rPr lang="fr-FR" i="1">
                                  <a:latin typeface="Cambria Math"/>
                                </a:rPr>
                                <m:t>𝑀𝐴𝐼</m:t>
                              </m:r>
                            </m:e>
                            <m:sub>
                              <m:r>
                                <a:rPr lang="fr-FR" i="1">
                                  <a:latin typeface="Cambria Math"/>
                                </a:rPr>
                                <m:t>𝑖</m:t>
                              </m:r>
                              <m:r>
                                <a:rPr lang="fr-FR" i="1">
                                  <a:latin typeface="Cambria Math"/>
                                </a:rPr>
                                <m:t>,</m:t>
                              </m:r>
                              <m:r>
                                <a:rPr lang="fr-FR" i="1">
                                  <a:latin typeface="Cambria Math"/>
                                </a:rPr>
                                <m:t>𝑘</m:t>
                              </m:r>
                            </m:sub>
                          </m:sSub>
                          <m:r>
                            <a:rPr lang="fr-FR">
                              <a:latin typeface="Cambria Math"/>
                            </a:rPr>
                            <m:t>=</m:t>
                          </m:r>
                          <m:nary>
                            <m:naryPr>
                              <m:chr m:val="∑"/>
                              <m:limLoc m:val="undOvr"/>
                              <m:ctrlPr>
                                <a:rPr lang="fr-FR" i="1">
                                  <a:latin typeface="Cambria Math"/>
                                </a:rPr>
                              </m:ctrlPr>
                            </m:naryPr>
                            <m:sub>
                              <m:eqArr>
                                <m:eqArrPr>
                                  <m:ctrlPr>
                                    <a:rPr lang="fr-FR" i="1">
                                      <a:latin typeface="Cambria Math"/>
                                    </a:rPr>
                                  </m:ctrlPr>
                                </m:eqArrPr>
                                <m:e>
                                  <m:r>
                                    <a:rPr lang="fr-FR" i="1">
                                      <a:latin typeface="Cambria Math"/>
                                    </a:rPr>
                                    <m:t>𝑘</m:t>
                                  </m:r>
                                  <m:r>
                                    <a:rPr lang="fr-FR">
                                      <a:latin typeface="Cambria Math"/>
                                    </a:rPr>
                                    <m:t>=1</m:t>
                                  </m:r>
                                </m:e>
                                <m:e>
                                  <m:r>
                                    <a:rPr lang="fr-FR" i="1">
                                      <a:latin typeface="Cambria Math"/>
                                    </a:rPr>
                                    <m:t>𝑘</m:t>
                                  </m:r>
                                  <m:r>
                                    <a:rPr lang="fr-FR">
                                      <a:latin typeface="Cambria Math"/>
                                    </a:rPr>
                                    <m:t>≠</m:t>
                                  </m:r>
                                  <m:r>
                                    <a:rPr lang="fr-FR" i="1">
                                      <a:latin typeface="Cambria Math"/>
                                    </a:rPr>
                                    <m:t>𝑖</m:t>
                                  </m:r>
                                </m:e>
                              </m:eqArr>
                            </m:sub>
                            <m:sup>
                              <m:r>
                                <a:rPr lang="fr-FR" i="1">
                                  <a:latin typeface="Cambria Math"/>
                                </a:rPr>
                                <m:t>𝐾</m:t>
                              </m:r>
                            </m:sup>
                            <m:e>
                              <m:sSub>
                                <m:sSubPr>
                                  <m:ctrlPr>
                                    <a:rPr lang="fr-FR" i="1">
                                      <a:latin typeface="Cambria Math"/>
                                    </a:rPr>
                                  </m:ctrlPr>
                                </m:sSubPr>
                                <m:e>
                                  <m:r>
                                    <a:rPr lang="fr-FR" i="1">
                                      <a:latin typeface="Cambria Math"/>
                                    </a:rPr>
                                    <m:t>𝐼𝑆𝐼</m:t>
                                  </m:r>
                                </m:e>
                                <m:sub>
                                  <m:r>
                                    <a:rPr lang="fr-FR" i="1">
                                      <a:latin typeface="Cambria Math"/>
                                    </a:rPr>
                                    <m:t>𝑖</m:t>
                                  </m:r>
                                  <m:r>
                                    <a:rPr lang="fr-FR">
                                      <a:latin typeface="Cambria Math"/>
                                    </a:rPr>
                                    <m:t>,</m:t>
                                  </m:r>
                                  <m:r>
                                    <a:rPr lang="fr-FR" i="1">
                                      <a:latin typeface="Cambria Math"/>
                                    </a:rPr>
                                    <m:t>𝑘</m:t>
                                  </m:r>
                                </m:sub>
                              </m:sSub>
                              <m:r>
                                <a:rPr lang="fr-FR">
                                  <a:latin typeface="Cambria Math"/>
                                </a:rPr>
                                <m:t>+</m:t>
                              </m:r>
                              <m:sSub>
                                <m:sSubPr>
                                  <m:ctrlPr>
                                    <a:rPr lang="fr-FR" i="1">
                                      <a:latin typeface="Cambria Math"/>
                                    </a:rPr>
                                  </m:ctrlPr>
                                </m:sSubPr>
                                <m:e>
                                  <m:r>
                                    <a:rPr lang="fr-FR" i="1">
                                      <a:latin typeface="Cambria Math"/>
                                    </a:rPr>
                                    <m:t>𝐼𝐶𝐼</m:t>
                                  </m:r>
                                </m:e>
                                <m:sub>
                                  <m:r>
                                    <a:rPr lang="fr-FR" i="1">
                                      <a:latin typeface="Cambria Math"/>
                                    </a:rPr>
                                    <m:t>𝑖</m:t>
                                  </m:r>
                                  <m:r>
                                    <a:rPr lang="fr-FR">
                                      <a:latin typeface="Cambria Math"/>
                                    </a:rPr>
                                    <m:t>,</m:t>
                                  </m:r>
                                  <m:r>
                                    <a:rPr lang="fr-FR" i="1">
                                      <a:latin typeface="Cambria Math"/>
                                    </a:rPr>
                                    <m:t>𝑘</m:t>
                                  </m:r>
                                </m:sub>
                              </m:sSub>
                            </m:e>
                          </m:nary>
                        </m:e>
                      </m:nary>
                    </m:oMath>
                  </m:oMathPara>
                </a14:m>
                <a:endParaRPr lang="fr-FR" dirty="0"/>
              </a:p>
            </p:txBody>
          </p:sp>
        </mc:Choice>
        <mc:Fallback xmlns="">
          <p:sp>
            <p:nvSpPr>
              <p:cNvPr id="9" name="Rectangle 8"/>
              <p:cNvSpPr>
                <a:spLocks noRot="1" noChangeAspect="1" noMove="1" noResize="1" noEditPoints="1" noAdjustHandles="1" noChangeArrowheads="1" noChangeShapeType="1" noTextEdit="1"/>
              </p:cNvSpPr>
              <p:nvPr/>
            </p:nvSpPr>
            <p:spPr>
              <a:xfrm>
                <a:off x="2555345" y="3968916"/>
                <a:ext cx="3927421" cy="1044260"/>
              </a:xfrm>
              <a:prstGeom prst="rect">
                <a:avLst/>
              </a:prstGeom>
              <a:blipFill rotWithShape="1">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774640" y="5197195"/>
                <a:ext cx="7488832" cy="1278427"/>
              </a:xfrm>
              <a:prstGeom prst="rect">
                <a:avLst/>
              </a:prstGeom>
            </p:spPr>
            <p:txBody>
              <a:bodyPr wrap="square">
                <a:spAutoFit/>
              </a:bodyPr>
              <a:lstStyle/>
              <a:p>
                <a:pPr marL="342900" indent="-342900">
                  <a:buFont typeface="Arial" panose="020B0604020202020204" pitchFamily="34" charset="0"/>
                  <a:buChar char="•"/>
                </a:pPr>
                <a14:m>
                  <m:oMath xmlns:m="http://schemas.openxmlformats.org/officeDocument/2006/math">
                    <m:r>
                      <a:rPr lang="fr-FR" sz="2000" i="1">
                        <a:latin typeface="Cambria Math"/>
                      </a:rPr>
                      <m:t>𝐼𝑆𝐼</m:t>
                    </m:r>
                    <m:r>
                      <a:rPr lang="fr-FR" sz="2000" i="1">
                        <a:latin typeface="Cambria Math"/>
                      </a:rPr>
                      <m:t> </m:t>
                    </m:r>
                  </m:oMath>
                </a14:m>
                <a:r>
                  <a:rPr lang="fr-FR" sz="1900" dirty="0">
                    <a:latin typeface="Times New Roman" panose="02020603050405020304" pitchFamily="18" charset="0"/>
                    <a:cs typeface="Times New Roman" panose="02020603050405020304" pitchFamily="18" charset="0"/>
                  </a:rPr>
                  <a:t>c’est l’interférence provenant des mêmes sous-porteuses de l'utilisateur </a:t>
                </a:r>
                <a:r>
                  <a:rPr lang="fr-FR" sz="1900" i="1" dirty="0">
                    <a:latin typeface="Times New Roman" panose="02020603050405020304" pitchFamily="18" charset="0"/>
                    <a:cs typeface="Times New Roman" panose="02020603050405020304" pitchFamily="18" charset="0"/>
                  </a:rPr>
                  <a:t>k</a:t>
                </a:r>
                <a:r>
                  <a:rPr lang="fr-FR" sz="1900" dirty="0">
                    <a:latin typeface="Times New Roman" panose="02020603050405020304" pitchFamily="18" charset="0"/>
                    <a:cs typeface="Times New Roman" panose="02020603050405020304" pitchFamily="18" charset="0"/>
                  </a:rPr>
                  <a:t>, appelé interférence inter-symboles </a:t>
                </a:r>
                <a:r>
                  <a:rPr lang="fr-FR" sz="1900" dirty="0" smtClean="0">
                    <a:latin typeface="Times New Roman" panose="02020603050405020304" pitchFamily="18" charset="0"/>
                    <a:cs typeface="Times New Roman" panose="02020603050405020304" pitchFamily="18" charset="0"/>
                  </a:rPr>
                  <a:t>(cas où </a:t>
                </a:r>
                <a14:m>
                  <m:oMath xmlns:m="http://schemas.openxmlformats.org/officeDocument/2006/math">
                    <m:r>
                      <a:rPr lang="fr-FR" sz="1900" i="1">
                        <a:latin typeface="Cambria Math"/>
                      </a:rPr>
                      <m:t>𝑛</m:t>
                    </m:r>
                    <m:r>
                      <a:rPr lang="fr-FR" sz="1900" i="1">
                        <a:latin typeface="Cambria Math"/>
                      </a:rPr>
                      <m:t>=</m:t>
                    </m:r>
                    <m:sSup>
                      <m:sSupPr>
                        <m:ctrlPr>
                          <a:rPr lang="fr-FR" sz="1900" i="1">
                            <a:latin typeface="Cambria Math"/>
                          </a:rPr>
                        </m:ctrlPr>
                      </m:sSupPr>
                      <m:e>
                        <m:r>
                          <a:rPr lang="fr-FR" sz="1900" i="1">
                            <a:latin typeface="Cambria Math"/>
                          </a:rPr>
                          <m:t>𝑛</m:t>
                        </m:r>
                      </m:e>
                      <m:sup>
                        <m:r>
                          <a:rPr lang="fr-FR" sz="1900" i="1">
                            <a:latin typeface="Cambria Math"/>
                          </a:rPr>
                          <m:t>′</m:t>
                        </m:r>
                      </m:sup>
                    </m:sSup>
                    <m:r>
                      <a:rPr lang="fr-FR" sz="1900" i="1">
                        <a:latin typeface="Cambria Math"/>
                      </a:rPr>
                      <m:t> </m:t>
                    </m:r>
                  </m:oMath>
                </a14:m>
                <a:r>
                  <a:rPr lang="fr-FR" sz="1900" dirty="0" smtClean="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14:m>
                  <m:oMath xmlns:m="http://schemas.openxmlformats.org/officeDocument/2006/math">
                    <m:r>
                      <a:rPr lang="fr-FR" sz="2000" i="1">
                        <a:latin typeface="Cambria Math"/>
                      </a:rPr>
                      <m:t>𝐼𝐶𝐼</m:t>
                    </m:r>
                    <m:r>
                      <a:rPr lang="fr-FR" sz="2000" i="1">
                        <a:latin typeface="Cambria Math"/>
                      </a:rPr>
                      <m:t> </m:t>
                    </m:r>
                  </m:oMath>
                </a14:m>
                <a:r>
                  <a:rPr lang="fr-FR" sz="1900" dirty="0" smtClean="0">
                    <a:latin typeface="Times New Roman" panose="02020603050405020304" pitchFamily="18" charset="0"/>
                    <a:cs typeface="Times New Roman" panose="02020603050405020304" pitchFamily="18" charset="0"/>
                  </a:rPr>
                  <a:t>est  l’interférence inter-canal; c’est le brouillage </a:t>
                </a:r>
                <a:r>
                  <a:rPr lang="fr-FR" sz="1900" dirty="0">
                    <a:latin typeface="Times New Roman" panose="02020603050405020304" pitchFamily="18" charset="0"/>
                    <a:cs typeface="Times New Roman" panose="02020603050405020304" pitchFamily="18" charset="0"/>
                  </a:rPr>
                  <a:t>causé par d’autres sous-porteuses de l’utilisateur </a:t>
                </a:r>
                <a:r>
                  <a:rPr lang="fr-FR" sz="1900" i="1" dirty="0" smtClean="0">
                    <a:latin typeface="Times New Roman" panose="02020603050405020304" pitchFamily="18" charset="0"/>
                    <a:cs typeface="Times New Roman" panose="02020603050405020304" pitchFamily="18" charset="0"/>
                  </a:rPr>
                  <a:t>k</a:t>
                </a:r>
                <a:r>
                  <a:rPr lang="fr-FR" sz="1900" dirty="0" smtClean="0">
                    <a:latin typeface="Times New Roman" panose="02020603050405020304" pitchFamily="18" charset="0"/>
                    <a:cs typeface="Times New Roman" panose="02020603050405020304" pitchFamily="18" charset="0"/>
                  </a:rPr>
                  <a:t> </a:t>
                </a:r>
                <a:r>
                  <a:rPr lang="fr-FR" sz="1900" dirty="0">
                    <a:latin typeface="Times New Roman" panose="02020603050405020304" pitchFamily="18" charset="0"/>
                    <a:cs typeface="Times New Roman" panose="02020603050405020304" pitchFamily="18" charset="0"/>
                  </a:rPr>
                  <a:t>(cas où</a:t>
                </a:r>
                <a:r>
                  <a:rPr lang="fr-FR" sz="1900" i="1" dirty="0">
                    <a:latin typeface="Times New Roman" panose="02020603050405020304" pitchFamily="18" charset="0"/>
                    <a:cs typeface="Times New Roman" panose="02020603050405020304" pitchFamily="18" charset="0"/>
                  </a:rPr>
                  <a:t>n</a:t>
                </a:r>
                <a14:m>
                  <m:oMath xmlns:m="http://schemas.openxmlformats.org/officeDocument/2006/math">
                    <m:r>
                      <a:rPr lang="fr-FR" sz="1900" i="1">
                        <a:latin typeface="Cambria Math"/>
                      </a:rPr>
                      <m:t>≠</m:t>
                    </m:r>
                    <m:r>
                      <a:rPr lang="fr-FR" sz="1900" i="1">
                        <a:latin typeface="Cambria Math"/>
                      </a:rPr>
                      <m:t>𝑛</m:t>
                    </m:r>
                    <m:r>
                      <a:rPr lang="fr-FR" sz="1900" i="1">
                        <a:latin typeface="Cambria Math"/>
                      </a:rPr>
                      <m:t>′</m:t>
                    </m:r>
                  </m:oMath>
                </a14:m>
                <a:r>
                  <a:rPr lang="fr-FR" sz="1900" dirty="0">
                    <a:latin typeface="Times New Roman" panose="02020603050405020304" pitchFamily="18" charset="0"/>
                    <a:cs typeface="Times New Roman" panose="02020603050405020304" pitchFamily="18" charset="0"/>
                  </a:rPr>
                  <a:t>)</a:t>
                </a:r>
              </a:p>
            </p:txBody>
          </p:sp>
        </mc:Choice>
        <mc:Fallback xmlns="">
          <p:sp>
            <p:nvSpPr>
              <p:cNvPr id="30" name="Rectangle 29"/>
              <p:cNvSpPr>
                <a:spLocks noRot="1" noChangeAspect="1" noMove="1" noResize="1" noEditPoints="1" noAdjustHandles="1" noChangeArrowheads="1" noChangeShapeType="1" noTextEdit="1"/>
              </p:cNvSpPr>
              <p:nvPr/>
            </p:nvSpPr>
            <p:spPr>
              <a:xfrm>
                <a:off x="774640" y="5197195"/>
                <a:ext cx="7488832" cy="1278427"/>
              </a:xfrm>
              <a:prstGeom prst="rect">
                <a:avLst/>
              </a:prstGeom>
              <a:blipFill rotWithShape="1">
                <a:blip r:embed="rId4"/>
                <a:stretch>
                  <a:fillRect l="-651" t="-1435" b="-7656"/>
                </a:stretch>
              </a:blipFill>
            </p:spPr>
            <p:txBody>
              <a:bodyPr/>
              <a:lstStyle/>
              <a:p>
                <a:r>
                  <a:rPr lang="fr-FR">
                    <a:noFill/>
                  </a:rPr>
                  <a:t> </a:t>
                </a:r>
              </a:p>
            </p:txBody>
          </p:sp>
        </mc:Fallback>
      </mc:AlternateContent>
    </p:spTree>
  </p:cSld>
  <p:clrMapOvr>
    <a:masterClrMapping/>
  </p:clrMapOvr>
  <p:transition advTm="5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4128" y="6492875"/>
            <a:ext cx="395064" cy="365125"/>
          </a:xfrm>
        </p:spPr>
        <p:txBody>
          <a:bodyPr/>
          <a:lstStyle/>
          <a:p>
            <a:fld id="{5BA4D1DE-46DA-47C8-BD15-5DAF8639B247}" type="slidenum">
              <a:rPr lang="fr-FR" sz="1400" b="1" smtClean="0">
                <a:solidFill>
                  <a:schemeClr val="tx1"/>
                </a:solidFill>
              </a:rPr>
              <a:pPr/>
              <a:t>19</a:t>
            </a:fld>
            <a:endParaRPr lang="fr-FR" sz="1400" b="1" dirty="0">
              <a:solidFill>
                <a:schemeClr val="tx1"/>
              </a:solidFill>
            </a:endParaRPr>
          </a:p>
        </p:txBody>
      </p:sp>
      <p:sp>
        <p:nvSpPr>
          <p:cNvPr id="2" name="Rectangle 1"/>
          <p:cNvSpPr/>
          <p:nvPr/>
        </p:nvSpPr>
        <p:spPr>
          <a:xfrm>
            <a:off x="1835696" y="548680"/>
            <a:ext cx="5720680" cy="584775"/>
          </a:xfrm>
          <a:prstGeom prst="rect">
            <a:avLst/>
          </a:prstGeom>
        </p:spPr>
        <p:txBody>
          <a:bodyPr wrap="square">
            <a:spAutoFit/>
          </a:bodyPr>
          <a:lstStyle/>
          <a:p>
            <a:pPr lvl="0" algn="ctr"/>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Les codes d’étalement PRN</a:t>
            </a:r>
          </a:p>
        </p:txBody>
      </p:sp>
      <p:sp>
        <p:nvSpPr>
          <p:cNvPr id="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Forme libre 14"/>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8" name="Forme libre 17"/>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9" name="Forme libre 18"/>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2" name="Forme libre 21"/>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mc:AlternateContent xmlns:mc="http://schemas.openxmlformats.org/markup-compatibility/2006" xmlns:a14="http://schemas.microsoft.com/office/drawing/2010/main">
        <mc:Choice Requires="a14">
          <p:graphicFrame>
            <p:nvGraphicFramePr>
              <p:cNvPr id="7" name="Tableau 6"/>
              <p:cNvGraphicFramePr>
                <a:graphicFrameLocks noGrp="1"/>
              </p:cNvGraphicFramePr>
              <p:nvPr>
                <p:extLst>
                  <p:ext uri="{D42A27DB-BD31-4B8C-83A1-F6EECF244321}">
                    <p14:modId xmlns:p14="http://schemas.microsoft.com/office/powerpoint/2010/main" val="394618945"/>
                  </p:ext>
                </p:extLst>
              </p:nvPr>
            </p:nvGraphicFramePr>
            <p:xfrm>
              <a:off x="0" y="1118937"/>
              <a:ext cx="9134691" cy="5757050"/>
            </p:xfrm>
            <a:graphic>
              <a:graphicData uri="http://schemas.openxmlformats.org/drawingml/2006/table">
                <a:tbl>
                  <a:tblPr firstRow="1" firstCol="1" bandRow="1">
                    <a:tableStyleId>{5C22544A-7EE6-4342-B048-85BDC9FD1C3A}</a:tableStyleId>
                  </a:tblPr>
                  <a:tblGrid>
                    <a:gridCol w="1019908"/>
                    <a:gridCol w="2662621"/>
                    <a:gridCol w="2726081"/>
                    <a:gridCol w="2726081"/>
                  </a:tblGrid>
                  <a:tr h="436349">
                    <a:tc rowSpan="2">
                      <a:txBody>
                        <a:bodyPr/>
                        <a:lstStyle/>
                        <a:p>
                          <a:pPr>
                            <a:lnSpc>
                              <a:spcPct val="115000"/>
                            </a:lnSpc>
                            <a:spcAft>
                              <a:spcPts val="0"/>
                            </a:spcAft>
                          </a:pPr>
                          <a:r>
                            <a:rPr lang="fr-FR" sz="1200" dirty="0">
                              <a:effectLst/>
                            </a:rPr>
                            <a:t> </a:t>
                          </a:r>
                        </a:p>
                        <a:p>
                          <a:pPr algn="ctr">
                            <a:lnSpc>
                              <a:spcPct val="115000"/>
                            </a:lnSpc>
                            <a:spcAft>
                              <a:spcPts val="0"/>
                            </a:spcAft>
                          </a:pPr>
                          <a:r>
                            <a:rPr lang="fr-FR" sz="1200" dirty="0">
                              <a:effectLst/>
                            </a:rPr>
                            <a:t>Code PRN</a:t>
                          </a:r>
                        </a:p>
                        <a:p>
                          <a:pPr>
                            <a:lnSpc>
                              <a:spcPct val="115000"/>
                            </a:lnSpc>
                            <a:spcAft>
                              <a:spcPts val="0"/>
                            </a:spcAft>
                          </a:pPr>
                          <a:r>
                            <a:rPr lang="fr-FR" sz="1200" dirty="0">
                              <a:effectLst/>
                            </a:rPr>
                            <a:t> </a:t>
                          </a:r>
                          <a:endParaRPr lang="fr-FR" sz="1200" dirty="0">
                            <a:effectLst/>
                            <a:latin typeface="Calibri"/>
                            <a:ea typeface="Calibri"/>
                            <a:cs typeface="Arial"/>
                          </a:endParaRPr>
                        </a:p>
                      </a:txBody>
                      <a:tcPr marL="40905" marR="40905" marT="0" marB="0"/>
                    </a:tc>
                    <a:tc rowSpan="2">
                      <a:txBody>
                        <a:bodyPr/>
                        <a:lstStyle/>
                        <a:p>
                          <a:pPr algn="ctr">
                            <a:lnSpc>
                              <a:spcPct val="115000"/>
                            </a:lnSpc>
                            <a:spcAft>
                              <a:spcPts val="0"/>
                            </a:spcAft>
                          </a:pPr>
                          <a:r>
                            <a:rPr lang="fr-FR" sz="1200" dirty="0">
                              <a:effectLst/>
                            </a:rPr>
                            <a:t> </a:t>
                          </a:r>
                        </a:p>
                        <a:p>
                          <a:pPr algn="ctr">
                            <a:lnSpc>
                              <a:spcPct val="115000"/>
                            </a:lnSpc>
                            <a:spcAft>
                              <a:spcPts val="0"/>
                            </a:spcAft>
                          </a:pPr>
                          <a:r>
                            <a:rPr lang="fr-FR" sz="1200" dirty="0">
                              <a:effectLst/>
                            </a:rPr>
                            <a:t>Structure</a:t>
                          </a:r>
                          <a:endParaRPr lang="fr-FR" sz="1200" dirty="0">
                            <a:effectLst/>
                            <a:latin typeface="Calibri"/>
                            <a:ea typeface="Calibri"/>
                            <a:cs typeface="Arial"/>
                          </a:endParaRPr>
                        </a:p>
                      </a:txBody>
                      <a:tcPr marL="40905" marR="40905" marT="0" marB="0"/>
                    </a:tc>
                    <a:tc gridSpan="2">
                      <a:txBody>
                        <a:bodyPr/>
                        <a:lstStyle/>
                        <a:p>
                          <a:pPr algn="just">
                            <a:lnSpc>
                              <a:spcPct val="115000"/>
                            </a:lnSpc>
                            <a:spcAft>
                              <a:spcPts val="0"/>
                            </a:spcAft>
                          </a:pPr>
                          <a:r>
                            <a:rPr lang="fr-FR" sz="1200" dirty="0">
                              <a:effectLst/>
                            </a:rPr>
                            <a:t> </a:t>
                          </a:r>
                        </a:p>
                        <a:p>
                          <a:pPr algn="ctr">
                            <a:lnSpc>
                              <a:spcPct val="115000"/>
                            </a:lnSpc>
                            <a:spcAft>
                              <a:spcPts val="0"/>
                            </a:spcAft>
                          </a:pPr>
                          <a:r>
                            <a:rPr lang="fr-FR" sz="1200" dirty="0">
                              <a:effectLst/>
                            </a:rPr>
                            <a:t>Caractéristique</a:t>
                          </a:r>
                        </a:p>
                        <a:p>
                          <a:pPr algn="just">
                            <a:lnSpc>
                              <a:spcPct val="115000"/>
                            </a:lnSpc>
                            <a:spcAft>
                              <a:spcPts val="0"/>
                            </a:spcAft>
                          </a:pPr>
                          <a:r>
                            <a:rPr lang="fr-FR" sz="1200" dirty="0">
                              <a:effectLst/>
                            </a:rPr>
                            <a:t> </a:t>
                          </a:r>
                          <a:endParaRPr lang="fr-FR" sz="1200" dirty="0">
                            <a:effectLst/>
                            <a:latin typeface="Calibri"/>
                            <a:ea typeface="Calibri"/>
                            <a:cs typeface="Arial"/>
                          </a:endParaRPr>
                        </a:p>
                      </a:txBody>
                      <a:tcPr marL="40905" marR="40905" marT="0" marB="0"/>
                    </a:tc>
                    <a:tc hMerge="1">
                      <a:txBody>
                        <a:bodyPr/>
                        <a:lstStyle/>
                        <a:p>
                          <a:endParaRPr lang="fr-FR"/>
                        </a:p>
                      </a:txBody>
                      <a:tcPr/>
                    </a:tc>
                  </a:tr>
                  <a:tr h="302581">
                    <a:tc vMerge="1">
                      <a:txBody>
                        <a:bodyPr/>
                        <a:lstStyle/>
                        <a:p>
                          <a:endParaRPr lang="fr-FR"/>
                        </a:p>
                      </a:txBody>
                      <a:tcPr/>
                    </a:tc>
                    <a:tc vMerge="1">
                      <a:txBody>
                        <a:bodyPr/>
                        <a:lstStyle/>
                        <a:p>
                          <a:endParaRPr lang="fr-FR"/>
                        </a:p>
                      </a:txBody>
                      <a:tcPr/>
                    </a:tc>
                    <a:tc>
                      <a:txBody>
                        <a:bodyPr/>
                        <a:lstStyle/>
                        <a:p>
                          <a:pPr algn="just">
                            <a:lnSpc>
                              <a:spcPct val="115000"/>
                            </a:lnSpc>
                            <a:spcAft>
                              <a:spcPts val="0"/>
                            </a:spcAft>
                          </a:pPr>
                          <a:r>
                            <a:rPr lang="fr-FR" sz="1200" dirty="0">
                              <a:effectLst/>
                            </a:rPr>
                            <a:t>Longueur de la séquence</a:t>
                          </a:r>
                          <a:endParaRPr lang="fr-FR" sz="1200" dirty="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Niveau d’intercorrélation et niveau d d’autocorrélation</a:t>
                          </a:r>
                          <a:endParaRPr lang="fr-FR" sz="1200">
                            <a:effectLst/>
                            <a:latin typeface="Calibri"/>
                            <a:ea typeface="Calibri"/>
                            <a:cs typeface="Arial"/>
                          </a:endParaRPr>
                        </a:p>
                      </a:txBody>
                      <a:tcPr marL="40905" marR="40905" marT="0" marB="0"/>
                    </a:tc>
                  </a:tr>
                  <a:tr h="581799">
                    <a:tc>
                      <a:txBody>
                        <a:bodyPr/>
                        <a:lstStyle/>
                        <a:p>
                          <a:pPr algn="ctr">
                            <a:lnSpc>
                              <a:spcPct val="115000"/>
                            </a:lnSpc>
                            <a:spcAft>
                              <a:spcPts val="0"/>
                            </a:spcAft>
                          </a:pPr>
                          <a:r>
                            <a:rPr lang="fr-FR" sz="1200">
                              <a:effectLst/>
                            </a:rPr>
                            <a:t>Gold</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Deux générateurs de séquences PN de longueur identique (registres a décalages-RD)</a:t>
                          </a:r>
                          <a:endParaRPr lang="fr-FR" sz="1200">
                            <a:effectLst/>
                            <a:latin typeface="Calibri"/>
                            <a:ea typeface="Calibri"/>
                            <a:cs typeface="Arial"/>
                          </a:endParaRPr>
                        </a:p>
                      </a:txBody>
                      <a:tcPr marL="40905" marR="40905" marT="0" marB="0"/>
                    </a:tc>
                    <a:tc>
                      <a:txBody>
                        <a:bodyPr/>
                        <a:lstStyle/>
                        <a:p>
                          <a:pPr algn="ctr">
                            <a:lnSpc>
                              <a:spcPct val="115000"/>
                            </a:lnSpc>
                            <a:spcAft>
                              <a:spcPts val="0"/>
                            </a:spcAft>
                          </a:pP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dirty="0">
                              <a:effectLst/>
                            </a:rPr>
                            <a:t>-1 (n le nombre d’étages des RD)</a:t>
                          </a:r>
                          <a:endParaRPr lang="fr-FR" sz="1200" dirty="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Un niveau d’intercorrélation faible entre -30dB et -11dB et </a:t>
                          </a:r>
                          <a:endParaRPr lang="fr-FR" sz="1200">
                            <a:effectLst/>
                            <a:latin typeface="Calibri"/>
                            <a:ea typeface="Calibri"/>
                            <a:cs typeface="Arial"/>
                          </a:endParaRPr>
                        </a:p>
                      </a:txBody>
                      <a:tcPr marL="40905" marR="40905" marT="0" marB="0"/>
                    </a:tc>
                  </a:tr>
                  <a:tr h="872698">
                    <a:tc>
                      <a:txBody>
                        <a:bodyPr/>
                        <a:lstStyle/>
                        <a:p>
                          <a:pPr algn="ctr">
                            <a:lnSpc>
                              <a:spcPct val="115000"/>
                            </a:lnSpc>
                            <a:spcAft>
                              <a:spcPts val="0"/>
                            </a:spcAft>
                          </a:pPr>
                          <a:r>
                            <a:rPr lang="fr-FR" sz="1200">
                              <a:effectLst/>
                            </a:rPr>
                            <a:t>WH</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Codes orthogonaux de la matrice de Hadamard H(</a:t>
                          </a: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 , </a:t>
                          </a: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a:t>
                          </a:r>
                          <a:endParaRPr lang="fr-FR" sz="1200">
                            <a:effectLst/>
                            <a:latin typeface="Calibri"/>
                            <a:ea typeface="Calibri"/>
                            <a:cs typeface="Arial"/>
                          </a:endParaRPr>
                        </a:p>
                      </a:txBody>
                      <a:tcPr marL="40905" marR="40905" marT="0" marB="0"/>
                    </a:tc>
                    <a:tc>
                      <a:txBody>
                        <a:bodyPr/>
                        <a:lstStyle/>
                        <a:p>
                          <a:pPr algn="ctr">
                            <a:lnSpc>
                              <a:spcPct val="115000"/>
                            </a:lnSpc>
                            <a:spcAft>
                              <a:spcPts val="0"/>
                            </a:spcAft>
                          </a:pP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dirty="0">
                              <a:effectLst/>
                            </a:rPr>
                            <a:t> </a:t>
                          </a:r>
                          <a:endParaRPr lang="fr-FR" sz="1200" dirty="0">
                            <a:effectLst/>
                            <a:latin typeface="Calibri"/>
                            <a:ea typeface="Calibri"/>
                            <a:cs typeface="Arial"/>
                          </a:endParaRPr>
                        </a:p>
                      </a:txBody>
                      <a:tcPr marL="40905" marR="40905" marT="0" marB="0"/>
                    </a:tc>
                    <a:tc>
                      <a:txBody>
                        <a:bodyPr/>
                        <a:lstStyle/>
                        <a:p>
                          <a:pPr algn="just">
                            <a:lnSpc>
                              <a:spcPct val="115000"/>
                            </a:lnSpc>
                            <a:spcAft>
                              <a:spcPts val="0"/>
                            </a:spcAft>
                          </a:pPr>
                          <a:r>
                            <a:rPr lang="fr-FR" sz="1200" dirty="0">
                              <a:effectLst/>
                            </a:rPr>
                            <a:t>Des séquences d’étalement  d’une valeur nulle des fonctions d’</a:t>
                          </a:r>
                          <a:r>
                            <a:rPr lang="fr-FR" sz="1200" dirty="0" err="1">
                              <a:effectLst/>
                            </a:rPr>
                            <a:t>intercorrélation</a:t>
                          </a:r>
                          <a:r>
                            <a:rPr lang="fr-FR" sz="1200" dirty="0">
                              <a:effectLst/>
                            </a:rPr>
                            <a:t> et une faible performance en termes de la fonction d’autocorrélation</a:t>
                          </a:r>
                          <a:endParaRPr lang="fr-FR" sz="1200" dirty="0">
                            <a:effectLst/>
                            <a:latin typeface="Calibri"/>
                            <a:ea typeface="Calibri"/>
                            <a:cs typeface="Arial"/>
                          </a:endParaRPr>
                        </a:p>
                      </a:txBody>
                      <a:tcPr marL="40905" marR="40905" marT="0" marB="0"/>
                    </a:tc>
                  </a:tr>
                  <a:tr h="581799">
                    <a:tc>
                      <a:txBody>
                        <a:bodyPr/>
                        <a:lstStyle/>
                        <a:p>
                          <a:pPr algn="ctr">
                            <a:lnSpc>
                              <a:spcPct val="115000"/>
                            </a:lnSpc>
                            <a:spcAft>
                              <a:spcPts val="0"/>
                            </a:spcAft>
                          </a:pPr>
                          <a:r>
                            <a:rPr lang="fr-FR" sz="1200">
                              <a:effectLst/>
                            </a:rPr>
                            <a:t>OVSF</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Codeur de plusieurs coefficients nommé  l’arbre  générateur de code d’une matrice (</a:t>
                          </a: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 </a:t>
                          </a: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a:t>
                          </a:r>
                          <a:endParaRPr lang="fr-FR" sz="1200">
                            <a:effectLst/>
                            <a:latin typeface="Calibri"/>
                            <a:ea typeface="Calibri"/>
                            <a:cs typeface="Arial"/>
                          </a:endParaRPr>
                        </a:p>
                      </a:txBody>
                      <a:tcPr marL="40905" marR="40905" marT="0" marB="0"/>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m:oMathPara>
                          </a14:m>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dirty="0">
                              <a:effectLst/>
                            </a:rPr>
                            <a:t>Des codes orthogonaux à débit variable.</a:t>
                          </a:r>
                          <a:endParaRPr lang="fr-FR" sz="1200" dirty="0">
                            <a:effectLst/>
                            <a:latin typeface="Calibri"/>
                            <a:ea typeface="Calibri"/>
                            <a:cs typeface="Arial"/>
                          </a:endParaRPr>
                        </a:p>
                      </a:txBody>
                      <a:tcPr marL="40905" marR="40905" marT="0" marB="0"/>
                    </a:tc>
                  </a:tr>
                  <a:tr h="1309048">
                    <a:tc>
                      <a:txBody>
                        <a:bodyPr/>
                        <a:lstStyle/>
                        <a:p>
                          <a:pPr algn="ctr">
                            <a:lnSpc>
                              <a:spcPct val="115000"/>
                            </a:lnSpc>
                            <a:spcAft>
                              <a:spcPts val="0"/>
                            </a:spcAft>
                          </a:pPr>
                          <a:r>
                            <a:rPr lang="fr-FR" sz="1200">
                              <a:effectLst/>
                            </a:rPr>
                            <a:t>DB</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Registre à décalage non linéaire (NLFSR)</a:t>
                          </a:r>
                          <a:endParaRPr lang="fr-FR" sz="1200">
                            <a:effectLst/>
                            <a:latin typeface="Calibri"/>
                            <a:ea typeface="Calibri"/>
                            <a:cs typeface="Arial"/>
                          </a:endParaRPr>
                        </a:p>
                      </a:txBody>
                      <a:tcPr marL="40905" marR="40905" marT="0" marB="0"/>
                    </a:tc>
                    <a:tc>
                      <a:txBody>
                        <a:bodyPr/>
                        <a:lstStyle/>
                        <a:p>
                          <a:pPr algn="ctr">
                            <a:lnSpc>
                              <a:spcPct val="115000"/>
                            </a:lnSpc>
                            <a:spcAft>
                              <a:spcPts val="0"/>
                            </a:spcAft>
                          </a:pP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(n le nombre d’étages des RD)</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dirty="0">
                              <a:effectLst/>
                            </a:rPr>
                            <a:t>Des séquences d’étalement  d’un grand nombre d'échantillons égaux à 0, a distribution symétrique des échantillons, et un nombre réduit d'échantillons positifs et négatifs différents, de manière à donner une auto corrélation moyenne égale à 0</a:t>
                          </a:r>
                          <a:endParaRPr lang="fr-FR" sz="1200" dirty="0">
                            <a:effectLst/>
                            <a:latin typeface="Calibri"/>
                            <a:ea typeface="Calibri"/>
                            <a:cs typeface="Arial"/>
                          </a:endParaRPr>
                        </a:p>
                      </a:txBody>
                      <a:tcPr marL="40905" marR="40905" marT="0" marB="0"/>
                    </a:tc>
                  </a:tr>
                  <a:tr h="1163599">
                    <a:tc>
                      <a:txBody>
                        <a:bodyPr/>
                        <a:lstStyle/>
                        <a:p>
                          <a:pPr algn="ctr">
                            <a:lnSpc>
                              <a:spcPct val="115000"/>
                            </a:lnSpc>
                            <a:spcAft>
                              <a:spcPts val="0"/>
                            </a:spcAft>
                          </a:pPr>
                          <a:r>
                            <a:rPr lang="fr-FR" sz="1200">
                              <a:effectLst/>
                            </a:rPr>
                            <a:t>ZCZ</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 A partir de la matrice de Hadamard et d'une technique d'entrelacement.</a:t>
                          </a:r>
                        </a:p>
                        <a:p>
                          <a:pPr algn="just">
                            <a:lnSpc>
                              <a:spcPct val="115000"/>
                            </a:lnSpc>
                            <a:spcAft>
                              <a:spcPts val="0"/>
                            </a:spcAft>
                          </a:pPr>
                          <a:r>
                            <a:rPr lang="fr-FR" sz="1200">
                              <a:effectLst/>
                            </a:rPr>
                            <a:t>- ou à partir de la séquence parfaite binaire de longueur 4, ensuite cette séquence parfaite est étendue a des longueur </a:t>
                          </a:r>
                          <a14:m>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a14:m>
                          <a:r>
                            <a:rPr lang="fr-FR" sz="1200">
                              <a:effectLst/>
                            </a:rPr>
                            <a:t>.</a:t>
                          </a:r>
                          <a:endParaRPr lang="fr-FR" sz="1200">
                            <a:effectLst/>
                            <a:latin typeface="Calibri"/>
                            <a:ea typeface="Calibri"/>
                            <a:cs typeface="Arial"/>
                          </a:endParaRPr>
                        </a:p>
                      </a:txBody>
                      <a:tcPr marL="40905" marR="40905" marT="0" marB="0"/>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fr-FR" sz="1200" i="1">
                                        <a:effectLst/>
                                        <a:latin typeface="Cambria Math"/>
                                      </a:rPr>
                                    </m:ctrlPr>
                                  </m:sSupPr>
                                  <m:e>
                                    <m:r>
                                      <a:rPr lang="fr-FR" sz="1200">
                                        <a:effectLst/>
                                        <a:latin typeface="Cambria Math"/>
                                      </a:rPr>
                                      <m:t>2</m:t>
                                    </m:r>
                                  </m:e>
                                  <m:sup>
                                    <m:r>
                                      <a:rPr lang="fr-FR" sz="1200">
                                        <a:effectLst/>
                                        <a:latin typeface="Cambria Math"/>
                                      </a:rPr>
                                      <m:t>𝑛</m:t>
                                    </m:r>
                                  </m:sup>
                                </m:sSup>
                              </m:oMath>
                            </m:oMathPara>
                          </a14:m>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dirty="0">
                              <a:effectLst/>
                            </a:rPr>
                            <a:t>Des séquences d’étalement construites de façon à minimiser la corrélation croisée entre les séquences et à minimiser la corrélation entre chaque séquence et sa version décalée </a:t>
                          </a:r>
                          <a:endParaRPr lang="fr-FR" sz="1200" dirty="0">
                            <a:effectLst/>
                            <a:latin typeface="Calibri"/>
                            <a:ea typeface="Calibri"/>
                            <a:cs typeface="Arial"/>
                          </a:endParaRPr>
                        </a:p>
                      </a:txBody>
                      <a:tcPr marL="40905" marR="40905" marT="0" marB="0"/>
                    </a:tc>
                  </a:tr>
                </a:tbl>
              </a:graphicData>
            </a:graphic>
          </p:graphicFrame>
        </mc:Choice>
        <mc:Fallback xmlns="">
          <p:graphicFrame>
            <p:nvGraphicFramePr>
              <p:cNvPr id="7" name="Tableau 6"/>
              <p:cNvGraphicFramePr>
                <a:graphicFrameLocks noGrp="1"/>
              </p:cNvGraphicFramePr>
              <p:nvPr>
                <p:extLst>
                  <p:ext uri="{D42A27DB-BD31-4B8C-83A1-F6EECF244321}">
                    <p14:modId xmlns:p14="http://schemas.microsoft.com/office/powerpoint/2010/main" val="394618945"/>
                  </p:ext>
                </p:extLst>
              </p:nvPr>
            </p:nvGraphicFramePr>
            <p:xfrm>
              <a:off x="0" y="1118937"/>
              <a:ext cx="9134691" cy="5694439"/>
            </p:xfrm>
            <a:graphic>
              <a:graphicData uri="http://schemas.openxmlformats.org/drawingml/2006/table">
                <a:tbl>
                  <a:tblPr firstRow="1" firstCol="1" bandRow="1">
                    <a:tableStyleId>{5C22544A-7EE6-4342-B048-85BDC9FD1C3A}</a:tableStyleId>
                  </a:tblPr>
                  <a:tblGrid>
                    <a:gridCol w="1019908"/>
                    <a:gridCol w="2662621"/>
                    <a:gridCol w="2726081"/>
                    <a:gridCol w="2726081"/>
                  </a:tblGrid>
                  <a:tr h="618617">
                    <a:tc rowSpan="2">
                      <a:txBody>
                        <a:bodyPr/>
                        <a:lstStyle/>
                        <a:p>
                          <a:pPr>
                            <a:lnSpc>
                              <a:spcPct val="115000"/>
                            </a:lnSpc>
                            <a:spcAft>
                              <a:spcPts val="0"/>
                            </a:spcAft>
                          </a:pPr>
                          <a:r>
                            <a:rPr lang="fr-FR" sz="1200" dirty="0">
                              <a:effectLst/>
                            </a:rPr>
                            <a:t> </a:t>
                          </a:r>
                        </a:p>
                        <a:p>
                          <a:pPr algn="ctr">
                            <a:lnSpc>
                              <a:spcPct val="115000"/>
                            </a:lnSpc>
                            <a:spcAft>
                              <a:spcPts val="0"/>
                            </a:spcAft>
                          </a:pPr>
                          <a:r>
                            <a:rPr lang="fr-FR" sz="1200" dirty="0">
                              <a:effectLst/>
                            </a:rPr>
                            <a:t>Code PRN</a:t>
                          </a:r>
                        </a:p>
                        <a:p>
                          <a:pPr>
                            <a:lnSpc>
                              <a:spcPct val="115000"/>
                            </a:lnSpc>
                            <a:spcAft>
                              <a:spcPts val="0"/>
                            </a:spcAft>
                          </a:pPr>
                          <a:r>
                            <a:rPr lang="fr-FR" sz="1200" dirty="0">
                              <a:effectLst/>
                            </a:rPr>
                            <a:t> </a:t>
                          </a:r>
                          <a:endParaRPr lang="fr-FR" sz="1200" dirty="0">
                            <a:effectLst/>
                            <a:latin typeface="Calibri"/>
                            <a:ea typeface="Calibri"/>
                            <a:cs typeface="Arial"/>
                          </a:endParaRPr>
                        </a:p>
                      </a:txBody>
                      <a:tcPr marL="40905" marR="40905" marT="0" marB="0"/>
                    </a:tc>
                    <a:tc rowSpan="2">
                      <a:txBody>
                        <a:bodyPr/>
                        <a:lstStyle/>
                        <a:p>
                          <a:pPr algn="ctr">
                            <a:lnSpc>
                              <a:spcPct val="115000"/>
                            </a:lnSpc>
                            <a:spcAft>
                              <a:spcPts val="0"/>
                            </a:spcAft>
                          </a:pPr>
                          <a:r>
                            <a:rPr lang="fr-FR" sz="1200" dirty="0">
                              <a:effectLst/>
                            </a:rPr>
                            <a:t> </a:t>
                          </a:r>
                        </a:p>
                        <a:p>
                          <a:pPr algn="ctr">
                            <a:lnSpc>
                              <a:spcPct val="115000"/>
                            </a:lnSpc>
                            <a:spcAft>
                              <a:spcPts val="0"/>
                            </a:spcAft>
                          </a:pPr>
                          <a:r>
                            <a:rPr lang="fr-FR" sz="1200" dirty="0">
                              <a:effectLst/>
                            </a:rPr>
                            <a:t>Structure</a:t>
                          </a:r>
                          <a:endParaRPr lang="fr-FR" sz="1200" dirty="0">
                            <a:effectLst/>
                            <a:latin typeface="Calibri"/>
                            <a:ea typeface="Calibri"/>
                            <a:cs typeface="Arial"/>
                          </a:endParaRPr>
                        </a:p>
                      </a:txBody>
                      <a:tcPr marL="40905" marR="40905" marT="0" marB="0"/>
                    </a:tc>
                    <a:tc gridSpan="2">
                      <a:txBody>
                        <a:bodyPr/>
                        <a:lstStyle/>
                        <a:p>
                          <a:pPr algn="just">
                            <a:lnSpc>
                              <a:spcPct val="115000"/>
                            </a:lnSpc>
                            <a:spcAft>
                              <a:spcPts val="0"/>
                            </a:spcAft>
                          </a:pPr>
                          <a:r>
                            <a:rPr lang="fr-FR" sz="1200" dirty="0">
                              <a:effectLst/>
                            </a:rPr>
                            <a:t> </a:t>
                          </a:r>
                        </a:p>
                        <a:p>
                          <a:pPr algn="ctr">
                            <a:lnSpc>
                              <a:spcPct val="115000"/>
                            </a:lnSpc>
                            <a:spcAft>
                              <a:spcPts val="0"/>
                            </a:spcAft>
                          </a:pPr>
                          <a:r>
                            <a:rPr lang="fr-FR" sz="1200" dirty="0">
                              <a:effectLst/>
                            </a:rPr>
                            <a:t>Caractéristique</a:t>
                          </a:r>
                        </a:p>
                        <a:p>
                          <a:pPr algn="just">
                            <a:lnSpc>
                              <a:spcPct val="115000"/>
                            </a:lnSpc>
                            <a:spcAft>
                              <a:spcPts val="0"/>
                            </a:spcAft>
                          </a:pPr>
                          <a:r>
                            <a:rPr lang="fr-FR" sz="1200" dirty="0">
                              <a:effectLst/>
                            </a:rPr>
                            <a:t> </a:t>
                          </a:r>
                          <a:endParaRPr lang="fr-FR" sz="1200" dirty="0">
                            <a:effectLst/>
                            <a:latin typeface="Calibri"/>
                            <a:ea typeface="Calibri"/>
                            <a:cs typeface="Arial"/>
                          </a:endParaRPr>
                        </a:p>
                      </a:txBody>
                      <a:tcPr marL="40905" marR="40905" marT="0" marB="0"/>
                    </a:tc>
                    <a:tc hMerge="1">
                      <a:txBody>
                        <a:bodyPr/>
                        <a:lstStyle/>
                        <a:p>
                          <a:endParaRPr lang="fr-FR"/>
                        </a:p>
                      </a:txBody>
                      <a:tcPr/>
                    </a:tc>
                  </a:tr>
                  <a:tr h="408305">
                    <a:tc vMerge="1">
                      <a:txBody>
                        <a:bodyPr/>
                        <a:lstStyle/>
                        <a:p>
                          <a:endParaRPr lang="fr-FR"/>
                        </a:p>
                      </a:txBody>
                      <a:tcPr/>
                    </a:tc>
                    <a:tc vMerge="1">
                      <a:txBody>
                        <a:bodyPr/>
                        <a:lstStyle/>
                        <a:p>
                          <a:endParaRPr lang="fr-FR"/>
                        </a:p>
                      </a:txBody>
                      <a:tcPr/>
                    </a:tc>
                    <a:tc>
                      <a:txBody>
                        <a:bodyPr/>
                        <a:lstStyle/>
                        <a:p>
                          <a:pPr algn="just">
                            <a:lnSpc>
                              <a:spcPct val="115000"/>
                            </a:lnSpc>
                            <a:spcAft>
                              <a:spcPts val="0"/>
                            </a:spcAft>
                          </a:pPr>
                          <a:r>
                            <a:rPr lang="fr-FR" sz="1200" dirty="0">
                              <a:effectLst/>
                            </a:rPr>
                            <a:t>Longueur de la séquence</a:t>
                          </a:r>
                          <a:endParaRPr lang="fr-FR" sz="1200" dirty="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Niveau d’intercorrélation et niveau d d’autocorrélation</a:t>
                          </a:r>
                          <a:endParaRPr lang="fr-FR" sz="1200">
                            <a:effectLst/>
                            <a:latin typeface="Calibri"/>
                            <a:ea typeface="Calibri"/>
                            <a:cs typeface="Arial"/>
                          </a:endParaRPr>
                        </a:p>
                      </a:txBody>
                      <a:tcPr marL="40905" marR="40905" marT="0" marB="0"/>
                    </a:tc>
                  </a:tr>
                  <a:tr h="618617">
                    <a:tc>
                      <a:txBody>
                        <a:bodyPr/>
                        <a:lstStyle/>
                        <a:p>
                          <a:pPr algn="ctr">
                            <a:lnSpc>
                              <a:spcPct val="115000"/>
                            </a:lnSpc>
                            <a:spcAft>
                              <a:spcPts val="0"/>
                            </a:spcAft>
                          </a:pPr>
                          <a:r>
                            <a:rPr lang="fr-FR" sz="1200">
                              <a:effectLst/>
                            </a:rPr>
                            <a:t>Gold</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Deux générateurs de séquences PN de longueur identique (registres a décalages-RD)</a:t>
                          </a:r>
                          <a:endParaRPr lang="fr-FR" sz="1200">
                            <a:effectLst/>
                            <a:latin typeface="Calibri"/>
                            <a:ea typeface="Calibri"/>
                            <a:cs typeface="Arial"/>
                          </a:endParaRPr>
                        </a:p>
                      </a:txBody>
                      <a:tcPr marL="40905" marR="40905" marT="0" marB="0"/>
                    </a:tc>
                    <a:tc>
                      <a:txBody>
                        <a:bodyPr/>
                        <a:lstStyle/>
                        <a:p>
                          <a:endParaRPr lang="fr-FR"/>
                        </a:p>
                      </a:txBody>
                      <a:tcPr marL="40905" marR="40905" marT="0" marB="0">
                        <a:blipFill rotWithShape="1">
                          <a:blip r:embed="rId2"/>
                          <a:stretch>
                            <a:fillRect l="-135123" t="-165686" r="-100224" b="-665686"/>
                          </a:stretch>
                        </a:blipFill>
                      </a:tcPr>
                    </a:tc>
                    <a:tc>
                      <a:txBody>
                        <a:bodyPr/>
                        <a:lstStyle/>
                        <a:p>
                          <a:pPr algn="just">
                            <a:lnSpc>
                              <a:spcPct val="115000"/>
                            </a:lnSpc>
                            <a:spcAft>
                              <a:spcPts val="0"/>
                            </a:spcAft>
                          </a:pPr>
                          <a:r>
                            <a:rPr lang="fr-FR" sz="1200">
                              <a:effectLst/>
                            </a:rPr>
                            <a:t>Un niveau d’intercorrélation faible entre -30dB et -11dB et </a:t>
                          </a:r>
                          <a:endParaRPr lang="fr-FR" sz="1200">
                            <a:effectLst/>
                            <a:latin typeface="Calibri"/>
                            <a:ea typeface="Calibri"/>
                            <a:cs typeface="Arial"/>
                          </a:endParaRPr>
                        </a:p>
                      </a:txBody>
                      <a:tcPr marL="40905" marR="40905" marT="0" marB="0"/>
                    </a:tc>
                  </a:tr>
                  <a:tr h="872698">
                    <a:tc>
                      <a:txBody>
                        <a:bodyPr/>
                        <a:lstStyle/>
                        <a:p>
                          <a:pPr algn="ctr">
                            <a:lnSpc>
                              <a:spcPct val="115000"/>
                            </a:lnSpc>
                            <a:spcAft>
                              <a:spcPts val="0"/>
                            </a:spcAft>
                          </a:pPr>
                          <a:r>
                            <a:rPr lang="fr-FR" sz="1200">
                              <a:effectLst/>
                            </a:rPr>
                            <a:t>WH</a:t>
                          </a:r>
                          <a:endParaRPr lang="fr-FR" sz="1200">
                            <a:effectLst/>
                            <a:latin typeface="Calibri"/>
                            <a:ea typeface="Calibri"/>
                            <a:cs typeface="Arial"/>
                          </a:endParaRPr>
                        </a:p>
                      </a:txBody>
                      <a:tcPr marL="40905" marR="40905" marT="0" marB="0"/>
                    </a:tc>
                    <a:tc>
                      <a:txBody>
                        <a:bodyPr/>
                        <a:lstStyle/>
                        <a:p>
                          <a:endParaRPr lang="fr-FR"/>
                        </a:p>
                      </a:txBody>
                      <a:tcPr marL="40905" marR="40905" marT="0" marB="0">
                        <a:blipFill rotWithShape="1">
                          <a:blip r:embed="rId2"/>
                          <a:stretch>
                            <a:fillRect l="-38215" t="-189510" r="-204805" b="-374825"/>
                          </a:stretch>
                        </a:blipFill>
                      </a:tcPr>
                    </a:tc>
                    <a:tc>
                      <a:txBody>
                        <a:bodyPr/>
                        <a:lstStyle/>
                        <a:p>
                          <a:endParaRPr lang="fr-FR"/>
                        </a:p>
                      </a:txBody>
                      <a:tcPr marL="40905" marR="40905" marT="0" marB="0">
                        <a:blipFill rotWithShape="1">
                          <a:blip r:embed="rId2"/>
                          <a:stretch>
                            <a:fillRect l="-135123" t="-189510" r="-100224" b="-374825"/>
                          </a:stretch>
                        </a:blipFill>
                      </a:tcPr>
                    </a:tc>
                    <a:tc>
                      <a:txBody>
                        <a:bodyPr/>
                        <a:lstStyle/>
                        <a:p>
                          <a:pPr algn="just">
                            <a:lnSpc>
                              <a:spcPct val="115000"/>
                            </a:lnSpc>
                            <a:spcAft>
                              <a:spcPts val="0"/>
                            </a:spcAft>
                          </a:pPr>
                          <a:r>
                            <a:rPr lang="fr-FR" sz="1200" dirty="0">
                              <a:effectLst/>
                            </a:rPr>
                            <a:t>Des séquences d’étalement  d’une valeur nulle des fonctions d’</a:t>
                          </a:r>
                          <a:r>
                            <a:rPr lang="fr-FR" sz="1200" dirty="0" err="1">
                              <a:effectLst/>
                            </a:rPr>
                            <a:t>intercorrélation</a:t>
                          </a:r>
                          <a:r>
                            <a:rPr lang="fr-FR" sz="1200" dirty="0">
                              <a:effectLst/>
                            </a:rPr>
                            <a:t> et une faible performance en termes de la fonction d’autocorrélation</a:t>
                          </a:r>
                          <a:endParaRPr lang="fr-FR" sz="1200" dirty="0">
                            <a:effectLst/>
                            <a:latin typeface="Calibri"/>
                            <a:ea typeface="Calibri"/>
                            <a:cs typeface="Arial"/>
                          </a:endParaRPr>
                        </a:p>
                      </a:txBody>
                      <a:tcPr marL="40905" marR="40905" marT="0" marB="0"/>
                    </a:tc>
                  </a:tr>
                  <a:tr h="618109">
                    <a:tc>
                      <a:txBody>
                        <a:bodyPr/>
                        <a:lstStyle/>
                        <a:p>
                          <a:pPr algn="ctr">
                            <a:lnSpc>
                              <a:spcPct val="115000"/>
                            </a:lnSpc>
                            <a:spcAft>
                              <a:spcPts val="0"/>
                            </a:spcAft>
                          </a:pPr>
                          <a:r>
                            <a:rPr lang="fr-FR" sz="1200">
                              <a:effectLst/>
                            </a:rPr>
                            <a:t>OVSF</a:t>
                          </a:r>
                          <a:endParaRPr lang="fr-FR" sz="1200">
                            <a:effectLst/>
                            <a:latin typeface="Calibri"/>
                            <a:ea typeface="Calibri"/>
                            <a:cs typeface="Arial"/>
                          </a:endParaRPr>
                        </a:p>
                      </a:txBody>
                      <a:tcPr marL="40905" marR="40905" marT="0" marB="0"/>
                    </a:tc>
                    <a:tc>
                      <a:txBody>
                        <a:bodyPr/>
                        <a:lstStyle/>
                        <a:p>
                          <a:endParaRPr lang="fr-FR"/>
                        </a:p>
                      </a:txBody>
                      <a:tcPr marL="40905" marR="40905" marT="0" marB="0">
                        <a:blipFill rotWithShape="1">
                          <a:blip r:embed="rId2"/>
                          <a:stretch>
                            <a:fillRect l="-38215" t="-409901" r="-204805" b="-430693"/>
                          </a:stretch>
                        </a:blipFill>
                      </a:tcPr>
                    </a:tc>
                    <a:tc>
                      <a:txBody>
                        <a:bodyPr/>
                        <a:lstStyle/>
                        <a:p>
                          <a:endParaRPr lang="fr-FR"/>
                        </a:p>
                      </a:txBody>
                      <a:tcPr marL="40905" marR="40905" marT="0" marB="0">
                        <a:blipFill rotWithShape="1">
                          <a:blip r:embed="rId2"/>
                          <a:stretch>
                            <a:fillRect l="-135123" t="-409901" r="-100224" b="-430693"/>
                          </a:stretch>
                        </a:blipFill>
                      </a:tcPr>
                    </a:tc>
                    <a:tc>
                      <a:txBody>
                        <a:bodyPr/>
                        <a:lstStyle/>
                        <a:p>
                          <a:pPr algn="just">
                            <a:lnSpc>
                              <a:spcPct val="115000"/>
                            </a:lnSpc>
                            <a:spcAft>
                              <a:spcPts val="0"/>
                            </a:spcAft>
                          </a:pPr>
                          <a:r>
                            <a:rPr lang="fr-FR" sz="1200" dirty="0">
                              <a:effectLst/>
                            </a:rPr>
                            <a:t>Des codes orthogonaux à débit variable.</a:t>
                          </a:r>
                          <a:endParaRPr lang="fr-FR" sz="1200" dirty="0">
                            <a:effectLst/>
                            <a:latin typeface="Calibri"/>
                            <a:ea typeface="Calibri"/>
                            <a:cs typeface="Arial"/>
                          </a:endParaRPr>
                        </a:p>
                      </a:txBody>
                      <a:tcPr marL="40905" marR="40905" marT="0" marB="0"/>
                    </a:tc>
                  </a:tr>
                  <a:tr h="1309048">
                    <a:tc>
                      <a:txBody>
                        <a:bodyPr/>
                        <a:lstStyle/>
                        <a:p>
                          <a:pPr algn="ctr">
                            <a:lnSpc>
                              <a:spcPct val="115000"/>
                            </a:lnSpc>
                            <a:spcAft>
                              <a:spcPts val="0"/>
                            </a:spcAft>
                          </a:pPr>
                          <a:r>
                            <a:rPr lang="fr-FR" sz="1200">
                              <a:effectLst/>
                            </a:rPr>
                            <a:t>DB</a:t>
                          </a:r>
                          <a:endParaRPr lang="fr-FR" sz="1200">
                            <a:effectLst/>
                            <a:latin typeface="Calibri"/>
                            <a:ea typeface="Calibri"/>
                            <a:cs typeface="Arial"/>
                          </a:endParaRPr>
                        </a:p>
                      </a:txBody>
                      <a:tcPr marL="40905" marR="40905" marT="0" marB="0"/>
                    </a:tc>
                    <a:tc>
                      <a:txBody>
                        <a:bodyPr/>
                        <a:lstStyle/>
                        <a:p>
                          <a:pPr algn="just">
                            <a:lnSpc>
                              <a:spcPct val="115000"/>
                            </a:lnSpc>
                            <a:spcAft>
                              <a:spcPts val="0"/>
                            </a:spcAft>
                          </a:pPr>
                          <a:r>
                            <a:rPr lang="fr-FR" sz="1200">
                              <a:effectLst/>
                            </a:rPr>
                            <a:t>Registre à décalage non linéaire (NLFSR)</a:t>
                          </a:r>
                          <a:endParaRPr lang="fr-FR" sz="1200">
                            <a:effectLst/>
                            <a:latin typeface="Calibri"/>
                            <a:ea typeface="Calibri"/>
                            <a:cs typeface="Arial"/>
                          </a:endParaRPr>
                        </a:p>
                      </a:txBody>
                      <a:tcPr marL="40905" marR="40905" marT="0" marB="0"/>
                    </a:tc>
                    <a:tc>
                      <a:txBody>
                        <a:bodyPr/>
                        <a:lstStyle/>
                        <a:p>
                          <a:endParaRPr lang="fr-FR"/>
                        </a:p>
                      </a:txBody>
                      <a:tcPr marL="40905" marR="40905" marT="0" marB="0">
                        <a:blipFill rotWithShape="1">
                          <a:blip r:embed="rId2"/>
                          <a:stretch>
                            <a:fillRect l="-135123" t="-239535" r="-100224" b="-102326"/>
                          </a:stretch>
                        </a:blipFill>
                      </a:tcPr>
                    </a:tc>
                    <a:tc>
                      <a:txBody>
                        <a:bodyPr/>
                        <a:lstStyle/>
                        <a:p>
                          <a:pPr algn="just">
                            <a:lnSpc>
                              <a:spcPct val="115000"/>
                            </a:lnSpc>
                            <a:spcAft>
                              <a:spcPts val="0"/>
                            </a:spcAft>
                          </a:pPr>
                          <a:r>
                            <a:rPr lang="fr-FR" sz="1200" dirty="0">
                              <a:effectLst/>
                            </a:rPr>
                            <a:t>Des séquences d’étalement  d’un grand nombre d'échantillons égaux à 0, a distribution symétrique des échantillons, et un nombre réduit d'échantillons positifs et négatifs différents, de manière à donner une auto corrélation moyenne égale à 0</a:t>
                          </a:r>
                          <a:endParaRPr lang="fr-FR" sz="1200" dirty="0">
                            <a:effectLst/>
                            <a:latin typeface="Calibri"/>
                            <a:ea typeface="Calibri"/>
                            <a:cs typeface="Arial"/>
                          </a:endParaRPr>
                        </a:p>
                      </a:txBody>
                      <a:tcPr marL="40905" marR="40905" marT="0" marB="0"/>
                    </a:tc>
                  </a:tr>
                  <a:tr h="1249045">
                    <a:tc>
                      <a:txBody>
                        <a:bodyPr/>
                        <a:lstStyle/>
                        <a:p>
                          <a:pPr algn="ctr">
                            <a:lnSpc>
                              <a:spcPct val="115000"/>
                            </a:lnSpc>
                            <a:spcAft>
                              <a:spcPts val="0"/>
                            </a:spcAft>
                          </a:pPr>
                          <a:r>
                            <a:rPr lang="fr-FR" sz="1200">
                              <a:effectLst/>
                            </a:rPr>
                            <a:t>ZCZ</a:t>
                          </a:r>
                          <a:endParaRPr lang="fr-FR" sz="1200">
                            <a:effectLst/>
                            <a:latin typeface="Calibri"/>
                            <a:ea typeface="Calibri"/>
                            <a:cs typeface="Arial"/>
                          </a:endParaRPr>
                        </a:p>
                      </a:txBody>
                      <a:tcPr marL="40905" marR="40905" marT="0" marB="0"/>
                    </a:tc>
                    <a:tc>
                      <a:txBody>
                        <a:bodyPr/>
                        <a:lstStyle/>
                        <a:p>
                          <a:endParaRPr lang="fr-FR"/>
                        </a:p>
                      </a:txBody>
                      <a:tcPr marL="40905" marR="40905" marT="0" marB="0">
                        <a:blipFill rotWithShape="1">
                          <a:blip r:embed="rId2"/>
                          <a:stretch>
                            <a:fillRect l="-38215" t="-356098" r="-204805" b="-7317"/>
                          </a:stretch>
                        </a:blipFill>
                      </a:tcPr>
                    </a:tc>
                    <a:tc>
                      <a:txBody>
                        <a:bodyPr/>
                        <a:lstStyle/>
                        <a:p>
                          <a:endParaRPr lang="fr-FR"/>
                        </a:p>
                      </a:txBody>
                      <a:tcPr marL="40905" marR="40905" marT="0" marB="0">
                        <a:blipFill rotWithShape="1">
                          <a:blip r:embed="rId2"/>
                          <a:stretch>
                            <a:fillRect l="-135123" t="-356098" r="-100224" b="-7317"/>
                          </a:stretch>
                        </a:blipFill>
                      </a:tcPr>
                    </a:tc>
                    <a:tc>
                      <a:txBody>
                        <a:bodyPr/>
                        <a:lstStyle/>
                        <a:p>
                          <a:pPr algn="just">
                            <a:lnSpc>
                              <a:spcPct val="115000"/>
                            </a:lnSpc>
                            <a:spcAft>
                              <a:spcPts val="0"/>
                            </a:spcAft>
                          </a:pPr>
                          <a:r>
                            <a:rPr lang="fr-FR" sz="1200" dirty="0">
                              <a:effectLst/>
                            </a:rPr>
                            <a:t>Des séquences d’étalement construites de façon à minimiser la corrélation croisée entre les séquences et à minimiser la corrélation entre chaque séquence et sa version décalée </a:t>
                          </a:r>
                          <a:endParaRPr lang="fr-FR" sz="1200" dirty="0">
                            <a:effectLst/>
                            <a:latin typeface="Calibri"/>
                            <a:ea typeface="Calibri"/>
                            <a:cs typeface="Arial"/>
                          </a:endParaRPr>
                        </a:p>
                      </a:txBody>
                      <a:tcPr marL="40905" marR="40905" marT="0" marB="0"/>
                    </a:tc>
                  </a:tr>
                </a:tbl>
              </a:graphicData>
            </a:graphic>
          </p:graphicFrame>
        </mc:Fallback>
      </mc:AlternateContent>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47864" y="0"/>
            <a:ext cx="2662064" cy="936105"/>
          </a:xfrm>
        </p:spPr>
        <p:txBody>
          <a:bodyPr>
            <a:normAutofit/>
          </a:bodyPr>
          <a:lstStyle/>
          <a:p>
            <a:r>
              <a:rPr lang="fr-FR" b="1" dirty="0" smtClean="0">
                <a:ln w="0"/>
                <a:solidFill>
                  <a:srgbClr val="00518E"/>
                </a:solidFill>
                <a:effectLst>
                  <a:reflection blurRad="6350" stA="53000" endA="300" endPos="35500" dir="5400000" sy="-90000" algn="bl" rotWithShape="0"/>
                </a:effectLst>
                <a:latin typeface="Cambria" pitchFamily="18" charset="0"/>
                <a:cs typeface="Times New Roman" panose="02020603050405020304" pitchFamily="18" charset="0"/>
              </a:rPr>
              <a:t>Plan</a:t>
            </a:r>
            <a:endParaRPr lang="fr-FR" dirty="0"/>
          </a:p>
        </p:txBody>
      </p:sp>
      <p:sp>
        <p:nvSpPr>
          <p:cNvPr id="5" name="Forme libre 4"/>
          <p:cNvSpPr/>
          <p:nvPr/>
        </p:nvSpPr>
        <p:spPr>
          <a:xfrm>
            <a:off x="2267744" y="980728"/>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fontAlgn="base">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6" name="Forme libre 5"/>
          <p:cNvSpPr/>
          <p:nvPr/>
        </p:nvSpPr>
        <p:spPr>
          <a:xfrm>
            <a:off x="2267744" y="1700808"/>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eaLnBrk="0" fontAlgn="base" hangingPunct="0">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7" name="Forme libre 6"/>
          <p:cNvSpPr/>
          <p:nvPr/>
        </p:nvSpPr>
        <p:spPr>
          <a:xfrm>
            <a:off x="2267744" y="2492896"/>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eaLnBrk="0" fontAlgn="base" hangingPunct="0">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8" name="Forme libre 7"/>
          <p:cNvSpPr/>
          <p:nvPr/>
        </p:nvSpPr>
        <p:spPr>
          <a:xfrm>
            <a:off x="2267744" y="3284984"/>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eaLnBrk="0" fontAlgn="base" hangingPunct="0">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9" name="Forme libre 8"/>
          <p:cNvSpPr/>
          <p:nvPr/>
        </p:nvSpPr>
        <p:spPr>
          <a:xfrm>
            <a:off x="2267744" y="4005064"/>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marL="342900" lvl="0" indent="-342900" defTabSz="666750">
              <a:lnSpc>
                <a:spcPct val="90000"/>
              </a:lnSpc>
              <a:spcAft>
                <a:spcPct val="35000"/>
              </a:spcAft>
              <a:buFont typeface="Wingdings" panose="05000000000000000000" pitchFamily="2" charset="2"/>
              <a:buChar char="Ø"/>
              <a:defRPr/>
            </a:pPr>
            <a:r>
              <a:rPr lang="fr-FR" sz="24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0" name="Forme libre 9"/>
          <p:cNvSpPr/>
          <p:nvPr/>
        </p:nvSpPr>
        <p:spPr>
          <a:xfrm>
            <a:off x="2267744" y="4725144"/>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eaLnBrk="0" fontAlgn="base" hangingPunct="0">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9" name="Forme libre 18"/>
          <p:cNvSpPr/>
          <p:nvPr/>
        </p:nvSpPr>
        <p:spPr>
          <a:xfrm>
            <a:off x="2267744" y="5445224"/>
            <a:ext cx="5112568"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marL="342900" lvl="0" indent="-342900" eaLnBrk="0" fontAlgn="base" hangingPunct="0">
              <a:spcBef>
                <a:spcPct val="0"/>
              </a:spcBef>
              <a:spcAft>
                <a:spcPct val="0"/>
              </a:spcAft>
              <a:buFont typeface="Wingdings" panose="05000000000000000000" pitchFamily="2" charset="2"/>
              <a:buChar char="Ø"/>
            </a:pPr>
            <a:r>
              <a:rPr lang="fr-FR" sz="24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4" name="Espace réservé du numéro de diapositive 3"/>
          <p:cNvSpPr>
            <a:spLocks noGrp="1"/>
          </p:cNvSpPr>
          <p:nvPr>
            <p:ph type="sldNum" sz="quarter" idx="12"/>
          </p:nvPr>
        </p:nvSpPr>
        <p:spPr>
          <a:xfrm>
            <a:off x="-35104" y="6488891"/>
            <a:ext cx="430640" cy="365125"/>
          </a:xfrm>
        </p:spPr>
        <p:txBody>
          <a:bodyPr/>
          <a:lstStyle/>
          <a:p>
            <a:fld id="{5BA4D1DE-46DA-47C8-BD15-5DAF8639B247}" type="slidenum">
              <a:rPr lang="fr-FR" sz="1400" b="1" smtClean="0">
                <a:solidFill>
                  <a:schemeClr val="tx1"/>
                </a:solidFill>
              </a:rPr>
              <a:pPr/>
              <a:t>2</a:t>
            </a:fld>
            <a:endParaRPr lang="fr-FR" sz="1400" b="1" dirty="0">
              <a:solidFill>
                <a:schemeClr val="tx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4128" y="6492875"/>
            <a:ext cx="395064" cy="365125"/>
          </a:xfrm>
        </p:spPr>
        <p:txBody>
          <a:bodyPr/>
          <a:lstStyle/>
          <a:p>
            <a:fld id="{5BA4D1DE-46DA-47C8-BD15-5DAF8639B247}" type="slidenum">
              <a:rPr lang="fr-FR" sz="1400" b="1" smtClean="0">
                <a:solidFill>
                  <a:schemeClr val="tx1"/>
                </a:solidFill>
              </a:rPr>
              <a:pPr/>
              <a:t>20</a:t>
            </a:fld>
            <a:endParaRPr lang="fr-FR" sz="1400" b="1" dirty="0">
              <a:solidFill>
                <a:schemeClr val="tx1"/>
              </a:solidFill>
            </a:endParaRPr>
          </a:p>
        </p:txBody>
      </p:sp>
      <p:sp>
        <p:nvSpPr>
          <p:cNvPr id="2" name="Rectangle 1"/>
          <p:cNvSpPr/>
          <p:nvPr/>
        </p:nvSpPr>
        <p:spPr>
          <a:xfrm>
            <a:off x="1961509" y="620688"/>
            <a:ext cx="5856883" cy="584775"/>
          </a:xfrm>
          <a:prstGeom prst="rect">
            <a:avLst/>
          </a:prstGeom>
        </p:spPr>
        <p:txBody>
          <a:bodyPr wrap="square">
            <a:spAutoFit/>
          </a:bodyPr>
          <a:lstStyle/>
          <a:p>
            <a:pPr lvl="0" algn="ctr"/>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Modèle de simulation MC-CDMA</a:t>
            </a:r>
          </a:p>
        </p:txBody>
      </p:sp>
      <p:sp>
        <p:nvSpPr>
          <p:cNvPr id="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Forme libre 14"/>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8" name="Forme libre 17"/>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9" name="Forme libre 18"/>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grpSp>
        <p:nvGrpSpPr>
          <p:cNvPr id="22" name="Groupe 21"/>
          <p:cNvGrpSpPr>
            <a:grpSpLocks/>
          </p:cNvGrpSpPr>
          <p:nvPr/>
        </p:nvGrpSpPr>
        <p:grpSpPr bwMode="auto">
          <a:xfrm>
            <a:off x="323528" y="1205463"/>
            <a:ext cx="8352928" cy="5607913"/>
            <a:chOff x="838" y="3233"/>
            <a:chExt cx="10012" cy="8489"/>
          </a:xfrm>
        </p:grpSpPr>
        <p:grpSp>
          <p:nvGrpSpPr>
            <p:cNvPr id="23" name="Group 207"/>
            <p:cNvGrpSpPr>
              <a:grpSpLocks/>
            </p:cNvGrpSpPr>
            <p:nvPr/>
          </p:nvGrpSpPr>
          <p:grpSpPr bwMode="auto">
            <a:xfrm>
              <a:off x="893" y="3233"/>
              <a:ext cx="9888" cy="3816"/>
              <a:chOff x="953" y="2331"/>
              <a:chExt cx="9888" cy="3816"/>
            </a:xfrm>
          </p:grpSpPr>
          <p:cxnSp>
            <p:nvCxnSpPr>
              <p:cNvPr id="58" name="Connecteur droit avec flèche 57"/>
              <p:cNvCxnSpPr>
                <a:cxnSpLocks noChangeShapeType="1"/>
              </p:cNvCxnSpPr>
              <p:nvPr/>
            </p:nvCxnSpPr>
            <p:spPr bwMode="auto">
              <a:xfrm>
                <a:off x="2525" y="2955"/>
                <a:ext cx="34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sp>
            <p:nvSpPr>
              <p:cNvPr id="59" name="Zone de texte 4"/>
              <p:cNvSpPr txBox="1">
                <a:spLocks noChangeArrowheads="1"/>
              </p:cNvSpPr>
              <p:nvPr/>
            </p:nvSpPr>
            <p:spPr bwMode="auto">
              <a:xfrm>
                <a:off x="1037" y="2667"/>
                <a:ext cx="1488" cy="62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000">
                    <a:effectLst/>
                    <a:latin typeface="Calibri"/>
                    <a:ea typeface="Calibri"/>
                    <a:cs typeface="Arial"/>
                  </a:rPr>
                  <a:t>Générateur de</a:t>
                </a:r>
                <a:endParaRPr lang="fr-FR" sz="1100">
                  <a:effectLst/>
                  <a:latin typeface="Calibri"/>
                  <a:ea typeface="Calibri"/>
                  <a:cs typeface="Arial"/>
                </a:endParaRPr>
              </a:p>
              <a:p>
                <a:pPr algn="ctr">
                  <a:lnSpc>
                    <a:spcPct val="115000"/>
                  </a:lnSpc>
                  <a:spcAft>
                    <a:spcPts val="1000"/>
                  </a:spcAft>
                </a:pPr>
                <a:r>
                  <a:rPr lang="fr-FR" sz="1000">
                    <a:effectLst/>
                    <a:latin typeface="Calibri"/>
                    <a:ea typeface="Calibri"/>
                    <a:cs typeface="Arial"/>
                  </a:rPr>
                  <a:t>données</a:t>
                </a:r>
                <a:endParaRPr lang="fr-FR" sz="1100">
                  <a:effectLst/>
                  <a:latin typeface="Calibri"/>
                  <a:ea typeface="Calibri"/>
                  <a:cs typeface="Arial"/>
                </a:endParaRPr>
              </a:p>
            </p:txBody>
          </p:sp>
          <p:sp>
            <p:nvSpPr>
              <p:cNvPr id="60" name="Zone de texte 6"/>
              <p:cNvSpPr txBox="1">
                <a:spLocks noChangeArrowheads="1"/>
              </p:cNvSpPr>
              <p:nvPr/>
            </p:nvSpPr>
            <p:spPr bwMode="auto">
              <a:xfrm>
                <a:off x="2861" y="2667"/>
                <a:ext cx="1304" cy="62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Modulateur BPSK</a:t>
                </a:r>
                <a:endParaRPr lang="fr-FR" sz="1100">
                  <a:effectLst/>
                  <a:latin typeface="Calibri"/>
                  <a:ea typeface="Calibri"/>
                  <a:cs typeface="Arial"/>
                </a:endParaRPr>
              </a:p>
              <a:p>
                <a:pPr>
                  <a:lnSpc>
                    <a:spcPct val="115000"/>
                  </a:lnSpc>
                  <a:spcAft>
                    <a:spcPts val="1000"/>
                  </a:spcAft>
                </a:pPr>
                <a:r>
                  <a:rPr lang="fr-FR" sz="1100">
                    <a:effectLst/>
                    <a:latin typeface="Calibri"/>
                    <a:ea typeface="Calibri"/>
                    <a:cs typeface="Arial"/>
                  </a:rPr>
                  <a:t>donnees</a:t>
                </a:r>
              </a:p>
            </p:txBody>
          </p:sp>
          <p:sp>
            <p:nvSpPr>
              <p:cNvPr id="61" name="Zone de texte 7"/>
              <p:cNvSpPr txBox="1">
                <a:spLocks noChangeArrowheads="1"/>
              </p:cNvSpPr>
              <p:nvPr/>
            </p:nvSpPr>
            <p:spPr bwMode="auto">
              <a:xfrm>
                <a:off x="4529" y="2703"/>
                <a:ext cx="1020" cy="1860"/>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Converti-sseur S/P</a:t>
                </a:r>
                <a:endParaRPr lang="fr-FR" sz="1100">
                  <a:effectLst/>
                  <a:latin typeface="Calibri"/>
                  <a:ea typeface="Calibri"/>
                  <a:cs typeface="Arial"/>
                </a:endParaRPr>
              </a:p>
            </p:txBody>
          </p:sp>
          <p:cxnSp>
            <p:nvCxnSpPr>
              <p:cNvPr id="62" name="Connecteur droit avec flèche 61"/>
              <p:cNvCxnSpPr>
                <a:cxnSpLocks noChangeShapeType="1"/>
              </p:cNvCxnSpPr>
              <p:nvPr/>
            </p:nvCxnSpPr>
            <p:spPr bwMode="auto">
              <a:xfrm>
                <a:off x="4181" y="2979"/>
                <a:ext cx="34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63" name="Connecteur droit avec flèche 62"/>
              <p:cNvCxnSpPr>
                <a:cxnSpLocks noChangeShapeType="1"/>
              </p:cNvCxnSpPr>
              <p:nvPr/>
            </p:nvCxnSpPr>
            <p:spPr bwMode="auto">
              <a:xfrm>
                <a:off x="5573" y="2967"/>
                <a:ext cx="36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sp>
            <p:nvSpPr>
              <p:cNvPr id="64" name="Zone de texte 10"/>
              <p:cNvSpPr txBox="1">
                <a:spLocks noChangeArrowheads="1"/>
              </p:cNvSpPr>
              <p:nvPr/>
            </p:nvSpPr>
            <p:spPr bwMode="auto">
              <a:xfrm>
                <a:off x="5501" y="4755"/>
                <a:ext cx="1476" cy="62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Code</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d’étalement</a:t>
                </a:r>
                <a:endParaRPr lang="fr-FR" sz="1100">
                  <a:effectLst/>
                  <a:latin typeface="Calibri"/>
                  <a:ea typeface="Calibri"/>
                  <a:cs typeface="Arial"/>
                </a:endParaRPr>
              </a:p>
            </p:txBody>
          </p:sp>
          <p:cxnSp>
            <p:nvCxnSpPr>
              <p:cNvPr id="65" name="Connecteur droit avec flèche 64"/>
              <p:cNvCxnSpPr>
                <a:cxnSpLocks noChangeShapeType="1"/>
              </p:cNvCxnSpPr>
              <p:nvPr/>
            </p:nvCxnSpPr>
            <p:spPr bwMode="auto">
              <a:xfrm flipV="1">
                <a:off x="6089" y="3099"/>
                <a:ext cx="0" cy="1656"/>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sp>
            <p:nvSpPr>
              <p:cNvPr id="66" name="Organigramme : Jonction de sommaire 65"/>
              <p:cNvSpPr>
                <a:spLocks noChangeArrowheads="1"/>
              </p:cNvSpPr>
              <p:nvPr/>
            </p:nvSpPr>
            <p:spPr bwMode="auto">
              <a:xfrm>
                <a:off x="5933" y="2811"/>
                <a:ext cx="264" cy="288"/>
              </a:xfrm>
              <a:prstGeom prst="flowChartSummingJunction">
                <a:avLst/>
              </a:prstGeom>
              <a:solidFill>
                <a:schemeClr val="bg1">
                  <a:lumMod val="100000"/>
                  <a:lumOff val="0"/>
                </a:schemeClr>
              </a:solidFill>
              <a:ln w="9525">
                <a:solidFill>
                  <a:schemeClr val="tx1">
                    <a:lumMod val="100000"/>
                    <a:lumOff val="0"/>
                  </a:schemeClr>
                </a:solidFill>
                <a:round/>
                <a:headEnd/>
                <a:tailEnd/>
              </a:ln>
            </p:spPr>
            <p:txBody>
              <a:bodyPr rot="0" vert="horz" wrap="square" lIns="91440" tIns="45720" rIns="91440" bIns="45720" anchor="ctr" anchorCtr="0" upright="1">
                <a:noAutofit/>
              </a:bodyPr>
              <a:lstStyle/>
              <a:p>
                <a:endParaRPr lang="fr-FR"/>
              </a:p>
            </p:txBody>
          </p:sp>
          <p:cxnSp>
            <p:nvCxnSpPr>
              <p:cNvPr id="67" name="Connecteur droit avec flèche 66"/>
              <p:cNvCxnSpPr>
                <a:cxnSpLocks noChangeShapeType="1"/>
              </p:cNvCxnSpPr>
              <p:nvPr/>
            </p:nvCxnSpPr>
            <p:spPr bwMode="auto">
              <a:xfrm>
                <a:off x="6173" y="2955"/>
                <a:ext cx="68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68" name="Connecteur droit avec flèche 67"/>
              <p:cNvCxnSpPr>
                <a:cxnSpLocks noChangeShapeType="1"/>
              </p:cNvCxnSpPr>
              <p:nvPr/>
            </p:nvCxnSpPr>
            <p:spPr bwMode="auto">
              <a:xfrm>
                <a:off x="5585" y="4395"/>
                <a:ext cx="68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69" name="Connecteur droit avec flèche 68"/>
              <p:cNvCxnSpPr>
                <a:cxnSpLocks noChangeShapeType="1"/>
              </p:cNvCxnSpPr>
              <p:nvPr/>
            </p:nvCxnSpPr>
            <p:spPr bwMode="auto">
              <a:xfrm flipV="1">
                <a:off x="6425" y="4527"/>
                <a:ext cx="0" cy="226"/>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sp>
            <p:nvSpPr>
              <p:cNvPr id="70" name="Organigramme : Jonction de sommaire 69"/>
              <p:cNvSpPr>
                <a:spLocks noChangeArrowheads="1"/>
              </p:cNvSpPr>
              <p:nvPr/>
            </p:nvSpPr>
            <p:spPr bwMode="auto">
              <a:xfrm>
                <a:off x="6269" y="4239"/>
                <a:ext cx="264" cy="288"/>
              </a:xfrm>
              <a:prstGeom prst="flowChartSummingJunction">
                <a:avLst/>
              </a:prstGeom>
              <a:solidFill>
                <a:schemeClr val="bg1">
                  <a:lumMod val="100000"/>
                  <a:lumOff val="0"/>
                </a:schemeClr>
              </a:solidFill>
              <a:ln w="9525">
                <a:solidFill>
                  <a:schemeClr val="tx1">
                    <a:lumMod val="100000"/>
                    <a:lumOff val="0"/>
                  </a:schemeClr>
                </a:solidFill>
                <a:round/>
                <a:headEnd/>
                <a:tailEnd/>
              </a:ln>
            </p:spPr>
            <p:txBody>
              <a:bodyPr rot="0" vert="horz" wrap="square" lIns="91440" tIns="45720" rIns="91440" bIns="45720" anchor="ctr" anchorCtr="0" upright="1">
                <a:noAutofit/>
              </a:bodyPr>
              <a:lstStyle/>
              <a:p>
                <a:endParaRPr lang="fr-FR"/>
              </a:p>
            </p:txBody>
          </p:sp>
          <p:cxnSp>
            <p:nvCxnSpPr>
              <p:cNvPr id="71" name="Connecteur droit avec flèche 70"/>
              <p:cNvCxnSpPr>
                <a:cxnSpLocks noChangeShapeType="1"/>
              </p:cNvCxnSpPr>
              <p:nvPr/>
            </p:nvCxnSpPr>
            <p:spPr bwMode="auto">
              <a:xfrm>
                <a:off x="6509" y="4383"/>
                <a:ext cx="36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72" name="Connecteur droit 71"/>
              <p:cNvCxnSpPr/>
              <p:nvPr/>
            </p:nvCxnSpPr>
            <p:spPr bwMode="auto">
              <a:xfrm flipH="1">
                <a:off x="5801" y="3435"/>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73" name="Connecteur droit 72"/>
              <p:cNvCxnSpPr/>
              <p:nvPr/>
            </p:nvCxnSpPr>
            <p:spPr bwMode="auto">
              <a:xfrm flipH="1">
                <a:off x="6533" y="3435"/>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sp>
            <p:nvSpPr>
              <p:cNvPr id="74" name="Zone de texte 20"/>
              <p:cNvSpPr txBox="1">
                <a:spLocks noChangeArrowheads="1"/>
              </p:cNvSpPr>
              <p:nvPr/>
            </p:nvSpPr>
            <p:spPr bwMode="auto">
              <a:xfrm>
                <a:off x="6857" y="2715"/>
                <a:ext cx="1021" cy="1860"/>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IFFT</a:t>
                </a:r>
                <a:endParaRPr lang="fr-FR" sz="1100">
                  <a:effectLst/>
                  <a:latin typeface="Calibri"/>
                  <a:ea typeface="Calibri"/>
                  <a:cs typeface="Arial"/>
                </a:endParaRPr>
              </a:p>
            </p:txBody>
          </p:sp>
          <p:sp>
            <p:nvSpPr>
              <p:cNvPr id="75" name="Zone de texte 21"/>
              <p:cNvSpPr txBox="1">
                <a:spLocks noChangeArrowheads="1"/>
              </p:cNvSpPr>
              <p:nvPr/>
            </p:nvSpPr>
            <p:spPr bwMode="auto">
              <a:xfrm>
                <a:off x="8249" y="2715"/>
                <a:ext cx="1020" cy="1860"/>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Converti-sseur P/S</a:t>
                </a:r>
                <a:endParaRPr lang="fr-FR" sz="1100">
                  <a:effectLst/>
                  <a:latin typeface="Calibri"/>
                  <a:ea typeface="Calibri"/>
                  <a:cs typeface="Arial"/>
                </a:endParaRPr>
              </a:p>
            </p:txBody>
          </p:sp>
          <p:cxnSp>
            <p:nvCxnSpPr>
              <p:cNvPr id="76" name="Connecteur droit avec flèche 75"/>
              <p:cNvCxnSpPr>
                <a:cxnSpLocks noChangeShapeType="1"/>
              </p:cNvCxnSpPr>
              <p:nvPr/>
            </p:nvCxnSpPr>
            <p:spPr bwMode="auto">
              <a:xfrm>
                <a:off x="7889" y="2979"/>
                <a:ext cx="36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77" name="Connecteur droit avec flèche 76"/>
              <p:cNvCxnSpPr>
                <a:cxnSpLocks noChangeShapeType="1"/>
              </p:cNvCxnSpPr>
              <p:nvPr/>
            </p:nvCxnSpPr>
            <p:spPr bwMode="auto">
              <a:xfrm>
                <a:off x="7901" y="4407"/>
                <a:ext cx="34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78" name="Connecteur droit 77"/>
              <p:cNvCxnSpPr/>
              <p:nvPr/>
            </p:nvCxnSpPr>
            <p:spPr bwMode="auto">
              <a:xfrm flipH="1">
                <a:off x="8081" y="3447"/>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79" name="Connecteur droit avec flèche 78"/>
              <p:cNvCxnSpPr>
                <a:cxnSpLocks noChangeShapeType="1"/>
              </p:cNvCxnSpPr>
              <p:nvPr/>
            </p:nvCxnSpPr>
            <p:spPr bwMode="auto">
              <a:xfrm>
                <a:off x="9257" y="3651"/>
                <a:ext cx="340" cy="0"/>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p:sp>
            <p:nvSpPr>
              <p:cNvPr id="80" name="Zone de texte 26"/>
              <p:cNvSpPr txBox="1">
                <a:spLocks noChangeArrowheads="1"/>
              </p:cNvSpPr>
              <p:nvPr/>
            </p:nvSpPr>
            <p:spPr bwMode="auto">
              <a:xfrm>
                <a:off x="9593" y="3099"/>
                <a:ext cx="1104" cy="875"/>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000">
                    <a:effectLst/>
                    <a:latin typeface="Calibri"/>
                    <a:ea typeface="Calibri"/>
                    <a:cs typeface="Arial"/>
                  </a:rPr>
                  <a:t>Ajout de Préfixe cyclique</a:t>
                </a:r>
                <a:endParaRPr lang="fr-FR" sz="1100">
                  <a:effectLst/>
                  <a:latin typeface="Calibri"/>
                  <a:ea typeface="Calibri"/>
                  <a:cs typeface="Arial"/>
                </a:endParaRPr>
              </a:p>
            </p:txBody>
          </p:sp>
          <p:cxnSp>
            <p:nvCxnSpPr>
              <p:cNvPr id="81" name="Connecteur droit avec flèche 80"/>
              <p:cNvCxnSpPr>
                <a:cxnSpLocks noChangeShapeType="1"/>
              </p:cNvCxnSpPr>
              <p:nvPr/>
            </p:nvCxnSpPr>
            <p:spPr bwMode="auto">
              <a:xfrm>
                <a:off x="10133" y="3975"/>
                <a:ext cx="0" cy="949"/>
              </a:xfrm>
              <a:prstGeom prst="straightConnector1">
                <a:avLst/>
              </a:prstGeom>
              <a:noFill/>
              <a:ln w="9525">
                <a:solidFill>
                  <a:schemeClr val="tx1">
                    <a:lumMod val="100000"/>
                    <a:lumOff val="0"/>
                  </a:schemeClr>
                </a:solidFill>
                <a:round/>
                <a:headEnd/>
                <a:tailEnd type="arrow"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82" name="Zone de texte 5"/>
                  <p:cNvSpPr txBox="1">
                    <a:spLocks noChangeArrowheads="1"/>
                  </p:cNvSpPr>
                  <p:nvPr/>
                </p:nvSpPr>
                <p:spPr bwMode="auto">
                  <a:xfrm>
                    <a:off x="9917" y="4923"/>
                    <a:ext cx="444" cy="1032"/>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100">
                        <a:effectLst/>
                        <a:latin typeface="Calibri"/>
                        <a:ea typeface="Times New Roman"/>
                        <a:cs typeface="Arial"/>
                      </a:rPr>
                      <a:t> </a:t>
                    </a:r>
                    <a:endParaRPr lang="fr-FR" sz="1100">
                      <a:effectLst/>
                      <a:latin typeface="Calibri"/>
                      <a:ea typeface="Calibri"/>
                      <a:cs typeface="Arial"/>
                    </a:endParaRPr>
                  </a:p>
                  <a:p>
                    <a:pPr>
                      <a:lnSpc>
                        <a:spcPct val="115000"/>
                      </a:lnSpc>
                      <a:spcAft>
                        <a:spcPts val="1000"/>
                      </a:spcAft>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fr-FR" sz="1100" i="1">
                                  <a:effectLst/>
                                  <a:latin typeface="Cambria Math"/>
                                  <a:ea typeface="Calibri"/>
                                  <a:cs typeface="Arial"/>
                                </a:rPr>
                              </m:ctrlPr>
                            </m:naryPr>
                            <m:sub/>
                            <m:sup/>
                            <m:e/>
                          </m:nary>
                        </m:oMath>
                      </m:oMathPara>
                    </a14:m>
                    <a:endParaRPr lang="fr-FR" sz="1100">
                      <a:effectLst/>
                      <a:latin typeface="Calibri"/>
                      <a:ea typeface="Calibri"/>
                      <a:cs typeface="Arial"/>
                    </a:endParaRPr>
                  </a:p>
                </p:txBody>
              </p:sp>
            </mc:Choice>
            <mc:Fallback xmlns="">
              <p:sp>
                <p:nvSpPr>
                  <p:cNvPr id="82" name="Zone de texte 5"/>
                  <p:cNvSpPr txBox="1">
                    <a:spLocks noRot="1" noChangeAspect="1" noMove="1" noResize="1" noEditPoints="1" noAdjustHandles="1" noChangeArrowheads="1" noChangeShapeType="1" noTextEdit="1"/>
                  </p:cNvSpPr>
                  <p:nvPr/>
                </p:nvSpPr>
                <p:spPr bwMode="auto">
                  <a:xfrm>
                    <a:off x="9917" y="4923"/>
                    <a:ext cx="444" cy="1032"/>
                  </a:xfrm>
                  <a:prstGeom prst="rect">
                    <a:avLst/>
                  </a:prstGeom>
                  <a:blipFill rotWithShape="1">
                    <a:blip r:embed="rId2"/>
                    <a:stretch>
                      <a:fillRect/>
                    </a:stretch>
                  </a:blipFill>
                  <a:ln w="6350">
                    <a:solidFill>
                      <a:srgbClr val="000000"/>
                    </a:solidFill>
                    <a:miter lim="800000"/>
                    <a:headEnd/>
                    <a:tailEnd/>
                  </a:ln>
                </p:spPr>
                <p:txBody>
                  <a:bodyPr/>
                  <a:lstStyle/>
                  <a:p>
                    <a:r>
                      <a:rPr lang="fr-FR">
                        <a:noFill/>
                      </a:rPr>
                      <a:t> </a:t>
                    </a:r>
                  </a:p>
                </p:txBody>
              </p:sp>
            </mc:Fallback>
          </mc:AlternateContent>
          <p:cxnSp>
            <p:nvCxnSpPr>
              <p:cNvPr id="83" name="Connecteur droit 82"/>
              <p:cNvCxnSpPr/>
              <p:nvPr/>
            </p:nvCxnSpPr>
            <p:spPr bwMode="auto">
              <a:xfrm>
                <a:off x="1697" y="3579"/>
                <a:ext cx="0" cy="2316"/>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cxnSp>
          <p:sp>
            <p:nvSpPr>
              <p:cNvPr id="84" name="Zone de texte 28"/>
              <p:cNvSpPr txBox="1">
                <a:spLocks noChangeArrowheads="1"/>
              </p:cNvSpPr>
              <p:nvPr/>
            </p:nvSpPr>
            <p:spPr bwMode="auto">
              <a:xfrm>
                <a:off x="1805" y="5223"/>
                <a:ext cx="1303" cy="732"/>
              </a:xfrm>
              <a:prstGeom prst="rect">
                <a:avLst/>
              </a:prstGeom>
              <a:solidFill>
                <a:srgbClr val="FFFFFF"/>
              </a:solidFill>
              <a:ln w="6350">
                <a:solidFill>
                  <a:srgbClr val="000000"/>
                </a:solidFill>
                <a:prstDash val="lgDash"/>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100" i="1">
                    <a:effectLst/>
                    <a:latin typeface="Calibri"/>
                    <a:ea typeface="Calibri"/>
                    <a:cs typeface="Arial"/>
                  </a:rPr>
                  <a:t>N</a:t>
                </a:r>
                <a:r>
                  <a:rPr lang="fr-FR" sz="1100">
                    <a:effectLst/>
                    <a:latin typeface="Calibri"/>
                    <a:ea typeface="Calibri"/>
                    <a:cs typeface="Arial"/>
                  </a:rPr>
                  <a:t> utilisateurs</a:t>
                </a:r>
              </a:p>
            </p:txBody>
          </p:sp>
          <p:cxnSp>
            <p:nvCxnSpPr>
              <p:cNvPr id="85" name="Connecteur droit avec flèche 84"/>
              <p:cNvCxnSpPr>
                <a:cxnSpLocks noChangeShapeType="1"/>
              </p:cNvCxnSpPr>
              <p:nvPr/>
            </p:nvCxnSpPr>
            <p:spPr bwMode="auto">
              <a:xfrm flipV="1">
                <a:off x="3113" y="5643"/>
                <a:ext cx="6809" cy="0"/>
              </a:xfrm>
              <a:prstGeom prst="straightConnector1">
                <a:avLst/>
              </a:prstGeom>
              <a:noFill/>
              <a:ln w="9525">
                <a:solidFill>
                  <a:schemeClr val="tx1">
                    <a:lumMod val="100000"/>
                    <a:lumOff val="0"/>
                  </a:schemeClr>
                </a:solidFill>
                <a:prstDash val="lgDash"/>
                <a:round/>
                <a:headEnd/>
                <a:tailEnd type="arrow" w="med" len="med"/>
              </a:ln>
              <a:extLst>
                <a:ext uri="{909E8E84-426E-40DD-AFC4-6F175D3DCCD1}">
                  <a14:hiddenFill xmlns:a14="http://schemas.microsoft.com/office/drawing/2010/main">
                    <a:noFill/>
                  </a14:hiddenFill>
                </a:ext>
              </a:extLst>
            </p:spPr>
          </p:cxnSp>
          <p:cxnSp>
            <p:nvCxnSpPr>
              <p:cNvPr id="86" name="Connecteur droit 85"/>
              <p:cNvCxnSpPr/>
              <p:nvPr/>
            </p:nvCxnSpPr>
            <p:spPr bwMode="auto">
              <a:xfrm flipV="1">
                <a:off x="10361" y="5439"/>
                <a:ext cx="264" cy="0"/>
              </a:xfrm>
              <a:prstGeom prst="line">
                <a:avLst/>
              </a:prstGeom>
              <a:noFill/>
              <a:ln w="9525">
                <a:solidFill>
                  <a:schemeClr val="tx1">
                    <a:lumMod val="100000"/>
                    <a:lumOff val="0"/>
                  </a:schemeClr>
                </a:solidFill>
                <a:round/>
                <a:headEnd/>
                <a:tailEnd/>
              </a:ln>
              <a:extLst>
                <a:ext uri="{909E8E84-426E-40DD-AFC4-6F175D3DCCD1}">
                  <a14:hiddenFill xmlns:a14="http://schemas.microsoft.com/office/drawing/2010/main">
                    <a:noFill/>
                  </a14:hiddenFill>
                </a:ext>
              </a:extLst>
            </p:spPr>
          </p:cxnSp>
          <p:cxnSp>
            <p:nvCxnSpPr>
              <p:cNvPr id="87" name="Connecteur droit 86"/>
              <p:cNvCxnSpPr/>
              <p:nvPr/>
            </p:nvCxnSpPr>
            <p:spPr bwMode="auto">
              <a:xfrm>
                <a:off x="953" y="2331"/>
                <a:ext cx="9888" cy="0"/>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88" name="Connecteur droit 87"/>
              <p:cNvCxnSpPr/>
              <p:nvPr/>
            </p:nvCxnSpPr>
            <p:spPr bwMode="auto">
              <a:xfrm>
                <a:off x="953" y="2331"/>
                <a:ext cx="0" cy="3798"/>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89" name="Connecteur droit 88"/>
              <p:cNvCxnSpPr/>
              <p:nvPr/>
            </p:nvCxnSpPr>
            <p:spPr bwMode="auto">
              <a:xfrm>
                <a:off x="953" y="6147"/>
                <a:ext cx="9865" cy="0"/>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90" name="Connecteur droit 89"/>
              <p:cNvCxnSpPr/>
              <p:nvPr/>
            </p:nvCxnSpPr>
            <p:spPr bwMode="auto">
              <a:xfrm>
                <a:off x="10841" y="2331"/>
                <a:ext cx="0" cy="3798"/>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grpSp>
        <p:grpSp>
          <p:nvGrpSpPr>
            <p:cNvPr id="24" name="Group 241"/>
            <p:cNvGrpSpPr>
              <a:grpSpLocks/>
            </p:cNvGrpSpPr>
            <p:nvPr/>
          </p:nvGrpSpPr>
          <p:grpSpPr bwMode="auto">
            <a:xfrm>
              <a:off x="838" y="7366"/>
              <a:ext cx="9468" cy="4356"/>
              <a:chOff x="665" y="7528"/>
              <a:chExt cx="9468" cy="4356"/>
            </a:xfrm>
          </p:grpSpPr>
          <p:sp>
            <p:nvSpPr>
              <p:cNvPr id="29" name="Zone de texte 59"/>
              <p:cNvSpPr txBox="1">
                <a:spLocks noChangeArrowheads="1"/>
              </p:cNvSpPr>
              <p:nvPr/>
            </p:nvSpPr>
            <p:spPr bwMode="auto">
              <a:xfrm>
                <a:off x="665" y="10288"/>
                <a:ext cx="1656" cy="612"/>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000">
                    <a:effectLst/>
                    <a:latin typeface="Calibri"/>
                    <a:ea typeface="Calibri"/>
                    <a:cs typeface="Arial"/>
                  </a:rPr>
                  <a:t>Les données de </a:t>
                </a:r>
                <a:r>
                  <a:rPr lang="fr-FR" sz="1000" i="1">
                    <a:effectLst/>
                    <a:latin typeface="Calibri"/>
                    <a:ea typeface="Calibri"/>
                    <a:cs typeface="Arial"/>
                  </a:rPr>
                  <a:t>i</a:t>
                </a:r>
                <a:r>
                  <a:rPr lang="fr-FR" sz="1000" baseline="30000">
                    <a:effectLst/>
                    <a:latin typeface="Calibri"/>
                    <a:ea typeface="Calibri"/>
                    <a:cs typeface="Arial"/>
                  </a:rPr>
                  <a:t>ème</a:t>
                </a:r>
                <a:r>
                  <a:rPr lang="fr-FR" sz="1000">
                    <a:effectLst/>
                    <a:latin typeface="Calibri"/>
                    <a:ea typeface="Calibri"/>
                    <a:cs typeface="Arial"/>
                  </a:rPr>
                  <a:t> utilisateur </a:t>
                </a:r>
                <a:endParaRPr lang="fr-FR" sz="1100">
                  <a:effectLst/>
                  <a:latin typeface="Calibri"/>
                  <a:ea typeface="Calibri"/>
                  <a:cs typeface="Arial"/>
                </a:endParaRPr>
              </a:p>
            </p:txBody>
          </p:sp>
          <p:cxnSp>
            <p:nvCxnSpPr>
              <p:cNvPr id="30" name="Connecteur droit 29"/>
              <p:cNvCxnSpPr/>
              <p:nvPr/>
            </p:nvCxnSpPr>
            <p:spPr bwMode="auto">
              <a:xfrm>
                <a:off x="701" y="7672"/>
                <a:ext cx="9432" cy="0"/>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31" name="Connecteur droit 30"/>
              <p:cNvCxnSpPr/>
              <p:nvPr/>
            </p:nvCxnSpPr>
            <p:spPr bwMode="auto">
              <a:xfrm flipH="1" flipV="1">
                <a:off x="713" y="11824"/>
                <a:ext cx="9411" cy="0"/>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32" name="Connecteur droit 31"/>
              <p:cNvCxnSpPr/>
              <p:nvPr/>
            </p:nvCxnSpPr>
            <p:spPr bwMode="auto">
              <a:xfrm flipV="1">
                <a:off x="701" y="7672"/>
                <a:ext cx="0" cy="4152"/>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sp>
            <p:nvSpPr>
              <p:cNvPr id="33" name="Zone de texte 35"/>
              <p:cNvSpPr txBox="1">
                <a:spLocks noChangeArrowheads="1"/>
              </p:cNvSpPr>
              <p:nvPr/>
            </p:nvSpPr>
            <p:spPr bwMode="auto">
              <a:xfrm>
                <a:off x="7181" y="8944"/>
                <a:ext cx="1020" cy="1860"/>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Converti-sseur S/P</a:t>
                </a:r>
                <a:endParaRPr lang="fr-FR" sz="1100">
                  <a:effectLst/>
                  <a:latin typeface="Calibri"/>
                  <a:ea typeface="Calibri"/>
                  <a:cs typeface="Arial"/>
                </a:endParaRPr>
              </a:p>
            </p:txBody>
          </p:sp>
          <p:cxnSp>
            <p:nvCxnSpPr>
              <p:cNvPr id="34" name="Connecteur droit avec flèche 33"/>
              <p:cNvCxnSpPr>
                <a:cxnSpLocks noChangeShapeType="1"/>
              </p:cNvCxnSpPr>
              <p:nvPr/>
            </p:nvCxnSpPr>
            <p:spPr bwMode="auto">
              <a:xfrm>
                <a:off x="6833" y="9244"/>
                <a:ext cx="36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35" name="Connecteur droit avec flèche 34"/>
              <p:cNvCxnSpPr>
                <a:cxnSpLocks noChangeShapeType="1"/>
              </p:cNvCxnSpPr>
              <p:nvPr/>
            </p:nvCxnSpPr>
            <p:spPr bwMode="auto">
              <a:xfrm>
                <a:off x="6845" y="10672"/>
                <a:ext cx="34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36" name="Connecteur droit 35"/>
              <p:cNvCxnSpPr/>
              <p:nvPr/>
            </p:nvCxnSpPr>
            <p:spPr bwMode="auto">
              <a:xfrm flipH="1">
                <a:off x="7025" y="9712"/>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sp>
            <p:nvSpPr>
              <p:cNvPr id="37" name="Zone de texte 39"/>
              <p:cNvSpPr txBox="1">
                <a:spLocks noChangeArrowheads="1"/>
              </p:cNvSpPr>
              <p:nvPr/>
            </p:nvSpPr>
            <p:spPr bwMode="auto">
              <a:xfrm>
                <a:off x="5825" y="8944"/>
                <a:ext cx="1020" cy="1860"/>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FFT</a:t>
                </a:r>
                <a:endParaRPr lang="fr-FR" sz="1100">
                  <a:effectLst/>
                  <a:latin typeface="Calibri"/>
                  <a:ea typeface="Calibri"/>
                  <a:cs typeface="Arial"/>
                </a:endParaRPr>
              </a:p>
            </p:txBody>
          </p:sp>
          <p:sp>
            <p:nvSpPr>
              <p:cNvPr id="38" name="Zone de texte 40"/>
              <p:cNvSpPr txBox="1">
                <a:spLocks noChangeArrowheads="1"/>
              </p:cNvSpPr>
              <p:nvPr/>
            </p:nvSpPr>
            <p:spPr bwMode="auto">
              <a:xfrm>
                <a:off x="4169" y="8008"/>
                <a:ext cx="2340" cy="62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Code de désétalement</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de </a:t>
                </a:r>
                <a:r>
                  <a:rPr lang="fr-FR" sz="1000" i="1">
                    <a:effectLst/>
                    <a:latin typeface="Calibri"/>
                    <a:ea typeface="Calibri"/>
                    <a:cs typeface="Arial"/>
                  </a:rPr>
                  <a:t>i</a:t>
                </a:r>
                <a:r>
                  <a:rPr lang="fr-FR" sz="1000" baseline="30000">
                    <a:effectLst/>
                    <a:latin typeface="Calibri"/>
                    <a:ea typeface="Calibri"/>
                    <a:cs typeface="Arial"/>
                  </a:rPr>
                  <a:t>ème</a:t>
                </a:r>
                <a:r>
                  <a:rPr lang="fr-FR" sz="1000">
                    <a:effectLst/>
                    <a:latin typeface="Calibri"/>
                    <a:ea typeface="Calibri"/>
                    <a:cs typeface="Arial"/>
                  </a:rPr>
                  <a:t> utilisateur</a:t>
                </a:r>
                <a:endParaRPr lang="fr-FR" sz="1100">
                  <a:effectLst/>
                  <a:latin typeface="Calibri"/>
                  <a:ea typeface="Calibri"/>
                  <a:cs typeface="Arial"/>
                </a:endParaRPr>
              </a:p>
            </p:txBody>
          </p:sp>
          <p:sp>
            <p:nvSpPr>
              <p:cNvPr id="39" name="Zone de texte 41"/>
              <p:cNvSpPr txBox="1">
                <a:spLocks noChangeArrowheads="1"/>
              </p:cNvSpPr>
              <p:nvPr/>
            </p:nvSpPr>
            <p:spPr bwMode="auto">
              <a:xfrm>
                <a:off x="8573" y="9484"/>
                <a:ext cx="1344" cy="875"/>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Suppression de Préfixe cyclique</a:t>
                </a:r>
                <a:endParaRPr lang="fr-FR" sz="1100">
                  <a:effectLst/>
                  <a:latin typeface="Calibri"/>
                  <a:ea typeface="Calibri"/>
                  <a:cs typeface="Arial"/>
                </a:endParaRPr>
              </a:p>
            </p:txBody>
          </p:sp>
          <p:cxnSp>
            <p:nvCxnSpPr>
              <p:cNvPr id="40" name="Connecteur droit avec flèche 39"/>
              <p:cNvCxnSpPr>
                <a:cxnSpLocks noChangeShapeType="1"/>
              </p:cNvCxnSpPr>
              <p:nvPr/>
            </p:nvCxnSpPr>
            <p:spPr bwMode="auto">
              <a:xfrm>
                <a:off x="8189" y="9928"/>
                <a:ext cx="397"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41" name="Connecteur droit avec flèche 40"/>
              <p:cNvCxnSpPr>
                <a:cxnSpLocks noChangeShapeType="1"/>
              </p:cNvCxnSpPr>
              <p:nvPr/>
            </p:nvCxnSpPr>
            <p:spPr bwMode="auto">
              <a:xfrm>
                <a:off x="4529" y="9256"/>
                <a:ext cx="36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42" name="Connecteur droit avec flèche 41"/>
              <p:cNvCxnSpPr>
                <a:cxnSpLocks noChangeShapeType="1"/>
              </p:cNvCxnSpPr>
              <p:nvPr/>
            </p:nvCxnSpPr>
            <p:spPr bwMode="auto">
              <a:xfrm flipV="1">
                <a:off x="5369" y="8644"/>
                <a:ext cx="0" cy="1899"/>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sp>
            <p:nvSpPr>
              <p:cNvPr id="43" name="Organigramme : Jonction de sommaire 42"/>
              <p:cNvSpPr>
                <a:spLocks noChangeArrowheads="1"/>
              </p:cNvSpPr>
              <p:nvPr/>
            </p:nvSpPr>
            <p:spPr bwMode="auto">
              <a:xfrm>
                <a:off x="4889" y="9100"/>
                <a:ext cx="264" cy="288"/>
              </a:xfrm>
              <a:prstGeom prst="flowChartSummingJunction">
                <a:avLst/>
              </a:prstGeom>
              <a:solidFill>
                <a:schemeClr val="bg1">
                  <a:lumMod val="100000"/>
                  <a:lumOff val="0"/>
                </a:schemeClr>
              </a:solidFill>
              <a:ln w="9525">
                <a:solidFill>
                  <a:schemeClr val="tx1">
                    <a:lumMod val="100000"/>
                    <a:lumOff val="0"/>
                  </a:schemeClr>
                </a:solidFill>
                <a:round/>
                <a:headEnd/>
                <a:tailEnd/>
              </a:ln>
            </p:spPr>
            <p:txBody>
              <a:bodyPr rot="0" vert="horz" wrap="square" lIns="91440" tIns="45720" rIns="91440" bIns="45720" anchor="ctr" anchorCtr="0" upright="1">
                <a:noAutofit/>
              </a:bodyPr>
              <a:lstStyle/>
              <a:p>
                <a:endParaRPr lang="fr-FR"/>
              </a:p>
            </p:txBody>
          </p:sp>
          <p:cxnSp>
            <p:nvCxnSpPr>
              <p:cNvPr id="44" name="Connecteur droit avec flèche 43"/>
              <p:cNvCxnSpPr>
                <a:cxnSpLocks noChangeShapeType="1"/>
              </p:cNvCxnSpPr>
              <p:nvPr/>
            </p:nvCxnSpPr>
            <p:spPr bwMode="auto">
              <a:xfrm>
                <a:off x="5129" y="9244"/>
                <a:ext cx="68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45" name="Connecteur droit avec flèche 44"/>
              <p:cNvCxnSpPr>
                <a:cxnSpLocks noChangeShapeType="1"/>
              </p:cNvCxnSpPr>
              <p:nvPr/>
            </p:nvCxnSpPr>
            <p:spPr bwMode="auto">
              <a:xfrm>
                <a:off x="4541" y="10684"/>
                <a:ext cx="68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46" name="Connecteur droit avec flèche 45"/>
              <p:cNvCxnSpPr>
                <a:cxnSpLocks noChangeShapeType="1"/>
              </p:cNvCxnSpPr>
              <p:nvPr/>
            </p:nvCxnSpPr>
            <p:spPr bwMode="auto">
              <a:xfrm flipV="1">
                <a:off x="5021" y="8632"/>
                <a:ext cx="0" cy="482"/>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sp>
            <p:nvSpPr>
              <p:cNvPr id="47" name="Organigramme : Jonction de sommaire 46"/>
              <p:cNvSpPr>
                <a:spLocks noChangeArrowheads="1"/>
              </p:cNvSpPr>
              <p:nvPr/>
            </p:nvSpPr>
            <p:spPr bwMode="auto">
              <a:xfrm>
                <a:off x="5225" y="10528"/>
                <a:ext cx="264" cy="288"/>
              </a:xfrm>
              <a:prstGeom prst="flowChartSummingJunction">
                <a:avLst/>
              </a:prstGeom>
              <a:solidFill>
                <a:schemeClr val="bg1">
                  <a:lumMod val="100000"/>
                  <a:lumOff val="0"/>
                </a:schemeClr>
              </a:solidFill>
              <a:ln w="9525">
                <a:solidFill>
                  <a:schemeClr val="tx1">
                    <a:lumMod val="100000"/>
                    <a:lumOff val="0"/>
                  </a:schemeClr>
                </a:solidFill>
                <a:round/>
                <a:headEnd/>
                <a:tailEnd/>
              </a:ln>
            </p:spPr>
            <p:txBody>
              <a:bodyPr rot="0" vert="horz" wrap="square" lIns="91440" tIns="45720" rIns="91440" bIns="45720" anchor="ctr" anchorCtr="0" upright="1">
                <a:noAutofit/>
              </a:bodyPr>
              <a:lstStyle/>
              <a:p>
                <a:endParaRPr lang="fr-FR"/>
              </a:p>
            </p:txBody>
          </p:sp>
          <p:cxnSp>
            <p:nvCxnSpPr>
              <p:cNvPr id="48" name="Connecteur droit avec flèche 47"/>
              <p:cNvCxnSpPr>
                <a:cxnSpLocks noChangeShapeType="1"/>
              </p:cNvCxnSpPr>
              <p:nvPr/>
            </p:nvCxnSpPr>
            <p:spPr bwMode="auto">
              <a:xfrm>
                <a:off x="5465" y="10672"/>
                <a:ext cx="36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49" name="Connecteur droit 48"/>
              <p:cNvCxnSpPr/>
              <p:nvPr/>
            </p:nvCxnSpPr>
            <p:spPr bwMode="auto">
              <a:xfrm flipH="1">
                <a:off x="4757" y="9724"/>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cxnSp>
            <p:nvCxnSpPr>
              <p:cNvPr id="50" name="Connecteur droit 49"/>
              <p:cNvCxnSpPr/>
              <p:nvPr/>
            </p:nvCxnSpPr>
            <p:spPr bwMode="auto">
              <a:xfrm flipH="1">
                <a:off x="5489" y="9724"/>
                <a:ext cx="0" cy="504"/>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sp>
            <p:nvSpPr>
              <p:cNvPr id="51" name="Zone de texte 53"/>
              <p:cNvSpPr txBox="1">
                <a:spLocks noChangeArrowheads="1"/>
              </p:cNvSpPr>
              <p:nvPr/>
            </p:nvSpPr>
            <p:spPr bwMode="auto">
              <a:xfrm>
                <a:off x="1697" y="9628"/>
                <a:ext cx="1483" cy="62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Démodulateur BPSK</a:t>
                </a:r>
                <a:endParaRPr lang="fr-FR" sz="1100">
                  <a:effectLst/>
                  <a:latin typeface="Calibri"/>
                  <a:ea typeface="Calibri"/>
                  <a:cs typeface="Arial"/>
                </a:endParaRPr>
              </a:p>
              <a:p>
                <a:pPr>
                  <a:lnSpc>
                    <a:spcPct val="115000"/>
                  </a:lnSpc>
                  <a:spcAft>
                    <a:spcPts val="1000"/>
                  </a:spcAft>
                </a:pPr>
                <a:r>
                  <a:rPr lang="fr-FR" sz="1100">
                    <a:effectLst/>
                    <a:latin typeface="Calibri"/>
                    <a:ea typeface="Calibri"/>
                    <a:cs typeface="Arial"/>
                  </a:rPr>
                  <a:t>donnees</a:t>
                </a:r>
              </a:p>
            </p:txBody>
          </p:sp>
          <p:sp>
            <p:nvSpPr>
              <p:cNvPr id="52" name="Zone de texte 55"/>
              <p:cNvSpPr txBox="1">
                <a:spLocks noChangeArrowheads="1"/>
              </p:cNvSpPr>
              <p:nvPr/>
            </p:nvSpPr>
            <p:spPr bwMode="auto">
              <a:xfrm>
                <a:off x="3521" y="9040"/>
                <a:ext cx="1020" cy="1860"/>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 </a:t>
                </a:r>
                <a:endParaRPr lang="fr-FR" sz="1100">
                  <a:effectLst/>
                  <a:latin typeface="Calibri"/>
                  <a:ea typeface="Calibri"/>
                  <a:cs typeface="Arial"/>
                </a:endParaRPr>
              </a:p>
              <a:p>
                <a:pPr algn="ctr">
                  <a:lnSpc>
                    <a:spcPct val="115000"/>
                  </a:lnSpc>
                  <a:spcAft>
                    <a:spcPts val="0"/>
                  </a:spcAft>
                </a:pPr>
                <a:r>
                  <a:rPr lang="fr-FR" sz="1000">
                    <a:effectLst/>
                    <a:latin typeface="Calibri"/>
                    <a:ea typeface="Calibri"/>
                    <a:cs typeface="Arial"/>
                  </a:rPr>
                  <a:t>Converti-sseur P/S</a:t>
                </a:r>
                <a:endParaRPr lang="fr-FR" sz="1100">
                  <a:effectLst/>
                  <a:latin typeface="Calibri"/>
                  <a:ea typeface="Calibri"/>
                  <a:cs typeface="Arial"/>
                </a:endParaRPr>
              </a:p>
            </p:txBody>
          </p:sp>
          <p:cxnSp>
            <p:nvCxnSpPr>
              <p:cNvPr id="53" name="Connecteur droit avec flèche 52"/>
              <p:cNvCxnSpPr>
                <a:cxnSpLocks noChangeShapeType="1"/>
              </p:cNvCxnSpPr>
              <p:nvPr/>
            </p:nvCxnSpPr>
            <p:spPr bwMode="auto">
              <a:xfrm>
                <a:off x="3173" y="9940"/>
                <a:ext cx="34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54" name="Connecteur droit 53"/>
              <p:cNvCxnSpPr/>
              <p:nvPr/>
            </p:nvCxnSpPr>
            <p:spPr bwMode="auto">
              <a:xfrm>
                <a:off x="6089" y="11020"/>
                <a:ext cx="0" cy="73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cxnSp>
          <p:cxnSp>
            <p:nvCxnSpPr>
              <p:cNvPr id="55" name="Connecteur droit avec flèche 54"/>
              <p:cNvCxnSpPr>
                <a:cxnSpLocks noChangeShapeType="1"/>
              </p:cNvCxnSpPr>
              <p:nvPr/>
            </p:nvCxnSpPr>
            <p:spPr bwMode="auto">
              <a:xfrm>
                <a:off x="1361" y="9940"/>
                <a:ext cx="340" cy="0"/>
              </a:xfrm>
              <a:prstGeom prst="straightConnector1">
                <a:avLst/>
              </a:prstGeom>
              <a:noFill/>
              <a:ln w="9525">
                <a:solidFill>
                  <a:schemeClr val="tx1">
                    <a:lumMod val="100000"/>
                    <a:lumOff val="0"/>
                  </a:schemeClr>
                </a:solidFill>
                <a:round/>
                <a:headEnd type="arrow" w="med" len="med"/>
                <a:tailEnd/>
              </a:ln>
              <a:extLst>
                <a:ext uri="{909E8E84-426E-40DD-AFC4-6F175D3DCCD1}">
                  <a14:hiddenFill xmlns:a14="http://schemas.microsoft.com/office/drawing/2010/main">
                    <a:noFill/>
                  </a14:hiddenFill>
                </a:ext>
              </a:extLst>
            </p:spPr>
          </p:cxnSp>
          <p:cxnSp>
            <p:nvCxnSpPr>
              <p:cNvPr id="56" name="Connecteur droit 55"/>
              <p:cNvCxnSpPr/>
              <p:nvPr/>
            </p:nvCxnSpPr>
            <p:spPr bwMode="auto">
              <a:xfrm>
                <a:off x="10133" y="7672"/>
                <a:ext cx="0" cy="4212"/>
              </a:xfrm>
              <a:prstGeom prst="line">
                <a:avLst/>
              </a:prstGeom>
              <a:noFill/>
              <a:ln w="9525">
                <a:solidFill>
                  <a:schemeClr val="tx1">
                    <a:lumMod val="100000"/>
                    <a:lumOff val="0"/>
                  </a:schemeClr>
                </a:solidFill>
                <a:prstDash val="lgDash"/>
                <a:round/>
                <a:headEnd/>
                <a:tailEnd/>
              </a:ln>
              <a:extLst>
                <a:ext uri="{909E8E84-426E-40DD-AFC4-6F175D3DCCD1}">
                  <a14:hiddenFill xmlns:a14="http://schemas.microsoft.com/office/drawing/2010/main">
                    <a:noFill/>
                  </a14:hiddenFill>
                </a:ext>
              </a:extLst>
            </p:spPr>
          </p:cxnSp>
          <p:sp>
            <p:nvSpPr>
              <p:cNvPr id="57" name="Zone de texte 69"/>
              <p:cNvSpPr txBox="1">
                <a:spLocks noChangeArrowheads="1"/>
              </p:cNvSpPr>
              <p:nvPr/>
            </p:nvSpPr>
            <p:spPr bwMode="auto">
              <a:xfrm>
                <a:off x="4757" y="7528"/>
                <a:ext cx="1488" cy="34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000" b="1" i="1" dirty="0">
                    <a:effectLst/>
                    <a:latin typeface="Calibri"/>
                    <a:ea typeface="Calibri"/>
                    <a:cs typeface="Arial"/>
                  </a:rPr>
                  <a:t>Récepteur</a:t>
                </a:r>
                <a:endParaRPr lang="fr-FR" sz="1100" dirty="0">
                  <a:effectLst/>
                  <a:latin typeface="Calibri"/>
                  <a:ea typeface="Calibri"/>
                  <a:cs typeface="Arial"/>
                </a:endParaRPr>
              </a:p>
            </p:txBody>
          </p:sp>
        </p:grpSp>
        <p:sp>
          <p:nvSpPr>
            <p:cNvPr id="25" name="Zone de texte 32"/>
            <p:cNvSpPr txBox="1">
              <a:spLocks noChangeArrowheads="1"/>
            </p:cNvSpPr>
            <p:nvPr/>
          </p:nvSpPr>
          <p:spPr bwMode="auto">
            <a:xfrm>
              <a:off x="10430" y="6838"/>
              <a:ext cx="420" cy="2778"/>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100" dirty="0" smtClean="0">
                  <a:effectLst/>
                  <a:latin typeface="Calibri"/>
                  <a:ea typeface="Calibri"/>
                  <a:cs typeface="Arial"/>
                </a:rPr>
                <a:t>C</a:t>
              </a:r>
            </a:p>
            <a:p>
              <a:pPr>
                <a:lnSpc>
                  <a:spcPct val="115000"/>
                </a:lnSpc>
                <a:spcAft>
                  <a:spcPts val="0"/>
                </a:spcAft>
              </a:pPr>
              <a:r>
                <a:rPr lang="fr-FR" sz="1100" dirty="0" smtClean="0">
                  <a:effectLst/>
                  <a:latin typeface="Calibri"/>
                  <a:ea typeface="Calibri"/>
                  <a:cs typeface="Arial"/>
                </a:rPr>
                <a:t>A</a:t>
              </a:r>
            </a:p>
            <a:p>
              <a:pPr>
                <a:lnSpc>
                  <a:spcPct val="115000"/>
                </a:lnSpc>
                <a:spcAft>
                  <a:spcPts val="0"/>
                </a:spcAft>
              </a:pPr>
              <a:r>
                <a:rPr lang="fr-FR" sz="1100" dirty="0" smtClean="0">
                  <a:effectLst/>
                  <a:latin typeface="Calibri"/>
                  <a:ea typeface="Calibri"/>
                  <a:cs typeface="Arial"/>
                </a:rPr>
                <a:t>N</a:t>
              </a:r>
            </a:p>
            <a:p>
              <a:pPr>
                <a:lnSpc>
                  <a:spcPct val="115000"/>
                </a:lnSpc>
                <a:spcAft>
                  <a:spcPts val="0"/>
                </a:spcAft>
              </a:pPr>
              <a:r>
                <a:rPr lang="fr-FR" sz="1100" dirty="0" smtClean="0">
                  <a:effectLst/>
                  <a:latin typeface="Calibri"/>
                  <a:ea typeface="Calibri"/>
                  <a:cs typeface="Arial"/>
                </a:rPr>
                <a:t>A</a:t>
              </a:r>
            </a:p>
            <a:p>
              <a:pPr>
                <a:lnSpc>
                  <a:spcPct val="115000"/>
                </a:lnSpc>
                <a:spcAft>
                  <a:spcPts val="0"/>
                </a:spcAft>
              </a:pPr>
              <a:r>
                <a:rPr lang="fr-FR" sz="1100" dirty="0" smtClean="0">
                  <a:effectLst/>
                  <a:latin typeface="Calibri"/>
                  <a:ea typeface="Calibri"/>
                  <a:cs typeface="Arial"/>
                </a:rPr>
                <a:t>l </a:t>
              </a:r>
              <a:r>
                <a:rPr lang="fr-FR" sz="1100" dirty="0">
                  <a:effectLst/>
                  <a:latin typeface="Calibri"/>
                  <a:ea typeface="Calibri"/>
                  <a:cs typeface="Arial"/>
                </a:rPr>
                <a:t>AWGN</a:t>
              </a:r>
            </a:p>
          </p:txBody>
        </p:sp>
        <p:cxnSp>
          <p:nvCxnSpPr>
            <p:cNvPr id="26" name="AutoShape 272"/>
            <p:cNvCxnSpPr>
              <a:cxnSpLocks noChangeShapeType="1"/>
            </p:cNvCxnSpPr>
            <p:nvPr/>
          </p:nvCxnSpPr>
          <p:spPr bwMode="auto">
            <a:xfrm>
              <a:off x="10565" y="6353"/>
              <a:ext cx="0" cy="51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AutoShape 273"/>
            <p:cNvCxnSpPr>
              <a:cxnSpLocks noChangeShapeType="1"/>
            </p:cNvCxnSpPr>
            <p:nvPr/>
          </p:nvCxnSpPr>
          <p:spPr bwMode="auto">
            <a:xfrm flipH="1">
              <a:off x="10078" y="9869"/>
              <a:ext cx="567"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 name="AutoShape 274"/>
            <p:cNvCxnSpPr>
              <a:cxnSpLocks noChangeShapeType="1"/>
            </p:cNvCxnSpPr>
            <p:nvPr/>
          </p:nvCxnSpPr>
          <p:spPr bwMode="auto">
            <a:xfrm>
              <a:off x="10637" y="9631"/>
              <a:ext cx="0" cy="21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91" name="Zone de texte 69"/>
          <p:cNvSpPr txBox="1">
            <a:spLocks noChangeArrowheads="1"/>
          </p:cNvSpPr>
          <p:nvPr/>
        </p:nvSpPr>
        <p:spPr bwMode="auto">
          <a:xfrm>
            <a:off x="3573718" y="1093159"/>
            <a:ext cx="1241426" cy="224607"/>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0"/>
              </a:spcAft>
            </a:pPr>
            <a:r>
              <a:rPr lang="fr-FR" sz="1000" b="1" i="1" dirty="0" smtClean="0">
                <a:effectLst/>
                <a:latin typeface="Calibri"/>
                <a:ea typeface="Calibri"/>
                <a:cs typeface="Arial"/>
              </a:rPr>
              <a:t>Emetteur</a:t>
            </a:r>
            <a:endParaRPr lang="fr-FR" sz="1100" dirty="0">
              <a:effectLst/>
              <a:latin typeface="Calibri"/>
              <a:ea typeface="Calibri"/>
              <a:cs typeface="Aria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91"/>
                                        </p:tgtEl>
                                        <p:attrNameLst>
                                          <p:attrName>style.visibility</p:attrName>
                                        </p:attrNameLst>
                                      </p:cBhvr>
                                      <p:to>
                                        <p:strVal val="visible"/>
                                      </p:to>
                                    </p:set>
                                    <p:animEffect transition="in" filter="circle(in)">
                                      <p:cBhvr>
                                        <p:cTn id="10" dur="20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4128" y="6492875"/>
            <a:ext cx="395064" cy="365125"/>
          </a:xfrm>
        </p:spPr>
        <p:txBody>
          <a:bodyPr/>
          <a:lstStyle/>
          <a:p>
            <a:fld id="{5BA4D1DE-46DA-47C8-BD15-5DAF8639B247}" type="slidenum">
              <a:rPr lang="fr-FR" sz="1400" b="1" smtClean="0">
                <a:solidFill>
                  <a:schemeClr val="tx1"/>
                </a:solidFill>
              </a:rPr>
              <a:pPr/>
              <a:t>21</a:t>
            </a:fld>
            <a:endParaRPr lang="fr-FR" sz="1400" b="1" dirty="0">
              <a:solidFill>
                <a:schemeClr val="tx1"/>
              </a:solidFill>
            </a:endParaRPr>
          </a:p>
        </p:txBody>
      </p:sp>
      <p:sp>
        <p:nvSpPr>
          <p:cNvPr id="2" name="Rectangle 1"/>
          <p:cNvSpPr/>
          <p:nvPr/>
        </p:nvSpPr>
        <p:spPr>
          <a:xfrm>
            <a:off x="1961509" y="620688"/>
            <a:ext cx="5856883" cy="584775"/>
          </a:xfrm>
          <a:prstGeom prst="rect">
            <a:avLst/>
          </a:prstGeom>
        </p:spPr>
        <p:txBody>
          <a:bodyPr wrap="square">
            <a:spAutoFit/>
          </a:bodyPr>
          <a:lstStyle/>
          <a:p>
            <a:pPr lvl="0" algn="ctr"/>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Modèle de simulation MC-CDMA</a:t>
            </a:r>
          </a:p>
        </p:txBody>
      </p:sp>
      <p:sp>
        <p:nvSpPr>
          <p:cNvPr id="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Forme libre 14"/>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8" name="Forme libre 17"/>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9" name="Forme libre 18"/>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72817"/>
            <a:ext cx="8352928" cy="4968551"/>
          </a:xfrm>
          <a:prstGeom prst="rect">
            <a:avLst/>
          </a:prstGeom>
          <a:ln w="88900" cap="sq" cmpd="thickThin">
            <a:solidFill>
              <a:srgbClr val="000000"/>
            </a:solidFill>
            <a:prstDash val="solid"/>
            <a:miter lim="800000"/>
          </a:ln>
          <a:effectLst>
            <a:glow rad="139700">
              <a:schemeClr val="accent1">
                <a:satMod val="175000"/>
                <a:alpha val="41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164" name="Rectangle 163"/>
          <p:cNvSpPr/>
          <p:nvPr/>
        </p:nvSpPr>
        <p:spPr>
          <a:xfrm>
            <a:off x="107504" y="1079158"/>
            <a:ext cx="3960440"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Emetteur MC-CDMA</a:t>
            </a:r>
            <a:endParaRPr lang="fr-FR" sz="2800" dirty="0">
              <a:solidFill>
                <a:prstClr val="black"/>
              </a:solidFill>
            </a:endParaRPr>
          </a:p>
        </p:txBody>
      </p:sp>
    </p:spTree>
    <p:extLst>
      <p:ext uri="{BB962C8B-B14F-4D97-AF65-F5344CB8AC3E}">
        <p14:creationId xmlns:p14="http://schemas.microsoft.com/office/powerpoint/2010/main" val="348221083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4128" y="6492875"/>
            <a:ext cx="395064" cy="365125"/>
          </a:xfrm>
        </p:spPr>
        <p:txBody>
          <a:bodyPr/>
          <a:lstStyle/>
          <a:p>
            <a:fld id="{5BA4D1DE-46DA-47C8-BD15-5DAF8639B247}" type="slidenum">
              <a:rPr lang="fr-FR" sz="1400" b="1" smtClean="0">
                <a:solidFill>
                  <a:schemeClr val="tx1"/>
                </a:solidFill>
              </a:rPr>
              <a:pPr/>
              <a:t>22</a:t>
            </a:fld>
            <a:endParaRPr lang="fr-FR" sz="1400" b="1" dirty="0">
              <a:solidFill>
                <a:schemeClr val="tx1"/>
              </a:solidFill>
            </a:endParaRPr>
          </a:p>
        </p:txBody>
      </p:sp>
      <p:sp>
        <p:nvSpPr>
          <p:cNvPr id="2" name="Rectangle 1"/>
          <p:cNvSpPr/>
          <p:nvPr/>
        </p:nvSpPr>
        <p:spPr>
          <a:xfrm>
            <a:off x="1961509" y="620688"/>
            <a:ext cx="5856883" cy="584775"/>
          </a:xfrm>
          <a:prstGeom prst="rect">
            <a:avLst/>
          </a:prstGeom>
        </p:spPr>
        <p:txBody>
          <a:bodyPr wrap="square">
            <a:spAutoFit/>
          </a:bodyPr>
          <a:lstStyle/>
          <a:p>
            <a:pPr lvl="0" algn="ctr"/>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Modèle de simulation MC-CDMA</a:t>
            </a:r>
          </a:p>
        </p:txBody>
      </p:sp>
      <p:sp>
        <p:nvSpPr>
          <p:cNvPr id="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Forme libre 14"/>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8" name="Forme libre 17"/>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9" name="Forme libre 18"/>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76" y="1772816"/>
            <a:ext cx="8456812" cy="4968552"/>
          </a:xfrm>
          <a:prstGeom prst="rect">
            <a:avLst/>
          </a:prstGeom>
          <a:ln w="88900" cap="sq" cmpd="thickThin">
            <a:solidFill>
              <a:srgbClr val="000000"/>
            </a:solidFill>
            <a:prstDash val="solid"/>
            <a:miter lim="800000"/>
          </a:ln>
          <a:effectLst>
            <a:glow rad="139700">
              <a:schemeClr val="accent1">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52" name="Rectangle 51"/>
          <p:cNvSpPr/>
          <p:nvPr/>
        </p:nvSpPr>
        <p:spPr>
          <a:xfrm>
            <a:off x="107504" y="1079158"/>
            <a:ext cx="3960440"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Récepteur MC-CDMA</a:t>
            </a:r>
            <a:endParaRPr lang="fr-FR" sz="2800" dirty="0">
              <a:solidFill>
                <a:prstClr val="black"/>
              </a:solidFill>
            </a:endParaRPr>
          </a:p>
        </p:txBody>
      </p:sp>
    </p:spTree>
    <p:extLst>
      <p:ext uri="{BB962C8B-B14F-4D97-AF65-F5344CB8AC3E}">
        <p14:creationId xmlns:p14="http://schemas.microsoft.com/office/powerpoint/2010/main" val="314540308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ircle(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blip>
          <a:stretch>
            <a:fillRect/>
          </a:stretch>
        </p:blipFill>
        <p:spPr>
          <a:xfrm rot="5400000">
            <a:off x="4975036" y="2698346"/>
            <a:ext cx="6303087" cy="2016223"/>
          </a:xfrm>
          <a:prstGeom prst="rect">
            <a:avLst/>
          </a:prstGeom>
          <a:effectLst>
            <a:reflection blurRad="6350" stA="50000" endA="300" endPos="55500" dist="50800" dir="5400000" sy="-100000" algn="bl" rotWithShape="0"/>
            <a:softEdge rad="31750"/>
          </a:effectLst>
        </p:spPr>
      </p:pic>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23</a:t>
            </a:fld>
            <a:endParaRPr lang="fr-FR" sz="1400" b="1" dirty="0">
              <a:solidFill>
                <a:schemeClr val="tx1"/>
              </a:solidFill>
            </a:endParaRPr>
          </a:p>
        </p:txBody>
      </p:sp>
      <p:sp>
        <p:nvSpPr>
          <p:cNvPr id="11" name="Rectangle 10"/>
          <p:cNvSpPr/>
          <p:nvPr/>
        </p:nvSpPr>
        <p:spPr>
          <a:xfrm>
            <a:off x="1961509" y="620688"/>
            <a:ext cx="5856883" cy="584775"/>
          </a:xfrm>
          <a:prstGeom prst="rect">
            <a:avLst/>
          </a:prstGeom>
        </p:spPr>
        <p:txBody>
          <a:bodyPr wrap="square">
            <a:spAutoFit/>
          </a:bodyPr>
          <a:lstStyle/>
          <a:p>
            <a:pPr lvl="0" algn="ctr"/>
            <a:r>
              <a:rPr lang="fr-FR" sz="32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Résultats de simulation</a:t>
            </a:r>
            <a:endPar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6" name="Rectangle 25"/>
          <p:cNvSpPr/>
          <p:nvPr/>
        </p:nvSpPr>
        <p:spPr>
          <a:xfrm>
            <a:off x="107504" y="1249596"/>
            <a:ext cx="6552728" cy="523220"/>
          </a:xfrm>
          <a:prstGeom prst="rect">
            <a:avLst/>
          </a:prstGeom>
        </p:spPr>
        <p:txBody>
          <a:bodyPr wrap="square">
            <a:spAutoFit/>
          </a:bodyPr>
          <a:lstStyle/>
          <a:p>
            <a:pPr marL="457200" lvl="0" indent="-457200" algn="ctr">
              <a:spcBef>
                <a:spcPct val="0"/>
              </a:spcBef>
              <a:buFont typeface="Wingdings" panose="05000000000000000000" pitchFamily="2" charset="2"/>
              <a:buChar char="q"/>
              <a:defRPr/>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Critères de mesure des performances</a:t>
            </a:r>
            <a:endParaRPr lang="fr-FR" sz="2800" dirty="0">
              <a:solidFill>
                <a:prstClr val="black"/>
              </a:solidFill>
            </a:endParaRPr>
          </a:p>
        </p:txBody>
      </p:sp>
      <p:graphicFrame>
        <p:nvGraphicFramePr>
          <p:cNvPr id="27" name="Diagramme 26"/>
          <p:cNvGraphicFramePr/>
          <p:nvPr>
            <p:extLst>
              <p:ext uri="{D42A27DB-BD31-4B8C-83A1-F6EECF244321}">
                <p14:modId xmlns:p14="http://schemas.microsoft.com/office/powerpoint/2010/main" val="2379801097"/>
              </p:ext>
            </p:extLst>
          </p:nvPr>
        </p:nvGraphicFramePr>
        <p:xfrm>
          <a:off x="611560" y="1988840"/>
          <a:ext cx="652275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24</a:t>
            </a:fld>
            <a:endParaRPr lang="fr-FR" sz="1400" b="1" dirty="0">
              <a:solidFill>
                <a:schemeClr val="tx1"/>
              </a:solidFill>
            </a:endParaRPr>
          </a:p>
        </p:txBody>
      </p:sp>
      <p:sp>
        <p:nvSpPr>
          <p:cNvPr id="11" name="Rectangle 10"/>
          <p:cNvSpPr/>
          <p:nvPr/>
        </p:nvSpPr>
        <p:spPr>
          <a:xfrm>
            <a:off x="1961509" y="620688"/>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1124744"/>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la longueur des séquences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PRN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pic>
        <p:nvPicPr>
          <p:cNvPr id="29" name="Image 28"/>
          <p:cNvPicPr/>
          <p:nvPr/>
        </p:nvPicPr>
        <p:blipFill>
          <a:blip r:embed="rId2" cstate="print"/>
          <a:stretch>
            <a:fillRect/>
          </a:stretch>
        </p:blipFill>
        <p:spPr>
          <a:xfrm>
            <a:off x="-108520" y="1737016"/>
            <a:ext cx="3420520" cy="2556080"/>
          </a:xfrm>
          <a:prstGeom prst="rect">
            <a:avLst/>
          </a:prstGeom>
        </p:spPr>
      </p:pic>
      <p:pic>
        <p:nvPicPr>
          <p:cNvPr id="30" name="Image 29"/>
          <p:cNvPicPr/>
          <p:nvPr/>
        </p:nvPicPr>
        <p:blipFill>
          <a:blip r:embed="rId3" cstate="print"/>
          <a:stretch>
            <a:fillRect/>
          </a:stretch>
        </p:blipFill>
        <p:spPr>
          <a:xfrm>
            <a:off x="3014496" y="1770772"/>
            <a:ext cx="3583888" cy="2501116"/>
          </a:xfrm>
          <a:prstGeom prst="rect">
            <a:avLst/>
          </a:prstGeom>
        </p:spPr>
      </p:pic>
      <p:pic>
        <p:nvPicPr>
          <p:cNvPr id="31" name="Image 30"/>
          <p:cNvPicPr/>
          <p:nvPr/>
        </p:nvPicPr>
        <p:blipFill>
          <a:blip r:embed="rId4" cstate="print"/>
          <a:stretch>
            <a:fillRect/>
          </a:stretch>
        </p:blipFill>
        <p:spPr>
          <a:xfrm>
            <a:off x="6156176" y="1801996"/>
            <a:ext cx="3204000" cy="2469892"/>
          </a:xfrm>
          <a:prstGeom prst="rect">
            <a:avLst/>
          </a:prstGeom>
        </p:spPr>
      </p:pic>
      <p:pic>
        <p:nvPicPr>
          <p:cNvPr id="32" name="Image 31"/>
          <p:cNvPicPr/>
          <p:nvPr/>
        </p:nvPicPr>
        <p:blipFill>
          <a:blip r:embed="rId5" cstate="print"/>
          <a:stretch>
            <a:fillRect/>
          </a:stretch>
        </p:blipFill>
        <p:spPr>
          <a:xfrm>
            <a:off x="4889950" y="4546058"/>
            <a:ext cx="4002530" cy="2311941"/>
          </a:xfrm>
          <a:prstGeom prst="rect">
            <a:avLst/>
          </a:prstGeom>
        </p:spPr>
      </p:pic>
      <p:pic>
        <p:nvPicPr>
          <p:cNvPr id="33" name="Image 32"/>
          <p:cNvPicPr/>
          <p:nvPr/>
        </p:nvPicPr>
        <p:blipFill>
          <a:blip r:embed="rId6" cstate="print"/>
          <a:stretch>
            <a:fillRect/>
          </a:stretch>
        </p:blipFill>
        <p:spPr>
          <a:xfrm>
            <a:off x="800886" y="4437112"/>
            <a:ext cx="4005553" cy="2420888"/>
          </a:xfrm>
          <a:prstGeom prst="rect">
            <a:avLst/>
          </a:prstGeom>
        </p:spPr>
      </p:pic>
      <p:sp>
        <p:nvSpPr>
          <p:cNvPr id="5" name="Rectangle 4"/>
          <p:cNvSpPr/>
          <p:nvPr/>
        </p:nvSpPr>
        <p:spPr>
          <a:xfrm>
            <a:off x="953550" y="1650286"/>
            <a:ext cx="107914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Gold</a:t>
            </a:r>
            <a:endParaRPr lang="fr-FR" sz="1600" dirty="0"/>
          </a:p>
        </p:txBody>
      </p:sp>
      <p:sp>
        <p:nvSpPr>
          <p:cNvPr id="34" name="Rectangle 33"/>
          <p:cNvSpPr/>
          <p:nvPr/>
        </p:nvSpPr>
        <p:spPr>
          <a:xfrm>
            <a:off x="4131850" y="1650286"/>
            <a:ext cx="1006494"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WH</a:t>
            </a:r>
            <a:endParaRPr lang="fr-FR" sz="1600" dirty="0"/>
          </a:p>
        </p:txBody>
      </p:sp>
      <p:sp>
        <p:nvSpPr>
          <p:cNvPr id="35" name="Rectangle 34"/>
          <p:cNvSpPr/>
          <p:nvPr/>
        </p:nvSpPr>
        <p:spPr>
          <a:xfrm>
            <a:off x="7126152" y="1680766"/>
            <a:ext cx="119135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OVSF</a:t>
            </a:r>
            <a:endParaRPr lang="fr-FR" sz="1600" dirty="0"/>
          </a:p>
        </p:txBody>
      </p:sp>
      <p:sp>
        <p:nvSpPr>
          <p:cNvPr id="36" name="Rectangle 35"/>
          <p:cNvSpPr/>
          <p:nvPr/>
        </p:nvSpPr>
        <p:spPr>
          <a:xfrm>
            <a:off x="6427807" y="4417070"/>
            <a:ext cx="952505"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DB</a:t>
            </a:r>
            <a:endParaRPr lang="fr-FR" sz="1600" dirty="0"/>
          </a:p>
        </p:txBody>
      </p:sp>
      <p:sp>
        <p:nvSpPr>
          <p:cNvPr id="37" name="Rectangle 36"/>
          <p:cNvSpPr/>
          <p:nvPr/>
        </p:nvSpPr>
        <p:spPr>
          <a:xfrm>
            <a:off x="2364775" y="4293096"/>
            <a:ext cx="1055097"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ZCZ</a:t>
            </a:r>
            <a:endParaRPr lang="fr-FR" sz="1600" dirty="0"/>
          </a:p>
        </p:txBody>
      </p:sp>
    </p:spTree>
    <p:extLst>
      <p:ext uri="{BB962C8B-B14F-4D97-AF65-F5344CB8AC3E}">
        <p14:creationId xmlns:p14="http://schemas.microsoft.com/office/powerpoint/2010/main" val="398547304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ircle(in)">
                                      <p:cBhvr>
                                        <p:cTn id="7" dur="2000"/>
                                        <p:tgtEl>
                                          <p:spTgt spid="29"/>
                                        </p:tgtEl>
                                      </p:cBhvr>
                                    </p:animEffect>
                                  </p:childTnLst>
                                </p:cTn>
                              </p:par>
                              <p:par>
                                <p:cTn id="8" presetID="6"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ircle(in)">
                                      <p:cBhvr>
                                        <p:cTn id="10" dur="2000"/>
                                        <p:tgtEl>
                                          <p:spTgt spid="30"/>
                                        </p:tgtEl>
                                      </p:cBhvr>
                                    </p:animEffect>
                                  </p:childTnLst>
                                </p:cTn>
                              </p:par>
                              <p:par>
                                <p:cTn id="11" presetID="6" presetClass="entr" presetSubtype="16"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circle(in)">
                                      <p:cBhvr>
                                        <p:cTn id="13" dur="2000"/>
                                        <p:tgtEl>
                                          <p:spTgt spid="31"/>
                                        </p:tgtEl>
                                      </p:cBhvr>
                                    </p:animEffect>
                                  </p:childTnLst>
                                </p:cTn>
                              </p:par>
                              <p:par>
                                <p:cTn id="14" presetID="6" presetClass="entr" presetSubtype="16"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circle(in)">
                                      <p:cBhvr>
                                        <p:cTn id="16" dur="2000"/>
                                        <p:tgtEl>
                                          <p:spTgt spid="32"/>
                                        </p:tgtEl>
                                      </p:cBhvr>
                                    </p:animEffect>
                                  </p:childTnLst>
                                </p:cTn>
                              </p:par>
                              <p:par>
                                <p:cTn id="17" presetID="6" presetClass="entr" presetSubtype="16"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circle(in)">
                                      <p:cBhvr>
                                        <p:cTn id="19" dur="2000"/>
                                        <p:tgtEl>
                                          <p:spTgt spid="33"/>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circle(in)">
                                      <p:cBhvr>
                                        <p:cTn id="25" dur="2000"/>
                                        <p:tgtEl>
                                          <p:spTgt spid="34"/>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circle(in)">
                                      <p:cBhvr>
                                        <p:cTn id="28" dur="2000"/>
                                        <p:tgtEl>
                                          <p:spTgt spid="35"/>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circle(in)">
                                      <p:cBhvr>
                                        <p:cTn id="31" dur="2000"/>
                                        <p:tgtEl>
                                          <p:spTgt spid="36"/>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circle(in)">
                                      <p:cBhvr>
                                        <p:cTn id="34"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4" grpId="0"/>
      <p:bldP spid="35" grpId="0"/>
      <p:bldP spid="36"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25</a:t>
            </a:fld>
            <a:endParaRPr lang="fr-FR" sz="1400" b="1" dirty="0">
              <a:solidFill>
                <a:schemeClr val="tx1"/>
              </a:solidFill>
            </a:endParaRPr>
          </a:p>
        </p:txBody>
      </p:sp>
      <p:sp>
        <p:nvSpPr>
          <p:cNvPr id="11" name="Rectangle 10"/>
          <p:cNvSpPr/>
          <p:nvPr/>
        </p:nvSpPr>
        <p:spPr>
          <a:xfrm>
            <a:off x="1961509" y="620688"/>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1124744"/>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la longueur des séquences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PRN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pic>
        <p:nvPicPr>
          <p:cNvPr id="30" name="Image 29"/>
          <p:cNvPicPr/>
          <p:nvPr/>
        </p:nvPicPr>
        <p:blipFill>
          <a:blip r:embed="rId2" cstate="print"/>
          <a:stretch>
            <a:fillRect/>
          </a:stretch>
        </p:blipFill>
        <p:spPr>
          <a:xfrm>
            <a:off x="323528" y="1628800"/>
            <a:ext cx="3943928" cy="2691601"/>
          </a:xfrm>
          <a:prstGeom prst="rect">
            <a:avLst/>
          </a:prstGeom>
        </p:spPr>
      </p:pic>
      <p:pic>
        <p:nvPicPr>
          <p:cNvPr id="31" name="Image 30"/>
          <p:cNvPicPr/>
          <p:nvPr/>
        </p:nvPicPr>
        <p:blipFill>
          <a:blip r:embed="rId3" cstate="print"/>
          <a:stretch>
            <a:fillRect/>
          </a:stretch>
        </p:blipFill>
        <p:spPr>
          <a:xfrm>
            <a:off x="4357207" y="1700808"/>
            <a:ext cx="3852072" cy="2635116"/>
          </a:xfrm>
          <a:prstGeom prst="rect">
            <a:avLst/>
          </a:prstGeom>
        </p:spPr>
      </p:pic>
      <p:pic>
        <p:nvPicPr>
          <p:cNvPr id="33" name="Image 32"/>
          <p:cNvPicPr/>
          <p:nvPr/>
        </p:nvPicPr>
        <p:blipFill>
          <a:blip r:embed="rId4" cstate="print"/>
          <a:stretch>
            <a:fillRect/>
          </a:stretch>
        </p:blipFill>
        <p:spPr>
          <a:xfrm>
            <a:off x="2169038" y="4221088"/>
            <a:ext cx="4563202" cy="2636912"/>
          </a:xfrm>
          <a:prstGeom prst="rect">
            <a:avLst/>
          </a:prstGeom>
        </p:spPr>
      </p:pic>
      <p:sp>
        <p:nvSpPr>
          <p:cNvPr id="34" name="Rectangle 33"/>
          <p:cNvSpPr/>
          <p:nvPr/>
        </p:nvSpPr>
        <p:spPr>
          <a:xfrm>
            <a:off x="1689170" y="1556792"/>
            <a:ext cx="1006494"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WH</a:t>
            </a:r>
            <a:endParaRPr lang="fr-FR" sz="1600" dirty="0"/>
          </a:p>
        </p:txBody>
      </p:sp>
      <p:sp>
        <p:nvSpPr>
          <p:cNvPr id="35" name="Rectangle 34"/>
          <p:cNvSpPr/>
          <p:nvPr/>
        </p:nvSpPr>
        <p:spPr>
          <a:xfrm>
            <a:off x="5781404" y="1628800"/>
            <a:ext cx="119135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OVSF</a:t>
            </a:r>
            <a:endParaRPr lang="fr-FR" sz="1600" dirty="0"/>
          </a:p>
        </p:txBody>
      </p:sp>
      <p:sp>
        <p:nvSpPr>
          <p:cNvPr id="37" name="Rectangle 36"/>
          <p:cNvSpPr/>
          <p:nvPr/>
        </p:nvSpPr>
        <p:spPr>
          <a:xfrm>
            <a:off x="3858621" y="4098558"/>
            <a:ext cx="1055097"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ZCZ</a:t>
            </a:r>
            <a:endParaRPr lang="fr-FR" sz="1600" dirty="0"/>
          </a:p>
        </p:txBody>
      </p:sp>
    </p:spTree>
    <p:extLst>
      <p:ext uri="{BB962C8B-B14F-4D97-AF65-F5344CB8AC3E}">
        <p14:creationId xmlns:p14="http://schemas.microsoft.com/office/powerpoint/2010/main" val="116423257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circle(in)">
                                      <p:cBhvr>
                                        <p:cTn id="7" dur="2000"/>
                                        <p:tgtEl>
                                          <p:spTgt spid="34"/>
                                        </p:tgtEl>
                                      </p:cBhvr>
                                    </p:animEffect>
                                  </p:childTnLst>
                                </p:cTn>
                              </p:par>
                              <p:par>
                                <p:cTn id="8" presetID="6"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ircle(in)">
                                      <p:cBhvr>
                                        <p:cTn id="10" dur="2000"/>
                                        <p:tgtEl>
                                          <p:spTgt spid="30"/>
                                        </p:tgtEl>
                                      </p:cBhvr>
                                    </p:animEffect>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circle(in)">
                                      <p:cBhvr>
                                        <p:cTn id="14" dur="2000"/>
                                        <p:tgtEl>
                                          <p:spTgt spid="31"/>
                                        </p:tgtEl>
                                      </p:cBhvr>
                                    </p:animEffect>
                                  </p:childTnLst>
                                </p:cTn>
                              </p:par>
                              <p:par>
                                <p:cTn id="15" presetID="6"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circle(in)">
                                      <p:cBhvr>
                                        <p:cTn id="17" dur="2000"/>
                                        <p:tgtEl>
                                          <p:spTgt spid="35"/>
                                        </p:tgtEl>
                                      </p:cBhvr>
                                    </p:animEffect>
                                  </p:childTnLst>
                                </p:cTn>
                              </p:par>
                            </p:childTnLst>
                          </p:cTn>
                        </p:par>
                        <p:par>
                          <p:cTn id="18" fill="hold">
                            <p:stCondLst>
                              <p:cond delay="4000"/>
                            </p:stCondLst>
                            <p:childTnLst>
                              <p:par>
                                <p:cTn id="19" presetID="6" presetClass="entr" presetSubtype="16"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circle(in)">
                                      <p:cBhvr>
                                        <p:cTn id="21" dur="2000"/>
                                        <p:tgtEl>
                                          <p:spTgt spid="37"/>
                                        </p:tgtEl>
                                      </p:cBhvr>
                                    </p:animEffect>
                                  </p:childTnLst>
                                </p:cTn>
                              </p:par>
                              <p:par>
                                <p:cTn id="22" presetID="6" presetClass="entr" presetSubtype="16"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circle(in)">
                                      <p:cBhvr>
                                        <p:cTn id="24"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26</a:t>
            </a:fld>
            <a:endParaRPr lang="fr-FR" sz="1400" b="1" dirty="0">
              <a:solidFill>
                <a:schemeClr val="tx1"/>
              </a:solidFill>
            </a:endParaRPr>
          </a:p>
        </p:txBody>
      </p:sp>
      <p:sp>
        <p:nvSpPr>
          <p:cNvPr id="11" name="Rectangle 10"/>
          <p:cNvSpPr/>
          <p:nvPr/>
        </p:nvSpPr>
        <p:spPr>
          <a:xfrm>
            <a:off x="1961509" y="620688"/>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1124744"/>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la longueur des séquences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PRN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pic>
        <p:nvPicPr>
          <p:cNvPr id="29" name="Image 28"/>
          <p:cNvPicPr/>
          <p:nvPr/>
        </p:nvPicPr>
        <p:blipFill>
          <a:blip r:embed="rId2" cstate="print"/>
          <a:stretch>
            <a:fillRect/>
          </a:stretch>
        </p:blipFill>
        <p:spPr>
          <a:xfrm>
            <a:off x="-36512" y="1737016"/>
            <a:ext cx="4464496" cy="3965012"/>
          </a:xfrm>
          <a:prstGeom prst="rect">
            <a:avLst/>
          </a:prstGeom>
        </p:spPr>
      </p:pic>
      <p:pic>
        <p:nvPicPr>
          <p:cNvPr id="32" name="Image 31"/>
          <p:cNvPicPr/>
          <p:nvPr/>
        </p:nvPicPr>
        <p:blipFill>
          <a:blip r:embed="rId3" cstate="print"/>
          <a:stretch>
            <a:fillRect/>
          </a:stretch>
        </p:blipFill>
        <p:spPr>
          <a:xfrm>
            <a:off x="4427984" y="1772816"/>
            <a:ext cx="4716016" cy="3929212"/>
          </a:xfrm>
          <a:prstGeom prst="rect">
            <a:avLst/>
          </a:prstGeom>
        </p:spPr>
      </p:pic>
      <p:sp>
        <p:nvSpPr>
          <p:cNvPr id="36" name="Rectangle 35"/>
          <p:cNvSpPr/>
          <p:nvPr/>
        </p:nvSpPr>
        <p:spPr>
          <a:xfrm>
            <a:off x="6181811" y="1717440"/>
            <a:ext cx="952505"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DB</a:t>
            </a:r>
            <a:endParaRPr lang="fr-FR" sz="1600" dirty="0"/>
          </a:p>
        </p:txBody>
      </p:sp>
      <p:pic>
        <p:nvPicPr>
          <p:cNvPr id="26" name="Image 25"/>
          <p:cNvPicPr/>
          <p:nvPr/>
        </p:nvPicPr>
        <p:blipFill>
          <a:blip r:embed="rId2" cstate="print"/>
          <a:stretch>
            <a:fillRect/>
          </a:stretch>
        </p:blipFill>
        <p:spPr>
          <a:xfrm>
            <a:off x="2195736" y="1889416"/>
            <a:ext cx="4464496" cy="3965012"/>
          </a:xfrm>
          <a:prstGeom prst="rect">
            <a:avLst/>
          </a:prstGeom>
        </p:spPr>
      </p:pic>
      <p:sp>
        <p:nvSpPr>
          <p:cNvPr id="27" name="Rectangle 26"/>
          <p:cNvSpPr/>
          <p:nvPr/>
        </p:nvSpPr>
        <p:spPr>
          <a:xfrm>
            <a:off x="953550" y="1650286"/>
            <a:ext cx="107914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Gold</a:t>
            </a:r>
            <a:endParaRPr lang="fr-FR" sz="1600" dirty="0"/>
          </a:p>
        </p:txBody>
      </p:sp>
      <p:cxnSp>
        <p:nvCxnSpPr>
          <p:cNvPr id="30" name="Connecteur droit 29"/>
          <p:cNvCxnSpPr/>
          <p:nvPr/>
        </p:nvCxnSpPr>
        <p:spPr>
          <a:xfrm flipV="1">
            <a:off x="5076392" y="5201390"/>
            <a:ext cx="1476000" cy="0"/>
          </a:xfrm>
          <a:prstGeom prst="line">
            <a:avLst/>
          </a:prstGeom>
          <a:ln w="28575">
            <a:solidFill>
              <a:srgbClr val="FF0000"/>
            </a:solidFill>
            <a:prstDash val="dash"/>
          </a:ln>
        </p:spPr>
        <p:style>
          <a:lnRef idx="1">
            <a:schemeClr val="accent2"/>
          </a:lnRef>
          <a:fillRef idx="0">
            <a:schemeClr val="accent2"/>
          </a:fillRef>
          <a:effectRef idx="0">
            <a:schemeClr val="accent2"/>
          </a:effectRef>
          <a:fontRef idx="minor">
            <a:schemeClr val="tx1"/>
          </a:fontRef>
        </p:style>
      </p:cxnSp>
      <p:sp>
        <p:nvSpPr>
          <p:cNvPr id="31" name="Ellipse 30"/>
          <p:cNvSpPr/>
          <p:nvPr/>
        </p:nvSpPr>
        <p:spPr>
          <a:xfrm>
            <a:off x="5488753" y="5153898"/>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6015588" y="5153890"/>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33"/>
          <p:cNvCxnSpPr/>
          <p:nvPr/>
        </p:nvCxnSpPr>
        <p:spPr>
          <a:xfrm>
            <a:off x="6051963" y="4698092"/>
            <a:ext cx="0" cy="1115745"/>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5502136" y="4626084"/>
            <a:ext cx="11875" cy="125976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5852928" y="5619299"/>
            <a:ext cx="216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H="1">
            <a:off x="5514769" y="5619299"/>
            <a:ext cx="229679"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508104" y="5713511"/>
            <a:ext cx="508473" cy="307777"/>
          </a:xfrm>
          <a:prstGeom prst="rect">
            <a:avLst/>
          </a:prstGeom>
          <a:solidFill>
            <a:schemeClr val="accent6">
              <a:lumMod val="40000"/>
              <a:lumOff val="60000"/>
            </a:schemeClr>
          </a:solidFill>
          <a:ln w="28575">
            <a:solidFill>
              <a:srgbClr val="FF0000"/>
            </a:solidFill>
          </a:ln>
        </p:spPr>
        <p:txBody>
          <a:bodyPr wrap="none">
            <a:spAutoFit/>
          </a:bodyPr>
          <a:lstStyle/>
          <a:p>
            <a:r>
              <a:rPr lang="fr-FR" sz="1400" dirty="0"/>
              <a:t>2</a:t>
            </a:r>
            <a:r>
              <a:rPr lang="fr-FR" sz="1400" dirty="0" smtClean="0"/>
              <a:t> dB</a:t>
            </a:r>
            <a:endParaRPr lang="fr-FR" sz="1400" dirty="0"/>
          </a:p>
        </p:txBody>
      </p:sp>
    </p:spTree>
    <p:extLst>
      <p:ext uri="{BB962C8B-B14F-4D97-AF65-F5344CB8AC3E}">
        <p14:creationId xmlns:p14="http://schemas.microsoft.com/office/powerpoint/2010/main" val="118332387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randombar(horizontal)">
                                      <p:cBhvr>
                                        <p:cTn id="11" dur="500"/>
                                        <p:tgtEl>
                                          <p:spTgt spid="36"/>
                                        </p:tgtEl>
                                      </p:cBhvr>
                                    </p:animEffect>
                                  </p:childTnLst>
                                </p:cTn>
                              </p:par>
                              <p:par>
                                <p:cTn id="12" presetID="14" presetClass="entr" presetSubtype="1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randombar(horizontal)">
                                      <p:cBhvr>
                                        <p:cTn id="14" dur="500"/>
                                        <p:tgtEl>
                                          <p:spTgt spid="3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randombar(horizont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randombar(horizontal)">
                                      <p:cBhvr>
                                        <p:cTn id="22" dur="500"/>
                                        <p:tgtEl>
                                          <p:spTgt spid="26"/>
                                        </p:tgtEl>
                                      </p:cBhvr>
                                    </p:animEffect>
                                  </p:childTnLst>
                                </p:cTn>
                              </p:par>
                              <p:par>
                                <p:cTn id="23" presetID="6" presetClass="emph" presetSubtype="0" fill="hold" nodeType="withEffect">
                                  <p:stCondLst>
                                    <p:cond delay="0"/>
                                  </p:stCondLst>
                                  <p:childTnLst>
                                    <p:animScale>
                                      <p:cBhvr>
                                        <p:cTn id="24" dur="2000" fill="hold"/>
                                        <p:tgtEl>
                                          <p:spTgt spid="26"/>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trips(downLeft)">
                                      <p:cBhvr>
                                        <p:cTn id="29" dur="500"/>
                                        <p:tgtEl>
                                          <p:spTgt spid="30"/>
                                        </p:tgtEl>
                                      </p:cBhvr>
                                    </p:animEffect>
                                  </p:childTnLst>
                                </p:cTn>
                              </p:par>
                            </p:childTnLst>
                          </p:cTn>
                        </p:par>
                        <p:par>
                          <p:cTn id="30" fill="hold">
                            <p:stCondLst>
                              <p:cond delay="500"/>
                            </p:stCondLst>
                            <p:childTnLst>
                              <p:par>
                                <p:cTn id="31" presetID="37"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900" decel="100000" fill="hold"/>
                                        <p:tgtEl>
                                          <p:spTgt spid="3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37" fill="hold">
                            <p:stCondLst>
                              <p:cond delay="1500"/>
                            </p:stCondLst>
                            <p:childTnLst>
                              <p:par>
                                <p:cTn id="38" presetID="37"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1000"/>
                                        <p:tgtEl>
                                          <p:spTgt spid="33"/>
                                        </p:tgtEl>
                                      </p:cBhvr>
                                    </p:animEffect>
                                    <p:anim calcmode="lin" valueType="num">
                                      <p:cBhvr>
                                        <p:cTn id="41" dur="1000" fill="hold"/>
                                        <p:tgtEl>
                                          <p:spTgt spid="33"/>
                                        </p:tgtEl>
                                        <p:attrNameLst>
                                          <p:attrName>ppt_x</p:attrName>
                                        </p:attrNameLst>
                                      </p:cBhvr>
                                      <p:tavLst>
                                        <p:tav tm="0">
                                          <p:val>
                                            <p:strVal val="#ppt_x"/>
                                          </p:val>
                                        </p:tav>
                                        <p:tav tm="100000">
                                          <p:val>
                                            <p:strVal val="#ppt_x"/>
                                          </p:val>
                                        </p:tav>
                                      </p:tavLst>
                                    </p:anim>
                                    <p:anim calcmode="lin" valueType="num">
                                      <p:cBhvr>
                                        <p:cTn id="42" dur="900" decel="100000" fill="hold"/>
                                        <p:tgtEl>
                                          <p:spTgt spid="33"/>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par>
                          <p:cTn id="44" fill="hold">
                            <p:stCondLst>
                              <p:cond delay="2500"/>
                            </p:stCondLst>
                            <p:childTnLst>
                              <p:par>
                                <p:cTn id="45" presetID="18" presetClass="entr" presetSubtype="12"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strips(downLeft)">
                                      <p:cBhvr>
                                        <p:cTn id="47" dur="500"/>
                                        <p:tgtEl>
                                          <p:spTgt spid="34"/>
                                        </p:tgtEl>
                                      </p:cBhvr>
                                    </p:animEffect>
                                  </p:childTnLst>
                                </p:cTn>
                              </p:par>
                            </p:childTnLst>
                          </p:cTn>
                        </p:par>
                        <p:par>
                          <p:cTn id="48" fill="hold">
                            <p:stCondLst>
                              <p:cond delay="3000"/>
                            </p:stCondLst>
                            <p:childTnLst>
                              <p:par>
                                <p:cTn id="49" presetID="18" presetClass="entr" presetSubtype="12"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strips(downLeft)">
                                      <p:cBhvr>
                                        <p:cTn id="51" dur="500"/>
                                        <p:tgtEl>
                                          <p:spTgt spid="35"/>
                                        </p:tgtEl>
                                      </p:cBhvr>
                                    </p:animEffect>
                                  </p:childTnLst>
                                </p:cTn>
                              </p:par>
                            </p:childTnLst>
                          </p:cTn>
                        </p:par>
                        <p:par>
                          <p:cTn id="52" fill="hold">
                            <p:stCondLst>
                              <p:cond delay="3500"/>
                            </p:stCondLst>
                            <p:childTnLst>
                              <p:par>
                                <p:cTn id="53" presetID="18" presetClass="entr" presetSubtype="12"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strips(downLeft)">
                                      <p:cBhvr>
                                        <p:cTn id="55" dur="500"/>
                                        <p:tgtEl>
                                          <p:spTgt spid="37"/>
                                        </p:tgtEl>
                                      </p:cBhvr>
                                    </p:animEffect>
                                  </p:childTnLst>
                                </p:cTn>
                              </p:par>
                            </p:childTnLst>
                          </p:cTn>
                        </p:par>
                        <p:par>
                          <p:cTn id="56" fill="hold">
                            <p:stCondLst>
                              <p:cond delay="4000"/>
                            </p:stCondLst>
                            <p:childTnLst>
                              <p:par>
                                <p:cTn id="57" presetID="18" presetClass="entr" presetSubtype="12"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strips(downLeft)">
                                      <p:cBhvr>
                                        <p:cTn id="59" dur="500"/>
                                        <p:tgtEl>
                                          <p:spTgt spid="38"/>
                                        </p:tgtEl>
                                      </p:cBhvr>
                                    </p:animEffect>
                                  </p:childTnLst>
                                </p:cTn>
                              </p:par>
                            </p:childTnLst>
                          </p:cTn>
                        </p:par>
                        <p:par>
                          <p:cTn id="60" fill="hold">
                            <p:stCondLst>
                              <p:cond delay="4500"/>
                            </p:stCondLst>
                            <p:childTnLst>
                              <p:par>
                                <p:cTn id="61" presetID="18" presetClass="entr" presetSubtype="12"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strips(downLeft)">
                                      <p:cBhvr>
                                        <p:cTn id="6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31" grpId="0" animBg="1"/>
      <p:bldP spid="33" grpId="0" animBg="1"/>
      <p:bldP spid="3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27</a:t>
            </a:fld>
            <a:endParaRPr lang="fr-FR" sz="1400" b="1" dirty="0">
              <a:solidFill>
                <a:schemeClr val="tx1"/>
              </a:solidFill>
            </a:endParaRPr>
          </a:p>
        </p:txBody>
      </p:sp>
      <p:sp>
        <p:nvSpPr>
          <p:cNvPr id="11" name="Rectangle 10"/>
          <p:cNvSpPr/>
          <p:nvPr/>
        </p:nvSpPr>
        <p:spPr>
          <a:xfrm>
            <a:off x="1961509" y="620688"/>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1124744"/>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la longueur des séquences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PRN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pic>
        <p:nvPicPr>
          <p:cNvPr id="32" name="Image 31"/>
          <p:cNvPicPr/>
          <p:nvPr/>
        </p:nvPicPr>
        <p:blipFill>
          <a:blip r:embed="rId2" cstate="print"/>
          <a:stretch>
            <a:fillRect/>
          </a:stretch>
        </p:blipFill>
        <p:spPr>
          <a:xfrm>
            <a:off x="2195736" y="1772816"/>
            <a:ext cx="4716016" cy="3929212"/>
          </a:xfrm>
          <a:prstGeom prst="rect">
            <a:avLst/>
          </a:prstGeom>
        </p:spPr>
      </p:pic>
      <p:sp>
        <p:nvSpPr>
          <p:cNvPr id="36" name="Rectangle 35"/>
          <p:cNvSpPr/>
          <p:nvPr/>
        </p:nvSpPr>
        <p:spPr>
          <a:xfrm>
            <a:off x="667167" y="1717440"/>
            <a:ext cx="952505"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DB</a:t>
            </a:r>
            <a:endParaRPr lang="fr-FR" sz="1600" dirty="0"/>
          </a:p>
        </p:txBody>
      </p:sp>
      <p:cxnSp>
        <p:nvCxnSpPr>
          <p:cNvPr id="30" name="Connecteur droit 29"/>
          <p:cNvCxnSpPr/>
          <p:nvPr/>
        </p:nvCxnSpPr>
        <p:spPr>
          <a:xfrm flipV="1">
            <a:off x="4752184" y="5084426"/>
            <a:ext cx="2844000" cy="0"/>
          </a:xfrm>
          <a:prstGeom prst="line">
            <a:avLst/>
          </a:prstGeom>
          <a:ln w="28575">
            <a:solidFill>
              <a:srgbClr val="FF0000"/>
            </a:solidFill>
            <a:prstDash val="dash"/>
          </a:ln>
        </p:spPr>
        <p:style>
          <a:lnRef idx="1">
            <a:schemeClr val="accent2"/>
          </a:lnRef>
          <a:fillRef idx="0">
            <a:schemeClr val="accent2"/>
          </a:fillRef>
          <a:effectRef idx="0">
            <a:schemeClr val="accent2"/>
          </a:effectRef>
          <a:fontRef idx="minor">
            <a:schemeClr val="tx1"/>
          </a:fontRef>
        </p:style>
      </p:cxnSp>
      <p:sp>
        <p:nvSpPr>
          <p:cNvPr id="31" name="Ellipse 30"/>
          <p:cNvSpPr/>
          <p:nvPr/>
        </p:nvSpPr>
        <p:spPr>
          <a:xfrm>
            <a:off x="5164545" y="5036934"/>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34"/>
          <p:cNvCxnSpPr/>
          <p:nvPr/>
        </p:nvCxnSpPr>
        <p:spPr>
          <a:xfrm flipH="1">
            <a:off x="5177928" y="4509120"/>
            <a:ext cx="11875" cy="125976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6948264" y="5502335"/>
            <a:ext cx="684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H="1">
            <a:off x="5190560" y="5502335"/>
            <a:ext cx="72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160593" y="5394251"/>
            <a:ext cx="638316" cy="307777"/>
          </a:xfrm>
          <a:prstGeom prst="rect">
            <a:avLst/>
          </a:prstGeom>
          <a:solidFill>
            <a:schemeClr val="accent6">
              <a:lumMod val="40000"/>
              <a:lumOff val="60000"/>
            </a:schemeClr>
          </a:solidFill>
          <a:ln w="28575">
            <a:solidFill>
              <a:srgbClr val="FF0000"/>
            </a:solidFill>
          </a:ln>
        </p:spPr>
        <p:txBody>
          <a:bodyPr wrap="none">
            <a:spAutoFit/>
          </a:bodyPr>
          <a:lstStyle/>
          <a:p>
            <a:r>
              <a:rPr lang="fr-FR" sz="1400" dirty="0" smtClean="0"/>
              <a:t>&gt; 5</a:t>
            </a:r>
            <a:r>
              <a:rPr lang="fr-FR" sz="1400" dirty="0" smtClean="0"/>
              <a:t> dB</a:t>
            </a:r>
            <a:endParaRPr lang="fr-FR" sz="1400" dirty="0"/>
          </a:p>
        </p:txBody>
      </p:sp>
    </p:spTree>
    <p:extLst>
      <p:ext uri="{BB962C8B-B14F-4D97-AF65-F5344CB8AC3E}">
        <p14:creationId xmlns:p14="http://schemas.microsoft.com/office/powerpoint/2010/main" val="322574789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randombar(horizontal)">
                                      <p:cBhvr>
                                        <p:cTn id="7" dur="500"/>
                                        <p:tgtEl>
                                          <p:spTgt spid="36"/>
                                        </p:tgtEl>
                                      </p:cBhvr>
                                    </p:animEffect>
                                  </p:childTnLst>
                                </p:cTn>
                              </p:par>
                              <p:par>
                                <p:cTn id="8" presetID="14" presetClass="entr" presetSubtype="1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randombar(horizontal)">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2"/>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strips(downLeft)">
                                      <p:cBhvr>
                                        <p:cTn id="19" dur="500"/>
                                        <p:tgtEl>
                                          <p:spTgt spid="30"/>
                                        </p:tgtEl>
                                      </p:cBhvr>
                                    </p:animEffect>
                                  </p:childTnLst>
                                </p:cTn>
                              </p:par>
                            </p:childTnLst>
                          </p:cTn>
                        </p:par>
                        <p:par>
                          <p:cTn id="20" fill="hold">
                            <p:stCondLst>
                              <p:cond delay="500"/>
                            </p:stCondLst>
                            <p:childTnLst>
                              <p:par>
                                <p:cTn id="21" presetID="37"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900" decel="100000" fill="hold"/>
                                        <p:tgtEl>
                                          <p:spTgt spid="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18" presetClass="entr" presetSubtype="12"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trips(downLeft)">
                                      <p:cBhvr>
                                        <p:cTn id="30" dur="500"/>
                                        <p:tgtEl>
                                          <p:spTgt spid="35"/>
                                        </p:tgtEl>
                                      </p:cBhvr>
                                    </p:animEffect>
                                  </p:childTnLst>
                                </p:cTn>
                              </p:par>
                            </p:childTnLst>
                          </p:cTn>
                        </p:par>
                        <p:par>
                          <p:cTn id="31" fill="hold">
                            <p:stCondLst>
                              <p:cond delay="2000"/>
                            </p:stCondLst>
                            <p:childTnLst>
                              <p:par>
                                <p:cTn id="32" presetID="18" presetClass="entr" presetSubtype="12"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strips(downLeft)">
                                      <p:cBhvr>
                                        <p:cTn id="34" dur="500"/>
                                        <p:tgtEl>
                                          <p:spTgt spid="37"/>
                                        </p:tgtEl>
                                      </p:cBhvr>
                                    </p:animEffect>
                                  </p:childTnLst>
                                </p:cTn>
                              </p:par>
                            </p:childTnLst>
                          </p:cTn>
                        </p:par>
                        <p:par>
                          <p:cTn id="35" fill="hold">
                            <p:stCondLst>
                              <p:cond delay="2500"/>
                            </p:stCondLst>
                            <p:childTnLst>
                              <p:par>
                                <p:cTn id="36" presetID="18" presetClass="entr" presetSubtype="12"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strips(downLeft)">
                                      <p:cBhvr>
                                        <p:cTn id="38" dur="500"/>
                                        <p:tgtEl>
                                          <p:spTgt spid="38"/>
                                        </p:tgtEl>
                                      </p:cBhvr>
                                    </p:animEffect>
                                  </p:childTnLst>
                                </p:cTn>
                              </p:par>
                            </p:childTnLst>
                          </p:cTn>
                        </p:par>
                        <p:par>
                          <p:cTn id="39" fill="hold">
                            <p:stCondLst>
                              <p:cond delay="3000"/>
                            </p:stCondLst>
                            <p:childTnLst>
                              <p:par>
                                <p:cTn id="40" presetID="18" presetClass="entr" presetSubtype="12"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strips(down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1" grpId="0" animBg="1"/>
      <p:bldP spid="3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28</a:t>
            </a:fld>
            <a:endParaRPr lang="fr-FR" sz="1400" b="1" dirty="0">
              <a:solidFill>
                <a:schemeClr val="tx1"/>
              </a:solidFill>
            </a:endParaRPr>
          </a:p>
        </p:txBody>
      </p:sp>
      <p:sp>
        <p:nvSpPr>
          <p:cNvPr id="11" name="Rectangle 10"/>
          <p:cNvSpPr/>
          <p:nvPr/>
        </p:nvSpPr>
        <p:spPr>
          <a:xfrm>
            <a:off x="1961509" y="476672"/>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836712"/>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nombre d’utilisateurs actifs</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pic>
        <p:nvPicPr>
          <p:cNvPr id="5125" name="Imag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340768"/>
            <a:ext cx="3330575" cy="2711043"/>
          </a:xfrm>
          <a:prstGeom prst="rect">
            <a:avLst/>
          </a:prstGeom>
          <a:noFill/>
          <a:extLst>
            <a:ext uri="{909E8E84-426E-40DD-AFC4-6F175D3DCCD1}">
              <a14:hiddenFill xmlns:a14="http://schemas.microsoft.com/office/drawing/2010/main">
                <a:solidFill>
                  <a:srgbClr val="FFFFFF"/>
                </a:solidFill>
              </a14:hiddenFill>
            </a:ext>
          </a:extLst>
        </p:spPr>
      </p:pic>
      <p:pic>
        <p:nvPicPr>
          <p:cNvPr id="5124" name="Image 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1340768"/>
            <a:ext cx="3322638" cy="2711043"/>
          </a:xfrm>
          <a:prstGeom prst="rect">
            <a:avLst/>
          </a:prstGeom>
          <a:noFill/>
          <a:extLst>
            <a:ext uri="{909E8E84-426E-40DD-AFC4-6F175D3DCCD1}">
              <a14:hiddenFill xmlns:a14="http://schemas.microsoft.com/office/drawing/2010/main">
                <a:solidFill>
                  <a:srgbClr val="FFFFFF"/>
                </a:solidFill>
              </a14:hiddenFill>
            </a:ext>
          </a:extLst>
        </p:spPr>
      </p:pic>
      <p:pic>
        <p:nvPicPr>
          <p:cNvPr id="5123" name="Image 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340768"/>
            <a:ext cx="3101975" cy="2711043"/>
          </a:xfrm>
          <a:prstGeom prst="rect">
            <a:avLst/>
          </a:prstGeom>
          <a:noFill/>
          <a:extLst>
            <a:ext uri="{909E8E84-426E-40DD-AFC4-6F175D3DCCD1}">
              <a14:hiddenFill xmlns:a14="http://schemas.microsoft.com/office/drawing/2010/main">
                <a:solidFill>
                  <a:srgbClr val="FFFFFF"/>
                </a:solidFill>
              </a14:hiddenFill>
            </a:ext>
          </a:extLst>
        </p:spPr>
      </p:pic>
      <p:pic>
        <p:nvPicPr>
          <p:cNvPr id="5122" name="Image 8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938" y="4005064"/>
            <a:ext cx="3856038" cy="2852936"/>
          </a:xfrm>
          <a:prstGeom prst="rect">
            <a:avLst/>
          </a:prstGeom>
          <a:noFill/>
          <a:extLst>
            <a:ext uri="{909E8E84-426E-40DD-AFC4-6F175D3DCCD1}">
              <a14:hiddenFill xmlns:a14="http://schemas.microsoft.com/office/drawing/2010/main">
                <a:solidFill>
                  <a:srgbClr val="FFFFFF"/>
                </a:solidFill>
              </a14:hiddenFill>
            </a:ext>
          </a:extLst>
        </p:spPr>
      </p:pic>
      <p:pic>
        <p:nvPicPr>
          <p:cNvPr id="5121" name="Image 8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984" y="3963367"/>
            <a:ext cx="3946525" cy="289463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30"/>
          <p:cNvSpPr/>
          <p:nvPr/>
        </p:nvSpPr>
        <p:spPr>
          <a:xfrm>
            <a:off x="1280364" y="1268760"/>
            <a:ext cx="107914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Gold</a:t>
            </a:r>
            <a:endParaRPr lang="fr-FR" sz="1600" dirty="0"/>
          </a:p>
        </p:txBody>
      </p:sp>
      <p:sp>
        <p:nvSpPr>
          <p:cNvPr id="33" name="Rectangle 32"/>
          <p:cNvSpPr/>
          <p:nvPr/>
        </p:nvSpPr>
        <p:spPr>
          <a:xfrm>
            <a:off x="4131850" y="1268760"/>
            <a:ext cx="1006494"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WH</a:t>
            </a:r>
            <a:endParaRPr lang="fr-FR" sz="1600" dirty="0"/>
          </a:p>
        </p:txBody>
      </p:sp>
      <p:sp>
        <p:nvSpPr>
          <p:cNvPr id="34" name="Rectangle 33"/>
          <p:cNvSpPr/>
          <p:nvPr/>
        </p:nvSpPr>
        <p:spPr>
          <a:xfrm>
            <a:off x="7126152" y="1268760"/>
            <a:ext cx="1191352"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OVSF</a:t>
            </a:r>
            <a:endParaRPr lang="fr-FR" sz="1600" dirty="0"/>
          </a:p>
        </p:txBody>
      </p:sp>
      <p:sp>
        <p:nvSpPr>
          <p:cNvPr id="35" name="Rectangle 34"/>
          <p:cNvSpPr/>
          <p:nvPr/>
        </p:nvSpPr>
        <p:spPr>
          <a:xfrm>
            <a:off x="5995759" y="3882534"/>
            <a:ext cx="952505"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DB</a:t>
            </a:r>
            <a:endParaRPr lang="fr-FR" sz="1600" dirty="0"/>
          </a:p>
        </p:txBody>
      </p:sp>
      <p:sp>
        <p:nvSpPr>
          <p:cNvPr id="37" name="Rectangle 36"/>
          <p:cNvSpPr/>
          <p:nvPr/>
        </p:nvSpPr>
        <p:spPr>
          <a:xfrm>
            <a:off x="2076743" y="3932912"/>
            <a:ext cx="1055097" cy="338554"/>
          </a:xfrm>
          <a:prstGeom prst="rect">
            <a:avLst/>
          </a:prstGeom>
        </p:spPr>
        <p:txBody>
          <a:bodyPr wrap="none">
            <a:spAutoFit/>
          </a:bodyPr>
          <a:lstStyle/>
          <a:p>
            <a:r>
              <a:rPr lang="fr-FR" sz="1600" dirty="0" smtClean="0">
                <a:solidFill>
                  <a:prstClr val="black"/>
                </a:solidFill>
                <a:latin typeface="Times New Roman" pitchFamily="18" charset="0"/>
                <a:cs typeface="Times New Roman" pitchFamily="18" charset="0"/>
              </a:rPr>
              <a:t>Code ZCZ</a:t>
            </a:r>
            <a:endParaRPr lang="fr-FR" sz="1600" dirty="0"/>
          </a:p>
        </p:txBody>
      </p:sp>
    </p:spTree>
    <p:extLst>
      <p:ext uri="{BB962C8B-B14F-4D97-AF65-F5344CB8AC3E}">
        <p14:creationId xmlns:p14="http://schemas.microsoft.com/office/powerpoint/2010/main" val="99907966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circle(in)">
                                      <p:cBhvr>
                                        <p:cTn id="7" dur="2000"/>
                                        <p:tgtEl>
                                          <p:spTgt spid="5125"/>
                                        </p:tgtEl>
                                      </p:cBhvr>
                                    </p:animEffect>
                                  </p:childTnLst>
                                </p:cTn>
                              </p:par>
                              <p:par>
                                <p:cTn id="8" presetID="6" presetClass="entr" presetSubtype="16" fill="hold"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circle(in)">
                                      <p:cBhvr>
                                        <p:cTn id="10" dur="2000"/>
                                        <p:tgtEl>
                                          <p:spTgt spid="5124"/>
                                        </p:tgtEl>
                                      </p:cBhvr>
                                    </p:animEffect>
                                  </p:childTnLst>
                                </p:cTn>
                              </p:par>
                              <p:par>
                                <p:cTn id="11" presetID="6" presetClass="entr" presetSubtype="16" fill="hold" nodeType="withEffect">
                                  <p:stCondLst>
                                    <p:cond delay="0"/>
                                  </p:stCondLst>
                                  <p:childTnLst>
                                    <p:set>
                                      <p:cBhvr>
                                        <p:cTn id="12" dur="1" fill="hold">
                                          <p:stCondLst>
                                            <p:cond delay="0"/>
                                          </p:stCondLst>
                                        </p:cTn>
                                        <p:tgtEl>
                                          <p:spTgt spid="5123"/>
                                        </p:tgtEl>
                                        <p:attrNameLst>
                                          <p:attrName>style.visibility</p:attrName>
                                        </p:attrNameLst>
                                      </p:cBhvr>
                                      <p:to>
                                        <p:strVal val="visible"/>
                                      </p:to>
                                    </p:set>
                                    <p:animEffect transition="in" filter="circle(in)">
                                      <p:cBhvr>
                                        <p:cTn id="13" dur="2000"/>
                                        <p:tgtEl>
                                          <p:spTgt spid="5123"/>
                                        </p:tgtEl>
                                      </p:cBhvr>
                                    </p:animEffect>
                                  </p:childTnLst>
                                </p:cTn>
                              </p:par>
                              <p:par>
                                <p:cTn id="14" presetID="6" presetClass="entr" presetSubtype="16"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circle(in)">
                                      <p:cBhvr>
                                        <p:cTn id="16" dur="2000"/>
                                        <p:tgtEl>
                                          <p:spTgt spid="5122"/>
                                        </p:tgtEl>
                                      </p:cBhvr>
                                    </p:animEffect>
                                  </p:childTnLst>
                                </p:cTn>
                              </p:par>
                              <p:par>
                                <p:cTn id="17" presetID="6" presetClass="entr" presetSubtype="16" fill="hold" nodeType="withEffect">
                                  <p:stCondLst>
                                    <p:cond delay="0"/>
                                  </p:stCondLst>
                                  <p:childTnLst>
                                    <p:set>
                                      <p:cBhvr>
                                        <p:cTn id="18" dur="1" fill="hold">
                                          <p:stCondLst>
                                            <p:cond delay="0"/>
                                          </p:stCondLst>
                                        </p:cTn>
                                        <p:tgtEl>
                                          <p:spTgt spid="5121"/>
                                        </p:tgtEl>
                                        <p:attrNameLst>
                                          <p:attrName>style.visibility</p:attrName>
                                        </p:attrNameLst>
                                      </p:cBhvr>
                                      <p:to>
                                        <p:strVal val="visible"/>
                                      </p:to>
                                    </p:set>
                                    <p:animEffect transition="in" filter="circle(in)">
                                      <p:cBhvr>
                                        <p:cTn id="19" dur="2000"/>
                                        <p:tgtEl>
                                          <p:spTgt spid="5121"/>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circle(in)">
                                      <p:cBhvr>
                                        <p:cTn id="22" dur="2000"/>
                                        <p:tgtEl>
                                          <p:spTgt spid="31"/>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circle(in)">
                                      <p:cBhvr>
                                        <p:cTn id="25" dur="2000"/>
                                        <p:tgtEl>
                                          <p:spTgt spid="33"/>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circle(in)">
                                      <p:cBhvr>
                                        <p:cTn id="28" dur="2000"/>
                                        <p:tgtEl>
                                          <p:spTgt spid="34"/>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circle(in)">
                                      <p:cBhvr>
                                        <p:cTn id="31" dur="2000"/>
                                        <p:tgtEl>
                                          <p:spTgt spid="35"/>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circle(in)">
                                      <p:cBhvr>
                                        <p:cTn id="34"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bldP spid="34" grpId="0"/>
      <p:bldP spid="35" grpId="0"/>
      <p:bldP spid="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29</a:t>
            </a:fld>
            <a:endParaRPr lang="fr-FR" sz="1400" b="1" dirty="0">
              <a:solidFill>
                <a:schemeClr val="tx1"/>
              </a:solidFill>
            </a:endParaRPr>
          </a:p>
        </p:txBody>
      </p:sp>
      <p:sp>
        <p:nvSpPr>
          <p:cNvPr id="11" name="Rectangle 10"/>
          <p:cNvSpPr/>
          <p:nvPr/>
        </p:nvSpPr>
        <p:spPr>
          <a:xfrm>
            <a:off x="1961509" y="476672"/>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836712"/>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nombre d’utilisateurs actifs</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32" name="Image 31"/>
          <p:cNvPicPr/>
          <p:nvPr/>
        </p:nvPicPr>
        <p:blipFill>
          <a:blip r:embed="rId2" cstate="print"/>
          <a:stretch>
            <a:fillRect/>
          </a:stretch>
        </p:blipFill>
        <p:spPr>
          <a:xfrm>
            <a:off x="-180528" y="1289968"/>
            <a:ext cx="4549140" cy="3003128"/>
          </a:xfrm>
          <a:prstGeom prst="rect">
            <a:avLst/>
          </a:prstGeom>
        </p:spPr>
      </p:pic>
      <p:pic>
        <p:nvPicPr>
          <p:cNvPr id="36" name="Image 35"/>
          <p:cNvPicPr/>
          <p:nvPr/>
        </p:nvPicPr>
        <p:blipFill>
          <a:blip r:embed="rId3" cstate="print"/>
          <a:stretch>
            <a:fillRect/>
          </a:stretch>
        </p:blipFill>
        <p:spPr>
          <a:xfrm>
            <a:off x="4859202" y="1269649"/>
            <a:ext cx="4533900" cy="3023448"/>
          </a:xfrm>
          <a:prstGeom prst="rect">
            <a:avLst/>
          </a:prstGeom>
        </p:spPr>
      </p:pic>
      <p:pic>
        <p:nvPicPr>
          <p:cNvPr id="38" name="Image 37"/>
          <p:cNvPicPr/>
          <p:nvPr/>
        </p:nvPicPr>
        <p:blipFill>
          <a:blip r:embed="rId4" cstate="print"/>
          <a:stretch>
            <a:fillRect/>
          </a:stretch>
        </p:blipFill>
        <p:spPr>
          <a:xfrm>
            <a:off x="2483768" y="4005064"/>
            <a:ext cx="4480560" cy="2868220"/>
          </a:xfrm>
          <a:prstGeom prst="rect">
            <a:avLst/>
          </a:prstGeom>
        </p:spPr>
      </p:pic>
      <p:sp>
        <p:nvSpPr>
          <p:cNvPr id="39" name="Rectangle 38"/>
          <p:cNvSpPr/>
          <p:nvPr/>
        </p:nvSpPr>
        <p:spPr>
          <a:xfrm>
            <a:off x="1280364" y="1248440"/>
            <a:ext cx="652743" cy="338554"/>
          </a:xfrm>
          <a:prstGeom prst="rect">
            <a:avLst/>
          </a:prstGeom>
        </p:spPr>
        <p:txBody>
          <a:bodyPr wrap="none">
            <a:spAutoFit/>
          </a:bodyPr>
          <a:lstStyle/>
          <a:p>
            <a:r>
              <a:rPr lang="fr-FR" sz="1600" i="1" dirty="0" smtClean="0">
                <a:solidFill>
                  <a:prstClr val="black"/>
                </a:solidFill>
                <a:latin typeface="Times New Roman" pitchFamily="18" charset="0"/>
                <a:cs typeface="Times New Roman" pitchFamily="18" charset="0"/>
              </a:rPr>
              <a:t>N</a:t>
            </a:r>
            <a:r>
              <a:rPr lang="fr-FR" sz="1600" dirty="0" smtClean="0">
                <a:solidFill>
                  <a:prstClr val="black"/>
                </a:solidFill>
                <a:latin typeface="Times New Roman" pitchFamily="18" charset="0"/>
                <a:cs typeface="Times New Roman" pitchFamily="18" charset="0"/>
              </a:rPr>
              <a:t> = 4</a:t>
            </a:r>
            <a:endParaRPr lang="fr-FR" sz="1600" dirty="0"/>
          </a:p>
        </p:txBody>
      </p:sp>
      <p:sp>
        <p:nvSpPr>
          <p:cNvPr id="40" name="Rectangle 39"/>
          <p:cNvSpPr/>
          <p:nvPr/>
        </p:nvSpPr>
        <p:spPr>
          <a:xfrm>
            <a:off x="7126152" y="1217960"/>
            <a:ext cx="641522" cy="338554"/>
          </a:xfrm>
          <a:prstGeom prst="rect">
            <a:avLst/>
          </a:prstGeom>
        </p:spPr>
        <p:txBody>
          <a:bodyPr wrap="none">
            <a:spAutoFit/>
          </a:bodyPr>
          <a:lstStyle/>
          <a:p>
            <a:r>
              <a:rPr lang="fr-FR" sz="1600" i="1" dirty="0">
                <a:solidFill>
                  <a:prstClr val="black"/>
                </a:solidFill>
                <a:latin typeface="Times New Roman" pitchFamily="18" charset="0"/>
                <a:cs typeface="Times New Roman" pitchFamily="18" charset="0"/>
              </a:rPr>
              <a:t>N</a:t>
            </a:r>
            <a:r>
              <a:rPr lang="fr-FR" sz="1600" dirty="0">
                <a:solidFill>
                  <a:prstClr val="black"/>
                </a:solidFill>
                <a:latin typeface="Times New Roman" pitchFamily="18" charset="0"/>
                <a:cs typeface="Times New Roman" pitchFamily="18" charset="0"/>
              </a:rPr>
              <a:t> = </a:t>
            </a:r>
            <a:r>
              <a:rPr lang="fr-FR" sz="1600" dirty="0" smtClean="0">
                <a:solidFill>
                  <a:prstClr val="black"/>
                </a:solidFill>
                <a:latin typeface="Times New Roman" pitchFamily="18" charset="0"/>
                <a:cs typeface="Times New Roman" pitchFamily="18" charset="0"/>
              </a:rPr>
              <a:t>6</a:t>
            </a:r>
            <a:endParaRPr lang="fr-FR" sz="1600" dirty="0"/>
          </a:p>
        </p:txBody>
      </p:sp>
      <p:sp>
        <p:nvSpPr>
          <p:cNvPr id="41" name="Rectangle 40"/>
          <p:cNvSpPr/>
          <p:nvPr/>
        </p:nvSpPr>
        <p:spPr>
          <a:xfrm>
            <a:off x="4576624" y="3954542"/>
            <a:ext cx="641522" cy="338554"/>
          </a:xfrm>
          <a:prstGeom prst="rect">
            <a:avLst/>
          </a:prstGeom>
        </p:spPr>
        <p:txBody>
          <a:bodyPr wrap="none">
            <a:spAutoFit/>
          </a:bodyPr>
          <a:lstStyle/>
          <a:p>
            <a:r>
              <a:rPr lang="fr-FR" sz="1600" i="1" dirty="0">
                <a:solidFill>
                  <a:prstClr val="black"/>
                </a:solidFill>
                <a:latin typeface="Times New Roman" pitchFamily="18" charset="0"/>
                <a:cs typeface="Times New Roman" pitchFamily="18" charset="0"/>
              </a:rPr>
              <a:t>N</a:t>
            </a:r>
            <a:r>
              <a:rPr lang="fr-FR" sz="1600" dirty="0">
                <a:solidFill>
                  <a:prstClr val="black"/>
                </a:solidFill>
                <a:latin typeface="Times New Roman" pitchFamily="18" charset="0"/>
                <a:cs typeface="Times New Roman" pitchFamily="18" charset="0"/>
              </a:rPr>
              <a:t> = </a:t>
            </a:r>
            <a:r>
              <a:rPr lang="fr-FR" sz="1600" dirty="0" smtClean="0">
                <a:solidFill>
                  <a:prstClr val="black"/>
                </a:solidFill>
                <a:latin typeface="Times New Roman" pitchFamily="18" charset="0"/>
                <a:cs typeface="Times New Roman" pitchFamily="18" charset="0"/>
              </a:rPr>
              <a:t>8</a:t>
            </a:r>
            <a:endParaRPr lang="fr-FR" sz="1600" dirty="0"/>
          </a:p>
        </p:txBody>
      </p:sp>
      <p:cxnSp>
        <p:nvCxnSpPr>
          <p:cNvPr id="27" name="Connecteur droit 26"/>
          <p:cNvCxnSpPr/>
          <p:nvPr/>
        </p:nvCxnSpPr>
        <p:spPr>
          <a:xfrm flipV="1">
            <a:off x="1908592" y="3469770"/>
            <a:ext cx="1476000" cy="0"/>
          </a:xfrm>
          <a:prstGeom prst="line">
            <a:avLst/>
          </a:prstGeom>
          <a:ln w="28575">
            <a:solidFill>
              <a:srgbClr val="FF0000"/>
            </a:solidFill>
            <a:prstDash val="dash"/>
          </a:ln>
        </p:spPr>
        <p:style>
          <a:lnRef idx="1">
            <a:schemeClr val="accent2"/>
          </a:lnRef>
          <a:fillRef idx="0">
            <a:schemeClr val="accent2"/>
          </a:fillRef>
          <a:effectRef idx="0">
            <a:schemeClr val="accent2"/>
          </a:effectRef>
          <a:fontRef idx="minor">
            <a:schemeClr val="tx1"/>
          </a:fontRef>
        </p:style>
      </p:cxnSp>
      <p:sp>
        <p:nvSpPr>
          <p:cNvPr id="29" name="Ellipse 28"/>
          <p:cNvSpPr/>
          <p:nvPr/>
        </p:nvSpPr>
        <p:spPr>
          <a:xfrm>
            <a:off x="2320953" y="3422278"/>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p:cNvSpPr/>
          <p:nvPr/>
        </p:nvSpPr>
        <p:spPr>
          <a:xfrm>
            <a:off x="2796988" y="3422270"/>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30"/>
          <p:cNvCxnSpPr/>
          <p:nvPr/>
        </p:nvCxnSpPr>
        <p:spPr>
          <a:xfrm>
            <a:off x="2833363" y="2966472"/>
            <a:ext cx="0" cy="1115745"/>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flipH="1">
            <a:off x="2334336" y="2894464"/>
            <a:ext cx="11875" cy="125976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a:off x="2664808" y="3887679"/>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H="1">
            <a:off x="2336809" y="3887679"/>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340304" y="3981891"/>
            <a:ext cx="644728" cy="307777"/>
          </a:xfrm>
          <a:prstGeom prst="rect">
            <a:avLst/>
          </a:prstGeom>
          <a:solidFill>
            <a:schemeClr val="accent6">
              <a:lumMod val="40000"/>
              <a:lumOff val="60000"/>
            </a:schemeClr>
          </a:solidFill>
          <a:ln w="28575">
            <a:solidFill>
              <a:srgbClr val="FF0000"/>
            </a:solidFill>
          </a:ln>
        </p:spPr>
        <p:txBody>
          <a:bodyPr wrap="none">
            <a:spAutoFit/>
          </a:bodyPr>
          <a:lstStyle/>
          <a:p>
            <a:r>
              <a:rPr lang="fr-FR" sz="1400" dirty="0" smtClean="0"/>
              <a:t>1,5</a:t>
            </a:r>
            <a:r>
              <a:rPr lang="fr-FR" sz="1400" dirty="0" smtClean="0"/>
              <a:t> dB</a:t>
            </a:r>
            <a:endParaRPr lang="fr-FR" sz="1400" dirty="0"/>
          </a:p>
        </p:txBody>
      </p:sp>
      <p:cxnSp>
        <p:nvCxnSpPr>
          <p:cNvPr id="42" name="Connecteur droit 41"/>
          <p:cNvCxnSpPr/>
          <p:nvPr/>
        </p:nvCxnSpPr>
        <p:spPr>
          <a:xfrm flipV="1">
            <a:off x="6896912" y="2982149"/>
            <a:ext cx="1476000" cy="0"/>
          </a:xfrm>
          <a:prstGeom prst="line">
            <a:avLst/>
          </a:prstGeom>
          <a:ln w="28575">
            <a:solidFill>
              <a:srgbClr val="FF0000"/>
            </a:solidFill>
            <a:prstDash val="dash"/>
          </a:ln>
        </p:spPr>
        <p:style>
          <a:lnRef idx="1">
            <a:schemeClr val="accent2"/>
          </a:lnRef>
          <a:fillRef idx="0">
            <a:schemeClr val="accent2"/>
          </a:fillRef>
          <a:effectRef idx="0">
            <a:schemeClr val="accent2"/>
          </a:effectRef>
          <a:fontRef idx="minor">
            <a:schemeClr val="tx1"/>
          </a:fontRef>
        </p:style>
      </p:cxnSp>
      <p:sp>
        <p:nvSpPr>
          <p:cNvPr id="43" name="Ellipse 42"/>
          <p:cNvSpPr/>
          <p:nvPr/>
        </p:nvSpPr>
        <p:spPr>
          <a:xfrm>
            <a:off x="7349913" y="2934657"/>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Ellipse 43"/>
          <p:cNvSpPr/>
          <p:nvPr/>
        </p:nvSpPr>
        <p:spPr>
          <a:xfrm>
            <a:off x="7864056" y="2934649"/>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5" name="Connecteur droit 44"/>
          <p:cNvCxnSpPr/>
          <p:nvPr/>
        </p:nvCxnSpPr>
        <p:spPr>
          <a:xfrm>
            <a:off x="7900431" y="2478851"/>
            <a:ext cx="0" cy="1115745"/>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7363296" y="2406843"/>
            <a:ext cx="11875" cy="125976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7714528" y="3400058"/>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flipH="1">
            <a:off x="7375929" y="3400058"/>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7379424" y="3494270"/>
            <a:ext cx="508473" cy="307777"/>
          </a:xfrm>
          <a:prstGeom prst="rect">
            <a:avLst/>
          </a:prstGeom>
          <a:solidFill>
            <a:schemeClr val="accent6">
              <a:lumMod val="40000"/>
              <a:lumOff val="60000"/>
            </a:schemeClr>
          </a:solidFill>
          <a:ln w="28575">
            <a:solidFill>
              <a:srgbClr val="FF0000"/>
            </a:solidFill>
          </a:ln>
        </p:spPr>
        <p:txBody>
          <a:bodyPr wrap="none">
            <a:spAutoFit/>
          </a:bodyPr>
          <a:lstStyle/>
          <a:p>
            <a:r>
              <a:rPr lang="fr-FR" sz="1400" dirty="0" smtClean="0"/>
              <a:t>2</a:t>
            </a:r>
            <a:r>
              <a:rPr lang="fr-FR" sz="1400" dirty="0" smtClean="0"/>
              <a:t> dB</a:t>
            </a:r>
            <a:endParaRPr lang="fr-FR" sz="1400" dirty="0"/>
          </a:p>
        </p:txBody>
      </p:sp>
      <p:cxnSp>
        <p:nvCxnSpPr>
          <p:cNvPr id="50" name="Connecteur droit 49"/>
          <p:cNvCxnSpPr/>
          <p:nvPr/>
        </p:nvCxnSpPr>
        <p:spPr>
          <a:xfrm flipV="1">
            <a:off x="4542744" y="5797199"/>
            <a:ext cx="1476000" cy="0"/>
          </a:xfrm>
          <a:prstGeom prst="line">
            <a:avLst/>
          </a:prstGeom>
          <a:ln w="28575">
            <a:solidFill>
              <a:srgbClr val="FF0000"/>
            </a:solidFill>
            <a:prstDash val="dash"/>
          </a:ln>
        </p:spPr>
        <p:style>
          <a:lnRef idx="1">
            <a:schemeClr val="accent2"/>
          </a:lnRef>
          <a:fillRef idx="0">
            <a:schemeClr val="accent2"/>
          </a:fillRef>
          <a:effectRef idx="0">
            <a:schemeClr val="accent2"/>
          </a:effectRef>
          <a:fontRef idx="minor">
            <a:schemeClr val="tx1"/>
          </a:fontRef>
        </p:style>
      </p:cxnSp>
      <p:sp>
        <p:nvSpPr>
          <p:cNvPr id="51" name="Ellipse 50"/>
          <p:cNvSpPr/>
          <p:nvPr/>
        </p:nvSpPr>
        <p:spPr>
          <a:xfrm>
            <a:off x="4955105" y="5749707"/>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Ellipse 51"/>
          <p:cNvSpPr/>
          <p:nvPr/>
        </p:nvSpPr>
        <p:spPr>
          <a:xfrm>
            <a:off x="5581008" y="5749699"/>
            <a:ext cx="72000" cy="72000"/>
          </a:xfrm>
          <a:prstGeom prst="ellipse">
            <a:avLst/>
          </a:prstGeom>
          <a:solidFill>
            <a:schemeClr val="accent4">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3" name="Connecteur droit 52"/>
          <p:cNvCxnSpPr/>
          <p:nvPr/>
        </p:nvCxnSpPr>
        <p:spPr>
          <a:xfrm>
            <a:off x="5617383" y="5293901"/>
            <a:ext cx="0" cy="1115745"/>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flipH="1">
            <a:off x="4968488" y="5221893"/>
            <a:ext cx="11875" cy="125976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a:off x="5441640" y="6215108"/>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p:nvPr/>
        </p:nvCxnSpPr>
        <p:spPr>
          <a:xfrm flipH="1">
            <a:off x="4970961" y="6215108"/>
            <a:ext cx="180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5025256" y="6309320"/>
            <a:ext cx="644728" cy="307777"/>
          </a:xfrm>
          <a:prstGeom prst="rect">
            <a:avLst/>
          </a:prstGeom>
          <a:solidFill>
            <a:schemeClr val="accent6">
              <a:lumMod val="40000"/>
              <a:lumOff val="60000"/>
            </a:schemeClr>
          </a:solidFill>
          <a:ln w="28575">
            <a:solidFill>
              <a:srgbClr val="FF0000"/>
            </a:solidFill>
          </a:ln>
        </p:spPr>
        <p:txBody>
          <a:bodyPr wrap="none">
            <a:spAutoFit/>
          </a:bodyPr>
          <a:lstStyle/>
          <a:p>
            <a:r>
              <a:rPr lang="fr-FR" sz="1400" dirty="0" smtClean="0"/>
              <a:t>2,5</a:t>
            </a:r>
            <a:r>
              <a:rPr lang="fr-FR" sz="1400" dirty="0" smtClean="0"/>
              <a:t> dB</a:t>
            </a:r>
            <a:endParaRPr lang="fr-FR" sz="1400" dirty="0"/>
          </a:p>
        </p:txBody>
      </p:sp>
      <p:sp>
        <p:nvSpPr>
          <p:cNvPr id="58" name="Rectangle 57"/>
          <p:cNvSpPr/>
          <p:nvPr/>
        </p:nvSpPr>
        <p:spPr>
          <a:xfrm>
            <a:off x="4139952" y="1908804"/>
            <a:ext cx="885304" cy="338554"/>
          </a:xfrm>
          <a:prstGeom prst="rect">
            <a:avLst/>
          </a:prstGeom>
          <a:solidFill>
            <a:schemeClr val="tx2">
              <a:lumMod val="60000"/>
              <a:lumOff val="40000"/>
            </a:schemeClr>
          </a:solidFill>
          <a:ln>
            <a:solidFill>
              <a:schemeClr val="accent1"/>
            </a:solidFill>
          </a:ln>
        </p:spPr>
        <p:txBody>
          <a:bodyPr wrap="square">
            <a:spAutoFit/>
          </a:bodyPr>
          <a:lstStyle/>
          <a:p>
            <a:pPr algn="ctr"/>
            <a:r>
              <a:rPr lang="fr-FR" sz="1600" dirty="0" smtClean="0"/>
              <a:t>&gt; 7,5 dB</a:t>
            </a:r>
            <a:endParaRPr lang="fr-FR" sz="1600" dirty="0" smtClean="0"/>
          </a:p>
        </p:txBody>
      </p:sp>
      <p:cxnSp>
        <p:nvCxnSpPr>
          <p:cNvPr id="59" name="Connecteur droit avec flèche 58"/>
          <p:cNvCxnSpPr/>
          <p:nvPr/>
        </p:nvCxnSpPr>
        <p:spPr>
          <a:xfrm flipH="1">
            <a:off x="3929472" y="2247358"/>
            <a:ext cx="589584" cy="9656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60" name="Connecteur droit avec flèche 59"/>
          <p:cNvCxnSpPr>
            <a:stCxn id="58" idx="2"/>
          </p:cNvCxnSpPr>
          <p:nvPr/>
        </p:nvCxnSpPr>
        <p:spPr>
          <a:xfrm>
            <a:off x="4582604" y="2247358"/>
            <a:ext cx="4381884" cy="89361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7740352" y="4530606"/>
            <a:ext cx="885304" cy="338554"/>
          </a:xfrm>
          <a:prstGeom prst="rect">
            <a:avLst/>
          </a:prstGeom>
          <a:solidFill>
            <a:schemeClr val="tx2">
              <a:lumMod val="60000"/>
              <a:lumOff val="40000"/>
            </a:schemeClr>
          </a:solidFill>
          <a:ln>
            <a:solidFill>
              <a:schemeClr val="accent1"/>
            </a:solidFill>
          </a:ln>
        </p:spPr>
        <p:txBody>
          <a:bodyPr wrap="square">
            <a:spAutoFit/>
          </a:bodyPr>
          <a:lstStyle/>
          <a:p>
            <a:pPr algn="ctr"/>
            <a:r>
              <a:rPr lang="fr-FR" sz="1600" dirty="0" smtClean="0"/>
              <a:t>&gt; 8 dB</a:t>
            </a:r>
            <a:endParaRPr lang="fr-FR" sz="1600" dirty="0" smtClean="0"/>
          </a:p>
        </p:txBody>
      </p:sp>
      <p:cxnSp>
        <p:nvCxnSpPr>
          <p:cNvPr id="62" name="Connecteur droit avec flèche 61"/>
          <p:cNvCxnSpPr/>
          <p:nvPr/>
        </p:nvCxnSpPr>
        <p:spPr>
          <a:xfrm flipH="1">
            <a:off x="6516217" y="4776259"/>
            <a:ext cx="1251457" cy="380933"/>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0440533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circle(in)">
                                      <p:cBhvr>
                                        <p:cTn id="7" dur="2000"/>
                                        <p:tgtEl>
                                          <p:spTgt spid="32"/>
                                        </p:tgtEl>
                                      </p:cBhvr>
                                    </p:animEffect>
                                  </p:childTnLst>
                                </p:cTn>
                              </p:par>
                              <p:par>
                                <p:cTn id="8" presetID="6" presetClass="entr" presetSubtype="16"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circle(in)">
                                      <p:cBhvr>
                                        <p:cTn id="10" dur="2000"/>
                                        <p:tgtEl>
                                          <p:spTgt spid="36"/>
                                        </p:tgtEl>
                                      </p:cBhvr>
                                    </p:animEffect>
                                  </p:childTnLst>
                                </p:cTn>
                              </p:par>
                              <p:par>
                                <p:cTn id="11" presetID="6" presetClass="entr" presetSubtype="16"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circle(in)">
                                      <p:cBhvr>
                                        <p:cTn id="13" dur="2000"/>
                                        <p:tgtEl>
                                          <p:spTgt spid="3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circle(in)">
                                      <p:cBhvr>
                                        <p:cTn id="16" dur="2000"/>
                                        <p:tgtEl>
                                          <p:spTgt spid="39"/>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circle(in)">
                                      <p:cBhvr>
                                        <p:cTn id="19" dur="2000"/>
                                        <p:tgtEl>
                                          <p:spTgt spid="40"/>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circle(in)">
                                      <p:cBhvr>
                                        <p:cTn id="22" dur="20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strips(downLeft)">
                                      <p:cBhvr>
                                        <p:cTn id="27" dur="500"/>
                                        <p:tgtEl>
                                          <p:spTgt spid="27"/>
                                        </p:tgtEl>
                                      </p:cBhvr>
                                    </p:animEffect>
                                  </p:childTnLst>
                                </p:cTn>
                              </p:par>
                            </p:childTnLst>
                          </p:cTn>
                        </p:par>
                        <p:par>
                          <p:cTn id="28" fill="hold">
                            <p:stCondLst>
                              <p:cond delay="500"/>
                            </p:stCondLst>
                            <p:childTnLst>
                              <p:par>
                                <p:cTn id="29" presetID="37"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900" decel="100000" fill="hold"/>
                                        <p:tgtEl>
                                          <p:spTgt spid="2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900" decel="100000" fill="hold"/>
                                        <p:tgtEl>
                                          <p:spTgt spid="30"/>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1" presetID="18" presetClass="entr" presetSubtype="12"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strips(downLeft)">
                                      <p:cBhvr>
                                        <p:cTn id="43" dur="500"/>
                                        <p:tgtEl>
                                          <p:spTgt spid="31"/>
                                        </p:tgtEl>
                                      </p:cBhvr>
                                    </p:animEffect>
                                  </p:childTnLst>
                                </p:cTn>
                              </p:par>
                              <p:par>
                                <p:cTn id="44" presetID="18" presetClass="entr" presetSubtype="12"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strips(downLeft)">
                                      <p:cBhvr>
                                        <p:cTn id="46" dur="500"/>
                                        <p:tgtEl>
                                          <p:spTgt spid="33"/>
                                        </p:tgtEl>
                                      </p:cBhvr>
                                    </p:animEffect>
                                  </p:childTnLst>
                                </p:cTn>
                              </p:par>
                              <p:par>
                                <p:cTn id="47" presetID="18" presetClass="entr" presetSubtype="12"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strips(downLeft)">
                                      <p:cBhvr>
                                        <p:cTn id="49" dur="500"/>
                                        <p:tgtEl>
                                          <p:spTgt spid="34"/>
                                        </p:tgtEl>
                                      </p:cBhvr>
                                    </p:animEffect>
                                  </p:childTnLst>
                                </p:cTn>
                              </p:par>
                              <p:par>
                                <p:cTn id="50" presetID="18" presetClass="entr" presetSubtype="12"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strips(downLeft)">
                                      <p:cBhvr>
                                        <p:cTn id="52" dur="500"/>
                                        <p:tgtEl>
                                          <p:spTgt spid="35"/>
                                        </p:tgtEl>
                                      </p:cBhvr>
                                    </p:animEffect>
                                  </p:childTnLst>
                                </p:cTn>
                              </p:par>
                            </p:childTnLst>
                          </p:cTn>
                        </p:par>
                        <p:par>
                          <p:cTn id="53" fill="hold">
                            <p:stCondLst>
                              <p:cond delay="1500"/>
                            </p:stCondLst>
                            <p:childTnLst>
                              <p:par>
                                <p:cTn id="54" presetID="18" presetClass="entr" presetSubtype="12"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strips(downLeft)">
                                      <p:cBhvr>
                                        <p:cTn id="56" dur="500"/>
                                        <p:tgtEl>
                                          <p:spTgt spid="42"/>
                                        </p:tgtEl>
                                      </p:cBhvr>
                                    </p:animEffect>
                                  </p:childTnLst>
                                </p:cTn>
                              </p:par>
                            </p:childTnLst>
                          </p:cTn>
                        </p:par>
                        <p:par>
                          <p:cTn id="57" fill="hold">
                            <p:stCondLst>
                              <p:cond delay="2000"/>
                            </p:stCondLst>
                            <p:childTnLst>
                              <p:par>
                                <p:cTn id="58" presetID="37" presetClass="entr" presetSubtype="0"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fade">
                                      <p:cBhvr>
                                        <p:cTn id="60" dur="1000"/>
                                        <p:tgtEl>
                                          <p:spTgt spid="43"/>
                                        </p:tgtEl>
                                      </p:cBhvr>
                                    </p:animEffect>
                                    <p:anim calcmode="lin" valueType="num">
                                      <p:cBhvr>
                                        <p:cTn id="61" dur="1000" fill="hold"/>
                                        <p:tgtEl>
                                          <p:spTgt spid="43"/>
                                        </p:tgtEl>
                                        <p:attrNameLst>
                                          <p:attrName>ppt_x</p:attrName>
                                        </p:attrNameLst>
                                      </p:cBhvr>
                                      <p:tavLst>
                                        <p:tav tm="0">
                                          <p:val>
                                            <p:strVal val="#ppt_x"/>
                                          </p:val>
                                        </p:tav>
                                        <p:tav tm="100000">
                                          <p:val>
                                            <p:strVal val="#ppt_x"/>
                                          </p:val>
                                        </p:tav>
                                      </p:tavLst>
                                    </p:anim>
                                    <p:anim calcmode="lin" valueType="num">
                                      <p:cBhvr>
                                        <p:cTn id="62" dur="900" decel="100000" fill="hold"/>
                                        <p:tgtEl>
                                          <p:spTgt spid="43"/>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64" presetID="37" presetClass="entr" presetSubtype="0"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fade">
                                      <p:cBhvr>
                                        <p:cTn id="66" dur="1000"/>
                                        <p:tgtEl>
                                          <p:spTgt spid="44"/>
                                        </p:tgtEl>
                                      </p:cBhvr>
                                    </p:animEffect>
                                    <p:anim calcmode="lin" valueType="num">
                                      <p:cBhvr>
                                        <p:cTn id="67" dur="1000" fill="hold"/>
                                        <p:tgtEl>
                                          <p:spTgt spid="44"/>
                                        </p:tgtEl>
                                        <p:attrNameLst>
                                          <p:attrName>ppt_x</p:attrName>
                                        </p:attrNameLst>
                                      </p:cBhvr>
                                      <p:tavLst>
                                        <p:tav tm="0">
                                          <p:val>
                                            <p:strVal val="#ppt_x"/>
                                          </p:val>
                                        </p:tav>
                                        <p:tav tm="100000">
                                          <p:val>
                                            <p:strVal val="#ppt_x"/>
                                          </p:val>
                                        </p:tav>
                                      </p:tavLst>
                                    </p:anim>
                                    <p:anim calcmode="lin" valueType="num">
                                      <p:cBhvr>
                                        <p:cTn id="68" dur="900" decel="100000" fill="hold"/>
                                        <p:tgtEl>
                                          <p:spTgt spid="44"/>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70" presetID="18" presetClass="entr" presetSubtype="12" fill="hold"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strips(downLeft)">
                                      <p:cBhvr>
                                        <p:cTn id="72" dur="500"/>
                                        <p:tgtEl>
                                          <p:spTgt spid="45"/>
                                        </p:tgtEl>
                                      </p:cBhvr>
                                    </p:animEffect>
                                  </p:childTnLst>
                                </p:cTn>
                              </p:par>
                              <p:par>
                                <p:cTn id="73" presetID="18" presetClass="entr" presetSubtype="12" fill="hold"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strips(downLeft)">
                                      <p:cBhvr>
                                        <p:cTn id="75" dur="500"/>
                                        <p:tgtEl>
                                          <p:spTgt spid="46"/>
                                        </p:tgtEl>
                                      </p:cBhvr>
                                    </p:animEffect>
                                  </p:childTnLst>
                                </p:cTn>
                              </p:par>
                              <p:par>
                                <p:cTn id="76" presetID="18" presetClass="entr" presetSubtype="12" fill="hold"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strips(downLeft)">
                                      <p:cBhvr>
                                        <p:cTn id="78" dur="500"/>
                                        <p:tgtEl>
                                          <p:spTgt spid="47"/>
                                        </p:tgtEl>
                                      </p:cBhvr>
                                    </p:animEffect>
                                  </p:childTnLst>
                                </p:cTn>
                              </p:par>
                              <p:par>
                                <p:cTn id="79" presetID="18" presetClass="entr" presetSubtype="12"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strips(downLeft)">
                                      <p:cBhvr>
                                        <p:cTn id="81" dur="500"/>
                                        <p:tgtEl>
                                          <p:spTgt spid="48"/>
                                        </p:tgtEl>
                                      </p:cBhvr>
                                    </p:animEffect>
                                  </p:childTnLst>
                                </p:cTn>
                              </p:par>
                            </p:childTnLst>
                          </p:cTn>
                        </p:par>
                        <p:par>
                          <p:cTn id="82" fill="hold">
                            <p:stCondLst>
                              <p:cond delay="3000"/>
                            </p:stCondLst>
                            <p:childTnLst>
                              <p:par>
                                <p:cTn id="83" presetID="18" presetClass="entr" presetSubtype="12" fill="hold"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strips(downLeft)">
                                      <p:cBhvr>
                                        <p:cTn id="85" dur="500"/>
                                        <p:tgtEl>
                                          <p:spTgt spid="50"/>
                                        </p:tgtEl>
                                      </p:cBhvr>
                                    </p:animEffect>
                                  </p:childTnLst>
                                </p:cTn>
                              </p:par>
                            </p:childTnLst>
                          </p:cTn>
                        </p:par>
                        <p:par>
                          <p:cTn id="86" fill="hold">
                            <p:stCondLst>
                              <p:cond delay="3500"/>
                            </p:stCondLst>
                            <p:childTnLst>
                              <p:par>
                                <p:cTn id="87" presetID="37"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1000"/>
                                        <p:tgtEl>
                                          <p:spTgt spid="51"/>
                                        </p:tgtEl>
                                      </p:cBhvr>
                                    </p:animEffect>
                                    <p:anim calcmode="lin" valueType="num">
                                      <p:cBhvr>
                                        <p:cTn id="90" dur="1000" fill="hold"/>
                                        <p:tgtEl>
                                          <p:spTgt spid="51"/>
                                        </p:tgtEl>
                                        <p:attrNameLst>
                                          <p:attrName>ppt_x</p:attrName>
                                        </p:attrNameLst>
                                      </p:cBhvr>
                                      <p:tavLst>
                                        <p:tav tm="0">
                                          <p:val>
                                            <p:strVal val="#ppt_x"/>
                                          </p:val>
                                        </p:tav>
                                        <p:tav tm="100000">
                                          <p:val>
                                            <p:strVal val="#ppt_x"/>
                                          </p:val>
                                        </p:tav>
                                      </p:tavLst>
                                    </p:anim>
                                    <p:anim calcmode="lin" valueType="num">
                                      <p:cBhvr>
                                        <p:cTn id="91" dur="900" decel="100000" fill="hold"/>
                                        <p:tgtEl>
                                          <p:spTgt spid="5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1000"/>
                                        <p:tgtEl>
                                          <p:spTgt spid="52"/>
                                        </p:tgtEl>
                                      </p:cBhvr>
                                    </p:animEffect>
                                    <p:anim calcmode="lin" valueType="num">
                                      <p:cBhvr>
                                        <p:cTn id="96" dur="1000" fill="hold"/>
                                        <p:tgtEl>
                                          <p:spTgt spid="52"/>
                                        </p:tgtEl>
                                        <p:attrNameLst>
                                          <p:attrName>ppt_x</p:attrName>
                                        </p:attrNameLst>
                                      </p:cBhvr>
                                      <p:tavLst>
                                        <p:tav tm="0">
                                          <p:val>
                                            <p:strVal val="#ppt_x"/>
                                          </p:val>
                                        </p:tav>
                                        <p:tav tm="100000">
                                          <p:val>
                                            <p:strVal val="#ppt_x"/>
                                          </p:val>
                                        </p:tav>
                                      </p:tavLst>
                                    </p:anim>
                                    <p:anim calcmode="lin" valueType="num">
                                      <p:cBhvr>
                                        <p:cTn id="97" dur="900" decel="100000" fill="hold"/>
                                        <p:tgtEl>
                                          <p:spTgt spid="52"/>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99" presetID="18" presetClass="entr" presetSubtype="12" fill="hold" nodeType="with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strips(downLeft)">
                                      <p:cBhvr>
                                        <p:cTn id="101" dur="500"/>
                                        <p:tgtEl>
                                          <p:spTgt spid="53"/>
                                        </p:tgtEl>
                                      </p:cBhvr>
                                    </p:animEffect>
                                  </p:childTnLst>
                                </p:cTn>
                              </p:par>
                              <p:par>
                                <p:cTn id="102" presetID="18" presetClass="entr" presetSubtype="12" fill="hold" nodeType="with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strips(downLeft)">
                                      <p:cBhvr>
                                        <p:cTn id="104" dur="500"/>
                                        <p:tgtEl>
                                          <p:spTgt spid="54"/>
                                        </p:tgtEl>
                                      </p:cBhvr>
                                    </p:animEffect>
                                  </p:childTnLst>
                                </p:cTn>
                              </p:par>
                              <p:par>
                                <p:cTn id="105" presetID="18" presetClass="entr" presetSubtype="12" fill="hold" nodeType="with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strips(downLeft)">
                                      <p:cBhvr>
                                        <p:cTn id="107" dur="500"/>
                                        <p:tgtEl>
                                          <p:spTgt spid="55"/>
                                        </p:tgtEl>
                                      </p:cBhvr>
                                    </p:animEffect>
                                  </p:childTnLst>
                                </p:cTn>
                              </p:par>
                              <p:par>
                                <p:cTn id="108" presetID="18" presetClass="entr" presetSubtype="12" fill="hold" nodeType="withEffect">
                                  <p:stCondLst>
                                    <p:cond delay="0"/>
                                  </p:stCondLst>
                                  <p:childTnLst>
                                    <p:set>
                                      <p:cBhvr>
                                        <p:cTn id="109" dur="1" fill="hold">
                                          <p:stCondLst>
                                            <p:cond delay="0"/>
                                          </p:stCondLst>
                                        </p:cTn>
                                        <p:tgtEl>
                                          <p:spTgt spid="56"/>
                                        </p:tgtEl>
                                        <p:attrNameLst>
                                          <p:attrName>style.visibility</p:attrName>
                                        </p:attrNameLst>
                                      </p:cBhvr>
                                      <p:to>
                                        <p:strVal val="visible"/>
                                      </p:to>
                                    </p:set>
                                    <p:animEffect transition="in" filter="strips(downLeft)">
                                      <p:cBhvr>
                                        <p:cTn id="110" dur="500"/>
                                        <p:tgtEl>
                                          <p:spTgt spid="56"/>
                                        </p:tgtEl>
                                      </p:cBhvr>
                                    </p:animEffect>
                                  </p:childTnLst>
                                </p:cTn>
                              </p:par>
                            </p:childTnLst>
                          </p:cTn>
                        </p:par>
                        <p:par>
                          <p:cTn id="111" fill="hold">
                            <p:stCondLst>
                              <p:cond delay="4500"/>
                            </p:stCondLst>
                            <p:childTnLst>
                              <p:par>
                                <p:cTn id="112" presetID="18" presetClass="entr" presetSubtype="12" fill="hold" grpId="0"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strips(downLeft)">
                                      <p:cBhvr>
                                        <p:cTn id="114" dur="500"/>
                                        <p:tgtEl>
                                          <p:spTgt spid="37"/>
                                        </p:tgtEl>
                                      </p:cBhvr>
                                    </p:animEffect>
                                  </p:childTnLst>
                                </p:cTn>
                              </p:par>
                            </p:childTnLst>
                          </p:cTn>
                        </p:par>
                        <p:par>
                          <p:cTn id="115" fill="hold">
                            <p:stCondLst>
                              <p:cond delay="5000"/>
                            </p:stCondLst>
                            <p:childTnLst>
                              <p:par>
                                <p:cTn id="116" presetID="18" presetClass="entr" presetSubtype="12"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Effect transition="in" filter="strips(downLeft)">
                                      <p:cBhvr>
                                        <p:cTn id="118" dur="500"/>
                                        <p:tgtEl>
                                          <p:spTgt spid="49"/>
                                        </p:tgtEl>
                                      </p:cBhvr>
                                    </p:animEffect>
                                  </p:childTnLst>
                                </p:cTn>
                              </p:par>
                            </p:childTnLst>
                          </p:cTn>
                        </p:par>
                        <p:par>
                          <p:cTn id="119" fill="hold">
                            <p:stCondLst>
                              <p:cond delay="5500"/>
                            </p:stCondLst>
                            <p:childTnLst>
                              <p:par>
                                <p:cTn id="120" presetID="18" presetClass="entr" presetSubtype="12" fill="hold" grpId="0"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strips(downLeft)">
                                      <p:cBhvr>
                                        <p:cTn id="122" dur="500"/>
                                        <p:tgtEl>
                                          <p:spTgt spid="57"/>
                                        </p:tgtEl>
                                      </p:cBhvr>
                                    </p:animEffect>
                                  </p:childTnLst>
                                </p:cTn>
                              </p:par>
                            </p:childTnLst>
                          </p:cTn>
                        </p:par>
                      </p:childTnLst>
                    </p:cTn>
                  </p:par>
                  <p:par>
                    <p:cTn id="123" fill="hold">
                      <p:stCondLst>
                        <p:cond delay="indefinite"/>
                      </p:stCondLst>
                      <p:childTnLst>
                        <p:par>
                          <p:cTn id="124" fill="hold">
                            <p:stCondLst>
                              <p:cond delay="0"/>
                            </p:stCondLst>
                            <p:childTnLst>
                              <p:par>
                                <p:cTn id="125" presetID="5" presetClass="entr" presetSubtype="10" fill="hold" grpId="0" nodeType="clickEffect">
                                  <p:stCondLst>
                                    <p:cond delay="0"/>
                                  </p:stCondLst>
                                  <p:childTnLst>
                                    <p:set>
                                      <p:cBhvr>
                                        <p:cTn id="126" dur="1" fill="hold">
                                          <p:stCondLst>
                                            <p:cond delay="0"/>
                                          </p:stCondLst>
                                        </p:cTn>
                                        <p:tgtEl>
                                          <p:spTgt spid="58"/>
                                        </p:tgtEl>
                                        <p:attrNameLst>
                                          <p:attrName>style.visibility</p:attrName>
                                        </p:attrNameLst>
                                      </p:cBhvr>
                                      <p:to>
                                        <p:strVal val="visible"/>
                                      </p:to>
                                    </p:set>
                                    <p:animEffect transition="in" filter="checkerboard(across)">
                                      <p:cBhvr>
                                        <p:cTn id="127" dur="500"/>
                                        <p:tgtEl>
                                          <p:spTgt spid="58"/>
                                        </p:tgtEl>
                                      </p:cBhvr>
                                    </p:animEffect>
                                  </p:childTnLst>
                                </p:cTn>
                              </p:par>
                            </p:childTnLst>
                          </p:cTn>
                        </p:par>
                        <p:par>
                          <p:cTn id="128" fill="hold">
                            <p:stCondLst>
                              <p:cond delay="500"/>
                            </p:stCondLst>
                            <p:childTnLst>
                              <p:par>
                                <p:cTn id="129" presetID="53" presetClass="entr" presetSubtype="0" fill="hold" nodeType="afterEffect">
                                  <p:stCondLst>
                                    <p:cond delay="0"/>
                                  </p:stCondLst>
                                  <p:childTnLst>
                                    <p:set>
                                      <p:cBhvr>
                                        <p:cTn id="130" dur="1" fill="hold">
                                          <p:stCondLst>
                                            <p:cond delay="0"/>
                                          </p:stCondLst>
                                        </p:cTn>
                                        <p:tgtEl>
                                          <p:spTgt spid="59"/>
                                        </p:tgtEl>
                                        <p:attrNameLst>
                                          <p:attrName>style.visibility</p:attrName>
                                        </p:attrNameLst>
                                      </p:cBhvr>
                                      <p:to>
                                        <p:strVal val="visible"/>
                                      </p:to>
                                    </p:set>
                                    <p:anim calcmode="lin" valueType="num">
                                      <p:cBhvr>
                                        <p:cTn id="131" dur="500" fill="hold"/>
                                        <p:tgtEl>
                                          <p:spTgt spid="59"/>
                                        </p:tgtEl>
                                        <p:attrNameLst>
                                          <p:attrName>ppt_w</p:attrName>
                                        </p:attrNameLst>
                                      </p:cBhvr>
                                      <p:tavLst>
                                        <p:tav tm="0">
                                          <p:val>
                                            <p:fltVal val="0"/>
                                          </p:val>
                                        </p:tav>
                                        <p:tav tm="100000">
                                          <p:val>
                                            <p:strVal val="#ppt_w"/>
                                          </p:val>
                                        </p:tav>
                                      </p:tavLst>
                                    </p:anim>
                                    <p:anim calcmode="lin" valueType="num">
                                      <p:cBhvr>
                                        <p:cTn id="132" dur="500" fill="hold"/>
                                        <p:tgtEl>
                                          <p:spTgt spid="59"/>
                                        </p:tgtEl>
                                        <p:attrNameLst>
                                          <p:attrName>ppt_h</p:attrName>
                                        </p:attrNameLst>
                                      </p:cBhvr>
                                      <p:tavLst>
                                        <p:tav tm="0">
                                          <p:val>
                                            <p:fltVal val="0"/>
                                          </p:val>
                                        </p:tav>
                                        <p:tav tm="100000">
                                          <p:val>
                                            <p:strVal val="#ppt_h"/>
                                          </p:val>
                                        </p:tav>
                                      </p:tavLst>
                                    </p:anim>
                                    <p:animEffect transition="in" filter="fade">
                                      <p:cBhvr>
                                        <p:cTn id="133" dur="500"/>
                                        <p:tgtEl>
                                          <p:spTgt spid="59"/>
                                        </p:tgtEl>
                                      </p:cBhvr>
                                    </p:animEffect>
                                  </p:childTnLst>
                                </p:cTn>
                              </p:par>
                            </p:childTnLst>
                          </p:cTn>
                        </p:par>
                        <p:par>
                          <p:cTn id="134" fill="hold">
                            <p:stCondLst>
                              <p:cond delay="1000"/>
                            </p:stCondLst>
                            <p:childTnLst>
                              <p:par>
                                <p:cTn id="135" presetID="53" presetClass="entr" presetSubtype="0" fill="hold" nodeType="afterEffect">
                                  <p:stCondLst>
                                    <p:cond delay="0"/>
                                  </p:stCondLst>
                                  <p:childTnLst>
                                    <p:set>
                                      <p:cBhvr>
                                        <p:cTn id="136" dur="1" fill="hold">
                                          <p:stCondLst>
                                            <p:cond delay="0"/>
                                          </p:stCondLst>
                                        </p:cTn>
                                        <p:tgtEl>
                                          <p:spTgt spid="60"/>
                                        </p:tgtEl>
                                        <p:attrNameLst>
                                          <p:attrName>style.visibility</p:attrName>
                                        </p:attrNameLst>
                                      </p:cBhvr>
                                      <p:to>
                                        <p:strVal val="visible"/>
                                      </p:to>
                                    </p:set>
                                    <p:anim calcmode="lin" valueType="num">
                                      <p:cBhvr>
                                        <p:cTn id="137" dur="500" fill="hold"/>
                                        <p:tgtEl>
                                          <p:spTgt spid="60"/>
                                        </p:tgtEl>
                                        <p:attrNameLst>
                                          <p:attrName>ppt_w</p:attrName>
                                        </p:attrNameLst>
                                      </p:cBhvr>
                                      <p:tavLst>
                                        <p:tav tm="0">
                                          <p:val>
                                            <p:fltVal val="0"/>
                                          </p:val>
                                        </p:tav>
                                        <p:tav tm="100000">
                                          <p:val>
                                            <p:strVal val="#ppt_w"/>
                                          </p:val>
                                        </p:tav>
                                      </p:tavLst>
                                    </p:anim>
                                    <p:anim calcmode="lin" valueType="num">
                                      <p:cBhvr>
                                        <p:cTn id="138" dur="500" fill="hold"/>
                                        <p:tgtEl>
                                          <p:spTgt spid="60"/>
                                        </p:tgtEl>
                                        <p:attrNameLst>
                                          <p:attrName>ppt_h</p:attrName>
                                        </p:attrNameLst>
                                      </p:cBhvr>
                                      <p:tavLst>
                                        <p:tav tm="0">
                                          <p:val>
                                            <p:fltVal val="0"/>
                                          </p:val>
                                        </p:tav>
                                        <p:tav tm="100000">
                                          <p:val>
                                            <p:strVal val="#ppt_h"/>
                                          </p:val>
                                        </p:tav>
                                      </p:tavLst>
                                    </p:anim>
                                    <p:animEffect transition="in" filter="fade">
                                      <p:cBhvr>
                                        <p:cTn id="139" dur="500"/>
                                        <p:tgtEl>
                                          <p:spTgt spid="60"/>
                                        </p:tgtEl>
                                      </p:cBhvr>
                                    </p:animEffect>
                                  </p:childTnLst>
                                </p:cTn>
                              </p:par>
                            </p:childTnLst>
                          </p:cTn>
                        </p:par>
                      </p:childTnLst>
                    </p:cTn>
                  </p:par>
                  <p:par>
                    <p:cTn id="140" fill="hold">
                      <p:stCondLst>
                        <p:cond delay="indefinite"/>
                      </p:stCondLst>
                      <p:childTnLst>
                        <p:par>
                          <p:cTn id="141" fill="hold">
                            <p:stCondLst>
                              <p:cond delay="0"/>
                            </p:stCondLst>
                            <p:childTnLst>
                              <p:par>
                                <p:cTn id="142" presetID="5" presetClass="entr" presetSubtype="10" fill="hold" grpId="0" nodeType="clickEffect">
                                  <p:stCondLst>
                                    <p:cond delay="0"/>
                                  </p:stCondLst>
                                  <p:childTnLst>
                                    <p:set>
                                      <p:cBhvr>
                                        <p:cTn id="143" dur="1" fill="hold">
                                          <p:stCondLst>
                                            <p:cond delay="0"/>
                                          </p:stCondLst>
                                        </p:cTn>
                                        <p:tgtEl>
                                          <p:spTgt spid="61"/>
                                        </p:tgtEl>
                                        <p:attrNameLst>
                                          <p:attrName>style.visibility</p:attrName>
                                        </p:attrNameLst>
                                      </p:cBhvr>
                                      <p:to>
                                        <p:strVal val="visible"/>
                                      </p:to>
                                    </p:set>
                                    <p:animEffect transition="in" filter="checkerboard(across)">
                                      <p:cBhvr>
                                        <p:cTn id="144" dur="500"/>
                                        <p:tgtEl>
                                          <p:spTgt spid="61"/>
                                        </p:tgtEl>
                                      </p:cBhvr>
                                    </p:animEffect>
                                  </p:childTnLst>
                                </p:cTn>
                              </p:par>
                            </p:childTnLst>
                          </p:cTn>
                        </p:par>
                        <p:par>
                          <p:cTn id="145" fill="hold">
                            <p:stCondLst>
                              <p:cond delay="500"/>
                            </p:stCondLst>
                            <p:childTnLst>
                              <p:par>
                                <p:cTn id="146" presetID="53" presetClass="entr" presetSubtype="0" fill="hold" nodeType="afterEffect">
                                  <p:stCondLst>
                                    <p:cond delay="0"/>
                                  </p:stCondLst>
                                  <p:childTnLst>
                                    <p:set>
                                      <p:cBhvr>
                                        <p:cTn id="147" dur="1" fill="hold">
                                          <p:stCondLst>
                                            <p:cond delay="0"/>
                                          </p:stCondLst>
                                        </p:cTn>
                                        <p:tgtEl>
                                          <p:spTgt spid="62"/>
                                        </p:tgtEl>
                                        <p:attrNameLst>
                                          <p:attrName>style.visibility</p:attrName>
                                        </p:attrNameLst>
                                      </p:cBhvr>
                                      <p:to>
                                        <p:strVal val="visible"/>
                                      </p:to>
                                    </p:set>
                                    <p:anim calcmode="lin" valueType="num">
                                      <p:cBhvr>
                                        <p:cTn id="148" dur="500" fill="hold"/>
                                        <p:tgtEl>
                                          <p:spTgt spid="62"/>
                                        </p:tgtEl>
                                        <p:attrNameLst>
                                          <p:attrName>ppt_w</p:attrName>
                                        </p:attrNameLst>
                                      </p:cBhvr>
                                      <p:tavLst>
                                        <p:tav tm="0">
                                          <p:val>
                                            <p:fltVal val="0"/>
                                          </p:val>
                                        </p:tav>
                                        <p:tav tm="100000">
                                          <p:val>
                                            <p:strVal val="#ppt_w"/>
                                          </p:val>
                                        </p:tav>
                                      </p:tavLst>
                                    </p:anim>
                                    <p:anim calcmode="lin" valueType="num">
                                      <p:cBhvr>
                                        <p:cTn id="149" dur="500" fill="hold"/>
                                        <p:tgtEl>
                                          <p:spTgt spid="62"/>
                                        </p:tgtEl>
                                        <p:attrNameLst>
                                          <p:attrName>ppt_h</p:attrName>
                                        </p:attrNameLst>
                                      </p:cBhvr>
                                      <p:tavLst>
                                        <p:tav tm="0">
                                          <p:val>
                                            <p:fltVal val="0"/>
                                          </p:val>
                                        </p:tav>
                                        <p:tav tm="100000">
                                          <p:val>
                                            <p:strVal val="#ppt_h"/>
                                          </p:val>
                                        </p:tav>
                                      </p:tavLst>
                                    </p:anim>
                                    <p:animEffect transition="in" filter="fade">
                                      <p:cBhvr>
                                        <p:cTn id="15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29" grpId="0" animBg="1"/>
      <p:bldP spid="30" grpId="0" animBg="1"/>
      <p:bldP spid="37" grpId="0" animBg="1"/>
      <p:bldP spid="43" grpId="0" animBg="1"/>
      <p:bldP spid="44" grpId="0" animBg="1"/>
      <p:bldP spid="49" grpId="0" animBg="1"/>
      <p:bldP spid="51" grpId="0" animBg="1"/>
      <p:bldP spid="52" grpId="0" animBg="1"/>
      <p:bldP spid="57" grpId="0" animBg="1"/>
      <p:bldP spid="58" grpId="0" animBg="1"/>
      <p:bldP spid="6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rme libre 5"/>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7" name="Forme libre 6"/>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8" name="Forme libre 7"/>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9" name="Forme libre 8"/>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0" name="Forme libre 9"/>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9" name="Forme libre 18"/>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7" name="Forme libre 26"/>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11" name="Espace réservé du numéro de diapositive 10"/>
          <p:cNvSpPr>
            <a:spLocks noGrp="1"/>
          </p:cNvSpPr>
          <p:nvPr>
            <p:ph type="sldNum" sz="quarter" idx="12"/>
          </p:nvPr>
        </p:nvSpPr>
        <p:spPr>
          <a:xfrm>
            <a:off x="-23272" y="6492875"/>
            <a:ext cx="395064" cy="365125"/>
          </a:xfrm>
        </p:spPr>
        <p:txBody>
          <a:bodyPr/>
          <a:lstStyle/>
          <a:p>
            <a:fld id="{5BA4D1DE-46DA-47C8-BD15-5DAF8639B247}" type="slidenum">
              <a:rPr lang="fr-FR" sz="1400" b="1" smtClean="0">
                <a:solidFill>
                  <a:schemeClr val="tx1"/>
                </a:solidFill>
              </a:rPr>
              <a:pPr/>
              <a:t>3</a:t>
            </a:fld>
            <a:endParaRPr lang="fr-FR" sz="1400" b="1" dirty="0">
              <a:solidFill>
                <a:schemeClr val="tx1"/>
              </a:solidFill>
            </a:endParaRPr>
          </a:p>
        </p:txBody>
      </p:sp>
      <p:sp>
        <p:nvSpPr>
          <p:cNvPr id="12" name="Rectangle 11"/>
          <p:cNvSpPr/>
          <p:nvPr/>
        </p:nvSpPr>
        <p:spPr>
          <a:xfrm>
            <a:off x="3446745" y="793949"/>
            <a:ext cx="2410212" cy="584775"/>
          </a:xfrm>
          <a:prstGeom prst="rect">
            <a:avLst/>
          </a:prstGeom>
        </p:spPr>
        <p:txBody>
          <a:bodyPr wrap="none">
            <a:spAutoFit/>
          </a:bodyPr>
          <a:lstStyle/>
          <a:p>
            <a:pPr lvl="0" algn="ctr">
              <a:spcBef>
                <a:spcPct val="0"/>
              </a:spcBef>
              <a:defRPr/>
            </a:pP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Introduction</a:t>
            </a:r>
            <a:endParaRPr lang="fr-FR" sz="3200" dirty="0"/>
          </a:p>
        </p:txBody>
      </p:sp>
      <p:sp>
        <p:nvSpPr>
          <p:cNvPr id="16" name="Espace réservé du contenu 2"/>
          <p:cNvSpPr txBox="1">
            <a:spLocks/>
          </p:cNvSpPr>
          <p:nvPr/>
        </p:nvSpPr>
        <p:spPr>
          <a:xfrm>
            <a:off x="457200" y="1397412"/>
            <a:ext cx="8229600" cy="40653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50000"/>
              </a:lnSpc>
              <a:spcBef>
                <a:spcPts val="0"/>
              </a:spcBef>
            </a:pPr>
            <a:r>
              <a:rPr lang="fr-FR" sz="1600" b="1" dirty="0"/>
              <a:t> </a:t>
            </a:r>
            <a:r>
              <a:rPr lang="fr-FR" sz="1600" b="1" dirty="0" smtClean="0"/>
              <a:t>     </a:t>
            </a:r>
            <a:r>
              <a:rPr lang="fr-FR" sz="2000" dirty="0" smtClean="0">
                <a:solidFill>
                  <a:schemeClr val="tx1"/>
                </a:solidFill>
                <a:latin typeface="Times New Roman" pitchFamily="18" charset="0"/>
                <a:cs typeface="Times New Roman" pitchFamily="18" charset="0"/>
              </a:rPr>
              <a:t>De nos jours, les systèmes des télécommunications reposent progressivement sur le lien sans fil via la communication sans fil ou mobile. Le nombre  d'utilisateurs est en plein expansion et le type de données à transmettre n'arrête pas de se diversifier. Ces besoins nécessitent donc, d'augmenter les capacités des systèmes  en terme de nombre d'utilisateurs et en terme de débit des données, tout en minimisant le coût      L'environnement est le même pour tous les utilisateurs et l'espace des fréquences disponibles est restreint. Pour une utilisation efficace des ressources disponibles, les utilisateurs des systèmes de communication sont amenés à y accéder en même temps. Ceci pose le problème d’accès multiples qui consiste à examiner comment organiser l’accès d’un nombre important d’utilisateurs à une ressource commune .     </a:t>
            </a:r>
            <a:endParaRPr lang="fr-FR"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73212921"/>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30</a:t>
            </a:fld>
            <a:endParaRPr lang="fr-FR" sz="1400" b="1" dirty="0">
              <a:solidFill>
                <a:schemeClr val="tx1"/>
              </a:solidFill>
            </a:endParaRPr>
          </a:p>
        </p:txBody>
      </p:sp>
      <p:sp>
        <p:nvSpPr>
          <p:cNvPr id="11" name="Rectangle 10"/>
          <p:cNvSpPr/>
          <p:nvPr/>
        </p:nvSpPr>
        <p:spPr>
          <a:xfrm>
            <a:off x="1961509" y="476672"/>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8" name="Rectangle 27"/>
          <p:cNvSpPr/>
          <p:nvPr/>
        </p:nvSpPr>
        <p:spPr>
          <a:xfrm>
            <a:off x="179512" y="836712"/>
            <a:ext cx="8302110" cy="523220"/>
          </a:xfrm>
          <a:prstGeom prst="rect">
            <a:avLst/>
          </a:prstGeom>
        </p:spPr>
        <p:txBody>
          <a:bodyPr wrap="square">
            <a:spAutoFit/>
          </a:bodyPr>
          <a:lstStyle/>
          <a:p>
            <a:pPr marL="457200" indent="-457200" algn="ctr">
              <a:buFont typeface="Wingdings" panose="05000000000000000000" pitchFamily="2" charset="2"/>
              <a:buChar char="v"/>
            </a:pP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TEB en </a:t>
            </a:r>
            <a:r>
              <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fonction de </a:t>
            </a: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nombre d’utilisateurs actifs</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32" name="Image 31"/>
          <p:cNvPicPr/>
          <p:nvPr/>
        </p:nvPicPr>
        <p:blipFill>
          <a:blip r:embed="rId2" cstate="print"/>
          <a:stretch>
            <a:fillRect/>
          </a:stretch>
        </p:blipFill>
        <p:spPr>
          <a:xfrm>
            <a:off x="-180528" y="1289968"/>
            <a:ext cx="4549140" cy="3003128"/>
          </a:xfrm>
          <a:prstGeom prst="rect">
            <a:avLst/>
          </a:prstGeom>
        </p:spPr>
      </p:pic>
      <p:pic>
        <p:nvPicPr>
          <p:cNvPr id="36" name="Image 35"/>
          <p:cNvPicPr/>
          <p:nvPr/>
        </p:nvPicPr>
        <p:blipFill>
          <a:blip r:embed="rId3" cstate="print"/>
          <a:stretch>
            <a:fillRect/>
          </a:stretch>
        </p:blipFill>
        <p:spPr>
          <a:xfrm>
            <a:off x="4859202" y="1269649"/>
            <a:ext cx="4533900" cy="3023448"/>
          </a:xfrm>
          <a:prstGeom prst="rect">
            <a:avLst/>
          </a:prstGeom>
        </p:spPr>
      </p:pic>
      <p:pic>
        <p:nvPicPr>
          <p:cNvPr id="38" name="Image 37"/>
          <p:cNvPicPr/>
          <p:nvPr/>
        </p:nvPicPr>
        <p:blipFill>
          <a:blip r:embed="rId4" cstate="print"/>
          <a:stretch>
            <a:fillRect/>
          </a:stretch>
        </p:blipFill>
        <p:spPr>
          <a:xfrm>
            <a:off x="2483768" y="4005064"/>
            <a:ext cx="4480560" cy="2868220"/>
          </a:xfrm>
          <a:prstGeom prst="rect">
            <a:avLst/>
          </a:prstGeom>
        </p:spPr>
      </p:pic>
      <p:sp>
        <p:nvSpPr>
          <p:cNvPr id="39" name="Rectangle 38"/>
          <p:cNvSpPr/>
          <p:nvPr/>
        </p:nvSpPr>
        <p:spPr>
          <a:xfrm>
            <a:off x="1280364" y="1248440"/>
            <a:ext cx="652743" cy="338554"/>
          </a:xfrm>
          <a:prstGeom prst="rect">
            <a:avLst/>
          </a:prstGeom>
        </p:spPr>
        <p:txBody>
          <a:bodyPr wrap="none">
            <a:spAutoFit/>
          </a:bodyPr>
          <a:lstStyle/>
          <a:p>
            <a:r>
              <a:rPr lang="fr-FR" sz="1600" i="1" dirty="0" smtClean="0">
                <a:solidFill>
                  <a:prstClr val="black"/>
                </a:solidFill>
                <a:latin typeface="Times New Roman" pitchFamily="18" charset="0"/>
                <a:cs typeface="Times New Roman" pitchFamily="18" charset="0"/>
              </a:rPr>
              <a:t>N</a:t>
            </a:r>
            <a:r>
              <a:rPr lang="fr-FR" sz="1600" dirty="0" smtClean="0">
                <a:solidFill>
                  <a:prstClr val="black"/>
                </a:solidFill>
                <a:latin typeface="Times New Roman" pitchFamily="18" charset="0"/>
                <a:cs typeface="Times New Roman" pitchFamily="18" charset="0"/>
              </a:rPr>
              <a:t> = 4</a:t>
            </a:r>
            <a:endParaRPr lang="fr-FR" sz="1600" dirty="0"/>
          </a:p>
        </p:txBody>
      </p:sp>
      <p:sp>
        <p:nvSpPr>
          <p:cNvPr id="40" name="Rectangle 39"/>
          <p:cNvSpPr/>
          <p:nvPr/>
        </p:nvSpPr>
        <p:spPr>
          <a:xfrm>
            <a:off x="7126152" y="1217960"/>
            <a:ext cx="641522" cy="338554"/>
          </a:xfrm>
          <a:prstGeom prst="rect">
            <a:avLst/>
          </a:prstGeom>
        </p:spPr>
        <p:txBody>
          <a:bodyPr wrap="none">
            <a:spAutoFit/>
          </a:bodyPr>
          <a:lstStyle/>
          <a:p>
            <a:r>
              <a:rPr lang="fr-FR" sz="1600" i="1" dirty="0">
                <a:solidFill>
                  <a:prstClr val="black"/>
                </a:solidFill>
                <a:latin typeface="Times New Roman" pitchFamily="18" charset="0"/>
                <a:cs typeface="Times New Roman" pitchFamily="18" charset="0"/>
              </a:rPr>
              <a:t>N</a:t>
            </a:r>
            <a:r>
              <a:rPr lang="fr-FR" sz="1600" dirty="0">
                <a:solidFill>
                  <a:prstClr val="black"/>
                </a:solidFill>
                <a:latin typeface="Times New Roman" pitchFamily="18" charset="0"/>
                <a:cs typeface="Times New Roman" pitchFamily="18" charset="0"/>
              </a:rPr>
              <a:t> = </a:t>
            </a:r>
            <a:r>
              <a:rPr lang="fr-FR" sz="1600" dirty="0" smtClean="0">
                <a:solidFill>
                  <a:prstClr val="black"/>
                </a:solidFill>
                <a:latin typeface="Times New Roman" pitchFamily="18" charset="0"/>
                <a:cs typeface="Times New Roman" pitchFamily="18" charset="0"/>
              </a:rPr>
              <a:t>6</a:t>
            </a:r>
            <a:endParaRPr lang="fr-FR" sz="1600" dirty="0"/>
          </a:p>
        </p:txBody>
      </p:sp>
      <p:sp>
        <p:nvSpPr>
          <p:cNvPr id="41" name="Rectangle 40"/>
          <p:cNvSpPr/>
          <p:nvPr/>
        </p:nvSpPr>
        <p:spPr>
          <a:xfrm>
            <a:off x="4576624" y="3954542"/>
            <a:ext cx="641522" cy="338554"/>
          </a:xfrm>
          <a:prstGeom prst="rect">
            <a:avLst/>
          </a:prstGeom>
        </p:spPr>
        <p:txBody>
          <a:bodyPr wrap="none">
            <a:spAutoFit/>
          </a:bodyPr>
          <a:lstStyle/>
          <a:p>
            <a:r>
              <a:rPr lang="fr-FR" sz="1600" i="1" dirty="0">
                <a:solidFill>
                  <a:prstClr val="black"/>
                </a:solidFill>
                <a:latin typeface="Times New Roman" pitchFamily="18" charset="0"/>
                <a:cs typeface="Times New Roman" pitchFamily="18" charset="0"/>
              </a:rPr>
              <a:t>N</a:t>
            </a:r>
            <a:r>
              <a:rPr lang="fr-FR" sz="1600" dirty="0">
                <a:solidFill>
                  <a:prstClr val="black"/>
                </a:solidFill>
                <a:latin typeface="Times New Roman" pitchFamily="18" charset="0"/>
                <a:cs typeface="Times New Roman" pitchFamily="18" charset="0"/>
              </a:rPr>
              <a:t> = </a:t>
            </a:r>
            <a:r>
              <a:rPr lang="fr-FR" sz="1600" dirty="0" smtClean="0">
                <a:solidFill>
                  <a:prstClr val="black"/>
                </a:solidFill>
                <a:latin typeface="Times New Roman" pitchFamily="18" charset="0"/>
                <a:cs typeface="Times New Roman" pitchFamily="18" charset="0"/>
              </a:rPr>
              <a:t>8</a:t>
            </a:r>
            <a:endParaRPr lang="fr-FR" sz="1600" dirty="0"/>
          </a:p>
        </p:txBody>
      </p:sp>
      <p:sp>
        <p:nvSpPr>
          <p:cNvPr id="33" name="Arc 32"/>
          <p:cNvSpPr/>
          <p:nvPr/>
        </p:nvSpPr>
        <p:spPr>
          <a:xfrm rot="20783352">
            <a:off x="2218848" y="3244380"/>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4" name="Arc 33"/>
          <p:cNvSpPr/>
          <p:nvPr/>
        </p:nvSpPr>
        <p:spPr>
          <a:xfrm rot="20505648" flipH="1">
            <a:off x="2230939" y="3249814"/>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5" name="Arc 34"/>
          <p:cNvSpPr/>
          <p:nvPr/>
        </p:nvSpPr>
        <p:spPr>
          <a:xfrm rot="20783352">
            <a:off x="7531873" y="2988408"/>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7" name="Arc 36"/>
          <p:cNvSpPr/>
          <p:nvPr/>
        </p:nvSpPr>
        <p:spPr>
          <a:xfrm rot="20505648" flipH="1">
            <a:off x="7543964" y="2993842"/>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8" name="Arc 47"/>
          <p:cNvSpPr/>
          <p:nvPr/>
        </p:nvSpPr>
        <p:spPr>
          <a:xfrm rot="20783352">
            <a:off x="5027160" y="5646261"/>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9" name="Arc 48"/>
          <p:cNvSpPr/>
          <p:nvPr/>
        </p:nvSpPr>
        <p:spPr>
          <a:xfrm rot="20505648" flipH="1">
            <a:off x="5039251" y="5651695"/>
            <a:ext cx="358164" cy="764803"/>
          </a:xfrm>
          <a:prstGeom prst="arc">
            <a:avLst>
              <a:gd name="adj1" fmla="val 16087895"/>
              <a:gd name="adj2" fmla="val 53217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Rectangle 6"/>
          <p:cNvSpPr/>
          <p:nvPr/>
        </p:nvSpPr>
        <p:spPr>
          <a:xfrm>
            <a:off x="2285999" y="2828836"/>
            <a:ext cx="5160913" cy="92333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fr-FR" dirty="0">
                <a:solidFill>
                  <a:schemeClr val="tx1"/>
                </a:solidFill>
              </a:rPr>
              <a:t>Selon le critère </a:t>
            </a:r>
            <a:r>
              <a:rPr lang="fr-FR" dirty="0" smtClean="0">
                <a:solidFill>
                  <a:schemeClr val="tx1"/>
                </a:solidFill>
              </a:rPr>
              <a:t>TEB</a:t>
            </a:r>
          </a:p>
          <a:p>
            <a:r>
              <a:rPr lang="fr-FR" dirty="0" smtClean="0">
                <a:solidFill>
                  <a:schemeClr val="tx1"/>
                </a:solidFill>
              </a:rPr>
              <a:t> </a:t>
            </a:r>
            <a:r>
              <a:rPr lang="fr-FR" dirty="0">
                <a:solidFill>
                  <a:schemeClr val="tx1"/>
                </a:solidFill>
              </a:rPr>
              <a:t>L</a:t>
            </a:r>
            <a:r>
              <a:rPr lang="fr-FR" dirty="0" smtClean="0">
                <a:solidFill>
                  <a:schemeClr val="tx1"/>
                </a:solidFill>
              </a:rPr>
              <a:t>es </a:t>
            </a:r>
            <a:r>
              <a:rPr lang="fr-FR" dirty="0">
                <a:solidFill>
                  <a:schemeClr val="tx1"/>
                </a:solidFill>
              </a:rPr>
              <a:t>séquences PRN du code ZCZ sont les candidats appropriés pour les systèmes MC-CDMA </a:t>
            </a:r>
            <a:r>
              <a:rPr lang="fr-FR" dirty="0" smtClean="0">
                <a:solidFill>
                  <a:schemeClr val="tx1"/>
                </a:solidFill>
              </a:rPr>
              <a:t>asynchrones</a:t>
            </a:r>
            <a:endParaRPr lang="fr-FR" dirty="0"/>
          </a:p>
        </p:txBody>
      </p:sp>
    </p:spTree>
    <p:extLst>
      <p:ext uri="{BB962C8B-B14F-4D97-AF65-F5344CB8AC3E}">
        <p14:creationId xmlns:p14="http://schemas.microsoft.com/office/powerpoint/2010/main" val="42285985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down)">
                                      <p:cBhvr>
                                        <p:cTn id="10" dur="500"/>
                                        <p:tgtEl>
                                          <p:spTgt spid="4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down)">
                                      <p:cBhvr>
                                        <p:cTn id="13" dur="500"/>
                                        <p:tgtEl>
                                          <p:spTgt spid="3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6" presetClass="emph" presetSubtype="0" fill="hold" grpId="0" nodeType="withEffect">
                                  <p:stCondLst>
                                    <p:cond delay="0"/>
                                  </p:stCondLst>
                                  <p:childTnLst>
                                    <p:animScale>
                                      <p:cBhvr>
                                        <p:cTn id="28"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7" grpId="0" animBg="1"/>
      <p:bldP spid="48" grpId="0" animBg="1"/>
      <p:bldP spid="49" grpId="0" animBg="1"/>
      <p:bldP spid="7" grpId="0" animBg="1"/>
      <p:bldP spid="7"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31</a:t>
            </a:fld>
            <a:endParaRPr lang="fr-FR" sz="1400" b="1" dirty="0">
              <a:solidFill>
                <a:schemeClr val="tx1"/>
              </a:solidFill>
            </a:endParaRPr>
          </a:p>
        </p:txBody>
      </p:sp>
      <p:sp>
        <p:nvSpPr>
          <p:cNvPr id="11" name="Rectangle 10"/>
          <p:cNvSpPr/>
          <p:nvPr/>
        </p:nvSpPr>
        <p:spPr>
          <a:xfrm>
            <a:off x="1763688" y="601524"/>
            <a:ext cx="5856883"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CF</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27" name="Image 26"/>
          <p:cNvPicPr/>
          <p:nvPr/>
        </p:nvPicPr>
        <p:blipFill>
          <a:blip r:embed="rId2" cstate="print"/>
          <a:stretch>
            <a:fillRect/>
          </a:stretch>
        </p:blipFill>
        <p:spPr>
          <a:xfrm>
            <a:off x="1691680" y="1512570"/>
            <a:ext cx="5760640" cy="4436710"/>
          </a:xfrm>
          <a:prstGeom prst="rect">
            <a:avLst/>
          </a:prstGeom>
        </p:spPr>
      </p:pic>
      <p:cxnSp>
        <p:nvCxnSpPr>
          <p:cNvPr id="26" name="Connecteur droit 25"/>
          <p:cNvCxnSpPr/>
          <p:nvPr/>
        </p:nvCxnSpPr>
        <p:spPr>
          <a:xfrm flipH="1">
            <a:off x="5475909" y="2003396"/>
            <a:ext cx="11875" cy="3600351"/>
          </a:xfrm>
          <a:prstGeom prst="line">
            <a:avLst/>
          </a:prstGeom>
          <a:ln w="38100">
            <a:prstDash val="dash"/>
          </a:ln>
        </p:spPr>
        <p:style>
          <a:lnRef idx="1">
            <a:schemeClr val="accent2"/>
          </a:lnRef>
          <a:fillRef idx="0">
            <a:schemeClr val="accent2"/>
          </a:fillRef>
          <a:effectRef idx="0">
            <a:schemeClr val="accent2"/>
          </a:effectRef>
          <a:fontRef idx="minor">
            <a:schemeClr val="tx1"/>
          </a:fontRef>
        </p:style>
      </p:cxnSp>
      <p:sp>
        <p:nvSpPr>
          <p:cNvPr id="28" name="Rectangle 27"/>
          <p:cNvSpPr/>
          <p:nvPr/>
        </p:nvSpPr>
        <p:spPr>
          <a:xfrm flipH="1">
            <a:off x="3081583" y="4685534"/>
            <a:ext cx="2384993" cy="7898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5047247" y="5507940"/>
            <a:ext cx="651140" cy="369332"/>
          </a:xfrm>
          <a:prstGeom prst="rect">
            <a:avLst/>
          </a:prstGeom>
          <a:solidFill>
            <a:schemeClr val="accent6">
              <a:lumMod val="40000"/>
              <a:lumOff val="60000"/>
            </a:schemeClr>
          </a:solidFill>
        </p:spPr>
        <p:txBody>
          <a:bodyPr wrap="none">
            <a:spAutoFit/>
          </a:bodyPr>
          <a:lstStyle/>
          <a:p>
            <a:r>
              <a:rPr lang="fr-FR" dirty="0" smtClean="0">
                <a:solidFill>
                  <a:srgbClr val="FF0000"/>
                </a:solidFill>
              </a:rPr>
              <a:t>&lt;128</a:t>
            </a:r>
            <a:endParaRPr lang="fr-FR" dirty="0"/>
          </a:p>
        </p:txBody>
      </p:sp>
      <p:cxnSp>
        <p:nvCxnSpPr>
          <p:cNvPr id="30" name="Connecteur droit avec flèche 29"/>
          <p:cNvCxnSpPr/>
          <p:nvPr/>
        </p:nvCxnSpPr>
        <p:spPr>
          <a:xfrm flipH="1" flipV="1">
            <a:off x="6232301" y="2708920"/>
            <a:ext cx="217939" cy="900040"/>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31" name="Rectangle 30"/>
          <p:cNvSpPr/>
          <p:nvPr/>
        </p:nvSpPr>
        <p:spPr>
          <a:xfrm>
            <a:off x="5818912" y="3608166"/>
            <a:ext cx="2016040" cy="830997"/>
          </a:xfrm>
          <a:prstGeom prst="rect">
            <a:avLst/>
          </a:prstGeom>
          <a:solidFill>
            <a:schemeClr val="tx2">
              <a:lumMod val="40000"/>
              <a:lumOff val="60000"/>
            </a:schemeClr>
          </a:solidFill>
          <a:ln>
            <a:solidFill>
              <a:schemeClr val="accent1"/>
            </a:solidFill>
          </a:ln>
        </p:spPr>
        <p:txBody>
          <a:bodyPr wrap="square">
            <a:spAutoFit/>
          </a:bodyPr>
          <a:lstStyle/>
          <a:p>
            <a:pPr algn="ctr"/>
            <a:r>
              <a:rPr lang="fr-FR" sz="1600" dirty="0"/>
              <a:t>Valeur élevées de CF ce qui entraîne une distorsion du </a:t>
            </a:r>
            <a:r>
              <a:rPr lang="fr-FR" sz="1600" dirty="0" smtClean="0"/>
              <a:t>signal</a:t>
            </a:r>
            <a:endParaRPr lang="fr-FR" sz="1600" dirty="0"/>
          </a:p>
        </p:txBody>
      </p:sp>
      <p:sp>
        <p:nvSpPr>
          <p:cNvPr id="32" name="Rectangle 31"/>
          <p:cNvSpPr/>
          <p:nvPr/>
        </p:nvSpPr>
        <p:spPr>
          <a:xfrm>
            <a:off x="2646040" y="2828836"/>
            <a:ext cx="3726160" cy="64633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fr-FR" dirty="0" smtClean="0">
                <a:solidFill>
                  <a:schemeClr val="tx1"/>
                </a:solidFill>
              </a:rPr>
              <a:t>Un </a:t>
            </a:r>
            <a:r>
              <a:rPr lang="fr-FR" dirty="0">
                <a:solidFill>
                  <a:schemeClr val="tx1"/>
                </a:solidFill>
              </a:rPr>
              <a:t>compromis doit être établi entre un faible TEB et un faible CF</a:t>
            </a:r>
            <a:endParaRPr lang="fr-FR" dirty="0">
              <a:solidFill>
                <a:schemeClr val="tx1"/>
              </a:solidFill>
            </a:endParaRPr>
          </a:p>
        </p:txBody>
      </p:sp>
    </p:spTree>
    <p:extLst>
      <p:ext uri="{BB962C8B-B14F-4D97-AF65-F5344CB8AC3E}">
        <p14:creationId xmlns:p14="http://schemas.microsoft.com/office/powerpoint/2010/main" val="25144949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par>
                          <p:cTn id="7" fill="hold">
                            <p:stCondLst>
                              <p:cond delay="0"/>
                            </p:stCondLst>
                            <p:childTnLst>
                              <p:par>
                                <p:cTn id="8" presetID="5" presetClass="entr" presetSubtype="10" fill="hold" grpId="0" nodeType="after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checkerboard(across)">
                                      <p:cBhvr>
                                        <p:cTn id="10" dur="500"/>
                                        <p:tgtEl>
                                          <p:spTgt spid="29"/>
                                        </p:tgtEl>
                                      </p:cBhvr>
                                    </p:animEffect>
                                  </p:childTnLst>
                                </p:cTn>
                              </p:par>
                            </p:childTnLst>
                          </p:cTn>
                        </p:par>
                        <p:par>
                          <p:cTn id="11" fill="hold">
                            <p:stCondLst>
                              <p:cond delay="500"/>
                            </p:stCondLst>
                            <p:childTnLst>
                              <p:par>
                                <p:cTn id="12" presetID="29"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1000" fill="hold"/>
                                        <p:tgtEl>
                                          <p:spTgt spid="28"/>
                                        </p:tgtEl>
                                        <p:attrNameLst>
                                          <p:attrName>ppt_x</p:attrName>
                                        </p:attrNameLst>
                                      </p:cBhvr>
                                      <p:tavLst>
                                        <p:tav tm="0">
                                          <p:val>
                                            <p:strVal val="#ppt_x-.2"/>
                                          </p:val>
                                        </p:tav>
                                        <p:tav tm="100000">
                                          <p:val>
                                            <p:strVal val="#ppt_x"/>
                                          </p:val>
                                        </p:tav>
                                      </p:tavLst>
                                    </p:anim>
                                    <p:anim calcmode="lin" valueType="num">
                                      <p:cBhvr>
                                        <p:cTn id="15"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checkerboard(across)">
                                      <p:cBhvr>
                                        <p:cTn id="21" dur="500"/>
                                        <p:tgtEl>
                                          <p:spTgt spid="31"/>
                                        </p:tgtEl>
                                      </p:cBhvr>
                                    </p:animEffect>
                                  </p:childTnLst>
                                </p:cTn>
                              </p:par>
                            </p:childTnLst>
                          </p:cTn>
                        </p:par>
                        <p:par>
                          <p:cTn id="22" fill="hold">
                            <p:stCondLst>
                              <p:cond delay="500"/>
                            </p:stCondLst>
                            <p:childTnLst>
                              <p:par>
                                <p:cTn id="23" presetID="53" presetClass="entr" presetSubtype="0"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1" nodeType="click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par>
                                <p:cTn id="32" presetID="6" presetClass="emph" presetSubtype="0" fill="hold" grpId="0" nodeType="withEffect">
                                  <p:stCondLst>
                                    <p:cond delay="0"/>
                                  </p:stCondLst>
                                  <p:childTnLst>
                                    <p:animScale>
                                      <p:cBhvr>
                                        <p:cTn id="33" dur="2000" fill="hold"/>
                                        <p:tgtEl>
                                          <p:spTgt spid="3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1" grpId="0" animBg="1"/>
      <p:bldP spid="32" grpId="0" animBg="1"/>
      <p:bldP spid="32"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32</a:t>
            </a:fld>
            <a:endParaRPr lang="fr-FR" sz="1400" b="1" dirty="0">
              <a:solidFill>
                <a:schemeClr val="tx1"/>
              </a:solidFill>
            </a:endParaRPr>
          </a:p>
        </p:txBody>
      </p:sp>
      <p:sp>
        <p:nvSpPr>
          <p:cNvPr id="11" name="Rectangle 10"/>
          <p:cNvSpPr/>
          <p:nvPr/>
        </p:nvSpPr>
        <p:spPr>
          <a:xfrm>
            <a:off x="1763688" y="601524"/>
            <a:ext cx="6264696"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Performances en termes de TEB et de CF</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3017921759"/>
              </p:ext>
            </p:extLst>
          </p:nvPr>
        </p:nvGraphicFramePr>
        <p:xfrm>
          <a:off x="2011588" y="1772817"/>
          <a:ext cx="5440731" cy="3291840"/>
        </p:xfrm>
        <a:graphic>
          <a:graphicData uri="http://schemas.openxmlformats.org/drawingml/2006/table">
            <a:tbl>
              <a:tblPr firstRow="1" firstCol="1" bandRow="1">
                <a:tableStyleId>{5C22544A-7EE6-4342-B048-85BDC9FD1C3A}</a:tableStyleId>
              </a:tblPr>
              <a:tblGrid>
                <a:gridCol w="2344388"/>
                <a:gridCol w="2026145"/>
                <a:gridCol w="1070198"/>
              </a:tblGrid>
              <a:tr h="452661">
                <a:tc>
                  <a:txBody>
                    <a:bodyPr/>
                    <a:lstStyle/>
                    <a:p>
                      <a:pPr algn="ctr">
                        <a:lnSpc>
                          <a:spcPct val="150000"/>
                        </a:lnSpc>
                        <a:spcBef>
                          <a:spcPts val="600"/>
                        </a:spcBef>
                        <a:spcAft>
                          <a:spcPts val="0"/>
                        </a:spcAft>
                      </a:pPr>
                      <a:r>
                        <a:rPr lang="fr-FR" sz="2400" dirty="0">
                          <a:effectLst/>
                        </a:rPr>
                        <a:t>Séquences PRN</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a:effectLst/>
                        </a:rPr>
                        <a:t>TEB</a:t>
                      </a:r>
                      <a:endParaRPr lang="fr-FR" sz="240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a:effectLst/>
                        </a:rPr>
                        <a:t>CF</a:t>
                      </a:r>
                      <a:endParaRPr lang="fr-FR" sz="2400">
                        <a:effectLst/>
                        <a:latin typeface="Calibri"/>
                        <a:ea typeface="Calibri"/>
                        <a:cs typeface="Arial"/>
                      </a:endParaRPr>
                    </a:p>
                  </a:txBody>
                  <a:tcPr marL="68580" marR="68580" marT="0" marB="0"/>
                </a:tc>
              </a:tr>
              <a:tr h="452661">
                <a:tc>
                  <a:txBody>
                    <a:bodyPr/>
                    <a:lstStyle/>
                    <a:p>
                      <a:pPr algn="just">
                        <a:lnSpc>
                          <a:spcPct val="150000"/>
                        </a:lnSpc>
                        <a:spcBef>
                          <a:spcPts val="600"/>
                        </a:spcBef>
                        <a:spcAft>
                          <a:spcPts val="0"/>
                        </a:spcAft>
                      </a:pPr>
                      <a:r>
                        <a:rPr lang="fr-FR" sz="2400" dirty="0">
                          <a:effectLst/>
                        </a:rPr>
                        <a:t>Gold </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Elevé</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a:effectLst/>
                        </a:rPr>
                        <a:t>Moyen</a:t>
                      </a:r>
                      <a:endParaRPr lang="fr-FR" sz="2400">
                        <a:effectLst/>
                        <a:latin typeface="Calibri"/>
                        <a:ea typeface="Calibri"/>
                        <a:cs typeface="Arial"/>
                      </a:endParaRPr>
                    </a:p>
                  </a:txBody>
                  <a:tcPr marL="68580" marR="68580" marT="0" marB="0"/>
                </a:tc>
              </a:tr>
              <a:tr h="452661">
                <a:tc>
                  <a:txBody>
                    <a:bodyPr/>
                    <a:lstStyle/>
                    <a:p>
                      <a:pPr algn="just">
                        <a:lnSpc>
                          <a:spcPct val="150000"/>
                        </a:lnSpc>
                        <a:spcBef>
                          <a:spcPts val="600"/>
                        </a:spcBef>
                        <a:spcAft>
                          <a:spcPts val="0"/>
                        </a:spcAft>
                      </a:pPr>
                      <a:r>
                        <a:rPr lang="fr-FR" sz="2400">
                          <a:effectLst/>
                        </a:rPr>
                        <a:t>Walsh-Hadamard</a:t>
                      </a:r>
                      <a:endParaRPr lang="fr-FR" sz="240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Faible</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a:effectLst/>
                        </a:rPr>
                        <a:t>Moyen</a:t>
                      </a:r>
                      <a:endParaRPr lang="fr-FR" sz="2400">
                        <a:effectLst/>
                        <a:latin typeface="Calibri"/>
                        <a:ea typeface="Calibri"/>
                        <a:cs typeface="Arial"/>
                      </a:endParaRPr>
                    </a:p>
                  </a:txBody>
                  <a:tcPr marL="68580" marR="68580" marT="0" marB="0"/>
                </a:tc>
              </a:tr>
              <a:tr h="452661">
                <a:tc>
                  <a:txBody>
                    <a:bodyPr/>
                    <a:lstStyle/>
                    <a:p>
                      <a:pPr algn="just">
                        <a:lnSpc>
                          <a:spcPct val="150000"/>
                        </a:lnSpc>
                        <a:spcBef>
                          <a:spcPts val="600"/>
                        </a:spcBef>
                        <a:spcAft>
                          <a:spcPts val="0"/>
                        </a:spcAft>
                      </a:pPr>
                      <a:r>
                        <a:rPr lang="fr-FR" sz="2400">
                          <a:effectLst/>
                        </a:rPr>
                        <a:t>OVSF</a:t>
                      </a:r>
                      <a:endParaRPr lang="fr-FR" sz="240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Faible</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Faible</a:t>
                      </a:r>
                      <a:endParaRPr lang="fr-FR" sz="2400" dirty="0">
                        <a:effectLst/>
                        <a:latin typeface="Calibri"/>
                        <a:ea typeface="Calibri"/>
                        <a:cs typeface="Arial"/>
                      </a:endParaRPr>
                    </a:p>
                  </a:txBody>
                  <a:tcPr marL="68580" marR="68580" marT="0" marB="0"/>
                </a:tc>
              </a:tr>
              <a:tr h="452661">
                <a:tc>
                  <a:txBody>
                    <a:bodyPr/>
                    <a:lstStyle/>
                    <a:p>
                      <a:pPr algn="just">
                        <a:lnSpc>
                          <a:spcPct val="150000"/>
                        </a:lnSpc>
                        <a:spcBef>
                          <a:spcPts val="600"/>
                        </a:spcBef>
                        <a:spcAft>
                          <a:spcPts val="0"/>
                        </a:spcAft>
                      </a:pPr>
                      <a:r>
                        <a:rPr lang="fr-FR" sz="2400">
                          <a:effectLst/>
                        </a:rPr>
                        <a:t>ZCZ</a:t>
                      </a:r>
                      <a:endParaRPr lang="fr-FR" sz="240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Faible</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a:effectLst/>
                        </a:rPr>
                        <a:t>Faible</a:t>
                      </a:r>
                      <a:endParaRPr lang="fr-FR" sz="2400">
                        <a:effectLst/>
                        <a:latin typeface="Calibri"/>
                        <a:ea typeface="Calibri"/>
                        <a:cs typeface="Arial"/>
                      </a:endParaRPr>
                    </a:p>
                  </a:txBody>
                  <a:tcPr marL="68580" marR="68580" marT="0" marB="0"/>
                </a:tc>
              </a:tr>
              <a:tr h="452661">
                <a:tc>
                  <a:txBody>
                    <a:bodyPr/>
                    <a:lstStyle/>
                    <a:p>
                      <a:pPr algn="just">
                        <a:lnSpc>
                          <a:spcPct val="150000"/>
                        </a:lnSpc>
                        <a:spcBef>
                          <a:spcPts val="600"/>
                        </a:spcBef>
                        <a:spcAft>
                          <a:spcPts val="0"/>
                        </a:spcAft>
                      </a:pPr>
                      <a:r>
                        <a:rPr lang="fr-FR" sz="2400">
                          <a:effectLst/>
                        </a:rPr>
                        <a:t>De Bruijn</a:t>
                      </a:r>
                      <a:endParaRPr lang="fr-FR" sz="240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Elevé</a:t>
                      </a:r>
                      <a:endParaRPr lang="fr-FR" sz="2400" dirty="0">
                        <a:effectLst/>
                        <a:latin typeface="Calibri"/>
                        <a:ea typeface="Calibri"/>
                        <a:cs typeface="Arial"/>
                      </a:endParaRPr>
                    </a:p>
                  </a:txBody>
                  <a:tcPr marL="68580" marR="68580" marT="0" marB="0"/>
                </a:tc>
                <a:tc>
                  <a:txBody>
                    <a:bodyPr/>
                    <a:lstStyle/>
                    <a:p>
                      <a:pPr algn="ctr">
                        <a:lnSpc>
                          <a:spcPct val="150000"/>
                        </a:lnSpc>
                        <a:spcBef>
                          <a:spcPts val="600"/>
                        </a:spcBef>
                        <a:spcAft>
                          <a:spcPts val="0"/>
                        </a:spcAft>
                      </a:pPr>
                      <a:r>
                        <a:rPr lang="fr-FR" sz="2400" dirty="0">
                          <a:effectLst/>
                        </a:rPr>
                        <a:t>Faible</a:t>
                      </a:r>
                      <a:endParaRPr lang="fr-FR" sz="2400" dirty="0">
                        <a:effectLst/>
                        <a:latin typeface="Calibri"/>
                        <a:ea typeface="Calibri"/>
                        <a:cs typeface="Arial"/>
                      </a:endParaRPr>
                    </a:p>
                  </a:txBody>
                  <a:tcPr marL="68580" marR="68580" marT="0" marB="0"/>
                </a:tc>
              </a:tr>
            </a:tbl>
          </a:graphicData>
        </a:graphic>
      </p:graphicFrame>
      <p:sp>
        <p:nvSpPr>
          <p:cNvPr id="6" name="Rectangle 5"/>
          <p:cNvSpPr/>
          <p:nvPr/>
        </p:nvSpPr>
        <p:spPr>
          <a:xfrm>
            <a:off x="2463185" y="1103888"/>
            <a:ext cx="4217629" cy="461665"/>
          </a:xfrm>
          <a:prstGeom prst="rect">
            <a:avLst/>
          </a:prstGeom>
        </p:spPr>
        <p:txBody>
          <a:bodyPr wrap="none">
            <a:spAutoFit/>
          </a:bodyPr>
          <a:lstStyle/>
          <a:p>
            <a:r>
              <a:rPr lang="fr-FR" sz="24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Comparaison des performances</a:t>
            </a:r>
          </a:p>
        </p:txBody>
      </p:sp>
    </p:spTree>
    <p:extLst>
      <p:ext uri="{BB962C8B-B14F-4D97-AF65-F5344CB8AC3E}">
        <p14:creationId xmlns:p14="http://schemas.microsoft.com/office/powerpoint/2010/main" val="168940583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33</a:t>
            </a:fld>
            <a:endParaRPr lang="fr-FR" sz="1400" b="1" dirty="0">
              <a:solidFill>
                <a:schemeClr val="tx1"/>
              </a:solidFill>
            </a:endParaRPr>
          </a:p>
        </p:txBody>
      </p:sp>
      <p:sp>
        <p:nvSpPr>
          <p:cNvPr id="11" name="Rectangle 10"/>
          <p:cNvSpPr/>
          <p:nvPr/>
        </p:nvSpPr>
        <p:spPr>
          <a:xfrm>
            <a:off x="1763688" y="601524"/>
            <a:ext cx="6264696"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Conclusion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147316" y="1124744"/>
            <a:ext cx="9134692" cy="5539978"/>
          </a:xfrm>
          <a:prstGeom prst="rect">
            <a:avLst/>
          </a:prstGeom>
        </p:spPr>
        <p:txBody>
          <a:bodyPr wrap="square">
            <a:spAutoFit/>
          </a:bodyPr>
          <a:lstStyle/>
          <a:p>
            <a:r>
              <a:rPr lang="fr-FR" sz="2400" dirty="0"/>
              <a:t>La MC-CDMA est considérée comme l’une des techniques d’accès multiple adéquate pour les communications sans fil de nouvelle génération. Grace à la combinaison des deux techniques : l’OFDM et la CDMA, la MC-CDMA partage plusieurs utilisateurs dans la même bande de fréquence. </a:t>
            </a:r>
          </a:p>
          <a:p>
            <a:r>
              <a:rPr lang="fr-FR" sz="2400" dirty="0"/>
              <a:t>    Le choix des codes PRN joue un rôle essentiel dans la performance des systèmes MC-CDMA en termes des interférences et des niveaux des </a:t>
            </a:r>
            <a:r>
              <a:rPr lang="fr-FR" sz="2400" dirty="0" err="1"/>
              <a:t>CFs</a:t>
            </a:r>
            <a:r>
              <a:rPr lang="fr-FR" sz="2400" dirty="0"/>
              <a:t>.</a:t>
            </a:r>
          </a:p>
          <a:p>
            <a:r>
              <a:rPr lang="fr-FR" sz="2400" dirty="0"/>
              <a:t>    L’objectif principal de ce travail de Master était d’améliorer les performances d'un système MC-CDMA grâce au choix approprié des séquences PRN.  Cinq types de codes ont été considérés, il s’agit des codes Gold, WH, OVSF, DB et ZCZ. Les performances en termes de TEB (l’effet des </a:t>
            </a:r>
            <a:r>
              <a:rPr lang="fr-FR" sz="2400" dirty="0" smtClean="0"/>
              <a:t>interférences) </a:t>
            </a:r>
            <a:r>
              <a:rPr lang="fr-FR" sz="2400" dirty="0"/>
              <a:t>et les niveaux des </a:t>
            </a:r>
            <a:r>
              <a:rPr lang="fr-FR" sz="2400" dirty="0" err="1"/>
              <a:t>CFs</a:t>
            </a:r>
            <a:r>
              <a:rPr lang="fr-FR" sz="2400" dirty="0"/>
              <a:t> de ces codes utilisés dans un système MC-CDMA ont été analysées et comparées. </a:t>
            </a:r>
            <a:r>
              <a:rPr lang="fr-FR" dirty="0"/>
              <a:t>	</a:t>
            </a:r>
          </a:p>
          <a:p>
            <a:r>
              <a:rPr lang="fr-FR" dirty="0"/>
              <a:t>    </a:t>
            </a:r>
          </a:p>
        </p:txBody>
      </p:sp>
    </p:spTree>
    <p:extLst>
      <p:ext uri="{BB962C8B-B14F-4D97-AF65-F5344CB8AC3E}">
        <p14:creationId xmlns:p14="http://schemas.microsoft.com/office/powerpoint/2010/main" val="2640221315"/>
      </p:ext>
    </p:extLst>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a:xfrm>
            <a:off x="0" y="6492875"/>
            <a:ext cx="395064" cy="365125"/>
          </a:xfrm>
        </p:spPr>
        <p:txBody>
          <a:bodyPr/>
          <a:lstStyle/>
          <a:p>
            <a:fld id="{5BA4D1DE-46DA-47C8-BD15-5DAF8639B247}" type="slidenum">
              <a:rPr lang="fr-FR" sz="1400" b="1" smtClean="0">
                <a:solidFill>
                  <a:schemeClr val="tx1"/>
                </a:solidFill>
              </a:rPr>
              <a:pPr/>
              <a:t>34</a:t>
            </a:fld>
            <a:endParaRPr lang="fr-FR" sz="1400" b="1" dirty="0">
              <a:solidFill>
                <a:schemeClr val="tx1"/>
              </a:solidFill>
            </a:endParaRPr>
          </a:p>
        </p:txBody>
      </p:sp>
      <p:sp>
        <p:nvSpPr>
          <p:cNvPr id="11" name="Rectangle 10"/>
          <p:cNvSpPr/>
          <p:nvPr/>
        </p:nvSpPr>
        <p:spPr>
          <a:xfrm>
            <a:off x="1763688" y="601524"/>
            <a:ext cx="6264696" cy="523220"/>
          </a:xfrm>
          <a:prstGeom prst="rect">
            <a:avLst/>
          </a:prstGeom>
        </p:spPr>
        <p:txBody>
          <a:bodyPr wrap="square">
            <a:spAutoFit/>
          </a:bodyPr>
          <a:lstStyle/>
          <a:p>
            <a:pPr lvl="0" algn="ctr"/>
            <a:r>
              <a:rPr lang="fr-FR" sz="2800" b="1"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Conclusion</a:t>
            </a:r>
            <a:endParaRPr lang="fr-FR"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ndParaRPr>
          </a:p>
        </p:txBody>
      </p:sp>
      <p:sp>
        <p:nvSpPr>
          <p:cNvPr id="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fr-FR"/>
          </a:p>
        </p:txBody>
      </p:sp>
      <p:sp>
        <p:nvSpPr>
          <p:cNvPr id="1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 name="Rectangle 2"/>
          <p:cNvSpPr>
            <a:spLocks noChangeArrowheads="1"/>
          </p:cNvSpPr>
          <p:nvPr/>
        </p:nvSpPr>
        <p:spPr bwMode="auto">
          <a:xfrm>
            <a:off x="-4128" y="-273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 name="Forme libre 18"/>
          <p:cNvSpPr/>
          <p:nvPr/>
        </p:nvSpPr>
        <p:spPr>
          <a:xfrm>
            <a:off x="1327512" y="-2738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20" name="Forme libre 19"/>
          <p:cNvSpPr/>
          <p:nvPr/>
        </p:nvSpPr>
        <p:spPr>
          <a:xfrm>
            <a:off x="2687488" y="-2738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21" name="Forme libre 20"/>
          <p:cNvSpPr/>
          <p:nvPr/>
        </p:nvSpPr>
        <p:spPr>
          <a:xfrm>
            <a:off x="3894176" y="-2738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22" name="Forme libre 21"/>
          <p:cNvSpPr/>
          <p:nvPr/>
        </p:nvSpPr>
        <p:spPr>
          <a:xfrm>
            <a:off x="5159400" y="-2738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23" name="Forme libre 22"/>
          <p:cNvSpPr/>
          <p:nvPr/>
        </p:nvSpPr>
        <p:spPr>
          <a:xfrm>
            <a:off x="6450240" y="-26844"/>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24" name="Forme libre 23"/>
          <p:cNvSpPr/>
          <p:nvPr/>
        </p:nvSpPr>
        <p:spPr>
          <a:xfrm>
            <a:off x="7828552" y="-2738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25" name="Forme libre 24"/>
          <p:cNvSpPr/>
          <p:nvPr/>
        </p:nvSpPr>
        <p:spPr>
          <a:xfrm>
            <a:off x="-4128" y="-23396"/>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3"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7"/>
          <p:cNvSpPr>
            <a:spLocks noChangeArrowheads="1"/>
          </p:cNvSpPr>
          <p:nvPr/>
        </p:nvSpPr>
        <p:spPr bwMode="auto">
          <a:xfrm>
            <a:off x="0" y="882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4"/>
          <p:cNvSpPr/>
          <p:nvPr/>
        </p:nvSpPr>
        <p:spPr>
          <a:xfrm>
            <a:off x="-4128" y="1190357"/>
            <a:ext cx="9138820" cy="5262979"/>
          </a:xfrm>
          <a:prstGeom prst="rect">
            <a:avLst/>
          </a:prstGeom>
        </p:spPr>
        <p:txBody>
          <a:bodyPr wrap="square">
            <a:spAutoFit/>
          </a:bodyPr>
          <a:lstStyle/>
          <a:p>
            <a:r>
              <a:rPr lang="fr-FR" sz="2400" dirty="0" smtClean="0"/>
              <a:t>    Afin </a:t>
            </a:r>
            <a:r>
              <a:rPr lang="fr-FR" sz="2400" dirty="0"/>
              <a:t>de mieux évaluer les performances du système MC-CDMA pour différents codes PRN, nous avons examiné en premier lieu l’effet de longueur des séquences PRN et l’effet  du nombre d'utilisateurs actifs sur les performances du TEB. Ensuite,  les niveaux des </a:t>
            </a:r>
            <a:r>
              <a:rPr lang="fr-FR" sz="2400" dirty="0" err="1"/>
              <a:t>CFs</a:t>
            </a:r>
            <a:r>
              <a:rPr lang="fr-FR" sz="2400" dirty="0"/>
              <a:t> ont était examinés avec un nombre moyen d’utilisateur (04 utilisateur) et un rapport SNR nominal (15dB).    </a:t>
            </a:r>
          </a:p>
          <a:p>
            <a:r>
              <a:rPr lang="fr-FR" sz="2400" dirty="0"/>
              <a:t>    Les résultats obtenus pour différentes séquences PRN montrent que les performances du système au niveau de TEB se dégradent avec l’augmentation du nombre d’utilisateurs et s’améliorent avec l’augmentation de la longueur de la séquence d’étalement. Le système avec les codes OVSF et ZCZ montre de bonnes performances en termes de CF et de TEB. Nous concluons que les séquences ZCZ ont le meilleur compromis possible et sont donc le candidat approprié pour les systèmes MC-CDMA asynchrones.</a:t>
            </a:r>
          </a:p>
        </p:txBody>
      </p:sp>
    </p:spTree>
    <p:extLst>
      <p:ext uri="{BB962C8B-B14F-4D97-AF65-F5344CB8AC3E}">
        <p14:creationId xmlns:p14="http://schemas.microsoft.com/office/powerpoint/2010/main" val="3585470125"/>
      </p:ext>
    </p:extLst>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Résultat de recherche d'images pour &quot;telecommunication&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028" name="AutoShape 4" descr="Résultat de recherche d'images pour &quot;telecommunication&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030" name="Picture 6" descr="C:\Users\acer\Desktop\téléchargement.jpg"/>
          <p:cNvPicPr>
            <a:picLocks noChangeAspect="1" noChangeArrowheads="1"/>
          </p:cNvPicPr>
          <p:nvPr/>
        </p:nvPicPr>
        <p:blipFill>
          <a:blip r:embed="rId2" cstate="print"/>
          <a:srcRect/>
          <a:stretch>
            <a:fillRect/>
          </a:stretch>
        </p:blipFill>
        <p:spPr bwMode="auto">
          <a:xfrm>
            <a:off x="0" y="0"/>
            <a:ext cx="9179543" cy="7304998"/>
          </a:xfrm>
          <a:prstGeom prst="rect">
            <a:avLst/>
          </a:prstGeom>
          <a:noFill/>
        </p:spPr>
      </p:pic>
      <p:sp>
        <p:nvSpPr>
          <p:cNvPr id="12" name="Rectangle 11"/>
          <p:cNvSpPr/>
          <p:nvPr/>
        </p:nvSpPr>
        <p:spPr>
          <a:xfrm>
            <a:off x="1403648" y="3356992"/>
            <a:ext cx="6377067" cy="707886"/>
          </a:xfrm>
          <a:prstGeom prst="rect">
            <a:avLst/>
          </a:prstGeom>
        </p:spPr>
        <p:txBody>
          <a:bodyPr wrap="none">
            <a:spAutoFit/>
          </a:bodyPr>
          <a:lstStyle/>
          <a:p>
            <a:pPr algn="ctr">
              <a:buNone/>
              <a:defRPr/>
            </a:pPr>
            <a:r>
              <a:rPr lang="fr-FR" altLang="fr-FR" sz="4000" b="1" spc="50" dirty="0" smtClean="0">
                <a:ln w="13500">
                  <a:solidFill>
                    <a:schemeClr val="accent1">
                      <a:shade val="2500"/>
                      <a:alpha val="6500"/>
                    </a:schemeClr>
                  </a:solidFill>
                  <a:prstDash val="solid"/>
                </a:ln>
                <a:solidFill>
                  <a:schemeClr val="accent6">
                    <a:lumMod val="75000"/>
                  </a:schemeClr>
                </a:solidFill>
                <a:effectLst>
                  <a:innerShdw blurRad="50900" dist="38500" dir="13500000">
                    <a:srgbClr val="000000">
                      <a:alpha val="60000"/>
                    </a:srgbClr>
                  </a:innerShdw>
                </a:effectLst>
                <a:latin typeface="Britannic Bold" pitchFamily="34" charset="0"/>
                <a:cs typeface="Aharoni" pitchFamily="2" charset="-79"/>
              </a:rPr>
              <a:t>Merci Pour Votre Attention</a:t>
            </a:r>
            <a:endParaRPr lang="fr-FR" sz="4000" b="1" spc="50" dirty="0">
              <a:ln w="13500">
                <a:solidFill>
                  <a:schemeClr val="accent1">
                    <a:shade val="2500"/>
                    <a:alpha val="6500"/>
                  </a:schemeClr>
                </a:solidFill>
                <a:prstDash val="solid"/>
              </a:ln>
              <a:solidFill>
                <a:schemeClr val="accent6">
                  <a:lumMod val="75000"/>
                </a:schemeClr>
              </a:solidFill>
              <a:effectLst>
                <a:innerShdw blurRad="50900" dist="38500" dir="13500000">
                  <a:srgbClr val="000000">
                    <a:alpha val="60000"/>
                  </a:srgbClr>
                </a:innerShdw>
              </a:effectLst>
            </a:endParaRPr>
          </a:p>
        </p:txBody>
      </p:sp>
      <p:sp>
        <p:nvSpPr>
          <p:cNvPr id="3" name="Espace réservé du numéro de diapositive 2"/>
          <p:cNvSpPr>
            <a:spLocks noGrp="1"/>
          </p:cNvSpPr>
          <p:nvPr>
            <p:ph type="sldNum" sz="quarter" idx="12"/>
          </p:nvPr>
        </p:nvSpPr>
        <p:spPr/>
        <p:txBody>
          <a:bodyPr/>
          <a:lstStyle/>
          <a:p>
            <a:fld id="{5BA4D1DE-46DA-47C8-BD15-5DAF8639B247}" type="slidenum">
              <a:rPr lang="fr-FR" smtClean="0"/>
              <a:pPr/>
              <a:t>35</a:t>
            </a:fld>
            <a:endParaRPr lang="fr-F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548680"/>
            <a:ext cx="9144000" cy="4925144"/>
          </a:xfrm>
        </p:spPr>
        <p:txBody>
          <a:bodyPr>
            <a:noAutofit/>
          </a:bodyPr>
          <a:lstStyle/>
          <a:p>
            <a:pPr>
              <a:lnSpc>
                <a:spcPct val="170000"/>
              </a:lnSpc>
              <a:buNone/>
            </a:pPr>
            <a:r>
              <a:rPr lang="fr-FR" sz="1600" dirty="0">
                <a:latin typeface="Times New Roman" pitchFamily="18" charset="0"/>
                <a:cs typeface="Times New Roman" pitchFamily="18" charset="0"/>
              </a:rPr>
              <a:t> </a:t>
            </a:r>
            <a:r>
              <a:rPr lang="fr-FR" sz="16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Les techniques d’accès multiples se répartissent en trois grandes catégories. La première catégorie est l’accès multiple par une répartition de fréquences (</a:t>
            </a:r>
            <a:r>
              <a:rPr lang="fr-FR" sz="2000" dirty="0" err="1" smtClean="0">
                <a:latin typeface="Times New Roman" pitchFamily="18" charset="0"/>
                <a:cs typeface="Times New Roman" pitchFamily="18" charset="0"/>
              </a:rPr>
              <a:t>Frequency</a:t>
            </a:r>
            <a:r>
              <a:rPr lang="fr-FR" sz="2000" dirty="0" smtClean="0">
                <a:latin typeface="Times New Roman" pitchFamily="18" charset="0"/>
                <a:cs typeface="Times New Roman" pitchFamily="18" charset="0"/>
              </a:rPr>
              <a:t> Division Multiple Access : FDMA) où  une partie de la bande de fréquence est allouée à chaque utilisateurs. . La deuxième catégorie, est l’accès multiple par une répartition dans le temps (Time Division Multiple Access :</a:t>
            </a:r>
            <a:br>
              <a:rPr lang="fr-FR" sz="2000" dirty="0" smtClean="0">
                <a:latin typeface="Times New Roman" pitchFamily="18" charset="0"/>
                <a:cs typeface="Times New Roman" pitchFamily="18" charset="0"/>
              </a:rPr>
            </a:br>
            <a:r>
              <a:rPr lang="fr-FR" sz="2000" dirty="0" smtClean="0">
                <a:latin typeface="Times New Roman" pitchFamily="18" charset="0"/>
                <a:cs typeface="Times New Roman" pitchFamily="18" charset="0"/>
              </a:rPr>
              <a:t>TDMA) dans ce système une même bande de fréquence est partager par un certain nombre d’utilisateurs grâce à la répartition temporelle disponible entre ces utilisateurs  . La dernière catégorie, est l’accès multiple par une répartition des codes (Code Division Multiple Access : CDMA) qui est une technique d’accès multiple grâce a laquelle les différents utilisateurs peuvent communiquer  simultanément dans une même bande de fréquences en utilisant différents codes PRN (Pseudo </a:t>
            </a:r>
            <a:r>
              <a:rPr lang="fr-FR" sz="2000" dirty="0" err="1" smtClean="0">
                <a:latin typeface="Times New Roman" pitchFamily="18" charset="0"/>
                <a:cs typeface="Times New Roman" pitchFamily="18" charset="0"/>
              </a:rPr>
              <a:t>Random</a:t>
            </a:r>
            <a:r>
              <a:rPr lang="fr-FR" sz="2000" dirty="0" smtClean="0">
                <a:latin typeface="Times New Roman" pitchFamily="18" charset="0"/>
                <a:cs typeface="Times New Roman" pitchFamily="18" charset="0"/>
              </a:rPr>
              <a:t> Noise).       </a:t>
            </a:r>
            <a:endParaRPr lang="fr-FR" sz="1600" dirty="0"/>
          </a:p>
        </p:txBody>
      </p:sp>
      <p:sp>
        <p:nvSpPr>
          <p:cNvPr id="8" name="Espace réservé du numéro de diapositive 7"/>
          <p:cNvSpPr>
            <a:spLocks noGrp="1"/>
          </p:cNvSpPr>
          <p:nvPr>
            <p:ph type="sldNum" sz="quarter" idx="12"/>
          </p:nvPr>
        </p:nvSpPr>
        <p:spPr>
          <a:xfrm>
            <a:off x="0" y="6492875"/>
            <a:ext cx="440904" cy="365125"/>
          </a:xfrm>
        </p:spPr>
        <p:txBody>
          <a:bodyPr/>
          <a:lstStyle/>
          <a:p>
            <a:fld id="{5BA4D1DE-46DA-47C8-BD15-5DAF8639B247}" type="slidenum">
              <a:rPr lang="fr-FR" sz="1400" b="1" smtClean="0">
                <a:solidFill>
                  <a:schemeClr val="tx1"/>
                </a:solidFill>
              </a:rPr>
              <a:pPr/>
              <a:t>4</a:t>
            </a:fld>
            <a:endParaRPr lang="fr-FR" sz="1400" b="1" dirty="0">
              <a:solidFill>
                <a:schemeClr val="tx1"/>
              </a:solidFill>
            </a:endParaRPr>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496" y="1090776"/>
            <a:ext cx="9144000" cy="5069160"/>
          </a:xfrm>
        </p:spPr>
        <p:txBody>
          <a:bodyPr>
            <a:normAutofit fontScale="25000" lnSpcReduction="20000"/>
          </a:bodyPr>
          <a:lstStyle/>
          <a:p>
            <a:pPr algn="just">
              <a:lnSpc>
                <a:spcPct val="170000"/>
              </a:lnSpc>
              <a:buNone/>
            </a:pPr>
            <a:r>
              <a:rPr lang="fr-FR" sz="6400" dirty="0" smtClean="0">
                <a:latin typeface="Times New Roman" pitchFamily="18" charset="0"/>
                <a:cs typeface="Times New Roman" pitchFamily="18" charset="0"/>
              </a:rPr>
              <a:t>		</a:t>
            </a:r>
            <a:r>
              <a:rPr lang="fr-FR" sz="6000" dirty="0">
                <a:latin typeface="Times New Roman" pitchFamily="18" charset="0"/>
                <a:cs typeface="Times New Roman" pitchFamily="18" charset="0"/>
              </a:rPr>
              <a:t> </a:t>
            </a:r>
            <a:r>
              <a:rPr lang="fr-FR" sz="8000" dirty="0">
                <a:latin typeface="Times New Roman" pitchFamily="18" charset="0"/>
                <a:cs typeface="Times New Roman" pitchFamily="18" charset="0"/>
              </a:rPr>
              <a:t>Les développements actuels évoluent dans le sens de l’association de ces </a:t>
            </a:r>
            <a:r>
              <a:rPr lang="fr-FR" sz="8000" dirty="0" smtClean="0">
                <a:latin typeface="Times New Roman" pitchFamily="18" charset="0"/>
                <a:cs typeface="Times New Roman" pitchFamily="18" charset="0"/>
              </a:rPr>
              <a:t>techniques d’accès afin d’en combiner leurs avantages. Différents dispositifs en découlent, parmi eux, le système MC-CDMA ((MC-CDMA - Multi Carrier Code Division Multiple Access) multiplexage par répartition orthogonale de la fréquence (OFDM- Orthogonal </a:t>
            </a:r>
            <a:r>
              <a:rPr lang="fr-FR" sz="8000" dirty="0" err="1" smtClean="0">
                <a:latin typeface="Times New Roman" pitchFamily="18" charset="0"/>
                <a:cs typeface="Times New Roman" pitchFamily="18" charset="0"/>
              </a:rPr>
              <a:t>Frequency</a:t>
            </a:r>
            <a:r>
              <a:rPr lang="fr-FR" sz="8000" dirty="0" smtClean="0">
                <a:latin typeface="Times New Roman" pitchFamily="18" charset="0"/>
                <a:cs typeface="Times New Roman" pitchFamily="18" charset="0"/>
              </a:rPr>
              <a:t>-Division </a:t>
            </a:r>
            <a:r>
              <a:rPr lang="fr-FR" sz="8000" dirty="0" err="1" smtClean="0">
                <a:latin typeface="Times New Roman" pitchFamily="18" charset="0"/>
                <a:cs typeface="Times New Roman" pitchFamily="18" charset="0"/>
              </a:rPr>
              <a:t>Multiplexing</a:t>
            </a:r>
            <a:r>
              <a:rPr lang="fr-FR" sz="8000" dirty="0" smtClean="0">
                <a:latin typeface="Times New Roman" pitchFamily="18" charset="0"/>
                <a:cs typeface="Times New Roman" pitchFamily="18" charset="0"/>
              </a:rPr>
              <a:t>) couplé à des techniques d'accès multiple par répartition des codes. La combinaison de ces techniques garantit une transmission sans fil beaucoup plus fiable et robuste . Cependant, le facteur de crête (CF- Crest Factor) élevé est l’un des principaux inconvénients de ce type de système de transmission multi porteuses. La réduction des </a:t>
            </a:r>
            <a:r>
              <a:rPr lang="fr-FR" sz="8000" dirty="0" err="1" smtClean="0">
                <a:latin typeface="Times New Roman" pitchFamily="18" charset="0"/>
                <a:cs typeface="Times New Roman" pitchFamily="18" charset="0"/>
              </a:rPr>
              <a:t>CFs</a:t>
            </a:r>
            <a:r>
              <a:rPr lang="fr-FR" sz="8000" dirty="0" smtClean="0">
                <a:latin typeface="Times New Roman" pitchFamily="18" charset="0"/>
                <a:cs typeface="Times New Roman" pitchFamily="18" charset="0"/>
              </a:rPr>
              <a:t> représente l’un des domaines de recherche les plus importants dans les systèmes MC-CDMA. </a:t>
            </a:r>
            <a:endParaRPr lang="fr-FR" dirty="0"/>
          </a:p>
        </p:txBody>
      </p:sp>
      <p:sp>
        <p:nvSpPr>
          <p:cNvPr id="4" name="Espace réservé du numéro de diapositive 3"/>
          <p:cNvSpPr>
            <a:spLocks noGrp="1"/>
          </p:cNvSpPr>
          <p:nvPr>
            <p:ph type="sldNum" sz="quarter" idx="12"/>
          </p:nvPr>
        </p:nvSpPr>
        <p:spPr>
          <a:xfrm>
            <a:off x="0" y="6492875"/>
            <a:ext cx="370384" cy="365125"/>
          </a:xfrm>
        </p:spPr>
        <p:txBody>
          <a:bodyPr/>
          <a:lstStyle/>
          <a:p>
            <a:fld id="{5BA4D1DE-46DA-47C8-BD15-5DAF8639B247}" type="slidenum">
              <a:rPr lang="fr-FR" sz="1400" b="1" smtClean="0">
                <a:solidFill>
                  <a:schemeClr val="tx1"/>
                </a:solidFill>
              </a:rPr>
              <a:pPr/>
              <a:t>5</a:t>
            </a:fld>
            <a:endParaRPr lang="fr-FR" sz="1400" b="1" dirty="0">
              <a:solidFill>
                <a:schemeClr val="tx1"/>
              </a:solidFill>
            </a:endParaRPr>
          </a:p>
        </p:txBody>
      </p:sp>
      <p:sp>
        <p:nvSpPr>
          <p:cNvPr id="10" name="Forme libre 9"/>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3" name="Forme libre 12"/>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4" name="Forme libre 13"/>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80528" y="1063277"/>
            <a:ext cx="9143944" cy="4525963"/>
          </a:xfrm>
        </p:spPr>
        <p:txBody>
          <a:bodyPr>
            <a:normAutofit fontScale="77500" lnSpcReduction="20000"/>
          </a:bodyPr>
          <a:lstStyle/>
          <a:p>
            <a:pPr algn="just">
              <a:lnSpc>
                <a:spcPct val="150000"/>
              </a:lnSpc>
              <a:buNone/>
            </a:pPr>
            <a:r>
              <a:rPr lang="fr-FR" dirty="0" smtClean="0">
                <a:latin typeface="Times New Roman" pitchFamily="18" charset="0"/>
                <a:cs typeface="Times New Roman" pitchFamily="18" charset="0"/>
              </a:rPr>
              <a:t>     </a:t>
            </a:r>
            <a:r>
              <a:rPr lang="fr-FR" sz="2600" dirty="0" smtClean="0">
                <a:latin typeface="Times New Roman" pitchFamily="18" charset="0"/>
                <a:cs typeface="Times New Roman" pitchFamily="18" charset="0"/>
              </a:rPr>
              <a:t>En </a:t>
            </a:r>
            <a:r>
              <a:rPr lang="fr-FR" sz="2600" dirty="0">
                <a:latin typeface="Times New Roman" pitchFamily="18" charset="0"/>
                <a:cs typeface="Times New Roman" pitchFamily="18" charset="0"/>
              </a:rPr>
              <a:t>plus de cette première limitation, la MC-CDMA souffre aussi de l’effet des interférences d’accès multiples (MAI- Multiple Access </a:t>
            </a:r>
            <a:r>
              <a:rPr lang="fr-FR" sz="2600" dirty="0" err="1">
                <a:latin typeface="Times New Roman" pitchFamily="18" charset="0"/>
                <a:cs typeface="Times New Roman" pitchFamily="18" charset="0"/>
              </a:rPr>
              <a:t>Interference</a:t>
            </a:r>
            <a:r>
              <a:rPr lang="fr-FR" sz="2600" dirty="0">
                <a:latin typeface="Times New Roman" pitchFamily="18" charset="0"/>
                <a:cs typeface="Times New Roman" pitchFamily="18" charset="0"/>
              </a:rPr>
              <a:t>), causée par la présence des utilisateurs actifs dans le même système. Ceci provoque des dégradations importantes dans les performances de ces systèmes  .      Le choix des séquences PRN utilisées dans la CDMA joue un rôle important dans la réduction des interférences et des niveaux des </a:t>
            </a:r>
            <a:r>
              <a:rPr lang="fr-FR" sz="2600" dirty="0" err="1">
                <a:latin typeface="Times New Roman" pitchFamily="18" charset="0"/>
                <a:cs typeface="Times New Roman" pitchFamily="18" charset="0"/>
              </a:rPr>
              <a:t>CFs</a:t>
            </a:r>
            <a:r>
              <a:rPr lang="fr-FR" sz="2600" dirty="0">
                <a:latin typeface="Times New Roman" pitchFamily="18" charset="0"/>
                <a:cs typeface="Times New Roman" pitchFamily="18" charset="0"/>
              </a:rPr>
              <a:t> , y compris les systèmes MC-CDMA. On trouve plusieurs familles des séquences PRN tels que : Le code Gold, Walch Hadamard, OVSF, de </a:t>
            </a:r>
            <a:r>
              <a:rPr lang="fr-FR" sz="2600" dirty="0" err="1">
                <a:latin typeface="Times New Roman" pitchFamily="18" charset="0"/>
                <a:cs typeface="Times New Roman" pitchFamily="18" charset="0"/>
              </a:rPr>
              <a:t>Bruijn</a:t>
            </a:r>
            <a:r>
              <a:rPr lang="fr-FR" sz="2600" dirty="0">
                <a:latin typeface="Times New Roman" pitchFamily="18" charset="0"/>
                <a:cs typeface="Times New Roman" pitchFamily="18" charset="0"/>
              </a:rPr>
              <a:t>, ZCZ, </a:t>
            </a:r>
            <a:r>
              <a:rPr lang="fr-FR" sz="2600" dirty="0" err="1">
                <a:latin typeface="Times New Roman" pitchFamily="18" charset="0"/>
                <a:cs typeface="Times New Roman" pitchFamily="18" charset="0"/>
              </a:rPr>
              <a:t>Kasami</a:t>
            </a:r>
            <a:r>
              <a:rPr lang="fr-FR" sz="2600" dirty="0">
                <a:latin typeface="Times New Roman" pitchFamily="18" charset="0"/>
                <a:cs typeface="Times New Roman" pitchFamily="18" charset="0"/>
              </a:rPr>
              <a:t>,  etc… . Ces dernières doivent être sélectionnées  d’une façon optimale afin d’assurer de meilleures performances</a:t>
            </a:r>
            <a:r>
              <a:rPr lang="fr-FR" sz="2600" dirty="0" smtClean="0">
                <a:latin typeface="Times New Roman" pitchFamily="18" charset="0"/>
                <a:cs typeface="Times New Roman" pitchFamily="18" charset="0"/>
              </a:rPr>
              <a:t>.</a:t>
            </a:r>
            <a:endParaRPr lang="fr-FR" sz="2600" dirty="0">
              <a:latin typeface="Times New Roman" pitchFamily="18" charset="0"/>
              <a:cs typeface="Times New Roman" pitchFamily="18" charset="0"/>
            </a:endParaRPr>
          </a:p>
        </p:txBody>
      </p:sp>
      <p:sp>
        <p:nvSpPr>
          <p:cNvPr id="8" name="Espace réservé du numéro de diapositive 7"/>
          <p:cNvSpPr>
            <a:spLocks noGrp="1"/>
          </p:cNvSpPr>
          <p:nvPr>
            <p:ph type="sldNum" sz="quarter" idx="12"/>
          </p:nvPr>
        </p:nvSpPr>
        <p:spPr>
          <a:xfrm>
            <a:off x="0" y="6492875"/>
            <a:ext cx="370384" cy="365125"/>
          </a:xfrm>
        </p:spPr>
        <p:txBody>
          <a:bodyPr/>
          <a:lstStyle/>
          <a:p>
            <a:fld id="{5BA4D1DE-46DA-47C8-BD15-5DAF8639B247}" type="slidenum">
              <a:rPr lang="fr-FR" sz="1400" b="1" smtClean="0">
                <a:solidFill>
                  <a:schemeClr val="tx1"/>
                </a:solidFill>
              </a:rPr>
              <a:pPr/>
              <a:t>6</a:t>
            </a:fld>
            <a:endParaRPr lang="fr-FR" sz="1400" b="1" dirty="0">
              <a:solidFill>
                <a:schemeClr val="tx1"/>
              </a:solidFill>
            </a:endParaRPr>
          </a:p>
        </p:txBody>
      </p:sp>
      <p:sp>
        <p:nvSpPr>
          <p:cNvPr id="9" name="Forme libre 8"/>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0" name="Forme libre 9"/>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2" name="Forme libre 11"/>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3" name="Forme libre 12"/>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4" name="Forme libre 13"/>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14238" y="1268760"/>
            <a:ext cx="8229600" cy="5472608"/>
          </a:xfrm>
        </p:spPr>
        <p:txBody>
          <a:bodyPr>
            <a:noAutofit/>
          </a:bodyPr>
          <a:lstStyle/>
          <a:p>
            <a:pPr algn="just">
              <a:lnSpc>
                <a:spcPct val="150000"/>
              </a:lnSpc>
              <a:buNone/>
            </a:pPr>
            <a:r>
              <a:rPr lang="fr-FR" sz="2400" dirty="0" smtClean="0"/>
              <a:t>	</a:t>
            </a:r>
            <a:r>
              <a:rPr lang="fr-FR" sz="2400" dirty="0" smtClean="0">
                <a:latin typeface="Times New Roman" pitchFamily="18" charset="0"/>
                <a:cs typeface="Times New Roman" pitchFamily="18" charset="0"/>
              </a:rPr>
              <a:t>L’objectif </a:t>
            </a:r>
            <a:r>
              <a:rPr lang="fr-FR" sz="2400" dirty="0">
                <a:latin typeface="Times New Roman" pitchFamily="18" charset="0"/>
                <a:cs typeface="Times New Roman" pitchFamily="18" charset="0"/>
              </a:rPr>
              <a:t>de ce travail est  l’étude des performances d'un système MC-CDMA  dans un canal AWGN (Additive White </a:t>
            </a:r>
            <a:r>
              <a:rPr lang="fr-FR" sz="2400" dirty="0" err="1">
                <a:latin typeface="Times New Roman" pitchFamily="18" charset="0"/>
                <a:cs typeface="Times New Roman" pitchFamily="18" charset="0"/>
              </a:rPr>
              <a:t>Gaussian</a:t>
            </a:r>
            <a:r>
              <a:rPr lang="fr-FR" sz="2400" dirty="0">
                <a:latin typeface="Times New Roman" pitchFamily="18" charset="0"/>
                <a:cs typeface="Times New Roman" pitchFamily="18" charset="0"/>
              </a:rPr>
              <a:t> Noise) utilisant plusieurs codes PRN comme séquences d'étalement. On s’intéressera en particulier,  aux effets des séquences PRN sur le niveau de dégradation des performances du système MC-CDMA en termes des interférences d’accès multiples et des niveaux des facteurs de crête. Cinque séquences PRN vont être utilisées, il s’agit des séquences des codes : Gold, Walch Hadamard, OVSF, ZCZ et de </a:t>
            </a:r>
            <a:r>
              <a:rPr lang="fr-FR" sz="2400" dirty="0" err="1">
                <a:latin typeface="Times New Roman" pitchFamily="18" charset="0"/>
                <a:cs typeface="Times New Roman" pitchFamily="18" charset="0"/>
              </a:rPr>
              <a:t>Bruijn</a:t>
            </a:r>
            <a:r>
              <a:rPr lang="fr-FR" sz="2400" dirty="0">
                <a:latin typeface="Times New Roman" pitchFamily="18" charset="0"/>
                <a:cs typeface="Times New Roman" pitchFamily="18" charset="0"/>
              </a:rPr>
              <a:t>.  </a:t>
            </a:r>
          </a:p>
        </p:txBody>
      </p:sp>
      <p:sp>
        <p:nvSpPr>
          <p:cNvPr id="8" name="Espace réservé du numéro de diapositive 7"/>
          <p:cNvSpPr>
            <a:spLocks noGrp="1"/>
          </p:cNvSpPr>
          <p:nvPr>
            <p:ph type="sldNum" sz="quarter" idx="12"/>
          </p:nvPr>
        </p:nvSpPr>
        <p:spPr>
          <a:xfrm>
            <a:off x="0" y="6508323"/>
            <a:ext cx="370384" cy="365125"/>
          </a:xfrm>
        </p:spPr>
        <p:txBody>
          <a:bodyPr/>
          <a:lstStyle/>
          <a:p>
            <a:fld id="{5BA4D1DE-46DA-47C8-BD15-5DAF8639B247}" type="slidenum">
              <a:rPr lang="fr-FR" sz="1400" b="1" smtClean="0">
                <a:solidFill>
                  <a:schemeClr val="tx1"/>
                </a:solidFill>
              </a:rPr>
              <a:pPr/>
              <a:t>7</a:t>
            </a:fld>
            <a:endParaRPr lang="fr-FR" sz="1400" b="1" dirty="0">
              <a:solidFill>
                <a:schemeClr val="tx1"/>
              </a:solidFill>
            </a:endParaRPr>
          </a:p>
        </p:txBody>
      </p:sp>
      <p:sp>
        <p:nvSpPr>
          <p:cNvPr id="9" name="Forme libre 8"/>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0" name="Forme libre 9"/>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1" name="Forme libre 10"/>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2" name="Forme libre 11"/>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3" name="Forme libre 12"/>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4" name="Forme libre 13"/>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5" name="Forme libre 14"/>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 name="Rectangle 1"/>
          <p:cNvSpPr/>
          <p:nvPr/>
        </p:nvSpPr>
        <p:spPr>
          <a:xfrm>
            <a:off x="1763688" y="692696"/>
            <a:ext cx="5730701" cy="461665"/>
          </a:xfrm>
          <a:prstGeom prst="rect">
            <a:avLst/>
          </a:prstGeom>
        </p:spPr>
        <p:txBody>
          <a:bodyPr wrap="square">
            <a:spAutoFit/>
          </a:bodyPr>
          <a:lstStyle/>
          <a:p>
            <a:pPr algn="ctr"/>
            <a:r>
              <a:rPr lang="fr-FR" sz="2400" b="1" i="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Objectif</a:t>
            </a:r>
            <a:endParaRPr lang="fr-FR" sz="2400" dirty="0"/>
          </a:p>
        </p:txBody>
      </p:sp>
    </p:spTree>
    <p:extLst>
      <p:ext uri="{BB962C8B-B14F-4D97-AF65-F5344CB8AC3E}">
        <p14:creationId xmlns:p14="http://schemas.microsoft.com/office/powerpoint/2010/main" val="3528288502"/>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0" y="6492875"/>
            <a:ext cx="298376" cy="365125"/>
          </a:xfrm>
        </p:spPr>
        <p:txBody>
          <a:bodyPr/>
          <a:lstStyle/>
          <a:p>
            <a:fld id="{5BA4D1DE-46DA-47C8-BD15-5DAF8639B247}" type="slidenum">
              <a:rPr lang="fr-FR" sz="1400" b="1" smtClean="0">
                <a:solidFill>
                  <a:schemeClr val="tx1"/>
                </a:solidFill>
              </a:rPr>
              <a:pPr/>
              <a:t>8</a:t>
            </a:fld>
            <a:endParaRPr lang="fr-FR" sz="1400" b="1" dirty="0">
              <a:solidFill>
                <a:schemeClr val="tx1"/>
              </a:solidFill>
            </a:endParaRPr>
          </a:p>
        </p:txBody>
      </p:sp>
      <p:sp>
        <p:nvSpPr>
          <p:cNvPr id="9" name="Forme libre 8"/>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2" name="Forme libre 11"/>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3" name="Forme libre 12"/>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4" name="Forme libre 13"/>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5" name="Forme libre 14"/>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6" name="Forme libre 15"/>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6" name="Rectangle 5"/>
          <p:cNvSpPr/>
          <p:nvPr/>
        </p:nvSpPr>
        <p:spPr>
          <a:xfrm>
            <a:off x="2267744" y="838452"/>
            <a:ext cx="5112568" cy="584775"/>
          </a:xfrm>
          <a:prstGeom prst="rect">
            <a:avLst/>
          </a:prstGeom>
        </p:spPr>
        <p:txBody>
          <a:bodyPr wrap="square">
            <a:spAutoFit/>
          </a:bodyPr>
          <a:lstStyle/>
          <a:p>
            <a:r>
              <a:rPr lang="fr-FR" sz="32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rPr>
              <a:t>Techniques d’accès Multiple</a:t>
            </a:r>
            <a:endParaRPr lang="fr-FR" sz="3200" dirty="0"/>
          </a:p>
        </p:txBody>
      </p:sp>
      <p:sp>
        <p:nvSpPr>
          <p:cNvPr id="18" name="Triangle isocèle 17"/>
          <p:cNvSpPr/>
          <p:nvPr/>
        </p:nvSpPr>
        <p:spPr>
          <a:xfrm>
            <a:off x="2699797" y="2009378"/>
            <a:ext cx="3651870" cy="3651870"/>
          </a:xfrm>
          <a:prstGeom prst="triangle">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9" name="Forme libre 18"/>
          <p:cNvSpPr/>
          <p:nvPr/>
        </p:nvSpPr>
        <p:spPr>
          <a:xfrm>
            <a:off x="4716550" y="2382363"/>
            <a:ext cx="2303721" cy="742120"/>
          </a:xfrm>
          <a:custGeom>
            <a:avLst/>
            <a:gdLst>
              <a:gd name="connsiteX0" fmla="*/ 0 w 5431891"/>
              <a:gd name="connsiteY0" fmla="*/ 86543 h 519250"/>
              <a:gd name="connsiteX1" fmla="*/ 86543 w 5431891"/>
              <a:gd name="connsiteY1" fmla="*/ 0 h 519250"/>
              <a:gd name="connsiteX2" fmla="*/ 5345348 w 5431891"/>
              <a:gd name="connsiteY2" fmla="*/ 0 h 519250"/>
              <a:gd name="connsiteX3" fmla="*/ 5431891 w 5431891"/>
              <a:gd name="connsiteY3" fmla="*/ 86543 h 519250"/>
              <a:gd name="connsiteX4" fmla="*/ 5431891 w 5431891"/>
              <a:gd name="connsiteY4" fmla="*/ 432707 h 519250"/>
              <a:gd name="connsiteX5" fmla="*/ 5345348 w 5431891"/>
              <a:gd name="connsiteY5" fmla="*/ 519250 h 519250"/>
              <a:gd name="connsiteX6" fmla="*/ 86543 w 5431891"/>
              <a:gd name="connsiteY6" fmla="*/ 519250 h 519250"/>
              <a:gd name="connsiteX7" fmla="*/ 0 w 5431891"/>
              <a:gd name="connsiteY7" fmla="*/ 432707 h 519250"/>
              <a:gd name="connsiteX8" fmla="*/ 0 w 5431891"/>
              <a:gd name="connsiteY8" fmla="*/ 86543 h 51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31891" h="519250">
                <a:moveTo>
                  <a:pt x="0" y="86543"/>
                </a:moveTo>
                <a:cubicBezTo>
                  <a:pt x="0" y="38747"/>
                  <a:pt x="38747" y="0"/>
                  <a:pt x="86543" y="0"/>
                </a:cubicBezTo>
                <a:lnTo>
                  <a:pt x="5345348" y="0"/>
                </a:lnTo>
                <a:cubicBezTo>
                  <a:pt x="5393144" y="0"/>
                  <a:pt x="5431891" y="38747"/>
                  <a:pt x="5431891" y="86543"/>
                </a:cubicBezTo>
                <a:lnTo>
                  <a:pt x="5431891" y="432707"/>
                </a:lnTo>
                <a:cubicBezTo>
                  <a:pt x="5431891" y="480503"/>
                  <a:pt x="5393144" y="519250"/>
                  <a:pt x="5345348" y="519250"/>
                </a:cubicBezTo>
                <a:lnTo>
                  <a:pt x="86543" y="519250"/>
                </a:lnTo>
                <a:cubicBezTo>
                  <a:pt x="38747" y="519250"/>
                  <a:pt x="0" y="480503"/>
                  <a:pt x="0" y="432707"/>
                </a:cubicBezTo>
                <a:lnTo>
                  <a:pt x="0" y="8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3928" tIns="93928" rIns="93928" bIns="93928" numCol="1" spcCol="1270" anchor="ctr" anchorCtr="0">
            <a:noAutofit/>
          </a:bodyPr>
          <a:lstStyle/>
          <a:p>
            <a:pPr lvl="0" algn="ctr" defTabSz="800100">
              <a:lnSpc>
                <a:spcPct val="90000"/>
              </a:lnSpc>
              <a:spcBef>
                <a:spcPct val="0"/>
              </a:spcBef>
              <a:spcAft>
                <a:spcPct val="35000"/>
              </a:spcAft>
            </a:pPr>
            <a:r>
              <a:rPr lang="fr-FR" sz="4000" kern="1200" dirty="0" smtClean="0"/>
              <a:t>FDMA</a:t>
            </a:r>
            <a:endParaRPr lang="fr-FR" sz="4000" kern="1200" dirty="0"/>
          </a:p>
        </p:txBody>
      </p:sp>
      <p:sp>
        <p:nvSpPr>
          <p:cNvPr id="20" name="Forme libre 19"/>
          <p:cNvSpPr/>
          <p:nvPr/>
        </p:nvSpPr>
        <p:spPr>
          <a:xfrm>
            <a:off x="4741754" y="3390475"/>
            <a:ext cx="2278517" cy="720080"/>
          </a:xfrm>
          <a:custGeom>
            <a:avLst/>
            <a:gdLst>
              <a:gd name="connsiteX0" fmla="*/ 0 w 5413543"/>
              <a:gd name="connsiteY0" fmla="*/ 86543 h 519250"/>
              <a:gd name="connsiteX1" fmla="*/ 86543 w 5413543"/>
              <a:gd name="connsiteY1" fmla="*/ 0 h 519250"/>
              <a:gd name="connsiteX2" fmla="*/ 5327000 w 5413543"/>
              <a:gd name="connsiteY2" fmla="*/ 0 h 519250"/>
              <a:gd name="connsiteX3" fmla="*/ 5413543 w 5413543"/>
              <a:gd name="connsiteY3" fmla="*/ 86543 h 519250"/>
              <a:gd name="connsiteX4" fmla="*/ 5413543 w 5413543"/>
              <a:gd name="connsiteY4" fmla="*/ 432707 h 519250"/>
              <a:gd name="connsiteX5" fmla="*/ 5327000 w 5413543"/>
              <a:gd name="connsiteY5" fmla="*/ 519250 h 519250"/>
              <a:gd name="connsiteX6" fmla="*/ 86543 w 5413543"/>
              <a:gd name="connsiteY6" fmla="*/ 519250 h 519250"/>
              <a:gd name="connsiteX7" fmla="*/ 0 w 5413543"/>
              <a:gd name="connsiteY7" fmla="*/ 432707 h 519250"/>
              <a:gd name="connsiteX8" fmla="*/ 0 w 5413543"/>
              <a:gd name="connsiteY8" fmla="*/ 86543 h 51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13543" h="519250">
                <a:moveTo>
                  <a:pt x="0" y="86543"/>
                </a:moveTo>
                <a:cubicBezTo>
                  <a:pt x="0" y="38747"/>
                  <a:pt x="38747" y="0"/>
                  <a:pt x="86543" y="0"/>
                </a:cubicBezTo>
                <a:lnTo>
                  <a:pt x="5327000" y="0"/>
                </a:lnTo>
                <a:cubicBezTo>
                  <a:pt x="5374796" y="0"/>
                  <a:pt x="5413543" y="38747"/>
                  <a:pt x="5413543" y="86543"/>
                </a:cubicBezTo>
                <a:lnTo>
                  <a:pt x="5413543" y="432707"/>
                </a:lnTo>
                <a:cubicBezTo>
                  <a:pt x="5413543" y="480503"/>
                  <a:pt x="5374796" y="519250"/>
                  <a:pt x="5327000" y="519250"/>
                </a:cubicBezTo>
                <a:lnTo>
                  <a:pt x="86543" y="519250"/>
                </a:lnTo>
                <a:cubicBezTo>
                  <a:pt x="38747" y="519250"/>
                  <a:pt x="0" y="480503"/>
                  <a:pt x="0" y="432707"/>
                </a:cubicBezTo>
                <a:lnTo>
                  <a:pt x="0" y="8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3928" tIns="93928" rIns="93928" bIns="93928" numCol="1" spcCol="1270" anchor="ctr" anchorCtr="0">
            <a:noAutofit/>
          </a:bodyPr>
          <a:lstStyle/>
          <a:p>
            <a:pPr lvl="0" algn="ctr" defTabSz="800100">
              <a:lnSpc>
                <a:spcPct val="90000"/>
              </a:lnSpc>
              <a:spcBef>
                <a:spcPct val="0"/>
              </a:spcBef>
              <a:spcAft>
                <a:spcPct val="35000"/>
              </a:spcAft>
            </a:pPr>
            <a:r>
              <a:rPr lang="fr-FR" sz="4000" kern="1200" dirty="0" smtClean="0"/>
              <a:t>TDMA</a:t>
            </a:r>
            <a:endParaRPr lang="fr-FR" sz="4000" kern="1200" dirty="0"/>
          </a:p>
        </p:txBody>
      </p:sp>
      <p:sp>
        <p:nvSpPr>
          <p:cNvPr id="21" name="Forme libre 20"/>
          <p:cNvSpPr/>
          <p:nvPr/>
        </p:nvSpPr>
        <p:spPr>
          <a:xfrm>
            <a:off x="4741756" y="4477441"/>
            <a:ext cx="2278516" cy="785242"/>
          </a:xfrm>
          <a:custGeom>
            <a:avLst/>
            <a:gdLst>
              <a:gd name="connsiteX0" fmla="*/ 0 w 5413543"/>
              <a:gd name="connsiteY0" fmla="*/ 86543 h 519250"/>
              <a:gd name="connsiteX1" fmla="*/ 86543 w 5413543"/>
              <a:gd name="connsiteY1" fmla="*/ 0 h 519250"/>
              <a:gd name="connsiteX2" fmla="*/ 5327000 w 5413543"/>
              <a:gd name="connsiteY2" fmla="*/ 0 h 519250"/>
              <a:gd name="connsiteX3" fmla="*/ 5413543 w 5413543"/>
              <a:gd name="connsiteY3" fmla="*/ 86543 h 519250"/>
              <a:gd name="connsiteX4" fmla="*/ 5413543 w 5413543"/>
              <a:gd name="connsiteY4" fmla="*/ 432707 h 519250"/>
              <a:gd name="connsiteX5" fmla="*/ 5327000 w 5413543"/>
              <a:gd name="connsiteY5" fmla="*/ 519250 h 519250"/>
              <a:gd name="connsiteX6" fmla="*/ 86543 w 5413543"/>
              <a:gd name="connsiteY6" fmla="*/ 519250 h 519250"/>
              <a:gd name="connsiteX7" fmla="*/ 0 w 5413543"/>
              <a:gd name="connsiteY7" fmla="*/ 432707 h 519250"/>
              <a:gd name="connsiteX8" fmla="*/ 0 w 5413543"/>
              <a:gd name="connsiteY8" fmla="*/ 86543 h 51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13543" h="519250">
                <a:moveTo>
                  <a:pt x="0" y="86543"/>
                </a:moveTo>
                <a:cubicBezTo>
                  <a:pt x="0" y="38747"/>
                  <a:pt x="38747" y="0"/>
                  <a:pt x="86543" y="0"/>
                </a:cubicBezTo>
                <a:lnTo>
                  <a:pt x="5327000" y="0"/>
                </a:lnTo>
                <a:cubicBezTo>
                  <a:pt x="5374796" y="0"/>
                  <a:pt x="5413543" y="38747"/>
                  <a:pt x="5413543" y="86543"/>
                </a:cubicBezTo>
                <a:lnTo>
                  <a:pt x="5413543" y="432707"/>
                </a:lnTo>
                <a:cubicBezTo>
                  <a:pt x="5413543" y="480503"/>
                  <a:pt x="5374796" y="519250"/>
                  <a:pt x="5327000" y="519250"/>
                </a:cubicBezTo>
                <a:lnTo>
                  <a:pt x="86543" y="519250"/>
                </a:lnTo>
                <a:cubicBezTo>
                  <a:pt x="38747" y="519250"/>
                  <a:pt x="0" y="480503"/>
                  <a:pt x="0" y="432707"/>
                </a:cubicBezTo>
                <a:lnTo>
                  <a:pt x="0" y="8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3928" tIns="93928" rIns="93928" bIns="93928" numCol="1" spcCol="1270" anchor="ctr" anchorCtr="0">
            <a:noAutofit/>
          </a:bodyPr>
          <a:lstStyle/>
          <a:p>
            <a:pPr lvl="0" algn="ctr" defTabSz="800100">
              <a:lnSpc>
                <a:spcPct val="90000"/>
              </a:lnSpc>
              <a:spcBef>
                <a:spcPct val="0"/>
              </a:spcBef>
              <a:spcAft>
                <a:spcPct val="35000"/>
              </a:spcAft>
            </a:pPr>
            <a:r>
              <a:rPr lang="fr-FR" sz="4000" kern="1200" dirty="0" smtClean="0"/>
              <a:t>CDMA</a:t>
            </a:r>
            <a:endParaRPr lang="fr-FR" sz="4000" kern="12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0" y="3068960"/>
            <a:ext cx="6228184" cy="3465771"/>
          </a:xfrm>
        </p:spPr>
        <p:txBody>
          <a:bodyPr>
            <a:noAutofit/>
          </a:bodyPr>
          <a:lstStyle/>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Avantages </a:t>
            </a:r>
            <a:endParaRPr lang="fr-FR" sz="1800" b="1" dirty="0">
              <a:latin typeface="Times New Roman" pitchFamily="18" charset="0"/>
              <a:cs typeface="Times New Roman" pitchFamily="18" charset="0"/>
            </a:endParaRPr>
          </a:p>
          <a:p>
            <a:pPr lvl="0"/>
            <a:r>
              <a:rPr lang="fr-FR" sz="1800" dirty="0">
                <a:latin typeface="Times New Roman" pitchFamily="18" charset="0"/>
                <a:cs typeface="Times New Roman" pitchFamily="18" charset="0"/>
              </a:rPr>
              <a:t>Pas besoin de coordination dynamique</a:t>
            </a:r>
          </a:p>
          <a:p>
            <a:pPr algn="just">
              <a:lnSpc>
                <a:spcPct val="150000"/>
              </a:lnSpc>
              <a:spcBef>
                <a:spcPts val="0"/>
              </a:spcBef>
            </a:pPr>
            <a:r>
              <a:rPr lang="fr-FR" sz="1800" dirty="0" smtClean="0">
                <a:latin typeface="Times New Roman" pitchFamily="18" charset="0"/>
                <a:cs typeface="Times New Roman" pitchFamily="18" charset="0"/>
              </a:rPr>
              <a:t>Fonctionne </a:t>
            </a:r>
            <a:r>
              <a:rPr lang="fr-FR" sz="1800" dirty="0">
                <a:latin typeface="Times New Roman" pitchFamily="18" charset="0"/>
                <a:cs typeface="Times New Roman" pitchFamily="18" charset="0"/>
              </a:rPr>
              <a:t>aussi pour les signaux analogiques </a:t>
            </a:r>
            <a:endParaRPr lang="fr-FR" sz="1800" dirty="0" smtClean="0">
              <a:latin typeface="Times New Roman" pitchFamily="18" charset="0"/>
              <a:cs typeface="Times New Roman" pitchFamily="18" charset="0"/>
            </a:endParaRPr>
          </a:p>
          <a:p>
            <a:pPr lvl="0"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Inconvénients</a:t>
            </a:r>
            <a:r>
              <a:rPr lang="fr-FR" sz="1800" b="1" dirty="0">
                <a:latin typeface="Times New Roman" pitchFamily="18" charset="0"/>
                <a:cs typeface="Times New Roman" pitchFamily="18" charset="0"/>
              </a:rPr>
              <a:t> </a:t>
            </a:r>
            <a:endParaRPr lang="fr-FR" sz="1800" dirty="0">
              <a:latin typeface="Times New Roman" pitchFamily="18" charset="0"/>
              <a:cs typeface="Times New Roman" pitchFamily="18" charset="0"/>
            </a:endParaRPr>
          </a:p>
          <a:p>
            <a:r>
              <a:rPr lang="fr-FR" sz="1800" dirty="0">
                <a:latin typeface="Times New Roman" pitchFamily="18" charset="0"/>
                <a:cs typeface="Times New Roman" pitchFamily="18" charset="0"/>
              </a:rPr>
              <a:t>Inflexible</a:t>
            </a:r>
          </a:p>
          <a:p>
            <a:pPr lvl="0"/>
            <a:r>
              <a:rPr lang="fr-FR" sz="1800" dirty="0" smtClean="0"/>
              <a:t> </a:t>
            </a:r>
            <a:r>
              <a:rPr lang="fr-FR" sz="1800" dirty="0">
                <a:latin typeface="Times New Roman" pitchFamily="18" charset="0"/>
                <a:cs typeface="Times New Roman" pitchFamily="18" charset="0"/>
              </a:rPr>
              <a:t>Gaspillage de la bande passante si la distribution du trafic n’est pas  équitable</a:t>
            </a:r>
          </a:p>
          <a:p>
            <a:pPr algn="just">
              <a:lnSpc>
                <a:spcPct val="150000"/>
              </a:lnSpc>
              <a:spcBef>
                <a:spcPts val="0"/>
              </a:spcBef>
              <a:buFont typeface="Wingdings" panose="05000000000000000000" pitchFamily="2" charset="2"/>
              <a:buChar char="Ø"/>
            </a:pPr>
            <a:r>
              <a:rPr lang="fr-FR" sz="1800" b="1" dirty="0" smtClean="0">
                <a:latin typeface="Times New Roman" pitchFamily="18" charset="0"/>
                <a:cs typeface="Times New Roman" pitchFamily="18" charset="0"/>
              </a:rPr>
              <a:t>Applications </a:t>
            </a:r>
          </a:p>
          <a:p>
            <a:pPr algn="just">
              <a:lnSpc>
                <a:spcPct val="150000"/>
              </a:lnSpc>
              <a:spcBef>
                <a:spcPts val="0"/>
              </a:spcBef>
            </a:pPr>
            <a:r>
              <a:rPr lang="fr-FR" sz="1800" dirty="0" smtClean="0">
                <a:latin typeface="Times New Roman" pitchFamily="18" charset="0"/>
                <a:cs typeface="Times New Roman" pitchFamily="18" charset="0"/>
              </a:rPr>
              <a:t>Téléphone,  TV câblé, satellite……</a:t>
            </a:r>
          </a:p>
          <a:p>
            <a:pPr algn="just">
              <a:lnSpc>
                <a:spcPct val="150000"/>
              </a:lnSpc>
              <a:spcBef>
                <a:spcPts val="0"/>
              </a:spcBef>
              <a:buNone/>
            </a:pPr>
            <a:endParaRPr lang="fr-FR" sz="1800" dirty="0">
              <a:latin typeface="Times New Roman" pitchFamily="18" charset="0"/>
              <a:cs typeface="Times New Roman" pitchFamily="18" charset="0"/>
            </a:endParaRPr>
          </a:p>
        </p:txBody>
      </p:sp>
      <p:sp>
        <p:nvSpPr>
          <p:cNvPr id="3" name="Espace réservé du numéro de diapositive 2"/>
          <p:cNvSpPr>
            <a:spLocks noGrp="1"/>
          </p:cNvSpPr>
          <p:nvPr>
            <p:ph type="sldNum" sz="quarter" idx="12"/>
          </p:nvPr>
        </p:nvSpPr>
        <p:spPr>
          <a:xfrm>
            <a:off x="0" y="6498163"/>
            <a:ext cx="370384" cy="365125"/>
          </a:xfrm>
        </p:spPr>
        <p:txBody>
          <a:bodyPr/>
          <a:lstStyle/>
          <a:p>
            <a:fld id="{5BA4D1DE-46DA-47C8-BD15-5DAF8639B247}" type="slidenum">
              <a:rPr lang="fr-FR" sz="1400" b="1" smtClean="0">
                <a:solidFill>
                  <a:schemeClr val="tx1"/>
                </a:solidFill>
              </a:rPr>
              <a:pPr/>
              <a:t>9</a:t>
            </a:fld>
            <a:endParaRPr lang="fr-FR" sz="1400" b="1" dirty="0">
              <a:solidFill>
                <a:schemeClr val="tx1"/>
              </a:solidFill>
            </a:endParaRPr>
          </a:p>
        </p:txBody>
      </p:sp>
      <p:sp>
        <p:nvSpPr>
          <p:cNvPr id="12" name="Forme libre 11"/>
          <p:cNvSpPr/>
          <p:nvPr/>
        </p:nvSpPr>
        <p:spPr>
          <a:xfrm>
            <a:off x="1331640" y="0"/>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Techniques d’accès Multiple</a:t>
            </a:r>
            <a:endParaRPr lang="fr-FR" sz="1200" dirty="0" smtClean="0">
              <a:solidFill>
                <a:schemeClr val="tx1"/>
              </a:solidFill>
              <a:latin typeface="Arial" pitchFamily="34" charset="0"/>
              <a:cs typeface="Arial" pitchFamily="34" charset="0"/>
            </a:endParaRPr>
          </a:p>
        </p:txBody>
      </p:sp>
      <p:sp>
        <p:nvSpPr>
          <p:cNvPr id="13" name="Forme libre 12"/>
          <p:cNvSpPr/>
          <p:nvPr/>
        </p:nvSpPr>
        <p:spPr>
          <a:xfrm>
            <a:off x="2691616" y="-2"/>
            <a:ext cx="1200944"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Système MC-CDMA</a:t>
            </a:r>
            <a:endParaRPr lang="fr-FR" sz="1200" dirty="0" smtClean="0">
              <a:solidFill>
                <a:schemeClr val="tx1"/>
              </a:solidFill>
              <a:latin typeface="Arial" pitchFamily="34" charset="0"/>
              <a:cs typeface="Arial" pitchFamily="34" charset="0"/>
            </a:endParaRPr>
          </a:p>
        </p:txBody>
      </p:sp>
      <p:sp>
        <p:nvSpPr>
          <p:cNvPr id="14" name="Forme libre 13"/>
          <p:cNvSpPr/>
          <p:nvPr/>
        </p:nvSpPr>
        <p:spPr>
          <a:xfrm>
            <a:off x="3898304" y="-4"/>
            <a:ext cx="1249760" cy="570467"/>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Les codes d’étalement PRN</a:t>
            </a:r>
            <a:endParaRPr lang="fr-FR" sz="1200" b="1" dirty="0" smtClean="0">
              <a:solidFill>
                <a:schemeClr val="tx1"/>
              </a:solidFill>
              <a:latin typeface="Arial" pitchFamily="34" charset="0"/>
              <a:cs typeface="Arial" pitchFamily="34" charset="0"/>
            </a:endParaRPr>
          </a:p>
        </p:txBody>
      </p:sp>
      <p:sp>
        <p:nvSpPr>
          <p:cNvPr id="15" name="Forme libre 14"/>
          <p:cNvSpPr/>
          <p:nvPr/>
        </p:nvSpPr>
        <p:spPr>
          <a:xfrm>
            <a:off x="5163528" y="0"/>
            <a:ext cx="128068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defTabSz="666750">
              <a:lnSpc>
                <a:spcPct val="90000"/>
              </a:lnSpc>
              <a:spcAft>
                <a:spcPct val="35000"/>
              </a:spcAft>
              <a:defRPr/>
            </a:pPr>
            <a:r>
              <a:rPr lang="fr-FR" sz="2400" dirty="0">
                <a:latin typeface="Cambria" pitchFamily="18" charset="0"/>
                <a:cs typeface="Times New Roman" panose="02020603050405020304" pitchFamily="18" charset="0"/>
              </a:rPr>
              <a:t> </a:t>
            </a:r>
            <a:endParaRPr lang="fr-FR" sz="2400" dirty="0" smtClean="0">
              <a:latin typeface="Cambria" pitchFamily="18" charset="0"/>
              <a:cs typeface="Times New Roman" panose="02020603050405020304" pitchFamily="18" charset="0"/>
            </a:endParaRPr>
          </a:p>
          <a:p>
            <a:pPr lvl="0" defTabSz="666750">
              <a:lnSpc>
                <a:spcPct val="90000"/>
              </a:lnSpc>
              <a:spcAft>
                <a:spcPct val="35000"/>
              </a:spcAft>
              <a:defRPr/>
            </a:pPr>
            <a:r>
              <a:rPr lang="fr-FR" sz="1200" b="1" dirty="0">
                <a:solidFill>
                  <a:schemeClr val="tx1"/>
                </a:solidFill>
                <a:latin typeface="Calibri" pitchFamily="34" charset="0"/>
                <a:ea typeface="Calibri" pitchFamily="34" charset="0"/>
                <a:cs typeface="Arial" pitchFamily="34" charset="0"/>
              </a:rPr>
              <a:t>Modèle de simulation MC-CDMA </a:t>
            </a:r>
          </a:p>
          <a:p>
            <a:pPr defTabSz="666750">
              <a:lnSpc>
                <a:spcPct val="90000"/>
              </a:lnSpc>
              <a:spcAft>
                <a:spcPct val="35000"/>
              </a:spcAft>
              <a:defRPr/>
            </a:pPr>
            <a:endParaRPr lang="fr-FR" sz="2200" dirty="0">
              <a:latin typeface="Cambria" pitchFamily="18" charset="0"/>
              <a:cs typeface="Times New Roman" panose="02020603050405020304" pitchFamily="18" charset="0"/>
            </a:endParaRPr>
          </a:p>
        </p:txBody>
      </p:sp>
      <p:sp>
        <p:nvSpPr>
          <p:cNvPr id="16" name="Forme libre 15"/>
          <p:cNvSpPr/>
          <p:nvPr/>
        </p:nvSpPr>
        <p:spPr>
          <a:xfrm>
            <a:off x="6454368" y="536"/>
            <a:ext cx="1368152"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Résultats de simulation</a:t>
            </a:r>
            <a:endParaRPr lang="fr-FR" sz="1200" dirty="0" smtClean="0">
              <a:solidFill>
                <a:schemeClr val="tx1"/>
              </a:solidFill>
              <a:latin typeface="Arial" pitchFamily="34" charset="0"/>
              <a:cs typeface="Arial" pitchFamily="34" charset="0"/>
            </a:endParaRPr>
          </a:p>
        </p:txBody>
      </p:sp>
      <p:sp>
        <p:nvSpPr>
          <p:cNvPr id="17" name="Forme libre 16"/>
          <p:cNvSpPr/>
          <p:nvPr/>
        </p:nvSpPr>
        <p:spPr>
          <a:xfrm>
            <a:off x="7832680" y="-4"/>
            <a:ext cx="13061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eaLnBrk="0" fontAlgn="base" hangingPunct="0">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Conclusion</a:t>
            </a:r>
            <a:endParaRPr lang="fr-FR" sz="1200" dirty="0" smtClean="0">
              <a:solidFill>
                <a:schemeClr val="tx1"/>
              </a:solidFill>
              <a:latin typeface="Arial" pitchFamily="34" charset="0"/>
              <a:cs typeface="Arial" pitchFamily="34" charset="0"/>
            </a:endParaRPr>
          </a:p>
        </p:txBody>
      </p:sp>
      <p:sp>
        <p:nvSpPr>
          <p:cNvPr id="18" name="Forme libre 17"/>
          <p:cNvSpPr/>
          <p:nvPr/>
        </p:nvSpPr>
        <p:spPr>
          <a:xfrm>
            <a:off x="0" y="3984"/>
            <a:ext cx="1331640" cy="570463"/>
          </a:xfrm>
          <a:custGeom>
            <a:avLst/>
            <a:gdLst>
              <a:gd name="connsiteX0" fmla="*/ 0 w 9354411"/>
              <a:gd name="connsiteY0" fmla="*/ 0 h 545049"/>
              <a:gd name="connsiteX1" fmla="*/ 9354411 w 9354411"/>
              <a:gd name="connsiteY1" fmla="*/ 0 h 545049"/>
              <a:gd name="connsiteX2" fmla="*/ 9354411 w 9354411"/>
              <a:gd name="connsiteY2" fmla="*/ 545049 h 545049"/>
              <a:gd name="connsiteX3" fmla="*/ 0 w 9354411"/>
              <a:gd name="connsiteY3" fmla="*/ 545049 h 545049"/>
              <a:gd name="connsiteX4" fmla="*/ 0 w 9354411"/>
              <a:gd name="connsiteY4" fmla="*/ 0 h 545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4411" h="545049">
                <a:moveTo>
                  <a:pt x="0" y="0"/>
                </a:moveTo>
                <a:lnTo>
                  <a:pt x="9354411" y="0"/>
                </a:lnTo>
                <a:lnTo>
                  <a:pt x="9354411" y="545049"/>
                </a:lnTo>
                <a:lnTo>
                  <a:pt x="0" y="545049"/>
                </a:lnTo>
                <a:lnTo>
                  <a:pt x="0" y="0"/>
                </a:lnTo>
                <a:close/>
              </a:path>
            </a:pathLst>
          </a:cu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2633" tIns="38100" rIns="38100" bIns="38100" spcCol="1270" anchor="ctr"/>
          <a:lstStyle/>
          <a:p>
            <a:pPr lvl="0" algn="ctr" fontAlgn="base">
              <a:spcBef>
                <a:spcPct val="0"/>
              </a:spcBef>
              <a:spcAft>
                <a:spcPct val="0"/>
              </a:spcAft>
            </a:pPr>
            <a:r>
              <a:rPr lang="fr-FR" sz="1200" b="1" dirty="0" smtClean="0">
                <a:solidFill>
                  <a:schemeClr val="tx1"/>
                </a:solidFill>
                <a:latin typeface="Calibri" pitchFamily="34" charset="0"/>
                <a:ea typeface="Calibri" pitchFamily="34" charset="0"/>
                <a:cs typeface="Arial" pitchFamily="34" charset="0"/>
              </a:rPr>
              <a:t>Introduction</a:t>
            </a:r>
            <a:endParaRPr lang="fr-FR" sz="1200" dirty="0" smtClean="0">
              <a:solidFill>
                <a:schemeClr val="tx1"/>
              </a:solidFill>
              <a:latin typeface="Arial" pitchFamily="34" charset="0"/>
              <a:cs typeface="Arial" pitchFamily="34" charset="0"/>
            </a:endParaRPr>
          </a:p>
        </p:txBody>
      </p:sp>
      <p:sp>
        <p:nvSpPr>
          <p:cNvPr id="2" name="Rectangle 1"/>
          <p:cNvSpPr/>
          <p:nvPr/>
        </p:nvSpPr>
        <p:spPr>
          <a:xfrm>
            <a:off x="3932667" y="836712"/>
            <a:ext cx="1215397" cy="584775"/>
          </a:xfrm>
          <a:prstGeom prst="rect">
            <a:avLst/>
          </a:prstGeom>
        </p:spPr>
        <p:txBody>
          <a:bodyPr wrap="none">
            <a:spAutoFit/>
          </a:bodyPr>
          <a:lstStyle/>
          <a:p>
            <a:r>
              <a:rPr lang="fr-FR" sz="3200" dirty="0">
                <a:solidFill>
                  <a:prstClr val="black"/>
                </a:solidFill>
              </a:rPr>
              <a:t>FDMA</a:t>
            </a:r>
            <a:endParaRPr lang="fr-FR" dirty="0"/>
          </a:p>
        </p:txBody>
      </p:sp>
      <p:pic>
        <p:nvPicPr>
          <p:cNvPr id="1027" name="Imag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67573">
            <a:off x="3421194" y="1528549"/>
            <a:ext cx="2620963" cy="1852240"/>
          </a:xfrm>
          <a:prstGeom prst="rect">
            <a:avLst/>
          </a:prstGeom>
          <a:noFill/>
          <a:extLst>
            <a:ext uri="{909E8E84-426E-40DD-AFC4-6F175D3DCCD1}">
              <a14:hiddenFill xmlns:a14="http://schemas.microsoft.com/office/drawing/2010/main">
                <a:solidFill>
                  <a:srgbClr val="FFFFFF"/>
                </a:solidFill>
              </a14:hiddenFill>
            </a:ext>
          </a:extLst>
        </p:spPr>
      </p:pic>
      <p:sp>
        <p:nvSpPr>
          <p:cNvPr id="20" name="Zone de texte 4"/>
          <p:cNvSpPr txBox="1"/>
          <p:nvPr/>
        </p:nvSpPr>
        <p:spPr>
          <a:xfrm>
            <a:off x="2843808" y="2204864"/>
            <a:ext cx="797560" cy="23622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ea typeface="Calibri"/>
                <a:cs typeface="Arial"/>
              </a:rPr>
              <a:t>Puissance</a:t>
            </a:r>
          </a:p>
        </p:txBody>
      </p:sp>
      <p:sp>
        <p:nvSpPr>
          <p:cNvPr id="21" name="Zone de texte 5"/>
          <p:cNvSpPr txBox="1"/>
          <p:nvPr/>
        </p:nvSpPr>
        <p:spPr>
          <a:xfrm rot="2649221">
            <a:off x="3554194" y="2901637"/>
            <a:ext cx="579120"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Temps</a:t>
            </a:r>
          </a:p>
        </p:txBody>
      </p:sp>
      <p:sp>
        <p:nvSpPr>
          <p:cNvPr id="22" name="Zone de texte 6"/>
          <p:cNvSpPr txBox="1"/>
          <p:nvPr/>
        </p:nvSpPr>
        <p:spPr>
          <a:xfrm rot="20067713">
            <a:off x="4906883" y="2914183"/>
            <a:ext cx="817245" cy="236220"/>
          </a:xfrm>
          <a:prstGeom prst="rect">
            <a:avLst/>
          </a:prstGeom>
          <a:solidFill>
            <a:sysClr val="window" lastClr="FFFFFF"/>
          </a:solidFill>
          <a:ln w="6350">
            <a:solidFill>
              <a:sysClr val="window" lastClr="FFFFFF"/>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b="1" dirty="0">
                <a:effectLst/>
                <a:latin typeface="Calibri"/>
                <a:ea typeface="Calibri"/>
                <a:cs typeface="Arial"/>
              </a:rPr>
              <a:t>Fréquence</a:t>
            </a:r>
          </a:p>
        </p:txBody>
      </p:sp>
      <p:sp>
        <p:nvSpPr>
          <p:cNvPr id="4"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randombar(horizontal)">
                                      <p:cBhvr>
                                        <p:cTn id="7" dur="500"/>
                                        <p:tgtEl>
                                          <p:spTgt spid="102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500"/>
                                        <p:tgtEl>
                                          <p:spTgt spid="2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randombar(horizontal)">
                                      <p:cBhvr>
                                        <p:cTn id="16" dur="500"/>
                                        <p:tgtEl>
                                          <p:spTgt spid="22"/>
                                        </p:tgtEl>
                                      </p:cBhvr>
                                    </p:animEffec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5">
                                            <p:txEl>
                                              <p:pRg st="6" end="6"/>
                                            </p:txEl>
                                          </p:spTgt>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0" grpId="0" animBg="1"/>
      <p:bldP spid="21" grpId="0" animBg="1"/>
      <p:bldP spid="22"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1626</TotalTime>
  <Words>2514</Words>
  <Application>Microsoft Office PowerPoint</Application>
  <PresentationFormat>Affichage à l'écran (4:3)</PresentationFormat>
  <Paragraphs>568</Paragraphs>
  <Slides>35</Slides>
  <Notes>3</Notes>
  <HiddenSlides>0</HiddenSlides>
  <MMClips>0</MMClips>
  <ScaleCrop>false</ScaleCrop>
  <HeadingPairs>
    <vt:vector size="4" baseType="variant">
      <vt:variant>
        <vt:lpstr>Thème</vt:lpstr>
      </vt:variant>
      <vt:variant>
        <vt:i4>1</vt:i4>
      </vt:variant>
      <vt:variant>
        <vt:lpstr>Titres des diapositives</vt:lpstr>
      </vt:variant>
      <vt:variant>
        <vt:i4>35</vt:i4>
      </vt:variant>
    </vt:vector>
  </HeadingPairs>
  <TitlesOfParts>
    <vt:vector size="36" baseType="lpstr">
      <vt:lpstr>Thème Office</vt:lpstr>
      <vt:lpstr>Présentation PowerPoint</vt:lpstr>
      <vt:lpstr>Plan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général</dc:title>
  <dc:creator>acer</dc:creator>
  <cp:lastModifiedBy>dell</cp:lastModifiedBy>
  <cp:revision>230</cp:revision>
  <dcterms:created xsi:type="dcterms:W3CDTF">2019-07-01T10:21:04Z</dcterms:created>
  <dcterms:modified xsi:type="dcterms:W3CDTF">2019-08-03T21:28:46Z</dcterms:modified>
</cp:coreProperties>
</file>