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notesMasterIdLst>
    <p:notesMasterId r:id="rId28"/>
  </p:notesMasterIdLst>
  <p:sldIdLst>
    <p:sldId id="256" r:id="rId2"/>
    <p:sldId id="257" r:id="rId3"/>
    <p:sldId id="299" r:id="rId4"/>
    <p:sldId id="264" r:id="rId5"/>
    <p:sldId id="271" r:id="rId6"/>
    <p:sldId id="276" r:id="rId7"/>
    <p:sldId id="307" r:id="rId8"/>
    <p:sldId id="275" r:id="rId9"/>
    <p:sldId id="272" r:id="rId10"/>
    <p:sldId id="303" r:id="rId11"/>
    <p:sldId id="304" r:id="rId12"/>
    <p:sldId id="265" r:id="rId13"/>
    <p:sldId id="308" r:id="rId14"/>
    <p:sldId id="309" r:id="rId15"/>
    <p:sldId id="260" r:id="rId16"/>
    <p:sldId id="278" r:id="rId17"/>
    <p:sldId id="310" r:id="rId18"/>
    <p:sldId id="282" r:id="rId19"/>
    <p:sldId id="283" r:id="rId20"/>
    <p:sldId id="284" r:id="rId21"/>
    <p:sldId id="285" r:id="rId22"/>
    <p:sldId id="286" r:id="rId23"/>
    <p:sldId id="297" r:id="rId24"/>
    <p:sldId id="298" r:id="rId25"/>
    <p:sldId id="302" r:id="rId26"/>
    <p:sldId id="300"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46" autoAdjust="0"/>
    <p:restoredTop sz="94671" autoAdjust="0"/>
  </p:normalViewPr>
  <p:slideViewPr>
    <p:cSldViewPr>
      <p:cViewPr>
        <p:scale>
          <a:sx n="62" d="100"/>
          <a:sy n="62" d="100"/>
        </p:scale>
        <p:origin x="-1476"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D:\LAGNINE.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Feuille_de_calcul_Microsoft_Excel1.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Feuille_de_calcul_Microsoft_Excel2.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Feuille_de_calcul_Microsoft_Excel3.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Feuille_de_calcul_Microsoft_Excel4.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Feuille_de_calcul_Microsoft_Excel5.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Feuille_de_calcul_Microsoft_Excel6.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fr-FR"/>
              <a:t>Analyse granulométrique des sables étudies</a:t>
            </a:r>
          </a:p>
        </c:rich>
      </c:tx>
      <c:layout/>
      <c:overlay val="0"/>
    </c:title>
    <c:autoTitleDeleted val="0"/>
    <c:plotArea>
      <c:layout>
        <c:manualLayout>
          <c:layoutTarget val="inner"/>
          <c:xMode val="edge"/>
          <c:yMode val="edge"/>
          <c:x val="9.9221788194444438E-2"/>
          <c:y val="9.6774834727536743E-2"/>
          <c:w val="0.87046137152777781"/>
          <c:h val="0.67040940700630691"/>
        </c:manualLayout>
      </c:layout>
      <c:scatterChart>
        <c:scatterStyle val="smoothMarker"/>
        <c:varyColors val="0"/>
        <c:ser>
          <c:idx val="0"/>
          <c:order val="0"/>
          <c:tx>
            <c:v>oued souf</c:v>
          </c:tx>
          <c:xVal>
            <c:numRef>
              <c:f>[LAGNINE.xlsx]Feuil1!$F$3:$F$9</c:f>
              <c:numCache>
                <c:formatCode>General</c:formatCode>
                <c:ptCount val="7"/>
                <c:pt idx="0">
                  <c:v>38</c:v>
                </c:pt>
                <c:pt idx="1">
                  <c:v>35</c:v>
                </c:pt>
                <c:pt idx="2">
                  <c:v>32</c:v>
                </c:pt>
                <c:pt idx="3">
                  <c:v>29</c:v>
                </c:pt>
                <c:pt idx="4">
                  <c:v>26</c:v>
                </c:pt>
                <c:pt idx="5">
                  <c:v>23</c:v>
                </c:pt>
                <c:pt idx="6">
                  <c:v>20</c:v>
                </c:pt>
              </c:numCache>
            </c:numRef>
          </c:xVal>
          <c:yVal>
            <c:numRef>
              <c:f>[LAGNINE.xlsx]Feuil1!$E$3:$E$9</c:f>
              <c:numCache>
                <c:formatCode>General</c:formatCode>
                <c:ptCount val="7"/>
                <c:pt idx="0">
                  <c:v>100</c:v>
                </c:pt>
                <c:pt idx="1">
                  <c:v>98.4</c:v>
                </c:pt>
                <c:pt idx="2">
                  <c:v>92.1</c:v>
                </c:pt>
                <c:pt idx="3">
                  <c:v>72.25</c:v>
                </c:pt>
                <c:pt idx="4">
                  <c:v>34.799999999999997</c:v>
                </c:pt>
                <c:pt idx="5">
                  <c:v>5.1999999999999886</c:v>
                </c:pt>
                <c:pt idx="6">
                  <c:v>0.49999999999998579</c:v>
                </c:pt>
              </c:numCache>
            </c:numRef>
          </c:yVal>
          <c:smooth val="1"/>
        </c:ser>
        <c:ser>
          <c:idx val="1"/>
          <c:order val="1"/>
          <c:tx>
            <c:v>sable de brique</c:v>
          </c:tx>
          <c:xVal>
            <c:numRef>
              <c:f>[LAGNINE.xlsx]Feuil1!$F$20:$F$26</c:f>
              <c:numCache>
                <c:formatCode>General</c:formatCode>
                <c:ptCount val="7"/>
                <c:pt idx="0">
                  <c:v>38</c:v>
                </c:pt>
                <c:pt idx="1">
                  <c:v>35</c:v>
                </c:pt>
                <c:pt idx="2">
                  <c:v>32</c:v>
                </c:pt>
                <c:pt idx="3">
                  <c:v>29</c:v>
                </c:pt>
                <c:pt idx="4">
                  <c:v>26</c:v>
                </c:pt>
                <c:pt idx="5">
                  <c:v>23</c:v>
                </c:pt>
                <c:pt idx="6">
                  <c:v>20</c:v>
                </c:pt>
              </c:numCache>
            </c:numRef>
          </c:xVal>
          <c:yVal>
            <c:numRef>
              <c:f>[LAGNINE.xlsx]Feuil1!$E$20:$E$26</c:f>
              <c:numCache>
                <c:formatCode>General</c:formatCode>
                <c:ptCount val="7"/>
                <c:pt idx="0">
                  <c:v>100</c:v>
                </c:pt>
                <c:pt idx="1">
                  <c:v>61.05</c:v>
                </c:pt>
                <c:pt idx="2">
                  <c:v>35.849999999999994</c:v>
                </c:pt>
                <c:pt idx="3">
                  <c:v>21.949999999999989</c:v>
                </c:pt>
                <c:pt idx="4">
                  <c:v>13.449999999999989</c:v>
                </c:pt>
                <c:pt idx="5">
                  <c:v>7.6499999999999915</c:v>
                </c:pt>
                <c:pt idx="6">
                  <c:v>3.2499999999999858</c:v>
                </c:pt>
              </c:numCache>
            </c:numRef>
          </c:yVal>
          <c:smooth val="1"/>
        </c:ser>
        <c:ser>
          <c:idx val="2"/>
          <c:order val="2"/>
          <c:tx>
            <c:v>sable de béton récycler</c:v>
          </c:tx>
          <c:xVal>
            <c:numRef>
              <c:f>[LAGNINE.xlsx]Feuil1!$F$39:$F$45</c:f>
              <c:numCache>
                <c:formatCode>General</c:formatCode>
                <c:ptCount val="7"/>
                <c:pt idx="0">
                  <c:v>38</c:v>
                </c:pt>
                <c:pt idx="1">
                  <c:v>35</c:v>
                </c:pt>
                <c:pt idx="2">
                  <c:v>32</c:v>
                </c:pt>
                <c:pt idx="3">
                  <c:v>29</c:v>
                </c:pt>
                <c:pt idx="4">
                  <c:v>26</c:v>
                </c:pt>
                <c:pt idx="5">
                  <c:v>23</c:v>
                </c:pt>
                <c:pt idx="6">
                  <c:v>20</c:v>
                </c:pt>
              </c:numCache>
            </c:numRef>
          </c:xVal>
          <c:yVal>
            <c:numRef>
              <c:f>[LAGNINE.xlsx]Feuil1!$E$39:$E$45</c:f>
              <c:numCache>
                <c:formatCode>General</c:formatCode>
                <c:ptCount val="7"/>
                <c:pt idx="0">
                  <c:v>100</c:v>
                </c:pt>
                <c:pt idx="1">
                  <c:v>82.55</c:v>
                </c:pt>
                <c:pt idx="2">
                  <c:v>51.45</c:v>
                </c:pt>
                <c:pt idx="3">
                  <c:v>36.5</c:v>
                </c:pt>
                <c:pt idx="4">
                  <c:v>28</c:v>
                </c:pt>
                <c:pt idx="5">
                  <c:v>22.200000000000003</c:v>
                </c:pt>
                <c:pt idx="6">
                  <c:v>13.700000000000003</c:v>
                </c:pt>
              </c:numCache>
            </c:numRef>
          </c:yVal>
          <c:smooth val="1"/>
        </c:ser>
        <c:ser>
          <c:idx val="3"/>
          <c:order val="3"/>
          <c:tx>
            <c:v>seperieur</c:v>
          </c:tx>
          <c:spPr>
            <a:ln w="19050">
              <a:solidFill>
                <a:prstClr val="black"/>
              </a:solidFill>
              <a:prstDash val="lgDashDot"/>
            </a:ln>
          </c:spPr>
          <c:marker>
            <c:symbol val="square"/>
            <c:size val="7"/>
            <c:spPr>
              <a:solidFill>
                <a:sysClr val="windowText" lastClr="000000"/>
              </a:solidFill>
              <a:ln>
                <a:solidFill>
                  <a:prstClr val="black"/>
                </a:solidFill>
              </a:ln>
            </c:spPr>
          </c:marker>
          <c:xVal>
            <c:numRef>
              <c:f>[LAGNINE.xlsx]Feuil1!$F$3:$F$9</c:f>
              <c:numCache>
                <c:formatCode>General</c:formatCode>
                <c:ptCount val="7"/>
                <c:pt idx="0">
                  <c:v>38</c:v>
                </c:pt>
                <c:pt idx="1">
                  <c:v>35</c:v>
                </c:pt>
                <c:pt idx="2">
                  <c:v>32</c:v>
                </c:pt>
                <c:pt idx="3">
                  <c:v>29</c:v>
                </c:pt>
                <c:pt idx="4">
                  <c:v>26</c:v>
                </c:pt>
                <c:pt idx="5">
                  <c:v>23</c:v>
                </c:pt>
                <c:pt idx="6">
                  <c:v>20</c:v>
                </c:pt>
              </c:numCache>
            </c:numRef>
          </c:xVal>
          <c:yVal>
            <c:numRef>
              <c:f>[LAGNINE.xlsx]Feuil1!$H$3:$H$9</c:f>
              <c:numCache>
                <c:formatCode>General</c:formatCode>
                <c:ptCount val="7"/>
                <c:pt idx="0">
                  <c:v>100</c:v>
                </c:pt>
                <c:pt idx="1">
                  <c:v>100</c:v>
                </c:pt>
                <c:pt idx="2">
                  <c:v>92</c:v>
                </c:pt>
                <c:pt idx="3">
                  <c:v>70</c:v>
                </c:pt>
                <c:pt idx="4">
                  <c:v>30</c:v>
                </c:pt>
                <c:pt idx="5">
                  <c:v>10</c:v>
                </c:pt>
                <c:pt idx="6">
                  <c:v>3</c:v>
                </c:pt>
              </c:numCache>
            </c:numRef>
          </c:yVal>
          <c:smooth val="1"/>
        </c:ser>
        <c:ser>
          <c:idx val="4"/>
          <c:order val="4"/>
          <c:tx>
            <c:v>inferieur</c:v>
          </c:tx>
          <c:spPr>
            <a:ln w="19050">
              <a:solidFill>
                <a:prstClr val="black"/>
              </a:solidFill>
              <a:prstDash val="lgDashDot"/>
            </a:ln>
          </c:spPr>
          <c:marker>
            <c:symbol val="square"/>
            <c:size val="7"/>
            <c:spPr>
              <a:solidFill>
                <a:sysClr val="windowText" lastClr="000000"/>
              </a:solidFill>
            </c:spPr>
          </c:marker>
          <c:xVal>
            <c:numRef>
              <c:f>[LAGNINE.xlsx]Feuil1!$F$3:$F$9</c:f>
              <c:numCache>
                <c:formatCode>General</c:formatCode>
                <c:ptCount val="7"/>
                <c:pt idx="0">
                  <c:v>38</c:v>
                </c:pt>
                <c:pt idx="1">
                  <c:v>35</c:v>
                </c:pt>
                <c:pt idx="2">
                  <c:v>32</c:v>
                </c:pt>
                <c:pt idx="3">
                  <c:v>29</c:v>
                </c:pt>
                <c:pt idx="4">
                  <c:v>26</c:v>
                </c:pt>
                <c:pt idx="5">
                  <c:v>23</c:v>
                </c:pt>
                <c:pt idx="6">
                  <c:v>20</c:v>
                </c:pt>
              </c:numCache>
            </c:numRef>
          </c:xVal>
          <c:yVal>
            <c:numRef>
              <c:f>[LAGNINE.xlsx]Feuil1!$I$3:$I$9</c:f>
              <c:numCache>
                <c:formatCode>General</c:formatCode>
                <c:ptCount val="7"/>
                <c:pt idx="0">
                  <c:v>95</c:v>
                </c:pt>
                <c:pt idx="1">
                  <c:v>80</c:v>
                </c:pt>
                <c:pt idx="2">
                  <c:v>63</c:v>
                </c:pt>
                <c:pt idx="3">
                  <c:v>30</c:v>
                </c:pt>
                <c:pt idx="4">
                  <c:v>5</c:v>
                </c:pt>
                <c:pt idx="5">
                  <c:v>0</c:v>
                </c:pt>
                <c:pt idx="6">
                  <c:v>0</c:v>
                </c:pt>
              </c:numCache>
            </c:numRef>
          </c:yVal>
          <c:smooth val="1"/>
        </c:ser>
        <c:dLbls>
          <c:showLegendKey val="0"/>
          <c:showVal val="0"/>
          <c:showCatName val="0"/>
          <c:showSerName val="0"/>
          <c:showPercent val="0"/>
          <c:showBubbleSize val="0"/>
        </c:dLbls>
        <c:axId val="58308800"/>
        <c:axId val="58309376"/>
      </c:scatterChart>
      <c:valAx>
        <c:axId val="58308800"/>
        <c:scaling>
          <c:orientation val="minMax"/>
          <c:max val="38"/>
          <c:min val="20"/>
        </c:scaling>
        <c:delete val="0"/>
        <c:axPos val="b"/>
        <c:majorGridlines/>
        <c:minorGridlines/>
        <c:title>
          <c:tx>
            <c:rich>
              <a:bodyPr/>
              <a:lstStyle/>
              <a:p>
                <a:pPr>
                  <a:defRPr/>
                </a:pPr>
                <a:r>
                  <a:rPr lang="fr-FR"/>
                  <a:t>Modules des tamis</a:t>
                </a:r>
              </a:p>
              <a:p>
                <a:pPr>
                  <a:defRPr/>
                </a:pPr>
                <a:endParaRPr lang="fr-FR"/>
              </a:p>
            </c:rich>
          </c:tx>
          <c:layout>
            <c:manualLayout>
              <c:xMode val="edge"/>
              <c:yMode val="edge"/>
              <c:x val="0.42747077546296297"/>
              <c:y val="0.82679641875540388"/>
            </c:manualLayout>
          </c:layout>
          <c:overlay val="0"/>
        </c:title>
        <c:numFmt formatCode="General" sourceLinked="1"/>
        <c:majorTickMark val="out"/>
        <c:minorTickMark val="none"/>
        <c:tickLblPos val="nextTo"/>
        <c:crossAx val="58309376"/>
        <c:crosses val="autoZero"/>
        <c:crossBetween val="midCat"/>
      </c:valAx>
      <c:valAx>
        <c:axId val="58309376"/>
        <c:scaling>
          <c:orientation val="minMax"/>
          <c:max val="100"/>
          <c:min val="0"/>
        </c:scaling>
        <c:delete val="0"/>
        <c:axPos val="l"/>
        <c:majorGridlines/>
        <c:minorGridlines/>
        <c:title>
          <c:tx>
            <c:rich>
              <a:bodyPr rot="-5400000" vert="horz"/>
              <a:lstStyle/>
              <a:p>
                <a:pPr>
                  <a:defRPr/>
                </a:pPr>
                <a:r>
                  <a:rPr lang="fr-FR"/>
                  <a:t>Tamisats  (%)</a:t>
                </a:r>
              </a:p>
            </c:rich>
          </c:tx>
          <c:layout/>
          <c:overlay val="0"/>
        </c:title>
        <c:numFmt formatCode="General" sourceLinked="1"/>
        <c:majorTickMark val="out"/>
        <c:minorTickMark val="none"/>
        <c:tickLblPos val="nextTo"/>
        <c:crossAx val="58308800"/>
        <c:crosses val="autoZero"/>
        <c:crossBetween val="midCat"/>
      </c:valAx>
      <c:spPr>
        <a:noFill/>
        <a:ln w="25400">
          <a:noFill/>
        </a:ln>
      </c:spPr>
    </c:plotArea>
    <c:legend>
      <c:legendPos val="b"/>
      <c:layout>
        <c:manualLayout>
          <c:xMode val="edge"/>
          <c:yMode val="edge"/>
          <c:x val="0"/>
          <c:y val="0.88348134426287583"/>
          <c:w val="1"/>
          <c:h val="0.10005571039610736"/>
        </c:manualLayout>
      </c:layout>
      <c:overlay val="0"/>
    </c:legend>
    <c:plotVisOnly val="1"/>
    <c:dispBlanksAs val="gap"/>
    <c:showDLblsOverMax val="0"/>
  </c:chart>
  <c:txPr>
    <a:bodyPr/>
    <a:lstStyle/>
    <a:p>
      <a:pPr>
        <a:defRPr sz="1400" b="1">
          <a:latin typeface="Times New Roman" pitchFamily="18" charset="0"/>
          <a:cs typeface="Times New Roman" pitchFamily="18" charset="0"/>
        </a:defRPr>
      </a:pPr>
      <a:endParaRPr lang="fr-F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962947972624916"/>
          <c:y val="4.7826086956521949E-2"/>
          <c:w val="0.65287052027375081"/>
          <c:h val="0.71304347826087089"/>
        </c:manualLayout>
      </c:layout>
      <c:scatterChart>
        <c:scatterStyle val="lineMarker"/>
        <c:varyColors val="0"/>
        <c:ser>
          <c:idx val="1"/>
          <c:order val="0"/>
          <c:tx>
            <c:strRef>
              <c:f>'[Graphique dans Microsoft Word]Sheet1'!$A$3</c:f>
              <c:strCache>
                <c:ptCount val="1"/>
                <c:pt idx="0">
                  <c:v>SDB</c:v>
                </c:pt>
              </c:strCache>
            </c:strRef>
          </c:tx>
          <c:spPr>
            <a:ln w="12672">
              <a:solidFill>
                <a:srgbClr val="FF00FF"/>
              </a:solidFill>
              <a:prstDash val="solid"/>
            </a:ln>
          </c:spPr>
          <c:marker>
            <c:symbol val="square"/>
            <c:size val="5"/>
            <c:spPr>
              <a:solidFill>
                <a:srgbClr val="FF00FF"/>
              </a:solidFill>
              <a:ln>
                <a:solidFill>
                  <a:srgbClr val="FF00FF"/>
                </a:solidFill>
                <a:prstDash val="solid"/>
              </a:ln>
            </c:spPr>
          </c:marker>
          <c:xVal>
            <c:numRef>
              <c:f>'[Graphique dans Microsoft Word]Sheet1'!$B$1:$F$1</c:f>
              <c:numCache>
                <c:formatCode>General</c:formatCode>
                <c:ptCount val="5"/>
                <c:pt idx="0">
                  <c:v>0</c:v>
                </c:pt>
                <c:pt idx="1">
                  <c:v>20</c:v>
                </c:pt>
                <c:pt idx="2">
                  <c:v>30</c:v>
                </c:pt>
                <c:pt idx="3">
                  <c:v>50</c:v>
                </c:pt>
                <c:pt idx="4">
                  <c:v>70</c:v>
                </c:pt>
              </c:numCache>
            </c:numRef>
          </c:xVal>
          <c:yVal>
            <c:numRef>
              <c:f>'[Graphique dans Microsoft Word]Sheet1'!$B$3:$F$3</c:f>
              <c:numCache>
                <c:formatCode>General</c:formatCode>
                <c:ptCount val="5"/>
                <c:pt idx="0">
                  <c:v>0.67</c:v>
                </c:pt>
                <c:pt idx="1">
                  <c:v>0.69</c:v>
                </c:pt>
                <c:pt idx="2">
                  <c:v>0.71</c:v>
                </c:pt>
                <c:pt idx="3">
                  <c:v>0.74</c:v>
                </c:pt>
                <c:pt idx="4">
                  <c:v>0.75</c:v>
                </c:pt>
              </c:numCache>
            </c:numRef>
          </c:yVal>
          <c:smooth val="0"/>
        </c:ser>
        <c:ser>
          <c:idx val="2"/>
          <c:order val="1"/>
          <c:tx>
            <c:strRef>
              <c:f>'[Graphique dans Microsoft Word]Sheet1'!$A$4</c:f>
              <c:strCache>
                <c:ptCount val="1"/>
                <c:pt idx="0">
                  <c:v>SDBR</c:v>
                </c:pt>
              </c:strCache>
            </c:strRef>
          </c:tx>
          <c:spPr>
            <a:ln w="12672">
              <a:solidFill>
                <a:srgbClr val="FF6600"/>
              </a:solidFill>
              <a:prstDash val="solid"/>
            </a:ln>
          </c:spPr>
          <c:marker>
            <c:symbol val="triangle"/>
            <c:size val="5"/>
            <c:spPr>
              <a:solidFill>
                <a:srgbClr val="FF6600"/>
              </a:solidFill>
              <a:ln>
                <a:solidFill>
                  <a:srgbClr val="FF6600"/>
                </a:solidFill>
                <a:prstDash val="solid"/>
              </a:ln>
            </c:spPr>
          </c:marker>
          <c:xVal>
            <c:numRef>
              <c:f>'[Graphique dans Microsoft Word]Sheet1'!$B$1:$F$1</c:f>
              <c:numCache>
                <c:formatCode>General</c:formatCode>
                <c:ptCount val="5"/>
                <c:pt idx="0">
                  <c:v>0</c:v>
                </c:pt>
                <c:pt idx="1">
                  <c:v>20</c:v>
                </c:pt>
                <c:pt idx="2">
                  <c:v>30</c:v>
                </c:pt>
                <c:pt idx="3">
                  <c:v>50</c:v>
                </c:pt>
                <c:pt idx="4">
                  <c:v>70</c:v>
                </c:pt>
              </c:numCache>
            </c:numRef>
          </c:xVal>
          <c:yVal>
            <c:numRef>
              <c:f>'[Graphique dans Microsoft Word]Sheet1'!$B$4:$F$4</c:f>
              <c:numCache>
                <c:formatCode>General</c:formatCode>
                <c:ptCount val="5"/>
                <c:pt idx="0">
                  <c:v>0.67</c:v>
                </c:pt>
                <c:pt idx="1">
                  <c:v>0.77</c:v>
                </c:pt>
                <c:pt idx="2">
                  <c:v>0.79</c:v>
                </c:pt>
                <c:pt idx="3">
                  <c:v>0.84</c:v>
                </c:pt>
                <c:pt idx="4">
                  <c:v>0.87</c:v>
                </c:pt>
              </c:numCache>
            </c:numRef>
          </c:yVal>
          <c:smooth val="0"/>
        </c:ser>
        <c:dLbls>
          <c:showLegendKey val="0"/>
          <c:showVal val="0"/>
          <c:showCatName val="0"/>
          <c:showSerName val="0"/>
          <c:showPercent val="0"/>
          <c:showBubbleSize val="0"/>
        </c:dLbls>
        <c:axId val="70458688"/>
        <c:axId val="117309440"/>
      </c:scatterChart>
      <c:valAx>
        <c:axId val="70458688"/>
        <c:scaling>
          <c:orientation val="minMax"/>
        </c:scaling>
        <c:delete val="0"/>
        <c:axPos val="b"/>
        <c:majorGridlines>
          <c:spPr>
            <a:ln w="12672">
              <a:solidFill>
                <a:srgbClr val="000000"/>
              </a:solidFill>
              <a:prstDash val="sysDash"/>
            </a:ln>
          </c:spPr>
        </c:majorGridlines>
        <c:title>
          <c:tx>
            <c:rich>
              <a:bodyPr/>
              <a:lstStyle/>
              <a:p>
                <a:pPr>
                  <a:defRPr/>
                </a:pPr>
                <a:r>
                  <a:rPr lang="fr-FR"/>
                  <a:t>Taux de substitution (%)</a:t>
                </a:r>
              </a:p>
            </c:rich>
          </c:tx>
          <c:layout>
            <c:manualLayout>
              <c:xMode val="edge"/>
              <c:yMode val="edge"/>
              <c:x val="0.32366071428571475"/>
              <c:y val="0.89130434782608692"/>
            </c:manualLayout>
          </c:layout>
          <c:overlay val="0"/>
          <c:spPr>
            <a:noFill/>
            <a:ln w="25345">
              <a:noFill/>
            </a:ln>
          </c:spPr>
        </c:title>
        <c:numFmt formatCode="General" sourceLinked="1"/>
        <c:majorTickMark val="out"/>
        <c:minorTickMark val="none"/>
        <c:tickLblPos val="nextTo"/>
        <c:spPr>
          <a:ln w="3168">
            <a:solidFill>
              <a:srgbClr val="000000"/>
            </a:solidFill>
            <a:prstDash val="solid"/>
          </a:ln>
        </c:spPr>
        <c:txPr>
          <a:bodyPr rot="0" vert="horz"/>
          <a:lstStyle/>
          <a:p>
            <a:pPr>
              <a:defRPr/>
            </a:pPr>
            <a:endParaRPr lang="fr-FR"/>
          </a:p>
        </c:txPr>
        <c:crossAx val="117309440"/>
        <c:crosses val="autoZero"/>
        <c:crossBetween val="midCat"/>
        <c:majorUnit val="10"/>
      </c:valAx>
      <c:valAx>
        <c:axId val="117309440"/>
        <c:scaling>
          <c:orientation val="minMax"/>
          <c:min val="0.4"/>
        </c:scaling>
        <c:delete val="0"/>
        <c:axPos val="l"/>
        <c:majorGridlines>
          <c:spPr>
            <a:ln w="12672">
              <a:solidFill>
                <a:srgbClr val="000000"/>
              </a:solidFill>
              <a:prstDash val="sysDash"/>
            </a:ln>
          </c:spPr>
        </c:majorGridlines>
        <c:title>
          <c:tx>
            <c:rich>
              <a:bodyPr/>
              <a:lstStyle/>
              <a:p>
                <a:pPr>
                  <a:defRPr/>
                </a:pPr>
                <a:r>
                  <a:rPr lang="fr-FR"/>
                  <a:t>Rapport E/C</a:t>
                </a:r>
              </a:p>
            </c:rich>
          </c:tx>
          <c:layout>
            <c:manualLayout>
              <c:xMode val="edge"/>
              <c:yMode val="edge"/>
              <c:x val="7.3819328382639261E-3"/>
              <c:y val="0.18790069991251093"/>
            </c:manualLayout>
          </c:layout>
          <c:overlay val="0"/>
          <c:spPr>
            <a:noFill/>
            <a:ln w="25345">
              <a:noFill/>
            </a:ln>
          </c:spPr>
        </c:title>
        <c:numFmt formatCode="General" sourceLinked="1"/>
        <c:majorTickMark val="out"/>
        <c:minorTickMark val="none"/>
        <c:tickLblPos val="nextTo"/>
        <c:spPr>
          <a:ln w="3168">
            <a:solidFill>
              <a:srgbClr val="000000"/>
            </a:solidFill>
            <a:prstDash val="solid"/>
          </a:ln>
        </c:spPr>
        <c:txPr>
          <a:bodyPr rot="0" vert="horz"/>
          <a:lstStyle/>
          <a:p>
            <a:pPr>
              <a:defRPr/>
            </a:pPr>
            <a:endParaRPr lang="fr-FR"/>
          </a:p>
        </c:txPr>
        <c:crossAx val="70458688"/>
        <c:crosses val="autoZero"/>
        <c:crossBetween val="midCat"/>
      </c:valAx>
      <c:spPr>
        <a:noFill/>
        <a:ln w="3168">
          <a:solidFill>
            <a:srgbClr val="000000"/>
          </a:solidFill>
          <a:prstDash val="solid"/>
        </a:ln>
      </c:spPr>
    </c:plotArea>
    <c:legend>
      <c:legendPos val="r"/>
      <c:layout/>
      <c:overlay val="0"/>
    </c:legend>
    <c:plotVisOnly val="1"/>
    <c:dispBlanksAs val="gap"/>
    <c:showDLblsOverMax val="0"/>
  </c:chart>
  <c:spPr>
    <a:noFill/>
    <a:ln>
      <a:solidFill>
        <a:sysClr val="windowText" lastClr="000000"/>
      </a:solidFill>
    </a:ln>
  </c:spPr>
  <c:txPr>
    <a:bodyPr/>
    <a:lstStyle/>
    <a:p>
      <a:pPr>
        <a:defRPr sz="1600" b="1" i="0" u="none" strike="noStrike" baseline="0">
          <a:solidFill>
            <a:srgbClr val="000000"/>
          </a:solidFill>
          <a:latin typeface="Times New Roman" pitchFamily="18" charset="0"/>
          <a:ea typeface="Arial"/>
          <a:cs typeface="Times New Roman" pitchFamily="18" charset="0"/>
        </a:defRPr>
      </a:pPr>
      <a:endParaRPr lang="fr-F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fr-FR"/>
              <a:t>(SDB)</a:t>
            </a:r>
          </a:p>
        </c:rich>
      </c:tx>
      <c:layout/>
      <c:overlay val="1"/>
    </c:title>
    <c:autoTitleDeleted val="0"/>
    <c:plotArea>
      <c:layout>
        <c:manualLayout>
          <c:layoutTarget val="inner"/>
          <c:xMode val="edge"/>
          <c:yMode val="edge"/>
          <c:x val="0.13312700495771362"/>
          <c:y val="0.12211504811898513"/>
          <c:w val="0.70046095800524932"/>
          <c:h val="0.6564335708036495"/>
        </c:manualLayout>
      </c:layout>
      <c:barChart>
        <c:barDir val="col"/>
        <c:grouping val="clustered"/>
        <c:varyColors val="0"/>
        <c:ser>
          <c:idx val="0"/>
          <c:order val="0"/>
          <c:tx>
            <c:strRef>
              <c:f>Feuil1!$B$1</c:f>
              <c:strCache>
                <c:ptCount val="1"/>
                <c:pt idx="0">
                  <c:v>7j</c:v>
                </c:pt>
              </c:strCache>
            </c:strRef>
          </c:tx>
          <c:invertIfNegative val="0"/>
          <c:cat>
            <c:numRef>
              <c:f>Feuil1!$A$2:$A$6</c:f>
              <c:numCache>
                <c:formatCode>General</c:formatCode>
                <c:ptCount val="5"/>
                <c:pt idx="0">
                  <c:v>0</c:v>
                </c:pt>
                <c:pt idx="1">
                  <c:v>20</c:v>
                </c:pt>
                <c:pt idx="2">
                  <c:v>30</c:v>
                </c:pt>
                <c:pt idx="3">
                  <c:v>50</c:v>
                </c:pt>
                <c:pt idx="4">
                  <c:v>70</c:v>
                </c:pt>
              </c:numCache>
            </c:numRef>
          </c:cat>
          <c:val>
            <c:numRef>
              <c:f>Feuil1!$B$2:$B$6</c:f>
              <c:numCache>
                <c:formatCode>General</c:formatCode>
                <c:ptCount val="5"/>
                <c:pt idx="0">
                  <c:v>11.4</c:v>
                </c:pt>
                <c:pt idx="1">
                  <c:v>9.1</c:v>
                </c:pt>
                <c:pt idx="2">
                  <c:v>7.13</c:v>
                </c:pt>
                <c:pt idx="3">
                  <c:v>6.3</c:v>
                </c:pt>
                <c:pt idx="4">
                  <c:v>5.15</c:v>
                </c:pt>
              </c:numCache>
            </c:numRef>
          </c:val>
        </c:ser>
        <c:ser>
          <c:idx val="1"/>
          <c:order val="1"/>
          <c:tx>
            <c:v>28j</c:v>
          </c:tx>
          <c:invertIfNegative val="0"/>
          <c:cat>
            <c:numRef>
              <c:f>Feuil1!$A$2:$A$6</c:f>
              <c:numCache>
                <c:formatCode>General</c:formatCode>
                <c:ptCount val="5"/>
                <c:pt idx="0">
                  <c:v>0</c:v>
                </c:pt>
                <c:pt idx="1">
                  <c:v>20</c:v>
                </c:pt>
                <c:pt idx="2">
                  <c:v>30</c:v>
                </c:pt>
                <c:pt idx="3">
                  <c:v>50</c:v>
                </c:pt>
                <c:pt idx="4">
                  <c:v>70</c:v>
                </c:pt>
              </c:numCache>
            </c:numRef>
          </c:cat>
          <c:val>
            <c:numRef>
              <c:f>Feuil1!$C$2:$C$6</c:f>
              <c:numCache>
                <c:formatCode>General</c:formatCode>
                <c:ptCount val="5"/>
                <c:pt idx="0">
                  <c:v>18.440000000000001</c:v>
                </c:pt>
                <c:pt idx="1">
                  <c:v>15.81</c:v>
                </c:pt>
                <c:pt idx="2">
                  <c:v>15.3</c:v>
                </c:pt>
                <c:pt idx="3">
                  <c:v>14.3</c:v>
                </c:pt>
                <c:pt idx="4">
                  <c:v>11.3</c:v>
                </c:pt>
              </c:numCache>
            </c:numRef>
          </c:val>
        </c:ser>
        <c:dLbls>
          <c:showLegendKey val="0"/>
          <c:showVal val="0"/>
          <c:showCatName val="0"/>
          <c:showSerName val="0"/>
          <c:showPercent val="0"/>
          <c:showBubbleSize val="0"/>
        </c:dLbls>
        <c:gapWidth val="150"/>
        <c:axId val="118029824"/>
        <c:axId val="117311744"/>
      </c:barChart>
      <c:catAx>
        <c:axId val="118029824"/>
        <c:scaling>
          <c:orientation val="minMax"/>
        </c:scaling>
        <c:delete val="0"/>
        <c:axPos val="b"/>
        <c:title>
          <c:tx>
            <c:rich>
              <a:bodyPr/>
              <a:lstStyle/>
              <a:p>
                <a:pPr>
                  <a:defRPr/>
                </a:pPr>
                <a:r>
                  <a:rPr lang="fr-FR"/>
                  <a:t>Taux de substitution (%)</a:t>
                </a:r>
              </a:p>
            </c:rich>
          </c:tx>
          <c:layout/>
          <c:overlay val="0"/>
        </c:title>
        <c:numFmt formatCode="General" sourceLinked="1"/>
        <c:majorTickMark val="out"/>
        <c:minorTickMark val="none"/>
        <c:tickLblPos val="nextTo"/>
        <c:crossAx val="117311744"/>
        <c:crosses val="autoZero"/>
        <c:auto val="1"/>
        <c:lblAlgn val="ctr"/>
        <c:lblOffset val="100"/>
        <c:noMultiLvlLbl val="0"/>
      </c:catAx>
      <c:valAx>
        <c:axId val="117311744"/>
        <c:scaling>
          <c:orientation val="minMax"/>
        </c:scaling>
        <c:delete val="0"/>
        <c:axPos val="l"/>
        <c:majorGridlines/>
        <c:title>
          <c:tx>
            <c:rich>
              <a:bodyPr rot="-5400000" vert="horz"/>
              <a:lstStyle/>
              <a:p>
                <a:pPr>
                  <a:defRPr/>
                </a:pPr>
                <a:r>
                  <a:rPr lang="fr-FR"/>
                  <a:t>Rc (MPa)</a:t>
                </a:r>
              </a:p>
            </c:rich>
          </c:tx>
          <c:layout/>
          <c:overlay val="0"/>
        </c:title>
        <c:numFmt formatCode="General" sourceLinked="1"/>
        <c:majorTickMark val="out"/>
        <c:minorTickMark val="none"/>
        <c:tickLblPos val="nextTo"/>
        <c:crossAx val="118029824"/>
        <c:crosses val="autoZero"/>
        <c:crossBetween val="between"/>
      </c:valAx>
    </c:plotArea>
    <c:legend>
      <c:legendPos val="r"/>
      <c:layout/>
      <c:overlay val="0"/>
    </c:legend>
    <c:plotVisOnly val="1"/>
    <c:dispBlanksAs val="gap"/>
    <c:showDLblsOverMax val="0"/>
  </c:chart>
  <c:spPr>
    <a:ln w="19050">
      <a:solidFill>
        <a:sysClr val="windowText" lastClr="000000"/>
      </a:solidFill>
    </a:ln>
  </c:spPr>
  <c:txPr>
    <a:bodyPr/>
    <a:lstStyle/>
    <a:p>
      <a:pPr>
        <a:defRPr sz="1400">
          <a:latin typeface="Times New Roman" pitchFamily="18" charset="0"/>
          <a:cs typeface="Times New Roman" pitchFamily="18" charset="0"/>
        </a:defRPr>
      </a:pPr>
      <a:endParaRPr lang="fr-FR"/>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fr-FR"/>
              <a:t>(SDBR)</a:t>
            </a:r>
          </a:p>
        </c:rich>
      </c:tx>
      <c:layout/>
      <c:overlay val="1"/>
    </c:title>
    <c:autoTitleDeleted val="0"/>
    <c:plotArea>
      <c:layout>
        <c:manualLayout>
          <c:layoutTarget val="inner"/>
          <c:xMode val="edge"/>
          <c:yMode val="edge"/>
          <c:x val="0.13312700495771362"/>
          <c:y val="0.12211504811898513"/>
          <c:w val="0.70046095800524932"/>
          <c:h val="0.6564335708036495"/>
        </c:manualLayout>
      </c:layout>
      <c:barChart>
        <c:barDir val="col"/>
        <c:grouping val="clustered"/>
        <c:varyColors val="0"/>
        <c:ser>
          <c:idx val="0"/>
          <c:order val="0"/>
          <c:tx>
            <c:strRef>
              <c:f>Feuil1!$B$1</c:f>
              <c:strCache>
                <c:ptCount val="1"/>
                <c:pt idx="0">
                  <c:v>7j</c:v>
                </c:pt>
              </c:strCache>
            </c:strRef>
          </c:tx>
          <c:invertIfNegative val="0"/>
          <c:cat>
            <c:numRef>
              <c:f>Feuil1!$A$2:$A$6</c:f>
              <c:numCache>
                <c:formatCode>General</c:formatCode>
                <c:ptCount val="5"/>
                <c:pt idx="0">
                  <c:v>0</c:v>
                </c:pt>
                <c:pt idx="1">
                  <c:v>20</c:v>
                </c:pt>
                <c:pt idx="2">
                  <c:v>30</c:v>
                </c:pt>
                <c:pt idx="3">
                  <c:v>50</c:v>
                </c:pt>
                <c:pt idx="4">
                  <c:v>70</c:v>
                </c:pt>
              </c:numCache>
            </c:numRef>
          </c:cat>
          <c:val>
            <c:numRef>
              <c:f>(Feuil1!$E$20;Feuil1!$E$26;Feuil1!$E$27;Feuil1!$E$28;Feuil1!$E$29)</c:f>
              <c:numCache>
                <c:formatCode>General</c:formatCode>
                <c:ptCount val="5"/>
                <c:pt idx="0">
                  <c:v>11.4</c:v>
                </c:pt>
                <c:pt idx="1">
                  <c:v>8.5</c:v>
                </c:pt>
                <c:pt idx="2">
                  <c:v>7.9</c:v>
                </c:pt>
                <c:pt idx="3">
                  <c:v>6.3</c:v>
                </c:pt>
                <c:pt idx="4">
                  <c:v>4.8</c:v>
                </c:pt>
              </c:numCache>
            </c:numRef>
          </c:val>
        </c:ser>
        <c:ser>
          <c:idx val="1"/>
          <c:order val="1"/>
          <c:tx>
            <c:v>28j</c:v>
          </c:tx>
          <c:invertIfNegative val="0"/>
          <c:cat>
            <c:numRef>
              <c:f>Feuil1!$A$2:$A$6</c:f>
              <c:numCache>
                <c:formatCode>General</c:formatCode>
                <c:ptCount val="5"/>
                <c:pt idx="0">
                  <c:v>0</c:v>
                </c:pt>
                <c:pt idx="1">
                  <c:v>20</c:v>
                </c:pt>
                <c:pt idx="2">
                  <c:v>30</c:v>
                </c:pt>
                <c:pt idx="3">
                  <c:v>50</c:v>
                </c:pt>
                <c:pt idx="4">
                  <c:v>70</c:v>
                </c:pt>
              </c:numCache>
            </c:numRef>
          </c:cat>
          <c:val>
            <c:numRef>
              <c:f>(Feuil1!$F$20;Feuil1!$F$26;Feuil1!$F$27;Feuil1!$F$28;Feuil1!$F$29)</c:f>
              <c:numCache>
                <c:formatCode>General</c:formatCode>
                <c:ptCount val="5"/>
                <c:pt idx="0">
                  <c:v>18.440000000000001</c:v>
                </c:pt>
                <c:pt idx="1">
                  <c:v>17.43</c:v>
                </c:pt>
                <c:pt idx="2">
                  <c:v>16.09</c:v>
                </c:pt>
                <c:pt idx="3">
                  <c:v>14.9</c:v>
                </c:pt>
                <c:pt idx="4">
                  <c:v>11.1</c:v>
                </c:pt>
              </c:numCache>
            </c:numRef>
          </c:val>
        </c:ser>
        <c:dLbls>
          <c:showLegendKey val="0"/>
          <c:showVal val="0"/>
          <c:showCatName val="0"/>
          <c:showSerName val="0"/>
          <c:showPercent val="0"/>
          <c:showBubbleSize val="0"/>
        </c:dLbls>
        <c:gapWidth val="150"/>
        <c:axId val="117819904"/>
        <c:axId val="117313472"/>
      </c:barChart>
      <c:catAx>
        <c:axId val="117819904"/>
        <c:scaling>
          <c:orientation val="minMax"/>
        </c:scaling>
        <c:delete val="0"/>
        <c:axPos val="b"/>
        <c:title>
          <c:tx>
            <c:rich>
              <a:bodyPr/>
              <a:lstStyle/>
              <a:p>
                <a:pPr>
                  <a:defRPr/>
                </a:pPr>
                <a:r>
                  <a:rPr lang="fr-FR"/>
                  <a:t>Taux de substitution (%)</a:t>
                </a:r>
              </a:p>
            </c:rich>
          </c:tx>
          <c:layout/>
          <c:overlay val="0"/>
        </c:title>
        <c:numFmt formatCode="General" sourceLinked="1"/>
        <c:majorTickMark val="out"/>
        <c:minorTickMark val="none"/>
        <c:tickLblPos val="nextTo"/>
        <c:crossAx val="117313472"/>
        <c:crosses val="autoZero"/>
        <c:auto val="1"/>
        <c:lblAlgn val="ctr"/>
        <c:lblOffset val="100"/>
        <c:noMultiLvlLbl val="0"/>
      </c:catAx>
      <c:valAx>
        <c:axId val="117313472"/>
        <c:scaling>
          <c:orientation val="minMax"/>
        </c:scaling>
        <c:delete val="0"/>
        <c:axPos val="l"/>
        <c:majorGridlines/>
        <c:title>
          <c:tx>
            <c:rich>
              <a:bodyPr rot="-5400000" vert="horz"/>
              <a:lstStyle/>
              <a:p>
                <a:pPr>
                  <a:defRPr/>
                </a:pPr>
                <a:r>
                  <a:rPr lang="fr-FR"/>
                  <a:t>Rc (MPa)</a:t>
                </a:r>
              </a:p>
            </c:rich>
          </c:tx>
          <c:layout/>
          <c:overlay val="0"/>
        </c:title>
        <c:numFmt formatCode="General" sourceLinked="1"/>
        <c:majorTickMark val="out"/>
        <c:minorTickMark val="none"/>
        <c:tickLblPos val="nextTo"/>
        <c:crossAx val="117819904"/>
        <c:crosses val="autoZero"/>
        <c:crossBetween val="between"/>
      </c:valAx>
    </c:plotArea>
    <c:legend>
      <c:legendPos val="r"/>
      <c:layout/>
      <c:overlay val="0"/>
    </c:legend>
    <c:plotVisOnly val="1"/>
    <c:dispBlanksAs val="gap"/>
    <c:showDLblsOverMax val="0"/>
  </c:chart>
  <c:spPr>
    <a:ln w="19050">
      <a:solidFill>
        <a:sysClr val="windowText" lastClr="000000"/>
      </a:solidFill>
    </a:ln>
  </c:spPr>
  <c:txPr>
    <a:bodyPr/>
    <a:lstStyle/>
    <a:p>
      <a:pPr>
        <a:defRPr sz="1400">
          <a:latin typeface="Times New Roman" pitchFamily="18" charset="0"/>
          <a:cs typeface="Times New Roman" pitchFamily="18" charset="0"/>
        </a:defRPr>
      </a:pPr>
      <a:endParaRPr lang="fr-F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fr-FR"/>
              <a:t>(SDB)</a:t>
            </a:r>
          </a:p>
        </c:rich>
      </c:tx>
      <c:layout/>
      <c:overlay val="1"/>
    </c:title>
    <c:autoTitleDeleted val="0"/>
    <c:plotArea>
      <c:layout>
        <c:manualLayout>
          <c:layoutTarget val="inner"/>
          <c:xMode val="edge"/>
          <c:yMode val="edge"/>
          <c:x val="0.13312700495771362"/>
          <c:y val="0.12211504811898513"/>
          <c:w val="0.70046095800524932"/>
          <c:h val="0.6564335708036495"/>
        </c:manualLayout>
      </c:layout>
      <c:barChart>
        <c:barDir val="col"/>
        <c:grouping val="clustered"/>
        <c:varyColors val="0"/>
        <c:ser>
          <c:idx val="0"/>
          <c:order val="0"/>
          <c:tx>
            <c:v>7j</c:v>
          </c:tx>
          <c:invertIfNegative val="0"/>
          <c:cat>
            <c:numRef>
              <c:f>Feuil1!$A$2:$A$6</c:f>
              <c:numCache>
                <c:formatCode>General</c:formatCode>
                <c:ptCount val="5"/>
                <c:pt idx="0">
                  <c:v>0</c:v>
                </c:pt>
                <c:pt idx="1">
                  <c:v>20</c:v>
                </c:pt>
                <c:pt idx="2">
                  <c:v>30</c:v>
                </c:pt>
                <c:pt idx="3">
                  <c:v>50</c:v>
                </c:pt>
                <c:pt idx="4">
                  <c:v>70</c:v>
                </c:pt>
              </c:numCache>
            </c:numRef>
          </c:cat>
          <c:val>
            <c:numRef>
              <c:f>Feuil1!$E$5:$E$9</c:f>
              <c:numCache>
                <c:formatCode>General</c:formatCode>
                <c:ptCount val="5"/>
                <c:pt idx="0">
                  <c:v>0.875</c:v>
                </c:pt>
                <c:pt idx="1">
                  <c:v>0.73499999999999999</c:v>
                </c:pt>
                <c:pt idx="2">
                  <c:v>0.68300000000000005</c:v>
                </c:pt>
                <c:pt idx="3">
                  <c:v>0.68200000000000005</c:v>
                </c:pt>
                <c:pt idx="4">
                  <c:v>0.51100000000000001</c:v>
                </c:pt>
              </c:numCache>
            </c:numRef>
          </c:val>
        </c:ser>
        <c:ser>
          <c:idx val="1"/>
          <c:order val="1"/>
          <c:tx>
            <c:v>28j</c:v>
          </c:tx>
          <c:invertIfNegative val="0"/>
          <c:cat>
            <c:numRef>
              <c:f>Feuil1!$A$2:$A$6</c:f>
              <c:numCache>
                <c:formatCode>General</c:formatCode>
                <c:ptCount val="5"/>
                <c:pt idx="0">
                  <c:v>0</c:v>
                </c:pt>
                <c:pt idx="1">
                  <c:v>20</c:v>
                </c:pt>
                <c:pt idx="2">
                  <c:v>30</c:v>
                </c:pt>
                <c:pt idx="3">
                  <c:v>50</c:v>
                </c:pt>
                <c:pt idx="4">
                  <c:v>70</c:v>
                </c:pt>
              </c:numCache>
            </c:numRef>
          </c:cat>
          <c:val>
            <c:numRef>
              <c:f>Feuil1!$F$5:$F$9</c:f>
              <c:numCache>
                <c:formatCode>General</c:formatCode>
                <c:ptCount val="5"/>
                <c:pt idx="0">
                  <c:v>5.6</c:v>
                </c:pt>
                <c:pt idx="1">
                  <c:v>4.8499999999999996</c:v>
                </c:pt>
                <c:pt idx="2">
                  <c:v>4.2</c:v>
                </c:pt>
                <c:pt idx="3">
                  <c:v>3.75</c:v>
                </c:pt>
                <c:pt idx="4">
                  <c:v>3.7</c:v>
                </c:pt>
              </c:numCache>
            </c:numRef>
          </c:val>
        </c:ser>
        <c:dLbls>
          <c:showLegendKey val="0"/>
          <c:showVal val="0"/>
          <c:showCatName val="0"/>
          <c:showSerName val="0"/>
          <c:showPercent val="0"/>
          <c:showBubbleSize val="0"/>
        </c:dLbls>
        <c:gapWidth val="150"/>
        <c:axId val="117820928"/>
        <c:axId val="117315776"/>
      </c:barChart>
      <c:catAx>
        <c:axId val="117820928"/>
        <c:scaling>
          <c:orientation val="minMax"/>
        </c:scaling>
        <c:delete val="0"/>
        <c:axPos val="b"/>
        <c:title>
          <c:tx>
            <c:rich>
              <a:bodyPr/>
              <a:lstStyle/>
              <a:p>
                <a:pPr>
                  <a:defRPr/>
                </a:pPr>
                <a:r>
                  <a:rPr lang="fr-FR"/>
                  <a:t>Taux de substitution (%)</a:t>
                </a:r>
              </a:p>
            </c:rich>
          </c:tx>
          <c:layout/>
          <c:overlay val="0"/>
        </c:title>
        <c:numFmt formatCode="General" sourceLinked="1"/>
        <c:majorTickMark val="out"/>
        <c:minorTickMark val="none"/>
        <c:tickLblPos val="nextTo"/>
        <c:crossAx val="117315776"/>
        <c:crosses val="autoZero"/>
        <c:auto val="1"/>
        <c:lblAlgn val="ctr"/>
        <c:lblOffset val="100"/>
        <c:noMultiLvlLbl val="0"/>
      </c:catAx>
      <c:valAx>
        <c:axId val="117315776"/>
        <c:scaling>
          <c:orientation val="minMax"/>
        </c:scaling>
        <c:delete val="0"/>
        <c:axPos val="l"/>
        <c:majorGridlines/>
        <c:title>
          <c:tx>
            <c:rich>
              <a:bodyPr rot="-5400000" vert="horz"/>
              <a:lstStyle/>
              <a:p>
                <a:pPr>
                  <a:defRPr/>
                </a:pPr>
                <a:r>
                  <a:rPr lang="fr-FR" dirty="0" err="1" smtClean="0"/>
                  <a:t>R</a:t>
                </a:r>
                <a:r>
                  <a:rPr lang="fr-FR" baseline="-25000" dirty="0" err="1" smtClean="0"/>
                  <a:t>t</a:t>
                </a:r>
                <a:r>
                  <a:rPr lang="fr-FR" dirty="0" smtClean="0"/>
                  <a:t> </a:t>
                </a:r>
                <a:r>
                  <a:rPr lang="fr-FR" dirty="0"/>
                  <a:t>(MPa)</a:t>
                </a:r>
              </a:p>
            </c:rich>
          </c:tx>
          <c:layout/>
          <c:overlay val="0"/>
        </c:title>
        <c:numFmt formatCode="General" sourceLinked="1"/>
        <c:majorTickMark val="out"/>
        <c:minorTickMark val="none"/>
        <c:tickLblPos val="nextTo"/>
        <c:crossAx val="117820928"/>
        <c:crosses val="autoZero"/>
        <c:crossBetween val="between"/>
      </c:valAx>
    </c:plotArea>
    <c:legend>
      <c:legendPos val="r"/>
      <c:layout/>
      <c:overlay val="0"/>
    </c:legend>
    <c:plotVisOnly val="1"/>
    <c:dispBlanksAs val="gap"/>
    <c:showDLblsOverMax val="0"/>
  </c:chart>
  <c:spPr>
    <a:ln w="19050">
      <a:solidFill>
        <a:sysClr val="windowText" lastClr="000000"/>
      </a:solidFill>
    </a:ln>
  </c:spPr>
  <c:txPr>
    <a:bodyPr/>
    <a:lstStyle/>
    <a:p>
      <a:pPr>
        <a:defRPr sz="1400">
          <a:latin typeface="Times New Roman" pitchFamily="18" charset="0"/>
          <a:cs typeface="Times New Roman" pitchFamily="18" charset="0"/>
        </a:defRPr>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fr-FR"/>
              <a:t>(SDBR)</a:t>
            </a:r>
          </a:p>
        </c:rich>
      </c:tx>
      <c:layout/>
      <c:overlay val="1"/>
    </c:title>
    <c:autoTitleDeleted val="0"/>
    <c:plotArea>
      <c:layout>
        <c:manualLayout>
          <c:layoutTarget val="inner"/>
          <c:xMode val="edge"/>
          <c:yMode val="edge"/>
          <c:x val="0.13312700495771362"/>
          <c:y val="0.12211504811898513"/>
          <c:w val="0.70046095800524932"/>
          <c:h val="0.6564335708036495"/>
        </c:manualLayout>
      </c:layout>
      <c:barChart>
        <c:barDir val="col"/>
        <c:grouping val="clustered"/>
        <c:varyColors val="0"/>
        <c:ser>
          <c:idx val="0"/>
          <c:order val="0"/>
          <c:tx>
            <c:v>7j</c:v>
          </c:tx>
          <c:invertIfNegative val="0"/>
          <c:cat>
            <c:numRef>
              <c:f>Feuil1!$A$2:$A$6</c:f>
              <c:numCache>
                <c:formatCode>General</c:formatCode>
                <c:ptCount val="5"/>
                <c:pt idx="0">
                  <c:v>0</c:v>
                </c:pt>
                <c:pt idx="1">
                  <c:v>20</c:v>
                </c:pt>
                <c:pt idx="2">
                  <c:v>30</c:v>
                </c:pt>
                <c:pt idx="3">
                  <c:v>50</c:v>
                </c:pt>
                <c:pt idx="4">
                  <c:v>70</c:v>
                </c:pt>
              </c:numCache>
            </c:numRef>
          </c:cat>
          <c:val>
            <c:numRef>
              <c:f>(Feuil1!$E$5;Feuil1!$E$11;Feuil1!$E$12;Feuil1!$E$13;Feuil1!$E$14)</c:f>
              <c:numCache>
                <c:formatCode>General</c:formatCode>
                <c:ptCount val="5"/>
                <c:pt idx="0">
                  <c:v>0.875</c:v>
                </c:pt>
                <c:pt idx="1">
                  <c:v>0.99099999999999999</c:v>
                </c:pt>
                <c:pt idx="2">
                  <c:v>0.82799999999999996</c:v>
                </c:pt>
                <c:pt idx="3">
                  <c:v>0.78</c:v>
                </c:pt>
                <c:pt idx="4">
                  <c:v>0.52400000000000002</c:v>
                </c:pt>
              </c:numCache>
            </c:numRef>
          </c:val>
        </c:ser>
        <c:ser>
          <c:idx val="1"/>
          <c:order val="1"/>
          <c:tx>
            <c:v>28j</c:v>
          </c:tx>
          <c:invertIfNegative val="0"/>
          <c:cat>
            <c:numRef>
              <c:f>Feuil1!$A$2:$A$6</c:f>
              <c:numCache>
                <c:formatCode>General</c:formatCode>
                <c:ptCount val="5"/>
                <c:pt idx="0">
                  <c:v>0</c:v>
                </c:pt>
                <c:pt idx="1">
                  <c:v>20</c:v>
                </c:pt>
                <c:pt idx="2">
                  <c:v>30</c:v>
                </c:pt>
                <c:pt idx="3">
                  <c:v>50</c:v>
                </c:pt>
                <c:pt idx="4">
                  <c:v>70</c:v>
                </c:pt>
              </c:numCache>
            </c:numRef>
          </c:cat>
          <c:val>
            <c:numRef>
              <c:f>(Feuil1!$F$5;Feuil1!$F$11;Feuil1!$F$12;Feuil1!$F$13;Feuil1!$F$14)</c:f>
              <c:numCache>
                <c:formatCode>General</c:formatCode>
                <c:ptCount val="5"/>
                <c:pt idx="0">
                  <c:v>5.6</c:v>
                </c:pt>
                <c:pt idx="1">
                  <c:v>5.7</c:v>
                </c:pt>
                <c:pt idx="2">
                  <c:v>4.45</c:v>
                </c:pt>
                <c:pt idx="3">
                  <c:v>3.95</c:v>
                </c:pt>
                <c:pt idx="4">
                  <c:v>3.3</c:v>
                </c:pt>
              </c:numCache>
            </c:numRef>
          </c:val>
        </c:ser>
        <c:dLbls>
          <c:showLegendKey val="0"/>
          <c:showVal val="0"/>
          <c:showCatName val="0"/>
          <c:showSerName val="0"/>
          <c:showPercent val="0"/>
          <c:showBubbleSize val="0"/>
        </c:dLbls>
        <c:gapWidth val="150"/>
        <c:axId val="117907968"/>
        <c:axId val="70458112"/>
      </c:barChart>
      <c:catAx>
        <c:axId val="117907968"/>
        <c:scaling>
          <c:orientation val="minMax"/>
        </c:scaling>
        <c:delete val="0"/>
        <c:axPos val="b"/>
        <c:title>
          <c:tx>
            <c:rich>
              <a:bodyPr/>
              <a:lstStyle/>
              <a:p>
                <a:pPr>
                  <a:defRPr/>
                </a:pPr>
                <a:r>
                  <a:rPr lang="fr-FR"/>
                  <a:t>Taux de substitution (%)</a:t>
                </a:r>
              </a:p>
            </c:rich>
          </c:tx>
          <c:layout/>
          <c:overlay val="0"/>
        </c:title>
        <c:numFmt formatCode="General" sourceLinked="1"/>
        <c:majorTickMark val="out"/>
        <c:minorTickMark val="none"/>
        <c:tickLblPos val="nextTo"/>
        <c:crossAx val="70458112"/>
        <c:crosses val="autoZero"/>
        <c:auto val="1"/>
        <c:lblAlgn val="ctr"/>
        <c:lblOffset val="100"/>
        <c:noMultiLvlLbl val="0"/>
      </c:catAx>
      <c:valAx>
        <c:axId val="70458112"/>
        <c:scaling>
          <c:orientation val="minMax"/>
        </c:scaling>
        <c:delete val="0"/>
        <c:axPos val="l"/>
        <c:majorGridlines/>
        <c:title>
          <c:tx>
            <c:rich>
              <a:bodyPr rot="-5400000" vert="horz"/>
              <a:lstStyle/>
              <a:p>
                <a:pPr>
                  <a:defRPr/>
                </a:pPr>
                <a:r>
                  <a:rPr lang="fr-FR" dirty="0" err="1" smtClean="0"/>
                  <a:t>R</a:t>
                </a:r>
                <a:r>
                  <a:rPr lang="fr-FR" baseline="-25000" dirty="0" err="1" smtClean="0"/>
                  <a:t>t</a:t>
                </a:r>
                <a:r>
                  <a:rPr lang="fr-FR" dirty="0" smtClean="0"/>
                  <a:t> </a:t>
                </a:r>
                <a:r>
                  <a:rPr lang="fr-FR" dirty="0"/>
                  <a:t>(MPa)</a:t>
                </a:r>
              </a:p>
            </c:rich>
          </c:tx>
          <c:layout/>
          <c:overlay val="0"/>
        </c:title>
        <c:numFmt formatCode="General" sourceLinked="1"/>
        <c:majorTickMark val="out"/>
        <c:minorTickMark val="none"/>
        <c:tickLblPos val="nextTo"/>
        <c:crossAx val="117907968"/>
        <c:crosses val="autoZero"/>
        <c:crossBetween val="between"/>
      </c:valAx>
    </c:plotArea>
    <c:legend>
      <c:legendPos val="r"/>
      <c:layout/>
      <c:overlay val="0"/>
    </c:legend>
    <c:plotVisOnly val="1"/>
    <c:dispBlanksAs val="gap"/>
    <c:showDLblsOverMax val="0"/>
  </c:chart>
  <c:spPr>
    <a:ln w="19050">
      <a:solidFill>
        <a:sysClr val="windowText" lastClr="000000"/>
      </a:solidFill>
    </a:ln>
  </c:spPr>
  <c:txPr>
    <a:bodyPr/>
    <a:lstStyle/>
    <a:p>
      <a:pPr>
        <a:defRPr sz="1400">
          <a:latin typeface="Times New Roman" pitchFamily="18" charset="0"/>
          <a:cs typeface="Times New Roman" pitchFamily="18" charset="0"/>
        </a:defRPr>
      </a:pPr>
      <a:endParaRPr lang="fr-FR"/>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759302548118985"/>
          <c:y val="0.11811146524526606"/>
          <c:w val="0.8133444745188102"/>
          <c:h val="0.72838707690412396"/>
        </c:manualLayout>
      </c:layout>
      <c:scatterChart>
        <c:scatterStyle val="smoothMarker"/>
        <c:varyColors val="0"/>
        <c:ser>
          <c:idx val="0"/>
          <c:order val="0"/>
          <c:tx>
            <c:v>(SN)</c:v>
          </c:tx>
          <c:xVal>
            <c:numRef>
              <c:f>retrait!$G$5:$K$5</c:f>
              <c:numCache>
                <c:formatCode>General</c:formatCode>
                <c:ptCount val="5"/>
                <c:pt idx="0">
                  <c:v>0</c:v>
                </c:pt>
                <c:pt idx="1">
                  <c:v>2</c:v>
                </c:pt>
                <c:pt idx="2">
                  <c:v>7</c:v>
                </c:pt>
                <c:pt idx="3">
                  <c:v>14</c:v>
                </c:pt>
                <c:pt idx="4">
                  <c:v>28</c:v>
                </c:pt>
              </c:numCache>
            </c:numRef>
          </c:xVal>
          <c:yVal>
            <c:numRef>
              <c:f>retrait!$G$6:$K$6</c:f>
              <c:numCache>
                <c:formatCode>General</c:formatCode>
                <c:ptCount val="5"/>
                <c:pt idx="0">
                  <c:v>0</c:v>
                </c:pt>
                <c:pt idx="1">
                  <c:v>3.2000000000000001E-2</c:v>
                </c:pt>
                <c:pt idx="2">
                  <c:v>7.0000000000000007E-2</c:v>
                </c:pt>
                <c:pt idx="3">
                  <c:v>0.11400000000000077</c:v>
                </c:pt>
                <c:pt idx="4">
                  <c:v>0.13</c:v>
                </c:pt>
              </c:numCache>
            </c:numRef>
          </c:yVal>
          <c:smooth val="1"/>
        </c:ser>
        <c:ser>
          <c:idx val="1"/>
          <c:order val="1"/>
          <c:tx>
            <c:v>(SDB) 50%</c:v>
          </c:tx>
          <c:xVal>
            <c:numRef>
              <c:f>retrait!$G$5:$K$5</c:f>
              <c:numCache>
                <c:formatCode>General</c:formatCode>
                <c:ptCount val="5"/>
                <c:pt idx="0">
                  <c:v>0</c:v>
                </c:pt>
                <c:pt idx="1">
                  <c:v>2</c:v>
                </c:pt>
                <c:pt idx="2">
                  <c:v>7</c:v>
                </c:pt>
                <c:pt idx="3">
                  <c:v>14</c:v>
                </c:pt>
                <c:pt idx="4">
                  <c:v>28</c:v>
                </c:pt>
              </c:numCache>
            </c:numRef>
          </c:xVal>
          <c:yVal>
            <c:numRef>
              <c:f>retrait!$G$7:$K$7</c:f>
              <c:numCache>
                <c:formatCode>General</c:formatCode>
                <c:ptCount val="5"/>
                <c:pt idx="0">
                  <c:v>0</c:v>
                </c:pt>
                <c:pt idx="1">
                  <c:v>2.9999999999999361E-2</c:v>
                </c:pt>
                <c:pt idx="2">
                  <c:v>4.4999999999999998E-2</c:v>
                </c:pt>
                <c:pt idx="3">
                  <c:v>0.16300000000000001</c:v>
                </c:pt>
                <c:pt idx="4">
                  <c:v>0.19999999999999929</c:v>
                </c:pt>
              </c:numCache>
            </c:numRef>
          </c:yVal>
          <c:smooth val="1"/>
        </c:ser>
        <c:ser>
          <c:idx val="2"/>
          <c:order val="2"/>
          <c:tx>
            <c:v>(SDBR) 20%</c:v>
          </c:tx>
          <c:xVal>
            <c:numRef>
              <c:f>retrait!$G$5:$K$5</c:f>
              <c:numCache>
                <c:formatCode>General</c:formatCode>
                <c:ptCount val="5"/>
                <c:pt idx="0">
                  <c:v>0</c:v>
                </c:pt>
                <c:pt idx="1">
                  <c:v>2</c:v>
                </c:pt>
                <c:pt idx="2">
                  <c:v>7</c:v>
                </c:pt>
                <c:pt idx="3">
                  <c:v>14</c:v>
                </c:pt>
                <c:pt idx="4">
                  <c:v>28</c:v>
                </c:pt>
              </c:numCache>
            </c:numRef>
          </c:xVal>
          <c:yVal>
            <c:numRef>
              <c:f>retrait!$G$8:$K$8</c:f>
              <c:numCache>
                <c:formatCode>General</c:formatCode>
                <c:ptCount val="5"/>
                <c:pt idx="0">
                  <c:v>0</c:v>
                </c:pt>
                <c:pt idx="1">
                  <c:v>3.1E-2</c:v>
                </c:pt>
                <c:pt idx="2">
                  <c:v>4.9000000000000002E-2</c:v>
                </c:pt>
                <c:pt idx="3">
                  <c:v>0.125</c:v>
                </c:pt>
                <c:pt idx="4">
                  <c:v>0.185</c:v>
                </c:pt>
              </c:numCache>
            </c:numRef>
          </c:yVal>
          <c:smooth val="1"/>
        </c:ser>
        <c:dLbls>
          <c:showLegendKey val="0"/>
          <c:showVal val="0"/>
          <c:showCatName val="0"/>
          <c:showSerName val="0"/>
          <c:showPercent val="0"/>
          <c:showBubbleSize val="0"/>
        </c:dLbls>
        <c:axId val="131063808"/>
        <c:axId val="131066688"/>
      </c:scatterChart>
      <c:valAx>
        <c:axId val="131063808"/>
        <c:scaling>
          <c:orientation val="minMax"/>
        </c:scaling>
        <c:delete val="0"/>
        <c:axPos val="b"/>
        <c:majorGridlines/>
        <c:minorGridlines/>
        <c:title>
          <c:tx>
            <c:rich>
              <a:bodyPr/>
              <a:lstStyle/>
              <a:p>
                <a:pPr>
                  <a:defRPr/>
                </a:pPr>
                <a:r>
                  <a:rPr lang="fr-FR"/>
                  <a:t>Age (jours)</a:t>
                </a:r>
              </a:p>
            </c:rich>
          </c:tx>
          <c:layout/>
          <c:overlay val="0"/>
        </c:title>
        <c:numFmt formatCode="General" sourceLinked="1"/>
        <c:majorTickMark val="out"/>
        <c:minorTickMark val="none"/>
        <c:tickLblPos val="nextTo"/>
        <c:crossAx val="131066688"/>
        <c:crosses val="autoZero"/>
        <c:crossBetween val="midCat"/>
      </c:valAx>
      <c:valAx>
        <c:axId val="131066688"/>
        <c:scaling>
          <c:orientation val="minMax"/>
        </c:scaling>
        <c:delete val="0"/>
        <c:axPos val="l"/>
        <c:majorGridlines/>
        <c:title>
          <c:tx>
            <c:rich>
              <a:bodyPr rot="-5400000" vert="horz"/>
              <a:lstStyle/>
              <a:p>
                <a:pPr>
                  <a:defRPr/>
                </a:pPr>
                <a:r>
                  <a:rPr lang="fr-FR"/>
                  <a:t>Retrait (‰)</a:t>
                </a:r>
              </a:p>
            </c:rich>
          </c:tx>
          <c:layout/>
          <c:overlay val="0"/>
        </c:title>
        <c:numFmt formatCode="General" sourceLinked="1"/>
        <c:majorTickMark val="out"/>
        <c:minorTickMark val="none"/>
        <c:tickLblPos val="nextTo"/>
        <c:crossAx val="131063808"/>
        <c:crosses val="autoZero"/>
        <c:crossBetween val="midCat"/>
      </c:valAx>
    </c:plotArea>
    <c:legend>
      <c:legendPos val="t"/>
      <c:layout/>
      <c:overlay val="0"/>
    </c:legend>
    <c:plotVisOnly val="1"/>
    <c:dispBlanksAs val="gap"/>
    <c:showDLblsOverMax val="0"/>
  </c:chart>
  <c:spPr>
    <a:ln w="19050">
      <a:solidFill>
        <a:sysClr val="windowText" lastClr="000000"/>
      </a:solidFill>
    </a:ln>
  </c:spPr>
  <c:txPr>
    <a:bodyPr/>
    <a:lstStyle/>
    <a:p>
      <a:pPr>
        <a:defRPr sz="1400" b="1">
          <a:latin typeface="Times New Roman" pitchFamily="18" charset="0"/>
          <a:cs typeface="Times New Roman" pitchFamily="18" charset="0"/>
        </a:defRPr>
      </a:pPr>
      <a:endParaRPr lang="fr-FR"/>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759302548118985"/>
          <c:y val="0.1076518498160659"/>
          <c:w val="0.8133444745188102"/>
          <c:h val="0.72991170487644985"/>
        </c:manualLayout>
      </c:layout>
      <c:scatterChart>
        <c:scatterStyle val="smoothMarker"/>
        <c:varyColors val="0"/>
        <c:ser>
          <c:idx val="0"/>
          <c:order val="0"/>
          <c:tx>
            <c:v>Stemoin</c:v>
          </c:tx>
          <c:xVal>
            <c:numRef>
              <c:f>gonflement!$G$7:$K$7</c:f>
              <c:numCache>
                <c:formatCode>General</c:formatCode>
                <c:ptCount val="5"/>
                <c:pt idx="0">
                  <c:v>0</c:v>
                </c:pt>
                <c:pt idx="1">
                  <c:v>2</c:v>
                </c:pt>
                <c:pt idx="2">
                  <c:v>7</c:v>
                </c:pt>
                <c:pt idx="3">
                  <c:v>14</c:v>
                </c:pt>
                <c:pt idx="4">
                  <c:v>28</c:v>
                </c:pt>
              </c:numCache>
            </c:numRef>
          </c:xVal>
          <c:yVal>
            <c:numRef>
              <c:f>gonflement!$G$8:$K$8</c:f>
              <c:numCache>
                <c:formatCode>General</c:formatCode>
                <c:ptCount val="5"/>
                <c:pt idx="0">
                  <c:v>0</c:v>
                </c:pt>
                <c:pt idx="1">
                  <c:v>7.1428571428569898E-2</c:v>
                </c:pt>
                <c:pt idx="2">
                  <c:v>9.285714285714286E-2</c:v>
                </c:pt>
                <c:pt idx="3">
                  <c:v>0.12142857142857144</c:v>
                </c:pt>
                <c:pt idx="4">
                  <c:v>0.125</c:v>
                </c:pt>
              </c:numCache>
            </c:numRef>
          </c:yVal>
          <c:smooth val="1"/>
        </c:ser>
        <c:ser>
          <c:idx val="1"/>
          <c:order val="1"/>
          <c:tx>
            <c:v>SDB50%</c:v>
          </c:tx>
          <c:xVal>
            <c:numRef>
              <c:f>gonflement!$G$7:$K$7</c:f>
              <c:numCache>
                <c:formatCode>General</c:formatCode>
                <c:ptCount val="5"/>
                <c:pt idx="0">
                  <c:v>0</c:v>
                </c:pt>
                <c:pt idx="1">
                  <c:v>2</c:v>
                </c:pt>
                <c:pt idx="2">
                  <c:v>7</c:v>
                </c:pt>
                <c:pt idx="3">
                  <c:v>14</c:v>
                </c:pt>
                <c:pt idx="4">
                  <c:v>28</c:v>
                </c:pt>
              </c:numCache>
            </c:numRef>
          </c:xVal>
          <c:yVal>
            <c:numRef>
              <c:f>gonflement!$G$9:$K$9</c:f>
              <c:numCache>
                <c:formatCode>General</c:formatCode>
                <c:ptCount val="5"/>
                <c:pt idx="0">
                  <c:v>0</c:v>
                </c:pt>
                <c:pt idx="1">
                  <c:v>0.10357142857142858</c:v>
                </c:pt>
                <c:pt idx="2">
                  <c:v>0.1607142857142857</c:v>
                </c:pt>
                <c:pt idx="3">
                  <c:v>0.23928571428571432</c:v>
                </c:pt>
                <c:pt idx="4">
                  <c:v>0.31785714285714284</c:v>
                </c:pt>
              </c:numCache>
            </c:numRef>
          </c:yVal>
          <c:smooth val="1"/>
        </c:ser>
        <c:ser>
          <c:idx val="2"/>
          <c:order val="2"/>
          <c:tx>
            <c:v>SDBR20%</c:v>
          </c:tx>
          <c:xVal>
            <c:numRef>
              <c:f>gonflement!$G$7:$K$7</c:f>
              <c:numCache>
                <c:formatCode>General</c:formatCode>
                <c:ptCount val="5"/>
                <c:pt idx="0">
                  <c:v>0</c:v>
                </c:pt>
                <c:pt idx="1">
                  <c:v>2</c:v>
                </c:pt>
                <c:pt idx="2">
                  <c:v>7</c:v>
                </c:pt>
                <c:pt idx="3">
                  <c:v>14</c:v>
                </c:pt>
                <c:pt idx="4">
                  <c:v>28</c:v>
                </c:pt>
              </c:numCache>
            </c:numRef>
          </c:xVal>
          <c:yVal>
            <c:numRef>
              <c:f>gonflement!$G$10:$K$10</c:f>
              <c:numCache>
                <c:formatCode>General</c:formatCode>
                <c:ptCount val="5"/>
                <c:pt idx="0">
                  <c:v>0</c:v>
                </c:pt>
                <c:pt idx="1">
                  <c:v>0.11785714285714285</c:v>
                </c:pt>
                <c:pt idx="2">
                  <c:v>0.15000000000000002</c:v>
                </c:pt>
                <c:pt idx="3">
                  <c:v>0.17499999999999999</c:v>
                </c:pt>
                <c:pt idx="4">
                  <c:v>0.21785714285714286</c:v>
                </c:pt>
              </c:numCache>
            </c:numRef>
          </c:yVal>
          <c:smooth val="1"/>
        </c:ser>
        <c:dLbls>
          <c:showLegendKey val="0"/>
          <c:showVal val="0"/>
          <c:showCatName val="0"/>
          <c:showSerName val="0"/>
          <c:showPercent val="0"/>
          <c:showBubbleSize val="0"/>
        </c:dLbls>
        <c:axId val="117314048"/>
        <c:axId val="131068992"/>
      </c:scatterChart>
      <c:valAx>
        <c:axId val="117314048"/>
        <c:scaling>
          <c:orientation val="minMax"/>
        </c:scaling>
        <c:delete val="0"/>
        <c:axPos val="b"/>
        <c:majorGridlines/>
        <c:minorGridlines/>
        <c:title>
          <c:tx>
            <c:rich>
              <a:bodyPr/>
              <a:lstStyle/>
              <a:p>
                <a:pPr>
                  <a:defRPr/>
                </a:pPr>
                <a:r>
                  <a:rPr lang="fr-FR"/>
                  <a:t>Age (jours)</a:t>
                </a:r>
              </a:p>
            </c:rich>
          </c:tx>
          <c:layout/>
          <c:overlay val="0"/>
        </c:title>
        <c:numFmt formatCode="General" sourceLinked="1"/>
        <c:majorTickMark val="out"/>
        <c:minorTickMark val="none"/>
        <c:tickLblPos val="nextTo"/>
        <c:crossAx val="131068992"/>
        <c:crosses val="autoZero"/>
        <c:crossBetween val="midCat"/>
      </c:valAx>
      <c:valAx>
        <c:axId val="131068992"/>
        <c:scaling>
          <c:orientation val="minMax"/>
        </c:scaling>
        <c:delete val="0"/>
        <c:axPos val="l"/>
        <c:majorGridlines/>
        <c:title>
          <c:tx>
            <c:rich>
              <a:bodyPr rot="-5400000" vert="horz"/>
              <a:lstStyle/>
              <a:p>
                <a:pPr>
                  <a:defRPr/>
                </a:pPr>
                <a:r>
                  <a:rPr lang="fr-FR"/>
                  <a:t>Gonflement (‰)</a:t>
                </a:r>
              </a:p>
            </c:rich>
          </c:tx>
          <c:layout/>
          <c:overlay val="0"/>
        </c:title>
        <c:numFmt formatCode="General" sourceLinked="1"/>
        <c:majorTickMark val="out"/>
        <c:minorTickMark val="none"/>
        <c:tickLblPos val="nextTo"/>
        <c:crossAx val="117314048"/>
        <c:crosses val="autoZero"/>
        <c:crossBetween val="midCat"/>
      </c:valAx>
    </c:plotArea>
    <c:legend>
      <c:legendPos val="t"/>
      <c:layout/>
      <c:overlay val="0"/>
    </c:legend>
    <c:plotVisOnly val="1"/>
    <c:dispBlanksAs val="gap"/>
    <c:showDLblsOverMax val="0"/>
  </c:chart>
  <c:spPr>
    <a:ln w="19050">
      <a:solidFill>
        <a:sysClr val="windowText" lastClr="000000"/>
      </a:solidFill>
    </a:ln>
  </c:spPr>
  <c:txPr>
    <a:bodyPr/>
    <a:lstStyle/>
    <a:p>
      <a:pPr>
        <a:defRPr sz="1400" b="1">
          <a:latin typeface="Times New Roman" pitchFamily="18" charset="0"/>
          <a:cs typeface="Times New Roman" pitchFamily="18" charset="0"/>
        </a:defRPr>
      </a:pPr>
      <a:endParaRPr lang="fr-FR"/>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EB29C2-1140-4E20-8CE9-4DA7BD8276F0}" type="doc">
      <dgm:prSet loTypeId="urn:microsoft.com/office/officeart/2005/8/layout/list1" loCatId="list" qsTypeId="urn:microsoft.com/office/officeart/2005/8/quickstyle/3d1" qsCatId="3D" csTypeId="urn:microsoft.com/office/officeart/2005/8/colors/accent1_2" csCatId="accent1" phldr="1"/>
      <dgm:spPr/>
      <dgm:t>
        <a:bodyPr/>
        <a:lstStyle/>
        <a:p>
          <a:endParaRPr lang="fr-FR"/>
        </a:p>
      </dgm:t>
    </dgm:pt>
    <dgm:pt modelId="{1026DC2B-2AB0-4857-B999-2FBFB00F8A8C}">
      <dgm:prSet phldrT="[Texte]"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Les  déchets  inertes désignés  (DI):</a:t>
          </a:r>
          <a:endParaRPr lang="fr-FR" sz="1700" b="1" dirty="0"/>
        </a:p>
      </dgm:t>
    </dgm:pt>
    <dgm:pt modelId="{21DEBA33-5E26-4B96-BABC-E98C3DC110DE}" type="parTrans" cxnId="{FE7E4ED9-BAEE-4D74-9FA4-2BC6A3CCBC13}">
      <dgm:prSet/>
      <dgm:spPr/>
      <dgm:t>
        <a:bodyPr/>
        <a:lstStyle/>
        <a:p>
          <a:pPr algn="just"/>
          <a:endParaRPr lang="fr-FR" sz="1700" b="1"/>
        </a:p>
      </dgm:t>
    </dgm:pt>
    <dgm:pt modelId="{356FCFCC-BCC0-4139-A8F5-94CC98386F54}" type="sibTrans" cxnId="{FE7E4ED9-BAEE-4D74-9FA4-2BC6A3CCBC13}">
      <dgm:prSet/>
      <dgm:spPr/>
      <dgm:t>
        <a:bodyPr/>
        <a:lstStyle/>
        <a:p>
          <a:pPr algn="just"/>
          <a:endParaRPr lang="fr-FR" sz="1700" b="1"/>
        </a:p>
      </dgm:t>
    </dgm:pt>
    <dgm:pt modelId="{02E5FC46-EE2D-434F-9933-0DFDA3055F52}">
      <dgm:prSet phldrT="[Texte]"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Les  déchets  industriels  banals  (DIB) :</a:t>
          </a:r>
          <a:endParaRPr lang="fr-FR" sz="1700" b="1" dirty="0"/>
        </a:p>
      </dgm:t>
    </dgm:pt>
    <dgm:pt modelId="{F9D680DE-6DB1-4ED9-837D-18084B60F434}" type="parTrans" cxnId="{630128FE-37CD-4CE1-B626-B4BE87C4D498}">
      <dgm:prSet/>
      <dgm:spPr/>
      <dgm:t>
        <a:bodyPr/>
        <a:lstStyle/>
        <a:p>
          <a:pPr algn="just"/>
          <a:endParaRPr lang="fr-FR" sz="1700" b="1"/>
        </a:p>
      </dgm:t>
    </dgm:pt>
    <dgm:pt modelId="{4CFB9BDD-BB13-4405-AC09-0E127521640B}" type="sibTrans" cxnId="{630128FE-37CD-4CE1-B626-B4BE87C4D498}">
      <dgm:prSet/>
      <dgm:spPr/>
      <dgm:t>
        <a:bodyPr/>
        <a:lstStyle/>
        <a:p>
          <a:pPr algn="just"/>
          <a:endParaRPr lang="fr-FR" sz="1700" b="1"/>
        </a:p>
      </dgm:t>
    </dgm:pt>
    <dgm:pt modelId="{EC077136-DD37-432E-BD38-5833BC6D5AE1}">
      <dgm:prSet phldrT="[Texte]"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Les déchets industriels spéciaux (DIS) ou déchets dangereux (DD): </a:t>
          </a:r>
          <a:endParaRPr lang="fr-FR" sz="1700" b="1" dirty="0"/>
        </a:p>
      </dgm:t>
    </dgm:pt>
    <dgm:pt modelId="{DC9CD909-902C-4328-809B-E076CF3F2021}" type="parTrans" cxnId="{D150D88E-5EFA-4FF7-B36D-4F7B6E938D62}">
      <dgm:prSet/>
      <dgm:spPr/>
      <dgm:t>
        <a:bodyPr/>
        <a:lstStyle/>
        <a:p>
          <a:pPr algn="just"/>
          <a:endParaRPr lang="fr-FR" sz="1700" b="1"/>
        </a:p>
      </dgm:t>
    </dgm:pt>
    <dgm:pt modelId="{79A031C9-CB68-4D76-AB6A-525669498579}" type="sibTrans" cxnId="{D150D88E-5EFA-4FF7-B36D-4F7B6E938D62}">
      <dgm:prSet/>
      <dgm:spPr/>
      <dgm:t>
        <a:bodyPr/>
        <a:lstStyle/>
        <a:p>
          <a:pPr algn="just"/>
          <a:endParaRPr lang="fr-FR" sz="1700" b="1"/>
        </a:p>
      </dgm:t>
    </dgm:pt>
    <dgm:pt modelId="{E88DC933-E2F9-440E-BCCD-05E8C2B14E00}">
      <dgm:prSet phldrT="[Texte]"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Les déchets d’emballages :</a:t>
          </a:r>
          <a:endParaRPr lang="fr-FR" sz="1700" b="1" dirty="0"/>
        </a:p>
      </dgm:t>
    </dgm:pt>
    <dgm:pt modelId="{038807A4-30BB-46AA-8E08-BCCFF13F1FF7}" type="parTrans" cxnId="{BA11C94D-D657-4A87-B8C6-11C68818FF67}">
      <dgm:prSet/>
      <dgm:spPr/>
      <dgm:t>
        <a:bodyPr/>
        <a:lstStyle/>
        <a:p>
          <a:pPr algn="just"/>
          <a:endParaRPr lang="fr-FR" sz="1700" b="1"/>
        </a:p>
      </dgm:t>
    </dgm:pt>
    <dgm:pt modelId="{142EF0C6-49B2-45E9-B12D-A0574E5F19BF}" type="sibTrans" cxnId="{BA11C94D-D657-4A87-B8C6-11C68818FF67}">
      <dgm:prSet/>
      <dgm:spPr/>
      <dgm:t>
        <a:bodyPr/>
        <a:lstStyle/>
        <a:p>
          <a:pPr algn="just"/>
          <a:endParaRPr lang="fr-FR" sz="1700" b="1"/>
        </a:p>
      </dgm:t>
    </dgm:pt>
    <dgm:pt modelId="{D1E07A71-C48B-42AF-8E18-A57607ACA39C}">
      <dgm:prSet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Béton, briques, pierre, tuiles, céramiques… </a:t>
          </a:r>
          <a:endParaRPr lang="fr-FR" sz="1700" b="1" dirty="0"/>
        </a:p>
      </dgm:t>
    </dgm:pt>
    <dgm:pt modelId="{17803F18-592B-47A3-ACE1-270CC9BF0573}" type="parTrans" cxnId="{F6643967-22CD-4ED0-B5BB-D6B37E1A0EB6}">
      <dgm:prSet/>
      <dgm:spPr/>
      <dgm:t>
        <a:bodyPr/>
        <a:lstStyle/>
        <a:p>
          <a:pPr algn="just"/>
          <a:endParaRPr lang="fr-FR" sz="1700" b="1"/>
        </a:p>
      </dgm:t>
    </dgm:pt>
    <dgm:pt modelId="{49EF0A6E-7D05-4660-B4DA-4AE7FFF793C4}" type="sibTrans" cxnId="{F6643967-22CD-4ED0-B5BB-D6B37E1A0EB6}">
      <dgm:prSet/>
      <dgm:spPr/>
      <dgm:t>
        <a:bodyPr/>
        <a:lstStyle/>
        <a:p>
          <a:pPr algn="just"/>
          <a:endParaRPr lang="fr-FR" sz="1700" b="1"/>
        </a:p>
      </dgm:t>
    </dgm:pt>
    <dgm:pt modelId="{7F1FA000-074A-4829-A5A3-93BC36DEF0B6}">
      <dgm:prSet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Plastiques, métaux, verre, bois non traités… </a:t>
          </a:r>
          <a:endParaRPr lang="fr-FR" sz="1700" b="1" dirty="0"/>
        </a:p>
      </dgm:t>
    </dgm:pt>
    <dgm:pt modelId="{5A3B5DDE-1071-402F-A27D-E2F44CF9255F}" type="parTrans" cxnId="{7FBF6615-4B0F-45B5-9542-9B7BD5B059E9}">
      <dgm:prSet/>
      <dgm:spPr/>
      <dgm:t>
        <a:bodyPr/>
        <a:lstStyle/>
        <a:p>
          <a:pPr algn="just"/>
          <a:endParaRPr lang="fr-FR" sz="1700" b="1"/>
        </a:p>
      </dgm:t>
    </dgm:pt>
    <dgm:pt modelId="{54069300-66AC-4367-987D-7EB6C5BA23A6}" type="sibTrans" cxnId="{7FBF6615-4B0F-45B5-9542-9B7BD5B059E9}">
      <dgm:prSet/>
      <dgm:spPr/>
      <dgm:t>
        <a:bodyPr/>
        <a:lstStyle/>
        <a:p>
          <a:pPr algn="just"/>
          <a:endParaRPr lang="fr-FR" sz="1700" b="1"/>
        </a:p>
      </dgm:t>
    </dgm:pt>
    <dgm:pt modelId="{FA2BB2F7-6602-4F9B-86F4-25C6F2D532BF}">
      <dgm:prSet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Amiante, solvants, peintures, huiles, colles, goudron, bois traités ou emballages souillés. </a:t>
          </a:r>
          <a:endParaRPr lang="fr-FR" sz="1700" b="1" dirty="0"/>
        </a:p>
      </dgm:t>
    </dgm:pt>
    <dgm:pt modelId="{81B5A017-CE43-41F1-9935-5A1E1AF24971}" type="parTrans" cxnId="{8230B618-A7E3-4803-B2A3-5B3713D964C7}">
      <dgm:prSet/>
      <dgm:spPr/>
      <dgm:t>
        <a:bodyPr/>
        <a:lstStyle/>
        <a:p>
          <a:pPr algn="just"/>
          <a:endParaRPr lang="fr-FR" sz="1700" b="1"/>
        </a:p>
      </dgm:t>
    </dgm:pt>
    <dgm:pt modelId="{CB4DBE5F-4BAA-40D0-B148-24D36818502D}" type="sibTrans" cxnId="{8230B618-A7E3-4803-B2A3-5B3713D964C7}">
      <dgm:prSet/>
      <dgm:spPr/>
      <dgm:t>
        <a:bodyPr/>
        <a:lstStyle/>
        <a:p>
          <a:pPr algn="just"/>
          <a:endParaRPr lang="fr-FR" sz="1700" b="1"/>
        </a:p>
      </dgm:t>
    </dgm:pt>
    <dgm:pt modelId="{44C79CFC-0480-451B-87A7-C688AF4E08A3}">
      <dgm:prSet custT="1"/>
      <dgm:spPr/>
      <dgm:t>
        <a:bodyPr/>
        <a:lstStyle/>
        <a:p>
          <a:pPr algn="just" rtl="0"/>
          <a:r>
            <a:rPr kumimoji="0" lang="fr-FR" sz="1700" b="1" i="0" u="none" strike="noStrike" cap="none" normalizeH="0" baseline="0" dirty="0" smtClean="0">
              <a:ln/>
              <a:effectLst/>
              <a:latin typeface="Times New Roman" pitchFamily="18" charset="0"/>
              <a:ea typeface="Calibri" pitchFamily="34" charset="0"/>
              <a:cs typeface="Times New Roman" pitchFamily="18" charset="0"/>
            </a:rPr>
            <a:t>Papiers,  plastique,  cartons….etc.</a:t>
          </a:r>
          <a:endParaRPr lang="fr-FR" sz="1700" b="1" dirty="0"/>
        </a:p>
      </dgm:t>
    </dgm:pt>
    <dgm:pt modelId="{55DC7349-D490-48B5-A073-344D3C8DBB06}" type="parTrans" cxnId="{A5A84720-F0CE-4702-A20C-E3FE13DDFB55}">
      <dgm:prSet/>
      <dgm:spPr/>
      <dgm:t>
        <a:bodyPr/>
        <a:lstStyle/>
        <a:p>
          <a:pPr algn="just"/>
          <a:endParaRPr lang="fr-FR" sz="1700" b="1"/>
        </a:p>
      </dgm:t>
    </dgm:pt>
    <dgm:pt modelId="{49AE5727-263D-41B5-A829-ACCDCC8F1146}" type="sibTrans" cxnId="{A5A84720-F0CE-4702-A20C-E3FE13DDFB55}">
      <dgm:prSet/>
      <dgm:spPr/>
      <dgm:t>
        <a:bodyPr/>
        <a:lstStyle/>
        <a:p>
          <a:pPr algn="just"/>
          <a:endParaRPr lang="fr-FR" sz="1700" b="1"/>
        </a:p>
      </dgm:t>
    </dgm:pt>
    <dgm:pt modelId="{767CAB12-C028-4363-8677-3278F8C6D6CF}" type="pres">
      <dgm:prSet presAssocID="{99EB29C2-1140-4E20-8CE9-4DA7BD8276F0}" presName="linear" presStyleCnt="0">
        <dgm:presLayoutVars>
          <dgm:dir/>
          <dgm:animLvl val="lvl"/>
          <dgm:resizeHandles val="exact"/>
        </dgm:presLayoutVars>
      </dgm:prSet>
      <dgm:spPr/>
      <dgm:t>
        <a:bodyPr/>
        <a:lstStyle/>
        <a:p>
          <a:endParaRPr lang="fr-FR"/>
        </a:p>
      </dgm:t>
    </dgm:pt>
    <dgm:pt modelId="{F56D2D00-CA2B-4B6B-A0FB-FC3FB4C99EE8}" type="pres">
      <dgm:prSet presAssocID="{1026DC2B-2AB0-4857-B999-2FBFB00F8A8C}" presName="parentLin" presStyleCnt="0"/>
      <dgm:spPr/>
    </dgm:pt>
    <dgm:pt modelId="{4F324B4D-6411-45A4-82AB-BD9EAA0B19BB}" type="pres">
      <dgm:prSet presAssocID="{1026DC2B-2AB0-4857-B999-2FBFB00F8A8C}" presName="parentLeftMargin" presStyleLbl="node1" presStyleIdx="0" presStyleCnt="4"/>
      <dgm:spPr/>
      <dgm:t>
        <a:bodyPr/>
        <a:lstStyle/>
        <a:p>
          <a:endParaRPr lang="fr-FR"/>
        </a:p>
      </dgm:t>
    </dgm:pt>
    <dgm:pt modelId="{90F98BCE-43C2-4A8C-A00E-82921D59A5D5}" type="pres">
      <dgm:prSet presAssocID="{1026DC2B-2AB0-4857-B999-2FBFB00F8A8C}" presName="parentText" presStyleLbl="node1" presStyleIdx="0" presStyleCnt="4" custScaleX="128694">
        <dgm:presLayoutVars>
          <dgm:chMax val="0"/>
          <dgm:bulletEnabled val="1"/>
        </dgm:presLayoutVars>
      </dgm:prSet>
      <dgm:spPr/>
      <dgm:t>
        <a:bodyPr/>
        <a:lstStyle/>
        <a:p>
          <a:endParaRPr lang="fr-FR"/>
        </a:p>
      </dgm:t>
    </dgm:pt>
    <dgm:pt modelId="{7BC28363-E069-4E57-A53C-E39FDB98A6E6}" type="pres">
      <dgm:prSet presAssocID="{1026DC2B-2AB0-4857-B999-2FBFB00F8A8C}" presName="negativeSpace" presStyleCnt="0"/>
      <dgm:spPr/>
    </dgm:pt>
    <dgm:pt modelId="{36B41C2D-3AF9-4083-9CF0-D756DD061D8F}" type="pres">
      <dgm:prSet presAssocID="{1026DC2B-2AB0-4857-B999-2FBFB00F8A8C}" presName="childText" presStyleLbl="conFgAcc1" presStyleIdx="0" presStyleCnt="4">
        <dgm:presLayoutVars>
          <dgm:bulletEnabled val="1"/>
        </dgm:presLayoutVars>
      </dgm:prSet>
      <dgm:spPr/>
      <dgm:t>
        <a:bodyPr/>
        <a:lstStyle/>
        <a:p>
          <a:endParaRPr lang="fr-FR"/>
        </a:p>
      </dgm:t>
    </dgm:pt>
    <dgm:pt modelId="{7B9836EB-7EDF-4210-93C0-40F709D78309}" type="pres">
      <dgm:prSet presAssocID="{356FCFCC-BCC0-4139-A8F5-94CC98386F54}" presName="spaceBetweenRectangles" presStyleCnt="0"/>
      <dgm:spPr/>
    </dgm:pt>
    <dgm:pt modelId="{59976BF2-2410-47DC-84C1-881138C8C05B}" type="pres">
      <dgm:prSet presAssocID="{02E5FC46-EE2D-434F-9933-0DFDA3055F52}" presName="parentLin" presStyleCnt="0"/>
      <dgm:spPr/>
    </dgm:pt>
    <dgm:pt modelId="{2CDCAF56-0536-40C9-B2E5-2F1327DDACF0}" type="pres">
      <dgm:prSet presAssocID="{02E5FC46-EE2D-434F-9933-0DFDA3055F52}" presName="parentLeftMargin" presStyleLbl="node1" presStyleIdx="0" presStyleCnt="4"/>
      <dgm:spPr/>
      <dgm:t>
        <a:bodyPr/>
        <a:lstStyle/>
        <a:p>
          <a:endParaRPr lang="fr-FR"/>
        </a:p>
      </dgm:t>
    </dgm:pt>
    <dgm:pt modelId="{F95935E1-0EEF-43C6-9791-DD8B80E5B7B8}" type="pres">
      <dgm:prSet presAssocID="{02E5FC46-EE2D-434F-9933-0DFDA3055F52}" presName="parentText" presStyleLbl="node1" presStyleIdx="1" presStyleCnt="4" custScaleX="128694">
        <dgm:presLayoutVars>
          <dgm:chMax val="0"/>
          <dgm:bulletEnabled val="1"/>
        </dgm:presLayoutVars>
      </dgm:prSet>
      <dgm:spPr/>
      <dgm:t>
        <a:bodyPr/>
        <a:lstStyle/>
        <a:p>
          <a:endParaRPr lang="fr-FR"/>
        </a:p>
      </dgm:t>
    </dgm:pt>
    <dgm:pt modelId="{6374A56E-C701-4C0D-929A-4FA47C58177C}" type="pres">
      <dgm:prSet presAssocID="{02E5FC46-EE2D-434F-9933-0DFDA3055F52}" presName="negativeSpace" presStyleCnt="0"/>
      <dgm:spPr/>
    </dgm:pt>
    <dgm:pt modelId="{99567571-AFF5-43D6-A8D5-D8359A3B3589}" type="pres">
      <dgm:prSet presAssocID="{02E5FC46-EE2D-434F-9933-0DFDA3055F52}" presName="childText" presStyleLbl="conFgAcc1" presStyleIdx="1" presStyleCnt="4">
        <dgm:presLayoutVars>
          <dgm:bulletEnabled val="1"/>
        </dgm:presLayoutVars>
      </dgm:prSet>
      <dgm:spPr/>
      <dgm:t>
        <a:bodyPr/>
        <a:lstStyle/>
        <a:p>
          <a:endParaRPr lang="fr-FR"/>
        </a:p>
      </dgm:t>
    </dgm:pt>
    <dgm:pt modelId="{41E0730E-82D4-4543-A9FE-02F3DA9B1C07}" type="pres">
      <dgm:prSet presAssocID="{4CFB9BDD-BB13-4405-AC09-0E127521640B}" presName="spaceBetweenRectangles" presStyleCnt="0"/>
      <dgm:spPr/>
    </dgm:pt>
    <dgm:pt modelId="{BF26B331-F8A8-4340-B4CF-64FAE242A866}" type="pres">
      <dgm:prSet presAssocID="{EC077136-DD37-432E-BD38-5833BC6D5AE1}" presName="parentLin" presStyleCnt="0"/>
      <dgm:spPr/>
    </dgm:pt>
    <dgm:pt modelId="{4D8BE345-CA8E-4624-9DAF-FCE1BF293816}" type="pres">
      <dgm:prSet presAssocID="{EC077136-DD37-432E-BD38-5833BC6D5AE1}" presName="parentLeftMargin" presStyleLbl="node1" presStyleIdx="1" presStyleCnt="4"/>
      <dgm:spPr/>
      <dgm:t>
        <a:bodyPr/>
        <a:lstStyle/>
        <a:p>
          <a:endParaRPr lang="fr-FR"/>
        </a:p>
      </dgm:t>
    </dgm:pt>
    <dgm:pt modelId="{926BF997-FAC9-43C4-9480-7C060F5DD17F}" type="pres">
      <dgm:prSet presAssocID="{EC077136-DD37-432E-BD38-5833BC6D5AE1}" presName="parentText" presStyleLbl="node1" presStyleIdx="2" presStyleCnt="4" custScaleX="128694">
        <dgm:presLayoutVars>
          <dgm:chMax val="0"/>
          <dgm:bulletEnabled val="1"/>
        </dgm:presLayoutVars>
      </dgm:prSet>
      <dgm:spPr/>
      <dgm:t>
        <a:bodyPr/>
        <a:lstStyle/>
        <a:p>
          <a:endParaRPr lang="fr-FR"/>
        </a:p>
      </dgm:t>
    </dgm:pt>
    <dgm:pt modelId="{3CD5551D-680D-4A14-8905-CBA6503C913B}" type="pres">
      <dgm:prSet presAssocID="{EC077136-DD37-432E-BD38-5833BC6D5AE1}" presName="negativeSpace" presStyleCnt="0"/>
      <dgm:spPr/>
    </dgm:pt>
    <dgm:pt modelId="{42193C80-A587-4412-920A-F5E70E8894B0}" type="pres">
      <dgm:prSet presAssocID="{EC077136-DD37-432E-BD38-5833BC6D5AE1}" presName="childText" presStyleLbl="conFgAcc1" presStyleIdx="2" presStyleCnt="4">
        <dgm:presLayoutVars>
          <dgm:bulletEnabled val="1"/>
        </dgm:presLayoutVars>
      </dgm:prSet>
      <dgm:spPr/>
      <dgm:t>
        <a:bodyPr/>
        <a:lstStyle/>
        <a:p>
          <a:endParaRPr lang="fr-FR"/>
        </a:p>
      </dgm:t>
    </dgm:pt>
    <dgm:pt modelId="{674253EA-4681-474D-9D28-2551EC5BE034}" type="pres">
      <dgm:prSet presAssocID="{79A031C9-CB68-4D76-AB6A-525669498579}" presName="spaceBetweenRectangles" presStyleCnt="0"/>
      <dgm:spPr/>
    </dgm:pt>
    <dgm:pt modelId="{90985BCC-674F-4AE6-A73F-6767560623F8}" type="pres">
      <dgm:prSet presAssocID="{E88DC933-E2F9-440E-BCCD-05E8C2B14E00}" presName="parentLin" presStyleCnt="0"/>
      <dgm:spPr/>
    </dgm:pt>
    <dgm:pt modelId="{370CFAFC-7FBC-47DB-ACC2-EC724277BF5A}" type="pres">
      <dgm:prSet presAssocID="{E88DC933-E2F9-440E-BCCD-05E8C2B14E00}" presName="parentLeftMargin" presStyleLbl="node1" presStyleIdx="2" presStyleCnt="4"/>
      <dgm:spPr/>
      <dgm:t>
        <a:bodyPr/>
        <a:lstStyle/>
        <a:p>
          <a:endParaRPr lang="fr-FR"/>
        </a:p>
      </dgm:t>
    </dgm:pt>
    <dgm:pt modelId="{115C12E9-7220-48CA-9DEF-C6C21355BA0F}" type="pres">
      <dgm:prSet presAssocID="{E88DC933-E2F9-440E-BCCD-05E8C2B14E00}" presName="parentText" presStyleLbl="node1" presStyleIdx="3" presStyleCnt="4" custScaleX="128694">
        <dgm:presLayoutVars>
          <dgm:chMax val="0"/>
          <dgm:bulletEnabled val="1"/>
        </dgm:presLayoutVars>
      </dgm:prSet>
      <dgm:spPr/>
      <dgm:t>
        <a:bodyPr/>
        <a:lstStyle/>
        <a:p>
          <a:endParaRPr lang="fr-FR"/>
        </a:p>
      </dgm:t>
    </dgm:pt>
    <dgm:pt modelId="{B3C877B7-29DC-4BC5-89EA-B2C113A03133}" type="pres">
      <dgm:prSet presAssocID="{E88DC933-E2F9-440E-BCCD-05E8C2B14E00}" presName="negativeSpace" presStyleCnt="0"/>
      <dgm:spPr/>
    </dgm:pt>
    <dgm:pt modelId="{E315D4D4-B0F3-47EC-B8A9-391E378148D8}" type="pres">
      <dgm:prSet presAssocID="{E88DC933-E2F9-440E-BCCD-05E8C2B14E00}" presName="childText" presStyleLbl="conFgAcc1" presStyleIdx="3" presStyleCnt="4" custLinFactNeighborY="36671">
        <dgm:presLayoutVars>
          <dgm:bulletEnabled val="1"/>
        </dgm:presLayoutVars>
      </dgm:prSet>
      <dgm:spPr/>
      <dgm:t>
        <a:bodyPr/>
        <a:lstStyle/>
        <a:p>
          <a:endParaRPr lang="fr-FR"/>
        </a:p>
      </dgm:t>
    </dgm:pt>
  </dgm:ptLst>
  <dgm:cxnLst>
    <dgm:cxn modelId="{BA11C94D-D657-4A87-B8C6-11C68818FF67}" srcId="{99EB29C2-1140-4E20-8CE9-4DA7BD8276F0}" destId="{E88DC933-E2F9-440E-BCCD-05E8C2B14E00}" srcOrd="3" destOrd="0" parTransId="{038807A4-30BB-46AA-8E08-BCCFF13F1FF7}" sibTransId="{142EF0C6-49B2-45E9-B12D-A0574E5F19BF}"/>
    <dgm:cxn modelId="{81BEB4BF-C3B1-443F-9CFE-E3F41F847D4E}" type="presOf" srcId="{D1E07A71-C48B-42AF-8E18-A57607ACA39C}" destId="{36B41C2D-3AF9-4083-9CF0-D756DD061D8F}" srcOrd="0" destOrd="0" presId="urn:microsoft.com/office/officeart/2005/8/layout/list1"/>
    <dgm:cxn modelId="{7FBF6615-4B0F-45B5-9542-9B7BD5B059E9}" srcId="{02E5FC46-EE2D-434F-9933-0DFDA3055F52}" destId="{7F1FA000-074A-4829-A5A3-93BC36DEF0B6}" srcOrd="0" destOrd="0" parTransId="{5A3B5DDE-1071-402F-A27D-E2F44CF9255F}" sibTransId="{54069300-66AC-4367-987D-7EB6C5BA23A6}"/>
    <dgm:cxn modelId="{305927CC-BAFA-453A-BB9E-B0FF13E30B9D}" type="presOf" srcId="{EC077136-DD37-432E-BD38-5833BC6D5AE1}" destId="{4D8BE345-CA8E-4624-9DAF-FCE1BF293816}" srcOrd="0" destOrd="0" presId="urn:microsoft.com/office/officeart/2005/8/layout/list1"/>
    <dgm:cxn modelId="{05F7E6F4-A678-46BE-8027-59DC1B2B393A}" type="presOf" srcId="{02E5FC46-EE2D-434F-9933-0DFDA3055F52}" destId="{F95935E1-0EEF-43C6-9791-DD8B80E5B7B8}" srcOrd="1" destOrd="0" presId="urn:microsoft.com/office/officeart/2005/8/layout/list1"/>
    <dgm:cxn modelId="{FE7E4ED9-BAEE-4D74-9FA4-2BC6A3CCBC13}" srcId="{99EB29C2-1140-4E20-8CE9-4DA7BD8276F0}" destId="{1026DC2B-2AB0-4857-B999-2FBFB00F8A8C}" srcOrd="0" destOrd="0" parTransId="{21DEBA33-5E26-4B96-BABC-E98C3DC110DE}" sibTransId="{356FCFCC-BCC0-4139-A8F5-94CC98386F54}"/>
    <dgm:cxn modelId="{D150D88E-5EFA-4FF7-B36D-4F7B6E938D62}" srcId="{99EB29C2-1140-4E20-8CE9-4DA7BD8276F0}" destId="{EC077136-DD37-432E-BD38-5833BC6D5AE1}" srcOrd="2" destOrd="0" parTransId="{DC9CD909-902C-4328-809B-E076CF3F2021}" sibTransId="{79A031C9-CB68-4D76-AB6A-525669498579}"/>
    <dgm:cxn modelId="{B0F86A39-1302-4B47-BA50-35CDC43811C1}" type="presOf" srcId="{1026DC2B-2AB0-4857-B999-2FBFB00F8A8C}" destId="{90F98BCE-43C2-4A8C-A00E-82921D59A5D5}" srcOrd="1" destOrd="0" presId="urn:microsoft.com/office/officeart/2005/8/layout/list1"/>
    <dgm:cxn modelId="{142BA624-3B9B-4AC5-B2C5-B2884D804666}" type="presOf" srcId="{E88DC933-E2F9-440E-BCCD-05E8C2B14E00}" destId="{115C12E9-7220-48CA-9DEF-C6C21355BA0F}" srcOrd="1" destOrd="0" presId="urn:microsoft.com/office/officeart/2005/8/layout/list1"/>
    <dgm:cxn modelId="{F6643967-22CD-4ED0-B5BB-D6B37E1A0EB6}" srcId="{1026DC2B-2AB0-4857-B999-2FBFB00F8A8C}" destId="{D1E07A71-C48B-42AF-8E18-A57607ACA39C}" srcOrd="0" destOrd="0" parTransId="{17803F18-592B-47A3-ACE1-270CC9BF0573}" sibTransId="{49EF0A6E-7D05-4660-B4DA-4AE7FFF793C4}"/>
    <dgm:cxn modelId="{8230B618-A7E3-4803-B2A3-5B3713D964C7}" srcId="{EC077136-DD37-432E-BD38-5833BC6D5AE1}" destId="{FA2BB2F7-6602-4F9B-86F4-25C6F2D532BF}" srcOrd="0" destOrd="0" parTransId="{81B5A017-CE43-41F1-9935-5A1E1AF24971}" sibTransId="{CB4DBE5F-4BAA-40D0-B148-24D36818502D}"/>
    <dgm:cxn modelId="{75370C9B-9C68-48EA-BE6D-BADC6F032F1D}" type="presOf" srcId="{44C79CFC-0480-451B-87A7-C688AF4E08A3}" destId="{E315D4D4-B0F3-47EC-B8A9-391E378148D8}" srcOrd="0" destOrd="0" presId="urn:microsoft.com/office/officeart/2005/8/layout/list1"/>
    <dgm:cxn modelId="{DA43745A-F3D9-44C3-B00F-FD25005321C4}" type="presOf" srcId="{99EB29C2-1140-4E20-8CE9-4DA7BD8276F0}" destId="{767CAB12-C028-4363-8677-3278F8C6D6CF}" srcOrd="0" destOrd="0" presId="urn:microsoft.com/office/officeart/2005/8/layout/list1"/>
    <dgm:cxn modelId="{3230ADCB-CDEF-45A8-8097-2F4D1D38767E}" type="presOf" srcId="{FA2BB2F7-6602-4F9B-86F4-25C6F2D532BF}" destId="{42193C80-A587-4412-920A-F5E70E8894B0}" srcOrd="0" destOrd="0" presId="urn:microsoft.com/office/officeart/2005/8/layout/list1"/>
    <dgm:cxn modelId="{4E4DC878-2746-48C9-B65F-DA1FE77739C5}" type="presOf" srcId="{E88DC933-E2F9-440E-BCCD-05E8C2B14E00}" destId="{370CFAFC-7FBC-47DB-ACC2-EC724277BF5A}" srcOrd="0" destOrd="0" presId="urn:microsoft.com/office/officeart/2005/8/layout/list1"/>
    <dgm:cxn modelId="{5DB4C251-E1B6-469C-88F3-8629204A2BF8}" type="presOf" srcId="{02E5FC46-EE2D-434F-9933-0DFDA3055F52}" destId="{2CDCAF56-0536-40C9-B2E5-2F1327DDACF0}" srcOrd="0" destOrd="0" presId="urn:microsoft.com/office/officeart/2005/8/layout/list1"/>
    <dgm:cxn modelId="{630128FE-37CD-4CE1-B626-B4BE87C4D498}" srcId="{99EB29C2-1140-4E20-8CE9-4DA7BD8276F0}" destId="{02E5FC46-EE2D-434F-9933-0DFDA3055F52}" srcOrd="1" destOrd="0" parTransId="{F9D680DE-6DB1-4ED9-837D-18084B60F434}" sibTransId="{4CFB9BDD-BB13-4405-AC09-0E127521640B}"/>
    <dgm:cxn modelId="{E4A06F73-A05D-486D-8500-D16329BCC378}" type="presOf" srcId="{EC077136-DD37-432E-BD38-5833BC6D5AE1}" destId="{926BF997-FAC9-43C4-9480-7C060F5DD17F}" srcOrd="1" destOrd="0" presId="urn:microsoft.com/office/officeart/2005/8/layout/list1"/>
    <dgm:cxn modelId="{4810B4B2-5874-432E-8F72-D0E500AC5664}" type="presOf" srcId="{1026DC2B-2AB0-4857-B999-2FBFB00F8A8C}" destId="{4F324B4D-6411-45A4-82AB-BD9EAA0B19BB}" srcOrd="0" destOrd="0" presId="urn:microsoft.com/office/officeart/2005/8/layout/list1"/>
    <dgm:cxn modelId="{A5A84720-F0CE-4702-A20C-E3FE13DDFB55}" srcId="{E88DC933-E2F9-440E-BCCD-05E8C2B14E00}" destId="{44C79CFC-0480-451B-87A7-C688AF4E08A3}" srcOrd="0" destOrd="0" parTransId="{55DC7349-D490-48B5-A073-344D3C8DBB06}" sibTransId="{49AE5727-263D-41B5-A829-ACCDCC8F1146}"/>
    <dgm:cxn modelId="{EC0F7F39-4C31-4415-BBD0-0729C9AD1751}" type="presOf" srcId="{7F1FA000-074A-4829-A5A3-93BC36DEF0B6}" destId="{99567571-AFF5-43D6-A8D5-D8359A3B3589}" srcOrd="0" destOrd="0" presId="urn:microsoft.com/office/officeart/2005/8/layout/list1"/>
    <dgm:cxn modelId="{7DA22FB7-A779-4EA9-98BC-7023469B5716}" type="presParOf" srcId="{767CAB12-C028-4363-8677-3278F8C6D6CF}" destId="{F56D2D00-CA2B-4B6B-A0FB-FC3FB4C99EE8}" srcOrd="0" destOrd="0" presId="urn:microsoft.com/office/officeart/2005/8/layout/list1"/>
    <dgm:cxn modelId="{3FCB883B-6FF1-4097-9949-E57B7CB4E86C}" type="presParOf" srcId="{F56D2D00-CA2B-4B6B-A0FB-FC3FB4C99EE8}" destId="{4F324B4D-6411-45A4-82AB-BD9EAA0B19BB}" srcOrd="0" destOrd="0" presId="urn:microsoft.com/office/officeart/2005/8/layout/list1"/>
    <dgm:cxn modelId="{AAAA7335-7D8D-444C-94C8-C52A1619C10B}" type="presParOf" srcId="{F56D2D00-CA2B-4B6B-A0FB-FC3FB4C99EE8}" destId="{90F98BCE-43C2-4A8C-A00E-82921D59A5D5}" srcOrd="1" destOrd="0" presId="urn:microsoft.com/office/officeart/2005/8/layout/list1"/>
    <dgm:cxn modelId="{6A0DE547-685C-4F02-8443-A3CEA58BB619}" type="presParOf" srcId="{767CAB12-C028-4363-8677-3278F8C6D6CF}" destId="{7BC28363-E069-4E57-A53C-E39FDB98A6E6}" srcOrd="1" destOrd="0" presId="urn:microsoft.com/office/officeart/2005/8/layout/list1"/>
    <dgm:cxn modelId="{EAA74FF0-6BA3-412A-8732-844C6650F862}" type="presParOf" srcId="{767CAB12-C028-4363-8677-3278F8C6D6CF}" destId="{36B41C2D-3AF9-4083-9CF0-D756DD061D8F}" srcOrd="2" destOrd="0" presId="urn:microsoft.com/office/officeart/2005/8/layout/list1"/>
    <dgm:cxn modelId="{5E82493F-96FC-44F4-AAFB-F9BC9A47579A}" type="presParOf" srcId="{767CAB12-C028-4363-8677-3278F8C6D6CF}" destId="{7B9836EB-7EDF-4210-93C0-40F709D78309}" srcOrd="3" destOrd="0" presId="urn:microsoft.com/office/officeart/2005/8/layout/list1"/>
    <dgm:cxn modelId="{2BA42BBE-1F15-452B-88DB-DF746E73D06C}" type="presParOf" srcId="{767CAB12-C028-4363-8677-3278F8C6D6CF}" destId="{59976BF2-2410-47DC-84C1-881138C8C05B}" srcOrd="4" destOrd="0" presId="urn:microsoft.com/office/officeart/2005/8/layout/list1"/>
    <dgm:cxn modelId="{2AAAE3C1-AA82-4C72-98E2-CBD0D10EFC82}" type="presParOf" srcId="{59976BF2-2410-47DC-84C1-881138C8C05B}" destId="{2CDCAF56-0536-40C9-B2E5-2F1327DDACF0}" srcOrd="0" destOrd="0" presId="urn:microsoft.com/office/officeart/2005/8/layout/list1"/>
    <dgm:cxn modelId="{884EBAF7-ECCC-49E4-B238-B1CC372447B1}" type="presParOf" srcId="{59976BF2-2410-47DC-84C1-881138C8C05B}" destId="{F95935E1-0EEF-43C6-9791-DD8B80E5B7B8}" srcOrd="1" destOrd="0" presId="urn:microsoft.com/office/officeart/2005/8/layout/list1"/>
    <dgm:cxn modelId="{49F177E0-68D8-43E6-95C3-F7C7589C39D3}" type="presParOf" srcId="{767CAB12-C028-4363-8677-3278F8C6D6CF}" destId="{6374A56E-C701-4C0D-929A-4FA47C58177C}" srcOrd="5" destOrd="0" presId="urn:microsoft.com/office/officeart/2005/8/layout/list1"/>
    <dgm:cxn modelId="{20F75746-A31C-4E49-9125-A6608AF5A47C}" type="presParOf" srcId="{767CAB12-C028-4363-8677-3278F8C6D6CF}" destId="{99567571-AFF5-43D6-A8D5-D8359A3B3589}" srcOrd="6" destOrd="0" presId="urn:microsoft.com/office/officeart/2005/8/layout/list1"/>
    <dgm:cxn modelId="{2631B5F4-8E1E-4EBE-BB1E-936ADF184EDA}" type="presParOf" srcId="{767CAB12-C028-4363-8677-3278F8C6D6CF}" destId="{41E0730E-82D4-4543-A9FE-02F3DA9B1C07}" srcOrd="7" destOrd="0" presId="urn:microsoft.com/office/officeart/2005/8/layout/list1"/>
    <dgm:cxn modelId="{342F6B9A-202B-4ABB-AC77-C0AE6F8E9DA7}" type="presParOf" srcId="{767CAB12-C028-4363-8677-3278F8C6D6CF}" destId="{BF26B331-F8A8-4340-B4CF-64FAE242A866}" srcOrd="8" destOrd="0" presId="urn:microsoft.com/office/officeart/2005/8/layout/list1"/>
    <dgm:cxn modelId="{AF3408BF-C566-4664-A61C-907E4CA0AF24}" type="presParOf" srcId="{BF26B331-F8A8-4340-B4CF-64FAE242A866}" destId="{4D8BE345-CA8E-4624-9DAF-FCE1BF293816}" srcOrd="0" destOrd="0" presId="urn:microsoft.com/office/officeart/2005/8/layout/list1"/>
    <dgm:cxn modelId="{D5F51952-9624-4945-A716-3A77CD0972E8}" type="presParOf" srcId="{BF26B331-F8A8-4340-B4CF-64FAE242A866}" destId="{926BF997-FAC9-43C4-9480-7C060F5DD17F}" srcOrd="1" destOrd="0" presId="urn:microsoft.com/office/officeart/2005/8/layout/list1"/>
    <dgm:cxn modelId="{1AD034F5-0738-4281-8CEF-95ED7C424F79}" type="presParOf" srcId="{767CAB12-C028-4363-8677-3278F8C6D6CF}" destId="{3CD5551D-680D-4A14-8905-CBA6503C913B}" srcOrd="9" destOrd="0" presId="urn:microsoft.com/office/officeart/2005/8/layout/list1"/>
    <dgm:cxn modelId="{74E95B0C-122E-43E4-BEA9-26AD827BC5E2}" type="presParOf" srcId="{767CAB12-C028-4363-8677-3278F8C6D6CF}" destId="{42193C80-A587-4412-920A-F5E70E8894B0}" srcOrd="10" destOrd="0" presId="urn:microsoft.com/office/officeart/2005/8/layout/list1"/>
    <dgm:cxn modelId="{54785BDE-4D2F-4C40-9007-541FAF1EF555}" type="presParOf" srcId="{767CAB12-C028-4363-8677-3278F8C6D6CF}" destId="{674253EA-4681-474D-9D28-2551EC5BE034}" srcOrd="11" destOrd="0" presId="urn:microsoft.com/office/officeart/2005/8/layout/list1"/>
    <dgm:cxn modelId="{47A0DDAF-0029-4C6B-A91E-38E2CA61678C}" type="presParOf" srcId="{767CAB12-C028-4363-8677-3278F8C6D6CF}" destId="{90985BCC-674F-4AE6-A73F-6767560623F8}" srcOrd="12" destOrd="0" presId="urn:microsoft.com/office/officeart/2005/8/layout/list1"/>
    <dgm:cxn modelId="{47DE4A3C-837B-4E76-AEE3-E037AA7613FF}" type="presParOf" srcId="{90985BCC-674F-4AE6-A73F-6767560623F8}" destId="{370CFAFC-7FBC-47DB-ACC2-EC724277BF5A}" srcOrd="0" destOrd="0" presId="urn:microsoft.com/office/officeart/2005/8/layout/list1"/>
    <dgm:cxn modelId="{F53D5C5B-D98C-4942-8DF9-7A47D56ACA93}" type="presParOf" srcId="{90985BCC-674F-4AE6-A73F-6767560623F8}" destId="{115C12E9-7220-48CA-9DEF-C6C21355BA0F}" srcOrd="1" destOrd="0" presId="urn:microsoft.com/office/officeart/2005/8/layout/list1"/>
    <dgm:cxn modelId="{619A38C4-FDB1-44AE-BC98-0EBDCEAB3426}" type="presParOf" srcId="{767CAB12-C028-4363-8677-3278F8C6D6CF}" destId="{B3C877B7-29DC-4BC5-89EA-B2C113A03133}" srcOrd="13" destOrd="0" presId="urn:microsoft.com/office/officeart/2005/8/layout/list1"/>
    <dgm:cxn modelId="{37321DC6-CCB0-4927-8CE3-8075B9826C44}" type="presParOf" srcId="{767CAB12-C028-4363-8677-3278F8C6D6CF}" destId="{E315D4D4-B0F3-47EC-B8A9-391E378148D8}"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B41C2D-3AF9-4083-9CF0-D756DD061D8F}">
      <dsp:nvSpPr>
        <dsp:cNvPr id="0" name=""/>
        <dsp:cNvSpPr/>
      </dsp:nvSpPr>
      <dsp:spPr>
        <a:xfrm>
          <a:off x="0" y="192967"/>
          <a:ext cx="7368686"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892" tIns="249936" rIns="571892" bIns="120904" numCol="1" spcCol="1270" anchor="t" anchorCtr="0">
          <a:noAutofit/>
        </a:bodyPr>
        <a:lstStyle/>
        <a:p>
          <a:pPr marL="171450" lvl="1" indent="-171450" algn="just" defTabSz="755650" rtl="0">
            <a:lnSpc>
              <a:spcPct val="90000"/>
            </a:lnSpc>
            <a:spcBef>
              <a:spcPct val="0"/>
            </a:spcBef>
            <a:spcAft>
              <a:spcPct val="15000"/>
            </a:spcAft>
            <a:buChar char="••"/>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Béton, briques, pierre, tuiles, céramiques… </a:t>
          </a:r>
          <a:endParaRPr lang="fr-FR" sz="1700" b="1" kern="1200" dirty="0"/>
        </a:p>
      </dsp:txBody>
      <dsp:txXfrm>
        <a:off x="0" y="192967"/>
        <a:ext cx="7368686" cy="680400"/>
      </dsp:txXfrm>
    </dsp:sp>
    <dsp:sp modelId="{90F98BCE-43C2-4A8C-A00E-82921D59A5D5}">
      <dsp:nvSpPr>
        <dsp:cNvPr id="0" name=""/>
        <dsp:cNvSpPr/>
      </dsp:nvSpPr>
      <dsp:spPr>
        <a:xfrm>
          <a:off x="368434" y="15847"/>
          <a:ext cx="6638139" cy="35424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963" tIns="0" rIns="194963" bIns="0" numCol="1" spcCol="1270" anchor="ctr" anchorCtr="0">
          <a:noAutofit/>
        </a:bodyPr>
        <a:lstStyle/>
        <a:p>
          <a:pPr lvl="0" algn="just" defTabSz="755650" rtl="0">
            <a:lnSpc>
              <a:spcPct val="90000"/>
            </a:lnSpc>
            <a:spcBef>
              <a:spcPct val="0"/>
            </a:spcBef>
            <a:spcAft>
              <a:spcPct val="35000"/>
            </a:spcAft>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Les  déchets  inertes désignés  (DI):</a:t>
          </a:r>
          <a:endParaRPr lang="fr-FR" sz="1700" b="1" kern="1200" dirty="0"/>
        </a:p>
      </dsp:txBody>
      <dsp:txXfrm>
        <a:off x="385727" y="33140"/>
        <a:ext cx="6603553" cy="319654"/>
      </dsp:txXfrm>
    </dsp:sp>
    <dsp:sp modelId="{99567571-AFF5-43D6-A8D5-D8359A3B3589}">
      <dsp:nvSpPr>
        <dsp:cNvPr id="0" name=""/>
        <dsp:cNvSpPr/>
      </dsp:nvSpPr>
      <dsp:spPr>
        <a:xfrm>
          <a:off x="0" y="1115287"/>
          <a:ext cx="7368686"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892" tIns="249936" rIns="571892" bIns="120904" numCol="1" spcCol="1270" anchor="t" anchorCtr="0">
          <a:noAutofit/>
        </a:bodyPr>
        <a:lstStyle/>
        <a:p>
          <a:pPr marL="171450" lvl="1" indent="-171450" algn="just" defTabSz="755650" rtl="0">
            <a:lnSpc>
              <a:spcPct val="90000"/>
            </a:lnSpc>
            <a:spcBef>
              <a:spcPct val="0"/>
            </a:spcBef>
            <a:spcAft>
              <a:spcPct val="15000"/>
            </a:spcAft>
            <a:buChar char="••"/>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Plastiques, métaux, verre, bois non traités… </a:t>
          </a:r>
          <a:endParaRPr lang="fr-FR" sz="1700" b="1" kern="1200" dirty="0"/>
        </a:p>
      </dsp:txBody>
      <dsp:txXfrm>
        <a:off x="0" y="1115287"/>
        <a:ext cx="7368686" cy="680400"/>
      </dsp:txXfrm>
    </dsp:sp>
    <dsp:sp modelId="{F95935E1-0EEF-43C6-9791-DD8B80E5B7B8}">
      <dsp:nvSpPr>
        <dsp:cNvPr id="0" name=""/>
        <dsp:cNvSpPr/>
      </dsp:nvSpPr>
      <dsp:spPr>
        <a:xfrm>
          <a:off x="368434" y="938167"/>
          <a:ext cx="6638139" cy="35424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963" tIns="0" rIns="194963" bIns="0" numCol="1" spcCol="1270" anchor="ctr" anchorCtr="0">
          <a:noAutofit/>
        </a:bodyPr>
        <a:lstStyle/>
        <a:p>
          <a:pPr lvl="0" algn="just" defTabSz="755650" rtl="0">
            <a:lnSpc>
              <a:spcPct val="90000"/>
            </a:lnSpc>
            <a:spcBef>
              <a:spcPct val="0"/>
            </a:spcBef>
            <a:spcAft>
              <a:spcPct val="35000"/>
            </a:spcAft>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Les  déchets  industriels  banals  (DIB) :</a:t>
          </a:r>
          <a:endParaRPr lang="fr-FR" sz="1700" b="1" kern="1200" dirty="0"/>
        </a:p>
      </dsp:txBody>
      <dsp:txXfrm>
        <a:off x="385727" y="955460"/>
        <a:ext cx="6603553" cy="319654"/>
      </dsp:txXfrm>
    </dsp:sp>
    <dsp:sp modelId="{42193C80-A587-4412-920A-F5E70E8894B0}">
      <dsp:nvSpPr>
        <dsp:cNvPr id="0" name=""/>
        <dsp:cNvSpPr/>
      </dsp:nvSpPr>
      <dsp:spPr>
        <a:xfrm>
          <a:off x="0" y="2037607"/>
          <a:ext cx="7368686" cy="907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892" tIns="249936" rIns="571892" bIns="120904" numCol="1" spcCol="1270" anchor="t" anchorCtr="0">
          <a:noAutofit/>
        </a:bodyPr>
        <a:lstStyle/>
        <a:p>
          <a:pPr marL="171450" lvl="1" indent="-171450" algn="just" defTabSz="755650" rtl="0">
            <a:lnSpc>
              <a:spcPct val="90000"/>
            </a:lnSpc>
            <a:spcBef>
              <a:spcPct val="0"/>
            </a:spcBef>
            <a:spcAft>
              <a:spcPct val="15000"/>
            </a:spcAft>
            <a:buChar char="••"/>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Amiante, solvants, peintures, huiles, colles, goudron, bois traités ou emballages souillés. </a:t>
          </a:r>
          <a:endParaRPr lang="fr-FR" sz="1700" b="1" kern="1200" dirty="0"/>
        </a:p>
      </dsp:txBody>
      <dsp:txXfrm>
        <a:off x="0" y="2037607"/>
        <a:ext cx="7368686" cy="907200"/>
      </dsp:txXfrm>
    </dsp:sp>
    <dsp:sp modelId="{926BF997-FAC9-43C4-9480-7C060F5DD17F}">
      <dsp:nvSpPr>
        <dsp:cNvPr id="0" name=""/>
        <dsp:cNvSpPr/>
      </dsp:nvSpPr>
      <dsp:spPr>
        <a:xfrm>
          <a:off x="368434" y="1860487"/>
          <a:ext cx="6638139" cy="35424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963" tIns="0" rIns="194963" bIns="0" numCol="1" spcCol="1270" anchor="ctr" anchorCtr="0">
          <a:noAutofit/>
        </a:bodyPr>
        <a:lstStyle/>
        <a:p>
          <a:pPr lvl="0" algn="just" defTabSz="755650" rtl="0">
            <a:lnSpc>
              <a:spcPct val="90000"/>
            </a:lnSpc>
            <a:spcBef>
              <a:spcPct val="0"/>
            </a:spcBef>
            <a:spcAft>
              <a:spcPct val="35000"/>
            </a:spcAft>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Les déchets industriels spéciaux (DIS) ou déchets dangereux (DD): </a:t>
          </a:r>
          <a:endParaRPr lang="fr-FR" sz="1700" b="1" kern="1200" dirty="0"/>
        </a:p>
      </dsp:txBody>
      <dsp:txXfrm>
        <a:off x="385727" y="1877780"/>
        <a:ext cx="6603553" cy="319654"/>
      </dsp:txXfrm>
    </dsp:sp>
    <dsp:sp modelId="{E315D4D4-B0F3-47EC-B8A9-391E378148D8}">
      <dsp:nvSpPr>
        <dsp:cNvPr id="0" name=""/>
        <dsp:cNvSpPr/>
      </dsp:nvSpPr>
      <dsp:spPr>
        <a:xfrm>
          <a:off x="0" y="3202574"/>
          <a:ext cx="7368686" cy="68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71892" tIns="249936" rIns="571892" bIns="120904" numCol="1" spcCol="1270" anchor="t" anchorCtr="0">
          <a:noAutofit/>
        </a:bodyPr>
        <a:lstStyle/>
        <a:p>
          <a:pPr marL="171450" lvl="1" indent="-171450" algn="just" defTabSz="755650" rtl="0">
            <a:lnSpc>
              <a:spcPct val="90000"/>
            </a:lnSpc>
            <a:spcBef>
              <a:spcPct val="0"/>
            </a:spcBef>
            <a:spcAft>
              <a:spcPct val="15000"/>
            </a:spcAft>
            <a:buChar char="••"/>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Papiers,  plastique,  cartons….etc.</a:t>
          </a:r>
          <a:endParaRPr lang="fr-FR" sz="1700" b="1" kern="1200" dirty="0"/>
        </a:p>
      </dsp:txBody>
      <dsp:txXfrm>
        <a:off x="0" y="3202574"/>
        <a:ext cx="7368686" cy="680400"/>
      </dsp:txXfrm>
    </dsp:sp>
    <dsp:sp modelId="{115C12E9-7220-48CA-9DEF-C6C21355BA0F}">
      <dsp:nvSpPr>
        <dsp:cNvPr id="0" name=""/>
        <dsp:cNvSpPr/>
      </dsp:nvSpPr>
      <dsp:spPr>
        <a:xfrm>
          <a:off x="368434" y="3009607"/>
          <a:ext cx="6638139" cy="354240"/>
        </a:xfrm>
        <a:prstGeom prst="roundRect">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4963" tIns="0" rIns="194963" bIns="0" numCol="1" spcCol="1270" anchor="ctr" anchorCtr="0">
          <a:noAutofit/>
        </a:bodyPr>
        <a:lstStyle/>
        <a:p>
          <a:pPr lvl="0" algn="just" defTabSz="755650" rtl="0">
            <a:lnSpc>
              <a:spcPct val="90000"/>
            </a:lnSpc>
            <a:spcBef>
              <a:spcPct val="0"/>
            </a:spcBef>
            <a:spcAft>
              <a:spcPct val="35000"/>
            </a:spcAft>
          </a:pPr>
          <a:r>
            <a:rPr kumimoji="0" lang="fr-FR" sz="1700" b="1" i="0" u="none" strike="noStrike" kern="1200" cap="none" normalizeH="0" baseline="0" dirty="0" smtClean="0">
              <a:ln/>
              <a:effectLst/>
              <a:latin typeface="Times New Roman" pitchFamily="18" charset="0"/>
              <a:ea typeface="Calibri" pitchFamily="34" charset="0"/>
              <a:cs typeface="Times New Roman" pitchFamily="18" charset="0"/>
            </a:rPr>
            <a:t>Les déchets d’emballages :</a:t>
          </a:r>
          <a:endParaRPr lang="fr-FR" sz="1700" b="1" kern="1200" dirty="0"/>
        </a:p>
      </dsp:txBody>
      <dsp:txXfrm>
        <a:off x="385727" y="3026900"/>
        <a:ext cx="6603553" cy="31965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2682ED-A10E-4832-A013-B233A95BDE00}" type="datetimeFigureOut">
              <a:rPr lang="fr-FR" smtClean="0"/>
              <a:pPr/>
              <a:t>16/06/2015</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CA124-D51D-47D9-BC0C-FC9DF1277341}" type="slidenum">
              <a:rPr lang="fr-FR" smtClean="0"/>
              <a:pPr/>
              <a:t>‹N°›</a:t>
            </a:fld>
            <a:endParaRPr lang="fr-FR" dirty="0"/>
          </a:p>
        </p:txBody>
      </p:sp>
    </p:spTree>
    <p:extLst>
      <p:ext uri="{BB962C8B-B14F-4D97-AF65-F5344CB8AC3E}">
        <p14:creationId xmlns:p14="http://schemas.microsoft.com/office/powerpoint/2010/main" val="1180693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4</a:t>
            </a:fld>
            <a:endParaRPr lang="fr-FR" dirty="0"/>
          </a:p>
        </p:txBody>
      </p:sp>
    </p:spTree>
    <p:extLst>
      <p:ext uri="{BB962C8B-B14F-4D97-AF65-F5344CB8AC3E}">
        <p14:creationId xmlns:p14="http://schemas.microsoft.com/office/powerpoint/2010/main" val="2780148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24</a:t>
            </a:fld>
            <a:endParaRPr lang="fr-FR" dirty="0"/>
          </a:p>
        </p:txBody>
      </p:sp>
    </p:spTree>
    <p:extLst>
      <p:ext uri="{BB962C8B-B14F-4D97-AF65-F5344CB8AC3E}">
        <p14:creationId xmlns:p14="http://schemas.microsoft.com/office/powerpoint/2010/main" val="33327833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2"/>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Modifiez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Modifiez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02B42C3C-87A3-446C-B388-A6D027C30363}" type="datetime1">
              <a:rPr lang="fr-FR" smtClean="0"/>
              <a:t>16/06/2015</a:t>
            </a:fld>
            <a:endParaRPr lang="fr-FR" dirty="0"/>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FR" dirty="0"/>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7C04EE00-FFFE-4489-BF87-FC784A8F434D}"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1481330"/>
            <a:ext cx="8229600" cy="4386071"/>
          </a:xfrm>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74B541C9-A1E6-4BF6-975F-E8A77FD9D3C2}" type="datetime1">
              <a:rPr lang="fr-FR" smtClean="0"/>
              <a:t>16/06/2015</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7C04EE00-FFFE-4489-BF87-FC784A8F434D}"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1"/>
            <a:ext cx="1777470" cy="5592761"/>
          </a:xfrm>
        </p:spPr>
        <p:txBody>
          <a:bodyPr vert="eaVert"/>
          <a:lstStyle>
            <a:extLs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7886680A-06C3-4546-8CA3-3FCD643B84CD}" type="datetime1">
              <a:rPr lang="fr-FR" smtClean="0"/>
              <a:t>16/06/2015</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7C04EE00-FFFE-4489-BF87-FC784A8F434D}"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825117EC-4836-4BB7-8E6F-624DC0D01053}" type="datetime1">
              <a:rPr lang="fr-FR" smtClean="0"/>
              <a:t>16/06/2015</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7C04EE00-FFFE-4489-BF87-FC784A8F434D}" type="slidenum">
              <a:rPr lang="fr-FR" smtClean="0"/>
              <a:pPr/>
              <a:t>‹N°›</a:t>
            </a:fld>
            <a:endParaRPr lang="fr-FR" dirty="0"/>
          </a:p>
        </p:txBody>
      </p:sp>
      <p:sp>
        <p:nvSpPr>
          <p:cNvPr id="7" name="Titre 6"/>
          <p:cNvSpPr>
            <a:spLocks noGrp="1"/>
          </p:cNvSpPr>
          <p:nvPr>
            <p:ph type="title"/>
          </p:nvPr>
        </p:nvSpPr>
        <p:spPr/>
        <p:txBody>
          <a:bodyPr rtlCol="0"/>
          <a:lstStyle>
            <a:extLst/>
          </a:lstStyle>
          <a:p>
            <a:r>
              <a:rPr kumimoji="0" lang="fr-FR" smtClean="0"/>
              <a:t>Modifiez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p:txBody>
          <a:bodyPr/>
          <a:lstStyle>
            <a:extLst/>
          </a:lstStyle>
          <a:p>
            <a:fld id="{15743387-2B55-4670-B73C-5CABAB96B0E4}" type="datetime1">
              <a:rPr lang="fr-FR" smtClean="0"/>
              <a:t>16/06/2015</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7C04EE00-FFFE-4489-BF87-FC784A8F434D}" type="slidenum">
              <a:rPr lang="fr-FR" smtClean="0"/>
              <a:pPr/>
              <a:t>‹N°›</a:t>
            </a:fld>
            <a:endParaRPr lang="fr-FR"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9"/>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60E04FF-A26B-409C-BBFB-19E9DE724A7D}" type="datetime1">
              <a:rPr lang="fr-FR" smtClean="0"/>
              <a:t>16/06/2015</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p:txBody>
          <a:bodyPr/>
          <a:lstStyle>
            <a:extLst/>
          </a:lstStyle>
          <a:p>
            <a:fld id="{7C04EE00-FFFE-4489-BF87-FC784A8F434D}" type="slidenum">
              <a:rPr lang="fr-FR" smtClean="0"/>
              <a:pPr/>
              <a:t>‹N°›</a:t>
            </a:fld>
            <a:endParaRPr lang="fr-FR" dirty="0"/>
          </a:p>
        </p:txBody>
      </p:sp>
      <p:sp>
        <p:nvSpPr>
          <p:cNvPr id="8" name="Titre 7"/>
          <p:cNvSpPr>
            <a:spLocks noGrp="1"/>
          </p:cNvSpPr>
          <p:nvPr>
            <p:ph type="title"/>
          </p:nvPr>
        </p:nvSpPr>
        <p:spPr/>
        <p:txBody>
          <a:bodyPr rtlCol="0"/>
          <a:lstStyle>
            <a:extLst/>
          </a:lstStyle>
          <a:p>
            <a:r>
              <a:rPr kumimoji="0" lang="fr-FR" smtClean="0"/>
              <a:t>Modifiez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1"/>
            <a:ext cx="8229600" cy="1143000"/>
          </a:xfrm>
        </p:spPr>
        <p:txBody>
          <a:bodyPr anchor="ctr"/>
          <a:lstStyle>
            <a:lvl1pPr>
              <a:defRPr/>
            </a:lvl1pPr>
            <a:extLst/>
          </a:lstStyle>
          <a:p>
            <a:r>
              <a:rPr kumimoji="0" lang="fr-FR" smtClean="0"/>
              <a:t>Modifiez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645028"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Modifiez les styles du texte du masque</a:t>
            </a:r>
          </a:p>
        </p:txBody>
      </p:sp>
      <p:sp>
        <p:nvSpPr>
          <p:cNvPr id="5" name="Espace réservé du contenu 4"/>
          <p:cNvSpPr>
            <a:spLocks noGrp="1"/>
          </p:cNvSpPr>
          <p:nvPr>
            <p:ph sz="quarter" idx="2"/>
          </p:nvPr>
        </p:nvSpPr>
        <p:spPr>
          <a:xfrm>
            <a:off x="457200" y="1444295"/>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7" y="1444295"/>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D69FFF94-B5F1-4808-8B22-68F2568A7668}" type="datetime1">
              <a:rPr lang="fr-FR" smtClean="0"/>
              <a:t>16/06/2015</a:t>
            </a:fld>
            <a:endParaRPr lang="fr-FR" dirty="0"/>
          </a:p>
        </p:txBody>
      </p:sp>
      <p:sp>
        <p:nvSpPr>
          <p:cNvPr id="8" name="Espace réservé du pied de page 7"/>
          <p:cNvSpPr>
            <a:spLocks noGrp="1"/>
          </p:cNvSpPr>
          <p:nvPr>
            <p:ph type="ftr" sz="quarter" idx="11"/>
          </p:nvPr>
        </p:nvSpPr>
        <p:spPr/>
        <p:txBody>
          <a:bodyPr/>
          <a:lstStyle>
            <a:extLst/>
          </a:lstStyle>
          <a:p>
            <a:endParaRPr lang="fr-FR" dirty="0"/>
          </a:p>
        </p:txBody>
      </p:sp>
      <p:sp>
        <p:nvSpPr>
          <p:cNvPr id="9" name="Espace réservé du numéro de diapositive 8"/>
          <p:cNvSpPr>
            <a:spLocks noGrp="1"/>
          </p:cNvSpPr>
          <p:nvPr>
            <p:ph type="sldNum" sz="quarter" idx="12"/>
          </p:nvPr>
        </p:nvSpPr>
        <p:spPr/>
        <p:txBody>
          <a:bodyPr/>
          <a:lstStyle>
            <a:extLst/>
          </a:lstStyle>
          <a:p>
            <a:fld id="{7C04EE00-FFFE-4489-BF87-FC784A8F434D}" type="slidenum">
              <a:rPr lang="fr-FR" smtClean="0"/>
              <a:pPr/>
              <a:t>‹N°›</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A0F1139F-17A4-4A18-B91B-B87BCD82515D}" type="datetime1">
              <a:rPr lang="fr-FR" smtClean="0"/>
              <a:t>16/06/2015</a:t>
            </a:fld>
            <a:endParaRPr lang="fr-FR" dirty="0"/>
          </a:p>
        </p:txBody>
      </p:sp>
      <p:sp>
        <p:nvSpPr>
          <p:cNvPr id="4" name="Espace réservé du pied de page 3"/>
          <p:cNvSpPr>
            <a:spLocks noGrp="1"/>
          </p:cNvSpPr>
          <p:nvPr>
            <p:ph type="ftr" sz="quarter" idx="11"/>
          </p:nvPr>
        </p:nvSpPr>
        <p:spPr/>
        <p:txBody>
          <a:bodyPr/>
          <a:lstStyle>
            <a:extLst/>
          </a:lstStyle>
          <a:p>
            <a:endParaRPr lang="fr-FR" dirty="0"/>
          </a:p>
        </p:txBody>
      </p:sp>
      <p:sp>
        <p:nvSpPr>
          <p:cNvPr id="5" name="Espace réservé du numéro de diapositive 4"/>
          <p:cNvSpPr>
            <a:spLocks noGrp="1"/>
          </p:cNvSpPr>
          <p:nvPr>
            <p:ph type="sldNum" sz="quarter" idx="12"/>
          </p:nvPr>
        </p:nvSpPr>
        <p:spPr/>
        <p:txBody>
          <a:bodyPr/>
          <a:lstStyle>
            <a:extLst/>
          </a:lstStyle>
          <a:p>
            <a:fld id="{7C04EE00-FFFE-4489-BF87-FC784A8F434D}" type="slidenum">
              <a:rPr lang="fr-FR" smtClean="0"/>
              <a:pPr/>
              <a:t>‹N°›</a:t>
            </a:fld>
            <a:endParaRPr lang="fr-FR" dirty="0"/>
          </a:p>
        </p:txBody>
      </p:sp>
      <p:sp>
        <p:nvSpPr>
          <p:cNvPr id="6" name="Titre 5"/>
          <p:cNvSpPr>
            <a:spLocks noGrp="1"/>
          </p:cNvSpPr>
          <p:nvPr>
            <p:ph type="title"/>
          </p:nvPr>
        </p:nvSpPr>
        <p:spPr/>
        <p:txBody>
          <a:bodyPr rtlCol="0"/>
          <a:lstStyle>
            <a:extLst/>
          </a:lstStyle>
          <a:p>
            <a:r>
              <a:rPr kumimoji="0" lang="fr-FR" smtClean="0"/>
              <a:t>Modifiez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2D5B8C04-77C3-4EA3-92F9-124E5C0587C2}" type="datetime1">
              <a:rPr lang="fr-FR" smtClean="0"/>
              <a:t>16/06/2015</a:t>
            </a:fld>
            <a:endParaRPr lang="fr-FR" dirty="0"/>
          </a:p>
        </p:txBody>
      </p:sp>
      <p:sp>
        <p:nvSpPr>
          <p:cNvPr id="3" name="Espace réservé du pied de page 2"/>
          <p:cNvSpPr>
            <a:spLocks noGrp="1"/>
          </p:cNvSpPr>
          <p:nvPr>
            <p:ph type="ftr" sz="quarter" idx="11"/>
          </p:nvPr>
        </p:nvSpPr>
        <p:spPr/>
        <p:txBody>
          <a:bodyPr/>
          <a:lstStyle>
            <a:extLst/>
          </a:lstStyle>
          <a:p>
            <a:endParaRPr lang="fr-FR" dirty="0"/>
          </a:p>
        </p:txBody>
      </p:sp>
      <p:sp>
        <p:nvSpPr>
          <p:cNvPr id="4" name="Espace réservé du numéro de diapositive 3"/>
          <p:cNvSpPr>
            <a:spLocks noGrp="1"/>
          </p:cNvSpPr>
          <p:nvPr>
            <p:ph type="sldNum" sz="quarter" idx="12"/>
          </p:nvPr>
        </p:nvSpPr>
        <p:spPr/>
        <p:txBody>
          <a:bodyPr/>
          <a:lstStyle>
            <a:extLst/>
          </a:lstStyle>
          <a:p>
            <a:fld id="{7C04EE00-FFFE-4489-BF87-FC784A8F434D}"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Modifiez le style du titre</a:t>
            </a:r>
            <a:endParaRPr kumimoji="0" lang="en-US"/>
          </a:p>
        </p:txBody>
      </p:sp>
      <p:sp>
        <p:nvSpPr>
          <p:cNvPr id="3" name="Espace réservé du texte 2"/>
          <p:cNvSpPr>
            <a:spLocks noGrp="1"/>
          </p:cNvSpPr>
          <p:nvPr>
            <p:ph type="body" idx="2"/>
          </p:nvPr>
        </p:nvSpPr>
        <p:spPr>
          <a:xfrm>
            <a:off x="4419600" y="5355103"/>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Modifiez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2E1C20DF-C22B-4A17-9B54-FD1191B153F2}" type="datetime1">
              <a:rPr lang="fr-FR" smtClean="0"/>
              <a:t>16/06/2015</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p:txBody>
          <a:bodyPr/>
          <a:lstStyle>
            <a:extLst/>
          </a:lstStyle>
          <a:p>
            <a:fld id="{7C04EE00-FFFE-4489-BF87-FC784A8F434D}" type="slidenum">
              <a:rPr lang="fr-FR" smtClean="0"/>
              <a:pPr/>
              <a:t>‹N°›</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3"/>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Modifiez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6E60E23E-649F-4CA5-9BAE-C4010B7A0BD2}" type="datetime1">
              <a:rPr lang="fr-FR" smtClean="0"/>
              <a:t>16/06/2015</a:t>
            </a:fld>
            <a:endParaRPr lang="fr-FR" dirty="0"/>
          </a:p>
        </p:txBody>
      </p:sp>
      <p:sp>
        <p:nvSpPr>
          <p:cNvPr id="6" name="Espace réservé du pied de page 5"/>
          <p:cNvSpPr>
            <a:spLocks noGrp="1"/>
          </p:cNvSpPr>
          <p:nvPr>
            <p:ph type="ftr" sz="quarter" idx="11"/>
          </p:nvPr>
        </p:nvSpPr>
        <p:spPr>
          <a:xfrm>
            <a:off x="4380074" y="6407944"/>
            <a:ext cx="2350681" cy="365125"/>
          </a:xfrm>
        </p:spPr>
        <p:txBody>
          <a:bodyPr/>
          <a:lstStyle>
            <a:lvl1pPr>
              <a:defRPr>
                <a:solidFill>
                  <a:schemeClr val="tx1"/>
                </a:solidFill>
              </a:defRPr>
            </a:lvl1pPr>
            <a:extLst/>
          </a:lstStyle>
          <a:p>
            <a:endParaRPr lang="fr-FR" dirty="0"/>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7C04EE00-FFFE-4489-BF87-FC784A8F434D}" type="slidenum">
              <a:rPr lang="fr-FR" smtClean="0"/>
              <a:pPr/>
              <a:t>‹N°›</a:t>
            </a:fld>
            <a:endParaRPr lang="fr-FR" dirty="0"/>
          </a:p>
        </p:txBody>
      </p:sp>
      <p:sp>
        <p:nvSpPr>
          <p:cNvPr id="2" name="Titre 1"/>
          <p:cNvSpPr>
            <a:spLocks noGrp="1"/>
          </p:cNvSpPr>
          <p:nvPr>
            <p:ph type="title"/>
          </p:nvPr>
        </p:nvSpPr>
        <p:spPr>
          <a:xfrm>
            <a:off x="228600" y="4865123"/>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Modifiez le style du titre</a:t>
            </a:r>
            <a:endParaRPr kumimoji="0" lang="en-US"/>
          </a:p>
        </p:txBody>
      </p:sp>
      <p:sp>
        <p:nvSpPr>
          <p:cNvPr id="8" name="Forme libre 7"/>
          <p:cNvSpPr>
            <a:spLocks/>
          </p:cNvSpPr>
          <p:nvPr/>
        </p:nvSpPr>
        <p:spPr bwMode="auto">
          <a:xfrm>
            <a:off x="499273" y="5944937"/>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4"/>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7"/>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4"/>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9"/>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9"/>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Modifiez le style du titre</a:t>
            </a:r>
            <a:endParaRPr kumimoji="0" lang="en-US"/>
          </a:p>
        </p:txBody>
      </p:sp>
      <p:sp>
        <p:nvSpPr>
          <p:cNvPr id="30" name="Espace réservé du texte 29"/>
          <p:cNvSpPr>
            <a:spLocks noGrp="1"/>
          </p:cNvSpPr>
          <p:nvPr>
            <p:ph type="body" idx="1"/>
          </p:nvPr>
        </p:nvSpPr>
        <p:spPr>
          <a:xfrm>
            <a:off x="457200" y="1481329"/>
            <a:ext cx="8229600" cy="4525963"/>
          </a:xfrm>
          <a:prstGeom prst="rect">
            <a:avLst/>
          </a:prstGeom>
        </p:spPr>
        <p:txBody>
          <a:bodyPr vert="horz">
            <a:normAutofit/>
          </a:bodyPr>
          <a:lstStyle>
            <a:extLst/>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1A23325-70E5-45FC-8D19-F9CCFC623680}" type="datetime1">
              <a:rPr lang="fr-FR" smtClean="0"/>
              <a:t>16/06/2015</a:t>
            </a:fld>
            <a:endParaRPr lang="fr-FR" dirty="0"/>
          </a:p>
        </p:txBody>
      </p:sp>
      <p:sp>
        <p:nvSpPr>
          <p:cNvPr id="22" name="Espace réservé du pied de page 21"/>
          <p:cNvSpPr>
            <a:spLocks noGrp="1"/>
          </p:cNvSpPr>
          <p:nvPr>
            <p:ph type="ftr" sz="quarter" idx="3"/>
          </p:nvPr>
        </p:nvSpPr>
        <p:spPr>
          <a:xfrm>
            <a:off x="4380074"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dirty="0"/>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C04EE00-FFFE-4489-BF87-FC784A8F434D}"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5"/>
          <p:cNvPicPr>
            <a:picLocks noChangeAspect="1" noChangeArrowheads="1"/>
          </p:cNvPicPr>
          <p:nvPr/>
        </p:nvPicPr>
        <p:blipFill rotWithShape="1">
          <a:blip r:embed="rId2"/>
          <a:srcRect b="9111"/>
          <a:stretch/>
        </p:blipFill>
        <p:spPr bwMode="auto">
          <a:xfrm>
            <a:off x="0" y="0"/>
            <a:ext cx="9251950" cy="6858000"/>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7C04EE00-FFFE-4489-BF87-FC784A8F434D}" type="slidenum">
              <a:rPr lang="fr-FR" smtClean="0"/>
              <a:pPr/>
              <a:t>1</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sp>
        <p:nvSpPr>
          <p:cNvPr id="7" name="Rectangle 6"/>
          <p:cNvSpPr/>
          <p:nvPr/>
        </p:nvSpPr>
        <p:spPr>
          <a:xfrm>
            <a:off x="1331640" y="106955"/>
            <a:ext cx="7812360" cy="1107996"/>
          </a:xfrm>
          <a:prstGeom prst="rect">
            <a:avLst/>
          </a:prstGeom>
        </p:spPr>
        <p:txBody>
          <a:bodyPr wrap="square">
            <a:spAutoFit/>
          </a:bodyPr>
          <a:lstStyle/>
          <a:p>
            <a:pPr algn="just">
              <a:spcAft>
                <a:spcPts val="0"/>
              </a:spcAft>
            </a:pPr>
            <a:r>
              <a:rPr lang="fr-FR" sz="2200" b="1" dirty="0">
                <a:latin typeface="Times New Roman"/>
                <a:ea typeface="Times New Roman"/>
              </a:rPr>
              <a:t>Propriétés du béton à base de granulats recyclés </a:t>
            </a:r>
            <a:r>
              <a:rPr lang="fr-FR" sz="2200" b="1" dirty="0" smtClean="0">
                <a:solidFill>
                  <a:srgbClr val="000000"/>
                </a:solidFill>
                <a:latin typeface="Times New Roman"/>
              </a:rPr>
              <a:t>d’après </a:t>
            </a:r>
            <a:r>
              <a:rPr lang="fr-FR" sz="2200" b="1" dirty="0">
                <a:solidFill>
                  <a:srgbClr val="000000"/>
                </a:solidFill>
                <a:latin typeface="Times New Roman"/>
              </a:rPr>
              <a:t>des recherches </a:t>
            </a:r>
            <a:r>
              <a:rPr lang="fr-FR" sz="2200" b="1" dirty="0" smtClean="0">
                <a:solidFill>
                  <a:srgbClr val="000000"/>
                </a:solidFill>
                <a:latin typeface="Times New Roman"/>
              </a:rPr>
              <a:t>existants</a:t>
            </a:r>
            <a:r>
              <a:rPr lang="fr-FR" sz="2200" b="1" dirty="0">
                <a:solidFill>
                  <a:srgbClr val="000000"/>
                </a:solidFill>
                <a:latin typeface="Times New Roman"/>
              </a:rPr>
              <a:t> :</a:t>
            </a:r>
            <a:endParaRPr lang="fr-FR" sz="2200" dirty="0"/>
          </a:p>
          <a:p>
            <a:pPr algn="just">
              <a:spcAft>
                <a:spcPts val="0"/>
              </a:spcAft>
            </a:pPr>
            <a:r>
              <a:rPr lang="fr-FR" sz="2200" b="1" dirty="0" smtClean="0">
                <a:solidFill>
                  <a:srgbClr val="000000"/>
                </a:solidFill>
                <a:latin typeface="Times New Roman"/>
              </a:rPr>
              <a:t>Etat frais</a:t>
            </a:r>
            <a:r>
              <a:rPr lang="fr-FR" sz="2200" dirty="0">
                <a:solidFill>
                  <a:srgbClr val="000000"/>
                </a:solidFill>
                <a:latin typeface="Times New Roman"/>
              </a:rPr>
              <a:t> </a:t>
            </a:r>
            <a:r>
              <a:rPr lang="fr-FR" sz="2200" dirty="0" smtClean="0">
                <a:solidFill>
                  <a:srgbClr val="000000"/>
                </a:solidFill>
                <a:latin typeface="Times New Roman"/>
              </a:rPr>
              <a:t>:</a:t>
            </a:r>
            <a:r>
              <a:rPr lang="fr-FR" sz="2200" dirty="0">
                <a:solidFill>
                  <a:srgbClr val="000000"/>
                </a:solidFill>
                <a:latin typeface="Times New Roman"/>
              </a:rPr>
              <a:t> </a:t>
            </a:r>
            <a:endParaRPr lang="fr-FR" sz="2200" dirty="0">
              <a:effectLst/>
            </a:endParaRPr>
          </a:p>
        </p:txBody>
      </p:sp>
      <p:sp>
        <p:nvSpPr>
          <p:cNvPr id="15" name="Rectangle 14"/>
          <p:cNvSpPr/>
          <p:nvPr/>
        </p:nvSpPr>
        <p:spPr>
          <a:xfrm>
            <a:off x="468282" y="6309320"/>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7</a:t>
            </a: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3373507161"/>
              </p:ext>
            </p:extLst>
          </p:nvPr>
        </p:nvGraphicFramePr>
        <p:xfrm>
          <a:off x="1835696" y="1226063"/>
          <a:ext cx="6454890" cy="5672316"/>
        </p:xfrm>
        <a:graphic>
          <a:graphicData uri="http://schemas.openxmlformats.org/drawingml/2006/table">
            <a:tbl>
              <a:tblPr firstRow="1" firstCol="1" bandRow="1">
                <a:tableStyleId>{327F97BB-C833-4FB7-BDE5-3F7075034690}</a:tableStyleId>
              </a:tblPr>
              <a:tblGrid>
                <a:gridCol w="1211335"/>
                <a:gridCol w="1633144"/>
                <a:gridCol w="3610411"/>
              </a:tblGrid>
              <a:tr h="435352">
                <a:tc>
                  <a:txBody>
                    <a:bodyPr/>
                    <a:lstStyle/>
                    <a:p>
                      <a:pPr algn="ctr">
                        <a:lnSpc>
                          <a:spcPct val="150000"/>
                        </a:lnSpc>
                        <a:spcAft>
                          <a:spcPts val="0"/>
                        </a:spcAft>
                      </a:pPr>
                      <a:r>
                        <a:rPr lang="fr-FR" sz="1900" kern="1200" dirty="0" smtClean="0">
                          <a:effectLst/>
                          <a:latin typeface="Times New Roman" pitchFamily="18" charset="0"/>
                          <a:cs typeface="Times New Roman" pitchFamily="18" charset="0"/>
                        </a:rPr>
                        <a:t>Propriétés</a:t>
                      </a:r>
                      <a:endParaRPr lang="fr-FR" sz="1600" dirty="0">
                        <a:effectLst/>
                        <a:latin typeface="Times New Roman" pitchFamily="18" charset="0"/>
                        <a:ea typeface="Calibri"/>
                        <a:cs typeface="Times New Roman" pitchFamily="18" charset="0"/>
                      </a:endParaRPr>
                    </a:p>
                  </a:txBody>
                  <a:tcPr marL="62149" marR="62149" marT="8632" marB="0" anchor="ctr"/>
                </a:tc>
                <a:tc>
                  <a:txBody>
                    <a:bodyPr/>
                    <a:lstStyle/>
                    <a:p>
                      <a:pPr algn="ctr">
                        <a:lnSpc>
                          <a:spcPct val="150000"/>
                        </a:lnSpc>
                        <a:spcAft>
                          <a:spcPts val="0"/>
                        </a:spcAft>
                      </a:pPr>
                      <a:r>
                        <a:rPr lang="fr-FR" sz="1900" kern="1200" dirty="0">
                          <a:effectLst/>
                          <a:latin typeface="Times New Roman" pitchFamily="18" charset="0"/>
                          <a:cs typeface="Times New Roman" pitchFamily="18" charset="0"/>
                        </a:rPr>
                        <a:t>Auteur</a:t>
                      </a:r>
                      <a:endParaRPr lang="fr-FR" sz="1600" dirty="0">
                        <a:effectLst/>
                        <a:latin typeface="Times New Roman" pitchFamily="18" charset="0"/>
                        <a:ea typeface="Calibri"/>
                        <a:cs typeface="Times New Roman" pitchFamily="18" charset="0"/>
                      </a:endParaRPr>
                    </a:p>
                  </a:txBody>
                  <a:tcPr marL="62149" marR="62149" marT="8632" marB="0" anchor="ctr">
                    <a:lnR w="12700" cap="flat" cmpd="sng" algn="ctr">
                      <a:solidFill>
                        <a:schemeClr val="tx1"/>
                      </a:solidFill>
                      <a:prstDash val="solid"/>
                      <a:round/>
                      <a:headEnd type="none" w="med" len="med"/>
                      <a:tailEnd type="none" w="med" len="med"/>
                    </a:lnR>
                  </a:tcPr>
                </a:tc>
                <a:tc>
                  <a:txBody>
                    <a:bodyPr/>
                    <a:lstStyle/>
                    <a:p>
                      <a:pPr algn="ctr">
                        <a:lnSpc>
                          <a:spcPct val="150000"/>
                        </a:lnSpc>
                        <a:spcAft>
                          <a:spcPts val="0"/>
                        </a:spcAft>
                      </a:pPr>
                      <a:r>
                        <a:rPr lang="fr-FR" sz="1900" kern="1200" dirty="0">
                          <a:effectLst/>
                          <a:latin typeface="Times New Roman" pitchFamily="18" charset="0"/>
                          <a:cs typeface="Times New Roman" pitchFamily="18" charset="0"/>
                        </a:rPr>
                        <a:t>Résultats obtenu</a:t>
                      </a:r>
                      <a:endParaRPr lang="fr-FR" sz="1600" dirty="0">
                        <a:effectLst/>
                        <a:latin typeface="Times New Roman" pitchFamily="18" charset="0"/>
                        <a:ea typeface="Calibri"/>
                        <a:cs typeface="Times New Roman" pitchFamily="18" charset="0"/>
                      </a:endParaRPr>
                    </a:p>
                  </a:txBody>
                  <a:tcPr marL="62149" marR="62149" marT="8632" marB="0" anchor="ctr">
                    <a:lnL w="12700" cap="flat" cmpd="sng" algn="ctr">
                      <a:solidFill>
                        <a:schemeClr val="tx1"/>
                      </a:solidFill>
                      <a:prstDash val="solid"/>
                      <a:round/>
                      <a:headEnd type="none" w="med" len="med"/>
                      <a:tailEnd type="none" w="med" len="med"/>
                    </a:lnL>
                  </a:tcPr>
                </a:tc>
              </a:tr>
              <a:tr h="2477512">
                <a:tc>
                  <a:txBody>
                    <a:bodyPr/>
                    <a:lstStyle/>
                    <a:p>
                      <a:pPr algn="ctr">
                        <a:lnSpc>
                          <a:spcPct val="150000"/>
                        </a:lnSpc>
                        <a:spcAft>
                          <a:spcPts val="0"/>
                        </a:spcAft>
                      </a:pPr>
                      <a:r>
                        <a:rPr lang="fr-FR" sz="1900" kern="1200" dirty="0">
                          <a:effectLst/>
                          <a:latin typeface="Times New Roman" pitchFamily="18" charset="0"/>
                          <a:cs typeface="Times New Roman" pitchFamily="18" charset="0"/>
                        </a:rPr>
                        <a:t>Masse volumique</a:t>
                      </a:r>
                      <a:endParaRPr lang="fr-FR" sz="1600" dirty="0">
                        <a:effectLst/>
                        <a:latin typeface="Times New Roman" pitchFamily="18" charset="0"/>
                        <a:ea typeface="Calibri"/>
                        <a:cs typeface="Times New Roman" pitchFamily="18" charset="0"/>
                      </a:endParaRPr>
                    </a:p>
                  </a:txBody>
                  <a:tcPr marL="62149" marR="62149" marT="8632" marB="0" anchor="ctr"/>
                </a:tc>
                <a:tc>
                  <a:txBody>
                    <a:bodyPr/>
                    <a:lstStyle/>
                    <a:p>
                      <a:pPr algn="ctr">
                        <a:lnSpc>
                          <a:spcPct val="150000"/>
                        </a:lnSpc>
                        <a:spcAft>
                          <a:spcPts val="0"/>
                        </a:spcAft>
                      </a:pPr>
                      <a:r>
                        <a:rPr lang="fr-FR" sz="1900" kern="1200" dirty="0">
                          <a:effectLst/>
                          <a:latin typeface="Times New Roman" pitchFamily="18" charset="0"/>
                          <a:cs typeface="Times New Roman" pitchFamily="18" charset="0"/>
                        </a:rPr>
                        <a:t>[</a:t>
                      </a:r>
                      <a:r>
                        <a:rPr lang="fr-FR" sz="1900" kern="1200" dirty="0" err="1">
                          <a:effectLst/>
                          <a:latin typeface="Times New Roman" pitchFamily="18" charset="0"/>
                          <a:cs typeface="Times New Roman" pitchFamily="18" charset="0"/>
                        </a:rPr>
                        <a:t>Topcu</a:t>
                      </a:r>
                      <a:r>
                        <a:rPr lang="fr-FR" sz="1900" kern="1200" dirty="0">
                          <a:effectLst/>
                          <a:latin typeface="Times New Roman" pitchFamily="18" charset="0"/>
                          <a:cs typeface="Times New Roman" pitchFamily="18" charset="0"/>
                        </a:rPr>
                        <a:t> et </a:t>
                      </a:r>
                      <a:r>
                        <a:rPr lang="fr-FR" sz="1900" kern="1200" dirty="0" err="1">
                          <a:effectLst/>
                          <a:latin typeface="Times New Roman" pitchFamily="18" charset="0"/>
                          <a:cs typeface="Times New Roman" pitchFamily="18" charset="0"/>
                        </a:rPr>
                        <a:t>Guncan</a:t>
                      </a:r>
                      <a:r>
                        <a:rPr lang="fr-FR" sz="1900" kern="1200" dirty="0">
                          <a:effectLst/>
                          <a:latin typeface="Times New Roman" pitchFamily="18" charset="0"/>
                          <a:cs typeface="Times New Roman" pitchFamily="18" charset="0"/>
                        </a:rPr>
                        <a:t>, 1995 ; Katz. A, 2003].</a:t>
                      </a:r>
                      <a:endParaRPr lang="fr-FR" sz="1600" dirty="0">
                        <a:effectLst/>
                        <a:latin typeface="Times New Roman" pitchFamily="18" charset="0"/>
                        <a:ea typeface="Calibri"/>
                        <a:cs typeface="Times New Roman" pitchFamily="18" charset="0"/>
                      </a:endParaRPr>
                    </a:p>
                  </a:txBody>
                  <a:tcPr marL="62149" marR="62149" marT="8632" marB="0" anchor="ctr">
                    <a:lnR w="12700" cap="flat" cmpd="sng" algn="ctr">
                      <a:solidFill>
                        <a:schemeClr val="tx1"/>
                      </a:solidFill>
                      <a:prstDash val="solid"/>
                      <a:round/>
                      <a:headEnd type="none" w="med" len="med"/>
                      <a:tailEnd type="none" w="med" len="med"/>
                    </a:lnR>
                  </a:tcPr>
                </a:tc>
                <a:tc>
                  <a:txBody>
                    <a:bodyPr/>
                    <a:lstStyle/>
                    <a:p>
                      <a:pPr algn="ctr">
                        <a:lnSpc>
                          <a:spcPct val="150000"/>
                        </a:lnSpc>
                        <a:spcAft>
                          <a:spcPts val="0"/>
                        </a:spcAft>
                      </a:pPr>
                      <a:r>
                        <a:rPr lang="fr-FR" sz="1900" kern="1200" dirty="0">
                          <a:effectLst/>
                          <a:latin typeface="Times New Roman" pitchFamily="18" charset="0"/>
                          <a:cs typeface="Times New Roman" pitchFamily="18" charset="0"/>
                        </a:rPr>
                        <a:t>La masse volumique apparente du béton frais à base de granulats naturels est dans       la plage de 2400 Kg/m3, alors que le béton à base de granulats recyclés est nettement plus léger, 2150 Kg/m3</a:t>
                      </a:r>
                      <a:endParaRPr lang="fr-FR" sz="1600" dirty="0">
                        <a:effectLst/>
                        <a:latin typeface="Times New Roman" pitchFamily="18" charset="0"/>
                        <a:ea typeface="Calibri"/>
                        <a:cs typeface="Times New Roman" pitchFamily="18" charset="0"/>
                      </a:endParaRPr>
                    </a:p>
                  </a:txBody>
                  <a:tcPr marL="62149" marR="62149" marT="8632" marB="0" anchor="ctr">
                    <a:lnL w="12700" cap="flat" cmpd="sng" algn="ctr">
                      <a:solidFill>
                        <a:schemeClr val="tx1"/>
                      </a:solidFill>
                      <a:prstDash val="solid"/>
                      <a:round/>
                      <a:headEnd type="none" w="med" len="med"/>
                      <a:tailEnd type="none" w="med" len="med"/>
                    </a:lnL>
                  </a:tcPr>
                </a:tc>
              </a:tr>
              <a:tr h="2477512">
                <a:tc>
                  <a:txBody>
                    <a:bodyPr/>
                    <a:lstStyle/>
                    <a:p>
                      <a:pPr algn="ctr">
                        <a:lnSpc>
                          <a:spcPct val="150000"/>
                        </a:lnSpc>
                        <a:spcAft>
                          <a:spcPts val="0"/>
                        </a:spcAft>
                      </a:pPr>
                      <a:r>
                        <a:rPr lang="fr-FR" sz="1900" kern="1200">
                          <a:effectLst/>
                          <a:latin typeface="Times New Roman" pitchFamily="18" charset="0"/>
                          <a:cs typeface="Times New Roman" pitchFamily="18" charset="0"/>
                        </a:rPr>
                        <a:t>Rapport E/C</a:t>
                      </a:r>
                      <a:endParaRPr lang="fr-FR" sz="1600">
                        <a:effectLst/>
                        <a:latin typeface="Times New Roman" pitchFamily="18" charset="0"/>
                        <a:ea typeface="Calibri"/>
                        <a:cs typeface="Times New Roman" pitchFamily="18" charset="0"/>
                      </a:endParaRPr>
                    </a:p>
                  </a:txBody>
                  <a:tcPr marL="62149" marR="62149" marT="8632" marB="0" anchor="ctr"/>
                </a:tc>
                <a:tc>
                  <a:txBody>
                    <a:bodyPr/>
                    <a:lstStyle/>
                    <a:p>
                      <a:pPr algn="ctr">
                        <a:lnSpc>
                          <a:spcPct val="150000"/>
                        </a:lnSpc>
                        <a:spcAft>
                          <a:spcPts val="0"/>
                        </a:spcAft>
                      </a:pPr>
                      <a:r>
                        <a:rPr lang="en-US" sz="1900" kern="1200">
                          <a:effectLst/>
                          <a:latin typeface="Times New Roman" pitchFamily="18" charset="0"/>
                          <a:cs typeface="Times New Roman" pitchFamily="18" charset="0"/>
                        </a:rPr>
                        <a:t>[Etxeberria et all, 2007 ; Rahal. K, 2007].</a:t>
                      </a:r>
                      <a:endParaRPr lang="fr-FR" sz="1600">
                        <a:effectLst/>
                        <a:latin typeface="Times New Roman" pitchFamily="18" charset="0"/>
                        <a:ea typeface="Calibri"/>
                        <a:cs typeface="Times New Roman" pitchFamily="18" charset="0"/>
                      </a:endParaRPr>
                    </a:p>
                  </a:txBody>
                  <a:tcPr marL="62149" marR="62149" marT="8632" marB="0" anchor="ctr">
                    <a:lnR w="12700" cap="flat" cmpd="sng" algn="ctr">
                      <a:solidFill>
                        <a:schemeClr val="tx1"/>
                      </a:solidFill>
                      <a:prstDash val="solid"/>
                      <a:round/>
                      <a:headEnd type="none" w="med" len="med"/>
                      <a:tailEnd type="none" w="med" len="med"/>
                    </a:lnR>
                  </a:tcPr>
                </a:tc>
                <a:tc>
                  <a:txBody>
                    <a:bodyPr/>
                    <a:lstStyle/>
                    <a:p>
                      <a:pPr algn="ctr">
                        <a:lnSpc>
                          <a:spcPct val="150000"/>
                        </a:lnSpc>
                        <a:spcAft>
                          <a:spcPts val="0"/>
                        </a:spcAft>
                      </a:pPr>
                      <a:r>
                        <a:rPr lang="fr-FR" sz="1900" kern="1200" dirty="0" smtClean="0">
                          <a:effectLst/>
                          <a:latin typeface="Times New Roman" pitchFamily="18" charset="0"/>
                          <a:cs typeface="Times New Roman" pitchFamily="18" charset="0"/>
                        </a:rPr>
                        <a:t>Si </a:t>
                      </a:r>
                      <a:r>
                        <a:rPr lang="fr-FR" sz="1900" kern="1200" dirty="0">
                          <a:effectLst/>
                          <a:latin typeface="Times New Roman" pitchFamily="18" charset="0"/>
                          <a:cs typeface="Times New Roman" pitchFamily="18" charset="0"/>
                        </a:rPr>
                        <a:t>le rapport E/C </a:t>
                      </a:r>
                      <a:r>
                        <a:rPr lang="fr-FR" sz="1900" kern="1200" dirty="0" smtClean="0">
                          <a:effectLst/>
                          <a:latin typeface="Times New Roman" pitchFamily="18" charset="0"/>
                          <a:cs typeface="Times New Roman" pitchFamily="18" charset="0"/>
                        </a:rPr>
                        <a:t>est inférieur </a:t>
                      </a:r>
                      <a:r>
                        <a:rPr lang="fr-FR" sz="1900" kern="1200" dirty="0">
                          <a:effectLst/>
                          <a:latin typeface="Times New Roman" pitchFamily="18" charset="0"/>
                          <a:cs typeface="Times New Roman" pitchFamily="18" charset="0"/>
                        </a:rPr>
                        <a:t>à </a:t>
                      </a:r>
                      <a:r>
                        <a:rPr lang="fr-FR" sz="1900" kern="1200" dirty="0" smtClean="0">
                          <a:effectLst/>
                          <a:latin typeface="Times New Roman" pitchFamily="18" charset="0"/>
                          <a:cs typeface="Times New Roman" pitchFamily="18" charset="0"/>
                        </a:rPr>
                        <a:t>0,7, on trouve </a:t>
                      </a:r>
                      <a:r>
                        <a:rPr lang="fr-FR" sz="1900" kern="1200" dirty="0">
                          <a:effectLst/>
                          <a:latin typeface="Times New Roman" pitchFamily="18" charset="0"/>
                          <a:cs typeface="Times New Roman" pitchFamily="18" charset="0"/>
                        </a:rPr>
                        <a:t>une baisse des résistances de 10% ou même plus dans les bétons incorporant des granulats recyclés par rapport au béton 100% agrégats naturels</a:t>
                      </a:r>
                      <a:endParaRPr lang="fr-FR" sz="1600" dirty="0">
                        <a:effectLst/>
                        <a:latin typeface="Times New Roman" pitchFamily="18" charset="0"/>
                        <a:ea typeface="Calibri"/>
                        <a:cs typeface="Times New Roman" pitchFamily="18" charset="0"/>
                      </a:endParaRPr>
                    </a:p>
                  </a:txBody>
                  <a:tcPr marL="62149" marR="62149" marT="8632" marB="0" anchor="ctr">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61193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5098" y="3507230"/>
            <a:ext cx="2209800" cy="16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6048" y="3554855"/>
            <a:ext cx="222885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6050" y="3554857"/>
            <a:ext cx="26574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471883" y="3005336"/>
            <a:ext cx="2741641" cy="2520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Rectangle 11"/>
          <p:cNvSpPr/>
          <p:nvPr/>
        </p:nvSpPr>
        <p:spPr>
          <a:xfrm>
            <a:off x="1475656" y="-27384"/>
            <a:ext cx="6912768" cy="600164"/>
          </a:xfrm>
          <a:prstGeom prst="rect">
            <a:avLst/>
          </a:prstGeom>
        </p:spPr>
        <p:txBody>
          <a:bodyPr wrap="square">
            <a:spAutoFit/>
          </a:bodyPr>
          <a:lstStyle/>
          <a:p>
            <a:pPr algn="just">
              <a:lnSpc>
                <a:spcPct val="150000"/>
              </a:lnSpc>
              <a:spcAft>
                <a:spcPts val="0"/>
              </a:spcAft>
            </a:pPr>
            <a:r>
              <a:rPr lang="fr-FR" sz="2200" b="1" dirty="0" smtClean="0">
                <a:solidFill>
                  <a:srgbClr val="000000"/>
                </a:solidFill>
                <a:latin typeface="Times New Roman"/>
              </a:rPr>
              <a:t>Etat durci</a:t>
            </a:r>
            <a:r>
              <a:rPr lang="fr-FR" sz="2200" dirty="0">
                <a:solidFill>
                  <a:srgbClr val="000000"/>
                </a:solidFill>
                <a:latin typeface="Times New Roman"/>
              </a:rPr>
              <a:t> </a:t>
            </a:r>
            <a:r>
              <a:rPr lang="fr-FR" sz="2200" dirty="0" smtClean="0">
                <a:solidFill>
                  <a:srgbClr val="000000"/>
                </a:solidFill>
                <a:latin typeface="Times New Roman"/>
              </a:rPr>
              <a:t>:</a:t>
            </a:r>
            <a:endParaRPr lang="fr-FR" sz="2200" dirty="0">
              <a:effectLst/>
            </a:endParaRPr>
          </a:p>
        </p:txBody>
      </p:sp>
      <p:graphicFrame>
        <p:nvGraphicFramePr>
          <p:cNvPr id="14" name="Tableau 13"/>
          <p:cNvGraphicFramePr>
            <a:graphicFrameLocks noGrp="1"/>
          </p:cNvGraphicFramePr>
          <p:nvPr>
            <p:extLst>
              <p:ext uri="{D42A27DB-BD31-4B8C-83A1-F6EECF244321}">
                <p14:modId xmlns:p14="http://schemas.microsoft.com/office/powerpoint/2010/main" val="3203325381"/>
              </p:ext>
            </p:extLst>
          </p:nvPr>
        </p:nvGraphicFramePr>
        <p:xfrm>
          <a:off x="1375404" y="548680"/>
          <a:ext cx="7517076" cy="6290502"/>
        </p:xfrm>
        <a:graphic>
          <a:graphicData uri="http://schemas.openxmlformats.org/drawingml/2006/table">
            <a:tbl>
              <a:tblPr firstRow="1" firstCol="1" bandRow="1">
                <a:tableStyleId>{327F97BB-C833-4FB7-BDE5-3F7075034690}</a:tableStyleId>
              </a:tblPr>
              <a:tblGrid>
                <a:gridCol w="2038319"/>
                <a:gridCol w="2034235"/>
                <a:gridCol w="3444522"/>
              </a:tblGrid>
              <a:tr h="365760">
                <a:tc>
                  <a:txBody>
                    <a:bodyPr/>
                    <a:lstStyle/>
                    <a:p>
                      <a:pPr indent="449580" algn="l">
                        <a:lnSpc>
                          <a:spcPct val="150000"/>
                        </a:lnSpc>
                        <a:spcAft>
                          <a:spcPts val="0"/>
                        </a:spcAft>
                      </a:pPr>
                      <a:r>
                        <a:rPr lang="fr-FR" sz="1600" dirty="0" smtClean="0">
                          <a:effectLst/>
                          <a:latin typeface="Times New Roman" pitchFamily="18" charset="0"/>
                          <a:cs typeface="Times New Roman" pitchFamily="18" charset="0"/>
                        </a:rPr>
                        <a:t>Propriétés</a:t>
                      </a:r>
                      <a:endParaRPr lang="fr-FR" sz="1600" dirty="0">
                        <a:effectLst/>
                        <a:latin typeface="Times New Roman" pitchFamily="18" charset="0"/>
                        <a:cs typeface="Times New Roman" pitchFamily="18" charset="0"/>
                      </a:endParaRPr>
                    </a:p>
                  </a:txBody>
                  <a:tcPr marL="66558" marR="66558" marT="0" marB="0" anchor="ctr"/>
                </a:tc>
                <a:tc>
                  <a:txBody>
                    <a:bodyPr/>
                    <a:lstStyle/>
                    <a:p>
                      <a:pPr algn="l">
                        <a:lnSpc>
                          <a:spcPct val="150000"/>
                        </a:lnSpc>
                        <a:spcAft>
                          <a:spcPts val="0"/>
                        </a:spcAft>
                      </a:pPr>
                      <a:r>
                        <a:rPr lang="fr-FR" sz="1600" dirty="0">
                          <a:effectLst/>
                          <a:latin typeface="Times New Roman" pitchFamily="18" charset="0"/>
                          <a:cs typeface="Times New Roman" pitchFamily="18" charset="0"/>
                        </a:rPr>
                        <a:t>Auteur</a:t>
                      </a:r>
                    </a:p>
                  </a:txBody>
                  <a:tcPr marL="66558" marR="66558" marT="0" marB="0" anchor="ctr"/>
                </a:tc>
                <a:tc>
                  <a:txBody>
                    <a:bodyPr/>
                    <a:lstStyle/>
                    <a:p>
                      <a:pPr algn="l">
                        <a:lnSpc>
                          <a:spcPct val="150000"/>
                        </a:lnSpc>
                        <a:spcAft>
                          <a:spcPts val="0"/>
                        </a:spcAft>
                      </a:pPr>
                      <a:r>
                        <a:rPr lang="fr-FR" sz="1600" dirty="0">
                          <a:effectLst/>
                          <a:latin typeface="Times New Roman" pitchFamily="18" charset="0"/>
                          <a:cs typeface="Times New Roman" pitchFamily="18" charset="0"/>
                        </a:rPr>
                        <a:t>Résultats obtenu</a:t>
                      </a:r>
                    </a:p>
                  </a:txBody>
                  <a:tcPr marL="66558" marR="66558" marT="0" marB="0" anchor="ctr"/>
                </a:tc>
              </a:tr>
              <a:tr h="2057400">
                <a:tc>
                  <a:txBody>
                    <a:bodyPr/>
                    <a:lstStyle/>
                    <a:p>
                      <a:pPr indent="449580" algn="l">
                        <a:lnSpc>
                          <a:spcPct val="150000"/>
                        </a:lnSpc>
                        <a:spcAft>
                          <a:spcPts val="0"/>
                        </a:spcAft>
                      </a:pPr>
                      <a:r>
                        <a:rPr lang="fr-FR" sz="1900" dirty="0">
                          <a:effectLst/>
                          <a:latin typeface="Times New Roman" pitchFamily="18" charset="0"/>
                          <a:cs typeface="Times New Roman" pitchFamily="18" charset="0"/>
                        </a:rPr>
                        <a:t>Absorption</a:t>
                      </a:r>
                    </a:p>
                  </a:txBody>
                  <a:tcPr marL="66558" marR="66558" marT="0" marB="0" anchor="ctr"/>
                </a:tc>
                <a:tc>
                  <a:txBody>
                    <a:bodyPr/>
                    <a:lstStyle/>
                    <a:p>
                      <a:pPr algn="l">
                        <a:lnSpc>
                          <a:spcPct val="150000"/>
                        </a:lnSpc>
                        <a:spcAft>
                          <a:spcPts val="0"/>
                        </a:spcAft>
                      </a:pPr>
                      <a:r>
                        <a:rPr lang="fr-FR" sz="1900" dirty="0">
                          <a:effectLst/>
                          <a:latin typeface="Times New Roman" pitchFamily="18" charset="0"/>
                          <a:cs typeface="Times New Roman" pitchFamily="18" charset="0"/>
                        </a:rPr>
                        <a:t>[Evangelista et al. 2010 ; De Brito et al. 2010]</a:t>
                      </a:r>
                    </a:p>
                  </a:txBody>
                  <a:tcPr marL="66558" marR="66558" marT="0" marB="0" anchor="ctr"/>
                </a:tc>
                <a:tc>
                  <a:txBody>
                    <a:bodyPr/>
                    <a:lstStyle/>
                    <a:p>
                      <a:pPr algn="l">
                        <a:lnSpc>
                          <a:spcPct val="150000"/>
                        </a:lnSpc>
                        <a:spcAft>
                          <a:spcPts val="0"/>
                        </a:spcAft>
                      </a:pPr>
                      <a:r>
                        <a:rPr lang="fr-FR" sz="1900" dirty="0" smtClean="0">
                          <a:effectLst/>
                          <a:latin typeface="Times New Roman" pitchFamily="18" charset="0"/>
                          <a:cs typeface="Times New Roman" pitchFamily="18" charset="0"/>
                        </a:rPr>
                        <a:t>Les </a:t>
                      </a:r>
                      <a:r>
                        <a:rPr lang="fr-FR" sz="1900" dirty="0">
                          <a:effectLst/>
                          <a:latin typeface="Times New Roman" pitchFamily="18" charset="0"/>
                          <a:cs typeface="Times New Roman" pitchFamily="18" charset="0"/>
                        </a:rPr>
                        <a:t>bétons de granulat recyclé </a:t>
                      </a:r>
                      <a:r>
                        <a:rPr lang="fr-FR" sz="1900" dirty="0" smtClean="0">
                          <a:effectLst/>
                          <a:latin typeface="Times New Roman" pitchFamily="18" charset="0"/>
                          <a:cs typeface="Times New Roman" pitchFamily="18" charset="0"/>
                        </a:rPr>
                        <a:t>nécessite d’environ </a:t>
                      </a:r>
                      <a:r>
                        <a:rPr lang="fr-FR" sz="1900" dirty="0">
                          <a:effectLst/>
                          <a:latin typeface="Times New Roman" pitchFamily="18" charset="0"/>
                          <a:cs typeface="Times New Roman" pitchFamily="18" charset="0"/>
                        </a:rPr>
                        <a:t>15% d’eau supplémentaire pour un même affaissement qu’un béton classique</a:t>
                      </a:r>
                    </a:p>
                  </a:txBody>
                  <a:tcPr marL="66558" marR="66558" marT="0" marB="0" anchor="ctr"/>
                </a:tc>
              </a:tr>
              <a:tr h="1645920">
                <a:tc>
                  <a:txBody>
                    <a:bodyPr/>
                    <a:lstStyle/>
                    <a:p>
                      <a:pPr algn="l">
                        <a:lnSpc>
                          <a:spcPct val="150000"/>
                        </a:lnSpc>
                        <a:spcAft>
                          <a:spcPts val="0"/>
                        </a:spcAft>
                        <a:tabLst>
                          <a:tab pos="2289810" algn="l"/>
                        </a:tabLst>
                      </a:pPr>
                      <a:r>
                        <a:rPr lang="fr-FR" sz="1900" dirty="0">
                          <a:effectLst/>
                          <a:latin typeface="Times New Roman" pitchFamily="18" charset="0"/>
                          <a:cs typeface="Times New Roman" pitchFamily="18" charset="0"/>
                        </a:rPr>
                        <a:t>Résistance à la compression :</a:t>
                      </a:r>
                    </a:p>
                    <a:p>
                      <a:pPr algn="l">
                        <a:lnSpc>
                          <a:spcPct val="150000"/>
                        </a:lnSpc>
                        <a:spcAft>
                          <a:spcPts val="0"/>
                        </a:spcAft>
                      </a:pPr>
                      <a:r>
                        <a:rPr lang="fr-FR" sz="1900" dirty="0">
                          <a:effectLst/>
                          <a:latin typeface="Times New Roman" pitchFamily="18" charset="0"/>
                          <a:cs typeface="Times New Roman" pitchFamily="18" charset="0"/>
                        </a:rPr>
                        <a:t> </a:t>
                      </a:r>
                    </a:p>
                  </a:txBody>
                  <a:tcPr marL="66558" marR="66558" marT="0" marB="0" anchor="ctr"/>
                </a:tc>
                <a:tc>
                  <a:txBody>
                    <a:bodyPr/>
                    <a:lstStyle/>
                    <a:p>
                      <a:pPr algn="l">
                        <a:lnSpc>
                          <a:spcPct val="150000"/>
                        </a:lnSpc>
                        <a:spcAft>
                          <a:spcPts val="0"/>
                        </a:spcAft>
                      </a:pPr>
                      <a:r>
                        <a:rPr lang="fr-FR" sz="1900" dirty="0">
                          <a:effectLst/>
                          <a:latin typeface="Times New Roman" pitchFamily="18" charset="0"/>
                          <a:cs typeface="Times New Roman" pitchFamily="18" charset="0"/>
                        </a:rPr>
                        <a:t>[Quebaud, 1996]</a:t>
                      </a:r>
                    </a:p>
                  </a:txBody>
                  <a:tcPr marL="66558" marR="66558" marT="0" marB="0" anchor="ctr"/>
                </a:tc>
                <a:tc>
                  <a:txBody>
                    <a:bodyPr/>
                    <a:lstStyle/>
                    <a:p>
                      <a:pPr algn="l">
                        <a:lnSpc>
                          <a:spcPct val="150000"/>
                        </a:lnSpc>
                        <a:spcAft>
                          <a:spcPts val="0"/>
                        </a:spcAft>
                      </a:pPr>
                      <a:r>
                        <a:rPr lang="fr-FR" sz="1900" dirty="0" smtClean="0">
                          <a:effectLst/>
                          <a:latin typeface="Times New Roman" pitchFamily="18" charset="0"/>
                          <a:cs typeface="Times New Roman" pitchFamily="18" charset="0"/>
                        </a:rPr>
                        <a:t>Montre </a:t>
                      </a:r>
                      <a:r>
                        <a:rPr lang="fr-FR" sz="1900" dirty="0">
                          <a:effectLst/>
                          <a:latin typeface="Times New Roman" pitchFamily="18" charset="0"/>
                          <a:cs typeface="Times New Roman" pitchFamily="18" charset="0"/>
                        </a:rPr>
                        <a:t>une diminution de la résistance à la compression de 10-30% par rapport à béton référence à 100% agrégats naturel.</a:t>
                      </a:r>
                    </a:p>
                  </a:txBody>
                  <a:tcPr marL="66558" marR="66558" marT="0" marB="0" anchor="ctr"/>
                </a:tc>
              </a:tr>
              <a:tr h="2057400">
                <a:tc>
                  <a:txBody>
                    <a:bodyPr/>
                    <a:lstStyle/>
                    <a:p>
                      <a:pPr algn="l">
                        <a:lnSpc>
                          <a:spcPct val="150000"/>
                        </a:lnSpc>
                        <a:spcAft>
                          <a:spcPts val="0"/>
                        </a:spcAft>
                      </a:pPr>
                      <a:r>
                        <a:rPr lang="fr-FR" sz="1900" dirty="0">
                          <a:effectLst/>
                          <a:latin typeface="Times New Roman" pitchFamily="18" charset="0"/>
                          <a:cs typeface="Times New Roman" pitchFamily="18" charset="0"/>
                        </a:rPr>
                        <a:t>Résistance à la traction par flexion et par fendage</a:t>
                      </a:r>
                    </a:p>
                  </a:txBody>
                  <a:tcPr marL="66558" marR="66558" marT="0" marB="0" anchor="ctr"/>
                </a:tc>
                <a:tc>
                  <a:txBody>
                    <a:bodyPr/>
                    <a:lstStyle/>
                    <a:p>
                      <a:pPr algn="l">
                        <a:lnSpc>
                          <a:spcPct val="150000"/>
                        </a:lnSpc>
                        <a:spcAft>
                          <a:spcPts val="0"/>
                        </a:spcAft>
                      </a:pPr>
                      <a:r>
                        <a:rPr lang="fr-FR" sz="1900" dirty="0">
                          <a:effectLst/>
                          <a:latin typeface="Times New Roman" pitchFamily="18" charset="0"/>
                          <a:cs typeface="Times New Roman" pitchFamily="18" charset="0"/>
                        </a:rPr>
                        <a:t>[Rao, 2005]</a:t>
                      </a:r>
                    </a:p>
                  </a:txBody>
                  <a:tcPr marL="66558" marR="66558" marT="0" marB="0" anchor="ctr"/>
                </a:tc>
                <a:tc>
                  <a:txBody>
                    <a:bodyPr/>
                    <a:lstStyle/>
                    <a:p>
                      <a:pPr algn="l">
                        <a:lnSpc>
                          <a:spcPct val="150000"/>
                        </a:lnSpc>
                        <a:spcAft>
                          <a:spcPts val="0"/>
                        </a:spcAft>
                      </a:pPr>
                      <a:r>
                        <a:rPr lang="fr-FR" sz="1900" dirty="0" smtClean="0">
                          <a:effectLst/>
                          <a:latin typeface="Times New Roman" pitchFamily="18" charset="0"/>
                          <a:cs typeface="Times New Roman" pitchFamily="18" charset="0"/>
                        </a:rPr>
                        <a:t>Montre </a:t>
                      </a:r>
                      <a:r>
                        <a:rPr lang="fr-FR" sz="1900" dirty="0">
                          <a:effectLst/>
                          <a:latin typeface="Times New Roman" pitchFamily="18" charset="0"/>
                          <a:cs typeface="Times New Roman" pitchFamily="18" charset="0"/>
                        </a:rPr>
                        <a:t>une diminution de la résistance à la flexion </a:t>
                      </a:r>
                      <a:r>
                        <a:rPr lang="fr-FR" sz="1900" dirty="0" smtClean="0">
                          <a:effectLst/>
                          <a:latin typeface="Times New Roman" pitchFamily="18" charset="0"/>
                          <a:cs typeface="Times New Roman" pitchFamily="18" charset="0"/>
                        </a:rPr>
                        <a:t> </a:t>
                      </a:r>
                      <a:r>
                        <a:rPr lang="fr-FR" sz="1900" dirty="0">
                          <a:effectLst/>
                          <a:latin typeface="Times New Roman" pitchFamily="18" charset="0"/>
                          <a:cs typeface="Times New Roman" pitchFamily="18" charset="0"/>
                        </a:rPr>
                        <a:t>et à la traction de 15-20% par rapport à béton référence à 100% de remplacement</a:t>
                      </a:r>
                    </a:p>
                  </a:txBody>
                  <a:tcPr marL="66558" marR="66558" marT="0" marB="0" anchor="ctr"/>
                </a:tc>
              </a:tr>
            </a:tbl>
          </a:graphicData>
        </a:graphic>
      </p:graphicFrame>
      <p:sp>
        <p:nvSpPr>
          <p:cNvPr id="13" name="Rectangle 12"/>
          <p:cNvSpPr/>
          <p:nvPr/>
        </p:nvSpPr>
        <p:spPr>
          <a:xfrm>
            <a:off x="468282" y="6309320"/>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8</a:t>
            </a:r>
            <a:endParaRPr lang="fr-FR" dirty="0"/>
          </a:p>
        </p:txBody>
      </p:sp>
    </p:spTree>
    <p:extLst>
      <p:ext uri="{BB962C8B-B14F-4D97-AF65-F5344CB8AC3E}">
        <p14:creationId xmlns:p14="http://schemas.microsoft.com/office/powerpoint/2010/main" val="402969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149"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Espace réservé du numéro de diapositive 6"/>
          <p:cNvSpPr>
            <a:spLocks noGrp="1"/>
          </p:cNvSpPr>
          <p:nvPr>
            <p:ph type="sldNum" sz="quarter" idx="12"/>
          </p:nvPr>
        </p:nvSpPr>
        <p:spPr/>
        <p:txBody>
          <a:bodyPr>
            <a:normAutofit/>
          </a:bodyPr>
          <a:lstStyle/>
          <a:p>
            <a:fld id="{7C04EE00-FFFE-4489-BF87-FC784A8F434D}" type="slidenum">
              <a:rPr lang="fr-FR" smtClean="0"/>
              <a:pPr/>
              <a:t>12</a:t>
            </a:fld>
            <a:endParaRPr lang="fr-FR" dirty="0"/>
          </a:p>
        </p:txBody>
      </p:sp>
      <p:sp>
        <p:nvSpPr>
          <p:cNvPr id="14" name="Rectangle 13"/>
          <p:cNvSpPr/>
          <p:nvPr/>
        </p:nvSpPr>
        <p:spPr>
          <a:xfrm>
            <a:off x="468282" y="6444044"/>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11</a:t>
            </a:r>
            <a:endParaRPr lang="fr-FR" dirty="0"/>
          </a:p>
        </p:txBody>
      </p:sp>
      <p:sp>
        <p:nvSpPr>
          <p:cNvPr id="15"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pic>
        <p:nvPicPr>
          <p:cNvPr id="16" name="Image 15"/>
          <p:cNvPicPr/>
          <p:nvPr/>
        </p:nvPicPr>
        <p:blipFill>
          <a:blip r:embed="rId2">
            <a:extLst>
              <a:ext uri="{28A0092B-C50C-407E-A947-70E740481C1C}">
                <a14:useLocalDpi xmlns:a14="http://schemas.microsoft.com/office/drawing/2010/main" val="0"/>
              </a:ext>
            </a:extLst>
          </a:blip>
          <a:srcRect/>
          <a:stretch>
            <a:fillRect/>
          </a:stretch>
        </p:blipFill>
        <p:spPr bwMode="auto">
          <a:xfrm>
            <a:off x="1691680" y="620690"/>
            <a:ext cx="5401310" cy="4270375"/>
          </a:xfrm>
          <a:prstGeom prst="rect">
            <a:avLst/>
          </a:prstGeom>
          <a:noFill/>
          <a:ln>
            <a:noFill/>
          </a:ln>
        </p:spPr>
      </p:pic>
      <p:pic>
        <p:nvPicPr>
          <p:cNvPr id="17" name="Image 16"/>
          <p:cNvPicPr/>
          <p:nvPr/>
        </p:nvPicPr>
        <p:blipFill>
          <a:blip r:embed="rId3">
            <a:extLst>
              <a:ext uri="{28A0092B-C50C-407E-A947-70E740481C1C}">
                <a14:useLocalDpi xmlns:a14="http://schemas.microsoft.com/office/drawing/2010/main" val="0"/>
              </a:ext>
            </a:extLst>
          </a:blip>
          <a:srcRect/>
          <a:stretch>
            <a:fillRect/>
          </a:stretch>
        </p:blipFill>
        <p:spPr bwMode="auto">
          <a:xfrm>
            <a:off x="2843808" y="655613"/>
            <a:ext cx="5133340" cy="4235451"/>
          </a:xfrm>
          <a:prstGeom prst="rect">
            <a:avLst/>
          </a:prstGeom>
          <a:noFill/>
          <a:ln>
            <a:noFill/>
          </a:ln>
        </p:spPr>
      </p:pic>
      <p:sp>
        <p:nvSpPr>
          <p:cNvPr id="4" name="ZoneTexte 3"/>
          <p:cNvSpPr txBox="1"/>
          <p:nvPr/>
        </p:nvSpPr>
        <p:spPr>
          <a:xfrm>
            <a:off x="1691680" y="5085184"/>
            <a:ext cx="6624736" cy="369332"/>
          </a:xfrm>
          <a:prstGeom prst="rect">
            <a:avLst/>
          </a:prstGeom>
          <a:noFill/>
        </p:spPr>
        <p:txBody>
          <a:bodyPr wrap="square" rtlCol="0">
            <a:spAutoFit/>
          </a:bodyPr>
          <a:lstStyle/>
          <a:p>
            <a:pPr algn="just"/>
            <a:r>
              <a:rPr lang="fr-FR" dirty="0">
                <a:latin typeface="Times New Roman"/>
                <a:ea typeface="Times New Roman"/>
              </a:rPr>
              <a:t>Zone de transition à l’interface granulat/pâte d'un béton conventionnel</a:t>
            </a:r>
            <a:endParaRPr lang="fr-FR" dirty="0"/>
          </a:p>
        </p:txBody>
      </p:sp>
      <p:sp>
        <p:nvSpPr>
          <p:cNvPr id="5" name="ZoneTexte 4"/>
          <p:cNvSpPr txBox="1"/>
          <p:nvPr/>
        </p:nvSpPr>
        <p:spPr>
          <a:xfrm>
            <a:off x="1907704" y="4869160"/>
            <a:ext cx="6624736" cy="369332"/>
          </a:xfrm>
          <a:prstGeom prst="rect">
            <a:avLst/>
          </a:prstGeom>
          <a:noFill/>
        </p:spPr>
        <p:txBody>
          <a:bodyPr wrap="square" rtlCol="0">
            <a:spAutoFit/>
          </a:bodyPr>
          <a:lstStyle/>
          <a:p>
            <a:pPr algn="ctr"/>
            <a:r>
              <a:rPr lang="fr-FR" dirty="0">
                <a:latin typeface="Times New Roman"/>
                <a:ea typeface="Times New Roman"/>
              </a:rPr>
              <a:t>Zone de transition à l’interface granulat/pâte d'un béton recyclé </a:t>
            </a:r>
            <a:endParaRPr lang="fr-FR" dirty="0"/>
          </a:p>
        </p:txBody>
      </p:sp>
      <p:sp>
        <p:nvSpPr>
          <p:cNvPr id="6" name="ZoneTexte 5"/>
          <p:cNvSpPr txBox="1"/>
          <p:nvPr/>
        </p:nvSpPr>
        <p:spPr>
          <a:xfrm>
            <a:off x="2411050" y="188641"/>
            <a:ext cx="5401310" cy="461665"/>
          </a:xfrm>
          <a:prstGeom prst="rect">
            <a:avLst/>
          </a:prstGeom>
          <a:noFill/>
        </p:spPr>
        <p:txBody>
          <a:bodyPr wrap="square" rtlCol="0">
            <a:spAutoFit/>
          </a:bodyPr>
          <a:lstStyle/>
          <a:p>
            <a:pPr algn="ctr"/>
            <a:r>
              <a:rPr lang="fr-FR" sz="2400" b="1" dirty="0" smtClean="0">
                <a:latin typeface="Times New Roman" pitchFamily="18" charset="0"/>
                <a:cs typeface="Times New Roman" pitchFamily="18" charset="0"/>
              </a:rPr>
              <a:t>Zone de transition </a:t>
            </a:r>
            <a:endParaRPr lang="fr-FR" sz="2400" b="1" dirty="0">
              <a:latin typeface="Times New Roman" pitchFamily="18" charset="0"/>
              <a:cs typeface="Times New Roman" pitchFamily="18" charset="0"/>
            </a:endParaRPr>
          </a:p>
        </p:txBody>
      </p:sp>
      <p:sp>
        <p:nvSpPr>
          <p:cNvPr id="12" name="Rectangle 11"/>
          <p:cNvSpPr/>
          <p:nvPr/>
        </p:nvSpPr>
        <p:spPr>
          <a:xfrm>
            <a:off x="468282" y="6309320"/>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9</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xit" presetSubtype="4" fill="hold" nodeType="clickEffect">
                                  <p:stCondLst>
                                    <p:cond delay="0"/>
                                  </p:stCondLst>
                                  <p:childTnLst>
                                    <p:anim calcmode="lin" valueType="num">
                                      <p:cBhvr additive="base">
                                        <p:cTn id="23" dur="500"/>
                                        <p:tgtEl>
                                          <p:spTgt spid="16"/>
                                        </p:tgtEl>
                                        <p:attrNameLst>
                                          <p:attrName>ppt_x</p:attrName>
                                        </p:attrNameLst>
                                      </p:cBhvr>
                                      <p:tavLst>
                                        <p:tav tm="0">
                                          <p:val>
                                            <p:strVal val="ppt_x"/>
                                          </p:val>
                                        </p:tav>
                                        <p:tav tm="100000">
                                          <p:val>
                                            <p:strVal val="ppt_x"/>
                                          </p:val>
                                        </p:tav>
                                      </p:tavLst>
                                    </p:anim>
                                    <p:anim calcmode="lin" valueType="num">
                                      <p:cBhvr additive="base">
                                        <p:cTn id="24" dur="500"/>
                                        <p:tgtEl>
                                          <p:spTgt spid="16"/>
                                        </p:tgtEl>
                                        <p:attrNameLst>
                                          <p:attrName>ppt_y</p:attrName>
                                        </p:attrNameLst>
                                      </p:cBhvr>
                                      <p:tavLst>
                                        <p:tav tm="0">
                                          <p:val>
                                            <p:strVal val="ppt_y"/>
                                          </p:val>
                                        </p:tav>
                                        <p:tav tm="100000">
                                          <p:val>
                                            <p:strVal val="1+ppt_h/2"/>
                                          </p:val>
                                        </p:tav>
                                      </p:tavLst>
                                    </p:anim>
                                    <p:set>
                                      <p:cBhvr>
                                        <p:cTn id="25" dur="1" fill="hold">
                                          <p:stCondLst>
                                            <p:cond delay="499"/>
                                          </p:stCondLst>
                                        </p:cTn>
                                        <p:tgtEl>
                                          <p:spTgt spid="16"/>
                                        </p:tgtEl>
                                        <p:attrNameLst>
                                          <p:attrName>style.visibility</p:attrName>
                                        </p:attrNameLst>
                                      </p:cBhvr>
                                      <p:to>
                                        <p:strVal val="hidden"/>
                                      </p:to>
                                    </p:set>
                                  </p:childTnLst>
                                </p:cTn>
                              </p:par>
                              <p:par>
                                <p:cTn id="26" presetID="2" presetClass="exit" presetSubtype="4" fill="hold" grpId="1" nodeType="withEffect">
                                  <p:stCondLst>
                                    <p:cond delay="0"/>
                                  </p:stCondLst>
                                  <p:childTnLst>
                                    <p:anim calcmode="lin" valueType="num">
                                      <p:cBhvr additive="base">
                                        <p:cTn id="27" dur="500"/>
                                        <p:tgtEl>
                                          <p:spTgt spid="4"/>
                                        </p:tgtEl>
                                        <p:attrNameLst>
                                          <p:attrName>ppt_x</p:attrName>
                                        </p:attrNameLst>
                                      </p:cBhvr>
                                      <p:tavLst>
                                        <p:tav tm="0">
                                          <p:val>
                                            <p:strVal val="ppt_x"/>
                                          </p:val>
                                        </p:tav>
                                        <p:tav tm="100000">
                                          <p:val>
                                            <p:strVal val="ppt_x"/>
                                          </p:val>
                                        </p:tav>
                                      </p:tavLst>
                                    </p:anim>
                                    <p:anim calcmode="lin" valueType="num">
                                      <p:cBhvr additive="base">
                                        <p:cTn id="28" dur="500"/>
                                        <p:tgtEl>
                                          <p:spTgt spid="4"/>
                                        </p:tgtEl>
                                        <p:attrNameLst>
                                          <p:attrName>ppt_y</p:attrName>
                                        </p:attrNameLst>
                                      </p:cBhvr>
                                      <p:tavLst>
                                        <p:tav tm="0">
                                          <p:val>
                                            <p:strVal val="ppt_y"/>
                                          </p:val>
                                        </p:tav>
                                        <p:tav tm="100000">
                                          <p:val>
                                            <p:strVal val="1+ppt_h/2"/>
                                          </p:val>
                                        </p:tav>
                                      </p:tavLst>
                                    </p:anim>
                                    <p:set>
                                      <p:cBhvr>
                                        <p:cTn id="29" dur="1" fill="hold">
                                          <p:stCondLst>
                                            <p:cond delay="4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D’ESSAIS</a:t>
            </a:r>
            <a:endParaRPr lang="fr-FR" sz="2600" i="1" dirty="0">
              <a:latin typeface="Times New Roman" pitchFamily="18" charset="0"/>
              <a:cs typeface="Times New Roman" pitchFamily="18" charset="0"/>
            </a:endParaRPr>
          </a:p>
        </p:txBody>
      </p:sp>
      <p:sp>
        <p:nvSpPr>
          <p:cNvPr id="6148"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Oval 1"/>
          <p:cNvSpPr/>
          <p:nvPr/>
        </p:nvSpPr>
        <p:spPr>
          <a:xfrm>
            <a:off x="107504" y="4149080"/>
            <a:ext cx="1000100" cy="2160240"/>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TextBox 2"/>
          <p:cNvSpPr txBox="1">
            <a:spLocks noChangeArrowheads="1"/>
          </p:cNvSpPr>
          <p:nvPr/>
        </p:nvSpPr>
        <p:spPr bwMode="auto">
          <a:xfrm rot="16200000">
            <a:off x="-687185" y="4785510"/>
            <a:ext cx="2612619" cy="492443"/>
          </a:xfrm>
          <a:prstGeom prst="rect">
            <a:avLst/>
          </a:prstGeom>
          <a:noFill/>
          <a:ln w="9525">
            <a:noFill/>
            <a:miter lim="800000"/>
            <a:headEnd/>
            <a:tailEnd/>
          </a:ln>
        </p:spPr>
        <p:txBody>
          <a:bodyPr wrap="square">
            <a:spAutoFit/>
          </a:bodyPr>
          <a:lstStyle/>
          <a:p>
            <a:r>
              <a:rPr lang="fr-FR" sz="2600" b="1" i="1" dirty="0">
                <a:latin typeface="Times New Roman" pitchFamily="18" charset="0"/>
                <a:cs typeface="Times New Roman" pitchFamily="18" charset="0"/>
              </a:rPr>
              <a:t>MATÉRIAUX</a:t>
            </a:r>
            <a:endParaRPr lang="en-US" sz="2600" i="1" dirty="0">
              <a:latin typeface="Times New Roman" pitchFamily="18" charset="0"/>
              <a:cs typeface="Times New Roman" pitchFamily="18" charset="0"/>
            </a:endParaRPr>
          </a:p>
        </p:txBody>
      </p:sp>
      <p:sp>
        <p:nvSpPr>
          <p:cNvPr id="12" name="Connecteur droit avec flèche 11"/>
          <p:cNvSpPr>
            <a:spLocks noChangeShapeType="1"/>
          </p:cNvSpPr>
          <p:nvPr/>
        </p:nvSpPr>
        <p:spPr bwMode="auto">
          <a:xfrm>
            <a:off x="1343610" y="548680"/>
            <a:ext cx="219600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7" name="Espace réservé du numéro de diapositive 6"/>
          <p:cNvSpPr>
            <a:spLocks noGrp="1"/>
          </p:cNvSpPr>
          <p:nvPr>
            <p:ph type="sldNum" sz="quarter" idx="12"/>
          </p:nvPr>
        </p:nvSpPr>
        <p:spPr/>
        <p:txBody>
          <a:bodyPr>
            <a:normAutofit/>
          </a:bodyPr>
          <a:lstStyle/>
          <a:p>
            <a:fld id="{7C04EE00-FFFE-4489-BF87-FC784A8F434D}" type="slidenum">
              <a:rPr lang="fr-FR" smtClean="0"/>
              <a:pPr/>
              <a:t>13</a:t>
            </a:fld>
            <a:endParaRPr lang="fr-FR" dirty="0"/>
          </a:p>
        </p:txBody>
      </p:sp>
      <p:sp>
        <p:nvSpPr>
          <p:cNvPr id="13" name="Rectangle 12"/>
          <p:cNvSpPr/>
          <p:nvPr/>
        </p:nvSpPr>
        <p:spPr>
          <a:xfrm>
            <a:off x="1259632" y="479406"/>
            <a:ext cx="7884368" cy="769441"/>
          </a:xfrm>
          <a:prstGeom prst="rect">
            <a:avLst/>
          </a:prstGeom>
        </p:spPr>
        <p:txBody>
          <a:bodyPr wrap="square">
            <a:spAutoFit/>
          </a:bodyPr>
          <a:lstStyle/>
          <a:p>
            <a:pPr algn="just"/>
            <a:r>
              <a:rPr lang="fr-FR" sz="2200" dirty="0" smtClean="0">
                <a:latin typeface="Times New Roman" pitchFamily="18" charset="0"/>
                <a:cs typeface="Times New Roman" pitchFamily="18" charset="0"/>
              </a:rPr>
              <a:t>Dans cette  partie, on présente les différents matériaux utilisés dans cette étude, ainsi que leurs caractéristiques. </a:t>
            </a:r>
            <a:endParaRPr lang="fr-FR" sz="2200" dirty="0">
              <a:latin typeface="Times New Roman" pitchFamily="18" charset="0"/>
              <a:cs typeface="Times New Roman" pitchFamily="18" charset="0"/>
            </a:endParaRPr>
          </a:p>
        </p:txBody>
      </p:sp>
      <p:sp>
        <p:nvSpPr>
          <p:cNvPr id="14" name="Rectangle 13"/>
          <p:cNvSpPr/>
          <p:nvPr/>
        </p:nvSpPr>
        <p:spPr>
          <a:xfrm>
            <a:off x="468282" y="6444044"/>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10</a:t>
            </a:r>
            <a:endParaRPr lang="fr-FR" dirty="0"/>
          </a:p>
        </p:txBody>
      </p:sp>
      <p:sp>
        <p:nvSpPr>
          <p:cNvPr id="21" name="Rectangle à coins arrondis 21"/>
          <p:cNvSpPr>
            <a:spLocks/>
          </p:cNvSpPr>
          <p:nvPr/>
        </p:nvSpPr>
        <p:spPr bwMode="auto">
          <a:xfrm>
            <a:off x="3857620" y="1305118"/>
            <a:ext cx="2241550" cy="843700"/>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dirty="0" smtClean="0">
                <a:ln>
                  <a:noFill/>
                </a:ln>
                <a:solidFill>
                  <a:schemeClr val="bg1"/>
                </a:solidFill>
                <a:effectLst/>
                <a:latin typeface="Times New Roman" pitchFamily="18" charset="0"/>
                <a:ea typeface="Arial" pitchFamily="34" charset="0"/>
                <a:cs typeface="Arial" pitchFamily="34" charset="0"/>
              </a:rPr>
              <a:t>Élaboration des déchets de béton ou de brique </a:t>
            </a:r>
            <a:endParaRPr kumimoji="0" lang="fr-FR" b="0" i="0" u="none" strike="noStrike" cap="none" normalizeH="0" baseline="0" dirty="0" smtClean="0">
              <a:ln>
                <a:noFill/>
              </a:ln>
              <a:solidFill>
                <a:schemeClr val="bg1"/>
              </a:solidFill>
              <a:effectLst/>
              <a:latin typeface="Arial" pitchFamily="34" charset="0"/>
              <a:cs typeface="Arial" pitchFamily="34" charset="0"/>
            </a:endParaRPr>
          </a:p>
        </p:txBody>
      </p:sp>
      <p:sp>
        <p:nvSpPr>
          <p:cNvPr id="22" name="Rectangle à coins arrondis 23"/>
          <p:cNvSpPr>
            <a:spLocks/>
          </p:cNvSpPr>
          <p:nvPr/>
        </p:nvSpPr>
        <p:spPr bwMode="auto">
          <a:xfrm>
            <a:off x="3779914" y="2559079"/>
            <a:ext cx="2385559" cy="676275"/>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1" i="0" u="none" strike="noStrike" cap="none" normalizeH="0" baseline="0" dirty="0" smtClean="0">
                <a:ln>
                  <a:noFill/>
                </a:ln>
                <a:solidFill>
                  <a:schemeClr val="bg1"/>
                </a:solidFill>
                <a:effectLst/>
                <a:latin typeface="Times New Roman" pitchFamily="18" charset="0"/>
                <a:ea typeface="Arial" pitchFamily="34" charset="0"/>
                <a:cs typeface="Arial" pitchFamily="34" charset="0"/>
              </a:rPr>
              <a:t>Concassage manuel</a:t>
            </a:r>
            <a:endParaRPr kumimoji="0" lang="fr-FR" b="1" i="0" u="none" strike="noStrike" cap="none" normalizeH="0" baseline="0" dirty="0" smtClean="0">
              <a:ln>
                <a:noFill/>
              </a:ln>
              <a:solidFill>
                <a:schemeClr val="bg1"/>
              </a:solidFill>
              <a:effectLst/>
              <a:latin typeface="Arial" pitchFamily="34" charset="0"/>
              <a:cs typeface="Arial" pitchFamily="34" charset="0"/>
            </a:endParaRPr>
          </a:p>
        </p:txBody>
      </p:sp>
      <p:sp>
        <p:nvSpPr>
          <p:cNvPr id="23" name="Rectangle à coins arrondis 5"/>
          <p:cNvSpPr>
            <a:spLocks/>
          </p:cNvSpPr>
          <p:nvPr/>
        </p:nvSpPr>
        <p:spPr bwMode="auto">
          <a:xfrm>
            <a:off x="3635896" y="3645025"/>
            <a:ext cx="2759336" cy="549275"/>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dirty="0" smtClean="0">
                <a:ln>
                  <a:noFill/>
                </a:ln>
                <a:solidFill>
                  <a:schemeClr val="bg1"/>
                </a:solidFill>
                <a:effectLst/>
                <a:latin typeface="Times New Roman" pitchFamily="18" charset="0"/>
                <a:ea typeface="Arial" pitchFamily="34" charset="0"/>
                <a:cs typeface="Arial" pitchFamily="34" charset="0"/>
              </a:rPr>
              <a:t>Tamisage</a:t>
            </a:r>
            <a:endParaRPr kumimoji="0" lang="fr-FR" b="0" i="0" u="none" strike="noStrike" cap="none" normalizeH="0" baseline="0" dirty="0" smtClean="0">
              <a:ln>
                <a:noFill/>
              </a:ln>
              <a:solidFill>
                <a:schemeClr val="bg1"/>
              </a:solidFill>
              <a:effectLst/>
              <a:latin typeface="Arial" pitchFamily="34" charset="0"/>
              <a:cs typeface="Arial" pitchFamily="34" charset="0"/>
            </a:endParaRPr>
          </a:p>
        </p:txBody>
      </p:sp>
      <p:sp>
        <p:nvSpPr>
          <p:cNvPr id="24" name="Rectangle à coins arrondis 7"/>
          <p:cNvSpPr>
            <a:spLocks/>
          </p:cNvSpPr>
          <p:nvPr/>
        </p:nvSpPr>
        <p:spPr bwMode="auto">
          <a:xfrm>
            <a:off x="4427984" y="4653136"/>
            <a:ext cx="1080000" cy="648072"/>
          </a:xfrm>
          <a:prstGeom prst="roundRect">
            <a:avLst>
              <a:gd name="adj" fmla="val 16667"/>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buClrTx/>
              <a:buSzTx/>
              <a:buFontTx/>
              <a:buNone/>
              <a:tabLst/>
            </a:pPr>
            <a:r>
              <a:rPr kumimoji="0" lang="fr-FR" sz="1600" b="0" i="0" u="none" strike="noStrike" cap="none" normalizeH="0" baseline="0" dirty="0" smtClean="0">
                <a:ln>
                  <a:noFill/>
                </a:ln>
                <a:solidFill>
                  <a:schemeClr val="bg1"/>
                </a:solidFill>
                <a:effectLst/>
                <a:latin typeface="Times New Roman" pitchFamily="18" charset="0"/>
                <a:ea typeface="Arial" pitchFamily="34" charset="0"/>
                <a:cs typeface="Arial" pitchFamily="34" charset="0"/>
              </a:rPr>
              <a:t>Sable</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bg1"/>
                </a:solidFill>
                <a:effectLst/>
                <a:latin typeface="Times New Roman" pitchFamily="18" charset="0"/>
                <a:ea typeface="Arial" pitchFamily="34" charset="0"/>
                <a:cs typeface="Arial" pitchFamily="34" charset="0"/>
              </a:rPr>
              <a:t>0/5</a:t>
            </a:r>
            <a:endParaRPr kumimoji="0" lang="fr-FR"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25" name="Rectangle 24"/>
          <p:cNvSpPr/>
          <p:nvPr/>
        </p:nvSpPr>
        <p:spPr>
          <a:xfrm>
            <a:off x="1331640" y="549842"/>
            <a:ext cx="6786610" cy="430887"/>
          </a:xfrm>
          <a:prstGeom prst="rect">
            <a:avLst/>
          </a:prstGeom>
        </p:spPr>
        <p:txBody>
          <a:bodyPr wrap="square">
            <a:spAutoFit/>
          </a:bodyPr>
          <a:lstStyle/>
          <a:p>
            <a:r>
              <a:rPr lang="fr-FR" sz="2200" dirty="0" smtClean="0">
                <a:latin typeface="Times New Roman" pitchFamily="18" charset="0"/>
                <a:cs typeface="Times New Roman" pitchFamily="18" charset="0"/>
              </a:rPr>
              <a:t>Procédure de préparation des sables recyclés</a:t>
            </a:r>
            <a:endParaRPr lang="fr-FR" sz="2200" dirty="0">
              <a:latin typeface="Times New Roman" pitchFamily="18" charset="0"/>
              <a:cs typeface="Times New Roman" pitchFamily="18" charset="0"/>
            </a:endParaRPr>
          </a:p>
        </p:txBody>
      </p:sp>
      <p:sp>
        <p:nvSpPr>
          <p:cNvPr id="27" name="Down Arrow 10"/>
          <p:cNvSpPr/>
          <p:nvPr/>
        </p:nvSpPr>
        <p:spPr>
          <a:xfrm rot="10800000" flipV="1">
            <a:off x="4860032" y="3249023"/>
            <a:ext cx="252008" cy="396000"/>
          </a:xfrm>
          <a:prstGeom prst="down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8" name="Down Arrow 10"/>
          <p:cNvSpPr/>
          <p:nvPr/>
        </p:nvSpPr>
        <p:spPr>
          <a:xfrm rot="10800000" flipV="1">
            <a:off x="4860033" y="4221088"/>
            <a:ext cx="252008" cy="432000"/>
          </a:xfrm>
          <a:prstGeom prst="down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9" name="Image 28" descr="C:\Users\ALFADJR\Desktop\photo gc\11215909_798864646863519_1384584672_n.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290" y="4545352"/>
            <a:ext cx="2996384" cy="2052000"/>
          </a:xfrm>
          <a:prstGeom prst="rect">
            <a:avLst/>
          </a:prstGeom>
          <a:noFill/>
          <a:ln>
            <a:noFill/>
          </a:ln>
        </p:spPr>
      </p:pic>
      <p:pic>
        <p:nvPicPr>
          <p:cNvPr id="30" name="Image 29" descr="C:\Users\ALFADJR\Desktop\photo gc\11263679_798864693530181_1557548614_n.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4486144"/>
            <a:ext cx="3131324" cy="2052000"/>
          </a:xfrm>
          <a:prstGeom prst="rect">
            <a:avLst/>
          </a:prstGeom>
          <a:noFill/>
          <a:ln>
            <a:noFill/>
          </a:ln>
        </p:spPr>
      </p:pic>
      <p:sp>
        <p:nvSpPr>
          <p:cNvPr id="31" name="Down Arrow 10"/>
          <p:cNvSpPr/>
          <p:nvPr/>
        </p:nvSpPr>
        <p:spPr>
          <a:xfrm rot="10800000" flipV="1">
            <a:off x="4805030" y="2173141"/>
            <a:ext cx="252008" cy="396000"/>
          </a:xfrm>
          <a:prstGeom prst="down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3166917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1.66667E-6 -4.81481E-6 L 0.2276 -0.68495 " pathEditMode="relative" rAng="0" ptsTypes="AA">
                                      <p:cBhvr>
                                        <p:cTn id="14" dur="2000" fill="hold"/>
                                        <p:tgtEl>
                                          <p:spTgt spid="11"/>
                                        </p:tgtEl>
                                        <p:attrNameLst>
                                          <p:attrName>ppt_x</p:attrName>
                                          <p:attrName>ppt_y</p:attrName>
                                        </p:attrNameLst>
                                      </p:cBhvr>
                                      <p:rCtr x="11372" y="-34259"/>
                                    </p:animMotion>
                                  </p:childTnLst>
                                </p:cTn>
                              </p:par>
                              <p:par>
                                <p:cTn id="15" presetID="1" presetClass="exit" presetSubtype="0" fill="hold" grpId="1" nodeType="withEffect">
                                  <p:stCondLst>
                                    <p:cond delay="0"/>
                                  </p:stCondLst>
                                  <p:childTnLst>
                                    <p:set>
                                      <p:cBhvr>
                                        <p:cTn id="16" dur="1" fill="hold">
                                          <p:stCondLst>
                                            <p:cond delay="0"/>
                                          </p:stCondLst>
                                        </p:cTn>
                                        <p:tgtEl>
                                          <p:spTgt spid="10"/>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11"/>
                                        </p:tgtEl>
                                        <p:attrNameLst>
                                          <p:attrName>r</p:attrName>
                                        </p:attrNameLst>
                                      </p:cBhvr>
                                    </p:animRot>
                                  </p:childTnLst>
                                </p:cTn>
                              </p:par>
                            </p:childTnLst>
                          </p:cTn>
                        </p:par>
                        <p:par>
                          <p:cTn id="19" fill="hold">
                            <p:stCondLst>
                              <p:cond delay="350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42"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xit" presetSubtype="0" fill="hold" grpId="1" nodeType="clickEffect">
                                  <p:stCondLst>
                                    <p:cond delay="0"/>
                                  </p:stCondLst>
                                  <p:childTnLst>
                                    <p:animEffect transition="out" filter="fade">
                                      <p:cBhvr>
                                        <p:cTn id="33" dur="1000"/>
                                        <p:tgtEl>
                                          <p:spTgt spid="13"/>
                                        </p:tgtEl>
                                      </p:cBhvr>
                                    </p:animEffect>
                                    <p:anim calcmode="lin" valueType="num">
                                      <p:cBhvr>
                                        <p:cTn id="34" dur="1000"/>
                                        <p:tgtEl>
                                          <p:spTgt spid="13"/>
                                        </p:tgtEl>
                                        <p:attrNameLst>
                                          <p:attrName>ppt_x</p:attrName>
                                        </p:attrNameLst>
                                      </p:cBhvr>
                                      <p:tavLst>
                                        <p:tav tm="0">
                                          <p:val>
                                            <p:strVal val="ppt_x"/>
                                          </p:val>
                                        </p:tav>
                                        <p:tav tm="100000">
                                          <p:val>
                                            <p:strVal val="ppt_x"/>
                                          </p:val>
                                        </p:tav>
                                      </p:tavLst>
                                    </p:anim>
                                    <p:anim calcmode="lin" valueType="num">
                                      <p:cBhvr>
                                        <p:cTn id="35" dur="1000"/>
                                        <p:tgtEl>
                                          <p:spTgt spid="13"/>
                                        </p:tgtEl>
                                        <p:attrNameLst>
                                          <p:attrName>ppt_y</p:attrName>
                                        </p:attrNameLst>
                                      </p:cBhvr>
                                      <p:tavLst>
                                        <p:tav tm="0">
                                          <p:val>
                                            <p:strVal val="ppt_y"/>
                                          </p:val>
                                        </p:tav>
                                        <p:tav tm="100000">
                                          <p:val>
                                            <p:strVal val="ppt_y+.1"/>
                                          </p:val>
                                        </p:tav>
                                      </p:tavLst>
                                    </p:anim>
                                    <p:set>
                                      <p:cBhvr>
                                        <p:cTn id="36" dur="1" fill="hold">
                                          <p:stCondLst>
                                            <p:cond delay="999"/>
                                          </p:stCondLst>
                                        </p:cTn>
                                        <p:tgtEl>
                                          <p:spTgt spid="13"/>
                                        </p:tgtEl>
                                        <p:attrNameLst>
                                          <p:attrName>style.visibility</p:attrName>
                                        </p:attrNameLst>
                                      </p:cBhvr>
                                      <p:to>
                                        <p:strVal val="hidden"/>
                                      </p:to>
                                    </p:set>
                                  </p:childTnLst>
                                </p:cTn>
                              </p:par>
                            </p:childTnLst>
                          </p:cTn>
                        </p:par>
                        <p:par>
                          <p:cTn id="37" fill="hold">
                            <p:stCondLst>
                              <p:cond delay="1000"/>
                            </p:stCondLst>
                            <p:childTnLst>
                              <p:par>
                                <p:cTn id="38" presetID="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2"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1000"/>
                                        <p:tgtEl>
                                          <p:spTgt spid="27"/>
                                        </p:tgtEl>
                                      </p:cBhvr>
                                    </p:animEffect>
                                    <p:anim calcmode="lin" valueType="num">
                                      <p:cBhvr>
                                        <p:cTn id="64" dur="1000" fill="hold"/>
                                        <p:tgtEl>
                                          <p:spTgt spid="27"/>
                                        </p:tgtEl>
                                        <p:attrNameLst>
                                          <p:attrName>ppt_x</p:attrName>
                                        </p:attrNameLst>
                                      </p:cBhvr>
                                      <p:tavLst>
                                        <p:tav tm="0">
                                          <p:val>
                                            <p:strVal val="#ppt_x"/>
                                          </p:val>
                                        </p:tav>
                                        <p:tav tm="100000">
                                          <p:val>
                                            <p:strVal val="#ppt_x"/>
                                          </p:val>
                                        </p:tav>
                                      </p:tavLst>
                                    </p:anim>
                                    <p:anim calcmode="lin" valueType="num">
                                      <p:cBhvr>
                                        <p:cTn id="65" dur="1000" fill="hold"/>
                                        <p:tgtEl>
                                          <p:spTgt spid="27"/>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1000"/>
                                        <p:tgtEl>
                                          <p:spTgt spid="23"/>
                                        </p:tgtEl>
                                      </p:cBhvr>
                                    </p:animEffect>
                                    <p:anim calcmode="lin" valueType="num">
                                      <p:cBhvr>
                                        <p:cTn id="70" dur="1000" fill="hold"/>
                                        <p:tgtEl>
                                          <p:spTgt spid="23"/>
                                        </p:tgtEl>
                                        <p:attrNameLst>
                                          <p:attrName>ppt_x</p:attrName>
                                        </p:attrNameLst>
                                      </p:cBhvr>
                                      <p:tavLst>
                                        <p:tav tm="0">
                                          <p:val>
                                            <p:strVal val="#ppt_x"/>
                                          </p:val>
                                        </p:tav>
                                        <p:tav tm="100000">
                                          <p:val>
                                            <p:strVal val="#ppt_x"/>
                                          </p:val>
                                        </p:tav>
                                      </p:tavLst>
                                    </p:anim>
                                    <p:anim calcmode="lin" valueType="num">
                                      <p:cBhvr>
                                        <p:cTn id="71" dur="100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6500"/>
                            </p:stCondLst>
                            <p:childTnLst>
                              <p:par>
                                <p:cTn id="73" presetID="42"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1000"/>
                                        <p:tgtEl>
                                          <p:spTgt spid="24"/>
                                        </p:tgtEl>
                                      </p:cBhvr>
                                    </p:animEffect>
                                    <p:anim calcmode="lin" valueType="num">
                                      <p:cBhvr>
                                        <p:cTn id="76" dur="1000" fill="hold"/>
                                        <p:tgtEl>
                                          <p:spTgt spid="24"/>
                                        </p:tgtEl>
                                        <p:attrNameLst>
                                          <p:attrName>ppt_x</p:attrName>
                                        </p:attrNameLst>
                                      </p:cBhvr>
                                      <p:tavLst>
                                        <p:tav tm="0">
                                          <p:val>
                                            <p:strVal val="#ppt_x"/>
                                          </p:val>
                                        </p:tav>
                                        <p:tav tm="100000">
                                          <p:val>
                                            <p:strVal val="#ppt_x"/>
                                          </p:val>
                                        </p:tav>
                                      </p:tavLst>
                                    </p:anim>
                                    <p:anim calcmode="lin" valueType="num">
                                      <p:cBhvr>
                                        <p:cTn id="77" dur="1000" fill="hold"/>
                                        <p:tgtEl>
                                          <p:spTgt spid="24"/>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childTnLst>
                          </p:cTn>
                        </p:par>
                        <p:par>
                          <p:cTn id="84" fill="hold">
                            <p:stCondLst>
                              <p:cond delay="8500"/>
                            </p:stCondLst>
                            <p:childTnLst>
                              <p:par>
                                <p:cTn id="85" presetID="42"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1000"/>
                                        <p:tgtEl>
                                          <p:spTgt spid="30"/>
                                        </p:tgtEl>
                                      </p:cBhvr>
                                    </p:animEffect>
                                    <p:anim calcmode="lin" valueType="num">
                                      <p:cBhvr>
                                        <p:cTn id="88" dur="1000" fill="hold"/>
                                        <p:tgtEl>
                                          <p:spTgt spid="30"/>
                                        </p:tgtEl>
                                        <p:attrNameLst>
                                          <p:attrName>ppt_x</p:attrName>
                                        </p:attrNameLst>
                                      </p:cBhvr>
                                      <p:tavLst>
                                        <p:tav tm="0">
                                          <p:val>
                                            <p:strVal val="#ppt_x"/>
                                          </p:val>
                                        </p:tav>
                                        <p:tav tm="100000">
                                          <p:val>
                                            <p:strVal val="#ppt_x"/>
                                          </p:val>
                                        </p:tav>
                                      </p:tavLst>
                                    </p:anim>
                                    <p:anim calcmode="lin" valueType="num">
                                      <p:cBhvr>
                                        <p:cTn id="89" dur="1000" fill="hold"/>
                                        <p:tgtEl>
                                          <p:spTgt spid="30"/>
                                        </p:tgtEl>
                                        <p:attrNameLst>
                                          <p:attrName>ppt_y</p:attrName>
                                        </p:attrNameLst>
                                      </p:cBhvr>
                                      <p:tavLst>
                                        <p:tav tm="0">
                                          <p:val>
                                            <p:strVal val="#ppt_y+.1"/>
                                          </p:val>
                                        </p:tav>
                                        <p:tav tm="100000">
                                          <p:val>
                                            <p:strVal val="#ppt_y"/>
                                          </p:val>
                                        </p:tav>
                                      </p:tavLst>
                                    </p:anim>
                                  </p:childTnLst>
                                </p:cTn>
                              </p:par>
                            </p:childTnLst>
                          </p:cTn>
                        </p:par>
                        <p:par>
                          <p:cTn id="90" fill="hold">
                            <p:stCondLst>
                              <p:cond delay="9500"/>
                            </p:stCondLst>
                            <p:childTnLst>
                              <p:par>
                                <p:cTn id="91" presetID="42" presetClass="entr" presetSubtype="0" fill="hold"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1" grpId="1"/>
      <p:bldP spid="11" grpId="2"/>
      <p:bldP spid="12" grpId="0" animBg="1"/>
      <p:bldP spid="13" grpId="0"/>
      <p:bldP spid="13" grpId="1"/>
      <p:bldP spid="21" grpId="0" animBg="1"/>
      <p:bldP spid="22" grpId="0" animBg="1"/>
      <p:bldP spid="23" grpId="0" animBg="1"/>
      <p:bldP spid="24" grpId="0" animBg="1"/>
      <p:bldP spid="25" grpId="0"/>
      <p:bldP spid="27" grpId="0" animBg="1"/>
      <p:bldP spid="28"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D’ESSAIS</a:t>
            </a:r>
            <a:endParaRPr lang="fr-FR" sz="2600" i="1" dirty="0">
              <a:latin typeface="Times New Roman" pitchFamily="18" charset="0"/>
              <a:cs typeface="Times New Roman" pitchFamily="18" charset="0"/>
            </a:endParaRPr>
          </a:p>
        </p:txBody>
      </p:sp>
      <p:sp>
        <p:nvSpPr>
          <p:cNvPr id="6145" name="Rectangle 1"/>
          <p:cNvSpPr>
            <a:spLocks noChangeArrowheads="1"/>
          </p:cNvSpPr>
          <p:nvPr/>
        </p:nvSpPr>
        <p:spPr bwMode="auto">
          <a:xfrm>
            <a:off x="1259634" y="332657"/>
            <a:ext cx="4341253"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1" fontAlgn="base" latinLnBrk="0" hangingPunct="1">
              <a:spcBef>
                <a:spcPct val="0"/>
              </a:spcBef>
              <a:spcAft>
                <a:spcPct val="0"/>
              </a:spcAft>
              <a:buClrTx/>
              <a:buSzTx/>
              <a:buFont typeface="Wingdings" pitchFamily="2" charset="2"/>
              <a:buChar char="q"/>
              <a:tabLst/>
            </a:pPr>
            <a:r>
              <a:rPr kumimoji="0" lang="fr-FR" sz="22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Caractéristiques des sables :</a:t>
            </a:r>
            <a:r>
              <a:rPr kumimoji="0" lang="fr-FR" sz="22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342900" marR="0" lvl="0" indent="-342900" algn="justLow" defTabSz="914400" rtl="0" eaLnBrk="1" fontAlgn="base" latinLnBrk="0" hangingPunct="1">
              <a:spcBef>
                <a:spcPct val="0"/>
              </a:spcBef>
              <a:spcAft>
                <a:spcPct val="0"/>
              </a:spcAft>
              <a:buClrTx/>
              <a:buSzTx/>
              <a:buFont typeface="Wingdings" pitchFamily="2" charset="2"/>
              <a:buChar char="q"/>
              <a:tabLst/>
            </a:pPr>
            <a:r>
              <a:rPr lang="fr-FR" sz="2200" b="1" u="sng" dirty="0" smtClean="0">
                <a:latin typeface="Times New Roman" pitchFamily="18" charset="0"/>
                <a:cs typeface="Times New Roman" pitchFamily="18" charset="0"/>
              </a:rPr>
              <a:t>Analyse granulométrique pour:</a:t>
            </a:r>
            <a:endParaRPr kumimoji="0" lang="fr-FR" sz="2200" b="0" i="0" u="sng"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8"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149" name="Rectangle 5"/>
          <p:cNvSpPr>
            <a:spLocks noChangeArrowheads="1"/>
          </p:cNvSpPr>
          <p:nvPr/>
        </p:nvSpPr>
        <p:spPr bwMode="auto">
          <a:xfrm>
            <a:off x="1187626" y="1988840"/>
            <a:ext cx="4703275"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800100" lvl="1" indent="-342900" algn="justLow" eaLnBrk="0" fontAlgn="base" hangingPunct="0">
              <a:spcBef>
                <a:spcPct val="0"/>
              </a:spcBef>
              <a:spcAft>
                <a:spcPct val="0"/>
              </a:spcAft>
              <a:buFont typeface="Wingdings" pitchFamily="2" charset="2"/>
              <a:buChar char="Ø"/>
            </a:pPr>
            <a:r>
              <a:rPr lang="fr-FR" sz="2200" b="1" u="sng" dirty="0">
                <a:solidFill>
                  <a:prstClr val="black"/>
                </a:solidFill>
                <a:latin typeface="Times New Roman" pitchFamily="18" charset="0"/>
                <a:ea typeface="Times New Roman" pitchFamily="18" charset="0"/>
                <a:cs typeface="Times New Roman" pitchFamily="18" charset="0"/>
              </a:rPr>
              <a:t>Sable de </a:t>
            </a:r>
            <a:r>
              <a:rPr lang="fr-FR" sz="2200" b="1" u="sng" dirty="0" smtClean="0">
                <a:solidFill>
                  <a:prstClr val="black"/>
                </a:solidFill>
                <a:latin typeface="Times New Roman" pitchFamily="18" charset="0"/>
                <a:ea typeface="Times New Roman" pitchFamily="18" charset="0"/>
                <a:cs typeface="Times New Roman" pitchFamily="18" charset="0"/>
              </a:rPr>
              <a:t>béton recyclé (SDB) </a:t>
            </a:r>
            <a:r>
              <a:rPr lang="fr-FR" sz="2200" b="1" dirty="0">
                <a:solidFill>
                  <a:prstClr val="black"/>
                </a:solidFill>
                <a:latin typeface="Times New Roman" pitchFamily="18" charset="0"/>
                <a:ea typeface="Times New Roman" pitchFamily="18" charset="0"/>
                <a:cs typeface="Times New Roman" pitchFamily="18" charset="0"/>
              </a:rPr>
              <a:t> :</a:t>
            </a:r>
            <a:endParaRPr lang="fr-FR" sz="2200" dirty="0">
              <a:solidFill>
                <a:prstClr val="black"/>
              </a:solidFill>
              <a:latin typeface="Times New Roman" pitchFamily="18" charset="0"/>
              <a:cs typeface="Times New Roman" pitchFamily="18" charset="0"/>
            </a:endParaRPr>
          </a:p>
        </p:txBody>
      </p:sp>
      <p:sp>
        <p:nvSpPr>
          <p:cNvPr id="7" name="Espace réservé du numéro de diapositive 6"/>
          <p:cNvSpPr>
            <a:spLocks noGrp="1"/>
          </p:cNvSpPr>
          <p:nvPr>
            <p:ph type="sldNum" sz="quarter" idx="12"/>
          </p:nvPr>
        </p:nvSpPr>
        <p:spPr/>
        <p:txBody>
          <a:bodyPr>
            <a:normAutofit/>
          </a:bodyPr>
          <a:lstStyle/>
          <a:p>
            <a:fld id="{7C04EE00-FFFE-4489-BF87-FC784A8F434D}" type="slidenum">
              <a:rPr lang="fr-FR" smtClean="0"/>
              <a:pPr/>
              <a:t>14</a:t>
            </a:fld>
            <a:endParaRPr lang="fr-FR" dirty="0"/>
          </a:p>
        </p:txBody>
      </p:sp>
      <p:sp>
        <p:nvSpPr>
          <p:cNvPr id="3" name="Rectangle 2"/>
          <p:cNvSpPr/>
          <p:nvPr/>
        </p:nvSpPr>
        <p:spPr>
          <a:xfrm>
            <a:off x="1343610" y="1628802"/>
            <a:ext cx="7800390" cy="430887"/>
          </a:xfrm>
          <a:prstGeom prst="rect">
            <a:avLst/>
          </a:prstGeom>
        </p:spPr>
        <p:txBody>
          <a:bodyPr wrap="square">
            <a:spAutoFit/>
          </a:bodyPr>
          <a:lstStyle/>
          <a:p>
            <a:pPr algn="just">
              <a:spcAft>
                <a:spcPts val="0"/>
              </a:spcAft>
              <a:tabLst>
                <a:tab pos="1828800" algn="l"/>
                <a:tab pos="2171700" algn="l"/>
                <a:tab pos="2628900" algn="l"/>
                <a:tab pos="3886200" algn="l"/>
              </a:tabLst>
            </a:pPr>
            <a:r>
              <a:rPr lang="fr-FR" sz="2200" dirty="0">
                <a:latin typeface="Times New Roman"/>
                <a:ea typeface="Times New Roman"/>
                <a:cs typeface="Arial"/>
              </a:rPr>
              <a:t>Le </a:t>
            </a:r>
            <a:r>
              <a:rPr lang="fr-FR" sz="2200" dirty="0" smtClean="0">
                <a:latin typeface="Times New Roman"/>
                <a:ea typeface="Times New Roman"/>
                <a:cs typeface="Arial"/>
              </a:rPr>
              <a:t>sable </a:t>
            </a:r>
            <a:r>
              <a:rPr lang="fr-FR" sz="2200" dirty="0">
                <a:latin typeface="Times New Roman"/>
                <a:ea typeface="Times New Roman"/>
                <a:cs typeface="Arial"/>
              </a:rPr>
              <a:t>utilisé pour la confection du </a:t>
            </a:r>
            <a:r>
              <a:rPr lang="fr-FR" sz="2200" dirty="0" smtClean="0">
                <a:latin typeface="Times New Roman"/>
                <a:ea typeface="Times New Roman"/>
                <a:cs typeface="Arial"/>
              </a:rPr>
              <a:t>mortier </a:t>
            </a:r>
            <a:r>
              <a:rPr lang="fr-FR" sz="2200" dirty="0">
                <a:latin typeface="Times New Roman"/>
                <a:ea typeface="Times New Roman"/>
                <a:cs typeface="Arial"/>
              </a:rPr>
              <a:t>est </a:t>
            </a:r>
            <a:r>
              <a:rPr lang="fr-FR" sz="2200" dirty="0" smtClean="0">
                <a:latin typeface="Times New Roman"/>
                <a:ea typeface="Times New Roman"/>
                <a:cs typeface="Arial"/>
              </a:rPr>
              <a:t>de Oued Souf.</a:t>
            </a:r>
            <a:endParaRPr lang="fr-FR" sz="2200" dirty="0">
              <a:ea typeface="Calibri"/>
              <a:cs typeface="Arial"/>
            </a:endParaRPr>
          </a:p>
        </p:txBody>
      </p:sp>
      <p:sp>
        <p:nvSpPr>
          <p:cNvPr id="14" name="Rectangle 13"/>
          <p:cNvSpPr/>
          <p:nvPr/>
        </p:nvSpPr>
        <p:spPr>
          <a:xfrm>
            <a:off x="468282" y="6444044"/>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11</a:t>
            </a:r>
            <a:endParaRPr lang="fr-FR" dirty="0"/>
          </a:p>
        </p:txBody>
      </p:sp>
      <p:graphicFrame>
        <p:nvGraphicFramePr>
          <p:cNvPr id="16" name="Graphique 15"/>
          <p:cNvGraphicFramePr>
            <a:graphicFrameLocks noChangeAspect="1"/>
          </p:cNvGraphicFramePr>
          <p:nvPr>
            <p:extLst>
              <p:ext uri="{D42A27DB-BD31-4B8C-83A1-F6EECF244321}">
                <p14:modId xmlns:p14="http://schemas.microsoft.com/office/powerpoint/2010/main" val="4056575473"/>
              </p:ext>
            </p:extLst>
          </p:nvPr>
        </p:nvGraphicFramePr>
        <p:xfrm>
          <a:off x="1787805" y="1268760"/>
          <a:ext cx="6912000" cy="4968552"/>
        </p:xfrm>
        <a:graphic>
          <a:graphicData uri="http://schemas.openxmlformats.org/drawingml/2006/chart">
            <c:chart xmlns:c="http://schemas.openxmlformats.org/drawingml/2006/chart" xmlns:r="http://schemas.openxmlformats.org/officeDocument/2006/relationships" r:id="rId2"/>
          </a:graphicData>
        </a:graphic>
      </p:graphicFrame>
      <p:sp>
        <p:nvSpPr>
          <p:cNvPr id="17" name="Rectangle 16"/>
          <p:cNvSpPr/>
          <p:nvPr/>
        </p:nvSpPr>
        <p:spPr>
          <a:xfrm>
            <a:off x="1236106" y="2350042"/>
            <a:ext cx="7800390" cy="430887"/>
          </a:xfrm>
          <a:prstGeom prst="rect">
            <a:avLst/>
          </a:prstGeom>
        </p:spPr>
        <p:txBody>
          <a:bodyPr wrap="square">
            <a:spAutoFit/>
          </a:bodyPr>
          <a:lstStyle/>
          <a:p>
            <a:pPr algn="just">
              <a:spcAft>
                <a:spcPts val="0"/>
              </a:spcAft>
              <a:tabLst>
                <a:tab pos="1828800" algn="l"/>
                <a:tab pos="2171700" algn="l"/>
                <a:tab pos="2628900" algn="l"/>
                <a:tab pos="3886200" algn="l"/>
              </a:tabLst>
            </a:pPr>
            <a:r>
              <a:rPr lang="fr-FR" sz="2200" dirty="0" smtClean="0">
                <a:latin typeface="Times New Roman"/>
                <a:ea typeface="Times New Roman"/>
                <a:cs typeface="Arial"/>
              </a:rPr>
              <a:t>Résulte du concassage d’un béton.</a:t>
            </a:r>
            <a:endParaRPr lang="fr-FR" sz="2200" dirty="0">
              <a:ea typeface="Calibri"/>
              <a:cs typeface="Arial"/>
            </a:endParaRPr>
          </a:p>
        </p:txBody>
      </p:sp>
      <p:sp>
        <p:nvSpPr>
          <p:cNvPr id="18" name="Rectangle 5"/>
          <p:cNvSpPr>
            <a:spLocks noChangeArrowheads="1"/>
          </p:cNvSpPr>
          <p:nvPr/>
        </p:nvSpPr>
        <p:spPr bwMode="auto">
          <a:xfrm>
            <a:off x="1196294" y="2635752"/>
            <a:ext cx="5031890"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800100" lvl="1" indent="-342900" algn="justLow" eaLnBrk="0" fontAlgn="base" hangingPunct="0">
              <a:spcBef>
                <a:spcPct val="0"/>
              </a:spcBef>
              <a:spcAft>
                <a:spcPct val="0"/>
              </a:spcAft>
              <a:buFont typeface="Wingdings" pitchFamily="2" charset="2"/>
              <a:buChar char="Ø"/>
            </a:pPr>
            <a:r>
              <a:rPr lang="fr-FR" sz="2200" b="1" u="sng" dirty="0">
                <a:solidFill>
                  <a:prstClr val="black"/>
                </a:solidFill>
                <a:latin typeface="Times New Roman" pitchFamily="18" charset="0"/>
                <a:ea typeface="Times New Roman" pitchFamily="18" charset="0"/>
                <a:cs typeface="Times New Roman" pitchFamily="18" charset="0"/>
              </a:rPr>
              <a:t>Sable de </a:t>
            </a:r>
            <a:r>
              <a:rPr lang="fr-FR" sz="2200" b="1" u="sng" dirty="0" smtClean="0">
                <a:solidFill>
                  <a:prstClr val="black"/>
                </a:solidFill>
                <a:latin typeface="Times New Roman" pitchFamily="18" charset="0"/>
                <a:ea typeface="Times New Roman" pitchFamily="18" charset="0"/>
                <a:cs typeface="Times New Roman" pitchFamily="18" charset="0"/>
              </a:rPr>
              <a:t>brique recyclé (SDBR) </a:t>
            </a:r>
            <a:r>
              <a:rPr lang="fr-FR" sz="2200" b="1" dirty="0" smtClean="0">
                <a:solidFill>
                  <a:prstClr val="black"/>
                </a:solidFill>
                <a:latin typeface="Times New Roman" pitchFamily="18" charset="0"/>
                <a:ea typeface="Times New Roman" pitchFamily="18" charset="0"/>
                <a:cs typeface="Times New Roman" pitchFamily="18" charset="0"/>
              </a:rPr>
              <a:t> :</a:t>
            </a:r>
            <a:endParaRPr lang="fr-FR" sz="2200" dirty="0">
              <a:solidFill>
                <a:prstClr val="black"/>
              </a:solidFill>
              <a:latin typeface="Times New Roman" pitchFamily="18" charset="0"/>
              <a:cs typeface="Times New Roman" pitchFamily="18" charset="0"/>
            </a:endParaRPr>
          </a:p>
        </p:txBody>
      </p:sp>
      <p:sp>
        <p:nvSpPr>
          <p:cNvPr id="19" name="Rectangle 18"/>
          <p:cNvSpPr/>
          <p:nvPr/>
        </p:nvSpPr>
        <p:spPr>
          <a:xfrm>
            <a:off x="1236106" y="2996954"/>
            <a:ext cx="7800390" cy="430887"/>
          </a:xfrm>
          <a:prstGeom prst="rect">
            <a:avLst/>
          </a:prstGeom>
        </p:spPr>
        <p:txBody>
          <a:bodyPr wrap="square">
            <a:spAutoFit/>
          </a:bodyPr>
          <a:lstStyle/>
          <a:p>
            <a:pPr algn="just">
              <a:spcAft>
                <a:spcPts val="0"/>
              </a:spcAft>
              <a:tabLst>
                <a:tab pos="1828800" algn="l"/>
                <a:tab pos="2171700" algn="l"/>
                <a:tab pos="2628900" algn="l"/>
                <a:tab pos="3886200" algn="l"/>
              </a:tabLst>
            </a:pPr>
            <a:r>
              <a:rPr lang="fr-FR" sz="2200" dirty="0" smtClean="0">
                <a:latin typeface="Times New Roman"/>
                <a:ea typeface="Times New Roman"/>
                <a:cs typeface="Arial"/>
              </a:rPr>
              <a:t>Résulte du concassage de brique.</a:t>
            </a:r>
            <a:endParaRPr lang="fr-FR" sz="2200" dirty="0">
              <a:ea typeface="Calibri"/>
              <a:cs typeface="Arial"/>
            </a:endParaRPr>
          </a:p>
        </p:txBody>
      </p:sp>
      <p:sp>
        <p:nvSpPr>
          <p:cNvPr id="4" name="Rectangle 3"/>
          <p:cNvSpPr/>
          <p:nvPr/>
        </p:nvSpPr>
        <p:spPr>
          <a:xfrm>
            <a:off x="1187624" y="1268762"/>
            <a:ext cx="3526928" cy="430887"/>
          </a:xfrm>
          <a:prstGeom prst="rect">
            <a:avLst/>
          </a:prstGeom>
        </p:spPr>
        <p:txBody>
          <a:bodyPr wrap="none">
            <a:spAutoFit/>
          </a:bodyPr>
          <a:lstStyle/>
          <a:p>
            <a:pPr marL="800100" lvl="1" indent="-342900" algn="justLow" eaLnBrk="0" fontAlgn="base" hangingPunct="0">
              <a:spcBef>
                <a:spcPct val="0"/>
              </a:spcBef>
              <a:spcAft>
                <a:spcPct val="0"/>
              </a:spcAft>
              <a:buFont typeface="Wingdings" pitchFamily="2" charset="2"/>
              <a:buChar char="Ø"/>
            </a:pPr>
            <a:r>
              <a:rPr lang="fr-FR" sz="2200" b="1" u="sng" dirty="0">
                <a:latin typeface="Times New Roman" pitchFamily="18" charset="0"/>
                <a:ea typeface="Times New Roman" pitchFamily="18" charset="0"/>
                <a:cs typeface="Times New Roman" pitchFamily="18" charset="0"/>
              </a:rPr>
              <a:t>Sable de dune (SN) </a:t>
            </a:r>
            <a:r>
              <a:rPr lang="fr-FR" sz="2200" b="1" dirty="0">
                <a:latin typeface="Times New Roman" pitchFamily="18" charset="0"/>
                <a:ea typeface="Times New Roman" pitchFamily="18" charset="0"/>
                <a:cs typeface="Times New Roman" pitchFamily="18" charset="0"/>
              </a:rPr>
              <a:t> :</a:t>
            </a:r>
            <a:endParaRPr lang="fr-FR" sz="2200" dirty="0">
              <a:latin typeface="Times New Roman" pitchFamily="18" charset="0"/>
              <a:cs typeface="Times New Roman" pitchFamily="18" charset="0"/>
            </a:endParaRPr>
          </a:p>
        </p:txBody>
      </p:sp>
    </p:spTree>
    <p:extLst>
      <p:ext uri="{BB962C8B-B14F-4D97-AF65-F5344CB8AC3E}">
        <p14:creationId xmlns:p14="http://schemas.microsoft.com/office/powerpoint/2010/main" val="2910275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145">
                                            <p:txEl>
                                              <p:pRg st="0" end="0"/>
                                            </p:txEl>
                                          </p:spTgt>
                                        </p:tgtEl>
                                        <p:attrNameLst>
                                          <p:attrName>style.visibility</p:attrName>
                                        </p:attrNameLst>
                                      </p:cBhvr>
                                      <p:to>
                                        <p:strVal val="visible"/>
                                      </p:to>
                                    </p:set>
                                    <p:animEffect transition="in" filter="wipe(down)">
                                      <p:cBhvr>
                                        <p:cTn id="7" dur="290">
                                          <p:stCondLst>
                                            <p:cond delay="0"/>
                                          </p:stCondLst>
                                        </p:cTn>
                                        <p:tgtEl>
                                          <p:spTgt spid="6145">
                                            <p:txEl>
                                              <p:pRg st="0" end="0"/>
                                            </p:txEl>
                                          </p:spTgt>
                                        </p:tgtEl>
                                      </p:cBhvr>
                                    </p:animEffect>
                                    <p:anim calcmode="lin" valueType="num">
                                      <p:cBhvr>
                                        <p:cTn id="8" dur="911" tmFilter="0,0; 0.14,0.36; 0.43,0.73; 0.71,0.91; 1.0,1.0">
                                          <p:stCondLst>
                                            <p:cond delay="0"/>
                                          </p:stCondLst>
                                        </p:cTn>
                                        <p:tgtEl>
                                          <p:spTgt spid="6145">
                                            <p:txEl>
                                              <p:pRg st="0" end="0"/>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145">
                                            <p:txEl>
                                              <p:pRg st="0" end="0"/>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145">
                                            <p:txEl>
                                              <p:pRg st="0" end="0"/>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145">
                                            <p:txEl>
                                              <p:pRg st="0" end="0"/>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145">
                                            <p:txEl>
                                              <p:pRg st="0" end="0"/>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6145">
                                            <p:txEl>
                                              <p:pRg st="0" end="0"/>
                                            </p:txEl>
                                          </p:spTgt>
                                        </p:tgtEl>
                                      </p:cBhvr>
                                      <p:to x="100000" y="60000"/>
                                    </p:animScale>
                                    <p:animScale>
                                      <p:cBhvr>
                                        <p:cTn id="14" dur="83" decel="50000">
                                          <p:stCondLst>
                                            <p:cond delay="338"/>
                                          </p:stCondLst>
                                        </p:cTn>
                                        <p:tgtEl>
                                          <p:spTgt spid="6145">
                                            <p:txEl>
                                              <p:pRg st="0" end="0"/>
                                            </p:txEl>
                                          </p:spTgt>
                                        </p:tgtEl>
                                      </p:cBhvr>
                                      <p:to x="100000" y="100000"/>
                                    </p:animScale>
                                    <p:animScale>
                                      <p:cBhvr>
                                        <p:cTn id="15" dur="13">
                                          <p:stCondLst>
                                            <p:cond delay="656"/>
                                          </p:stCondLst>
                                        </p:cTn>
                                        <p:tgtEl>
                                          <p:spTgt spid="6145">
                                            <p:txEl>
                                              <p:pRg st="0" end="0"/>
                                            </p:txEl>
                                          </p:spTgt>
                                        </p:tgtEl>
                                      </p:cBhvr>
                                      <p:to x="100000" y="80000"/>
                                    </p:animScale>
                                    <p:animScale>
                                      <p:cBhvr>
                                        <p:cTn id="16" dur="83" decel="50000">
                                          <p:stCondLst>
                                            <p:cond delay="669"/>
                                          </p:stCondLst>
                                        </p:cTn>
                                        <p:tgtEl>
                                          <p:spTgt spid="6145">
                                            <p:txEl>
                                              <p:pRg st="0" end="0"/>
                                            </p:txEl>
                                          </p:spTgt>
                                        </p:tgtEl>
                                      </p:cBhvr>
                                      <p:to x="100000" y="100000"/>
                                    </p:animScale>
                                    <p:animScale>
                                      <p:cBhvr>
                                        <p:cTn id="17" dur="13">
                                          <p:stCondLst>
                                            <p:cond delay="821"/>
                                          </p:stCondLst>
                                        </p:cTn>
                                        <p:tgtEl>
                                          <p:spTgt spid="6145">
                                            <p:txEl>
                                              <p:pRg st="0" end="0"/>
                                            </p:txEl>
                                          </p:spTgt>
                                        </p:tgtEl>
                                      </p:cBhvr>
                                      <p:to x="100000" y="90000"/>
                                    </p:animScale>
                                    <p:animScale>
                                      <p:cBhvr>
                                        <p:cTn id="18" dur="83" decel="50000">
                                          <p:stCondLst>
                                            <p:cond delay="834"/>
                                          </p:stCondLst>
                                        </p:cTn>
                                        <p:tgtEl>
                                          <p:spTgt spid="6145">
                                            <p:txEl>
                                              <p:pRg st="0" end="0"/>
                                            </p:txEl>
                                          </p:spTgt>
                                        </p:tgtEl>
                                      </p:cBhvr>
                                      <p:to x="100000" y="100000"/>
                                    </p:animScale>
                                    <p:animScale>
                                      <p:cBhvr>
                                        <p:cTn id="19" dur="13">
                                          <p:stCondLst>
                                            <p:cond delay="904"/>
                                          </p:stCondLst>
                                        </p:cTn>
                                        <p:tgtEl>
                                          <p:spTgt spid="6145">
                                            <p:txEl>
                                              <p:pRg st="0" end="0"/>
                                            </p:txEl>
                                          </p:spTgt>
                                        </p:tgtEl>
                                      </p:cBhvr>
                                      <p:to x="100000" y="95000"/>
                                    </p:animScale>
                                    <p:animScale>
                                      <p:cBhvr>
                                        <p:cTn id="20" dur="83" decel="50000">
                                          <p:stCondLst>
                                            <p:cond delay="917"/>
                                          </p:stCondLst>
                                        </p:cTn>
                                        <p:tgtEl>
                                          <p:spTgt spid="6145">
                                            <p:txEl>
                                              <p:pRg st="0" end="0"/>
                                            </p:txEl>
                                          </p:spTgt>
                                        </p:tgtEl>
                                      </p:cBhvr>
                                      <p:to x="100000" y="100000"/>
                                    </p:animScale>
                                  </p:childTnLst>
                                </p:cTn>
                              </p:par>
                            </p:childTnLst>
                          </p:cTn>
                        </p:par>
                        <p:par>
                          <p:cTn id="21" fill="hold">
                            <p:stCondLst>
                              <p:cond delay="1000"/>
                            </p:stCondLst>
                            <p:childTnLst>
                              <p:par>
                                <p:cTn id="22" presetID="26" presetClass="entr" presetSubtype="0" fill="hold" nodeType="afterEffect">
                                  <p:stCondLst>
                                    <p:cond delay="0"/>
                                  </p:stCondLst>
                                  <p:childTnLst>
                                    <p:set>
                                      <p:cBhvr>
                                        <p:cTn id="23" dur="1" fill="hold">
                                          <p:stCondLst>
                                            <p:cond delay="0"/>
                                          </p:stCondLst>
                                        </p:cTn>
                                        <p:tgtEl>
                                          <p:spTgt spid="6145">
                                            <p:txEl>
                                              <p:pRg st="1" end="1"/>
                                            </p:txEl>
                                          </p:spTgt>
                                        </p:tgtEl>
                                        <p:attrNameLst>
                                          <p:attrName>style.visibility</p:attrName>
                                        </p:attrNameLst>
                                      </p:cBhvr>
                                      <p:to>
                                        <p:strVal val="visible"/>
                                      </p:to>
                                    </p:set>
                                    <p:animEffect transition="in" filter="wipe(down)">
                                      <p:cBhvr>
                                        <p:cTn id="24" dur="290">
                                          <p:stCondLst>
                                            <p:cond delay="0"/>
                                          </p:stCondLst>
                                        </p:cTn>
                                        <p:tgtEl>
                                          <p:spTgt spid="6145">
                                            <p:txEl>
                                              <p:pRg st="1" end="1"/>
                                            </p:txEl>
                                          </p:spTgt>
                                        </p:tgtEl>
                                      </p:cBhvr>
                                    </p:animEffect>
                                    <p:anim calcmode="lin" valueType="num">
                                      <p:cBhvr>
                                        <p:cTn id="25" dur="911" tmFilter="0,0; 0.14,0.36; 0.43,0.73; 0.71,0.91; 1.0,1.0">
                                          <p:stCondLst>
                                            <p:cond delay="0"/>
                                          </p:stCondLst>
                                        </p:cTn>
                                        <p:tgtEl>
                                          <p:spTgt spid="6145">
                                            <p:txEl>
                                              <p:pRg st="1" end="1"/>
                                            </p:txEl>
                                          </p:spTgt>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6145">
                                            <p:txEl>
                                              <p:pRg st="1" end="1"/>
                                            </p:txEl>
                                          </p:spTgt>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6145">
                                            <p:txEl>
                                              <p:pRg st="1" end="1"/>
                                            </p:txEl>
                                          </p:spTgt>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6145">
                                            <p:txEl>
                                              <p:pRg st="1" end="1"/>
                                            </p:txEl>
                                          </p:spTgt>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6145">
                                            <p:txEl>
                                              <p:pRg st="1" end="1"/>
                                            </p:txEl>
                                          </p:spTgt>
                                        </p:tgtEl>
                                        <p:attrNameLst>
                                          <p:attrName>ppt_y</p:attrName>
                                        </p:attrNameLst>
                                      </p:cBhvr>
                                      <p:tavLst>
                                        <p:tav tm="0" fmla="#ppt_y-sin(pi*$)/81">
                                          <p:val>
                                            <p:fltVal val="0"/>
                                          </p:val>
                                        </p:tav>
                                        <p:tav tm="100000">
                                          <p:val>
                                            <p:fltVal val="1"/>
                                          </p:val>
                                        </p:tav>
                                      </p:tavLst>
                                    </p:anim>
                                    <p:animScale>
                                      <p:cBhvr>
                                        <p:cTn id="30" dur="13">
                                          <p:stCondLst>
                                            <p:cond delay="325"/>
                                          </p:stCondLst>
                                        </p:cTn>
                                        <p:tgtEl>
                                          <p:spTgt spid="6145">
                                            <p:txEl>
                                              <p:pRg st="1" end="1"/>
                                            </p:txEl>
                                          </p:spTgt>
                                        </p:tgtEl>
                                      </p:cBhvr>
                                      <p:to x="100000" y="60000"/>
                                    </p:animScale>
                                    <p:animScale>
                                      <p:cBhvr>
                                        <p:cTn id="31" dur="83" decel="50000">
                                          <p:stCondLst>
                                            <p:cond delay="338"/>
                                          </p:stCondLst>
                                        </p:cTn>
                                        <p:tgtEl>
                                          <p:spTgt spid="6145">
                                            <p:txEl>
                                              <p:pRg st="1" end="1"/>
                                            </p:txEl>
                                          </p:spTgt>
                                        </p:tgtEl>
                                      </p:cBhvr>
                                      <p:to x="100000" y="100000"/>
                                    </p:animScale>
                                    <p:animScale>
                                      <p:cBhvr>
                                        <p:cTn id="32" dur="13">
                                          <p:stCondLst>
                                            <p:cond delay="656"/>
                                          </p:stCondLst>
                                        </p:cTn>
                                        <p:tgtEl>
                                          <p:spTgt spid="6145">
                                            <p:txEl>
                                              <p:pRg st="1" end="1"/>
                                            </p:txEl>
                                          </p:spTgt>
                                        </p:tgtEl>
                                      </p:cBhvr>
                                      <p:to x="100000" y="80000"/>
                                    </p:animScale>
                                    <p:animScale>
                                      <p:cBhvr>
                                        <p:cTn id="33" dur="83" decel="50000">
                                          <p:stCondLst>
                                            <p:cond delay="669"/>
                                          </p:stCondLst>
                                        </p:cTn>
                                        <p:tgtEl>
                                          <p:spTgt spid="6145">
                                            <p:txEl>
                                              <p:pRg st="1" end="1"/>
                                            </p:txEl>
                                          </p:spTgt>
                                        </p:tgtEl>
                                      </p:cBhvr>
                                      <p:to x="100000" y="100000"/>
                                    </p:animScale>
                                    <p:animScale>
                                      <p:cBhvr>
                                        <p:cTn id="34" dur="13">
                                          <p:stCondLst>
                                            <p:cond delay="821"/>
                                          </p:stCondLst>
                                        </p:cTn>
                                        <p:tgtEl>
                                          <p:spTgt spid="6145">
                                            <p:txEl>
                                              <p:pRg st="1" end="1"/>
                                            </p:txEl>
                                          </p:spTgt>
                                        </p:tgtEl>
                                      </p:cBhvr>
                                      <p:to x="100000" y="90000"/>
                                    </p:animScale>
                                    <p:animScale>
                                      <p:cBhvr>
                                        <p:cTn id="35" dur="83" decel="50000">
                                          <p:stCondLst>
                                            <p:cond delay="834"/>
                                          </p:stCondLst>
                                        </p:cTn>
                                        <p:tgtEl>
                                          <p:spTgt spid="6145">
                                            <p:txEl>
                                              <p:pRg st="1" end="1"/>
                                            </p:txEl>
                                          </p:spTgt>
                                        </p:tgtEl>
                                      </p:cBhvr>
                                      <p:to x="100000" y="100000"/>
                                    </p:animScale>
                                    <p:animScale>
                                      <p:cBhvr>
                                        <p:cTn id="36" dur="13">
                                          <p:stCondLst>
                                            <p:cond delay="904"/>
                                          </p:stCondLst>
                                        </p:cTn>
                                        <p:tgtEl>
                                          <p:spTgt spid="6145">
                                            <p:txEl>
                                              <p:pRg st="1" end="1"/>
                                            </p:txEl>
                                          </p:spTgt>
                                        </p:tgtEl>
                                      </p:cBhvr>
                                      <p:to x="100000" y="95000"/>
                                    </p:animScale>
                                    <p:animScale>
                                      <p:cBhvr>
                                        <p:cTn id="37" dur="83" decel="50000">
                                          <p:stCondLst>
                                            <p:cond delay="917"/>
                                          </p:stCondLst>
                                        </p:cTn>
                                        <p:tgtEl>
                                          <p:spTgt spid="6145">
                                            <p:txEl>
                                              <p:pRg st="1" end="1"/>
                                            </p:txEl>
                                          </p:spTgt>
                                        </p:tgtEl>
                                      </p:cBhvr>
                                      <p:to x="100000" y="100000"/>
                                    </p:animScale>
                                  </p:childTnLst>
                                </p:cTn>
                              </p:par>
                            </p:childTnLst>
                          </p:cTn>
                        </p:par>
                        <p:par>
                          <p:cTn id="38" fill="hold">
                            <p:stCondLst>
                              <p:cond delay="2000"/>
                            </p:stCondLst>
                            <p:childTnLst>
                              <p:par>
                                <p:cTn id="39" presetID="26"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80">
                                          <p:stCondLst>
                                            <p:cond delay="0"/>
                                          </p:stCondLst>
                                        </p:cTn>
                                        <p:tgtEl>
                                          <p:spTgt spid="4"/>
                                        </p:tgtEl>
                                      </p:cBhvr>
                                    </p:animEffect>
                                    <p:anim calcmode="lin" valueType="num">
                                      <p:cBhvr>
                                        <p:cTn id="4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tgtEl>
                                      </p:cBhvr>
                                      <p:to x="100000" y="60000"/>
                                    </p:animScale>
                                    <p:animScale>
                                      <p:cBhvr>
                                        <p:cTn id="48" dur="166" decel="50000">
                                          <p:stCondLst>
                                            <p:cond delay="676"/>
                                          </p:stCondLst>
                                        </p:cTn>
                                        <p:tgtEl>
                                          <p:spTgt spid="4"/>
                                        </p:tgtEl>
                                      </p:cBhvr>
                                      <p:to x="100000" y="100000"/>
                                    </p:animScale>
                                    <p:animScale>
                                      <p:cBhvr>
                                        <p:cTn id="49" dur="26">
                                          <p:stCondLst>
                                            <p:cond delay="1312"/>
                                          </p:stCondLst>
                                        </p:cTn>
                                        <p:tgtEl>
                                          <p:spTgt spid="4"/>
                                        </p:tgtEl>
                                      </p:cBhvr>
                                      <p:to x="100000" y="80000"/>
                                    </p:animScale>
                                    <p:animScale>
                                      <p:cBhvr>
                                        <p:cTn id="50" dur="166" decel="50000">
                                          <p:stCondLst>
                                            <p:cond delay="1338"/>
                                          </p:stCondLst>
                                        </p:cTn>
                                        <p:tgtEl>
                                          <p:spTgt spid="4"/>
                                        </p:tgtEl>
                                      </p:cBhvr>
                                      <p:to x="100000" y="100000"/>
                                    </p:animScale>
                                    <p:animScale>
                                      <p:cBhvr>
                                        <p:cTn id="51" dur="26">
                                          <p:stCondLst>
                                            <p:cond delay="1642"/>
                                          </p:stCondLst>
                                        </p:cTn>
                                        <p:tgtEl>
                                          <p:spTgt spid="4"/>
                                        </p:tgtEl>
                                      </p:cBhvr>
                                      <p:to x="100000" y="90000"/>
                                    </p:animScale>
                                    <p:animScale>
                                      <p:cBhvr>
                                        <p:cTn id="52" dur="166" decel="50000">
                                          <p:stCondLst>
                                            <p:cond delay="1668"/>
                                          </p:stCondLst>
                                        </p:cTn>
                                        <p:tgtEl>
                                          <p:spTgt spid="4"/>
                                        </p:tgtEl>
                                      </p:cBhvr>
                                      <p:to x="100000" y="100000"/>
                                    </p:animScale>
                                    <p:animScale>
                                      <p:cBhvr>
                                        <p:cTn id="53" dur="26">
                                          <p:stCondLst>
                                            <p:cond delay="1808"/>
                                          </p:stCondLst>
                                        </p:cTn>
                                        <p:tgtEl>
                                          <p:spTgt spid="4"/>
                                        </p:tgtEl>
                                      </p:cBhvr>
                                      <p:to x="100000" y="95000"/>
                                    </p:animScale>
                                    <p:animScale>
                                      <p:cBhvr>
                                        <p:cTn id="54" dur="166" decel="50000">
                                          <p:stCondLst>
                                            <p:cond delay="1834"/>
                                          </p:stCondLst>
                                        </p:cTn>
                                        <p:tgtEl>
                                          <p:spTgt spid="4"/>
                                        </p:tgtEl>
                                      </p:cBhvr>
                                      <p:to x="100000" y="100000"/>
                                    </p:animScale>
                                  </p:childTnLst>
                                </p:cTn>
                              </p:par>
                            </p:childTnLst>
                          </p:cTn>
                        </p:par>
                        <p:par>
                          <p:cTn id="55" fill="hold">
                            <p:stCondLst>
                              <p:cond delay="4000"/>
                            </p:stCondLst>
                            <p:childTnLst>
                              <p:par>
                                <p:cTn id="56" presetID="2" presetClass="entr" presetSubtype="4"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fill="hold"/>
                                        <p:tgtEl>
                                          <p:spTgt spid="3"/>
                                        </p:tgtEl>
                                        <p:attrNameLst>
                                          <p:attrName>ppt_x</p:attrName>
                                        </p:attrNameLst>
                                      </p:cBhvr>
                                      <p:tavLst>
                                        <p:tav tm="0">
                                          <p:val>
                                            <p:strVal val="#ppt_x"/>
                                          </p:val>
                                        </p:tav>
                                        <p:tav tm="100000">
                                          <p:val>
                                            <p:strVal val="#ppt_x"/>
                                          </p:val>
                                        </p:tav>
                                      </p:tavLst>
                                    </p:anim>
                                    <p:anim calcmode="lin" valueType="num">
                                      <p:cBhvr additive="base">
                                        <p:cTn id="59" dur="500" fill="hold"/>
                                        <p:tgtEl>
                                          <p:spTgt spid="3"/>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26" presetClass="entr" presetSubtype="0" fill="hold" grpId="0" nodeType="afterEffect">
                                  <p:stCondLst>
                                    <p:cond delay="0"/>
                                  </p:stCondLst>
                                  <p:childTnLst>
                                    <p:set>
                                      <p:cBhvr>
                                        <p:cTn id="62" dur="1" fill="hold">
                                          <p:stCondLst>
                                            <p:cond delay="0"/>
                                          </p:stCondLst>
                                        </p:cTn>
                                        <p:tgtEl>
                                          <p:spTgt spid="6149"/>
                                        </p:tgtEl>
                                        <p:attrNameLst>
                                          <p:attrName>style.visibility</p:attrName>
                                        </p:attrNameLst>
                                      </p:cBhvr>
                                      <p:to>
                                        <p:strVal val="visible"/>
                                      </p:to>
                                    </p:set>
                                    <p:animEffect transition="in" filter="wipe(down)">
                                      <p:cBhvr>
                                        <p:cTn id="63" dur="580">
                                          <p:stCondLst>
                                            <p:cond delay="0"/>
                                          </p:stCondLst>
                                        </p:cTn>
                                        <p:tgtEl>
                                          <p:spTgt spid="6149"/>
                                        </p:tgtEl>
                                      </p:cBhvr>
                                    </p:animEffect>
                                    <p:anim calcmode="lin" valueType="num">
                                      <p:cBhvr>
                                        <p:cTn id="64" dur="1822" tmFilter="0,0; 0.14,0.36; 0.43,0.73; 0.71,0.91; 1.0,1.0">
                                          <p:stCondLst>
                                            <p:cond delay="0"/>
                                          </p:stCondLst>
                                        </p:cTn>
                                        <p:tgtEl>
                                          <p:spTgt spid="6149"/>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6149"/>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6149"/>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6149"/>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6149"/>
                                        </p:tgtEl>
                                        <p:attrNameLst>
                                          <p:attrName>ppt_y</p:attrName>
                                        </p:attrNameLst>
                                      </p:cBhvr>
                                      <p:tavLst>
                                        <p:tav tm="0" fmla="#ppt_y-sin(pi*$)/81">
                                          <p:val>
                                            <p:fltVal val="0"/>
                                          </p:val>
                                        </p:tav>
                                        <p:tav tm="100000">
                                          <p:val>
                                            <p:fltVal val="1"/>
                                          </p:val>
                                        </p:tav>
                                      </p:tavLst>
                                    </p:anim>
                                    <p:animScale>
                                      <p:cBhvr>
                                        <p:cTn id="69" dur="26">
                                          <p:stCondLst>
                                            <p:cond delay="650"/>
                                          </p:stCondLst>
                                        </p:cTn>
                                        <p:tgtEl>
                                          <p:spTgt spid="6149"/>
                                        </p:tgtEl>
                                      </p:cBhvr>
                                      <p:to x="100000" y="60000"/>
                                    </p:animScale>
                                    <p:animScale>
                                      <p:cBhvr>
                                        <p:cTn id="70" dur="166" decel="50000">
                                          <p:stCondLst>
                                            <p:cond delay="676"/>
                                          </p:stCondLst>
                                        </p:cTn>
                                        <p:tgtEl>
                                          <p:spTgt spid="6149"/>
                                        </p:tgtEl>
                                      </p:cBhvr>
                                      <p:to x="100000" y="100000"/>
                                    </p:animScale>
                                    <p:animScale>
                                      <p:cBhvr>
                                        <p:cTn id="71" dur="26">
                                          <p:stCondLst>
                                            <p:cond delay="1312"/>
                                          </p:stCondLst>
                                        </p:cTn>
                                        <p:tgtEl>
                                          <p:spTgt spid="6149"/>
                                        </p:tgtEl>
                                      </p:cBhvr>
                                      <p:to x="100000" y="80000"/>
                                    </p:animScale>
                                    <p:animScale>
                                      <p:cBhvr>
                                        <p:cTn id="72" dur="166" decel="50000">
                                          <p:stCondLst>
                                            <p:cond delay="1338"/>
                                          </p:stCondLst>
                                        </p:cTn>
                                        <p:tgtEl>
                                          <p:spTgt spid="6149"/>
                                        </p:tgtEl>
                                      </p:cBhvr>
                                      <p:to x="100000" y="100000"/>
                                    </p:animScale>
                                    <p:animScale>
                                      <p:cBhvr>
                                        <p:cTn id="73" dur="26">
                                          <p:stCondLst>
                                            <p:cond delay="1642"/>
                                          </p:stCondLst>
                                        </p:cTn>
                                        <p:tgtEl>
                                          <p:spTgt spid="6149"/>
                                        </p:tgtEl>
                                      </p:cBhvr>
                                      <p:to x="100000" y="90000"/>
                                    </p:animScale>
                                    <p:animScale>
                                      <p:cBhvr>
                                        <p:cTn id="74" dur="166" decel="50000">
                                          <p:stCondLst>
                                            <p:cond delay="1668"/>
                                          </p:stCondLst>
                                        </p:cTn>
                                        <p:tgtEl>
                                          <p:spTgt spid="6149"/>
                                        </p:tgtEl>
                                      </p:cBhvr>
                                      <p:to x="100000" y="100000"/>
                                    </p:animScale>
                                    <p:animScale>
                                      <p:cBhvr>
                                        <p:cTn id="75" dur="26">
                                          <p:stCondLst>
                                            <p:cond delay="1808"/>
                                          </p:stCondLst>
                                        </p:cTn>
                                        <p:tgtEl>
                                          <p:spTgt spid="6149"/>
                                        </p:tgtEl>
                                      </p:cBhvr>
                                      <p:to x="100000" y="95000"/>
                                    </p:animScale>
                                    <p:animScale>
                                      <p:cBhvr>
                                        <p:cTn id="76" dur="166" decel="50000">
                                          <p:stCondLst>
                                            <p:cond delay="1834"/>
                                          </p:stCondLst>
                                        </p:cTn>
                                        <p:tgtEl>
                                          <p:spTgt spid="6149"/>
                                        </p:tgtEl>
                                      </p:cBhvr>
                                      <p:to x="100000" y="100000"/>
                                    </p:animScale>
                                  </p:childTnLst>
                                </p:cTn>
                              </p:par>
                            </p:childTnLst>
                          </p:cTn>
                        </p:par>
                        <p:par>
                          <p:cTn id="77" fill="hold">
                            <p:stCondLst>
                              <p:cond delay="6500"/>
                            </p:stCondLst>
                            <p:childTnLst>
                              <p:par>
                                <p:cTn id="78" presetID="2" presetClass="entr" presetSubtype="4"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fill="hold"/>
                                        <p:tgtEl>
                                          <p:spTgt spid="17"/>
                                        </p:tgtEl>
                                        <p:attrNameLst>
                                          <p:attrName>ppt_x</p:attrName>
                                        </p:attrNameLst>
                                      </p:cBhvr>
                                      <p:tavLst>
                                        <p:tav tm="0">
                                          <p:val>
                                            <p:strVal val="#ppt_x"/>
                                          </p:val>
                                        </p:tav>
                                        <p:tav tm="100000">
                                          <p:val>
                                            <p:strVal val="#ppt_x"/>
                                          </p:val>
                                        </p:tav>
                                      </p:tavLst>
                                    </p:anim>
                                    <p:anim calcmode="lin" valueType="num">
                                      <p:cBhvr additive="base">
                                        <p:cTn id="81" dur="500" fill="hold"/>
                                        <p:tgtEl>
                                          <p:spTgt spid="17"/>
                                        </p:tgtEl>
                                        <p:attrNameLst>
                                          <p:attrName>ppt_y</p:attrName>
                                        </p:attrNameLst>
                                      </p:cBhvr>
                                      <p:tavLst>
                                        <p:tav tm="0">
                                          <p:val>
                                            <p:strVal val="1+#ppt_h/2"/>
                                          </p:val>
                                        </p:tav>
                                        <p:tav tm="100000">
                                          <p:val>
                                            <p:strVal val="#ppt_y"/>
                                          </p:val>
                                        </p:tav>
                                      </p:tavLst>
                                    </p:anim>
                                  </p:childTnLst>
                                </p:cTn>
                              </p:par>
                            </p:childTnLst>
                          </p:cTn>
                        </p:par>
                        <p:par>
                          <p:cTn id="82" fill="hold">
                            <p:stCondLst>
                              <p:cond delay="7000"/>
                            </p:stCondLst>
                            <p:childTnLst>
                              <p:par>
                                <p:cTn id="83" presetID="26"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down)">
                                      <p:cBhvr>
                                        <p:cTn id="85" dur="580">
                                          <p:stCondLst>
                                            <p:cond delay="0"/>
                                          </p:stCondLst>
                                        </p:cTn>
                                        <p:tgtEl>
                                          <p:spTgt spid="18"/>
                                        </p:tgtEl>
                                      </p:cBhvr>
                                    </p:animEffect>
                                    <p:anim calcmode="lin" valueType="num">
                                      <p:cBhvr>
                                        <p:cTn id="86"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91" dur="26">
                                          <p:stCondLst>
                                            <p:cond delay="650"/>
                                          </p:stCondLst>
                                        </p:cTn>
                                        <p:tgtEl>
                                          <p:spTgt spid="18"/>
                                        </p:tgtEl>
                                      </p:cBhvr>
                                      <p:to x="100000" y="60000"/>
                                    </p:animScale>
                                    <p:animScale>
                                      <p:cBhvr>
                                        <p:cTn id="92" dur="166" decel="50000">
                                          <p:stCondLst>
                                            <p:cond delay="676"/>
                                          </p:stCondLst>
                                        </p:cTn>
                                        <p:tgtEl>
                                          <p:spTgt spid="18"/>
                                        </p:tgtEl>
                                      </p:cBhvr>
                                      <p:to x="100000" y="100000"/>
                                    </p:animScale>
                                    <p:animScale>
                                      <p:cBhvr>
                                        <p:cTn id="93" dur="26">
                                          <p:stCondLst>
                                            <p:cond delay="1312"/>
                                          </p:stCondLst>
                                        </p:cTn>
                                        <p:tgtEl>
                                          <p:spTgt spid="18"/>
                                        </p:tgtEl>
                                      </p:cBhvr>
                                      <p:to x="100000" y="80000"/>
                                    </p:animScale>
                                    <p:animScale>
                                      <p:cBhvr>
                                        <p:cTn id="94" dur="166" decel="50000">
                                          <p:stCondLst>
                                            <p:cond delay="1338"/>
                                          </p:stCondLst>
                                        </p:cTn>
                                        <p:tgtEl>
                                          <p:spTgt spid="18"/>
                                        </p:tgtEl>
                                      </p:cBhvr>
                                      <p:to x="100000" y="100000"/>
                                    </p:animScale>
                                    <p:animScale>
                                      <p:cBhvr>
                                        <p:cTn id="95" dur="26">
                                          <p:stCondLst>
                                            <p:cond delay="1642"/>
                                          </p:stCondLst>
                                        </p:cTn>
                                        <p:tgtEl>
                                          <p:spTgt spid="18"/>
                                        </p:tgtEl>
                                      </p:cBhvr>
                                      <p:to x="100000" y="90000"/>
                                    </p:animScale>
                                    <p:animScale>
                                      <p:cBhvr>
                                        <p:cTn id="96" dur="166" decel="50000">
                                          <p:stCondLst>
                                            <p:cond delay="1668"/>
                                          </p:stCondLst>
                                        </p:cTn>
                                        <p:tgtEl>
                                          <p:spTgt spid="18"/>
                                        </p:tgtEl>
                                      </p:cBhvr>
                                      <p:to x="100000" y="100000"/>
                                    </p:animScale>
                                    <p:animScale>
                                      <p:cBhvr>
                                        <p:cTn id="97" dur="26">
                                          <p:stCondLst>
                                            <p:cond delay="1808"/>
                                          </p:stCondLst>
                                        </p:cTn>
                                        <p:tgtEl>
                                          <p:spTgt spid="18"/>
                                        </p:tgtEl>
                                      </p:cBhvr>
                                      <p:to x="100000" y="95000"/>
                                    </p:animScale>
                                    <p:animScale>
                                      <p:cBhvr>
                                        <p:cTn id="98" dur="166" decel="50000">
                                          <p:stCondLst>
                                            <p:cond delay="1834"/>
                                          </p:stCondLst>
                                        </p:cTn>
                                        <p:tgtEl>
                                          <p:spTgt spid="18"/>
                                        </p:tgtEl>
                                      </p:cBhvr>
                                      <p:to x="100000" y="100000"/>
                                    </p:animScale>
                                  </p:childTnLst>
                                </p:cTn>
                              </p:par>
                            </p:childTnLst>
                          </p:cTn>
                        </p:par>
                        <p:par>
                          <p:cTn id="99" fill="hold">
                            <p:stCondLst>
                              <p:cond delay="9000"/>
                            </p:stCondLst>
                            <p:childTnLst>
                              <p:par>
                                <p:cTn id="100" presetID="2" presetClass="entr" presetSubtype="4"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additive="base">
                                        <p:cTn id="102" dur="500" fill="hold"/>
                                        <p:tgtEl>
                                          <p:spTgt spid="19"/>
                                        </p:tgtEl>
                                        <p:attrNameLst>
                                          <p:attrName>ppt_x</p:attrName>
                                        </p:attrNameLst>
                                      </p:cBhvr>
                                      <p:tavLst>
                                        <p:tav tm="0">
                                          <p:val>
                                            <p:strVal val="#ppt_x"/>
                                          </p:val>
                                        </p:tav>
                                        <p:tav tm="100000">
                                          <p:val>
                                            <p:strVal val="#ppt_x"/>
                                          </p:val>
                                        </p:tav>
                                      </p:tavLst>
                                    </p:anim>
                                    <p:anim calcmode="lin" valueType="num">
                                      <p:cBhvr additive="base">
                                        <p:cTn id="10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xit" presetSubtype="4" fill="hold" grpId="1" nodeType="clickEffect">
                                  <p:stCondLst>
                                    <p:cond delay="0"/>
                                  </p:stCondLst>
                                  <p:childTnLst>
                                    <p:anim calcmode="lin" valueType="num">
                                      <p:cBhvr additive="base">
                                        <p:cTn id="107" dur="250"/>
                                        <p:tgtEl>
                                          <p:spTgt spid="4"/>
                                        </p:tgtEl>
                                        <p:attrNameLst>
                                          <p:attrName>ppt_x</p:attrName>
                                        </p:attrNameLst>
                                      </p:cBhvr>
                                      <p:tavLst>
                                        <p:tav tm="0">
                                          <p:val>
                                            <p:strVal val="ppt_x"/>
                                          </p:val>
                                        </p:tav>
                                        <p:tav tm="100000">
                                          <p:val>
                                            <p:strVal val="ppt_x"/>
                                          </p:val>
                                        </p:tav>
                                      </p:tavLst>
                                    </p:anim>
                                    <p:anim calcmode="lin" valueType="num">
                                      <p:cBhvr additive="base">
                                        <p:cTn id="108" dur="250"/>
                                        <p:tgtEl>
                                          <p:spTgt spid="4"/>
                                        </p:tgtEl>
                                        <p:attrNameLst>
                                          <p:attrName>ppt_y</p:attrName>
                                        </p:attrNameLst>
                                      </p:cBhvr>
                                      <p:tavLst>
                                        <p:tav tm="0">
                                          <p:val>
                                            <p:strVal val="ppt_y"/>
                                          </p:val>
                                        </p:tav>
                                        <p:tav tm="100000">
                                          <p:val>
                                            <p:strVal val="1+ppt_h/2"/>
                                          </p:val>
                                        </p:tav>
                                      </p:tavLst>
                                    </p:anim>
                                    <p:set>
                                      <p:cBhvr>
                                        <p:cTn id="109" dur="1" fill="hold">
                                          <p:stCondLst>
                                            <p:cond delay="249"/>
                                          </p:stCondLst>
                                        </p:cTn>
                                        <p:tgtEl>
                                          <p:spTgt spid="4"/>
                                        </p:tgtEl>
                                        <p:attrNameLst>
                                          <p:attrName>style.visibility</p:attrName>
                                        </p:attrNameLst>
                                      </p:cBhvr>
                                      <p:to>
                                        <p:strVal val="hidden"/>
                                      </p:to>
                                    </p:set>
                                  </p:childTnLst>
                                </p:cTn>
                              </p:par>
                            </p:childTnLst>
                          </p:cTn>
                        </p:par>
                        <p:par>
                          <p:cTn id="110" fill="hold">
                            <p:stCondLst>
                              <p:cond delay="250"/>
                            </p:stCondLst>
                            <p:childTnLst>
                              <p:par>
                                <p:cTn id="111" presetID="2" presetClass="exit" presetSubtype="4" fill="hold" grpId="1" nodeType="afterEffect">
                                  <p:stCondLst>
                                    <p:cond delay="0"/>
                                  </p:stCondLst>
                                  <p:childTnLst>
                                    <p:anim calcmode="lin" valueType="num">
                                      <p:cBhvr additive="base">
                                        <p:cTn id="112" dur="250"/>
                                        <p:tgtEl>
                                          <p:spTgt spid="3"/>
                                        </p:tgtEl>
                                        <p:attrNameLst>
                                          <p:attrName>ppt_x</p:attrName>
                                        </p:attrNameLst>
                                      </p:cBhvr>
                                      <p:tavLst>
                                        <p:tav tm="0">
                                          <p:val>
                                            <p:strVal val="ppt_x"/>
                                          </p:val>
                                        </p:tav>
                                        <p:tav tm="100000">
                                          <p:val>
                                            <p:strVal val="ppt_x"/>
                                          </p:val>
                                        </p:tav>
                                      </p:tavLst>
                                    </p:anim>
                                    <p:anim calcmode="lin" valueType="num">
                                      <p:cBhvr additive="base">
                                        <p:cTn id="113" dur="250"/>
                                        <p:tgtEl>
                                          <p:spTgt spid="3"/>
                                        </p:tgtEl>
                                        <p:attrNameLst>
                                          <p:attrName>ppt_y</p:attrName>
                                        </p:attrNameLst>
                                      </p:cBhvr>
                                      <p:tavLst>
                                        <p:tav tm="0">
                                          <p:val>
                                            <p:strVal val="ppt_y"/>
                                          </p:val>
                                        </p:tav>
                                        <p:tav tm="100000">
                                          <p:val>
                                            <p:strVal val="1+ppt_h/2"/>
                                          </p:val>
                                        </p:tav>
                                      </p:tavLst>
                                    </p:anim>
                                    <p:set>
                                      <p:cBhvr>
                                        <p:cTn id="114" dur="1" fill="hold">
                                          <p:stCondLst>
                                            <p:cond delay="249"/>
                                          </p:stCondLst>
                                        </p:cTn>
                                        <p:tgtEl>
                                          <p:spTgt spid="3"/>
                                        </p:tgtEl>
                                        <p:attrNameLst>
                                          <p:attrName>style.visibility</p:attrName>
                                        </p:attrNameLst>
                                      </p:cBhvr>
                                      <p:to>
                                        <p:strVal val="hidden"/>
                                      </p:to>
                                    </p:set>
                                  </p:childTnLst>
                                </p:cTn>
                              </p:par>
                            </p:childTnLst>
                          </p:cTn>
                        </p:par>
                        <p:par>
                          <p:cTn id="115" fill="hold">
                            <p:stCondLst>
                              <p:cond delay="500"/>
                            </p:stCondLst>
                            <p:childTnLst>
                              <p:par>
                                <p:cTn id="116" presetID="2" presetClass="exit" presetSubtype="4" fill="hold" grpId="1" nodeType="afterEffect">
                                  <p:stCondLst>
                                    <p:cond delay="0"/>
                                  </p:stCondLst>
                                  <p:childTnLst>
                                    <p:anim calcmode="lin" valueType="num">
                                      <p:cBhvr additive="base">
                                        <p:cTn id="117" dur="250"/>
                                        <p:tgtEl>
                                          <p:spTgt spid="6149"/>
                                        </p:tgtEl>
                                        <p:attrNameLst>
                                          <p:attrName>ppt_x</p:attrName>
                                        </p:attrNameLst>
                                      </p:cBhvr>
                                      <p:tavLst>
                                        <p:tav tm="0">
                                          <p:val>
                                            <p:strVal val="ppt_x"/>
                                          </p:val>
                                        </p:tav>
                                        <p:tav tm="100000">
                                          <p:val>
                                            <p:strVal val="ppt_x"/>
                                          </p:val>
                                        </p:tav>
                                      </p:tavLst>
                                    </p:anim>
                                    <p:anim calcmode="lin" valueType="num">
                                      <p:cBhvr additive="base">
                                        <p:cTn id="118" dur="250"/>
                                        <p:tgtEl>
                                          <p:spTgt spid="6149"/>
                                        </p:tgtEl>
                                        <p:attrNameLst>
                                          <p:attrName>ppt_y</p:attrName>
                                        </p:attrNameLst>
                                      </p:cBhvr>
                                      <p:tavLst>
                                        <p:tav tm="0">
                                          <p:val>
                                            <p:strVal val="ppt_y"/>
                                          </p:val>
                                        </p:tav>
                                        <p:tav tm="100000">
                                          <p:val>
                                            <p:strVal val="1+ppt_h/2"/>
                                          </p:val>
                                        </p:tav>
                                      </p:tavLst>
                                    </p:anim>
                                    <p:set>
                                      <p:cBhvr>
                                        <p:cTn id="119" dur="1" fill="hold">
                                          <p:stCondLst>
                                            <p:cond delay="249"/>
                                          </p:stCondLst>
                                        </p:cTn>
                                        <p:tgtEl>
                                          <p:spTgt spid="6149"/>
                                        </p:tgtEl>
                                        <p:attrNameLst>
                                          <p:attrName>style.visibility</p:attrName>
                                        </p:attrNameLst>
                                      </p:cBhvr>
                                      <p:to>
                                        <p:strVal val="hidden"/>
                                      </p:to>
                                    </p:set>
                                  </p:childTnLst>
                                </p:cTn>
                              </p:par>
                            </p:childTnLst>
                          </p:cTn>
                        </p:par>
                        <p:par>
                          <p:cTn id="120" fill="hold">
                            <p:stCondLst>
                              <p:cond delay="750"/>
                            </p:stCondLst>
                            <p:childTnLst>
                              <p:par>
                                <p:cTn id="121" presetID="2" presetClass="exit" presetSubtype="4" fill="hold" grpId="1" nodeType="afterEffect">
                                  <p:stCondLst>
                                    <p:cond delay="0"/>
                                  </p:stCondLst>
                                  <p:childTnLst>
                                    <p:anim calcmode="lin" valueType="num">
                                      <p:cBhvr additive="base">
                                        <p:cTn id="122" dur="250"/>
                                        <p:tgtEl>
                                          <p:spTgt spid="17"/>
                                        </p:tgtEl>
                                        <p:attrNameLst>
                                          <p:attrName>ppt_x</p:attrName>
                                        </p:attrNameLst>
                                      </p:cBhvr>
                                      <p:tavLst>
                                        <p:tav tm="0">
                                          <p:val>
                                            <p:strVal val="ppt_x"/>
                                          </p:val>
                                        </p:tav>
                                        <p:tav tm="100000">
                                          <p:val>
                                            <p:strVal val="ppt_x"/>
                                          </p:val>
                                        </p:tav>
                                      </p:tavLst>
                                    </p:anim>
                                    <p:anim calcmode="lin" valueType="num">
                                      <p:cBhvr additive="base">
                                        <p:cTn id="123" dur="250"/>
                                        <p:tgtEl>
                                          <p:spTgt spid="17"/>
                                        </p:tgtEl>
                                        <p:attrNameLst>
                                          <p:attrName>ppt_y</p:attrName>
                                        </p:attrNameLst>
                                      </p:cBhvr>
                                      <p:tavLst>
                                        <p:tav tm="0">
                                          <p:val>
                                            <p:strVal val="ppt_y"/>
                                          </p:val>
                                        </p:tav>
                                        <p:tav tm="100000">
                                          <p:val>
                                            <p:strVal val="1+ppt_h/2"/>
                                          </p:val>
                                        </p:tav>
                                      </p:tavLst>
                                    </p:anim>
                                    <p:set>
                                      <p:cBhvr>
                                        <p:cTn id="124" dur="1" fill="hold">
                                          <p:stCondLst>
                                            <p:cond delay="249"/>
                                          </p:stCondLst>
                                        </p:cTn>
                                        <p:tgtEl>
                                          <p:spTgt spid="17"/>
                                        </p:tgtEl>
                                        <p:attrNameLst>
                                          <p:attrName>style.visibility</p:attrName>
                                        </p:attrNameLst>
                                      </p:cBhvr>
                                      <p:to>
                                        <p:strVal val="hidden"/>
                                      </p:to>
                                    </p:set>
                                  </p:childTnLst>
                                </p:cTn>
                              </p:par>
                            </p:childTnLst>
                          </p:cTn>
                        </p:par>
                        <p:par>
                          <p:cTn id="125" fill="hold">
                            <p:stCondLst>
                              <p:cond delay="1000"/>
                            </p:stCondLst>
                            <p:childTnLst>
                              <p:par>
                                <p:cTn id="126" presetID="2" presetClass="exit" presetSubtype="4" fill="hold" grpId="1" nodeType="afterEffect">
                                  <p:stCondLst>
                                    <p:cond delay="0"/>
                                  </p:stCondLst>
                                  <p:childTnLst>
                                    <p:anim calcmode="lin" valueType="num">
                                      <p:cBhvr additive="base">
                                        <p:cTn id="127" dur="250"/>
                                        <p:tgtEl>
                                          <p:spTgt spid="18"/>
                                        </p:tgtEl>
                                        <p:attrNameLst>
                                          <p:attrName>ppt_x</p:attrName>
                                        </p:attrNameLst>
                                      </p:cBhvr>
                                      <p:tavLst>
                                        <p:tav tm="0">
                                          <p:val>
                                            <p:strVal val="ppt_x"/>
                                          </p:val>
                                        </p:tav>
                                        <p:tav tm="100000">
                                          <p:val>
                                            <p:strVal val="ppt_x"/>
                                          </p:val>
                                        </p:tav>
                                      </p:tavLst>
                                    </p:anim>
                                    <p:anim calcmode="lin" valueType="num">
                                      <p:cBhvr additive="base">
                                        <p:cTn id="128" dur="250"/>
                                        <p:tgtEl>
                                          <p:spTgt spid="18"/>
                                        </p:tgtEl>
                                        <p:attrNameLst>
                                          <p:attrName>ppt_y</p:attrName>
                                        </p:attrNameLst>
                                      </p:cBhvr>
                                      <p:tavLst>
                                        <p:tav tm="0">
                                          <p:val>
                                            <p:strVal val="ppt_y"/>
                                          </p:val>
                                        </p:tav>
                                        <p:tav tm="100000">
                                          <p:val>
                                            <p:strVal val="1+ppt_h/2"/>
                                          </p:val>
                                        </p:tav>
                                      </p:tavLst>
                                    </p:anim>
                                    <p:set>
                                      <p:cBhvr>
                                        <p:cTn id="129" dur="1" fill="hold">
                                          <p:stCondLst>
                                            <p:cond delay="249"/>
                                          </p:stCondLst>
                                        </p:cTn>
                                        <p:tgtEl>
                                          <p:spTgt spid="18"/>
                                        </p:tgtEl>
                                        <p:attrNameLst>
                                          <p:attrName>style.visibility</p:attrName>
                                        </p:attrNameLst>
                                      </p:cBhvr>
                                      <p:to>
                                        <p:strVal val="hidden"/>
                                      </p:to>
                                    </p:set>
                                  </p:childTnLst>
                                </p:cTn>
                              </p:par>
                            </p:childTnLst>
                          </p:cTn>
                        </p:par>
                        <p:par>
                          <p:cTn id="130" fill="hold">
                            <p:stCondLst>
                              <p:cond delay="1250"/>
                            </p:stCondLst>
                            <p:childTnLst>
                              <p:par>
                                <p:cTn id="131" presetID="2" presetClass="exit" presetSubtype="4" fill="hold" grpId="1" nodeType="afterEffect">
                                  <p:stCondLst>
                                    <p:cond delay="0"/>
                                  </p:stCondLst>
                                  <p:childTnLst>
                                    <p:anim calcmode="lin" valueType="num">
                                      <p:cBhvr additive="base">
                                        <p:cTn id="132" dur="250"/>
                                        <p:tgtEl>
                                          <p:spTgt spid="19"/>
                                        </p:tgtEl>
                                        <p:attrNameLst>
                                          <p:attrName>ppt_x</p:attrName>
                                        </p:attrNameLst>
                                      </p:cBhvr>
                                      <p:tavLst>
                                        <p:tav tm="0">
                                          <p:val>
                                            <p:strVal val="ppt_x"/>
                                          </p:val>
                                        </p:tav>
                                        <p:tav tm="100000">
                                          <p:val>
                                            <p:strVal val="ppt_x"/>
                                          </p:val>
                                        </p:tav>
                                      </p:tavLst>
                                    </p:anim>
                                    <p:anim calcmode="lin" valueType="num">
                                      <p:cBhvr additive="base">
                                        <p:cTn id="133" dur="250"/>
                                        <p:tgtEl>
                                          <p:spTgt spid="19"/>
                                        </p:tgtEl>
                                        <p:attrNameLst>
                                          <p:attrName>ppt_y</p:attrName>
                                        </p:attrNameLst>
                                      </p:cBhvr>
                                      <p:tavLst>
                                        <p:tav tm="0">
                                          <p:val>
                                            <p:strVal val="ppt_y"/>
                                          </p:val>
                                        </p:tav>
                                        <p:tav tm="100000">
                                          <p:val>
                                            <p:strVal val="1+ppt_h/2"/>
                                          </p:val>
                                        </p:tav>
                                      </p:tavLst>
                                    </p:anim>
                                    <p:set>
                                      <p:cBhvr>
                                        <p:cTn id="134" dur="1" fill="hold">
                                          <p:stCondLst>
                                            <p:cond delay="249"/>
                                          </p:stCondLst>
                                        </p:cTn>
                                        <p:tgtEl>
                                          <p:spTgt spid="19"/>
                                        </p:tgtEl>
                                        <p:attrNameLst>
                                          <p:attrName>style.visibility</p:attrName>
                                        </p:attrNameLst>
                                      </p:cBhvr>
                                      <p:to>
                                        <p:strVal val="hidden"/>
                                      </p:to>
                                    </p:set>
                                  </p:childTnLst>
                                </p:cTn>
                              </p:par>
                            </p:childTnLst>
                          </p:cTn>
                        </p:par>
                        <p:par>
                          <p:cTn id="135" fill="hold">
                            <p:stCondLst>
                              <p:cond delay="1500"/>
                            </p:stCondLst>
                            <p:childTnLst>
                              <p:par>
                                <p:cTn id="136" presetID="53" presetClass="entr" presetSubtype="16" fill="hold" grpId="0" nodeType="afterEffect">
                                  <p:stCondLst>
                                    <p:cond delay="0"/>
                                  </p:stCondLst>
                                  <p:childTnLst>
                                    <p:set>
                                      <p:cBhvr>
                                        <p:cTn id="137" dur="1" fill="hold">
                                          <p:stCondLst>
                                            <p:cond delay="0"/>
                                          </p:stCondLst>
                                        </p:cTn>
                                        <p:tgtEl>
                                          <p:spTgt spid="16"/>
                                        </p:tgtEl>
                                        <p:attrNameLst>
                                          <p:attrName>style.visibility</p:attrName>
                                        </p:attrNameLst>
                                      </p:cBhvr>
                                      <p:to>
                                        <p:strVal val="visible"/>
                                      </p:to>
                                    </p:set>
                                    <p:anim calcmode="lin" valueType="num">
                                      <p:cBhvr>
                                        <p:cTn id="138" dur="250" fill="hold"/>
                                        <p:tgtEl>
                                          <p:spTgt spid="16"/>
                                        </p:tgtEl>
                                        <p:attrNameLst>
                                          <p:attrName>ppt_w</p:attrName>
                                        </p:attrNameLst>
                                      </p:cBhvr>
                                      <p:tavLst>
                                        <p:tav tm="0">
                                          <p:val>
                                            <p:fltVal val="0"/>
                                          </p:val>
                                        </p:tav>
                                        <p:tav tm="100000">
                                          <p:val>
                                            <p:strVal val="#ppt_w"/>
                                          </p:val>
                                        </p:tav>
                                      </p:tavLst>
                                    </p:anim>
                                    <p:anim calcmode="lin" valueType="num">
                                      <p:cBhvr>
                                        <p:cTn id="139" dur="250" fill="hold"/>
                                        <p:tgtEl>
                                          <p:spTgt spid="16"/>
                                        </p:tgtEl>
                                        <p:attrNameLst>
                                          <p:attrName>ppt_h</p:attrName>
                                        </p:attrNameLst>
                                      </p:cBhvr>
                                      <p:tavLst>
                                        <p:tav tm="0">
                                          <p:val>
                                            <p:fltVal val="0"/>
                                          </p:val>
                                        </p:tav>
                                        <p:tav tm="100000">
                                          <p:val>
                                            <p:strVal val="#ppt_h"/>
                                          </p:val>
                                        </p:tav>
                                      </p:tavLst>
                                    </p:anim>
                                    <p:animEffect transition="in" filter="fade">
                                      <p:cBhvr>
                                        <p:cTn id="140"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49" grpId="1"/>
      <p:bldP spid="3" grpId="0"/>
      <p:bldP spid="3" grpId="1"/>
      <p:bldGraphic spid="16" grpId="0">
        <p:bldAsOne/>
      </p:bldGraphic>
      <p:bldP spid="17" grpId="0"/>
      <p:bldP spid="17" grpId="1"/>
      <p:bldP spid="18" grpId="0"/>
      <p:bldP spid="18" grpId="1"/>
      <p:bldP spid="19" grpId="0"/>
      <p:bldP spid="19" grpId="1"/>
      <p:bldP spid="4" grpId="0"/>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3"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098" name="Rectangle 2"/>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099" name="Rectangle 3"/>
          <p:cNvSpPr>
            <a:spLocks noChangeArrowheads="1"/>
          </p:cNvSpPr>
          <p:nvPr/>
        </p:nvSpPr>
        <p:spPr bwMode="auto">
          <a:xfrm>
            <a:off x="1" y="304430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9" name="Rectangle 8"/>
          <p:cNvSpPr/>
          <p:nvPr/>
        </p:nvSpPr>
        <p:spPr>
          <a:xfrm>
            <a:off x="468282" y="6444044"/>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12</a:t>
            </a:r>
            <a:endParaRPr lang="fr-FR" dirty="0"/>
          </a:p>
        </p:txBody>
      </p:sp>
      <p:graphicFrame>
        <p:nvGraphicFramePr>
          <p:cNvPr id="7" name="Tableau 6"/>
          <p:cNvGraphicFramePr>
            <a:graphicFrameLocks noGrp="1"/>
          </p:cNvGraphicFramePr>
          <p:nvPr>
            <p:extLst>
              <p:ext uri="{D42A27DB-BD31-4B8C-83A1-F6EECF244321}">
                <p14:modId xmlns:p14="http://schemas.microsoft.com/office/powerpoint/2010/main" val="900687901"/>
              </p:ext>
            </p:extLst>
          </p:nvPr>
        </p:nvGraphicFramePr>
        <p:xfrm>
          <a:off x="2195736" y="980728"/>
          <a:ext cx="6096000" cy="4114800"/>
        </p:xfrm>
        <a:graphic>
          <a:graphicData uri="http://schemas.openxmlformats.org/drawingml/2006/table">
            <a:tbl>
              <a:tblPr firstRow="1" bandRow="1">
                <a:tableStyleId>{5C22544A-7EE6-4342-B048-85BDC9FD1C3A}</a:tableStyleId>
              </a:tblPr>
              <a:tblGrid>
                <a:gridCol w="1524000"/>
                <a:gridCol w="1524000"/>
                <a:gridCol w="1524000"/>
                <a:gridCol w="1524000"/>
              </a:tblGrid>
              <a:tr h="457200">
                <a:tc>
                  <a:txBody>
                    <a:bodyPr/>
                    <a:lstStyle/>
                    <a:p>
                      <a:pPr algn="ctr"/>
                      <a:r>
                        <a:rPr lang="fr-FR" sz="2400" b="1" dirty="0" smtClean="0">
                          <a:solidFill>
                            <a:schemeClr val="tx1"/>
                          </a:solidFill>
                          <a:latin typeface="Times New Roman" pitchFamily="18" charset="0"/>
                          <a:cs typeface="Times New Roman" pitchFamily="18" charset="0"/>
                        </a:rPr>
                        <a:t>Propriété</a:t>
                      </a:r>
                      <a:endParaRPr lang="fr-FR" sz="2400" b="1" dirty="0">
                        <a:solidFill>
                          <a:schemeClr val="tx1"/>
                        </a:solidFill>
                        <a:latin typeface="Times New Roman" pitchFamily="18" charset="0"/>
                        <a:cs typeface="Times New Roman"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smtClean="0">
                          <a:solidFill>
                            <a:schemeClr val="tx1"/>
                          </a:solidFill>
                          <a:latin typeface="Times New Roman" pitchFamily="18" charset="0"/>
                          <a:cs typeface="Times New Roman" pitchFamily="18" charset="0"/>
                        </a:rPr>
                        <a:t>(SN)</a:t>
                      </a:r>
                    </a:p>
                  </a:txBody>
                  <a:tcPr anchor="ctr"/>
                </a:tc>
                <a:tc>
                  <a:txBody>
                    <a:bodyPr/>
                    <a:lstStyle/>
                    <a:p>
                      <a:pPr algn="ctr"/>
                      <a:r>
                        <a:rPr lang="fr-FR" sz="2400" b="1" dirty="0" smtClean="0">
                          <a:solidFill>
                            <a:schemeClr val="tx1"/>
                          </a:solidFill>
                          <a:latin typeface="Times New Roman" pitchFamily="18" charset="0"/>
                          <a:cs typeface="Times New Roman" pitchFamily="18" charset="0"/>
                        </a:rPr>
                        <a:t>(SDB)</a:t>
                      </a:r>
                      <a:endParaRPr lang="fr-FR" sz="2400" b="1" dirty="0">
                        <a:solidFill>
                          <a:schemeClr val="tx1"/>
                        </a:solidFill>
                        <a:latin typeface="Times New Roman" pitchFamily="18" charset="0"/>
                        <a:cs typeface="Times New Roman"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smtClean="0">
                          <a:solidFill>
                            <a:schemeClr val="tx1"/>
                          </a:solidFill>
                          <a:latin typeface="Times New Roman" pitchFamily="18" charset="0"/>
                          <a:cs typeface="Times New Roman" pitchFamily="18" charset="0"/>
                        </a:rPr>
                        <a:t>(SDBR)</a:t>
                      </a: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l-GR" sz="2400" b="1" kern="1200" dirty="0" smtClean="0">
                          <a:solidFill>
                            <a:schemeClr val="tx1"/>
                          </a:solidFill>
                          <a:effectLst/>
                          <a:latin typeface="Times New Roman" pitchFamily="18" charset="0"/>
                          <a:ea typeface="+mn-ea"/>
                          <a:cs typeface="Times New Roman" pitchFamily="18" charset="0"/>
                        </a:rPr>
                        <a:t>γ</a:t>
                      </a:r>
                      <a:r>
                        <a:rPr kumimoji="0" lang="fr-FR" sz="2400" b="1" kern="1200" dirty="0" smtClean="0">
                          <a:solidFill>
                            <a:schemeClr val="tx1"/>
                          </a:solidFill>
                          <a:effectLst/>
                          <a:latin typeface="Times New Roman" pitchFamily="18" charset="0"/>
                          <a:ea typeface="+mn-ea"/>
                          <a:cs typeface="Times New Roman" pitchFamily="18" charset="0"/>
                        </a:rPr>
                        <a:t> (g/cm</a:t>
                      </a:r>
                      <a:r>
                        <a:rPr kumimoji="0" lang="fr-FR" sz="2400" b="1" kern="1200" baseline="30000" dirty="0" smtClean="0">
                          <a:solidFill>
                            <a:schemeClr val="tx1"/>
                          </a:solidFill>
                          <a:effectLst/>
                          <a:latin typeface="Times New Roman" pitchFamily="18" charset="0"/>
                          <a:ea typeface="+mn-ea"/>
                          <a:cs typeface="Times New Roman" pitchFamily="18" charset="0"/>
                        </a:rPr>
                        <a:t>3</a:t>
                      </a:r>
                      <a:r>
                        <a:rPr kumimoji="0" lang="fr-FR" sz="2400" b="1" kern="1200" baseline="0" dirty="0" smtClean="0">
                          <a:solidFill>
                            <a:schemeClr val="tx1"/>
                          </a:solidFill>
                          <a:effectLst/>
                          <a:latin typeface="Times New Roman" pitchFamily="18" charset="0"/>
                          <a:ea typeface="+mn-ea"/>
                          <a:cs typeface="Times New Roman" pitchFamily="18" charset="0"/>
                        </a:rPr>
                        <a:t>)</a:t>
                      </a:r>
                      <a:r>
                        <a:rPr kumimoji="0" lang="fr-FR" sz="2400" b="1" kern="1200" dirty="0" smtClean="0">
                          <a:solidFill>
                            <a:schemeClr val="tx1"/>
                          </a:solidFill>
                          <a:effectLst/>
                          <a:latin typeface="Times New Roman" pitchFamily="18" charset="0"/>
                          <a:ea typeface="+mn-ea"/>
                          <a:cs typeface="Times New Roman" pitchFamily="18" charset="0"/>
                        </a:rPr>
                        <a:t> </a:t>
                      </a:r>
                      <a:endParaRPr lang="fr-FR" sz="2400" b="1" dirty="0" smtClean="0">
                        <a:solidFill>
                          <a:schemeClr val="tx1"/>
                        </a:solidFill>
                        <a:latin typeface="Times New Roman" pitchFamily="18" charset="0"/>
                        <a:cs typeface="Times New Roman" pitchFamily="18" charset="0"/>
                      </a:endParaRPr>
                    </a:p>
                  </a:txBody>
                  <a:tcPr anchor="ctr"/>
                </a:tc>
                <a:tc>
                  <a:txBody>
                    <a:bodyPr/>
                    <a:lstStyle/>
                    <a:p>
                      <a:pPr algn="ctr"/>
                      <a:r>
                        <a:rPr kumimoji="0" lang="fr-FR" sz="2400" b="1" i="1" kern="1200" dirty="0" smtClean="0">
                          <a:solidFill>
                            <a:schemeClr val="tx1"/>
                          </a:solidFill>
                          <a:latin typeface="Times New Roman" pitchFamily="18" charset="0"/>
                          <a:ea typeface="+mn-ea"/>
                          <a:cs typeface="Times New Roman" pitchFamily="18" charset="0"/>
                        </a:rPr>
                        <a:t>1,62</a:t>
                      </a:r>
                      <a:endParaRPr kumimoji="0" lang="fr-FR" sz="2400" b="1" i="1" kern="1200" dirty="0">
                        <a:solidFill>
                          <a:schemeClr val="tx1"/>
                        </a:solidFill>
                        <a:latin typeface="Times New Roman" pitchFamily="18" charset="0"/>
                        <a:ea typeface="+mn-ea"/>
                        <a:cs typeface="Times New Roman" pitchFamily="18" charset="0"/>
                      </a:endParaRPr>
                    </a:p>
                  </a:txBody>
                  <a:tcPr anchor="ctr"/>
                </a:tc>
                <a:tc>
                  <a:txBody>
                    <a:bodyPr/>
                    <a:lstStyle/>
                    <a:p>
                      <a:pPr algn="ctr"/>
                      <a:r>
                        <a:rPr kumimoji="0" lang="fr-FR" sz="2400" b="1" i="1" kern="1200" dirty="0" smtClean="0">
                          <a:solidFill>
                            <a:schemeClr val="tx1"/>
                          </a:solidFill>
                          <a:latin typeface="Times New Roman" pitchFamily="18" charset="0"/>
                          <a:ea typeface="+mn-ea"/>
                          <a:cs typeface="Times New Roman" pitchFamily="18" charset="0"/>
                        </a:rPr>
                        <a:t>1,36</a:t>
                      </a:r>
                      <a:endParaRPr kumimoji="0" lang="fr-FR" sz="2400" b="1" i="1" kern="1200" dirty="0">
                        <a:solidFill>
                          <a:schemeClr val="tx1"/>
                        </a:solidFill>
                        <a:latin typeface="Times New Roman" pitchFamily="18" charset="0"/>
                        <a:ea typeface="+mn-ea"/>
                        <a:cs typeface="Times New Roman" pitchFamily="18" charset="0"/>
                      </a:endParaRPr>
                    </a:p>
                  </a:txBody>
                  <a:tcPr anchor="ctr"/>
                </a:tc>
                <a:tc>
                  <a:txBody>
                    <a:bodyPr/>
                    <a:lstStyle/>
                    <a:p>
                      <a:pPr algn="ctr"/>
                      <a:r>
                        <a:rPr kumimoji="0" lang="fr-FR" sz="2400" b="1" i="1" kern="1200" dirty="0" smtClean="0">
                          <a:solidFill>
                            <a:schemeClr val="tx1"/>
                          </a:solidFill>
                          <a:latin typeface="Times New Roman" pitchFamily="18" charset="0"/>
                          <a:ea typeface="+mn-ea"/>
                          <a:cs typeface="Times New Roman" pitchFamily="18" charset="0"/>
                        </a:rPr>
                        <a:t>1,20</a:t>
                      </a:r>
                      <a:endParaRPr kumimoji="0" lang="fr-FR" sz="2400" b="1" i="1" kern="1200" dirty="0">
                        <a:solidFill>
                          <a:schemeClr val="tx1"/>
                        </a:solidFill>
                        <a:latin typeface="Times New Roman" pitchFamily="18" charset="0"/>
                        <a:ea typeface="+mn-ea"/>
                        <a:cs typeface="Times New Roman" pitchFamily="18" charset="0"/>
                      </a:endParaRP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l-GR" sz="2400" b="1" kern="1200" dirty="0" smtClean="0">
                          <a:solidFill>
                            <a:schemeClr val="tx1"/>
                          </a:solidFill>
                          <a:effectLst/>
                          <a:latin typeface="Times New Roman" pitchFamily="18" charset="0"/>
                          <a:ea typeface="+mn-ea"/>
                          <a:cs typeface="Times New Roman" pitchFamily="18" charset="0"/>
                        </a:rPr>
                        <a:t>ρ</a:t>
                      </a:r>
                      <a:r>
                        <a:rPr kumimoji="0" lang="fr-FR" sz="2400" b="1" kern="1200" dirty="0" smtClean="0">
                          <a:solidFill>
                            <a:schemeClr val="tx1"/>
                          </a:solidFill>
                          <a:effectLst/>
                          <a:latin typeface="Times New Roman" pitchFamily="18" charset="0"/>
                          <a:ea typeface="+mn-ea"/>
                          <a:cs typeface="Times New Roman" pitchFamily="18" charset="0"/>
                        </a:rPr>
                        <a:t> (g/cm</a:t>
                      </a:r>
                      <a:r>
                        <a:rPr kumimoji="0" lang="fr-FR" sz="2400" b="1" kern="1200" baseline="30000" dirty="0" smtClean="0">
                          <a:solidFill>
                            <a:schemeClr val="tx1"/>
                          </a:solidFill>
                          <a:effectLst/>
                          <a:latin typeface="Times New Roman" pitchFamily="18" charset="0"/>
                          <a:ea typeface="+mn-ea"/>
                          <a:cs typeface="Times New Roman" pitchFamily="18" charset="0"/>
                        </a:rPr>
                        <a:t>3</a:t>
                      </a:r>
                      <a:r>
                        <a:rPr kumimoji="0" lang="fr-FR" sz="2400" b="1" kern="1200" baseline="0" dirty="0" smtClean="0">
                          <a:solidFill>
                            <a:schemeClr val="tx1"/>
                          </a:solidFill>
                          <a:effectLst/>
                          <a:latin typeface="Times New Roman" pitchFamily="18" charset="0"/>
                          <a:ea typeface="+mn-ea"/>
                          <a:cs typeface="Times New Roman" pitchFamily="18" charset="0"/>
                        </a:rPr>
                        <a:t>)</a:t>
                      </a:r>
                      <a:r>
                        <a:rPr kumimoji="0" lang="fr-FR" sz="2400" b="1" kern="1200" dirty="0" smtClean="0">
                          <a:solidFill>
                            <a:schemeClr val="tx1"/>
                          </a:solidFill>
                          <a:effectLst/>
                          <a:latin typeface="Times New Roman" pitchFamily="18" charset="0"/>
                          <a:ea typeface="+mn-ea"/>
                          <a:cs typeface="Times New Roman" pitchFamily="18" charset="0"/>
                        </a:rPr>
                        <a:t> </a:t>
                      </a:r>
                      <a:endParaRPr lang="fr-FR" sz="2400" b="1" dirty="0" smtClean="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2,56</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2,32</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2,40</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err="1" smtClean="0">
                          <a:solidFill>
                            <a:schemeClr val="tx1"/>
                          </a:solidFill>
                          <a:latin typeface="Times New Roman" pitchFamily="18" charset="0"/>
                          <a:cs typeface="Times New Roman" pitchFamily="18" charset="0"/>
                        </a:rPr>
                        <a:t>M</a:t>
                      </a:r>
                      <a:r>
                        <a:rPr lang="fr-FR" sz="2400" b="1" baseline="-25000" dirty="0" err="1" smtClean="0">
                          <a:solidFill>
                            <a:schemeClr val="tx1"/>
                          </a:solidFill>
                          <a:latin typeface="Times New Roman" pitchFamily="18" charset="0"/>
                          <a:cs typeface="Times New Roman" pitchFamily="18" charset="0"/>
                        </a:rPr>
                        <a:t>f</a:t>
                      </a:r>
                      <a:endParaRPr lang="fr-FR" sz="2400" b="1" baseline="-25000" dirty="0" smtClean="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1,97</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2,79</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3,60</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smtClean="0">
                          <a:solidFill>
                            <a:schemeClr val="tx1"/>
                          </a:solidFill>
                          <a:latin typeface="Times New Roman" pitchFamily="18" charset="0"/>
                          <a:cs typeface="Times New Roman" pitchFamily="18" charset="0"/>
                        </a:rPr>
                        <a:t>ES</a:t>
                      </a:r>
                      <a:r>
                        <a:rPr lang="fr-FR" sz="2400" b="1" baseline="-25000" dirty="0" smtClean="0">
                          <a:solidFill>
                            <a:schemeClr val="tx1"/>
                          </a:solidFill>
                          <a:latin typeface="Times New Roman" pitchFamily="18" charset="0"/>
                          <a:cs typeface="Times New Roman" pitchFamily="18" charset="0"/>
                        </a:rPr>
                        <a:t>V</a:t>
                      </a:r>
                      <a:endParaRPr lang="fr-FR" sz="2400" b="1" baseline="-25000"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86,27</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83,72</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95,52</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smtClean="0">
                          <a:solidFill>
                            <a:schemeClr val="tx1"/>
                          </a:solidFill>
                          <a:latin typeface="Times New Roman" pitchFamily="18" charset="0"/>
                          <a:cs typeface="Times New Roman" pitchFamily="18" charset="0"/>
                        </a:rPr>
                        <a:t>ES</a:t>
                      </a:r>
                      <a:r>
                        <a:rPr lang="fr-FR" sz="2400" b="1" baseline="-25000" dirty="0" smtClean="0">
                          <a:solidFill>
                            <a:schemeClr val="tx1"/>
                          </a:solidFill>
                          <a:latin typeface="Times New Roman" pitchFamily="18" charset="0"/>
                          <a:cs typeface="Times New Roman" pitchFamily="18" charset="0"/>
                        </a:rPr>
                        <a:t>P</a:t>
                      </a:r>
                      <a:endParaRPr lang="fr-FR" sz="2400" b="1" baseline="-25000"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82,35</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76,01</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94,77</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b="1" dirty="0" smtClean="0">
                          <a:solidFill>
                            <a:schemeClr val="tx1"/>
                          </a:solidFill>
                          <a:latin typeface="Times New Roman" pitchFamily="18" charset="0"/>
                          <a:cs typeface="Times New Roman" pitchFamily="18" charset="0"/>
                        </a:rPr>
                        <a:t>A (%)</a:t>
                      </a:r>
                      <a:endParaRPr lang="fr-FR" sz="2400" b="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4,65</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15,38</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17,50</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algn="ctr"/>
                      <a:r>
                        <a:rPr lang="fr-FR" sz="2400" b="1" dirty="0" smtClean="0">
                          <a:solidFill>
                            <a:schemeClr val="tx1"/>
                          </a:solidFill>
                          <a:latin typeface="Times New Roman" pitchFamily="18" charset="0"/>
                          <a:cs typeface="Times New Roman" pitchFamily="18" charset="0"/>
                        </a:rPr>
                        <a:t>P (%)</a:t>
                      </a:r>
                      <a:endParaRPr lang="fr-FR" sz="2400" b="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36,70</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41,42</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50,31</a:t>
                      </a:r>
                      <a:endParaRPr lang="fr-FR" sz="2400" b="1" i="1" dirty="0">
                        <a:solidFill>
                          <a:schemeClr val="tx1"/>
                        </a:solidFill>
                        <a:latin typeface="Times New Roman" pitchFamily="18" charset="0"/>
                        <a:cs typeface="Times New Roman" pitchFamily="18" charset="0"/>
                      </a:endParaRPr>
                    </a:p>
                  </a:txBody>
                  <a:tcPr anchor="ctr"/>
                </a:tc>
              </a:tr>
              <a:tr h="457200">
                <a:tc>
                  <a:txBody>
                    <a:bodyPr/>
                    <a:lstStyle/>
                    <a:p>
                      <a:pPr algn="ctr"/>
                      <a:r>
                        <a:rPr lang="fr-FR" sz="2400" b="1" dirty="0" smtClean="0">
                          <a:solidFill>
                            <a:schemeClr val="tx1"/>
                          </a:solidFill>
                          <a:latin typeface="Times New Roman" pitchFamily="18" charset="0"/>
                          <a:cs typeface="Times New Roman" pitchFamily="18" charset="0"/>
                        </a:rPr>
                        <a:t>C (%)</a:t>
                      </a:r>
                      <a:endParaRPr lang="fr-FR" sz="2400" b="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63,30</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58,58</a:t>
                      </a:r>
                      <a:endParaRPr lang="fr-FR" sz="2400" b="1" i="1" dirty="0">
                        <a:solidFill>
                          <a:schemeClr val="tx1"/>
                        </a:solidFill>
                        <a:latin typeface="Times New Roman" pitchFamily="18" charset="0"/>
                        <a:cs typeface="Times New Roman" pitchFamily="18" charset="0"/>
                      </a:endParaRPr>
                    </a:p>
                  </a:txBody>
                  <a:tcPr anchor="ctr"/>
                </a:tc>
                <a:tc>
                  <a:txBody>
                    <a:bodyPr/>
                    <a:lstStyle/>
                    <a:p>
                      <a:pPr algn="ctr"/>
                      <a:r>
                        <a:rPr lang="fr-FR" sz="2400" b="1" i="1" dirty="0" smtClean="0">
                          <a:solidFill>
                            <a:schemeClr val="tx1"/>
                          </a:solidFill>
                          <a:latin typeface="Times New Roman" pitchFamily="18" charset="0"/>
                          <a:cs typeface="Times New Roman" pitchFamily="18" charset="0"/>
                        </a:rPr>
                        <a:t>49,69</a:t>
                      </a:r>
                      <a:endParaRPr lang="fr-FR" sz="2400" b="1" i="1" dirty="0">
                        <a:solidFill>
                          <a:schemeClr val="tx1"/>
                        </a:solidFill>
                        <a:latin typeface="Times New Roman" pitchFamily="18" charset="0"/>
                        <a:cs typeface="Times New Roman" pitchFamily="18" charset="0"/>
                      </a:endParaRPr>
                    </a:p>
                  </a:txBody>
                  <a:tcPr anchor="ctr"/>
                </a:tc>
              </a:tr>
            </a:tbl>
          </a:graphicData>
        </a:graphic>
      </p:graphicFrame>
      <p:sp>
        <p:nvSpPr>
          <p:cNvPr id="8" name="ZoneTexte 7"/>
          <p:cNvSpPr txBox="1"/>
          <p:nvPr/>
        </p:nvSpPr>
        <p:spPr>
          <a:xfrm>
            <a:off x="2195736" y="260648"/>
            <a:ext cx="6048672" cy="523220"/>
          </a:xfrm>
          <a:prstGeom prst="rect">
            <a:avLst/>
          </a:prstGeom>
          <a:noFill/>
        </p:spPr>
        <p:txBody>
          <a:bodyPr wrap="square" rtlCol="0">
            <a:spAutoFit/>
          </a:bodyPr>
          <a:lstStyle/>
          <a:p>
            <a:pPr algn="ctr"/>
            <a:r>
              <a:rPr lang="fr-FR" sz="2800" b="1" dirty="0" smtClean="0">
                <a:latin typeface="Times New Roman" pitchFamily="18" charset="0"/>
                <a:cs typeface="Times New Roman" pitchFamily="18" charset="0"/>
              </a:rPr>
              <a:t>Caractéristiques physiques des sables </a:t>
            </a:r>
            <a:endParaRPr lang="fr-FR" sz="28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5"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7"/>
          <p:cNvSpPr/>
          <p:nvPr/>
        </p:nvSpPr>
        <p:spPr>
          <a:xfrm>
            <a:off x="468282" y="6444044"/>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a:t>
            </a:r>
            <a:r>
              <a:rPr lang="fr-FR" dirty="0">
                <a:ln>
                  <a:solidFill>
                    <a:schemeClr val="bg2">
                      <a:lumMod val="90000"/>
                    </a:schemeClr>
                  </a:solidFill>
                </a:ln>
              </a:rPr>
              <a:t>3</a:t>
            </a:r>
            <a:endParaRPr lang="fr-FR" b="1" dirty="0" smtClean="0">
              <a:ln>
                <a:solidFill>
                  <a:schemeClr val="bg2">
                    <a:lumMod val="90000"/>
                  </a:schemeClr>
                </a:solidFill>
              </a:ln>
              <a:effectLst>
                <a:glow rad="45504">
                  <a:schemeClr val="accent1">
                    <a:satMod val="220000"/>
                    <a:alpha val="35000"/>
                  </a:schemeClr>
                </a:glow>
                <a:outerShdw blurRad="63500" dist="50800" dir="8100000" sx="0" sy="0">
                  <a:srgbClr val="000000">
                    <a:alpha val="50000"/>
                  </a:srgbClr>
                </a:outerShdw>
              </a:effectLst>
            </a:endParaRPr>
          </a:p>
        </p:txBody>
      </p:sp>
      <p:pic>
        <p:nvPicPr>
          <p:cNvPr id="9" name="Image 8" descr="S5004239"/>
          <p:cNvPicPr/>
          <p:nvPr/>
        </p:nvPicPr>
        <p:blipFill rotWithShape="1">
          <a:blip r:embed="rId2" cstate="print"/>
          <a:srcRect l="5289"/>
          <a:stretch/>
        </p:blipFill>
        <p:spPr bwMode="auto">
          <a:xfrm>
            <a:off x="5541866" y="764704"/>
            <a:ext cx="1766438" cy="2520000"/>
          </a:xfrm>
          <a:prstGeom prst="rect">
            <a:avLst/>
          </a:prstGeom>
          <a:noFill/>
          <a:ln>
            <a:noFill/>
          </a:ln>
          <a:extLst>
            <a:ext uri="{53640926-AAD7-44D8-BBD7-CCE9431645EC}">
              <a14:shadowObscured xmlns:a14="http://schemas.microsoft.com/office/drawing/2010/main"/>
            </a:ext>
          </a:extLst>
        </p:spPr>
      </p:pic>
      <p:pic>
        <p:nvPicPr>
          <p:cNvPr id="10" name="Image 9" descr="F:\Images\DSC0173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878232" y="4189266"/>
            <a:ext cx="2334107" cy="1761994"/>
          </a:xfrm>
          <a:prstGeom prst="rect">
            <a:avLst/>
          </a:prstGeom>
          <a:noFill/>
          <a:ln w="9525">
            <a:noFill/>
            <a:miter lim="800000"/>
            <a:headEnd/>
            <a:tailEnd/>
          </a:ln>
        </p:spPr>
      </p:pic>
      <p:sp>
        <p:nvSpPr>
          <p:cNvPr id="3" name="ZoneTexte 2"/>
          <p:cNvSpPr txBox="1"/>
          <p:nvPr/>
        </p:nvSpPr>
        <p:spPr>
          <a:xfrm>
            <a:off x="1259632" y="836712"/>
            <a:ext cx="2736304" cy="523220"/>
          </a:xfrm>
          <a:prstGeom prst="rect">
            <a:avLst/>
          </a:prstGeom>
          <a:noFill/>
        </p:spPr>
        <p:txBody>
          <a:bodyPr wrap="square" rtlCol="0">
            <a:spAutoFit/>
          </a:bodyPr>
          <a:lstStyle/>
          <a:p>
            <a:r>
              <a:rPr lang="fr-FR" sz="2800" b="1" dirty="0" smtClean="0">
                <a:latin typeface="Times New Roman" pitchFamily="18" charset="0"/>
                <a:cs typeface="Times New Roman" pitchFamily="18" charset="0"/>
              </a:rPr>
              <a:t>A l’état frais:</a:t>
            </a:r>
            <a:endParaRPr lang="fr-FR" sz="2800" b="1" dirty="0">
              <a:latin typeface="Times New Roman" pitchFamily="18" charset="0"/>
              <a:cs typeface="Times New Roman" pitchFamily="18" charset="0"/>
            </a:endParaRPr>
          </a:p>
        </p:txBody>
      </p:sp>
      <p:sp>
        <p:nvSpPr>
          <p:cNvPr id="7" name="Rectangle 6"/>
          <p:cNvSpPr/>
          <p:nvPr/>
        </p:nvSpPr>
        <p:spPr>
          <a:xfrm rot="16200000">
            <a:off x="-1259979" y="2073129"/>
            <a:ext cx="3803477" cy="492443"/>
          </a:xfrm>
          <a:prstGeom prst="rect">
            <a:avLst/>
          </a:prstGeom>
        </p:spPr>
        <p:txBody>
          <a:bodyPr wrap="none">
            <a:spAutoFit/>
          </a:bodyPr>
          <a:lstStyle/>
          <a:p>
            <a:r>
              <a:rPr lang="fr-FR" sz="2600" b="1" i="1" dirty="0">
                <a:latin typeface="Times New Roman" pitchFamily="18" charset="0"/>
                <a:cs typeface="Times New Roman" pitchFamily="18" charset="0"/>
              </a:rPr>
              <a:t>MATÉRIELS ET ESSAIS</a:t>
            </a:r>
            <a:endParaRPr lang="fr-FR" dirty="0"/>
          </a:p>
        </p:txBody>
      </p:sp>
      <p:cxnSp>
        <p:nvCxnSpPr>
          <p:cNvPr id="12" name="Connecteur droit 11"/>
          <p:cNvCxnSpPr/>
          <p:nvPr/>
        </p:nvCxnSpPr>
        <p:spPr>
          <a:xfrm>
            <a:off x="1331640" y="764704"/>
            <a:ext cx="4032448"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5580112" y="3316921"/>
            <a:ext cx="1656184" cy="707886"/>
          </a:xfrm>
          <a:prstGeom prst="rect">
            <a:avLst/>
          </a:prstGeom>
          <a:noFill/>
        </p:spPr>
        <p:txBody>
          <a:bodyPr wrap="square" rtlCol="0">
            <a:spAutoFit/>
          </a:bodyPr>
          <a:lstStyle/>
          <a:p>
            <a:pPr algn="ctr"/>
            <a:r>
              <a:rPr lang="fr-FR" sz="2000" b="1" dirty="0" smtClean="0">
                <a:latin typeface="Times New Roman" pitchFamily="18" charset="0"/>
                <a:cs typeface="Times New Roman" pitchFamily="18" charset="0"/>
              </a:rPr>
              <a:t>Essai d’étalement</a:t>
            </a:r>
            <a:endParaRPr lang="fr-FR" sz="2000" b="1" dirty="0">
              <a:latin typeface="Times New Roman" pitchFamily="18" charset="0"/>
              <a:cs typeface="Times New Roman" pitchFamily="18" charset="0"/>
            </a:endParaRPr>
          </a:p>
        </p:txBody>
      </p:sp>
      <p:sp>
        <p:nvSpPr>
          <p:cNvPr id="23" name="ZoneTexte 22"/>
          <p:cNvSpPr txBox="1"/>
          <p:nvPr/>
        </p:nvSpPr>
        <p:spPr>
          <a:xfrm>
            <a:off x="1249986" y="3536951"/>
            <a:ext cx="2736304" cy="523220"/>
          </a:xfrm>
          <a:prstGeom prst="rect">
            <a:avLst/>
          </a:prstGeom>
          <a:noFill/>
        </p:spPr>
        <p:txBody>
          <a:bodyPr wrap="square" rtlCol="0">
            <a:spAutoFit/>
          </a:bodyPr>
          <a:lstStyle/>
          <a:p>
            <a:r>
              <a:rPr lang="fr-FR" sz="2800" b="1" dirty="0" smtClean="0">
                <a:latin typeface="Times New Roman" pitchFamily="18" charset="0"/>
                <a:cs typeface="Times New Roman" pitchFamily="18" charset="0"/>
              </a:rPr>
              <a:t>A l’état durci:</a:t>
            </a:r>
            <a:endParaRPr lang="fr-FR" sz="2800" b="1" dirty="0">
              <a:latin typeface="Times New Roman" pitchFamily="18" charset="0"/>
              <a:cs typeface="Times New Roman" pitchFamily="18" charset="0"/>
            </a:endParaRPr>
          </a:p>
        </p:txBody>
      </p:sp>
      <p:sp>
        <p:nvSpPr>
          <p:cNvPr id="24" name="ZoneTexte 23"/>
          <p:cNvSpPr txBox="1"/>
          <p:nvPr/>
        </p:nvSpPr>
        <p:spPr>
          <a:xfrm>
            <a:off x="2733554" y="6177497"/>
            <a:ext cx="4430734" cy="707886"/>
          </a:xfrm>
          <a:prstGeom prst="rect">
            <a:avLst/>
          </a:prstGeom>
          <a:noFill/>
        </p:spPr>
        <p:txBody>
          <a:bodyPr wrap="square" rtlCol="0">
            <a:spAutoFit/>
          </a:bodyPr>
          <a:lstStyle/>
          <a:p>
            <a:pPr algn="ctr"/>
            <a:r>
              <a:rPr lang="fr-FR" sz="2000" b="1" dirty="0" smtClean="0">
                <a:latin typeface="Times New Roman" pitchFamily="18" charset="0"/>
                <a:cs typeface="Times New Roman" pitchFamily="18" charset="0"/>
              </a:rPr>
              <a:t>Mesure de la résistance à la flexion et à la compression </a:t>
            </a:r>
            <a:endParaRPr lang="fr-FR" sz="2000" b="1" dirty="0">
              <a:latin typeface="Times New Roman" pitchFamily="18" charset="0"/>
              <a:cs typeface="Times New Roman" pitchFamily="18" charset="0"/>
            </a:endParaRPr>
          </a:p>
        </p:txBody>
      </p:sp>
      <p:sp>
        <p:nvSpPr>
          <p:cNvPr id="25" name="ZoneTexte 24"/>
          <p:cNvSpPr txBox="1"/>
          <p:nvPr/>
        </p:nvSpPr>
        <p:spPr>
          <a:xfrm>
            <a:off x="7225888" y="6150113"/>
            <a:ext cx="1656184" cy="707886"/>
          </a:xfrm>
          <a:prstGeom prst="rect">
            <a:avLst/>
          </a:prstGeom>
          <a:noFill/>
        </p:spPr>
        <p:txBody>
          <a:bodyPr wrap="square" rtlCol="0">
            <a:spAutoFit/>
          </a:bodyPr>
          <a:lstStyle/>
          <a:p>
            <a:pPr algn="ctr"/>
            <a:r>
              <a:rPr lang="fr-FR" sz="2000" b="1" dirty="0" smtClean="0">
                <a:latin typeface="Times New Roman" pitchFamily="18" charset="0"/>
                <a:cs typeface="Times New Roman" pitchFamily="18" charset="0"/>
              </a:rPr>
              <a:t>Mesure du retrait</a:t>
            </a:r>
            <a:endParaRPr lang="fr-FR" sz="2000" b="1" dirty="0">
              <a:latin typeface="Times New Roman" pitchFamily="18" charset="0"/>
              <a:cs typeface="Times New Roman" pitchFamily="18" charset="0"/>
            </a:endParaRPr>
          </a:p>
        </p:txBody>
      </p:sp>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6427" y="4050651"/>
            <a:ext cx="3260397" cy="21258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03611 0.00232 L 0.28611 -0.24768 " pathEditMode="relative" rAng="0" ptsTypes="AA">
                                      <p:cBhvr>
                                        <p:cTn id="6" dur="2000" fill="hold"/>
                                        <p:tgtEl>
                                          <p:spTgt spid="7"/>
                                        </p:tgtEl>
                                        <p:attrNameLst>
                                          <p:attrName>ppt_x</p:attrName>
                                          <p:attrName>ppt_y</p:attrName>
                                        </p:attrNameLst>
                                      </p:cBhvr>
                                      <p:rCtr x="12500" y="-12500"/>
                                    </p:animMotion>
                                  </p:childTnLst>
                                </p:cTn>
                              </p:par>
                            </p:childTnLst>
                          </p:cTn>
                        </p:par>
                        <p:par>
                          <p:cTn id="7" fill="hold">
                            <p:stCondLst>
                              <p:cond delay="2000"/>
                            </p:stCondLst>
                            <p:childTnLst>
                              <p:par>
                                <p:cTn id="8" presetID="8" presetClass="emph" presetSubtype="0" fill="hold" grpId="1" nodeType="afterEffect">
                                  <p:stCondLst>
                                    <p:cond delay="0"/>
                                  </p:stCondLst>
                                  <p:childTnLst>
                                    <p:animRot by="5400000">
                                      <p:cBhvr>
                                        <p:cTn id="9" dur="2000" fill="hold"/>
                                        <p:tgtEl>
                                          <p:spTgt spid="7"/>
                                        </p:tgtEl>
                                        <p:attrNameLst>
                                          <p:attrName>r</p:attrName>
                                        </p:attrNameLst>
                                      </p:cBhvr>
                                    </p:animRot>
                                  </p:childTnLst>
                                </p:cTn>
                              </p:par>
                            </p:childTnLst>
                          </p:cTn>
                        </p:par>
                        <p:par>
                          <p:cTn id="10" fill="hold">
                            <p:stCondLst>
                              <p:cond delay="4000"/>
                            </p:stCondLst>
                            <p:childTnLst>
                              <p:par>
                                <p:cTn id="11" presetID="3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50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55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6000"/>
                            </p:stCondLst>
                            <p:childTnLst>
                              <p:par>
                                <p:cTn id="30" presetID="31"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1000" fill="hold"/>
                                        <p:tgtEl>
                                          <p:spTgt spid="23"/>
                                        </p:tgtEl>
                                        <p:attrNameLst>
                                          <p:attrName>ppt_w</p:attrName>
                                        </p:attrNameLst>
                                      </p:cBhvr>
                                      <p:tavLst>
                                        <p:tav tm="0">
                                          <p:val>
                                            <p:fltVal val="0"/>
                                          </p:val>
                                        </p:tav>
                                        <p:tav tm="100000">
                                          <p:val>
                                            <p:strVal val="#ppt_w"/>
                                          </p:val>
                                        </p:tav>
                                      </p:tavLst>
                                    </p:anim>
                                    <p:anim calcmode="lin" valueType="num">
                                      <p:cBhvr>
                                        <p:cTn id="33" dur="1000" fill="hold"/>
                                        <p:tgtEl>
                                          <p:spTgt spid="23"/>
                                        </p:tgtEl>
                                        <p:attrNameLst>
                                          <p:attrName>ppt_h</p:attrName>
                                        </p:attrNameLst>
                                      </p:cBhvr>
                                      <p:tavLst>
                                        <p:tav tm="0">
                                          <p:val>
                                            <p:fltVal val="0"/>
                                          </p:val>
                                        </p:tav>
                                        <p:tav tm="100000">
                                          <p:val>
                                            <p:strVal val="#ppt_h"/>
                                          </p:val>
                                        </p:tav>
                                      </p:tavLst>
                                    </p:anim>
                                    <p:anim calcmode="lin" valueType="num">
                                      <p:cBhvr>
                                        <p:cTn id="34" dur="1000" fill="hold"/>
                                        <p:tgtEl>
                                          <p:spTgt spid="23"/>
                                        </p:tgtEl>
                                        <p:attrNameLst>
                                          <p:attrName>style.rotation</p:attrName>
                                        </p:attrNameLst>
                                      </p:cBhvr>
                                      <p:tavLst>
                                        <p:tav tm="0">
                                          <p:val>
                                            <p:fltVal val="90"/>
                                          </p:val>
                                        </p:tav>
                                        <p:tav tm="100000">
                                          <p:val>
                                            <p:fltVal val="0"/>
                                          </p:val>
                                        </p:tav>
                                      </p:tavLst>
                                    </p:anim>
                                    <p:animEffect transition="in" filter="fade">
                                      <p:cBhvr>
                                        <p:cTn id="35" dur="1000"/>
                                        <p:tgtEl>
                                          <p:spTgt spid="23"/>
                                        </p:tgtEl>
                                      </p:cBhvr>
                                    </p:animEffect>
                                  </p:childTnLst>
                                </p:cTn>
                              </p:par>
                            </p:childTnLst>
                          </p:cTn>
                        </p:par>
                        <p:par>
                          <p:cTn id="36" fill="hold">
                            <p:stCondLst>
                              <p:cond delay="7000"/>
                            </p:stCondLst>
                            <p:childTnLst>
                              <p:par>
                                <p:cTn id="37" presetID="53" presetClass="entr" presetSubtype="16"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childTnLst>
                                </p:cTn>
                              </p:par>
                            </p:childTnLst>
                          </p:cTn>
                        </p:par>
                        <p:par>
                          <p:cTn id="42" fill="hold">
                            <p:stCondLst>
                              <p:cond delay="7500"/>
                            </p:stCondLst>
                            <p:childTnLst>
                              <p:par>
                                <p:cTn id="43" presetID="53" presetClass="entr" presetSubtype="16"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childTnLst>
                          </p:cTn>
                        </p:par>
                        <p:par>
                          <p:cTn id="48" fill="hold">
                            <p:stCondLst>
                              <p:cond delay="8000"/>
                            </p:stCondLst>
                            <p:childTnLst>
                              <p:par>
                                <p:cTn id="49" presetID="53" presetClass="entr" presetSubtype="16"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8500"/>
                            </p:stCondLst>
                            <p:childTnLst>
                              <p:par>
                                <p:cTn id="55" presetID="53" presetClass="entr" presetSubtype="16"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7" grpId="1"/>
      <p:bldP spid="21"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C04EE00-FFFE-4489-BF87-FC784A8F434D}" type="slidenum">
              <a:rPr lang="fr-FR" smtClean="0"/>
              <a:pPr/>
              <a:t>17</a:t>
            </a:fld>
            <a:endParaRPr lang="fr-FR" dirty="0"/>
          </a:p>
        </p:txBody>
      </p:sp>
      <p:sp>
        <p:nvSpPr>
          <p:cNvPr id="4" name="Titre 3"/>
          <p:cNvSpPr>
            <a:spLocks noGrp="1"/>
          </p:cNvSpPr>
          <p:nvPr>
            <p:ph type="title"/>
          </p:nvPr>
        </p:nvSpPr>
        <p:spPr>
          <a:xfrm>
            <a:off x="539552" y="2852936"/>
            <a:ext cx="8229600" cy="1143000"/>
          </a:xfrm>
        </p:spPr>
        <p:txBody>
          <a:bodyPr>
            <a:normAutofit/>
          </a:bodyPr>
          <a:lstStyle/>
          <a:p>
            <a:pPr algn="ctr"/>
            <a:r>
              <a:rPr lang="fr-FR" sz="4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RÉSULTATS ET DISCUSSION</a:t>
            </a:r>
            <a:endParaRPr lang="fr-FR" sz="48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67054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
        <p:nvSpPr>
          <p:cNvPr id="5" name="Oval 1"/>
          <p:cNvSpPr/>
          <p:nvPr/>
        </p:nvSpPr>
        <p:spPr>
          <a:xfrm>
            <a:off x="142844" y="908720"/>
            <a:ext cx="1000100" cy="4811312"/>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2"/>
          <p:cNvSpPr txBox="1">
            <a:spLocks noChangeArrowheads="1"/>
          </p:cNvSpPr>
          <p:nvPr/>
        </p:nvSpPr>
        <p:spPr bwMode="auto">
          <a:xfrm rot="16200000">
            <a:off x="-1811255" y="3033519"/>
            <a:ext cx="4880587"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9937" name="Rectangle 1"/>
          <p:cNvSpPr>
            <a:spLocks noChangeArrowheads="1"/>
          </p:cNvSpPr>
          <p:nvPr/>
        </p:nvSpPr>
        <p:spPr bwMode="auto">
          <a:xfrm>
            <a:off x="1259632" y="548682"/>
            <a:ext cx="422006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spcAft>
                <a:spcPts val="0"/>
              </a:spcAft>
            </a:pPr>
            <a:r>
              <a:rPr lang="fr-FR" b="1" dirty="0" smtClean="0">
                <a:latin typeface="Times New Roman"/>
                <a:cs typeface="Times New Roman"/>
              </a:rPr>
              <a:t>1 </a:t>
            </a:r>
            <a:r>
              <a:rPr lang="fr-FR" b="1" dirty="0">
                <a:latin typeface="Times New Roman"/>
                <a:cs typeface="Times New Roman"/>
              </a:rPr>
              <a:t>Comportement du mortier à l'état frais</a:t>
            </a:r>
          </a:p>
          <a:p>
            <a:pPr>
              <a:spcAft>
                <a:spcPts val="1200"/>
              </a:spcAft>
            </a:pPr>
            <a:r>
              <a:rPr lang="fr-FR" b="1" dirty="0" smtClean="0">
                <a:solidFill>
                  <a:srgbClr val="000000"/>
                </a:solidFill>
                <a:latin typeface="Times New Roman"/>
                <a:cs typeface="Times New Roman"/>
              </a:rPr>
              <a:t>1.1 Ouvrabilité</a:t>
            </a:r>
            <a:r>
              <a:rPr lang="fr-FR" b="1" dirty="0">
                <a:solidFill>
                  <a:srgbClr val="000000"/>
                </a:solidFill>
                <a:latin typeface="Times New Roman"/>
                <a:cs typeface="Times New Roman"/>
              </a:rPr>
              <a:t> </a:t>
            </a:r>
          </a:p>
        </p:txBody>
      </p:sp>
      <p:sp>
        <p:nvSpPr>
          <p:cNvPr id="39939"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9940"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Connecteur droit avec flèche 11"/>
          <p:cNvSpPr>
            <a:spLocks noChangeShapeType="1"/>
          </p:cNvSpPr>
          <p:nvPr/>
        </p:nvSpPr>
        <p:spPr bwMode="auto">
          <a:xfrm>
            <a:off x="1487626" y="548680"/>
            <a:ext cx="430851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5" name="Rectangle 14"/>
          <p:cNvSpPr/>
          <p:nvPr/>
        </p:nvSpPr>
        <p:spPr>
          <a:xfrm>
            <a:off x="468282" y="630932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14</a:t>
            </a:r>
            <a:endParaRPr lang="fr-FR" dirty="0"/>
          </a:p>
        </p:txBody>
      </p:sp>
      <p:graphicFrame>
        <p:nvGraphicFramePr>
          <p:cNvPr id="17" name="Graphique 16"/>
          <p:cNvGraphicFramePr/>
          <p:nvPr>
            <p:extLst>
              <p:ext uri="{D42A27DB-BD31-4B8C-83A1-F6EECF244321}">
                <p14:modId xmlns:p14="http://schemas.microsoft.com/office/powerpoint/2010/main" val="2031451789"/>
              </p:ext>
            </p:extLst>
          </p:nvPr>
        </p:nvGraphicFramePr>
        <p:xfrm>
          <a:off x="2483768" y="1195013"/>
          <a:ext cx="5112568" cy="2861945"/>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331640" y="3933057"/>
            <a:ext cx="7704856" cy="2400657"/>
          </a:xfrm>
          <a:prstGeom prst="rect">
            <a:avLst/>
          </a:prstGeom>
        </p:spPr>
        <p:txBody>
          <a:bodyPr wrap="square">
            <a:spAutoFit/>
          </a:bodyPr>
          <a:lstStyle/>
          <a:p>
            <a:pPr indent="180340" algn="just">
              <a:lnSpc>
                <a:spcPct val="150000"/>
              </a:lnSpc>
              <a:spcAft>
                <a:spcPts val="0"/>
              </a:spcAft>
            </a:pPr>
            <a:r>
              <a:rPr lang="fr-FR" sz="2000" dirty="0" smtClean="0">
                <a:latin typeface="Times New Roman"/>
                <a:ea typeface="Times New Roman"/>
              </a:rPr>
              <a:t>On remarque </a:t>
            </a:r>
            <a:r>
              <a:rPr lang="fr-FR" sz="2000" dirty="0">
                <a:latin typeface="Times New Roman"/>
                <a:ea typeface="Times New Roman"/>
              </a:rPr>
              <a:t>que le rapport E/C des différents mélanges varie dans le même sens que le taux de substitution en sables recyclés. Cela se traduit par la présence des fines en grande quantité dans le sable de démolition de béton </a:t>
            </a:r>
            <a:r>
              <a:rPr lang="fr-FR" sz="2000" dirty="0" smtClean="0">
                <a:latin typeface="Times New Roman"/>
                <a:ea typeface="Times New Roman"/>
              </a:rPr>
              <a:t>concasse, tandis </a:t>
            </a:r>
            <a:r>
              <a:rPr lang="fr-FR" sz="2000" dirty="0">
                <a:latin typeface="Times New Roman"/>
                <a:ea typeface="Times New Roman"/>
              </a:rPr>
              <a:t>que les sables issus de concassage de brique ont une porosité </a:t>
            </a:r>
            <a:r>
              <a:rPr lang="fr-FR" sz="2000" dirty="0" smtClean="0">
                <a:latin typeface="Times New Roman"/>
                <a:ea typeface="Times New Roman"/>
              </a:rPr>
              <a:t>élevée</a:t>
            </a:r>
            <a:r>
              <a:rPr lang="fr-FR" dirty="0" smtClean="0">
                <a:latin typeface="Times New Roman"/>
                <a:ea typeface="Times New Roman"/>
              </a:rPr>
              <a:t>.</a:t>
            </a:r>
            <a:endParaRPr lang="fr-FR" sz="2400" dirty="0">
              <a:effectLst/>
              <a:latin typeface="Times New Roman"/>
              <a:ea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1.38778E-17 2.13873E-6 L 0.33681 -0.42914 " pathEditMode="relative" rAng="0" ptsTypes="AA">
                                      <p:cBhvr>
                                        <p:cTn id="14" dur="2000" fill="hold"/>
                                        <p:tgtEl>
                                          <p:spTgt spid="6"/>
                                        </p:tgtEl>
                                        <p:attrNameLst>
                                          <p:attrName>ppt_x</p:attrName>
                                          <p:attrName>ppt_y</p:attrName>
                                        </p:attrNameLst>
                                      </p:cBhvr>
                                      <p:rCtr x="16800" y="-21500"/>
                                    </p:animMotion>
                                  </p:childTnLst>
                                </p:cTn>
                              </p:par>
                              <p:par>
                                <p:cTn id="15" presetID="1" presetClass="exit" presetSubtype="0" fill="hold" grpId="1" nodeType="with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6"/>
                                        </p:tgtEl>
                                        <p:attrNameLst>
                                          <p:attrName>r</p:attrName>
                                        </p:attrNameLst>
                                      </p:cBhvr>
                                    </p:animRot>
                                  </p:childTnLst>
                                </p:cTn>
                              </p:par>
                            </p:childTnLst>
                          </p:cTn>
                        </p:par>
                        <p:par>
                          <p:cTn id="19" fill="hold">
                            <p:stCondLst>
                              <p:cond delay="350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12" presetClass="entr" presetSubtype="4" fill="hold" grpId="0" nodeType="afterEffect">
                                  <p:stCondLst>
                                    <p:cond delay="0"/>
                                  </p:stCondLst>
                                  <p:childTnLst>
                                    <p:set>
                                      <p:cBhvr>
                                        <p:cTn id="26" dur="1" fill="hold">
                                          <p:stCondLst>
                                            <p:cond delay="0"/>
                                          </p:stCondLst>
                                        </p:cTn>
                                        <p:tgtEl>
                                          <p:spTgt spid="39937"/>
                                        </p:tgtEl>
                                        <p:attrNameLst>
                                          <p:attrName>style.visibility</p:attrName>
                                        </p:attrNameLst>
                                      </p:cBhvr>
                                      <p:to>
                                        <p:strVal val="visible"/>
                                      </p:to>
                                    </p:set>
                                    <p:anim calcmode="lin" valueType="num">
                                      <p:cBhvr additive="base">
                                        <p:cTn id="27" dur="500"/>
                                        <p:tgtEl>
                                          <p:spTgt spid="39937"/>
                                        </p:tgtEl>
                                        <p:attrNameLst>
                                          <p:attrName>ppt_y</p:attrName>
                                        </p:attrNameLst>
                                      </p:cBhvr>
                                      <p:tavLst>
                                        <p:tav tm="0">
                                          <p:val>
                                            <p:strVal val="#ppt_y+#ppt_h*1.125000"/>
                                          </p:val>
                                        </p:tav>
                                        <p:tav tm="100000">
                                          <p:val>
                                            <p:strVal val="#ppt_y"/>
                                          </p:val>
                                        </p:tav>
                                      </p:tavLst>
                                    </p:anim>
                                    <p:animEffect transition="in" filter="wipe(up)">
                                      <p:cBhvr>
                                        <p:cTn id="28" dur="500"/>
                                        <p:tgtEl>
                                          <p:spTgt spid="39937"/>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circle(in)">
                                      <p:cBhvr>
                                        <p:cTn id="33" dur="2000"/>
                                        <p:tgtEl>
                                          <p:spTgt spid="3"/>
                                        </p:tgtEl>
                                      </p:cBhvr>
                                    </p:animEffect>
                                  </p:childTnLst>
                                </p:cTn>
                              </p:par>
                              <p:par>
                                <p:cTn id="34" presetID="6"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circle(in)">
                                      <p:cBhvr>
                                        <p:cTn id="36"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6" grpId="1"/>
      <p:bldP spid="6" grpId="2"/>
      <p:bldP spid="39937" grpId="0"/>
      <p:bldP spid="12" grpId="0" animBg="1"/>
      <p:bldGraphic spid="17" grpId="0">
        <p:bldAsOne/>
      </p:bldGraphic>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8915" name="Rectangle 3"/>
          <p:cNvSpPr>
            <a:spLocks noChangeArrowheads="1"/>
          </p:cNvSpPr>
          <p:nvPr/>
        </p:nvSpPr>
        <p:spPr bwMode="auto">
          <a:xfrm>
            <a:off x="1357290" y="63650"/>
            <a:ext cx="451085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0"/>
              </a:spcAft>
            </a:pPr>
            <a:r>
              <a:rPr lang="fr-FR" b="1" dirty="0">
                <a:latin typeface="Times New Roman"/>
                <a:cs typeface="Times New Roman"/>
              </a:rPr>
              <a:t>2 Comportement du mortier à l’état durci</a:t>
            </a:r>
          </a:p>
          <a:p>
            <a:pPr>
              <a:spcAft>
                <a:spcPts val="0"/>
              </a:spcAft>
            </a:pPr>
            <a:r>
              <a:rPr lang="fr-FR" b="1" dirty="0" smtClean="0">
                <a:solidFill>
                  <a:srgbClr val="000000"/>
                </a:solidFill>
                <a:latin typeface="Times New Roman"/>
                <a:cs typeface="Times New Roman"/>
              </a:rPr>
              <a:t>2.1 </a:t>
            </a:r>
            <a:r>
              <a:rPr lang="fr-FR" b="1" dirty="0">
                <a:solidFill>
                  <a:srgbClr val="000000"/>
                </a:solidFill>
                <a:latin typeface="Times New Roman"/>
                <a:cs typeface="Times New Roman"/>
              </a:rPr>
              <a:t>Résistance à la compression</a:t>
            </a:r>
            <a:endParaRPr lang="fr-FR" b="1" dirty="0">
              <a:solidFill>
                <a:srgbClr val="000000"/>
              </a:solidFill>
              <a:effectLst/>
              <a:latin typeface="Times New Roman"/>
              <a:cs typeface="Times New Roman"/>
            </a:endParaRPr>
          </a:p>
        </p:txBody>
      </p:sp>
      <p:sp>
        <p:nvSpPr>
          <p:cNvPr id="38916" name="Rectangle 4"/>
          <p:cNvSpPr>
            <a:spLocks noChangeArrowheads="1"/>
          </p:cNvSpPr>
          <p:nvPr/>
        </p:nvSpPr>
        <p:spPr bwMode="auto">
          <a:xfrm>
            <a:off x="1" y="30252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5" name="Rectangle 14"/>
          <p:cNvSpPr/>
          <p:nvPr/>
        </p:nvSpPr>
        <p:spPr>
          <a:xfrm>
            <a:off x="468282" y="6309320"/>
            <a:ext cx="476412" cy="369332"/>
          </a:xfrm>
          <a:prstGeom prst="rect">
            <a:avLst/>
          </a:prstGeom>
        </p:spPr>
        <p:txBody>
          <a:bodyPr wrap="none">
            <a:spAutoFit/>
          </a:bodyPr>
          <a:lstStyle/>
          <a:p>
            <a:r>
              <a:rPr lang="fr-FR" dirty="0" smtClean="0"/>
              <a:t>15</a:t>
            </a:r>
            <a:endParaRPr lang="fr-FR" dirty="0"/>
          </a:p>
        </p:txBody>
      </p:sp>
      <p:graphicFrame>
        <p:nvGraphicFramePr>
          <p:cNvPr id="16" name="Graphique 15"/>
          <p:cNvGraphicFramePr/>
          <p:nvPr>
            <p:extLst>
              <p:ext uri="{D42A27DB-BD31-4B8C-83A1-F6EECF244321}">
                <p14:modId xmlns:p14="http://schemas.microsoft.com/office/powerpoint/2010/main" val="2908484519"/>
              </p:ext>
            </p:extLst>
          </p:nvPr>
        </p:nvGraphicFramePr>
        <p:xfrm>
          <a:off x="2123728" y="709979"/>
          <a:ext cx="5486400" cy="3200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Graphique 18"/>
          <p:cNvGraphicFramePr/>
          <p:nvPr>
            <p:extLst>
              <p:ext uri="{D42A27DB-BD31-4B8C-83A1-F6EECF244321}">
                <p14:modId xmlns:p14="http://schemas.microsoft.com/office/powerpoint/2010/main" val="3257193662"/>
              </p:ext>
            </p:extLst>
          </p:nvPr>
        </p:nvGraphicFramePr>
        <p:xfrm>
          <a:off x="2771800" y="697403"/>
          <a:ext cx="548640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1475656" y="3789042"/>
            <a:ext cx="7488832" cy="2585323"/>
          </a:xfrm>
          <a:prstGeom prst="rect">
            <a:avLst/>
          </a:prstGeom>
        </p:spPr>
        <p:txBody>
          <a:bodyPr wrap="square">
            <a:spAutoFit/>
          </a:bodyPr>
          <a:lstStyle/>
          <a:p>
            <a:pPr marL="342900" lvl="0" indent="-342900" algn="just">
              <a:lnSpc>
                <a:spcPct val="150000"/>
              </a:lnSpc>
              <a:buFont typeface="Wingdings"/>
              <a:buChar char=""/>
              <a:tabLst>
                <a:tab pos="800100" algn="l"/>
              </a:tabLst>
            </a:pPr>
            <a:r>
              <a:rPr lang="fr-FR" dirty="0">
                <a:latin typeface="Times New Roman"/>
                <a:ea typeface="Times New Roman"/>
              </a:rPr>
              <a:t>Les mortiers  à base des sables recyclés présentent des résistances à la compression plus faible par rapport aux mortiers naturels qui nécessitent une augmentation du dosage en ciment ce qui présentent un inconvénient du point de vue économique ;</a:t>
            </a:r>
            <a:endParaRPr lang="fr-FR" sz="2400" dirty="0">
              <a:latin typeface="Times New Roman"/>
              <a:ea typeface="Times New Roman"/>
            </a:endParaRPr>
          </a:p>
          <a:p>
            <a:pPr marL="342900" lvl="0" indent="-342900" algn="just">
              <a:lnSpc>
                <a:spcPct val="150000"/>
              </a:lnSpc>
              <a:spcAft>
                <a:spcPts val="0"/>
              </a:spcAft>
              <a:buFont typeface="Wingdings"/>
              <a:buChar char=""/>
              <a:tabLst>
                <a:tab pos="800100" algn="l"/>
              </a:tabLst>
            </a:pPr>
            <a:r>
              <a:rPr lang="fr-FR" dirty="0">
                <a:latin typeface="Times New Roman"/>
                <a:ea typeface="Times New Roman"/>
              </a:rPr>
              <a:t>Un mortier à base de sable concassé avec un taux de substitution de 20% présente une meilleure résistance à la compression </a:t>
            </a:r>
            <a:r>
              <a:rPr lang="fr-FR" dirty="0" smtClean="0">
                <a:latin typeface="Times New Roman"/>
                <a:ea typeface="Times New Roman"/>
              </a:rPr>
              <a:t>;</a:t>
            </a:r>
            <a:endParaRPr lang="fr-FR" sz="2400" dirty="0">
              <a:latin typeface="Times New Roman"/>
              <a:ea typeface="Times New Roman"/>
            </a:endParaRPr>
          </a:p>
        </p:txBody>
      </p:sp>
      <p:sp>
        <p:nvSpPr>
          <p:cNvPr id="3" name="Rectangle 2"/>
          <p:cNvSpPr/>
          <p:nvPr/>
        </p:nvSpPr>
        <p:spPr>
          <a:xfrm>
            <a:off x="1475656" y="3068960"/>
            <a:ext cx="7272808" cy="3416320"/>
          </a:xfrm>
          <a:prstGeom prst="rect">
            <a:avLst/>
          </a:prstGeom>
        </p:spPr>
        <p:txBody>
          <a:bodyPr wrap="square">
            <a:spAutoFit/>
          </a:bodyPr>
          <a:lstStyle/>
          <a:p>
            <a:pPr marL="342900" lvl="0" indent="-342900" algn="just">
              <a:lnSpc>
                <a:spcPct val="150000"/>
              </a:lnSpc>
              <a:buFont typeface="Wingdings"/>
              <a:buChar char=""/>
              <a:tabLst>
                <a:tab pos="800100" algn="l"/>
              </a:tabLst>
            </a:pPr>
            <a:r>
              <a:rPr lang="fr-FR" dirty="0">
                <a:solidFill>
                  <a:prstClr val="black"/>
                </a:solidFill>
                <a:latin typeface="Times New Roman"/>
                <a:ea typeface="Times New Roman"/>
              </a:rPr>
              <a:t>Un mortier à base de sable de brique concassé avec un taux de substitution de 20% présente une meilleure résistance à la compression cependant elle est inférieure à celle du sable de béton concassé  et cela peut être expliqué par la présence de matériaux argileux et la  porosité élevé du sable concassé de brique ;</a:t>
            </a:r>
            <a:endParaRPr lang="fr-FR" sz="2400" dirty="0">
              <a:solidFill>
                <a:prstClr val="black"/>
              </a:solidFill>
              <a:latin typeface="Times New Roman"/>
              <a:ea typeface="Times New Roman"/>
            </a:endParaRPr>
          </a:p>
          <a:p>
            <a:pPr marL="342900" lvl="0" indent="-342900" algn="just">
              <a:lnSpc>
                <a:spcPct val="150000"/>
              </a:lnSpc>
              <a:buFont typeface="Wingdings"/>
              <a:buChar char=""/>
              <a:tabLst>
                <a:tab pos="800100" algn="l"/>
              </a:tabLst>
            </a:pPr>
            <a:r>
              <a:rPr lang="fr-FR" dirty="0">
                <a:solidFill>
                  <a:prstClr val="black"/>
                </a:solidFill>
                <a:latin typeface="Times New Roman"/>
                <a:ea typeface="Times New Roman"/>
              </a:rPr>
              <a:t>Avec le taux de substitution de 70% la résistance à la compression  d’un mortier à base de sable concassé de brique chute d’une façon considérable ;</a:t>
            </a:r>
            <a:endParaRPr lang="fr-FR" sz="2400" dirty="0">
              <a:solidFill>
                <a:prstClr val="black"/>
              </a:solidFill>
              <a:latin typeface="Times New Roman"/>
              <a:ea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arn(inVertical)">
                                      <p:cBhvr>
                                        <p:cTn id="7" dur="500"/>
                                        <p:tgtEl>
                                          <p:spTgt spid="38915">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animEffect transition="in" filter="barn(inVertical)">
                                      <p:cBhvr>
                                        <p:cTn id="11" dur="500"/>
                                        <p:tgtEl>
                                          <p:spTgt spid="38915">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anim calcmode="lin" valueType="num">
                                      <p:cBhvr>
                                        <p:cTn id="17" dur="1000" fill="hold"/>
                                        <p:tgtEl>
                                          <p:spTgt spid="16"/>
                                        </p:tgtEl>
                                        <p:attrNameLst>
                                          <p:attrName>ppt_x</p:attrName>
                                        </p:attrNameLst>
                                      </p:cBhvr>
                                      <p:tavLst>
                                        <p:tav tm="0">
                                          <p:val>
                                            <p:strVal val="#ppt_x"/>
                                          </p:val>
                                        </p:tav>
                                        <p:tav tm="100000">
                                          <p:val>
                                            <p:strVal val="#ppt_x"/>
                                          </p:val>
                                        </p:tav>
                                      </p:tavLst>
                                    </p:anim>
                                    <p:anim calcmode="lin" valueType="num">
                                      <p:cBhvr>
                                        <p:cTn id="1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grpId="1" nodeType="clickEffect">
                                  <p:stCondLst>
                                    <p:cond delay="0"/>
                                  </p:stCondLst>
                                  <p:childTnLst>
                                    <p:animScale>
                                      <p:cBhvr>
                                        <p:cTn id="22" dur="500" fill="hold"/>
                                        <p:tgtEl>
                                          <p:spTgt spid="16"/>
                                        </p:tgtEl>
                                      </p:cBhvr>
                                      <p:by x="50000" y="50000"/>
                                    </p:animScale>
                                  </p:childTnLst>
                                </p:cTn>
                              </p:par>
                            </p:childTnLst>
                          </p:cTn>
                        </p:par>
                        <p:par>
                          <p:cTn id="23" fill="hold">
                            <p:stCondLst>
                              <p:cond delay="500"/>
                            </p:stCondLst>
                            <p:childTnLst>
                              <p:par>
                                <p:cTn id="24" presetID="35" presetClass="path" presetSubtype="0" accel="50000" decel="50000" fill="hold" grpId="2" nodeType="afterEffect">
                                  <p:stCondLst>
                                    <p:cond delay="0"/>
                                  </p:stCondLst>
                                  <p:childTnLst>
                                    <p:animMotion origin="layout" path="M 0 0 L -0.25 0 E" pathEditMode="relative" ptsTypes="">
                                      <p:cBhvr>
                                        <p:cTn id="25" dur="1000" fill="hold"/>
                                        <p:tgtEl>
                                          <p:spTgt spid="16"/>
                                        </p:tgtEl>
                                        <p:attrNameLst>
                                          <p:attrName>ppt_x</p:attrName>
                                          <p:attrName>ppt_y</p:attrName>
                                        </p:attrNameLst>
                                      </p:cBhvr>
                                    </p:animMotion>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mph" presetSubtype="0" fill="hold" grpId="1" nodeType="clickEffect">
                                  <p:stCondLst>
                                    <p:cond delay="0"/>
                                  </p:stCondLst>
                                  <p:childTnLst>
                                    <p:animScale>
                                      <p:cBhvr>
                                        <p:cTn id="35" dur="500" fill="hold"/>
                                        <p:tgtEl>
                                          <p:spTgt spid="19"/>
                                        </p:tgtEl>
                                      </p:cBhvr>
                                      <p:by x="50000" y="50000"/>
                                    </p:animScale>
                                  </p:childTnLst>
                                </p:cTn>
                              </p:par>
                            </p:childTnLst>
                          </p:cTn>
                        </p:par>
                        <p:par>
                          <p:cTn id="36" fill="hold">
                            <p:stCondLst>
                              <p:cond delay="500"/>
                            </p:stCondLst>
                            <p:childTnLst>
                              <p:par>
                                <p:cTn id="37" presetID="63" presetClass="path" presetSubtype="0" accel="50000" decel="50000" fill="hold" grpId="2" nodeType="afterEffect">
                                  <p:stCondLst>
                                    <p:cond delay="0"/>
                                  </p:stCondLst>
                                  <p:childTnLst>
                                    <p:animMotion origin="layout" path="M 0 0 L 0.25 0 E" pathEditMode="relative" ptsTypes="">
                                      <p:cBhvr>
                                        <p:cTn id="38" dur="1000" fill="hold"/>
                                        <p:tgtEl>
                                          <p:spTgt spid="19"/>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xit" presetSubtype="4" fill="hold" grpId="1" nodeType="clickEffect">
                                  <p:stCondLst>
                                    <p:cond delay="0"/>
                                  </p:stCondLst>
                                  <p:childTnLst>
                                    <p:anim calcmode="lin" valueType="num">
                                      <p:cBhvr additive="base">
                                        <p:cTn id="49" dur="500"/>
                                        <p:tgtEl>
                                          <p:spTgt spid="2"/>
                                        </p:tgtEl>
                                        <p:attrNameLst>
                                          <p:attrName>ppt_x</p:attrName>
                                        </p:attrNameLst>
                                      </p:cBhvr>
                                      <p:tavLst>
                                        <p:tav tm="0">
                                          <p:val>
                                            <p:strVal val="ppt_x"/>
                                          </p:val>
                                        </p:tav>
                                        <p:tav tm="100000">
                                          <p:val>
                                            <p:strVal val="ppt_x"/>
                                          </p:val>
                                        </p:tav>
                                      </p:tavLst>
                                    </p:anim>
                                    <p:anim calcmode="lin" valueType="num">
                                      <p:cBhvr additive="base">
                                        <p:cTn id="50" dur="500"/>
                                        <p:tgtEl>
                                          <p:spTgt spid="2"/>
                                        </p:tgtEl>
                                        <p:attrNameLst>
                                          <p:attrName>ppt_y</p:attrName>
                                        </p:attrNameLst>
                                      </p:cBhvr>
                                      <p:tavLst>
                                        <p:tav tm="0">
                                          <p:val>
                                            <p:strVal val="ppt_y"/>
                                          </p:val>
                                        </p:tav>
                                        <p:tav tm="100000">
                                          <p:val>
                                            <p:strVal val="1+ppt_h/2"/>
                                          </p:val>
                                        </p:tav>
                                      </p:tavLst>
                                    </p:anim>
                                    <p:set>
                                      <p:cBhvr>
                                        <p:cTn id="51" dur="1" fill="hold">
                                          <p:stCondLst>
                                            <p:cond delay="499"/>
                                          </p:stCondLst>
                                        </p:cTn>
                                        <p:tgtEl>
                                          <p:spTgt spid="2"/>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Graphic spid="16" grpId="1">
        <p:bldAsOne/>
      </p:bldGraphic>
      <p:bldGraphic spid="16" grpId="2">
        <p:bldAsOne/>
      </p:bldGraphic>
      <p:bldGraphic spid="19" grpId="0">
        <p:bldAsOne/>
      </p:bldGraphic>
      <p:bldGraphic spid="19" grpId="1">
        <p:bldAsOne/>
      </p:bldGraphic>
      <p:bldGraphic spid="19" grpId="2">
        <p:bldAsOne/>
      </p:bldGraphic>
      <p:bldP spid="2" grpId="0"/>
      <p:bldP spid="2" grpId="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1">
            <a:alpha val="0"/>
          </a:schemeClr>
        </a:solidFill>
        <a:effectLst/>
      </p:bgPr>
    </p:bg>
    <p:spTree>
      <p:nvGrpSpPr>
        <p:cNvPr id="1" name=""/>
        <p:cNvGrpSpPr/>
        <p:nvPr/>
      </p:nvGrpSpPr>
      <p:grpSpPr>
        <a:xfrm>
          <a:off x="0" y="0"/>
          <a:ext cx="0" cy="0"/>
          <a:chOff x="0" y="0"/>
          <a:chExt cx="0" cy="0"/>
        </a:xfrm>
      </p:grpSpPr>
      <p:pic>
        <p:nvPicPr>
          <p:cNvPr id="7" name="Image 6" descr="Sans titre-3.jpg"/>
          <p:cNvPicPr>
            <a:picLocks noChangeAspect="1"/>
          </p:cNvPicPr>
          <p:nvPr/>
        </p:nvPicPr>
        <p:blipFill>
          <a:blip r:embed="rId2"/>
          <a:srcRect/>
          <a:stretch>
            <a:fillRect/>
          </a:stretch>
        </p:blipFill>
        <p:spPr bwMode="auto">
          <a:xfrm>
            <a:off x="7401292" y="1"/>
            <a:ext cx="1742708" cy="1571660"/>
          </a:xfrm>
          <a:prstGeom prst="rect">
            <a:avLst/>
          </a:prstGeom>
          <a:solidFill>
            <a:srgbClr val="EDEDED"/>
          </a:solidFill>
        </p:spPr>
      </p:pic>
      <p:pic>
        <p:nvPicPr>
          <p:cNvPr id="3" name="Picture 50"/>
          <p:cNvPicPr>
            <a:picLocks noChangeAspect="1" noChangeArrowheads="1"/>
          </p:cNvPicPr>
          <p:nvPr/>
        </p:nvPicPr>
        <p:blipFill>
          <a:blip r:embed="rId3"/>
          <a:srcRect/>
          <a:stretch>
            <a:fillRect/>
          </a:stretch>
        </p:blipFill>
        <p:spPr bwMode="auto">
          <a:xfrm flipH="1">
            <a:off x="700062" y="5276411"/>
            <a:ext cx="576263" cy="241300"/>
          </a:xfrm>
          <a:prstGeom prst="rect">
            <a:avLst/>
          </a:prstGeom>
          <a:noFill/>
        </p:spPr>
      </p:pic>
      <p:pic>
        <p:nvPicPr>
          <p:cNvPr id="2" name="Picture 46"/>
          <p:cNvPicPr>
            <a:picLocks noChangeAspect="1" noChangeArrowheads="1"/>
          </p:cNvPicPr>
          <p:nvPr/>
        </p:nvPicPr>
        <p:blipFill>
          <a:blip r:embed="rId3"/>
          <a:srcRect/>
          <a:stretch>
            <a:fillRect/>
          </a:stretch>
        </p:blipFill>
        <p:spPr bwMode="auto">
          <a:xfrm flipH="1">
            <a:off x="714350" y="4973651"/>
            <a:ext cx="576263" cy="241300"/>
          </a:xfrm>
          <a:prstGeom prst="rect">
            <a:avLst/>
          </a:prstGeom>
          <a:noFill/>
        </p:spPr>
      </p:pic>
      <p:sp>
        <p:nvSpPr>
          <p:cNvPr id="4" name="Rectangle 24"/>
          <p:cNvSpPr>
            <a:spLocks noChangeArrowheads="1"/>
          </p:cNvSpPr>
          <p:nvPr/>
        </p:nvSpPr>
        <p:spPr bwMode="auto">
          <a:xfrm>
            <a:off x="1285854" y="4900169"/>
            <a:ext cx="3084883" cy="784830"/>
          </a:xfrm>
          <a:prstGeom prst="rect">
            <a:avLst/>
          </a:prstGeom>
          <a:noFill/>
          <a:ln w="9525" algn="ctr">
            <a:noFill/>
            <a:miter lim="800000"/>
            <a:headEnd/>
            <a:tailEnd/>
          </a:ln>
          <a:effectLst/>
        </p:spPr>
        <p:txBody>
          <a:bodyPr wrap="none">
            <a:spAutoFit/>
          </a:bodyPr>
          <a:lstStyle/>
          <a:p>
            <a:r>
              <a:rPr lang="fr-FR" sz="2000" dirty="0" smtClean="0">
                <a:solidFill>
                  <a:schemeClr val="tx2">
                    <a:lumMod val="50000"/>
                  </a:schemeClr>
                </a:solidFill>
                <a:latin typeface="Garamond" pitchFamily="18" charset="0"/>
                <a:cs typeface="Andalus" pitchFamily="2" charset="-78"/>
              </a:rPr>
              <a:t>SAMRI Bilal</a:t>
            </a:r>
            <a:endParaRPr lang="fr-FR" sz="2000" dirty="0">
              <a:solidFill>
                <a:schemeClr val="tx2">
                  <a:lumMod val="50000"/>
                </a:schemeClr>
              </a:solidFill>
              <a:latin typeface="Garamond" pitchFamily="18" charset="0"/>
              <a:cs typeface="Andalus" pitchFamily="2" charset="-78"/>
            </a:endParaRPr>
          </a:p>
          <a:p>
            <a:r>
              <a:rPr lang="fr-FR" sz="2000" dirty="0" smtClean="0">
                <a:solidFill>
                  <a:schemeClr val="tx2">
                    <a:lumMod val="50000"/>
                  </a:schemeClr>
                </a:solidFill>
                <a:latin typeface="Garamond" pitchFamily="18" charset="0"/>
                <a:cs typeface="Andalus" pitchFamily="2" charset="-78"/>
              </a:rPr>
              <a:t>SEDDIK Mohand Oumar</a:t>
            </a:r>
            <a:endParaRPr lang="fr-FR" sz="2000" dirty="0">
              <a:solidFill>
                <a:schemeClr val="tx2">
                  <a:lumMod val="50000"/>
                </a:schemeClr>
              </a:solidFill>
              <a:latin typeface="Garamond" pitchFamily="18" charset="0"/>
              <a:cs typeface="Andalus" pitchFamily="2" charset="-78"/>
            </a:endParaRPr>
          </a:p>
          <a:p>
            <a:pPr algn="r"/>
            <a:endParaRPr lang="ar-DZ" sz="500" b="1" dirty="0">
              <a:solidFill>
                <a:schemeClr val="tx2">
                  <a:lumMod val="50000"/>
                </a:schemeClr>
              </a:solidFill>
              <a:latin typeface="Garamond" pitchFamily="18" charset="0"/>
              <a:cs typeface="Andalus" pitchFamily="2" charset="-78"/>
            </a:endParaRPr>
          </a:p>
        </p:txBody>
      </p:sp>
      <p:sp>
        <p:nvSpPr>
          <p:cNvPr id="20484" name="Rectangle 4"/>
          <p:cNvSpPr>
            <a:spLocks noChangeArrowheads="1"/>
          </p:cNvSpPr>
          <p:nvPr/>
        </p:nvSpPr>
        <p:spPr bwMode="auto">
          <a:xfrm>
            <a:off x="1571604" y="-25"/>
            <a:ext cx="6286544" cy="17081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solidFill>
                  <a:schemeClr val="tx2">
                    <a:lumMod val="50000"/>
                  </a:schemeClr>
                </a:solidFill>
                <a:effectLst/>
                <a:latin typeface="Garamond" pitchFamily="18" charset="0"/>
                <a:ea typeface="Times New Roman" pitchFamily="18" charset="0"/>
                <a:cs typeface="Times New Roman" pitchFamily="18" charset="0"/>
              </a:rPr>
              <a:t>République Algérienne Démocratique et Populaire</a:t>
            </a:r>
            <a:endParaRPr kumimoji="0" lang="fr-FR" sz="1400" b="1" u="none" strike="noStrike" cap="none" normalizeH="0" baseline="0" dirty="0" smtClean="0">
              <a:ln>
                <a:noFill/>
              </a:ln>
              <a:solidFill>
                <a:schemeClr val="tx2">
                  <a:lumMod val="50000"/>
                </a:schemeClr>
              </a:solidFill>
              <a:effectLst/>
              <a:latin typeface="Garamond"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solidFill>
                  <a:schemeClr val="tx2">
                    <a:lumMod val="50000"/>
                  </a:schemeClr>
                </a:solidFill>
                <a:effectLst/>
                <a:latin typeface="Garamond" pitchFamily="18" charset="0"/>
                <a:ea typeface="Times New Roman" pitchFamily="18" charset="0"/>
                <a:cs typeface="Times New Roman" pitchFamily="18" charset="0"/>
              </a:rPr>
              <a:t>Ministère de l’Enseignement Supérieur et de la Recherche Scientifique</a:t>
            </a:r>
            <a:endParaRPr kumimoji="0" lang="fr-FR" sz="1400" b="1" u="none" strike="noStrike" cap="none" normalizeH="0" baseline="0" dirty="0" smtClean="0">
              <a:ln>
                <a:noFill/>
              </a:ln>
              <a:solidFill>
                <a:schemeClr val="tx2">
                  <a:lumMod val="50000"/>
                </a:schemeClr>
              </a:solidFill>
              <a:effectLst/>
              <a:latin typeface="Garamond"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solidFill>
                  <a:schemeClr val="tx2">
                    <a:lumMod val="50000"/>
                  </a:schemeClr>
                </a:solidFill>
                <a:effectLst/>
                <a:latin typeface="Garamond" pitchFamily="18" charset="0"/>
                <a:ea typeface="Times New Roman" pitchFamily="18" charset="0"/>
                <a:cs typeface="Times New Roman" pitchFamily="18" charset="0"/>
              </a:rPr>
              <a:t>Université Mohamed El Bachir Elibrahimi –Bordj Bou Arreridj</a:t>
            </a: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solidFill>
                  <a:schemeClr val="tx2">
                    <a:lumMod val="50000"/>
                  </a:schemeClr>
                </a:solidFill>
                <a:effectLst/>
                <a:latin typeface="Garamond" pitchFamily="18" charset="0"/>
                <a:ea typeface="Times New Roman" pitchFamily="18" charset="0"/>
                <a:cs typeface="Times New Roman" pitchFamily="18" charset="0"/>
              </a:rPr>
              <a:t>Faculté des Sciences et de la Technologie</a:t>
            </a: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solidFill>
                  <a:schemeClr val="tx2">
                    <a:lumMod val="50000"/>
                  </a:schemeClr>
                </a:solidFill>
                <a:effectLst/>
                <a:latin typeface="Garamond" pitchFamily="18" charset="0"/>
                <a:ea typeface="Times New Roman" pitchFamily="18" charset="0"/>
                <a:cs typeface="Times New Roman" pitchFamily="18" charset="0"/>
              </a:rPr>
              <a:t>Département  Génie Civil</a:t>
            </a:r>
            <a:endParaRPr kumimoji="0" lang="fr-FR" sz="1050" b="1" u="none" strike="noStrike" cap="none" normalizeH="0" baseline="0" dirty="0" smtClean="0">
              <a:ln>
                <a:noFill/>
              </a:ln>
              <a:solidFill>
                <a:schemeClr val="tx2">
                  <a:lumMod val="50000"/>
                </a:schemeClr>
              </a:solidFill>
              <a:effectLst/>
              <a:latin typeface="Garamond" pitchFamily="18" charset="0"/>
              <a:cs typeface="Times New Roman" pitchFamily="18" charset="0"/>
            </a:endParaRPr>
          </a:p>
        </p:txBody>
      </p:sp>
      <p:sp>
        <p:nvSpPr>
          <p:cNvPr id="8" name="Connecteur droit avec flèche 7"/>
          <p:cNvSpPr>
            <a:spLocks noChangeShapeType="1"/>
          </p:cNvSpPr>
          <p:nvPr/>
        </p:nvSpPr>
        <p:spPr bwMode="auto">
          <a:xfrm>
            <a:off x="1214414" y="1857364"/>
            <a:ext cx="7153376" cy="0"/>
          </a:xfrm>
          <a:prstGeom prst="straightConnector1">
            <a:avLst/>
          </a:prstGeom>
          <a:noFill/>
          <a:ln w="25400">
            <a:solidFill>
              <a:schemeClr val="accent1">
                <a:lumMod val="75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20" name="Rectangle 19"/>
          <p:cNvSpPr/>
          <p:nvPr/>
        </p:nvSpPr>
        <p:spPr>
          <a:xfrm>
            <a:off x="909798" y="4572008"/>
            <a:ext cx="1726050" cy="338554"/>
          </a:xfrm>
          <a:prstGeom prst="rect">
            <a:avLst/>
          </a:prstGeom>
        </p:spPr>
        <p:txBody>
          <a:bodyPr wrap="none">
            <a:spAutoFit/>
          </a:bodyPr>
          <a:lstStyle/>
          <a:p>
            <a:pPr>
              <a:lnSpc>
                <a:spcPct val="80000"/>
              </a:lnSpc>
            </a:pPr>
            <a:r>
              <a:rPr lang="en-US" sz="2000" b="1" u="sng" dirty="0" smtClean="0">
                <a:solidFill>
                  <a:schemeClr val="tx2">
                    <a:lumMod val="50000"/>
                  </a:schemeClr>
                </a:solidFill>
                <a:latin typeface="Garamond" pitchFamily="18" charset="0"/>
              </a:rPr>
              <a:t>Présentée par:</a:t>
            </a:r>
            <a:endParaRPr lang="en-US" sz="2000" b="1" u="sng" dirty="0">
              <a:solidFill>
                <a:schemeClr val="tx2">
                  <a:lumMod val="50000"/>
                </a:schemeClr>
              </a:solidFill>
              <a:latin typeface="Garamond" pitchFamily="18" charset="0"/>
            </a:endParaRPr>
          </a:p>
        </p:txBody>
      </p:sp>
      <p:sp>
        <p:nvSpPr>
          <p:cNvPr id="21" name="Rectangle 20"/>
          <p:cNvSpPr/>
          <p:nvPr/>
        </p:nvSpPr>
        <p:spPr>
          <a:xfrm>
            <a:off x="6444208" y="4519563"/>
            <a:ext cx="1293944" cy="400110"/>
          </a:xfrm>
          <a:prstGeom prst="rect">
            <a:avLst/>
          </a:prstGeom>
        </p:spPr>
        <p:txBody>
          <a:bodyPr wrap="none">
            <a:spAutoFit/>
          </a:bodyPr>
          <a:lstStyle/>
          <a:p>
            <a:r>
              <a:rPr lang="fr-FR" sz="2000" b="1" u="sng" dirty="0" smtClean="0">
                <a:solidFill>
                  <a:schemeClr val="tx2">
                    <a:lumMod val="50000"/>
                  </a:schemeClr>
                </a:solidFill>
                <a:latin typeface="Garamond" pitchFamily="18" charset="0"/>
                <a:cs typeface="Arial" charset="0"/>
              </a:rPr>
              <a:t>Dirigé par</a:t>
            </a:r>
            <a:endParaRPr lang="fr-FR" sz="2000" b="1" dirty="0">
              <a:solidFill>
                <a:schemeClr val="tx2">
                  <a:lumMod val="50000"/>
                </a:schemeClr>
              </a:solidFill>
              <a:latin typeface="Garamond" pitchFamily="18" charset="0"/>
            </a:endParaRPr>
          </a:p>
        </p:txBody>
      </p:sp>
      <p:sp>
        <p:nvSpPr>
          <p:cNvPr id="12" name="Rectangle 24"/>
          <p:cNvSpPr>
            <a:spLocks noChangeArrowheads="1"/>
          </p:cNvSpPr>
          <p:nvPr/>
        </p:nvSpPr>
        <p:spPr bwMode="auto">
          <a:xfrm>
            <a:off x="6019610" y="4822535"/>
            <a:ext cx="2687800" cy="477054"/>
          </a:xfrm>
          <a:prstGeom prst="rect">
            <a:avLst/>
          </a:prstGeom>
          <a:noFill/>
          <a:ln w="9525" algn="ctr">
            <a:noFill/>
            <a:miter lim="800000"/>
            <a:headEnd/>
            <a:tailEnd/>
          </a:ln>
          <a:effectLst/>
        </p:spPr>
        <p:txBody>
          <a:bodyPr wrap="square">
            <a:spAutoFit/>
          </a:bodyPr>
          <a:lstStyle/>
          <a:p>
            <a:r>
              <a:rPr lang="fr-FR" sz="2000" dirty="0" smtClean="0">
                <a:solidFill>
                  <a:schemeClr val="tx2">
                    <a:lumMod val="50000"/>
                  </a:schemeClr>
                </a:solidFill>
                <a:latin typeface="Garamond" pitchFamily="18" charset="0"/>
                <a:cs typeface="Andalus" pitchFamily="2" charset="-78"/>
              </a:rPr>
              <a:t>Mr. BENAICHI ELhadj</a:t>
            </a:r>
          </a:p>
          <a:p>
            <a:pPr algn="r"/>
            <a:endParaRPr lang="ar-DZ" sz="500" b="1" dirty="0">
              <a:solidFill>
                <a:schemeClr val="tx2">
                  <a:lumMod val="50000"/>
                </a:schemeClr>
              </a:solidFill>
              <a:latin typeface="Garamond" pitchFamily="18" charset="0"/>
              <a:cs typeface="Andalus" pitchFamily="2" charset="-78"/>
            </a:endParaRPr>
          </a:p>
        </p:txBody>
      </p:sp>
      <p:sp>
        <p:nvSpPr>
          <p:cNvPr id="13" name="Rectangle 37"/>
          <p:cNvSpPr>
            <a:spLocks noChangeArrowheads="1"/>
          </p:cNvSpPr>
          <p:nvPr/>
        </p:nvSpPr>
        <p:spPr bwMode="auto">
          <a:xfrm>
            <a:off x="4000496" y="2357429"/>
            <a:ext cx="946734" cy="369332"/>
          </a:xfrm>
          <a:prstGeom prst="rect">
            <a:avLst/>
          </a:prstGeom>
          <a:noFill/>
          <a:ln w="9525" algn="ctr">
            <a:noFill/>
            <a:miter lim="800000"/>
            <a:headEnd/>
            <a:tailEnd/>
          </a:ln>
          <a:effectLst>
            <a:prstShdw prst="shdw17" dist="45791" dir="3378596">
              <a:schemeClr val="bg2"/>
            </a:prstShdw>
          </a:effectLst>
        </p:spPr>
        <p:txBody>
          <a:bodyPr wrap="none">
            <a:spAutoFit/>
          </a:bodyPr>
          <a:lstStyle/>
          <a:p>
            <a:r>
              <a:rPr lang="fr-FR" b="1" dirty="0" smtClean="0">
                <a:solidFill>
                  <a:schemeClr val="tx2">
                    <a:lumMod val="75000"/>
                  </a:schemeClr>
                </a:solidFill>
                <a:latin typeface="Garamond" pitchFamily="18" charset="0"/>
                <a:ea typeface="Times New Roman" pitchFamily="18" charset="0"/>
                <a:cs typeface="Arabic Typesetting" pitchFamily="66" charset="-78"/>
              </a:rPr>
              <a:t>Thème:</a:t>
            </a:r>
            <a:endParaRPr lang="en-US" b="1" dirty="0" smtClean="0">
              <a:solidFill>
                <a:schemeClr val="tx2">
                  <a:lumMod val="75000"/>
                </a:schemeClr>
              </a:solidFill>
              <a:latin typeface="Garamond" pitchFamily="18" charset="0"/>
              <a:ea typeface="Times New Roman" pitchFamily="18" charset="0"/>
              <a:cs typeface="Arabic Typesetting" pitchFamily="66" charset="-78"/>
            </a:endParaRPr>
          </a:p>
        </p:txBody>
      </p:sp>
      <p:sp>
        <p:nvSpPr>
          <p:cNvPr id="14" name="Rectangle 35"/>
          <p:cNvSpPr>
            <a:spLocks noChangeArrowheads="1"/>
          </p:cNvSpPr>
          <p:nvPr/>
        </p:nvSpPr>
        <p:spPr bwMode="auto">
          <a:xfrm>
            <a:off x="642910" y="2928936"/>
            <a:ext cx="8064500" cy="1557337"/>
          </a:xfrm>
          <a:prstGeom prst="rect">
            <a:avLst/>
          </a:prstGeom>
          <a:noFill/>
          <a:ln w="9525">
            <a:noFill/>
            <a:miter lim="800000"/>
            <a:headEnd/>
            <a:tailEnd/>
          </a:ln>
          <a:effectLst>
            <a:outerShdw dist="35921" dir="2700000" algn="ctr" rotWithShape="0">
              <a:schemeClr val="bg2"/>
            </a:outerShdw>
          </a:effectLst>
        </p:spPr>
        <p:txBody>
          <a:bodyPr anchor="b"/>
          <a:lstStyle/>
          <a:p>
            <a:pPr lvl="0" algn="ctr" eaLnBrk="0" fontAlgn="base" hangingPunct="0">
              <a:spcBef>
                <a:spcPct val="0"/>
              </a:spcBef>
              <a:spcAft>
                <a:spcPct val="0"/>
              </a:spcAft>
            </a:pPr>
            <a:r>
              <a:rPr lang="fr-FR" sz="2400" dirty="0" smtClean="0">
                <a:solidFill>
                  <a:schemeClr val="tx2">
                    <a:lumMod val="50000"/>
                  </a:schemeClr>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a:t>
            </a:r>
            <a:r>
              <a:rPr lang="fr-FR" sz="3200" dirty="0" smtClean="0">
                <a:solidFill>
                  <a:schemeClr val="tx2">
                    <a:lumMod val="50000"/>
                  </a:schemeClr>
                </a:solidFill>
                <a:effectLst>
                  <a:outerShdw blurRad="38100" dist="38100" dir="2700000" algn="tl">
                    <a:srgbClr val="000000">
                      <a:alpha val="43137"/>
                    </a:srgbClr>
                  </a:outerShdw>
                </a:effectLst>
                <a:latin typeface="Garamond" pitchFamily="18" charset="0"/>
                <a:ea typeface="Times New Roman" pitchFamily="18" charset="0"/>
                <a:cs typeface="Arial" pitchFamily="34" charset="0"/>
              </a:rPr>
              <a:t>ETUDE ET FORMULATION DES MORTIERS A BASE DES SABLES RECYCLES</a:t>
            </a:r>
            <a:endParaRPr lang="fr-FR" sz="800" dirty="0" smtClean="0">
              <a:solidFill>
                <a:schemeClr val="tx2">
                  <a:lumMod val="50000"/>
                </a:schemeClr>
              </a:solidFill>
              <a:effectLst>
                <a:outerShdw blurRad="38100" dist="38100" dir="2700000" algn="tl">
                  <a:srgbClr val="000000">
                    <a:alpha val="43137"/>
                  </a:srgbClr>
                </a:outerShdw>
              </a:effectLst>
              <a:latin typeface="Garamond" pitchFamily="18" charset="0"/>
              <a:cs typeface="Arial" pitchFamily="34" charset="0"/>
            </a:endParaRPr>
          </a:p>
        </p:txBody>
      </p:sp>
      <p:sp>
        <p:nvSpPr>
          <p:cNvPr id="17" name="Rectangle 16"/>
          <p:cNvSpPr>
            <a:spLocks noChangeArrowheads="1"/>
          </p:cNvSpPr>
          <p:nvPr/>
        </p:nvSpPr>
        <p:spPr bwMode="auto">
          <a:xfrm>
            <a:off x="3059115" y="6308725"/>
            <a:ext cx="3707233" cy="430887"/>
          </a:xfrm>
          <a:prstGeom prst="rect">
            <a:avLst/>
          </a:prstGeom>
          <a:noFill/>
          <a:ln w="9525" algn="ctr">
            <a:noFill/>
            <a:miter lim="800000"/>
            <a:headEnd/>
            <a:tailEnd/>
          </a:ln>
          <a:effectLst/>
        </p:spPr>
        <p:txBody>
          <a:bodyPr wrap="none" anchor="ctr">
            <a:spAutoFit/>
          </a:bodyPr>
          <a:lstStyle/>
          <a:p>
            <a:pPr algn="l" rtl="0" eaLnBrk="0" hangingPunct="0"/>
            <a:r>
              <a:rPr lang="fr-FR" sz="2200" i="1" u="sng" dirty="0" smtClean="0">
                <a:solidFill>
                  <a:schemeClr val="tx2">
                    <a:lumMod val="50000"/>
                  </a:schemeClr>
                </a:solidFill>
                <a:latin typeface="Times New Roman" pitchFamily="18" charset="0"/>
                <a:ea typeface="Times New Roman" pitchFamily="18" charset="0"/>
                <a:cs typeface="Times New Roman" pitchFamily="18" charset="0"/>
              </a:rPr>
              <a:t>Année universitaire:2014-2015</a:t>
            </a:r>
            <a:endParaRPr lang="fr-FR" sz="2200" i="1" u="sng" dirty="0">
              <a:solidFill>
                <a:schemeClr val="tx2">
                  <a:lumMod val="50000"/>
                </a:schemeClr>
              </a:solidFill>
              <a:latin typeface="Times New Roman" pitchFamily="18" charset="0"/>
              <a:ea typeface="Times New Roman" pitchFamily="18" charset="0"/>
              <a:cs typeface="Times New Roman" pitchFamily="18" charset="0"/>
            </a:endParaRPr>
          </a:p>
        </p:txBody>
      </p:sp>
      <p:pic>
        <p:nvPicPr>
          <p:cNvPr id="17414" name="Picture 6" descr="a-0911.gif (56381 bytes)"/>
          <p:cNvPicPr>
            <a:picLocks noChangeAspect="1" noChangeArrowheads="1" noCrop="1"/>
          </p:cNvPicPr>
          <p:nvPr/>
        </p:nvPicPr>
        <p:blipFill>
          <a:blip r:embed="rId4"/>
          <a:srcRect/>
          <a:stretch>
            <a:fillRect/>
          </a:stretch>
        </p:blipFill>
        <p:spPr bwMode="auto">
          <a:xfrm>
            <a:off x="0" y="0"/>
            <a:ext cx="1643074" cy="16430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3" presetClass="entr" presetSubtype="5" fill="hold" nodeType="afterEffect">
                                  <p:stCondLst>
                                    <p:cond delay="0"/>
                                  </p:stCondLst>
                                  <p:childTnLst>
                                    <p:set>
                                      <p:cBhvr>
                                        <p:cTn id="13" dur="1" fill="hold">
                                          <p:stCondLst>
                                            <p:cond delay="0"/>
                                          </p:stCondLst>
                                        </p:cTn>
                                        <p:tgtEl>
                                          <p:spTgt spid="20484">
                                            <p:txEl>
                                              <p:pRg st="0" end="0"/>
                                            </p:txEl>
                                          </p:spTgt>
                                        </p:tgtEl>
                                        <p:attrNameLst>
                                          <p:attrName>style.visibility</p:attrName>
                                        </p:attrNameLst>
                                      </p:cBhvr>
                                      <p:to>
                                        <p:strVal val="visible"/>
                                      </p:to>
                                    </p:set>
                                    <p:animEffect transition="in" filter="blinds(vertical)">
                                      <p:cBhvr>
                                        <p:cTn id="14" dur="500"/>
                                        <p:tgtEl>
                                          <p:spTgt spid="20484">
                                            <p:txEl>
                                              <p:pRg st="0" end="0"/>
                                            </p:txEl>
                                          </p:spTgt>
                                        </p:tgtEl>
                                      </p:cBhvr>
                                    </p:animEffect>
                                  </p:childTnLst>
                                </p:cTn>
                              </p:par>
                            </p:childTnLst>
                          </p:cTn>
                        </p:par>
                        <p:par>
                          <p:cTn id="15" fill="hold">
                            <p:stCondLst>
                              <p:cond delay="1000"/>
                            </p:stCondLst>
                            <p:childTnLst>
                              <p:par>
                                <p:cTn id="16" presetID="3" presetClass="entr" presetSubtype="5" fill="hold" nodeType="afterEffect">
                                  <p:stCondLst>
                                    <p:cond delay="0"/>
                                  </p:stCondLst>
                                  <p:childTnLst>
                                    <p:set>
                                      <p:cBhvr>
                                        <p:cTn id="17" dur="1" fill="hold">
                                          <p:stCondLst>
                                            <p:cond delay="0"/>
                                          </p:stCondLst>
                                        </p:cTn>
                                        <p:tgtEl>
                                          <p:spTgt spid="20484">
                                            <p:txEl>
                                              <p:pRg st="1" end="1"/>
                                            </p:txEl>
                                          </p:spTgt>
                                        </p:tgtEl>
                                        <p:attrNameLst>
                                          <p:attrName>style.visibility</p:attrName>
                                        </p:attrNameLst>
                                      </p:cBhvr>
                                      <p:to>
                                        <p:strVal val="visible"/>
                                      </p:to>
                                    </p:set>
                                    <p:animEffect transition="in" filter="blinds(vertical)">
                                      <p:cBhvr>
                                        <p:cTn id="18" dur="500"/>
                                        <p:tgtEl>
                                          <p:spTgt spid="20484">
                                            <p:txEl>
                                              <p:pRg st="1" end="1"/>
                                            </p:txEl>
                                          </p:spTgt>
                                        </p:tgtEl>
                                      </p:cBhvr>
                                    </p:animEffect>
                                  </p:childTnLst>
                                </p:cTn>
                              </p:par>
                            </p:childTnLst>
                          </p:cTn>
                        </p:par>
                        <p:par>
                          <p:cTn id="19" fill="hold">
                            <p:stCondLst>
                              <p:cond delay="1500"/>
                            </p:stCondLst>
                            <p:childTnLst>
                              <p:par>
                                <p:cTn id="20" presetID="3" presetClass="entr" presetSubtype="5" fill="hold" nodeType="afterEffect">
                                  <p:stCondLst>
                                    <p:cond delay="0"/>
                                  </p:stCondLst>
                                  <p:childTnLst>
                                    <p:set>
                                      <p:cBhvr>
                                        <p:cTn id="21" dur="1" fill="hold">
                                          <p:stCondLst>
                                            <p:cond delay="0"/>
                                          </p:stCondLst>
                                        </p:cTn>
                                        <p:tgtEl>
                                          <p:spTgt spid="20484">
                                            <p:txEl>
                                              <p:pRg st="2" end="2"/>
                                            </p:txEl>
                                          </p:spTgt>
                                        </p:tgtEl>
                                        <p:attrNameLst>
                                          <p:attrName>style.visibility</p:attrName>
                                        </p:attrNameLst>
                                      </p:cBhvr>
                                      <p:to>
                                        <p:strVal val="visible"/>
                                      </p:to>
                                    </p:set>
                                    <p:animEffect transition="in" filter="blinds(vertical)">
                                      <p:cBhvr>
                                        <p:cTn id="22" dur="500"/>
                                        <p:tgtEl>
                                          <p:spTgt spid="20484">
                                            <p:txEl>
                                              <p:pRg st="2" end="2"/>
                                            </p:txEl>
                                          </p:spTgt>
                                        </p:tgtEl>
                                      </p:cBhvr>
                                    </p:animEffect>
                                  </p:childTnLst>
                                </p:cTn>
                              </p:par>
                            </p:childTnLst>
                          </p:cTn>
                        </p:par>
                        <p:par>
                          <p:cTn id="23" fill="hold">
                            <p:stCondLst>
                              <p:cond delay="2000"/>
                            </p:stCondLst>
                            <p:childTnLst>
                              <p:par>
                                <p:cTn id="24" presetID="3" presetClass="entr" presetSubtype="5" fill="hold" nodeType="afterEffect">
                                  <p:stCondLst>
                                    <p:cond delay="0"/>
                                  </p:stCondLst>
                                  <p:childTnLst>
                                    <p:set>
                                      <p:cBhvr>
                                        <p:cTn id="25" dur="1" fill="hold">
                                          <p:stCondLst>
                                            <p:cond delay="0"/>
                                          </p:stCondLst>
                                        </p:cTn>
                                        <p:tgtEl>
                                          <p:spTgt spid="20484">
                                            <p:txEl>
                                              <p:pRg st="3" end="3"/>
                                            </p:txEl>
                                          </p:spTgt>
                                        </p:tgtEl>
                                        <p:attrNameLst>
                                          <p:attrName>style.visibility</p:attrName>
                                        </p:attrNameLst>
                                      </p:cBhvr>
                                      <p:to>
                                        <p:strVal val="visible"/>
                                      </p:to>
                                    </p:set>
                                    <p:animEffect transition="in" filter="blinds(vertical)">
                                      <p:cBhvr>
                                        <p:cTn id="26" dur="500"/>
                                        <p:tgtEl>
                                          <p:spTgt spid="20484">
                                            <p:txEl>
                                              <p:pRg st="3" end="3"/>
                                            </p:txEl>
                                          </p:spTgt>
                                        </p:tgtEl>
                                      </p:cBhvr>
                                    </p:animEffect>
                                  </p:childTnLst>
                                </p:cTn>
                              </p:par>
                            </p:childTnLst>
                          </p:cTn>
                        </p:par>
                        <p:par>
                          <p:cTn id="27" fill="hold">
                            <p:stCondLst>
                              <p:cond delay="2500"/>
                            </p:stCondLst>
                            <p:childTnLst>
                              <p:par>
                                <p:cTn id="28" presetID="3" presetClass="entr" presetSubtype="5" fill="hold" nodeType="afterEffect">
                                  <p:stCondLst>
                                    <p:cond delay="0"/>
                                  </p:stCondLst>
                                  <p:childTnLst>
                                    <p:set>
                                      <p:cBhvr>
                                        <p:cTn id="29" dur="1" fill="hold">
                                          <p:stCondLst>
                                            <p:cond delay="0"/>
                                          </p:stCondLst>
                                        </p:cTn>
                                        <p:tgtEl>
                                          <p:spTgt spid="20484">
                                            <p:txEl>
                                              <p:pRg st="4" end="4"/>
                                            </p:txEl>
                                          </p:spTgt>
                                        </p:tgtEl>
                                        <p:attrNameLst>
                                          <p:attrName>style.visibility</p:attrName>
                                        </p:attrNameLst>
                                      </p:cBhvr>
                                      <p:to>
                                        <p:strVal val="visible"/>
                                      </p:to>
                                    </p:set>
                                    <p:animEffect transition="in" filter="blinds(vertical)">
                                      <p:cBhvr>
                                        <p:cTn id="30" dur="500"/>
                                        <p:tgtEl>
                                          <p:spTgt spid="20484">
                                            <p:txEl>
                                              <p:pRg st="4" end="4"/>
                                            </p:txEl>
                                          </p:spTgt>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0-#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childTnLst>
                          </p:cTn>
                        </p:par>
                        <p:par>
                          <p:cTn id="42" fill="hold">
                            <p:stCondLst>
                              <p:cond delay="40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4"/>
                                        </p:tgtEl>
                                        <p:attrNameLst>
                                          <p:attrName>ppt_y</p:attrName>
                                        </p:attrNameLst>
                                      </p:cBhvr>
                                      <p:tavLst>
                                        <p:tav tm="0">
                                          <p:val>
                                            <p:strVal val="#ppt_y"/>
                                          </p:val>
                                        </p:tav>
                                        <p:tav tm="100000">
                                          <p:val>
                                            <p:strVal val="#ppt_y"/>
                                          </p:val>
                                        </p:tav>
                                      </p:tavLst>
                                    </p:anim>
                                    <p:anim calcmode="lin" valueType="num">
                                      <p:cBhvr>
                                        <p:cTn id="4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4"/>
                                        </p:tgtEl>
                                      </p:cBhvr>
                                    </p:animEffect>
                                  </p:childTnLst>
                                </p:cTn>
                              </p:par>
                            </p:childTnLst>
                          </p:cTn>
                        </p:par>
                        <p:par>
                          <p:cTn id="50" fill="hold">
                            <p:stCondLst>
                              <p:cond delay="7000"/>
                            </p:stCondLst>
                            <p:childTnLst>
                              <p:par>
                                <p:cTn id="51" presetID="23" presetClass="entr" presetSubtype="16" fill="hold" nodeType="afterEffect">
                                  <p:stCondLst>
                                    <p:cond delay="0"/>
                                  </p:stCondLst>
                                  <p:childTnLst>
                                    <p:set>
                                      <p:cBhvr>
                                        <p:cTn id="52" dur="1" fill="hold">
                                          <p:stCondLst>
                                            <p:cond delay="0"/>
                                          </p:stCondLst>
                                        </p:cTn>
                                        <p:tgtEl>
                                          <p:spTgt spid="20">
                                            <p:txEl>
                                              <p:pRg st="0" end="0"/>
                                            </p:txEl>
                                          </p:spTgt>
                                        </p:tgtEl>
                                        <p:attrNameLst>
                                          <p:attrName>style.visibility</p:attrName>
                                        </p:attrNameLst>
                                      </p:cBhvr>
                                      <p:to>
                                        <p:strVal val="visible"/>
                                      </p:to>
                                    </p:set>
                                    <p:anim calcmode="lin" valueType="num">
                                      <p:cBhvr>
                                        <p:cTn id="53"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20">
                                            <p:txEl>
                                              <p:pRg st="0" end="0"/>
                                            </p:txEl>
                                          </p:spTgt>
                                        </p:tgtEl>
                                        <p:attrNameLst>
                                          <p:attrName>ppt_h</p:attrName>
                                        </p:attrNameLst>
                                      </p:cBhvr>
                                      <p:tavLst>
                                        <p:tav tm="0">
                                          <p:val>
                                            <p:fltVal val="0"/>
                                          </p:val>
                                        </p:tav>
                                        <p:tav tm="100000">
                                          <p:val>
                                            <p:strVal val="#ppt_h"/>
                                          </p:val>
                                        </p:tav>
                                      </p:tavLst>
                                    </p:anim>
                                  </p:childTnLst>
                                </p:cTn>
                              </p:par>
                            </p:childTnLst>
                          </p:cTn>
                        </p:par>
                        <p:par>
                          <p:cTn id="55" fill="hold">
                            <p:stCondLst>
                              <p:cond delay="7500"/>
                            </p:stCondLst>
                            <p:childTnLst>
                              <p:par>
                                <p:cTn id="56" presetID="49" presetClass="entr" presetSubtype="0" decel="100000"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p:cTn id="58" dur="500" fill="hold"/>
                                        <p:tgtEl>
                                          <p:spTgt spid="2"/>
                                        </p:tgtEl>
                                        <p:attrNameLst>
                                          <p:attrName>ppt_w</p:attrName>
                                        </p:attrNameLst>
                                      </p:cBhvr>
                                      <p:tavLst>
                                        <p:tav tm="0">
                                          <p:val>
                                            <p:fltVal val="0"/>
                                          </p:val>
                                        </p:tav>
                                        <p:tav tm="100000">
                                          <p:val>
                                            <p:strVal val="#ppt_w"/>
                                          </p:val>
                                        </p:tav>
                                      </p:tavLst>
                                    </p:anim>
                                    <p:anim calcmode="lin" valueType="num">
                                      <p:cBhvr>
                                        <p:cTn id="59" dur="500" fill="hold"/>
                                        <p:tgtEl>
                                          <p:spTgt spid="2"/>
                                        </p:tgtEl>
                                        <p:attrNameLst>
                                          <p:attrName>ppt_h</p:attrName>
                                        </p:attrNameLst>
                                      </p:cBhvr>
                                      <p:tavLst>
                                        <p:tav tm="0">
                                          <p:val>
                                            <p:fltVal val="0"/>
                                          </p:val>
                                        </p:tav>
                                        <p:tav tm="100000">
                                          <p:val>
                                            <p:strVal val="#ppt_h"/>
                                          </p:val>
                                        </p:tav>
                                      </p:tavLst>
                                    </p:anim>
                                    <p:anim calcmode="lin" valueType="num">
                                      <p:cBhvr>
                                        <p:cTn id="60" dur="500" fill="hold"/>
                                        <p:tgtEl>
                                          <p:spTgt spid="2"/>
                                        </p:tgtEl>
                                        <p:attrNameLst>
                                          <p:attrName>style.rotation</p:attrName>
                                        </p:attrNameLst>
                                      </p:cBhvr>
                                      <p:tavLst>
                                        <p:tav tm="0">
                                          <p:val>
                                            <p:fltVal val="360"/>
                                          </p:val>
                                        </p:tav>
                                        <p:tav tm="100000">
                                          <p:val>
                                            <p:fltVal val="0"/>
                                          </p:val>
                                        </p:tav>
                                      </p:tavLst>
                                    </p:anim>
                                    <p:animEffect transition="in" filter="fade">
                                      <p:cBhvr>
                                        <p:cTn id="61" dur="500"/>
                                        <p:tgtEl>
                                          <p:spTgt spid="2"/>
                                        </p:tgtEl>
                                      </p:cBhvr>
                                    </p:animEffect>
                                  </p:childTnLst>
                                </p:cTn>
                              </p:par>
                            </p:childTnLst>
                          </p:cTn>
                        </p:par>
                        <p:par>
                          <p:cTn id="62" fill="hold">
                            <p:stCondLst>
                              <p:cond delay="8000"/>
                            </p:stCondLst>
                            <p:childTnLst>
                              <p:par>
                                <p:cTn id="63" presetID="49" presetClass="entr" presetSubtype="0" decel="100000" fill="hold" nodeType="after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 calcmode="lin" valueType="num">
                                      <p:cBhvr>
                                        <p:cTn id="67" dur="500" fill="hold"/>
                                        <p:tgtEl>
                                          <p:spTgt spid="3"/>
                                        </p:tgtEl>
                                        <p:attrNameLst>
                                          <p:attrName>style.rotation</p:attrName>
                                        </p:attrNameLst>
                                      </p:cBhvr>
                                      <p:tavLst>
                                        <p:tav tm="0">
                                          <p:val>
                                            <p:fltVal val="360"/>
                                          </p:val>
                                        </p:tav>
                                        <p:tav tm="100000">
                                          <p:val>
                                            <p:fltVal val="0"/>
                                          </p:val>
                                        </p:tav>
                                      </p:tavLst>
                                    </p:anim>
                                    <p:animEffect transition="in" filter="fade">
                                      <p:cBhvr>
                                        <p:cTn id="68" dur="500"/>
                                        <p:tgtEl>
                                          <p:spTgt spid="3"/>
                                        </p:tgtEl>
                                      </p:cBhvr>
                                    </p:animEffect>
                                  </p:childTnLst>
                                </p:cTn>
                              </p:par>
                            </p:childTnLst>
                          </p:cTn>
                        </p:par>
                        <p:par>
                          <p:cTn id="69" fill="hold">
                            <p:stCondLst>
                              <p:cond delay="8500"/>
                            </p:stCondLst>
                            <p:childTnLst>
                              <p:par>
                                <p:cTn id="70" presetID="56" presetClass="entr" presetSubtype="0" fill="hold" nodeType="afterEffect">
                                  <p:stCondLst>
                                    <p:cond delay="0"/>
                                  </p:stCondLst>
                                  <p:iterate type="lt">
                                    <p:tmPct val="10000"/>
                                  </p:iterate>
                                  <p:childTnLst>
                                    <p:set>
                                      <p:cBhvr>
                                        <p:cTn id="71" dur="1" fill="hold">
                                          <p:stCondLst>
                                            <p:cond delay="0"/>
                                          </p:stCondLst>
                                        </p:cTn>
                                        <p:tgtEl>
                                          <p:spTgt spid="4">
                                            <p:txEl>
                                              <p:pRg st="1" end="1"/>
                                            </p:txEl>
                                          </p:spTgt>
                                        </p:tgtEl>
                                        <p:attrNameLst>
                                          <p:attrName>style.visibility</p:attrName>
                                        </p:attrNameLst>
                                      </p:cBhvr>
                                      <p:to>
                                        <p:strVal val="visible"/>
                                      </p:to>
                                    </p:set>
                                    <p:anim by="(-#ppt_w*2)" calcmode="lin" valueType="num">
                                      <p:cBhvr rctx="PPT">
                                        <p:cTn id="72" dur="500" autoRev="1" fill="hold">
                                          <p:stCondLst>
                                            <p:cond delay="0"/>
                                          </p:stCondLst>
                                        </p:cTn>
                                        <p:tgtEl>
                                          <p:spTgt spid="4">
                                            <p:txEl>
                                              <p:pRg st="1" end="1"/>
                                            </p:txEl>
                                          </p:spTgt>
                                        </p:tgtEl>
                                        <p:attrNameLst>
                                          <p:attrName>ppt_w</p:attrName>
                                        </p:attrNameLst>
                                      </p:cBhvr>
                                    </p:anim>
                                    <p:anim by="(#ppt_w*0.50)" calcmode="lin" valueType="num">
                                      <p:cBhvr>
                                        <p:cTn id="73" dur="500" decel="50000" autoRev="1" fill="hold">
                                          <p:stCondLst>
                                            <p:cond delay="0"/>
                                          </p:stCondLst>
                                        </p:cTn>
                                        <p:tgtEl>
                                          <p:spTgt spid="4">
                                            <p:txEl>
                                              <p:pRg st="1" end="1"/>
                                            </p:txEl>
                                          </p:spTgt>
                                        </p:tgtEl>
                                        <p:attrNameLst>
                                          <p:attrName>ppt_x</p:attrName>
                                        </p:attrNameLst>
                                      </p:cBhvr>
                                    </p:anim>
                                    <p:anim from="(-#ppt_h/2)" to="(#ppt_y)" calcmode="lin" valueType="num">
                                      <p:cBhvr>
                                        <p:cTn id="74" dur="1000" fill="hold">
                                          <p:stCondLst>
                                            <p:cond delay="0"/>
                                          </p:stCondLst>
                                        </p:cTn>
                                        <p:tgtEl>
                                          <p:spTgt spid="4">
                                            <p:txEl>
                                              <p:pRg st="1" end="1"/>
                                            </p:txEl>
                                          </p:spTgt>
                                        </p:tgtEl>
                                        <p:attrNameLst>
                                          <p:attrName>ppt_y</p:attrName>
                                        </p:attrNameLst>
                                      </p:cBhvr>
                                    </p:anim>
                                    <p:animRot by="21600000">
                                      <p:cBhvr>
                                        <p:cTn id="75" dur="1000" fill="hold">
                                          <p:stCondLst>
                                            <p:cond delay="0"/>
                                          </p:stCondLst>
                                        </p:cTn>
                                        <p:tgtEl>
                                          <p:spTgt spid="4">
                                            <p:txEl>
                                              <p:pRg st="1" end="1"/>
                                            </p:txEl>
                                          </p:spTgt>
                                        </p:tgtEl>
                                        <p:attrNameLst>
                                          <p:attrName>r</p:attrName>
                                        </p:attrNameLst>
                                      </p:cBhvr>
                                    </p:animRot>
                                  </p:childTnLst>
                                </p:cTn>
                              </p:par>
                            </p:childTnLst>
                          </p:cTn>
                        </p:par>
                        <p:par>
                          <p:cTn id="76" fill="hold">
                            <p:stCondLst>
                              <p:cond delay="11100"/>
                            </p:stCondLst>
                            <p:childTnLst>
                              <p:par>
                                <p:cTn id="77" presetID="56" presetClass="entr" presetSubtype="0" fill="hold" nodeType="afterEffect">
                                  <p:stCondLst>
                                    <p:cond delay="0"/>
                                  </p:stCondLst>
                                  <p:iterate type="lt">
                                    <p:tmPct val="10000"/>
                                  </p:iterate>
                                  <p:childTnLst>
                                    <p:set>
                                      <p:cBhvr>
                                        <p:cTn id="78" dur="1" fill="hold">
                                          <p:stCondLst>
                                            <p:cond delay="0"/>
                                          </p:stCondLst>
                                        </p:cTn>
                                        <p:tgtEl>
                                          <p:spTgt spid="4">
                                            <p:txEl>
                                              <p:pRg st="0" end="0"/>
                                            </p:txEl>
                                          </p:spTgt>
                                        </p:tgtEl>
                                        <p:attrNameLst>
                                          <p:attrName>style.visibility</p:attrName>
                                        </p:attrNameLst>
                                      </p:cBhvr>
                                      <p:to>
                                        <p:strVal val="visible"/>
                                      </p:to>
                                    </p:set>
                                    <p:anim by="(-#ppt_w*2)" calcmode="lin" valueType="num">
                                      <p:cBhvr rctx="PPT">
                                        <p:cTn id="79" dur="500" autoRev="1" fill="hold">
                                          <p:stCondLst>
                                            <p:cond delay="0"/>
                                          </p:stCondLst>
                                        </p:cTn>
                                        <p:tgtEl>
                                          <p:spTgt spid="4">
                                            <p:txEl>
                                              <p:pRg st="0" end="0"/>
                                            </p:txEl>
                                          </p:spTgt>
                                        </p:tgtEl>
                                        <p:attrNameLst>
                                          <p:attrName>ppt_w</p:attrName>
                                        </p:attrNameLst>
                                      </p:cBhvr>
                                    </p:anim>
                                    <p:anim by="(#ppt_w*0.50)" calcmode="lin" valueType="num">
                                      <p:cBhvr>
                                        <p:cTn id="80" dur="500" decel="50000" autoRev="1" fill="hold">
                                          <p:stCondLst>
                                            <p:cond delay="0"/>
                                          </p:stCondLst>
                                        </p:cTn>
                                        <p:tgtEl>
                                          <p:spTgt spid="4">
                                            <p:txEl>
                                              <p:pRg st="0" end="0"/>
                                            </p:txEl>
                                          </p:spTgt>
                                        </p:tgtEl>
                                        <p:attrNameLst>
                                          <p:attrName>ppt_x</p:attrName>
                                        </p:attrNameLst>
                                      </p:cBhvr>
                                    </p:anim>
                                    <p:anim from="(-#ppt_h/2)" to="(#ppt_y)" calcmode="lin" valueType="num">
                                      <p:cBhvr>
                                        <p:cTn id="81" dur="1000" fill="hold">
                                          <p:stCondLst>
                                            <p:cond delay="0"/>
                                          </p:stCondLst>
                                        </p:cTn>
                                        <p:tgtEl>
                                          <p:spTgt spid="4">
                                            <p:txEl>
                                              <p:pRg st="0" end="0"/>
                                            </p:txEl>
                                          </p:spTgt>
                                        </p:tgtEl>
                                        <p:attrNameLst>
                                          <p:attrName>ppt_y</p:attrName>
                                        </p:attrNameLst>
                                      </p:cBhvr>
                                    </p:anim>
                                    <p:animRot by="21600000">
                                      <p:cBhvr>
                                        <p:cTn id="82" dur="1000" fill="hold">
                                          <p:stCondLst>
                                            <p:cond delay="0"/>
                                          </p:stCondLst>
                                        </p:cTn>
                                        <p:tgtEl>
                                          <p:spTgt spid="4">
                                            <p:txEl>
                                              <p:pRg st="0" end="0"/>
                                            </p:txEl>
                                          </p:spTgt>
                                        </p:tgtEl>
                                        <p:attrNameLst>
                                          <p:attrName>r</p:attrName>
                                        </p:attrNameLst>
                                      </p:cBhvr>
                                    </p:animRot>
                                  </p:childTnLst>
                                </p:cTn>
                              </p:par>
                            </p:childTnLst>
                          </p:cTn>
                        </p:par>
                        <p:par>
                          <p:cTn id="83" fill="hold">
                            <p:stCondLst>
                              <p:cond delay="13000"/>
                            </p:stCondLst>
                            <p:childTnLst>
                              <p:par>
                                <p:cTn id="84" presetID="23" presetClass="entr" presetSubtype="16" fill="hold"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 calcmode="lin" valueType="num">
                                      <p:cBhvr>
                                        <p:cTn id="8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21">
                                            <p:txEl>
                                              <p:pRg st="0" end="0"/>
                                            </p:txEl>
                                          </p:spTgt>
                                        </p:tgtEl>
                                        <p:attrNameLst>
                                          <p:attrName>ppt_h</p:attrName>
                                        </p:attrNameLst>
                                      </p:cBhvr>
                                      <p:tavLst>
                                        <p:tav tm="0">
                                          <p:val>
                                            <p:fltVal val="0"/>
                                          </p:val>
                                        </p:tav>
                                        <p:tav tm="100000">
                                          <p:val>
                                            <p:strVal val="#ppt_h"/>
                                          </p:val>
                                        </p:tav>
                                      </p:tavLst>
                                    </p:anim>
                                  </p:childTnLst>
                                </p:cTn>
                              </p:par>
                            </p:childTnLst>
                          </p:cTn>
                        </p:par>
                        <p:par>
                          <p:cTn id="88" fill="hold">
                            <p:stCondLst>
                              <p:cond delay="13500"/>
                            </p:stCondLst>
                            <p:childTnLst>
                              <p:par>
                                <p:cTn id="89" presetID="56" presetClass="entr" presetSubtype="0" fill="hold" nodeType="afterEffect">
                                  <p:stCondLst>
                                    <p:cond delay="0"/>
                                  </p:stCondLst>
                                  <p:iterate type="lt">
                                    <p:tmPct val="10000"/>
                                  </p:iterate>
                                  <p:childTnLst>
                                    <p:set>
                                      <p:cBhvr>
                                        <p:cTn id="90" dur="1" fill="hold">
                                          <p:stCondLst>
                                            <p:cond delay="0"/>
                                          </p:stCondLst>
                                        </p:cTn>
                                        <p:tgtEl>
                                          <p:spTgt spid="12">
                                            <p:txEl>
                                              <p:pRg st="0" end="0"/>
                                            </p:txEl>
                                          </p:spTgt>
                                        </p:tgtEl>
                                        <p:attrNameLst>
                                          <p:attrName>style.visibility</p:attrName>
                                        </p:attrNameLst>
                                      </p:cBhvr>
                                      <p:to>
                                        <p:strVal val="visible"/>
                                      </p:to>
                                    </p:set>
                                    <p:anim by="(-#ppt_w*2)" calcmode="lin" valueType="num">
                                      <p:cBhvr rctx="PPT">
                                        <p:cTn id="91" dur="500" autoRev="1" fill="hold">
                                          <p:stCondLst>
                                            <p:cond delay="0"/>
                                          </p:stCondLst>
                                        </p:cTn>
                                        <p:tgtEl>
                                          <p:spTgt spid="12">
                                            <p:txEl>
                                              <p:pRg st="0" end="0"/>
                                            </p:txEl>
                                          </p:spTgt>
                                        </p:tgtEl>
                                        <p:attrNameLst>
                                          <p:attrName>ppt_w</p:attrName>
                                        </p:attrNameLst>
                                      </p:cBhvr>
                                    </p:anim>
                                    <p:anim by="(#ppt_w*0.50)" calcmode="lin" valueType="num">
                                      <p:cBhvr>
                                        <p:cTn id="92" dur="500" decel="50000" autoRev="1" fill="hold">
                                          <p:stCondLst>
                                            <p:cond delay="0"/>
                                          </p:stCondLst>
                                        </p:cTn>
                                        <p:tgtEl>
                                          <p:spTgt spid="12">
                                            <p:txEl>
                                              <p:pRg st="0" end="0"/>
                                            </p:txEl>
                                          </p:spTgt>
                                        </p:tgtEl>
                                        <p:attrNameLst>
                                          <p:attrName>ppt_x</p:attrName>
                                        </p:attrNameLst>
                                      </p:cBhvr>
                                    </p:anim>
                                    <p:anim from="(-#ppt_h/2)" to="(#ppt_y)" calcmode="lin" valueType="num">
                                      <p:cBhvr>
                                        <p:cTn id="93" dur="1000" fill="hold">
                                          <p:stCondLst>
                                            <p:cond delay="0"/>
                                          </p:stCondLst>
                                        </p:cTn>
                                        <p:tgtEl>
                                          <p:spTgt spid="12">
                                            <p:txEl>
                                              <p:pRg st="0" end="0"/>
                                            </p:txEl>
                                          </p:spTgt>
                                        </p:tgtEl>
                                        <p:attrNameLst>
                                          <p:attrName>ppt_y</p:attrName>
                                        </p:attrNameLst>
                                      </p:cBhvr>
                                    </p:anim>
                                    <p:animRot by="21600000">
                                      <p:cBhvr>
                                        <p:cTn id="94" dur="1000" fill="hold">
                                          <p:stCondLst>
                                            <p:cond delay="0"/>
                                          </p:stCondLst>
                                        </p:cTn>
                                        <p:tgtEl>
                                          <p:spTgt spid="12">
                                            <p:txEl>
                                              <p:pRg st="0" end="0"/>
                                            </p:txEl>
                                          </p:spTgt>
                                        </p:tgtEl>
                                        <p:attrNameLst>
                                          <p:attrName>r</p:attrName>
                                        </p:attrNameLst>
                                      </p:cBhvr>
                                    </p:animRot>
                                  </p:childTnLst>
                                </p:cTn>
                              </p:par>
                            </p:childTnLst>
                          </p:cTn>
                        </p:par>
                        <p:par>
                          <p:cTn id="95" fill="hold">
                            <p:stCondLst>
                              <p:cond delay="16100"/>
                            </p:stCondLst>
                            <p:childTnLst>
                              <p:par>
                                <p:cTn id="96" presetID="34" presetClass="entr" presetSubtype="0"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from="(-#ppt_w/2)" to="(#ppt_x)" calcmode="lin" valueType="num">
                                      <p:cBhvr>
                                        <p:cTn id="98" dur="600" fill="hold">
                                          <p:stCondLst>
                                            <p:cond delay="0"/>
                                          </p:stCondLst>
                                        </p:cTn>
                                        <p:tgtEl>
                                          <p:spTgt spid="17"/>
                                        </p:tgtEl>
                                        <p:attrNameLst>
                                          <p:attrName>ppt_x</p:attrName>
                                        </p:attrNameLst>
                                      </p:cBhvr>
                                    </p:anim>
                                    <p:anim from="0" to="-1.0" calcmode="lin" valueType="num">
                                      <p:cBhvr>
                                        <p:cTn id="99" dur="200" decel="50000" autoRev="1" fill="hold">
                                          <p:stCondLst>
                                            <p:cond delay="600"/>
                                          </p:stCondLst>
                                        </p:cTn>
                                        <p:tgtEl>
                                          <p:spTgt spid="17"/>
                                        </p:tgtEl>
                                        <p:attrNameLst>
                                          <p:attrName>xshear</p:attrName>
                                        </p:attrNameLst>
                                      </p:cBhvr>
                                    </p:anim>
                                    <p:animScale>
                                      <p:cBhvr>
                                        <p:cTn id="100" dur="200" decel="100000" autoRev="1" fill="hold">
                                          <p:stCondLst>
                                            <p:cond delay="600"/>
                                          </p:stCondLst>
                                        </p:cTn>
                                        <p:tgtEl>
                                          <p:spTgt spid="17"/>
                                        </p:tgtEl>
                                      </p:cBhvr>
                                      <p:from x="100000" y="100000"/>
                                      <p:to x="80000" y="100000"/>
                                    </p:animScale>
                                    <p:anim by="(#ppt_h/3+#ppt_w*0.1)" calcmode="lin" valueType="num">
                                      <p:cBhvr additive="sum">
                                        <p:cTn id="101" dur="200" decel="100000" autoRev="1" fill="hold">
                                          <p:stCondLst>
                                            <p:cond delay="600"/>
                                          </p:stCondLst>
                                        </p:cTn>
                                        <p:tgtEl>
                                          <p:spTgt spid="1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4"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468282" y="630932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16</a:t>
            </a:r>
            <a:endParaRPr lang="fr-FR" dirty="0"/>
          </a:p>
        </p:txBody>
      </p:sp>
      <p:sp>
        <p:nvSpPr>
          <p:cNvPr id="14" name="Rectangle 3"/>
          <p:cNvSpPr>
            <a:spLocks noChangeArrowheads="1"/>
          </p:cNvSpPr>
          <p:nvPr/>
        </p:nvSpPr>
        <p:spPr bwMode="auto">
          <a:xfrm>
            <a:off x="1357290" y="63650"/>
            <a:ext cx="451085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0"/>
              </a:spcAft>
            </a:pPr>
            <a:r>
              <a:rPr lang="fr-FR" b="1" dirty="0">
                <a:latin typeface="Times New Roman"/>
                <a:cs typeface="Times New Roman"/>
              </a:rPr>
              <a:t>2 Comportement du mortier à l’état durci</a:t>
            </a:r>
          </a:p>
          <a:p>
            <a:pPr>
              <a:spcAft>
                <a:spcPts val="0"/>
              </a:spcAft>
            </a:pPr>
            <a:r>
              <a:rPr lang="fr-FR" b="1" dirty="0" smtClean="0">
                <a:solidFill>
                  <a:srgbClr val="000000"/>
                </a:solidFill>
                <a:latin typeface="Times New Roman"/>
                <a:cs typeface="Times New Roman"/>
              </a:rPr>
              <a:t>2.2 </a:t>
            </a:r>
            <a:r>
              <a:rPr lang="fr-FR" b="1" dirty="0">
                <a:solidFill>
                  <a:srgbClr val="000000"/>
                </a:solidFill>
                <a:latin typeface="Times New Roman"/>
                <a:cs typeface="Times New Roman"/>
              </a:rPr>
              <a:t>Résistance à la </a:t>
            </a:r>
            <a:r>
              <a:rPr lang="fr-FR" b="1" dirty="0" smtClean="0">
                <a:solidFill>
                  <a:srgbClr val="000000"/>
                </a:solidFill>
                <a:latin typeface="Times New Roman"/>
                <a:cs typeface="Times New Roman"/>
              </a:rPr>
              <a:t>flexion</a:t>
            </a:r>
            <a:endParaRPr lang="fr-FR" b="1" dirty="0">
              <a:solidFill>
                <a:srgbClr val="000000"/>
              </a:solidFill>
              <a:effectLst/>
              <a:latin typeface="Times New Roman"/>
              <a:cs typeface="Times New Roman"/>
            </a:endParaRPr>
          </a:p>
        </p:txBody>
      </p:sp>
      <p:graphicFrame>
        <p:nvGraphicFramePr>
          <p:cNvPr id="15" name="Graphique 14"/>
          <p:cNvGraphicFramePr/>
          <p:nvPr>
            <p:extLst>
              <p:ext uri="{D42A27DB-BD31-4B8C-83A1-F6EECF244321}">
                <p14:modId xmlns:p14="http://schemas.microsoft.com/office/powerpoint/2010/main" val="870162945"/>
              </p:ext>
            </p:extLst>
          </p:nvPr>
        </p:nvGraphicFramePr>
        <p:xfrm>
          <a:off x="1691680" y="709979"/>
          <a:ext cx="5486400" cy="3200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Graphique 15"/>
          <p:cNvGraphicFramePr/>
          <p:nvPr>
            <p:extLst>
              <p:ext uri="{D42A27DB-BD31-4B8C-83A1-F6EECF244321}">
                <p14:modId xmlns:p14="http://schemas.microsoft.com/office/powerpoint/2010/main" val="3402208385"/>
              </p:ext>
            </p:extLst>
          </p:nvPr>
        </p:nvGraphicFramePr>
        <p:xfrm>
          <a:off x="3124944" y="709979"/>
          <a:ext cx="548640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1691680" y="3717032"/>
            <a:ext cx="6984776" cy="1754326"/>
          </a:xfrm>
          <a:prstGeom prst="rect">
            <a:avLst/>
          </a:prstGeom>
        </p:spPr>
        <p:txBody>
          <a:bodyPr wrap="square">
            <a:spAutoFit/>
          </a:bodyPr>
          <a:lstStyle/>
          <a:p>
            <a:pPr marL="342900" lvl="0" indent="-342900" algn="just">
              <a:lnSpc>
                <a:spcPct val="150000"/>
              </a:lnSpc>
              <a:buFont typeface="Wingdings"/>
              <a:buChar char=""/>
              <a:tabLst>
                <a:tab pos="800100" algn="l"/>
              </a:tabLst>
            </a:pPr>
            <a:r>
              <a:rPr lang="fr-FR" sz="2400" dirty="0">
                <a:latin typeface="Times New Roman" pitchFamily="18" charset="0"/>
                <a:cs typeface="Times New Roman" pitchFamily="18" charset="0"/>
              </a:rPr>
              <a:t>On remarque que </a:t>
            </a:r>
            <a:r>
              <a:rPr lang="fr-FR" sz="2400" dirty="0" smtClean="0">
                <a:latin typeface="Times New Roman" pitchFamily="18" charset="0"/>
                <a:cs typeface="Times New Roman" pitchFamily="18" charset="0"/>
              </a:rPr>
              <a:t>la résistance </a:t>
            </a:r>
            <a:r>
              <a:rPr lang="fr-FR" sz="2400" dirty="0">
                <a:latin typeface="Times New Roman" pitchFamily="18" charset="0"/>
                <a:cs typeface="Times New Roman" pitchFamily="18" charset="0"/>
              </a:rPr>
              <a:t>à la flexion </a:t>
            </a:r>
            <a:r>
              <a:rPr lang="fr-FR" sz="2400" dirty="0" smtClean="0">
                <a:latin typeface="Times New Roman" pitchFamily="18" charset="0"/>
                <a:cs typeface="Times New Roman" pitchFamily="18" charset="0"/>
              </a:rPr>
              <a:t>diminue </a:t>
            </a:r>
            <a:r>
              <a:rPr lang="fr-FR" sz="2400" dirty="0">
                <a:latin typeface="Times New Roman" pitchFamily="18" charset="0"/>
                <a:cs typeface="Times New Roman" pitchFamily="18" charset="0"/>
              </a:rPr>
              <a:t>lorsque le taux de substitution des sables recyclés </a:t>
            </a:r>
            <a:r>
              <a:rPr lang="fr-FR" sz="2400" dirty="0" smtClean="0">
                <a:latin typeface="Times New Roman" pitchFamily="18" charset="0"/>
                <a:cs typeface="Times New Roman" pitchFamily="18" charset="0"/>
              </a:rPr>
              <a:t> augmente </a:t>
            </a:r>
            <a:r>
              <a:rPr lang="fr-FR" sz="2400" dirty="0">
                <a:latin typeface="Times New Roman" pitchFamily="18" charset="0"/>
                <a:cs typeface="Times New Roman" pitchFamily="18" charset="0"/>
              </a:rPr>
              <a:t>dans les sables (SDB, SDBR).</a:t>
            </a:r>
            <a:endParaRPr lang="fr-FR" sz="2400" dirty="0">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arn(inVertical)">
                                      <p:cBhvr>
                                        <p:cTn id="7" dur="500"/>
                                        <p:tgtEl>
                                          <p:spTgt spid="1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animEffect transition="in" filter="barn(inVertical)">
                                      <p:cBhvr>
                                        <p:cTn id="11" dur="500"/>
                                        <p:tgtEl>
                                          <p:spTgt spid="1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grpId="1" nodeType="clickEffect">
                                  <p:stCondLst>
                                    <p:cond delay="0"/>
                                  </p:stCondLst>
                                  <p:childTnLst>
                                    <p:animScale>
                                      <p:cBhvr>
                                        <p:cTn id="21" dur="1000" fill="hold"/>
                                        <p:tgtEl>
                                          <p:spTgt spid="15"/>
                                        </p:tgtEl>
                                      </p:cBhvr>
                                      <p:by x="50000" y="50000"/>
                                    </p:animScale>
                                  </p:childTnLst>
                                </p:cTn>
                              </p:par>
                            </p:childTnLst>
                          </p:cTn>
                        </p:par>
                      </p:childTnLst>
                    </p:cTn>
                  </p:par>
                  <p:par>
                    <p:cTn id="22" fill="hold">
                      <p:stCondLst>
                        <p:cond delay="indefinite"/>
                      </p:stCondLst>
                      <p:childTnLst>
                        <p:par>
                          <p:cTn id="23" fill="hold">
                            <p:stCondLst>
                              <p:cond delay="0"/>
                            </p:stCondLst>
                            <p:childTnLst>
                              <p:par>
                                <p:cTn id="24" presetID="35" presetClass="path" presetSubtype="0" accel="50000" decel="50000" fill="hold" grpId="2" nodeType="clickEffect">
                                  <p:stCondLst>
                                    <p:cond delay="0"/>
                                  </p:stCondLst>
                                  <p:childTnLst>
                                    <p:animMotion origin="layout" path="M 0.04444 -0.00487 L -0.20556 -0.00487 " pathEditMode="relative" rAng="0" ptsTypes="AA">
                                      <p:cBhvr>
                                        <p:cTn id="25" dur="1000" fill="hold"/>
                                        <p:tgtEl>
                                          <p:spTgt spid="15"/>
                                        </p:tgtEl>
                                        <p:attrNameLst>
                                          <p:attrName>ppt_x</p:attrName>
                                          <p:attrName>ppt_y</p:attrName>
                                        </p:attrNameLst>
                                      </p:cBhvr>
                                      <p:rCtr x="-12500" y="0"/>
                                    </p:animMotion>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mph" presetSubtype="0" fill="hold" grpId="1" nodeType="clickEffect">
                                  <p:stCondLst>
                                    <p:cond delay="0"/>
                                  </p:stCondLst>
                                  <p:childTnLst>
                                    <p:animScale>
                                      <p:cBhvr>
                                        <p:cTn id="35" dur="1000" fill="hold"/>
                                        <p:tgtEl>
                                          <p:spTgt spid="16"/>
                                        </p:tgtEl>
                                      </p:cBhvr>
                                      <p:by x="50000" y="50000"/>
                                    </p:animScale>
                                  </p:childTnLst>
                                </p:cTn>
                              </p:par>
                            </p:childTnLst>
                          </p:cTn>
                        </p:par>
                        <p:par>
                          <p:cTn id="36" fill="hold">
                            <p:stCondLst>
                              <p:cond delay="1000"/>
                            </p:stCondLst>
                            <p:childTnLst>
                              <p:par>
                                <p:cTn id="37" presetID="63" presetClass="path" presetSubtype="0" accel="50000" decel="50000" fill="hold" grpId="2" nodeType="afterEffect">
                                  <p:stCondLst>
                                    <p:cond delay="0"/>
                                  </p:stCondLst>
                                  <p:childTnLst>
                                    <p:animMotion origin="layout" path="M 3.33333E-6 4.44444E-6 L 0.21267 -0.00487 " pathEditMode="relative" rAng="0" ptsTypes="AA">
                                      <p:cBhvr>
                                        <p:cTn id="38" dur="1000" fill="hold"/>
                                        <p:tgtEl>
                                          <p:spTgt spid="16"/>
                                        </p:tgtEl>
                                        <p:attrNameLst>
                                          <p:attrName>ppt_x</p:attrName>
                                          <p:attrName>ppt_y</p:attrName>
                                        </p:attrNameLst>
                                      </p:cBhvr>
                                      <p:rCtr x="10625" y="-255"/>
                                    </p:animMotion>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Graphic spid="15" grpId="1">
        <p:bldAsOne/>
      </p:bldGraphic>
      <p:bldGraphic spid="15" grpId="2">
        <p:bldAsOne/>
      </p:bldGraphic>
      <p:bldGraphic spid="16" grpId="0">
        <p:bldAsOne/>
      </p:bldGraphic>
      <p:bldGraphic spid="16" grpId="1">
        <p:bldAsOne/>
      </p:bldGraphic>
      <p:bldGraphic spid="16" grpId="2">
        <p:bldAsOne/>
      </p:bldGraphic>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1986" name="Rectangle 2"/>
          <p:cNvSpPr>
            <a:spLocks noChangeArrowheads="1"/>
          </p:cNvSpPr>
          <p:nvPr/>
        </p:nvSpPr>
        <p:spPr bwMode="auto">
          <a:xfrm>
            <a:off x="1357290" y="219418"/>
            <a:ext cx="114005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fr-FR" b="1" dirty="0">
                <a:latin typeface="Times New Roman"/>
                <a:ea typeface="Times New Roman"/>
              </a:rPr>
              <a:t>3 </a:t>
            </a:r>
            <a:r>
              <a:rPr lang="fr-FR" b="1" dirty="0" smtClean="0">
                <a:latin typeface="Times New Roman"/>
                <a:ea typeface="Times New Roman"/>
              </a:rPr>
              <a:t>Retrait:</a:t>
            </a:r>
            <a:endParaRPr kumimoji="0" lang="fr-FR" b="1"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p:nvPr/>
        </p:nvSpPr>
        <p:spPr>
          <a:xfrm>
            <a:off x="468282" y="630932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17</a:t>
            </a:r>
            <a:endParaRPr lang="fr-FR" dirty="0"/>
          </a:p>
        </p:txBody>
      </p:sp>
      <p:sp>
        <p:nvSpPr>
          <p:cNvPr id="2" name="Rectangle 1"/>
          <p:cNvSpPr/>
          <p:nvPr/>
        </p:nvSpPr>
        <p:spPr>
          <a:xfrm>
            <a:off x="1691680" y="3868014"/>
            <a:ext cx="7272808" cy="2585323"/>
          </a:xfrm>
          <a:prstGeom prst="rect">
            <a:avLst/>
          </a:prstGeom>
        </p:spPr>
        <p:txBody>
          <a:bodyPr wrap="square">
            <a:spAutoFit/>
          </a:bodyPr>
          <a:lstStyle/>
          <a:p>
            <a:pPr marL="342900" lvl="0" indent="-342900" algn="justLow">
              <a:buFont typeface="Wingdings"/>
              <a:buChar char=""/>
              <a:tabLst>
                <a:tab pos="457200" algn="l"/>
              </a:tabLst>
            </a:pPr>
            <a:r>
              <a:rPr lang="fr-FR" dirty="0">
                <a:latin typeface="Times New Roman"/>
                <a:ea typeface="Times New Roman"/>
                <a:cs typeface="Times New Roman"/>
              </a:rPr>
              <a:t>Le retrait des mortiers recyclés sont plus grands que ceux du mortier témoin.</a:t>
            </a:r>
            <a:endParaRPr lang="fr-FR" sz="2400" dirty="0">
              <a:latin typeface="Times New Roman"/>
              <a:ea typeface="Times New Roman"/>
            </a:endParaRPr>
          </a:p>
          <a:p>
            <a:pPr marL="342900" lvl="0" indent="-342900" algn="justLow">
              <a:spcAft>
                <a:spcPts val="0"/>
              </a:spcAft>
              <a:buFont typeface="Wingdings"/>
              <a:buChar char=""/>
              <a:tabLst>
                <a:tab pos="457200" algn="l"/>
              </a:tabLst>
            </a:pPr>
            <a:r>
              <a:rPr lang="fr-FR" dirty="0">
                <a:latin typeface="Times New Roman"/>
                <a:ea typeface="Times New Roman"/>
                <a:cs typeface="Times New Roman"/>
              </a:rPr>
              <a:t>On remarque aussi que le retrait du mortier à base de sable naturel se stabilise à 14 jours alors que les mortiers à base sable recyclé continuent à se rétrécir. </a:t>
            </a:r>
            <a:endParaRPr lang="fr-FR" dirty="0" smtClean="0">
              <a:latin typeface="Times New Roman"/>
              <a:ea typeface="Times New Roman"/>
              <a:cs typeface="Times New Roman"/>
            </a:endParaRPr>
          </a:p>
          <a:p>
            <a:pPr marL="342900" lvl="0" indent="-342900" algn="justLow">
              <a:spcAft>
                <a:spcPts val="0"/>
              </a:spcAft>
              <a:buFont typeface="Wingdings"/>
              <a:buChar char=""/>
              <a:tabLst>
                <a:tab pos="457200" algn="l"/>
              </a:tabLst>
            </a:pPr>
            <a:r>
              <a:rPr lang="fr-FR" dirty="0" smtClean="0">
                <a:solidFill>
                  <a:prstClr val="black"/>
                </a:solidFill>
                <a:latin typeface="Times New Roman"/>
                <a:ea typeface="Times New Roman"/>
              </a:rPr>
              <a:t>Le </a:t>
            </a:r>
            <a:r>
              <a:rPr lang="fr-FR" dirty="0">
                <a:solidFill>
                  <a:prstClr val="black"/>
                </a:solidFill>
                <a:latin typeface="Times New Roman"/>
                <a:ea typeface="Times New Roman"/>
              </a:rPr>
              <a:t>retrait élevé du mortier à base d'agrégats concassés est probablement dû à la porosité élevée des sables recyclés ainsi que le degré important d'absorption d'eau du mortier d'ancien béton qui couvre ces granulats recyclés.</a:t>
            </a:r>
            <a:endParaRPr lang="fr-FR" sz="2400" dirty="0">
              <a:effectLst/>
              <a:latin typeface="Times New Roman"/>
              <a:ea typeface="Times New Roman"/>
            </a:endParaRPr>
          </a:p>
        </p:txBody>
      </p:sp>
      <p:graphicFrame>
        <p:nvGraphicFramePr>
          <p:cNvPr id="17" name="Graphique 16"/>
          <p:cNvGraphicFramePr/>
          <p:nvPr>
            <p:extLst>
              <p:ext uri="{D42A27DB-BD31-4B8C-83A1-F6EECF244321}">
                <p14:modId xmlns:p14="http://schemas.microsoft.com/office/powerpoint/2010/main" val="1365972698"/>
              </p:ext>
            </p:extLst>
          </p:nvPr>
        </p:nvGraphicFramePr>
        <p:xfrm>
          <a:off x="2402004" y="564027"/>
          <a:ext cx="5852160" cy="33039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slide(fromBottom)">
                                      <p:cBhvr>
                                        <p:cTn id="7" dur="500"/>
                                        <p:tgtEl>
                                          <p:spTgt spid="4198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2" grpId="0"/>
      <p:bldGraphic spid="1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5058" name="Rectangle 2"/>
          <p:cNvSpPr>
            <a:spLocks noChangeArrowheads="1"/>
          </p:cNvSpPr>
          <p:nvPr/>
        </p:nvSpPr>
        <p:spPr bwMode="auto">
          <a:xfrm>
            <a:off x="1259634" y="173253"/>
            <a:ext cx="191911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fr-FR" sz="2400" b="1" dirty="0" smtClean="0">
                <a:latin typeface="Times New Roman"/>
                <a:ea typeface="Times New Roman"/>
              </a:rPr>
              <a:t>Gonflement</a:t>
            </a:r>
            <a:r>
              <a:rPr lang="fr-FR" sz="2400" b="1" dirty="0">
                <a:latin typeface="Times New Roman" pitchFamily="18" charset="0"/>
                <a:ea typeface="Calibri" pitchFamily="34" charset="0"/>
                <a:cs typeface="Times New Roman" pitchFamily="18" charset="0"/>
              </a:rPr>
              <a:t> :</a:t>
            </a:r>
            <a:endParaRPr kumimoji="0" lang="fr-FR"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p:nvPr/>
        </p:nvSpPr>
        <p:spPr>
          <a:xfrm>
            <a:off x="468282" y="630932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18</a:t>
            </a:r>
            <a:endParaRPr lang="fr-FR" dirty="0"/>
          </a:p>
        </p:txBody>
      </p:sp>
      <p:graphicFrame>
        <p:nvGraphicFramePr>
          <p:cNvPr id="16" name="Graphique 15"/>
          <p:cNvGraphicFramePr/>
          <p:nvPr>
            <p:extLst>
              <p:ext uri="{D42A27DB-BD31-4B8C-83A1-F6EECF244321}">
                <p14:modId xmlns:p14="http://schemas.microsoft.com/office/powerpoint/2010/main" val="1042388398"/>
              </p:ext>
            </p:extLst>
          </p:nvPr>
        </p:nvGraphicFramePr>
        <p:xfrm>
          <a:off x="2252796" y="667708"/>
          <a:ext cx="5852160" cy="3551272"/>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1619672" y="4077072"/>
            <a:ext cx="7272808" cy="2308324"/>
          </a:xfrm>
          <a:prstGeom prst="rect">
            <a:avLst/>
          </a:prstGeom>
        </p:spPr>
        <p:txBody>
          <a:bodyPr wrap="square">
            <a:spAutoFit/>
          </a:bodyPr>
          <a:lstStyle/>
          <a:p>
            <a:pPr marL="342900" lvl="0" indent="-342900" algn="justLow">
              <a:lnSpc>
                <a:spcPct val="150000"/>
              </a:lnSpc>
              <a:buSzPts val="1400"/>
              <a:buFont typeface="Wingdings"/>
              <a:buChar char=""/>
              <a:tabLst>
                <a:tab pos="499110" algn="l"/>
              </a:tabLst>
            </a:pPr>
            <a:r>
              <a:rPr lang="fr-FR" sz="2400" dirty="0">
                <a:latin typeface="Times New Roman"/>
                <a:ea typeface="Times New Roman"/>
              </a:rPr>
              <a:t> </a:t>
            </a:r>
            <a:r>
              <a:rPr lang="fr-FR" dirty="0">
                <a:latin typeface="Times New Roman"/>
                <a:ea typeface="Times New Roman"/>
              </a:rPr>
              <a:t>Le gonflement des mortiers recyclés  sont  plus importants que celui du mortier témoin.</a:t>
            </a:r>
            <a:endParaRPr lang="fr-FR" sz="2400" dirty="0">
              <a:latin typeface="Times New Roman"/>
              <a:ea typeface="Times New Roman"/>
            </a:endParaRPr>
          </a:p>
          <a:p>
            <a:pPr marL="342900" lvl="0" indent="-342900" algn="justLow">
              <a:lnSpc>
                <a:spcPct val="150000"/>
              </a:lnSpc>
              <a:spcAft>
                <a:spcPts val="0"/>
              </a:spcAft>
              <a:buSzPts val="1400"/>
              <a:buFont typeface="Wingdings"/>
              <a:buChar char=""/>
              <a:tabLst>
                <a:tab pos="499110" algn="l"/>
              </a:tabLst>
            </a:pPr>
            <a:r>
              <a:rPr lang="fr-FR" dirty="0">
                <a:latin typeface="Times New Roman"/>
                <a:ea typeface="Times New Roman"/>
                <a:cs typeface="Times New Roman"/>
              </a:rPr>
              <a:t>On remarque aussi que le gonflement du mortier à base de sable naturel se stabilise à 14 jours alors que les mortiers à base sable recyclé continuent à s’allongé. </a:t>
            </a:r>
            <a:endParaRPr lang="fr-FR" sz="2400" dirty="0">
              <a:latin typeface="Times New Roman"/>
              <a:ea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1000"/>
                                        <p:tgtEl>
                                          <p:spTgt spid="45058"/>
                                        </p:tgtEl>
                                      </p:cBhvr>
                                    </p:animEffect>
                                    <p:anim calcmode="lin" valueType="num">
                                      <p:cBhvr>
                                        <p:cTn id="8" dur="1000" fill="hold"/>
                                        <p:tgtEl>
                                          <p:spTgt spid="45058"/>
                                        </p:tgtEl>
                                        <p:attrNameLst>
                                          <p:attrName>ppt_x</p:attrName>
                                        </p:attrNameLst>
                                      </p:cBhvr>
                                      <p:tavLst>
                                        <p:tav tm="0">
                                          <p:val>
                                            <p:strVal val="#ppt_x"/>
                                          </p:val>
                                        </p:tav>
                                        <p:tav tm="100000">
                                          <p:val>
                                            <p:strVal val="#ppt_x"/>
                                          </p:val>
                                        </p:tav>
                                      </p:tavLst>
                                    </p:anim>
                                    <p:anim calcmode="lin" valueType="num">
                                      <p:cBhvr>
                                        <p:cTn id="9" dur="1000" fill="hold"/>
                                        <p:tgtEl>
                                          <p:spTgt spid="4505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Graphic spid="16" grpId="0">
        <p:bldAsOne/>
      </p:bldGraphic>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CONCLUSIONS ET RECOMMANDATIONS</a:t>
            </a:r>
            <a:endParaRPr lang="fr-FR" sz="2600" i="1" dirty="0">
              <a:latin typeface="Times New Roman" pitchFamily="18" charset="0"/>
              <a:cs typeface="Times New Roman" pitchFamily="18" charset="0"/>
            </a:endParaRPr>
          </a:p>
        </p:txBody>
      </p:sp>
      <p:sp>
        <p:nvSpPr>
          <p:cNvPr id="5" name="Oval 1"/>
          <p:cNvSpPr/>
          <p:nvPr/>
        </p:nvSpPr>
        <p:spPr>
          <a:xfrm>
            <a:off x="142844" y="4143949"/>
            <a:ext cx="1000100" cy="2381395"/>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2"/>
          <p:cNvSpPr txBox="1">
            <a:spLocks noChangeArrowheads="1"/>
          </p:cNvSpPr>
          <p:nvPr/>
        </p:nvSpPr>
        <p:spPr bwMode="auto">
          <a:xfrm rot="16200000">
            <a:off x="-712240" y="5091774"/>
            <a:ext cx="2662732"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CONCLUSIONS</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395536" y="658806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19</a:t>
            </a:r>
            <a:endParaRPr lang="fr-FR" dirty="0"/>
          </a:p>
        </p:txBody>
      </p:sp>
      <p:sp>
        <p:nvSpPr>
          <p:cNvPr id="2" name="Rectangle 1"/>
          <p:cNvSpPr/>
          <p:nvPr/>
        </p:nvSpPr>
        <p:spPr>
          <a:xfrm>
            <a:off x="1238197" y="427495"/>
            <a:ext cx="7905749" cy="2677656"/>
          </a:xfrm>
          <a:prstGeom prst="rect">
            <a:avLst/>
          </a:prstGeom>
        </p:spPr>
        <p:txBody>
          <a:bodyPr wrap="square">
            <a:spAutoFit/>
          </a:bodyPr>
          <a:lstStyle/>
          <a:p>
            <a:pPr marL="228600" algn="just">
              <a:lnSpc>
                <a:spcPct val="150000"/>
              </a:lnSpc>
              <a:spcAft>
                <a:spcPts val="0"/>
              </a:spcAft>
            </a:pPr>
            <a:r>
              <a:rPr lang="fr-FR" sz="1600" dirty="0">
                <a:latin typeface="Times New Roman"/>
                <a:ea typeface="Times New Roman"/>
              </a:rPr>
              <a:t>D'après la recherche  bibliographique, le matériel de production d'agrégats recyclés n'est pas très différents de celui  de la production d'agrégats naturels. Le concasseur  produit une bonne distribution de forme de grain d'agrégats recyclés comparables avec celle des agrégats naturels.</a:t>
            </a:r>
            <a:endParaRPr lang="fr-FR" sz="2000" dirty="0">
              <a:latin typeface="Times New Roman"/>
              <a:ea typeface="Times New Roman"/>
            </a:endParaRPr>
          </a:p>
          <a:p>
            <a:pPr marL="342900" lvl="0" indent="-342900" algn="just">
              <a:lnSpc>
                <a:spcPct val="150000"/>
              </a:lnSpc>
              <a:spcAft>
                <a:spcPts val="0"/>
              </a:spcAft>
              <a:buFont typeface="Wingdings"/>
              <a:buChar char=""/>
              <a:tabLst>
                <a:tab pos="457200" algn="l"/>
              </a:tabLst>
            </a:pPr>
            <a:r>
              <a:rPr lang="fr-FR" sz="1600" dirty="0">
                <a:latin typeface="Times New Roman"/>
                <a:ea typeface="Times New Roman"/>
              </a:rPr>
              <a:t>Le rapport E / C des différents mélanges :</a:t>
            </a:r>
            <a:endParaRPr lang="fr-FR" sz="2000" dirty="0">
              <a:latin typeface="Times New Roman"/>
              <a:ea typeface="Times New Roman"/>
            </a:endParaRPr>
          </a:p>
          <a:p>
            <a:pPr marL="1600200" lvl="3" indent="-228600" algn="just">
              <a:lnSpc>
                <a:spcPct val="150000"/>
              </a:lnSpc>
              <a:spcAft>
                <a:spcPts val="0"/>
              </a:spcAft>
              <a:buFont typeface="Symbol"/>
              <a:buChar char=""/>
              <a:tabLst>
                <a:tab pos="1257300" algn="l"/>
                <a:tab pos="1828800" algn="l"/>
              </a:tabLst>
            </a:pPr>
            <a:r>
              <a:rPr lang="fr-FR" sz="1600" dirty="0">
                <a:latin typeface="Times New Roman"/>
                <a:ea typeface="Times New Roman"/>
              </a:rPr>
              <a:t>Les mortiers ont un rapport E/C élevé allant de 0.69 à 0.87 et qui varie dans le même sens que le taux de substitution en sables recyclés</a:t>
            </a:r>
            <a:r>
              <a:rPr lang="fr-FR" sz="1600" dirty="0" smtClean="0">
                <a:latin typeface="Times New Roman"/>
                <a:ea typeface="Times New Roman"/>
              </a:rPr>
              <a:t>.</a:t>
            </a:r>
            <a:endParaRPr lang="fr-FR" sz="2000" dirty="0">
              <a:latin typeface="Times New Roman"/>
              <a:ea typeface="Times New Roman"/>
            </a:endParaRPr>
          </a:p>
        </p:txBody>
      </p:sp>
      <p:sp>
        <p:nvSpPr>
          <p:cNvPr id="3" name="Rectangle 2"/>
          <p:cNvSpPr/>
          <p:nvPr/>
        </p:nvSpPr>
        <p:spPr>
          <a:xfrm>
            <a:off x="1238251" y="3067049"/>
            <a:ext cx="7416824" cy="3052118"/>
          </a:xfrm>
          <a:prstGeom prst="rect">
            <a:avLst/>
          </a:prstGeom>
        </p:spPr>
        <p:txBody>
          <a:bodyPr wrap="square">
            <a:spAutoFit/>
          </a:bodyPr>
          <a:lstStyle/>
          <a:p>
            <a:pPr marL="342900" lvl="0" indent="-342900" algn="just">
              <a:lnSpc>
                <a:spcPct val="150000"/>
              </a:lnSpc>
              <a:buFont typeface="Wingdings"/>
              <a:buChar char=""/>
              <a:tabLst>
                <a:tab pos="457200" algn="l"/>
              </a:tabLst>
            </a:pPr>
            <a:r>
              <a:rPr lang="fr-FR" sz="1600" dirty="0">
                <a:solidFill>
                  <a:prstClr val="black"/>
                </a:solidFill>
                <a:latin typeface="Times New Roman"/>
                <a:ea typeface="Times New Roman"/>
              </a:rPr>
              <a:t>La résistance à la compression:</a:t>
            </a:r>
            <a:endParaRPr lang="fr-FR" sz="2000" dirty="0">
              <a:solidFill>
                <a:prstClr val="black"/>
              </a:solidFill>
              <a:latin typeface="Times New Roman"/>
              <a:ea typeface="Times New Roman"/>
            </a:endParaRPr>
          </a:p>
          <a:p>
            <a:pPr marL="1257300" lvl="0" algn="just">
              <a:lnSpc>
                <a:spcPct val="150000"/>
              </a:lnSpc>
            </a:pPr>
            <a:r>
              <a:rPr lang="fr-FR" sz="1600" dirty="0">
                <a:solidFill>
                  <a:prstClr val="black"/>
                </a:solidFill>
                <a:latin typeface="Times New Roman"/>
                <a:ea typeface="Times New Roman"/>
              </a:rPr>
              <a:t> </a:t>
            </a:r>
            <a:endParaRPr lang="fr-FR" sz="2000" dirty="0">
              <a:solidFill>
                <a:prstClr val="black"/>
              </a:solidFill>
              <a:latin typeface="Times New Roman"/>
              <a:ea typeface="Times New Roman"/>
            </a:endParaRPr>
          </a:p>
          <a:p>
            <a:pPr marL="1600200" lvl="3" indent="-228600" algn="just">
              <a:lnSpc>
                <a:spcPct val="150000"/>
              </a:lnSpc>
              <a:buFont typeface="Symbol"/>
              <a:buChar char=""/>
              <a:tabLst>
                <a:tab pos="1828800" algn="l"/>
              </a:tabLst>
            </a:pPr>
            <a:r>
              <a:rPr lang="fr-FR" sz="1600" dirty="0">
                <a:solidFill>
                  <a:prstClr val="black"/>
                </a:solidFill>
                <a:latin typeface="Times New Roman"/>
                <a:ea typeface="Times New Roman"/>
              </a:rPr>
              <a:t> Les mortiers recyclés chute en fonction de substitution en sable recyclés et au cours du temps. a 28 jours.</a:t>
            </a:r>
          </a:p>
          <a:p>
            <a:pPr marL="342900" lvl="0" indent="-342900" algn="just">
              <a:lnSpc>
                <a:spcPct val="150000"/>
              </a:lnSpc>
              <a:spcAft>
                <a:spcPts val="1000"/>
              </a:spcAft>
              <a:buFont typeface="Wingdings"/>
              <a:buChar char=""/>
            </a:pPr>
            <a:r>
              <a:rPr lang="fr-FR" sz="1600" dirty="0">
                <a:solidFill>
                  <a:prstClr val="black"/>
                </a:solidFill>
                <a:latin typeface="Times New Roman"/>
                <a:ea typeface="Times New Roman"/>
                <a:cs typeface="Arial"/>
              </a:rPr>
              <a:t>Le retrait :</a:t>
            </a:r>
            <a:endParaRPr lang="fr-FR" sz="1600" b="1" i="1" dirty="0">
              <a:solidFill>
                <a:prstClr val="black"/>
              </a:solidFill>
              <a:latin typeface="Times New Roman"/>
              <a:ea typeface="Times New Roman"/>
              <a:cs typeface="Arial"/>
            </a:endParaRPr>
          </a:p>
          <a:p>
            <a:pPr lvl="0" algn="just"/>
            <a:r>
              <a:rPr lang="fr-FR" sz="1600" dirty="0">
                <a:solidFill>
                  <a:prstClr val="black"/>
                </a:solidFill>
                <a:latin typeface="Times New Roman"/>
                <a:ea typeface="Times New Roman"/>
              </a:rPr>
              <a:t>Pour le retrait on peut constater une nette augmentation des mortiers à base de sable recyclés par rapport au mortier à base de sable naturel. Pour les mortiers à base de sable naturel on a remarqué une stabilisation dès les 14 jours alors que les mortiers préparé avec des sables recyclé on note que le retrait continu jusqu’à 28 jours. </a:t>
            </a:r>
            <a:endParaRPr lang="fr-FR" sz="1600" dirty="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1.66667E-6 -1.04046E-6 L 0.2118 -0.71838 " pathEditMode="relative" rAng="0" ptsTypes="AA">
                                      <p:cBhvr>
                                        <p:cTn id="14" dur="2000" fill="hold"/>
                                        <p:tgtEl>
                                          <p:spTgt spid="6"/>
                                        </p:tgtEl>
                                        <p:attrNameLst>
                                          <p:attrName>ppt_x</p:attrName>
                                          <p:attrName>ppt_y</p:attrName>
                                        </p:attrNameLst>
                                      </p:cBhvr>
                                      <p:rCtr x="10590" y="-35931"/>
                                    </p:animMotion>
                                  </p:childTnLst>
                                </p:cTn>
                              </p:par>
                              <p:par>
                                <p:cTn id="15" presetID="1" presetClass="exit" presetSubtype="0" fill="hold" grpId="1" nodeType="with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6"/>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6" grpId="1"/>
      <p:bldP spid="6" grpId="2"/>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CONCLUSIONS ET RECOMMANDATIONS</a:t>
            </a:r>
            <a:endParaRPr lang="fr-FR" sz="2600" i="1" dirty="0">
              <a:latin typeface="Times New Roman" pitchFamily="18" charset="0"/>
              <a:cs typeface="Times New Roman" pitchFamily="18" charset="0"/>
            </a:endParaRPr>
          </a:p>
        </p:txBody>
      </p:sp>
      <p:sp>
        <p:nvSpPr>
          <p:cNvPr id="5" name="Oval 1"/>
          <p:cNvSpPr/>
          <p:nvPr/>
        </p:nvSpPr>
        <p:spPr>
          <a:xfrm>
            <a:off x="142876" y="116632"/>
            <a:ext cx="1000100" cy="3596411"/>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2"/>
          <p:cNvSpPr txBox="1">
            <a:spLocks noChangeArrowheads="1"/>
          </p:cNvSpPr>
          <p:nvPr/>
        </p:nvSpPr>
        <p:spPr bwMode="auto">
          <a:xfrm rot="16200000">
            <a:off x="-1207796" y="1678752"/>
            <a:ext cx="3670080"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RECOMMANDATIONS</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1" y="2882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9" name="Rectangle 3"/>
          <p:cNvSpPr>
            <a:spLocks noChangeArrowheads="1"/>
          </p:cNvSpPr>
          <p:nvPr/>
        </p:nvSpPr>
        <p:spPr bwMode="auto">
          <a:xfrm>
            <a:off x="1"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4"/>
          <p:cNvSpPr>
            <a:spLocks noChangeArrowheads="1"/>
          </p:cNvSpPr>
          <p:nvPr/>
        </p:nvSpPr>
        <p:spPr bwMode="auto">
          <a:xfrm>
            <a:off x="1" y="29204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Connecteur droit avec flèche 11"/>
          <p:cNvSpPr>
            <a:spLocks noChangeShapeType="1"/>
          </p:cNvSpPr>
          <p:nvPr/>
        </p:nvSpPr>
        <p:spPr bwMode="auto">
          <a:xfrm>
            <a:off x="1343610" y="548680"/>
            <a:ext cx="3372406"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3" name="Rectangle 12"/>
          <p:cNvSpPr/>
          <p:nvPr/>
        </p:nvSpPr>
        <p:spPr>
          <a:xfrm>
            <a:off x="395536" y="6588060"/>
            <a:ext cx="476412"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20</a:t>
            </a:r>
            <a:endParaRPr lang="fr-FR" dirty="0"/>
          </a:p>
        </p:txBody>
      </p:sp>
      <p:sp>
        <p:nvSpPr>
          <p:cNvPr id="2" name="Rectangle 1"/>
          <p:cNvSpPr/>
          <p:nvPr/>
        </p:nvSpPr>
        <p:spPr>
          <a:xfrm>
            <a:off x="1238253" y="764705"/>
            <a:ext cx="7726237" cy="5078313"/>
          </a:xfrm>
          <a:prstGeom prst="rect">
            <a:avLst/>
          </a:prstGeom>
        </p:spPr>
        <p:txBody>
          <a:bodyPr wrap="square">
            <a:spAutoFit/>
          </a:bodyPr>
          <a:lstStyle/>
          <a:p>
            <a:pPr marL="342900" lvl="0" indent="-342900" algn="just">
              <a:lnSpc>
                <a:spcPct val="150000"/>
              </a:lnSpc>
              <a:buFont typeface="Wingdings"/>
              <a:buChar char=""/>
              <a:tabLst>
                <a:tab pos="457200" algn="l"/>
              </a:tabLst>
            </a:pPr>
            <a:r>
              <a:rPr lang="fr-FR" sz="2400" dirty="0">
                <a:latin typeface="Times New Roman"/>
                <a:ea typeface="Times New Roman"/>
              </a:rPr>
              <a:t>L'étude expérimentale réalisée dans le cadre de cette étude  s'est contentée de l'utilisation de matériaux non pollués, fabriqués sans conditions contrôlées dans le laboratoire, et il est souhaitable que soient réalisés des essais sur des matériaux issus des chantiers de démolition (séisme, crues, vieillissement,….</a:t>
            </a:r>
            <a:r>
              <a:rPr lang="fr-FR" sz="2400" dirty="0" err="1">
                <a:latin typeface="Times New Roman"/>
                <a:ea typeface="Times New Roman"/>
              </a:rPr>
              <a:t>ect</a:t>
            </a:r>
            <a:r>
              <a:rPr lang="fr-FR" sz="2400" dirty="0">
                <a:latin typeface="Times New Roman"/>
                <a:ea typeface="Times New Roman"/>
              </a:rPr>
              <a:t>,).</a:t>
            </a:r>
            <a:endParaRPr lang="fr-FR" sz="3200" dirty="0">
              <a:latin typeface="Times New Roman"/>
              <a:ea typeface="Times New Roman"/>
            </a:endParaRPr>
          </a:p>
          <a:p>
            <a:pPr marL="342900" lvl="0" indent="-342900" algn="just">
              <a:lnSpc>
                <a:spcPct val="150000"/>
              </a:lnSpc>
              <a:spcAft>
                <a:spcPts val="0"/>
              </a:spcAft>
              <a:buFont typeface="Wingdings"/>
              <a:buChar char=""/>
              <a:tabLst>
                <a:tab pos="457200" algn="l"/>
              </a:tabLst>
            </a:pPr>
            <a:r>
              <a:rPr lang="fr-FR" sz="2400" dirty="0">
                <a:latin typeface="Times New Roman"/>
                <a:ea typeface="Times New Roman"/>
              </a:rPr>
              <a:t>Une recherche plus approfondie de l'influence du pré mouillage des granulats recyclés vis-à-vis des propriétés du béton recyclé frais et durci.</a:t>
            </a:r>
            <a:endParaRPr lang="fr-FR" sz="3200" dirty="0">
              <a:effectLst/>
              <a:latin typeface="Times New Roman"/>
              <a:ea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3.61111E-6 -1.21387E-6 L 0.25816 -0.23168 " pathEditMode="relative" rAng="0" ptsTypes="AA">
                                      <p:cBhvr>
                                        <p:cTn id="14" dur="2000" fill="hold"/>
                                        <p:tgtEl>
                                          <p:spTgt spid="6"/>
                                        </p:tgtEl>
                                        <p:attrNameLst>
                                          <p:attrName>ppt_x</p:attrName>
                                          <p:attrName>ppt_y</p:attrName>
                                        </p:attrNameLst>
                                      </p:cBhvr>
                                      <p:rCtr x="12899" y="-11584"/>
                                    </p:animMotion>
                                  </p:childTnLst>
                                </p:cTn>
                              </p:par>
                              <p:par>
                                <p:cTn id="15" presetID="1" presetClass="exit" presetSubtype="0" fill="hold" grpId="1" nodeType="withEffect">
                                  <p:stCondLst>
                                    <p:cond delay="0"/>
                                  </p:stCondLst>
                                  <p:childTnLst>
                                    <p:set>
                                      <p:cBhvr>
                                        <p:cTn id="16" dur="1" fill="hold">
                                          <p:stCondLst>
                                            <p:cond delay="0"/>
                                          </p:stCondLst>
                                        </p:cTn>
                                        <p:tgtEl>
                                          <p:spTgt spid="5"/>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6"/>
                                        </p:tgtEl>
                                        <p:attrNameLst>
                                          <p:attrName>r</p:attrName>
                                        </p:attrNameLst>
                                      </p:cBhvr>
                                    </p:animRot>
                                  </p:childTnLst>
                                </p:cTn>
                              </p:par>
                            </p:childTnLst>
                          </p:cTn>
                        </p:par>
                        <p:par>
                          <p:cTn id="19" fill="hold">
                            <p:stCondLst>
                              <p:cond delay="3500"/>
                            </p:stCondLst>
                            <p:childTnLst>
                              <p:par>
                                <p:cTn id="20" presetID="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6" grpId="1"/>
      <p:bldP spid="6" grpId="2"/>
      <p:bldP spid="12" grpId="0" animBg="1"/>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C04EE00-FFFE-4489-BF87-FC784A8F434D}" type="slidenum">
              <a:rPr lang="fr-FR" smtClean="0"/>
              <a:pPr/>
              <a:t>25</a:t>
            </a:fld>
            <a:endParaRPr lang="fr-FR" dirty="0"/>
          </a:p>
        </p:txBody>
      </p:sp>
      <p:pic>
        <p:nvPicPr>
          <p:cNvPr id="706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160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2"/>
          <p:cNvSpPr>
            <a:spLocks noChangeArrowheads="1"/>
          </p:cNvSpPr>
          <p:nvPr/>
        </p:nvSpPr>
        <p:spPr bwMode="auto">
          <a:xfrm>
            <a:off x="683568" y="2138085"/>
            <a:ext cx="7772400" cy="2659068"/>
          </a:xfrm>
          <a:prstGeom prst="rect">
            <a:avLst/>
          </a:prstGeom>
          <a:noFill/>
          <a:ln w="9525">
            <a:noFill/>
            <a:miter lim="800000"/>
            <a:headEnd/>
            <a:tailEnd/>
          </a:ln>
          <a:effectLst>
            <a:outerShdw dist="40161" dir="4293903" algn="ctr" rotWithShape="0">
              <a:schemeClr val="tx2">
                <a:alpha val="50000"/>
              </a:schemeClr>
            </a:outerShdw>
          </a:effectLst>
        </p:spPr>
        <p:txBody>
          <a:bodyPr lIns="92075" tIns="46038" rIns="92075" bIns="46038" anchor="ctr"/>
          <a:lstStyle/>
          <a:p>
            <a:pPr algn="ctr" defTabSz="762000" rtl="0" eaLnBrk="0" hangingPunct="0"/>
            <a:r>
              <a:rPr lang="en-US" sz="6000" baseline="0" dirty="0">
                <a:effectLst>
                  <a:glow rad="228600">
                    <a:schemeClr val="accent1">
                      <a:satMod val="175000"/>
                      <a:alpha val="40000"/>
                    </a:schemeClr>
                  </a:glow>
                  <a:outerShdw blurRad="38100" dist="38100" dir="2700000" algn="tl">
                    <a:srgbClr val="FFFFFF"/>
                  </a:outerShdw>
                </a:effectLst>
                <a:latin typeface="Lucida Calligraphy" pitchFamily="66" charset="0"/>
                <a:cs typeface="Arial" charset="0"/>
              </a:rPr>
              <a:t>MERCI  </a:t>
            </a:r>
            <a:r>
              <a:rPr lang="en-US" sz="6000" baseline="0" dirty="0" smtClean="0">
                <a:effectLst>
                  <a:glow rad="228600">
                    <a:schemeClr val="accent1">
                      <a:satMod val="175000"/>
                      <a:alpha val="40000"/>
                    </a:schemeClr>
                  </a:glow>
                  <a:outerShdw blurRad="38100" dist="38100" dir="2700000" algn="tl">
                    <a:srgbClr val="FFFFFF"/>
                  </a:outerShdw>
                </a:effectLst>
                <a:latin typeface="Lucida Calligraphy" pitchFamily="66" charset="0"/>
                <a:cs typeface="Arial" charset="0"/>
              </a:rPr>
              <a:t>POUR VOTRE </a:t>
            </a:r>
            <a:r>
              <a:rPr lang="en-US" sz="6000" baseline="0" dirty="0">
                <a:effectLst>
                  <a:glow rad="228600">
                    <a:schemeClr val="accent1">
                      <a:satMod val="175000"/>
                      <a:alpha val="40000"/>
                    </a:schemeClr>
                  </a:glow>
                  <a:outerShdw blurRad="38100" dist="38100" dir="2700000" algn="tl">
                    <a:srgbClr val="FFFFFF"/>
                  </a:outerShdw>
                </a:effectLst>
                <a:latin typeface="Lucida Calligraphy" pitchFamily="66" charset="0"/>
                <a:cs typeface="Arial" charset="0"/>
              </a:rPr>
              <a:t>ATTENTION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iterate type="lt">
                                    <p:tmPct val="100000"/>
                                  </p:iterate>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75"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Windows\Globalization\MCT\MCT-FR\Wallpaper\FR-wp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27384"/>
            <a:ext cx="9180512" cy="68853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AHED boot (34)"/>
          <p:cNvPicPr>
            <a:picLocks noGrp="1" noChangeAspect="1" noChangeArrowheads="1" noCrop="1"/>
          </p:cNvPicPr>
          <p:nvPr>
            <p:ph type="title"/>
          </p:nvPr>
        </p:nvPicPr>
        <p:blipFill>
          <a:blip r:embed="rId3" cstate="print">
            <a:extLst>
              <a:ext uri="{28A0092B-C50C-407E-A947-70E740481C1C}">
                <a14:useLocalDpi xmlns:a14="http://schemas.microsoft.com/office/drawing/2010/main" val="0"/>
              </a:ext>
            </a:extLst>
          </a:blip>
          <a:stretch>
            <a:fillRect/>
          </a:stretch>
        </p:blipFill>
        <p:spPr>
          <a:xfrm>
            <a:off x="1994819" y="1089224"/>
            <a:ext cx="5241479" cy="4356000"/>
          </a:xfr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90"/>
                                          </p:val>
                                        </p:tav>
                                        <p:tav tm="100000">
                                          <p:val>
                                            <p:fltVal val="0"/>
                                          </p:val>
                                        </p:tav>
                                      </p:tavLst>
                                    </p:anim>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gner un rectangle avec un coin du même côté 6"/>
          <p:cNvSpPr/>
          <p:nvPr/>
        </p:nvSpPr>
        <p:spPr>
          <a:xfrm rot="10800000" flipV="1">
            <a:off x="2987824" y="1412776"/>
            <a:ext cx="3240360" cy="720080"/>
          </a:xfrm>
          <a:prstGeom prst="snip2SameRect">
            <a:avLst>
              <a:gd name="adj1" fmla="val 35907"/>
              <a:gd name="adj2" fmla="val 0"/>
            </a:avLst>
          </a:prstGeom>
        </p:spPr>
        <p:style>
          <a:lnRef idx="3">
            <a:schemeClr val="lt1"/>
          </a:lnRef>
          <a:fillRef idx="1">
            <a:schemeClr val="accent4"/>
          </a:fillRef>
          <a:effectRef idx="1">
            <a:schemeClr val="accent4"/>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2000" b="1" i="1" dirty="0">
                <a:ln w="11430">
                  <a:solidFill>
                    <a:schemeClr val="bg1"/>
                  </a:solidFill>
                </a:ln>
                <a:solidFill>
                  <a:schemeClr val="bg1"/>
                </a:solidFill>
                <a:effectLst>
                  <a:glow rad="101600">
                    <a:schemeClr val="tx1">
                      <a:alpha val="60000"/>
                    </a:schemeClr>
                  </a:glow>
                  <a:outerShdw blurRad="50800" dist="39000" dir="5460000" algn="tl">
                    <a:srgbClr val="000000">
                      <a:alpha val="38000"/>
                    </a:srgbClr>
                  </a:outerShdw>
                </a:effectLst>
                <a:latin typeface="Constantia" pitchFamily="18" charset="0"/>
              </a:rPr>
              <a:t>PLAN DE TRAVAIL</a:t>
            </a:r>
          </a:p>
        </p:txBody>
      </p:sp>
      <p:sp>
        <p:nvSpPr>
          <p:cNvPr id="8" name="Rogner un rectangle à un seul coin 7"/>
          <p:cNvSpPr/>
          <p:nvPr/>
        </p:nvSpPr>
        <p:spPr>
          <a:xfrm>
            <a:off x="683568" y="2492896"/>
            <a:ext cx="3240360" cy="720080"/>
          </a:xfrm>
          <a:prstGeom prst="snip1Rect">
            <a:avLst>
              <a:gd name="adj" fmla="val 32684"/>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w="17780" cmpd="sng">
                  <a:solidFill>
                    <a:schemeClr val="bg1"/>
                  </a:solidFill>
                  <a:prstDash val="solid"/>
                  <a:miter lim="800000"/>
                </a:ln>
                <a:solidFill>
                  <a:schemeClr val="bg1"/>
                </a:solidFill>
                <a:effectLst>
                  <a:outerShdw blurRad="55000" dist="50800" dir="5400000" algn="tl">
                    <a:srgbClr val="000000">
                      <a:alpha val="33000"/>
                    </a:srgbClr>
                  </a:outerShdw>
                </a:effectLst>
                <a:latin typeface="Constantia" pitchFamily="18" charset="0"/>
              </a:rPr>
              <a:t>Partie théorique</a:t>
            </a:r>
            <a:r>
              <a:rPr lang="fr-FR" sz="2000" b="1" i="1" dirty="0">
                <a:ln w="17780" cmpd="sng">
                  <a:solidFill>
                    <a:schemeClr val="tx1"/>
                  </a:solidFill>
                  <a:prstDash val="solid"/>
                  <a:miter lim="800000"/>
                </a:ln>
                <a:solidFill>
                  <a:schemeClr val="tx1"/>
                </a:solidFill>
                <a:effectLst>
                  <a:outerShdw blurRad="55000" dist="50800" dir="5400000" algn="tl">
                    <a:srgbClr val="000000">
                      <a:alpha val="33000"/>
                    </a:srgbClr>
                  </a:outerShdw>
                </a:effectLst>
                <a:latin typeface="Constantia" pitchFamily="18" charset="0"/>
              </a:rPr>
              <a:t> </a:t>
            </a:r>
          </a:p>
        </p:txBody>
      </p:sp>
      <p:sp>
        <p:nvSpPr>
          <p:cNvPr id="12" name="Rectangle 11"/>
          <p:cNvSpPr/>
          <p:nvPr/>
        </p:nvSpPr>
        <p:spPr>
          <a:xfrm>
            <a:off x="683568" y="3573016"/>
            <a:ext cx="3240360" cy="72008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a:solidFill>
                    <a:schemeClr val="bg1"/>
                  </a:solidFill>
                </a:ln>
                <a:solidFill>
                  <a:schemeClr val="bg1"/>
                </a:solidFill>
                <a:latin typeface="Constantia" pitchFamily="18" charset="0"/>
              </a:rPr>
              <a:t>Introduction </a:t>
            </a:r>
          </a:p>
        </p:txBody>
      </p:sp>
      <p:sp>
        <p:nvSpPr>
          <p:cNvPr id="14" name="Rectangle 13"/>
          <p:cNvSpPr/>
          <p:nvPr/>
        </p:nvSpPr>
        <p:spPr>
          <a:xfrm>
            <a:off x="675386" y="4725144"/>
            <a:ext cx="3240360" cy="72008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a:solidFill>
                    <a:schemeClr val="bg1"/>
                  </a:solidFill>
                </a:ln>
                <a:solidFill>
                  <a:schemeClr val="bg1"/>
                </a:solidFill>
                <a:latin typeface="Constantia" pitchFamily="18" charset="0"/>
              </a:rPr>
              <a:t>Déchets </a:t>
            </a:r>
            <a:r>
              <a:rPr lang="fr-FR" sz="2000" b="1" i="1" dirty="0" smtClean="0">
                <a:ln>
                  <a:solidFill>
                    <a:schemeClr val="bg1"/>
                  </a:solidFill>
                </a:ln>
                <a:solidFill>
                  <a:schemeClr val="bg1"/>
                </a:solidFill>
                <a:latin typeface="Constantia" pitchFamily="18" charset="0"/>
              </a:rPr>
              <a:t>et agrégats recycles</a:t>
            </a:r>
            <a:endParaRPr lang="fr-FR" sz="2000" b="1" i="1" dirty="0">
              <a:ln>
                <a:solidFill>
                  <a:schemeClr val="bg1"/>
                </a:solidFill>
              </a:ln>
              <a:solidFill>
                <a:schemeClr val="bg1"/>
              </a:solidFill>
              <a:latin typeface="Constantia" pitchFamily="18" charset="0"/>
            </a:endParaRPr>
          </a:p>
        </p:txBody>
      </p:sp>
      <p:sp>
        <p:nvSpPr>
          <p:cNvPr id="15" name="Rogner un rectangle à un seul coin 14"/>
          <p:cNvSpPr/>
          <p:nvPr/>
        </p:nvSpPr>
        <p:spPr>
          <a:xfrm flipH="1">
            <a:off x="5443151" y="2492896"/>
            <a:ext cx="3240360" cy="720080"/>
          </a:xfrm>
          <a:prstGeom prst="snip1Rect">
            <a:avLst>
              <a:gd name="adj" fmla="val 32684"/>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w="17780" cmpd="sng">
                  <a:solidFill>
                    <a:schemeClr val="bg1"/>
                  </a:solidFill>
                  <a:prstDash val="solid"/>
                  <a:miter lim="800000"/>
                </a:ln>
                <a:solidFill>
                  <a:schemeClr val="bg1"/>
                </a:solidFill>
                <a:effectLst>
                  <a:outerShdw blurRad="55000" dist="50800" dir="5400000" algn="tl">
                    <a:srgbClr val="000000">
                      <a:alpha val="33000"/>
                    </a:srgbClr>
                  </a:outerShdw>
                </a:effectLst>
                <a:latin typeface="Constantia" pitchFamily="18" charset="0"/>
              </a:rPr>
              <a:t>Partie pratique </a:t>
            </a:r>
          </a:p>
        </p:txBody>
      </p:sp>
      <p:sp>
        <p:nvSpPr>
          <p:cNvPr id="16" name="Rectangle 15"/>
          <p:cNvSpPr/>
          <p:nvPr/>
        </p:nvSpPr>
        <p:spPr>
          <a:xfrm flipH="1">
            <a:off x="5436096" y="3573016"/>
            <a:ext cx="3240360" cy="72008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a:solidFill>
                    <a:schemeClr val="bg1"/>
                  </a:solidFill>
                </a:ln>
                <a:solidFill>
                  <a:schemeClr val="bg1"/>
                </a:solidFill>
                <a:latin typeface="Constantia" pitchFamily="18" charset="0"/>
              </a:rPr>
              <a:t>Matériaux , matériels et essais</a:t>
            </a:r>
          </a:p>
        </p:txBody>
      </p:sp>
      <p:sp>
        <p:nvSpPr>
          <p:cNvPr id="17" name="Rectangle 16"/>
          <p:cNvSpPr/>
          <p:nvPr/>
        </p:nvSpPr>
        <p:spPr>
          <a:xfrm flipH="1">
            <a:off x="5436096" y="4725144"/>
            <a:ext cx="3240360" cy="72008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a:ln>
                  <a:solidFill>
                    <a:schemeClr val="bg1"/>
                  </a:solidFill>
                </a:ln>
                <a:solidFill>
                  <a:schemeClr val="bg1"/>
                </a:solidFill>
                <a:latin typeface="Constantia" pitchFamily="18" charset="0"/>
              </a:rPr>
              <a:t>Résultats et </a:t>
            </a:r>
            <a:r>
              <a:rPr lang="fr-FR" sz="2000" b="1" i="1" dirty="0" smtClean="0">
                <a:ln>
                  <a:solidFill>
                    <a:schemeClr val="bg1"/>
                  </a:solidFill>
                </a:ln>
                <a:solidFill>
                  <a:schemeClr val="bg1"/>
                </a:solidFill>
                <a:latin typeface="Constantia" pitchFamily="18" charset="0"/>
              </a:rPr>
              <a:t>discussion </a:t>
            </a:r>
            <a:endParaRPr lang="fr-FR" sz="2000" b="1" i="1" dirty="0">
              <a:ln>
                <a:solidFill>
                  <a:schemeClr val="bg1"/>
                </a:solidFill>
              </a:ln>
              <a:solidFill>
                <a:schemeClr val="bg1"/>
              </a:solidFill>
              <a:latin typeface="Constantia" pitchFamily="18" charset="0"/>
            </a:endParaRPr>
          </a:p>
        </p:txBody>
      </p:sp>
      <p:sp>
        <p:nvSpPr>
          <p:cNvPr id="18" name="Rectangle 17"/>
          <p:cNvSpPr/>
          <p:nvPr/>
        </p:nvSpPr>
        <p:spPr>
          <a:xfrm flipH="1">
            <a:off x="1115616" y="5589240"/>
            <a:ext cx="6768752" cy="576064"/>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r-FR" sz="2000" b="1" i="1" dirty="0" smtClean="0">
                <a:ln>
                  <a:solidFill>
                    <a:schemeClr val="bg1"/>
                  </a:solidFill>
                </a:ln>
                <a:solidFill>
                  <a:schemeClr val="bg1"/>
                </a:solidFill>
                <a:latin typeface="Constantia" pitchFamily="18" charset="0"/>
              </a:rPr>
              <a:t>Conclusions et recommandations</a:t>
            </a:r>
            <a:endParaRPr lang="fr-FR" sz="2000" b="1" i="1" dirty="0">
              <a:ln>
                <a:solidFill>
                  <a:schemeClr val="bg1"/>
                </a:solidFill>
              </a:ln>
              <a:solidFill>
                <a:schemeClr val="bg1"/>
              </a:solidFill>
              <a:latin typeface="Constantia" pitchFamily="18" charset="0"/>
            </a:endParaRPr>
          </a:p>
        </p:txBody>
      </p:sp>
      <p:sp>
        <p:nvSpPr>
          <p:cNvPr id="20" name="Rounded Rectangle 1"/>
          <p:cNvSpPr/>
          <p:nvPr/>
        </p:nvSpPr>
        <p:spPr>
          <a:xfrm>
            <a:off x="9144000" y="-17715"/>
            <a:ext cx="9165332" cy="1196752"/>
          </a:xfrm>
          <a:prstGeom prst="roundRect">
            <a:avLst>
              <a:gd name="adj" fmla="val 10173"/>
            </a:avLst>
          </a:prstGeom>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pPr>
            <a:r>
              <a:rPr lang="fr-FR" sz="3200" dirty="0">
                <a:solidFill>
                  <a:schemeClr val="bg1"/>
                </a:solidFill>
                <a:effectLst>
                  <a:outerShdw blurRad="38100" dist="38100" dir="2700000" algn="tl">
                    <a:srgbClr val="000000">
                      <a:alpha val="43137"/>
                    </a:srgbClr>
                  </a:outerShdw>
                </a:effectLst>
                <a:latin typeface="Garamond" pitchFamily="18" charset="0"/>
                <a:ea typeface="Times New Roman" pitchFamily="18" charset="0"/>
                <a:cs typeface="Arial" pitchFamily="34" charset="0"/>
              </a:rPr>
              <a:t>ETUDE ET FORMULATION DES MORTIERS A BASE DES SABLES RECYCLES</a:t>
            </a:r>
            <a:endParaRPr lang="fr-FR" sz="800" dirty="0">
              <a:solidFill>
                <a:schemeClr val="bg1"/>
              </a:solidFill>
              <a:effectLst>
                <a:outerShdw blurRad="38100" dist="38100" dir="2700000" algn="tl">
                  <a:srgbClr val="000000">
                    <a:alpha val="43137"/>
                  </a:srgbClr>
                </a:outerShdw>
              </a:effectLst>
              <a:latin typeface="Garamond" pitchFamily="18" charset="0"/>
              <a:cs typeface="Arial" pitchFamily="34" charset="0"/>
            </a:endParaRPr>
          </a:p>
        </p:txBody>
      </p:sp>
      <p:sp>
        <p:nvSpPr>
          <p:cNvPr id="3" name="Rectangle 2"/>
          <p:cNvSpPr/>
          <p:nvPr/>
        </p:nvSpPr>
        <p:spPr>
          <a:xfrm>
            <a:off x="-21332" y="381969"/>
            <a:ext cx="9144000" cy="400110"/>
          </a:xfrm>
          <a:prstGeom prst="rect">
            <a:avLst/>
          </a:prstGeom>
        </p:spPr>
        <p:txBody>
          <a:bodyPr wrap="square">
            <a:spAutoFit/>
          </a:bodyPr>
          <a:lstStyle/>
          <a:p>
            <a:pPr algn="ctr"/>
            <a:r>
              <a:rPr lang="fr-FR" sz="2000" dirty="0">
                <a:solidFill>
                  <a:schemeClr val="bg1"/>
                </a:solidFill>
                <a:latin typeface="Arial" pitchFamily="34" charset="0"/>
                <a:ea typeface="Times New Roman" pitchFamily="18" charset="0"/>
                <a:cs typeface="Arial" pitchFamily="34" charset="0"/>
              </a:rPr>
              <a:t> </a:t>
            </a:r>
            <a:endParaRPr lang="fr-FR" sz="2800" dirty="0"/>
          </a:p>
        </p:txBody>
      </p:sp>
    </p:spTree>
    <p:extLst>
      <p:ext uri="{BB962C8B-B14F-4D97-AF65-F5344CB8AC3E}">
        <p14:creationId xmlns:p14="http://schemas.microsoft.com/office/powerpoint/2010/main" val="245287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fill="hold" grpId="0" nodeType="clickEffect">
                                  <p:stCondLst>
                                    <p:cond delay="0"/>
                                  </p:stCondLst>
                                  <p:childTnLst>
                                    <p:animMotion origin="layout" path="M 0 7.40741E-7 L -1 7.40741E-7 " pathEditMode="relative" rAng="0" ptsTypes="AA">
                                      <p:cBhvr>
                                        <p:cTn id="6" dur="2000" fill="hold"/>
                                        <p:tgtEl>
                                          <p:spTgt spid="20"/>
                                        </p:tgtEl>
                                        <p:attrNameLst>
                                          <p:attrName>ppt_x</p:attrName>
                                          <p:attrName>ppt_y</p:attrName>
                                        </p:attrNameLst>
                                      </p:cBhvr>
                                      <p:rCtr x="-50000" y="0"/>
                                    </p:animMotion>
                                  </p:childTnLst>
                                </p:cTn>
                              </p:par>
                            </p:childTnLst>
                          </p:cTn>
                        </p:par>
                        <p:par>
                          <p:cTn id="7" fill="hold">
                            <p:stCondLst>
                              <p:cond delay="2000"/>
                            </p:stCondLst>
                            <p:childTnLst>
                              <p:par>
                                <p:cTn id="8" presetID="12" presetClass="entr" presetSubtype="4"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p:tgtEl>
                                          <p:spTgt spid="7"/>
                                        </p:tgtEl>
                                        <p:attrNameLst>
                                          <p:attrName>ppt_y</p:attrName>
                                        </p:attrNameLst>
                                      </p:cBhvr>
                                      <p:tavLst>
                                        <p:tav tm="0">
                                          <p:val>
                                            <p:strVal val="#ppt_y+#ppt_h*1.125000"/>
                                          </p:val>
                                        </p:tav>
                                        <p:tav tm="100000">
                                          <p:val>
                                            <p:strVal val="#ppt_y"/>
                                          </p:val>
                                        </p:tav>
                                      </p:tavLst>
                                    </p:anim>
                                    <p:animEffect transition="in" filter="wipe(up)">
                                      <p:cBhvr>
                                        <p:cTn id="11" dur="500"/>
                                        <p:tgtEl>
                                          <p:spTgt spid="7"/>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30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35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4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4500"/>
                            </p:stCondLst>
                            <p:childTnLst>
                              <p:par>
                                <p:cTn id="29" presetID="2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par>
                          <p:cTn id="32" fill="hold">
                            <p:stCondLst>
                              <p:cond delay="50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5500"/>
                            </p:stCondLst>
                            <p:childTnLst>
                              <p:par>
                                <p:cTn id="37" presetID="2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P spid="14" grpId="0" animBg="1"/>
      <p:bldP spid="15" grpId="0" animBg="1"/>
      <p:bldP spid="16" grpId="0" animBg="1"/>
      <p:bldP spid="17" grpId="0" animBg="1"/>
      <p:bldP spid="18"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rtl="1">
              <a:defRPr/>
            </a:pPr>
            <a:r>
              <a:rPr lang="fr-FR" sz="3000" b="1" i="1" dirty="0" smtClean="0">
                <a:latin typeface="Times New Roman" pitchFamily="18" charset="0"/>
                <a:cs typeface="Times New Roman" pitchFamily="18" charset="0"/>
              </a:rPr>
              <a:t>INTRODUCTION</a:t>
            </a:r>
            <a:endParaRPr lang="en-US" sz="3000" b="1" i="1" dirty="0">
              <a:latin typeface="Times New Roman" pitchFamily="18" charset="0"/>
              <a:cs typeface="Times New Roman" pitchFamily="18" charset="0"/>
            </a:endParaRPr>
          </a:p>
        </p:txBody>
      </p:sp>
      <p:sp>
        <p:nvSpPr>
          <p:cNvPr id="9" name="Oval 1"/>
          <p:cNvSpPr/>
          <p:nvPr/>
        </p:nvSpPr>
        <p:spPr>
          <a:xfrm>
            <a:off x="71406" y="1571613"/>
            <a:ext cx="1000100" cy="3571900"/>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Box 2"/>
          <p:cNvSpPr txBox="1">
            <a:spLocks noChangeArrowheads="1"/>
          </p:cNvSpPr>
          <p:nvPr/>
        </p:nvSpPr>
        <p:spPr bwMode="auto">
          <a:xfrm rot="16200000">
            <a:off x="-934489" y="3108461"/>
            <a:ext cx="3143275" cy="553998"/>
          </a:xfrm>
          <a:prstGeom prst="rect">
            <a:avLst/>
          </a:prstGeom>
          <a:noFill/>
          <a:ln w="9525">
            <a:noFill/>
            <a:miter lim="800000"/>
            <a:headEnd/>
            <a:tailEnd/>
          </a:ln>
        </p:spPr>
        <p:txBody>
          <a:bodyPr wrap="square">
            <a:spAutoFit/>
          </a:bodyPr>
          <a:lstStyle/>
          <a:p>
            <a:r>
              <a:rPr lang="fr-FR" sz="3000" b="1" i="1" dirty="0" smtClean="0">
                <a:latin typeface="Times New Roman" pitchFamily="18" charset="0"/>
                <a:cs typeface="Times New Roman" pitchFamily="18" charset="0"/>
              </a:rPr>
              <a:t>INTRODUCTION</a:t>
            </a:r>
            <a:endParaRPr lang="en-US" sz="3200" dirty="0">
              <a:cs typeface="Al-Mothnna" pitchFamily="2" charset="-78"/>
            </a:endParaRPr>
          </a:p>
        </p:txBody>
      </p:sp>
      <p:sp>
        <p:nvSpPr>
          <p:cNvPr id="36865" name="Rectangle 1"/>
          <p:cNvSpPr>
            <a:spLocks noChangeArrowheads="1"/>
          </p:cNvSpPr>
          <p:nvPr/>
        </p:nvSpPr>
        <p:spPr bwMode="auto">
          <a:xfrm>
            <a:off x="1285852" y="624460"/>
            <a:ext cx="785814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200" b="0" i="0" u="none" strike="noStrike" cap="none" normalizeH="0" baseline="0" dirty="0" smtClean="0">
                <a:ln>
                  <a:noFill/>
                </a:ln>
                <a:effectLst/>
                <a:latin typeface="Times New Roman" pitchFamily="18" charset="0"/>
                <a:ea typeface="Calibri" pitchFamily="34" charset="0"/>
                <a:cs typeface="Times New Roman" pitchFamily="18" charset="0"/>
              </a:rPr>
              <a:t>  </a:t>
            </a:r>
            <a:r>
              <a:rPr lang="fr-FR" sz="2200" dirty="0">
                <a:latin typeface="Times New Roman" pitchFamily="18" charset="0"/>
                <a:ea typeface="Georgia" pitchFamily="18" charset="0"/>
                <a:cs typeface="Times New Roman" pitchFamily="18" charset="0"/>
              </a:rPr>
              <a:t>   Les  granulats  sont  considérés  comme  des  constituants essentiels  dans  la  composition  du mortier, béton  ordinaire  ou  des bétons spéciaux.</a:t>
            </a:r>
          </a:p>
          <a:p>
            <a:pPr marL="0" marR="0" lvl="0" indent="0" algn="just" defTabSz="914400" rtl="0" eaLnBrk="0" fontAlgn="base" latinLnBrk="0" hangingPunct="0">
              <a:lnSpc>
                <a:spcPct val="100000"/>
              </a:lnSpc>
              <a:spcBef>
                <a:spcPct val="0"/>
              </a:spcBef>
              <a:spcAft>
                <a:spcPct val="0"/>
              </a:spcAft>
              <a:buClrTx/>
              <a:buSzTx/>
              <a:buFontTx/>
              <a:buNone/>
              <a:tabLst/>
            </a:pPr>
            <a:r>
              <a:rPr lang="fr-FR" sz="2200" dirty="0">
                <a:latin typeface="Times New Roman" pitchFamily="18" charset="0"/>
                <a:ea typeface="Georgia" pitchFamily="18" charset="0"/>
                <a:cs typeface="Times New Roman" pitchFamily="18" charset="0"/>
              </a:rPr>
              <a:t>     L’utilisation  des  granulats  recyclés (Sable)  à  une  grande  importance  du  point  de  vue  environnemental,  car  d’un  côté  elle permet de récupérer  les  matériaux résultants de la démolition des constructions  due aux  catastrophes  naturelles ou la démolition du vieux bâtis. De  l’autre  côté : leurs  réutilisations  permet  de  protéger  la  nature  de  l’exploitation  excessive  de  la  réserve  des granulats ordinaires</a:t>
            </a:r>
            <a:r>
              <a:rPr kumimoji="0" lang="fr-FR" sz="2200" b="0" i="0" u="none" strike="noStrike" cap="none" normalizeH="0" baseline="0" dirty="0" smtClean="0">
                <a:ln>
                  <a:noFill/>
                </a:ln>
                <a:effectLst/>
                <a:latin typeface="Times New Roman" pitchFamily="18" charset="0"/>
                <a:ea typeface="Calibri" pitchFamily="34" charset="0"/>
                <a:cs typeface="Times New Roman" pitchFamily="18" charset="0"/>
              </a:rPr>
              <a:t>.</a:t>
            </a:r>
            <a:endParaRPr kumimoji="0" lang="fr-FR" sz="2200" b="0" i="0" u="none" strike="noStrike" cap="none" normalizeH="0" baseline="0" dirty="0" smtClean="0">
              <a:ln>
                <a:noFill/>
              </a:ln>
              <a:effectLst/>
              <a:latin typeface="Times New Roman" pitchFamily="18" charset="0"/>
              <a:cs typeface="Times New Roman" pitchFamily="18" charset="0"/>
            </a:endParaRPr>
          </a:p>
        </p:txBody>
      </p:sp>
      <p:sp>
        <p:nvSpPr>
          <p:cNvPr id="36866" name="Rectangle 2"/>
          <p:cNvSpPr>
            <a:spLocks noChangeArrowheads="1"/>
          </p:cNvSpPr>
          <p:nvPr/>
        </p:nvSpPr>
        <p:spPr bwMode="auto">
          <a:xfrm>
            <a:off x="1290292" y="4077075"/>
            <a:ext cx="7858148"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200" b="1" i="0" u="sng"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Objectif :</a:t>
            </a:r>
            <a:endParaRPr kumimoji="0" lang="fr-FR" sz="2200" b="1" i="0" u="sng"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2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Notre  travail expérimental consiste à :</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fr-FR" sz="22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 Etudier l’effet du taux de substitution d’agrégats fin avec différents pourcentage d’agrégats fin recyclé des déchets de béton et de brique [</a:t>
            </a:r>
            <a:r>
              <a:rPr kumimoji="0" lang="fr-FR" sz="2200" b="1" i="0" u="none" strike="noStrike" cap="none" normalizeH="0" baseline="0" dirty="0" smtClean="0">
                <a:ln>
                  <a:noFill/>
                </a:ln>
                <a:solidFill>
                  <a:srgbClr val="FF0000"/>
                </a:solidFill>
                <a:effectLst/>
                <a:latin typeface="Times New Roman" pitchFamily="18" charset="0"/>
                <a:ea typeface="Georgia" pitchFamily="18" charset="0"/>
                <a:cs typeface="Times New Roman" pitchFamily="18" charset="0"/>
              </a:rPr>
              <a:t>20, 30 ,50 et</a:t>
            </a:r>
            <a:r>
              <a:rPr kumimoji="0" lang="fr-FR" sz="2200" b="1" i="0" u="none" strike="noStrike" cap="none" normalizeH="0" dirty="0" smtClean="0">
                <a:ln>
                  <a:noFill/>
                </a:ln>
                <a:solidFill>
                  <a:srgbClr val="FF0000"/>
                </a:solidFill>
                <a:effectLst/>
                <a:latin typeface="Times New Roman" pitchFamily="18" charset="0"/>
                <a:ea typeface="Georgia" pitchFamily="18" charset="0"/>
                <a:cs typeface="Times New Roman" pitchFamily="18" charset="0"/>
              </a:rPr>
              <a:t> </a:t>
            </a:r>
            <a:r>
              <a:rPr kumimoji="0" lang="fr-FR" sz="2200" b="1" i="0" u="none" strike="noStrike" cap="none" normalizeH="0" baseline="0" dirty="0" smtClean="0">
                <a:ln>
                  <a:noFill/>
                </a:ln>
                <a:solidFill>
                  <a:srgbClr val="FF0000"/>
                </a:solidFill>
                <a:effectLst/>
                <a:latin typeface="Times New Roman" pitchFamily="18" charset="0"/>
                <a:ea typeface="Georgia" pitchFamily="18" charset="0"/>
                <a:cs typeface="Times New Roman" pitchFamily="18" charset="0"/>
              </a:rPr>
              <a:t>70 %</a:t>
            </a:r>
            <a:r>
              <a:rPr kumimoji="0" lang="fr-FR" sz="22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 sur les propriétés physiques et mécanique </a:t>
            </a:r>
            <a:r>
              <a:rPr kumimoji="0" lang="fr-FR" sz="22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d’un</a:t>
            </a:r>
            <a:r>
              <a:rPr kumimoji="0" lang="fr-FR" sz="2200" b="0" i="0" u="none" strike="noStrike" cap="none" normalizeH="0" dirty="0" smtClean="0">
                <a:ln>
                  <a:noFill/>
                </a:ln>
                <a:solidFill>
                  <a:schemeClr val="tx1"/>
                </a:solidFill>
                <a:effectLst/>
                <a:latin typeface="Times New Roman" pitchFamily="18" charset="0"/>
                <a:ea typeface="Georgia" pitchFamily="18" charset="0"/>
                <a:cs typeface="Times New Roman" pitchFamily="18" charset="0"/>
              </a:rPr>
              <a:t> </a:t>
            </a:r>
            <a:r>
              <a:rPr kumimoji="0" lang="fr-FR" sz="2200" i="0" u="none" strike="noStrike" cap="none" normalizeH="0" baseline="0" dirty="0" smtClean="0">
                <a:solidFill>
                  <a:schemeClr val="tx1"/>
                </a:solidFill>
                <a:effectLst/>
                <a:latin typeface="Times New Roman" pitchFamily="18" charset="0"/>
                <a:ea typeface="Georgia" pitchFamily="18" charset="0"/>
                <a:cs typeface="Times New Roman" pitchFamily="18" charset="0"/>
              </a:rPr>
              <a:t>mortier</a:t>
            </a:r>
            <a:r>
              <a:rPr kumimoji="0" lang="fr-FR" sz="2200" i="0" u="none" strike="noStrike" cap="none" normalizeH="0" baseline="0" dirty="0" smtClean="0">
                <a:solidFill>
                  <a:schemeClr val="tx1"/>
                </a:solidFill>
                <a:effectLst/>
                <a:latin typeface="Times New Roman" pitchFamily="18" charset="0"/>
                <a:ea typeface="Georgia" pitchFamily="18" charset="0"/>
                <a:cs typeface="Times New Roman" pitchFamily="18" charset="0"/>
              </a:rPr>
              <a:t>. </a:t>
            </a:r>
            <a:endParaRPr kumimoji="0" lang="fr-FR" sz="2200" i="0" u="none" strike="noStrike" cap="none" normalizeH="0" baseline="0" dirty="0" smtClean="0">
              <a:solidFill>
                <a:schemeClr val="tx1"/>
              </a:solidFill>
              <a:effectLst/>
              <a:latin typeface="Times New Roman" pitchFamily="18" charset="0"/>
              <a:cs typeface="Times New Roman" pitchFamily="18" charset="0"/>
            </a:endParaRPr>
          </a:p>
        </p:txBody>
      </p:sp>
      <p:sp>
        <p:nvSpPr>
          <p:cNvPr id="7" name="Connecteur droit avec flèche 6"/>
          <p:cNvSpPr>
            <a:spLocks noChangeShapeType="1"/>
          </p:cNvSpPr>
          <p:nvPr/>
        </p:nvSpPr>
        <p:spPr bwMode="auto">
          <a:xfrm>
            <a:off x="1571604" y="556967"/>
            <a:ext cx="324000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1" name="Rectangle 10"/>
          <p:cNvSpPr/>
          <p:nvPr/>
        </p:nvSpPr>
        <p:spPr>
          <a:xfrm>
            <a:off x="468282" y="6309320"/>
            <a:ext cx="330540"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1</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1.94444E-6 2.02312E-6 L 0.28073 -0.4444 " pathEditMode="relative" rAng="0" ptsTypes="AA">
                                      <p:cBhvr>
                                        <p:cTn id="14" dur="1000" fill="hold"/>
                                        <p:tgtEl>
                                          <p:spTgt spid="10"/>
                                        </p:tgtEl>
                                        <p:attrNameLst>
                                          <p:attrName>ppt_x</p:attrName>
                                          <p:attrName>ppt_y</p:attrName>
                                        </p:attrNameLst>
                                      </p:cBhvr>
                                      <p:rCtr x="14000" y="-22200"/>
                                    </p:animMotion>
                                  </p:childTnLst>
                                </p:cTn>
                              </p:par>
                              <p:par>
                                <p:cTn id="15" presetID="1" presetClass="exit" presetSubtype="0" fill="hold" grpId="1" nodeType="with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1000" fill="hold"/>
                                        <p:tgtEl>
                                          <p:spTgt spid="10"/>
                                        </p:tgtEl>
                                        <p:attrNameLst>
                                          <p:attrName>r</p:attrName>
                                        </p:attrNameLst>
                                      </p:cBhvr>
                                    </p:animRot>
                                  </p:childTnLst>
                                </p:cTn>
                              </p:par>
                            </p:childTnLst>
                          </p:cTn>
                        </p:par>
                        <p:par>
                          <p:cTn id="19" fill="hold">
                            <p:stCondLst>
                              <p:cond delay="2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6" presetClass="entr" presetSubtype="0" fill="hold" grpId="0" nodeType="afterEffect">
                                  <p:stCondLst>
                                    <p:cond delay="100"/>
                                  </p:stCondLst>
                                  <p:childTnLst>
                                    <p:set>
                                      <p:cBhvr>
                                        <p:cTn id="26" dur="1" fill="hold">
                                          <p:stCondLst>
                                            <p:cond delay="0"/>
                                          </p:stCondLst>
                                        </p:cTn>
                                        <p:tgtEl>
                                          <p:spTgt spid="36865"/>
                                        </p:tgtEl>
                                        <p:attrNameLst>
                                          <p:attrName>style.visibility</p:attrName>
                                        </p:attrNameLst>
                                      </p:cBhvr>
                                      <p:to>
                                        <p:strVal val="visible"/>
                                      </p:to>
                                    </p:set>
                                    <p:animEffect transition="in" filter="wipe(down)">
                                      <p:cBhvr>
                                        <p:cTn id="27" dur="507">
                                          <p:stCondLst>
                                            <p:cond delay="0"/>
                                          </p:stCondLst>
                                        </p:cTn>
                                        <p:tgtEl>
                                          <p:spTgt spid="36865"/>
                                        </p:tgtEl>
                                      </p:cBhvr>
                                    </p:animEffect>
                                    <p:anim calcmode="lin" valueType="num">
                                      <p:cBhvr>
                                        <p:cTn id="28" dur="1594" tmFilter="0,0; 0.14,0.36; 0.43,0.73; 0.71,0.91; 1.0,1.0">
                                          <p:stCondLst>
                                            <p:cond delay="0"/>
                                          </p:stCondLst>
                                        </p:cTn>
                                        <p:tgtEl>
                                          <p:spTgt spid="36865"/>
                                        </p:tgtEl>
                                        <p:attrNameLst>
                                          <p:attrName>ppt_x</p:attrName>
                                        </p:attrNameLst>
                                      </p:cBhvr>
                                      <p:tavLst>
                                        <p:tav tm="0">
                                          <p:val>
                                            <p:strVal val="#ppt_x-0.25"/>
                                          </p:val>
                                        </p:tav>
                                        <p:tav tm="100000">
                                          <p:val>
                                            <p:strVal val="#ppt_x"/>
                                          </p:val>
                                        </p:tav>
                                      </p:tavLst>
                                    </p:anim>
                                    <p:anim calcmode="lin" valueType="num">
                                      <p:cBhvr>
                                        <p:cTn id="29" dur="581" tmFilter="0.0,0.0; 0.25,0.07; 0.50,0.2; 0.75,0.467; 1.0,1.0">
                                          <p:stCondLst>
                                            <p:cond delay="0"/>
                                          </p:stCondLst>
                                        </p:cTn>
                                        <p:tgtEl>
                                          <p:spTgt spid="36865"/>
                                        </p:tgtEl>
                                        <p:attrNameLst>
                                          <p:attrName>ppt_y</p:attrName>
                                        </p:attrNameLst>
                                      </p:cBhvr>
                                      <p:tavLst>
                                        <p:tav tm="0" fmla="#ppt_y-sin(pi*$)/3">
                                          <p:val>
                                            <p:fltVal val="0.5"/>
                                          </p:val>
                                        </p:tav>
                                        <p:tav tm="100000">
                                          <p:val>
                                            <p:fltVal val="1"/>
                                          </p:val>
                                        </p:tav>
                                      </p:tavLst>
                                    </p:anim>
                                    <p:anim calcmode="lin" valueType="num">
                                      <p:cBhvr>
                                        <p:cTn id="30" dur="581" tmFilter="0, 0; 0.125,0.2665; 0.25,0.4; 0.375,0.465; 0.5,0.5;  0.625,0.535; 0.75,0.6; 0.875,0.7335; 1,1">
                                          <p:stCondLst>
                                            <p:cond delay="581"/>
                                          </p:stCondLst>
                                        </p:cTn>
                                        <p:tgtEl>
                                          <p:spTgt spid="36865"/>
                                        </p:tgtEl>
                                        <p:attrNameLst>
                                          <p:attrName>ppt_y</p:attrName>
                                        </p:attrNameLst>
                                      </p:cBhvr>
                                      <p:tavLst>
                                        <p:tav tm="0" fmla="#ppt_y-sin(pi*$)/9">
                                          <p:val>
                                            <p:fltVal val="0"/>
                                          </p:val>
                                        </p:tav>
                                        <p:tav tm="100000">
                                          <p:val>
                                            <p:fltVal val="1"/>
                                          </p:val>
                                        </p:tav>
                                      </p:tavLst>
                                    </p:anim>
                                    <p:anim calcmode="lin" valueType="num">
                                      <p:cBhvr>
                                        <p:cTn id="31" dur="291" tmFilter="0, 0; 0.125,0.2665; 0.25,0.4; 0.375,0.465; 0.5,0.5;  0.625,0.535; 0.75,0.6; 0.875,0.7335; 1,1">
                                          <p:stCondLst>
                                            <p:cond delay="1159"/>
                                          </p:stCondLst>
                                        </p:cTn>
                                        <p:tgtEl>
                                          <p:spTgt spid="36865"/>
                                        </p:tgtEl>
                                        <p:attrNameLst>
                                          <p:attrName>ppt_y</p:attrName>
                                        </p:attrNameLst>
                                      </p:cBhvr>
                                      <p:tavLst>
                                        <p:tav tm="0" fmla="#ppt_y-sin(pi*$)/27">
                                          <p:val>
                                            <p:fltVal val="0"/>
                                          </p:val>
                                        </p:tav>
                                        <p:tav tm="100000">
                                          <p:val>
                                            <p:fltVal val="1"/>
                                          </p:val>
                                        </p:tav>
                                      </p:tavLst>
                                    </p:anim>
                                    <p:anim calcmode="lin" valueType="num">
                                      <p:cBhvr>
                                        <p:cTn id="32" dur="144" tmFilter="0, 0; 0.125,0.2665; 0.25,0.4; 0.375,0.465; 0.5,0.5;  0.625,0.535; 0.75,0.6; 0.875,0.7335; 1,1">
                                          <p:stCondLst>
                                            <p:cond delay="1449"/>
                                          </p:stCondLst>
                                        </p:cTn>
                                        <p:tgtEl>
                                          <p:spTgt spid="36865"/>
                                        </p:tgtEl>
                                        <p:attrNameLst>
                                          <p:attrName>ppt_y</p:attrName>
                                        </p:attrNameLst>
                                      </p:cBhvr>
                                      <p:tavLst>
                                        <p:tav tm="0" fmla="#ppt_y-sin(pi*$)/81">
                                          <p:val>
                                            <p:fltVal val="0"/>
                                          </p:val>
                                        </p:tav>
                                        <p:tav tm="100000">
                                          <p:val>
                                            <p:fltVal val="1"/>
                                          </p:val>
                                        </p:tav>
                                      </p:tavLst>
                                    </p:anim>
                                    <p:animScale>
                                      <p:cBhvr>
                                        <p:cTn id="33" dur="23">
                                          <p:stCondLst>
                                            <p:cond delay="569"/>
                                          </p:stCondLst>
                                        </p:cTn>
                                        <p:tgtEl>
                                          <p:spTgt spid="36865"/>
                                        </p:tgtEl>
                                      </p:cBhvr>
                                      <p:to x="100000" y="60000"/>
                                    </p:animScale>
                                    <p:animScale>
                                      <p:cBhvr>
                                        <p:cTn id="34" dur="145" decel="50000">
                                          <p:stCondLst>
                                            <p:cond delay="592"/>
                                          </p:stCondLst>
                                        </p:cTn>
                                        <p:tgtEl>
                                          <p:spTgt spid="36865"/>
                                        </p:tgtEl>
                                      </p:cBhvr>
                                      <p:to x="100000" y="100000"/>
                                    </p:animScale>
                                    <p:animScale>
                                      <p:cBhvr>
                                        <p:cTn id="35" dur="23">
                                          <p:stCondLst>
                                            <p:cond delay="1148"/>
                                          </p:stCondLst>
                                        </p:cTn>
                                        <p:tgtEl>
                                          <p:spTgt spid="36865"/>
                                        </p:tgtEl>
                                      </p:cBhvr>
                                      <p:to x="100000" y="80000"/>
                                    </p:animScale>
                                    <p:animScale>
                                      <p:cBhvr>
                                        <p:cTn id="36" dur="145" decel="50000">
                                          <p:stCondLst>
                                            <p:cond delay="1171"/>
                                          </p:stCondLst>
                                        </p:cTn>
                                        <p:tgtEl>
                                          <p:spTgt spid="36865"/>
                                        </p:tgtEl>
                                      </p:cBhvr>
                                      <p:to x="100000" y="100000"/>
                                    </p:animScale>
                                    <p:animScale>
                                      <p:cBhvr>
                                        <p:cTn id="37" dur="23">
                                          <p:stCondLst>
                                            <p:cond delay="1437"/>
                                          </p:stCondLst>
                                        </p:cTn>
                                        <p:tgtEl>
                                          <p:spTgt spid="36865"/>
                                        </p:tgtEl>
                                      </p:cBhvr>
                                      <p:to x="100000" y="90000"/>
                                    </p:animScale>
                                    <p:animScale>
                                      <p:cBhvr>
                                        <p:cTn id="38" dur="145" decel="50000">
                                          <p:stCondLst>
                                            <p:cond delay="1459"/>
                                          </p:stCondLst>
                                        </p:cTn>
                                        <p:tgtEl>
                                          <p:spTgt spid="36865"/>
                                        </p:tgtEl>
                                      </p:cBhvr>
                                      <p:to x="100000" y="100000"/>
                                    </p:animScale>
                                    <p:animScale>
                                      <p:cBhvr>
                                        <p:cTn id="39" dur="23">
                                          <p:stCondLst>
                                            <p:cond delay="1582"/>
                                          </p:stCondLst>
                                        </p:cTn>
                                        <p:tgtEl>
                                          <p:spTgt spid="36865"/>
                                        </p:tgtEl>
                                      </p:cBhvr>
                                      <p:to x="100000" y="95000"/>
                                    </p:animScale>
                                    <p:animScale>
                                      <p:cBhvr>
                                        <p:cTn id="40" dur="145" decel="50000">
                                          <p:stCondLst>
                                            <p:cond delay="1605"/>
                                          </p:stCondLst>
                                        </p:cTn>
                                        <p:tgtEl>
                                          <p:spTgt spid="36865"/>
                                        </p:tgtEl>
                                      </p:cBhvr>
                                      <p:to x="100000" y="100000"/>
                                    </p:animScale>
                                  </p:childTnLst>
                                </p:cTn>
                              </p:par>
                            </p:childTnLst>
                          </p:cTn>
                        </p:par>
                        <p:par>
                          <p:cTn id="41" fill="hold">
                            <p:stCondLst>
                              <p:cond delay="4850"/>
                            </p:stCondLst>
                            <p:childTnLst>
                              <p:par>
                                <p:cTn id="42" presetID="2" presetClass="entr" presetSubtype="2" fill="hold" nodeType="afterEffect">
                                  <p:stCondLst>
                                    <p:cond delay="0"/>
                                  </p:stCondLst>
                                  <p:childTnLst>
                                    <p:set>
                                      <p:cBhvr>
                                        <p:cTn id="43" dur="1" fill="hold">
                                          <p:stCondLst>
                                            <p:cond delay="0"/>
                                          </p:stCondLst>
                                        </p:cTn>
                                        <p:tgtEl>
                                          <p:spTgt spid="36866">
                                            <p:txEl>
                                              <p:pRg st="0" end="0"/>
                                            </p:txEl>
                                          </p:spTgt>
                                        </p:tgtEl>
                                        <p:attrNameLst>
                                          <p:attrName>style.visibility</p:attrName>
                                        </p:attrNameLst>
                                      </p:cBhvr>
                                      <p:to>
                                        <p:strVal val="visible"/>
                                      </p:to>
                                    </p:set>
                                    <p:anim calcmode="lin" valueType="num">
                                      <p:cBhvr additive="base">
                                        <p:cTn id="44" dur="500" fill="hold"/>
                                        <p:tgtEl>
                                          <p:spTgt spid="36866">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36866">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5350"/>
                            </p:stCondLst>
                            <p:childTnLst>
                              <p:par>
                                <p:cTn id="47" presetID="26" presetClass="entr" presetSubtype="0" fill="hold" nodeType="afterEffect">
                                  <p:stCondLst>
                                    <p:cond delay="0"/>
                                  </p:stCondLst>
                                  <p:childTnLst>
                                    <p:set>
                                      <p:cBhvr>
                                        <p:cTn id="48" dur="1" fill="hold">
                                          <p:stCondLst>
                                            <p:cond delay="0"/>
                                          </p:stCondLst>
                                        </p:cTn>
                                        <p:tgtEl>
                                          <p:spTgt spid="36866">
                                            <p:txEl>
                                              <p:pRg st="1" end="1"/>
                                            </p:txEl>
                                          </p:spTgt>
                                        </p:tgtEl>
                                        <p:attrNameLst>
                                          <p:attrName>style.visibility</p:attrName>
                                        </p:attrNameLst>
                                      </p:cBhvr>
                                      <p:to>
                                        <p:strVal val="visible"/>
                                      </p:to>
                                    </p:set>
                                    <p:animEffect transition="in" filter="wipe(down)">
                                      <p:cBhvr>
                                        <p:cTn id="49" dur="580">
                                          <p:stCondLst>
                                            <p:cond delay="0"/>
                                          </p:stCondLst>
                                        </p:cTn>
                                        <p:tgtEl>
                                          <p:spTgt spid="36866">
                                            <p:txEl>
                                              <p:pRg st="1" end="1"/>
                                            </p:txEl>
                                          </p:spTgt>
                                        </p:tgtEl>
                                      </p:cBhvr>
                                    </p:animEffect>
                                    <p:anim calcmode="lin" valueType="num">
                                      <p:cBhvr>
                                        <p:cTn id="50" dur="1822" tmFilter="0,0; 0.14,0.36; 0.43,0.73; 0.71,0.91; 1.0,1.0">
                                          <p:stCondLst>
                                            <p:cond delay="0"/>
                                          </p:stCondLst>
                                        </p:cTn>
                                        <p:tgtEl>
                                          <p:spTgt spid="36866">
                                            <p:txEl>
                                              <p:pRg st="1" end="1"/>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6866">
                                            <p:txEl>
                                              <p:pRg st="1" end="1"/>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6866">
                                            <p:txEl>
                                              <p:pRg st="1" end="1"/>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6866">
                                            <p:txEl>
                                              <p:pRg st="1" end="1"/>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6866">
                                            <p:txEl>
                                              <p:pRg st="1" end="1"/>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36866">
                                            <p:txEl>
                                              <p:pRg st="1" end="1"/>
                                            </p:txEl>
                                          </p:spTgt>
                                        </p:tgtEl>
                                      </p:cBhvr>
                                      <p:to x="100000" y="60000"/>
                                    </p:animScale>
                                    <p:animScale>
                                      <p:cBhvr>
                                        <p:cTn id="56" dur="166" decel="50000">
                                          <p:stCondLst>
                                            <p:cond delay="676"/>
                                          </p:stCondLst>
                                        </p:cTn>
                                        <p:tgtEl>
                                          <p:spTgt spid="36866">
                                            <p:txEl>
                                              <p:pRg st="1" end="1"/>
                                            </p:txEl>
                                          </p:spTgt>
                                        </p:tgtEl>
                                      </p:cBhvr>
                                      <p:to x="100000" y="100000"/>
                                    </p:animScale>
                                    <p:animScale>
                                      <p:cBhvr>
                                        <p:cTn id="57" dur="26">
                                          <p:stCondLst>
                                            <p:cond delay="1312"/>
                                          </p:stCondLst>
                                        </p:cTn>
                                        <p:tgtEl>
                                          <p:spTgt spid="36866">
                                            <p:txEl>
                                              <p:pRg st="1" end="1"/>
                                            </p:txEl>
                                          </p:spTgt>
                                        </p:tgtEl>
                                      </p:cBhvr>
                                      <p:to x="100000" y="80000"/>
                                    </p:animScale>
                                    <p:animScale>
                                      <p:cBhvr>
                                        <p:cTn id="58" dur="166" decel="50000">
                                          <p:stCondLst>
                                            <p:cond delay="1338"/>
                                          </p:stCondLst>
                                        </p:cTn>
                                        <p:tgtEl>
                                          <p:spTgt spid="36866">
                                            <p:txEl>
                                              <p:pRg st="1" end="1"/>
                                            </p:txEl>
                                          </p:spTgt>
                                        </p:tgtEl>
                                      </p:cBhvr>
                                      <p:to x="100000" y="100000"/>
                                    </p:animScale>
                                    <p:animScale>
                                      <p:cBhvr>
                                        <p:cTn id="59" dur="26">
                                          <p:stCondLst>
                                            <p:cond delay="1642"/>
                                          </p:stCondLst>
                                        </p:cTn>
                                        <p:tgtEl>
                                          <p:spTgt spid="36866">
                                            <p:txEl>
                                              <p:pRg st="1" end="1"/>
                                            </p:txEl>
                                          </p:spTgt>
                                        </p:tgtEl>
                                      </p:cBhvr>
                                      <p:to x="100000" y="90000"/>
                                    </p:animScale>
                                    <p:animScale>
                                      <p:cBhvr>
                                        <p:cTn id="60" dur="166" decel="50000">
                                          <p:stCondLst>
                                            <p:cond delay="1668"/>
                                          </p:stCondLst>
                                        </p:cTn>
                                        <p:tgtEl>
                                          <p:spTgt spid="36866">
                                            <p:txEl>
                                              <p:pRg st="1" end="1"/>
                                            </p:txEl>
                                          </p:spTgt>
                                        </p:tgtEl>
                                      </p:cBhvr>
                                      <p:to x="100000" y="100000"/>
                                    </p:animScale>
                                    <p:animScale>
                                      <p:cBhvr>
                                        <p:cTn id="61" dur="26">
                                          <p:stCondLst>
                                            <p:cond delay="1808"/>
                                          </p:stCondLst>
                                        </p:cTn>
                                        <p:tgtEl>
                                          <p:spTgt spid="36866">
                                            <p:txEl>
                                              <p:pRg st="1" end="1"/>
                                            </p:txEl>
                                          </p:spTgt>
                                        </p:tgtEl>
                                      </p:cBhvr>
                                      <p:to x="100000" y="95000"/>
                                    </p:animScale>
                                    <p:animScale>
                                      <p:cBhvr>
                                        <p:cTn id="62" dur="166" decel="50000">
                                          <p:stCondLst>
                                            <p:cond delay="1834"/>
                                          </p:stCondLst>
                                        </p:cTn>
                                        <p:tgtEl>
                                          <p:spTgt spid="36866">
                                            <p:txEl>
                                              <p:pRg st="1" end="1"/>
                                            </p:txEl>
                                          </p:spTgt>
                                        </p:tgtEl>
                                      </p:cBhvr>
                                      <p:to x="100000" y="100000"/>
                                    </p:animScale>
                                  </p:childTnLst>
                                </p:cTn>
                              </p:par>
                              <p:par>
                                <p:cTn id="63" presetID="26" presetClass="entr" presetSubtype="0" fill="hold" nodeType="withEffect">
                                  <p:stCondLst>
                                    <p:cond delay="0"/>
                                  </p:stCondLst>
                                  <p:childTnLst>
                                    <p:set>
                                      <p:cBhvr>
                                        <p:cTn id="64" dur="1" fill="hold">
                                          <p:stCondLst>
                                            <p:cond delay="0"/>
                                          </p:stCondLst>
                                        </p:cTn>
                                        <p:tgtEl>
                                          <p:spTgt spid="36866">
                                            <p:txEl>
                                              <p:pRg st="2" end="2"/>
                                            </p:txEl>
                                          </p:spTgt>
                                        </p:tgtEl>
                                        <p:attrNameLst>
                                          <p:attrName>style.visibility</p:attrName>
                                        </p:attrNameLst>
                                      </p:cBhvr>
                                      <p:to>
                                        <p:strVal val="visible"/>
                                      </p:to>
                                    </p:set>
                                    <p:animEffect transition="in" filter="wipe(down)">
                                      <p:cBhvr>
                                        <p:cTn id="65" dur="580">
                                          <p:stCondLst>
                                            <p:cond delay="0"/>
                                          </p:stCondLst>
                                        </p:cTn>
                                        <p:tgtEl>
                                          <p:spTgt spid="36866">
                                            <p:txEl>
                                              <p:pRg st="2" end="2"/>
                                            </p:txEl>
                                          </p:spTgt>
                                        </p:tgtEl>
                                      </p:cBhvr>
                                    </p:animEffect>
                                    <p:anim calcmode="lin" valueType="num">
                                      <p:cBhvr>
                                        <p:cTn id="66" dur="1822" tmFilter="0,0; 0.14,0.36; 0.43,0.73; 0.71,0.91; 1.0,1.0">
                                          <p:stCondLst>
                                            <p:cond delay="0"/>
                                          </p:stCondLst>
                                        </p:cTn>
                                        <p:tgtEl>
                                          <p:spTgt spid="36866">
                                            <p:txEl>
                                              <p:pRg st="2" end="2"/>
                                            </p:txEl>
                                          </p:spTgt>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36866">
                                            <p:txEl>
                                              <p:pRg st="2" end="2"/>
                                            </p:txEl>
                                          </p:spTgt>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36866">
                                            <p:txEl>
                                              <p:pRg st="2" end="2"/>
                                            </p:txEl>
                                          </p:spTgt>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36866">
                                            <p:txEl>
                                              <p:pRg st="2" end="2"/>
                                            </p:txEl>
                                          </p:spTgt>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36866">
                                            <p:txEl>
                                              <p:pRg st="2" end="2"/>
                                            </p:txEl>
                                          </p:spTgt>
                                        </p:tgtEl>
                                        <p:attrNameLst>
                                          <p:attrName>ppt_y</p:attrName>
                                        </p:attrNameLst>
                                      </p:cBhvr>
                                      <p:tavLst>
                                        <p:tav tm="0" fmla="#ppt_y-sin(pi*$)/81">
                                          <p:val>
                                            <p:fltVal val="0"/>
                                          </p:val>
                                        </p:tav>
                                        <p:tav tm="100000">
                                          <p:val>
                                            <p:fltVal val="1"/>
                                          </p:val>
                                        </p:tav>
                                      </p:tavLst>
                                    </p:anim>
                                    <p:animScale>
                                      <p:cBhvr>
                                        <p:cTn id="71" dur="26">
                                          <p:stCondLst>
                                            <p:cond delay="650"/>
                                          </p:stCondLst>
                                        </p:cTn>
                                        <p:tgtEl>
                                          <p:spTgt spid="36866">
                                            <p:txEl>
                                              <p:pRg st="2" end="2"/>
                                            </p:txEl>
                                          </p:spTgt>
                                        </p:tgtEl>
                                      </p:cBhvr>
                                      <p:to x="100000" y="60000"/>
                                    </p:animScale>
                                    <p:animScale>
                                      <p:cBhvr>
                                        <p:cTn id="72" dur="166" decel="50000">
                                          <p:stCondLst>
                                            <p:cond delay="676"/>
                                          </p:stCondLst>
                                        </p:cTn>
                                        <p:tgtEl>
                                          <p:spTgt spid="36866">
                                            <p:txEl>
                                              <p:pRg st="2" end="2"/>
                                            </p:txEl>
                                          </p:spTgt>
                                        </p:tgtEl>
                                      </p:cBhvr>
                                      <p:to x="100000" y="100000"/>
                                    </p:animScale>
                                    <p:animScale>
                                      <p:cBhvr>
                                        <p:cTn id="73" dur="26">
                                          <p:stCondLst>
                                            <p:cond delay="1312"/>
                                          </p:stCondLst>
                                        </p:cTn>
                                        <p:tgtEl>
                                          <p:spTgt spid="36866">
                                            <p:txEl>
                                              <p:pRg st="2" end="2"/>
                                            </p:txEl>
                                          </p:spTgt>
                                        </p:tgtEl>
                                      </p:cBhvr>
                                      <p:to x="100000" y="80000"/>
                                    </p:animScale>
                                    <p:animScale>
                                      <p:cBhvr>
                                        <p:cTn id="74" dur="166" decel="50000">
                                          <p:stCondLst>
                                            <p:cond delay="1338"/>
                                          </p:stCondLst>
                                        </p:cTn>
                                        <p:tgtEl>
                                          <p:spTgt spid="36866">
                                            <p:txEl>
                                              <p:pRg st="2" end="2"/>
                                            </p:txEl>
                                          </p:spTgt>
                                        </p:tgtEl>
                                      </p:cBhvr>
                                      <p:to x="100000" y="100000"/>
                                    </p:animScale>
                                    <p:animScale>
                                      <p:cBhvr>
                                        <p:cTn id="75" dur="26">
                                          <p:stCondLst>
                                            <p:cond delay="1642"/>
                                          </p:stCondLst>
                                        </p:cTn>
                                        <p:tgtEl>
                                          <p:spTgt spid="36866">
                                            <p:txEl>
                                              <p:pRg st="2" end="2"/>
                                            </p:txEl>
                                          </p:spTgt>
                                        </p:tgtEl>
                                      </p:cBhvr>
                                      <p:to x="100000" y="90000"/>
                                    </p:animScale>
                                    <p:animScale>
                                      <p:cBhvr>
                                        <p:cTn id="76" dur="166" decel="50000">
                                          <p:stCondLst>
                                            <p:cond delay="1668"/>
                                          </p:stCondLst>
                                        </p:cTn>
                                        <p:tgtEl>
                                          <p:spTgt spid="36866">
                                            <p:txEl>
                                              <p:pRg st="2" end="2"/>
                                            </p:txEl>
                                          </p:spTgt>
                                        </p:tgtEl>
                                      </p:cBhvr>
                                      <p:to x="100000" y="100000"/>
                                    </p:animScale>
                                    <p:animScale>
                                      <p:cBhvr>
                                        <p:cTn id="77" dur="26">
                                          <p:stCondLst>
                                            <p:cond delay="1808"/>
                                          </p:stCondLst>
                                        </p:cTn>
                                        <p:tgtEl>
                                          <p:spTgt spid="36866">
                                            <p:txEl>
                                              <p:pRg st="2" end="2"/>
                                            </p:txEl>
                                          </p:spTgt>
                                        </p:tgtEl>
                                      </p:cBhvr>
                                      <p:to x="100000" y="95000"/>
                                    </p:animScale>
                                    <p:animScale>
                                      <p:cBhvr>
                                        <p:cTn id="78" dur="166" decel="50000">
                                          <p:stCondLst>
                                            <p:cond delay="1834"/>
                                          </p:stCondLst>
                                        </p:cTn>
                                        <p:tgtEl>
                                          <p:spTgt spid="36866">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0" grpId="1"/>
      <p:bldP spid="10" grpId="2"/>
      <p:bldP spid="36865"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sp>
        <p:nvSpPr>
          <p:cNvPr id="9" name="Oval 1"/>
          <p:cNvSpPr/>
          <p:nvPr/>
        </p:nvSpPr>
        <p:spPr>
          <a:xfrm>
            <a:off x="119074" y="4581129"/>
            <a:ext cx="1000100" cy="1843180"/>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Box 2"/>
          <p:cNvSpPr txBox="1">
            <a:spLocks noChangeArrowheads="1"/>
          </p:cNvSpPr>
          <p:nvPr/>
        </p:nvSpPr>
        <p:spPr bwMode="auto">
          <a:xfrm rot="16200000">
            <a:off x="-309570" y="5249394"/>
            <a:ext cx="1857388"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DÉCHETS</a:t>
            </a:r>
            <a:endParaRPr lang="en-US" sz="2600" i="1" dirty="0">
              <a:latin typeface="Times New Roman" pitchFamily="18" charset="0"/>
              <a:cs typeface="Times New Roman" pitchFamily="18" charset="0"/>
            </a:endParaRPr>
          </a:p>
        </p:txBody>
      </p:sp>
      <p:sp>
        <p:nvSpPr>
          <p:cNvPr id="10241" name="Rectangle 1"/>
          <p:cNvSpPr>
            <a:spLocks noChangeArrowheads="1"/>
          </p:cNvSpPr>
          <p:nvPr/>
        </p:nvSpPr>
        <p:spPr bwMode="auto">
          <a:xfrm>
            <a:off x="1357258" y="548680"/>
            <a:ext cx="7786742"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Définition:</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Usuellement, un déchet désigne : la quantité perdue dans l’usage d’un produit, ce qui reste après l’utilisation.</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2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Les déchets sont considérés comme tout résidu d’un processus de production, de transformation ou d’utilisation de toute substance.</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Connecteur droit avec flèche 6"/>
          <p:cNvSpPr>
            <a:spLocks noChangeShapeType="1"/>
          </p:cNvSpPr>
          <p:nvPr/>
        </p:nvSpPr>
        <p:spPr bwMode="auto">
          <a:xfrm>
            <a:off x="1428728" y="548680"/>
            <a:ext cx="180000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2" name="Rectangle 1"/>
          <p:cNvSpPr/>
          <p:nvPr/>
        </p:nvSpPr>
        <p:spPr>
          <a:xfrm>
            <a:off x="1388238" y="2377161"/>
            <a:ext cx="2820003" cy="369332"/>
          </a:xfrm>
          <a:prstGeom prst="rect">
            <a:avLst/>
          </a:prstGeom>
        </p:spPr>
        <p:txBody>
          <a:bodyPr wrap="none">
            <a:spAutoFit/>
          </a:bodyPr>
          <a:lstStyle/>
          <a:p>
            <a:pPr lvl="0" fontAlgn="base">
              <a:spcBef>
                <a:spcPct val="0"/>
              </a:spcBef>
              <a:spcAft>
                <a:spcPct val="0"/>
              </a:spcAft>
            </a:pPr>
            <a:r>
              <a:rPr lang="fr-FR" b="1" dirty="0">
                <a:latin typeface="Times New Roman" pitchFamily="18" charset="0"/>
                <a:ea typeface="Calibri" pitchFamily="34" charset="0"/>
                <a:cs typeface="Times New Roman" pitchFamily="18" charset="0"/>
              </a:rPr>
              <a:t>Classification des déchets :</a:t>
            </a:r>
            <a:endParaRPr lang="fr-FR" dirty="0">
              <a:latin typeface="Times New Roman" pitchFamily="18" charset="0"/>
              <a:cs typeface="Times New Roman" pitchFamily="18" charset="0"/>
            </a:endParaRPr>
          </a:p>
        </p:txBody>
      </p:sp>
      <p:graphicFrame>
        <p:nvGraphicFramePr>
          <p:cNvPr id="11" name="Espace réservé du contenu 3"/>
          <p:cNvGraphicFramePr>
            <a:graphicFrameLocks noGrp="1"/>
          </p:cNvGraphicFramePr>
          <p:nvPr>
            <p:ph idx="1"/>
            <p:extLst>
              <p:ext uri="{D42A27DB-BD31-4B8C-83A1-F6EECF244321}">
                <p14:modId xmlns:p14="http://schemas.microsoft.com/office/powerpoint/2010/main" val="3774006619"/>
              </p:ext>
            </p:extLst>
          </p:nvPr>
        </p:nvGraphicFramePr>
        <p:xfrm>
          <a:off x="1418680" y="2786386"/>
          <a:ext cx="7368686" cy="388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ce réservé du numéro de diapositive 4"/>
          <p:cNvSpPr>
            <a:spLocks noGrp="1"/>
          </p:cNvSpPr>
          <p:nvPr>
            <p:ph type="sldNum" sz="quarter" idx="12"/>
          </p:nvPr>
        </p:nvSpPr>
        <p:spPr/>
        <p:txBody>
          <a:bodyPr>
            <a:normAutofit/>
          </a:bodyPr>
          <a:lstStyle/>
          <a:p>
            <a:fld id="{7C04EE00-FFFE-4489-BF87-FC784A8F434D}" type="slidenum">
              <a:rPr lang="fr-FR" smtClean="0"/>
              <a:pPr/>
              <a:t>5</a:t>
            </a:fld>
            <a:endParaRPr lang="fr-FR" dirty="0"/>
          </a:p>
        </p:txBody>
      </p:sp>
      <p:sp>
        <p:nvSpPr>
          <p:cNvPr id="12" name="Rectangle 11"/>
          <p:cNvSpPr/>
          <p:nvPr/>
        </p:nvSpPr>
        <p:spPr>
          <a:xfrm>
            <a:off x="468282" y="6516052"/>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0.00087 -2.42775E-6 L 0.18819 -0.75191 " pathEditMode="relative" rAng="0" ptsTypes="AA">
                                      <p:cBhvr>
                                        <p:cTn id="14" dur="1000" fill="hold"/>
                                        <p:tgtEl>
                                          <p:spTgt spid="10"/>
                                        </p:tgtEl>
                                        <p:attrNameLst>
                                          <p:attrName>ppt_x</p:attrName>
                                          <p:attrName>ppt_y</p:attrName>
                                        </p:attrNameLst>
                                      </p:cBhvr>
                                      <p:rCtr x="9444" y="-37595"/>
                                    </p:animMotion>
                                  </p:childTnLst>
                                </p:cTn>
                              </p:par>
                              <p:par>
                                <p:cTn id="15" presetID="1" presetClass="exit" presetSubtype="0" fill="hold" grpId="1" nodeType="with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10"/>
                                        </p:tgtEl>
                                        <p:attrNameLst>
                                          <p:attrName>r</p:attrName>
                                        </p:attrNameLst>
                                      </p:cBhvr>
                                    </p:animRot>
                                  </p:childTnLst>
                                </p:cTn>
                              </p:par>
                            </p:childTnLst>
                          </p:cTn>
                        </p:par>
                        <p:par>
                          <p:cTn id="19" fill="hold">
                            <p:stCondLst>
                              <p:cond delay="3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10241"/>
                                        </p:tgtEl>
                                        <p:attrNameLst>
                                          <p:attrName>style.visibility</p:attrName>
                                        </p:attrNameLst>
                                      </p:cBhvr>
                                      <p:to>
                                        <p:strVal val="visible"/>
                                      </p:to>
                                    </p:set>
                                    <p:animEffect transition="in" filter="barn(inVertical)">
                                      <p:cBhvr>
                                        <p:cTn id="27" dur="500"/>
                                        <p:tgtEl>
                                          <p:spTgt spid="10241"/>
                                        </p:tgtEl>
                                      </p:cBhvr>
                                    </p:animEffect>
                                  </p:childTnLst>
                                </p:cTn>
                              </p:par>
                            </p:childTnLst>
                          </p:cTn>
                        </p:par>
                        <p:par>
                          <p:cTn id="28" fill="hold">
                            <p:stCondLst>
                              <p:cond delay="4500"/>
                            </p:stCondLst>
                            <p:childTnLst>
                              <p:par>
                                <p:cTn id="29" presetID="2" presetClass="entr" presetSubtype="2"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1+#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5000"/>
                            </p:stCondLst>
                            <p:childTnLst>
                              <p:par>
                                <p:cTn id="34" presetID="31"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000" fill="hold"/>
                                        <p:tgtEl>
                                          <p:spTgt spid="11"/>
                                        </p:tgtEl>
                                        <p:attrNameLst>
                                          <p:attrName>ppt_w</p:attrName>
                                        </p:attrNameLst>
                                      </p:cBhvr>
                                      <p:tavLst>
                                        <p:tav tm="0">
                                          <p:val>
                                            <p:fltVal val="0"/>
                                          </p:val>
                                        </p:tav>
                                        <p:tav tm="100000">
                                          <p:val>
                                            <p:strVal val="#ppt_w"/>
                                          </p:val>
                                        </p:tav>
                                      </p:tavLst>
                                    </p:anim>
                                    <p:anim calcmode="lin" valueType="num">
                                      <p:cBhvr>
                                        <p:cTn id="37" dur="1000" fill="hold"/>
                                        <p:tgtEl>
                                          <p:spTgt spid="11"/>
                                        </p:tgtEl>
                                        <p:attrNameLst>
                                          <p:attrName>ppt_h</p:attrName>
                                        </p:attrNameLst>
                                      </p:cBhvr>
                                      <p:tavLst>
                                        <p:tav tm="0">
                                          <p:val>
                                            <p:fltVal val="0"/>
                                          </p:val>
                                        </p:tav>
                                        <p:tav tm="100000">
                                          <p:val>
                                            <p:strVal val="#ppt_h"/>
                                          </p:val>
                                        </p:tav>
                                      </p:tavLst>
                                    </p:anim>
                                    <p:anim calcmode="lin" valueType="num">
                                      <p:cBhvr>
                                        <p:cTn id="38" dur="1000" fill="hold"/>
                                        <p:tgtEl>
                                          <p:spTgt spid="11"/>
                                        </p:tgtEl>
                                        <p:attrNameLst>
                                          <p:attrName>style.rotation</p:attrName>
                                        </p:attrNameLst>
                                      </p:cBhvr>
                                      <p:tavLst>
                                        <p:tav tm="0">
                                          <p:val>
                                            <p:fltVal val="90"/>
                                          </p:val>
                                        </p:tav>
                                        <p:tav tm="100000">
                                          <p:val>
                                            <p:fltVal val="0"/>
                                          </p:val>
                                        </p:tav>
                                      </p:tavLst>
                                    </p:anim>
                                    <p:animEffect transition="in" filter="fade">
                                      <p:cBhvr>
                                        <p:cTn id="3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0" grpId="1"/>
      <p:bldP spid="10" grpId="2"/>
      <p:bldP spid="10241" grpId="0"/>
      <p:bldP spid="7" grpId="0" animBg="1"/>
      <p:bldP spid="2" grpId="0"/>
      <p:bldGraphic spid="11"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buNone/>
            </a:pPr>
            <a:endParaRPr lang="fr-FR" dirty="0" smtClean="0"/>
          </a:p>
          <a:p>
            <a:pPr>
              <a:buNone/>
            </a:pPr>
            <a:endParaRPr lang="fr-FR" dirty="0"/>
          </a:p>
        </p:txBody>
      </p:sp>
      <p:sp>
        <p:nvSpPr>
          <p:cNvPr id="4"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sp>
        <p:nvSpPr>
          <p:cNvPr id="9" name="Rectangle 8"/>
          <p:cNvSpPr/>
          <p:nvPr/>
        </p:nvSpPr>
        <p:spPr>
          <a:xfrm>
            <a:off x="1429798" y="332656"/>
            <a:ext cx="7714203" cy="4832092"/>
          </a:xfrm>
          <a:prstGeom prst="rect">
            <a:avLst/>
          </a:prstGeom>
        </p:spPr>
        <p:txBody>
          <a:bodyPr wrap="square">
            <a:spAutoFit/>
          </a:bodyPr>
          <a:lstStyle/>
          <a:p>
            <a:pPr lvl="0" algn="just" fontAlgn="base">
              <a:lnSpc>
                <a:spcPct val="200000"/>
              </a:lnSpc>
              <a:spcBef>
                <a:spcPct val="0"/>
              </a:spcBef>
              <a:spcAft>
                <a:spcPct val="0"/>
              </a:spcAft>
            </a:pPr>
            <a:r>
              <a:rPr lang="fr-FR" sz="2200" b="1" dirty="0" smtClean="0">
                <a:latin typeface="Times New Roman" pitchFamily="18" charset="0"/>
                <a:ea typeface="Calibri" pitchFamily="34" charset="0"/>
                <a:cs typeface="Times New Roman" pitchFamily="18" charset="0"/>
              </a:rPr>
              <a:t>Le recyclage des déchets :</a:t>
            </a:r>
          </a:p>
          <a:p>
            <a:pPr lvl="0" algn="just" fontAlgn="base">
              <a:lnSpc>
                <a:spcPct val="200000"/>
              </a:lnSpc>
              <a:spcBef>
                <a:spcPct val="0"/>
              </a:spcBef>
              <a:spcAft>
                <a:spcPct val="0"/>
              </a:spcAft>
            </a:pPr>
            <a:r>
              <a:rPr lang="fr-FR" sz="2200" dirty="0" smtClean="0">
                <a:latin typeface="Times New Roman" pitchFamily="18" charset="0"/>
                <a:ea typeface="Calibri" pitchFamily="34" charset="0"/>
                <a:cs typeface="Times New Roman" pitchFamily="18" charset="0"/>
              </a:rPr>
              <a:t>La conséquence des activités (bâtir / démolir) dégage</a:t>
            </a:r>
            <a:r>
              <a:rPr lang="fr-FR" sz="2200" b="1" dirty="0" smtClean="0">
                <a:latin typeface="Times New Roman" pitchFamily="18" charset="0"/>
                <a:ea typeface="Calibri" pitchFamily="34" charset="0"/>
                <a:cs typeface="Times New Roman" pitchFamily="18" charset="0"/>
              </a:rPr>
              <a:t>  </a:t>
            </a:r>
            <a:r>
              <a:rPr lang="fr-FR" sz="2200" dirty="0" smtClean="0">
                <a:latin typeface="Times New Roman" pitchFamily="18" charset="0"/>
                <a:ea typeface="Calibri" pitchFamily="34" charset="0"/>
                <a:cs typeface="Times New Roman" pitchFamily="18" charset="0"/>
              </a:rPr>
              <a:t>des</a:t>
            </a:r>
            <a:r>
              <a:rPr lang="fr-FR" sz="2200" b="1" dirty="0" smtClean="0">
                <a:latin typeface="Times New Roman" pitchFamily="18" charset="0"/>
                <a:ea typeface="Calibri" pitchFamily="34" charset="0"/>
                <a:cs typeface="Times New Roman" pitchFamily="18" charset="0"/>
              </a:rPr>
              <a:t> </a:t>
            </a:r>
            <a:r>
              <a:rPr lang="fr-FR" sz="2200" dirty="0" smtClean="0">
                <a:latin typeface="Times New Roman" pitchFamily="18" charset="0"/>
                <a:ea typeface="Calibri" pitchFamily="34" charset="0"/>
                <a:cs typeface="Times New Roman" pitchFamily="18" charset="0"/>
              </a:rPr>
              <a:t>millions de tonnes de déchet de démolition.</a:t>
            </a:r>
            <a:endParaRPr lang="fr-FR" sz="2200" dirty="0" smtClean="0">
              <a:latin typeface="Times New Roman" pitchFamily="18" charset="0"/>
              <a:cs typeface="Times New Roman" pitchFamily="18" charset="0"/>
            </a:endParaRPr>
          </a:p>
          <a:p>
            <a:pPr lvl="0" algn="just" eaLnBrk="0" fontAlgn="base" hangingPunct="0">
              <a:lnSpc>
                <a:spcPct val="200000"/>
              </a:lnSpc>
              <a:spcBef>
                <a:spcPct val="0"/>
              </a:spcBef>
              <a:spcAft>
                <a:spcPct val="0"/>
              </a:spcAft>
            </a:pPr>
            <a:r>
              <a:rPr lang="fr-FR" sz="2200" dirty="0" smtClean="0">
                <a:latin typeface="Times New Roman" pitchFamily="18" charset="0"/>
                <a:ea typeface="Calibri" pitchFamily="34" charset="0"/>
                <a:cs typeface="Times New Roman" pitchFamily="18" charset="0"/>
              </a:rPr>
              <a:t>Le recyclage de ces déchets offre plusieurs avantages :	</a:t>
            </a:r>
            <a:endParaRPr lang="fr-FR" sz="2200" dirty="0" smtClean="0">
              <a:latin typeface="Times New Roman" pitchFamily="18" charset="0"/>
              <a:cs typeface="Times New Roman" pitchFamily="18" charset="0"/>
            </a:endParaRPr>
          </a:p>
          <a:p>
            <a:pPr lvl="0" algn="just" eaLnBrk="0" fontAlgn="base" hangingPunct="0">
              <a:lnSpc>
                <a:spcPct val="200000"/>
              </a:lnSpc>
              <a:spcBef>
                <a:spcPct val="0"/>
              </a:spcBef>
              <a:spcAft>
                <a:spcPct val="0"/>
              </a:spcAft>
              <a:buFontTx/>
              <a:buChar char="•"/>
            </a:pPr>
            <a:r>
              <a:rPr lang="fr-FR" sz="2200" dirty="0" smtClean="0">
                <a:latin typeface="Times New Roman" pitchFamily="18" charset="0"/>
                <a:cs typeface="Times New Roman" pitchFamily="18" charset="0"/>
              </a:rPr>
              <a:t>Économie des ressources naturelles de granulats.</a:t>
            </a:r>
          </a:p>
          <a:p>
            <a:pPr lvl="0" algn="just" eaLnBrk="0" fontAlgn="base" hangingPunct="0">
              <a:lnSpc>
                <a:spcPct val="200000"/>
              </a:lnSpc>
              <a:spcBef>
                <a:spcPct val="0"/>
              </a:spcBef>
              <a:spcAft>
                <a:spcPct val="0"/>
              </a:spcAft>
              <a:buFontTx/>
              <a:buChar char="•"/>
            </a:pPr>
            <a:r>
              <a:rPr lang="fr-FR" sz="2200" dirty="0" smtClean="0">
                <a:latin typeface="Times New Roman" pitchFamily="18" charset="0"/>
                <a:cs typeface="Times New Roman" pitchFamily="18" charset="0"/>
              </a:rPr>
              <a:t>Réduction des volumes de stockage des déchets inertes.</a:t>
            </a:r>
          </a:p>
          <a:p>
            <a:pPr lvl="0" algn="just" eaLnBrk="0" fontAlgn="base" hangingPunct="0">
              <a:lnSpc>
                <a:spcPct val="200000"/>
              </a:lnSpc>
              <a:spcBef>
                <a:spcPct val="0"/>
              </a:spcBef>
              <a:spcAft>
                <a:spcPct val="0"/>
              </a:spcAft>
              <a:buFontTx/>
              <a:buChar char="•"/>
            </a:pPr>
            <a:r>
              <a:rPr lang="fr-FR" sz="2200" dirty="0" smtClean="0">
                <a:latin typeface="Times New Roman" pitchFamily="18" charset="0"/>
                <a:cs typeface="Times New Roman" pitchFamily="18" charset="0"/>
              </a:rPr>
              <a:t>Économie de transports.</a:t>
            </a:r>
          </a:p>
        </p:txBody>
      </p:sp>
      <p:sp>
        <p:nvSpPr>
          <p:cNvPr id="6" name="Rectangle 5"/>
          <p:cNvSpPr/>
          <p:nvPr/>
        </p:nvSpPr>
        <p:spPr>
          <a:xfrm>
            <a:off x="468282" y="6444044"/>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3</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p:tgtEl>
                                          <p:spTgt spid="9">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9">
                                            <p:txEl>
                                              <p:pRg st="0" end="0"/>
                                            </p:txEl>
                                          </p:spTgt>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 calcmode="lin" valueType="num">
                                      <p:cBhvr additive="base">
                                        <p:cTn id="12" dur="500"/>
                                        <p:tgtEl>
                                          <p:spTgt spid="9">
                                            <p:txEl>
                                              <p:pRg st="1" end="1"/>
                                            </p:txEl>
                                          </p:spTgt>
                                        </p:tgtEl>
                                        <p:attrNameLst>
                                          <p:attrName>ppt_y</p:attrName>
                                        </p:attrNameLst>
                                      </p:cBhvr>
                                      <p:tavLst>
                                        <p:tav tm="0">
                                          <p:val>
                                            <p:strVal val="#ppt_y+#ppt_h*1.125000"/>
                                          </p:val>
                                        </p:tav>
                                        <p:tav tm="100000">
                                          <p:val>
                                            <p:strVal val="#ppt_y"/>
                                          </p:val>
                                        </p:tav>
                                      </p:tavLst>
                                    </p:anim>
                                    <p:animEffect transition="in" filter="wipe(up)">
                                      <p:cBhvr>
                                        <p:cTn id="13" dur="500"/>
                                        <p:tgtEl>
                                          <p:spTgt spid="9">
                                            <p:txEl>
                                              <p:pRg st="1" end="1"/>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 calcmode="lin" valueType="num">
                                      <p:cBhvr additive="base">
                                        <p:cTn id="16" dur="500"/>
                                        <p:tgtEl>
                                          <p:spTgt spid="9">
                                            <p:txEl>
                                              <p:pRg st="2" end="2"/>
                                            </p:txEl>
                                          </p:spTgt>
                                        </p:tgtEl>
                                        <p:attrNameLst>
                                          <p:attrName>ppt_y</p:attrName>
                                        </p:attrNameLst>
                                      </p:cBhvr>
                                      <p:tavLst>
                                        <p:tav tm="0">
                                          <p:val>
                                            <p:strVal val="#ppt_y+#ppt_h*1.125000"/>
                                          </p:val>
                                        </p:tav>
                                        <p:tav tm="100000">
                                          <p:val>
                                            <p:strVal val="#ppt_y"/>
                                          </p:val>
                                        </p:tav>
                                      </p:tavLst>
                                    </p:anim>
                                    <p:animEffect transition="in" filter="wipe(up)">
                                      <p:cBhvr>
                                        <p:cTn id="17" dur="500"/>
                                        <p:tgtEl>
                                          <p:spTgt spid="9">
                                            <p:txEl>
                                              <p:pRg st="2" end="2"/>
                                            </p:txEl>
                                          </p:spTgt>
                                        </p:tgtEl>
                                      </p:cBhvr>
                                    </p:animEffect>
                                  </p:childTnLst>
                                </p:cTn>
                              </p:par>
                            </p:childTnLst>
                          </p:cTn>
                        </p:par>
                        <p:par>
                          <p:cTn id="18" fill="hold">
                            <p:stCondLst>
                              <p:cond delay="1000"/>
                            </p:stCondLst>
                            <p:childTnLst>
                              <p:par>
                                <p:cTn id="19" presetID="37" presetClass="entr" presetSubtype="0" fill="hold" nodeType="after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fade">
                                      <p:cBhvr>
                                        <p:cTn id="21" dur="500"/>
                                        <p:tgtEl>
                                          <p:spTgt spid="9">
                                            <p:txEl>
                                              <p:pRg st="3" end="3"/>
                                            </p:txEl>
                                          </p:spTgt>
                                        </p:tgtEl>
                                      </p:cBhvr>
                                    </p:animEffect>
                                    <p:anim calcmode="lin" valueType="num">
                                      <p:cBhvr>
                                        <p:cTn id="22"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9">
                                            <p:txEl>
                                              <p:pRg st="3" end="3"/>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9">
                                            <p:txEl>
                                              <p:pRg st="3" end="3"/>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9">
                                            <p:txEl>
                                              <p:pRg st="4" end="4"/>
                                            </p:txEl>
                                          </p:spTgt>
                                        </p:tgtEl>
                                        <p:attrNameLst>
                                          <p:attrName>style.visibility</p:attrName>
                                        </p:attrNameLst>
                                      </p:cBhvr>
                                      <p:to>
                                        <p:strVal val="visible"/>
                                      </p:to>
                                    </p:set>
                                    <p:animEffect transition="in" filter="fade">
                                      <p:cBhvr>
                                        <p:cTn id="28" dur="500"/>
                                        <p:tgtEl>
                                          <p:spTgt spid="9">
                                            <p:txEl>
                                              <p:pRg st="4" end="4"/>
                                            </p:txEl>
                                          </p:spTgt>
                                        </p:tgtEl>
                                      </p:cBhvr>
                                    </p:animEffect>
                                    <p:anim calcmode="lin" valueType="num">
                                      <p:cBhvr>
                                        <p:cTn id="29"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9">
                                            <p:txEl>
                                              <p:pRg st="4" end="4"/>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9">
                                            <p:txEl>
                                              <p:pRg st="4" end="4"/>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nodeType="after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animEffect transition="in" filter="fade">
                                      <p:cBhvr>
                                        <p:cTn id="35" dur="500"/>
                                        <p:tgtEl>
                                          <p:spTgt spid="9">
                                            <p:txEl>
                                              <p:pRg st="5" end="5"/>
                                            </p:txEl>
                                          </p:spTgt>
                                        </p:tgtEl>
                                      </p:cBhvr>
                                    </p:animEffect>
                                    <p:anim calcmode="lin" valueType="num">
                                      <p:cBhvr>
                                        <p:cTn id="36"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9">
                                            <p:txEl>
                                              <p:pRg st="5" end="5"/>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9">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86895" y="1268760"/>
            <a:ext cx="7605587" cy="4104456"/>
          </a:xfrm>
        </p:spPr>
        <p:txBody>
          <a:bodyPr>
            <a:normAutofit/>
          </a:bodyPr>
          <a:lstStyle/>
          <a:p>
            <a:pPr marL="109728" indent="0">
              <a:lnSpc>
                <a:spcPct val="150000"/>
              </a:lnSpc>
              <a:buNone/>
            </a:pPr>
            <a:r>
              <a:rPr lang="fr-FR" sz="2200" dirty="0">
                <a:latin typeface="Times New Roman" pitchFamily="18" charset="0"/>
                <a:ea typeface="Calibri" pitchFamily="34" charset="0"/>
                <a:cs typeface="Times New Roman" pitchFamily="18" charset="0"/>
              </a:rPr>
              <a:t>Selon le type et la nature du déchet obtenu ; on doit choisir le type d’élimination </a:t>
            </a:r>
            <a:r>
              <a:rPr lang="fr-FR" sz="2200" dirty="0" smtClean="0">
                <a:latin typeface="Times New Roman" pitchFamily="18" charset="0"/>
                <a:ea typeface="Calibri" pitchFamily="34" charset="0"/>
                <a:cs typeface="Times New Roman" pitchFamily="18" charset="0"/>
              </a:rPr>
              <a:t>approprié  </a:t>
            </a:r>
            <a:r>
              <a:rPr lang="fr-FR" sz="2200" dirty="0">
                <a:latin typeface="Times New Roman" pitchFamily="18" charset="0"/>
                <a:ea typeface="Calibri" pitchFamily="34" charset="0"/>
                <a:cs typeface="Times New Roman" pitchFamily="18" charset="0"/>
              </a:rPr>
              <a:t>parmi les types suivants :</a:t>
            </a:r>
          </a:p>
          <a:p>
            <a:pPr marL="109728" indent="0">
              <a:lnSpc>
                <a:spcPct val="150000"/>
              </a:lnSpc>
              <a:buNone/>
            </a:pPr>
            <a:r>
              <a:rPr lang="fr-FR" sz="2200" dirty="0" smtClean="0">
                <a:latin typeface="Times New Roman" pitchFamily="18" charset="0"/>
                <a:ea typeface="Calibri" pitchFamily="34" charset="0"/>
                <a:cs typeface="Times New Roman" pitchFamily="18" charset="0"/>
              </a:rPr>
              <a:t>•Décharge </a:t>
            </a:r>
            <a:r>
              <a:rPr lang="fr-FR" sz="2200" dirty="0">
                <a:latin typeface="Times New Roman" pitchFamily="18" charset="0"/>
                <a:ea typeface="Calibri" pitchFamily="34" charset="0"/>
                <a:cs typeface="Times New Roman" pitchFamily="18" charset="0"/>
              </a:rPr>
              <a:t>ou réutilisation du déchet (remplissage ou remblai).</a:t>
            </a:r>
          </a:p>
          <a:p>
            <a:pPr marL="109728" indent="0">
              <a:lnSpc>
                <a:spcPct val="150000"/>
              </a:lnSpc>
              <a:buNone/>
            </a:pPr>
            <a:r>
              <a:rPr lang="fr-FR" sz="2200" dirty="0" smtClean="0">
                <a:latin typeface="Times New Roman" pitchFamily="18" charset="0"/>
                <a:ea typeface="Calibri" pitchFamily="34" charset="0"/>
                <a:cs typeface="Times New Roman" pitchFamily="18" charset="0"/>
              </a:rPr>
              <a:t>•Déchet </a:t>
            </a:r>
            <a:r>
              <a:rPr lang="fr-FR" sz="2200" dirty="0">
                <a:latin typeface="Times New Roman" pitchFamily="18" charset="0"/>
                <a:ea typeface="Calibri" pitchFamily="34" charset="0"/>
                <a:cs typeface="Times New Roman" pitchFamily="18" charset="0"/>
              </a:rPr>
              <a:t>recyclable.</a:t>
            </a:r>
          </a:p>
          <a:p>
            <a:pPr marL="109728" indent="0">
              <a:lnSpc>
                <a:spcPct val="150000"/>
              </a:lnSpc>
              <a:buNone/>
            </a:pPr>
            <a:r>
              <a:rPr lang="fr-FR" sz="2200" dirty="0" smtClean="0">
                <a:latin typeface="Times New Roman" pitchFamily="18" charset="0"/>
                <a:ea typeface="Calibri" pitchFamily="34" charset="0"/>
                <a:cs typeface="Times New Roman" pitchFamily="18" charset="0"/>
              </a:rPr>
              <a:t>•Valorisation </a:t>
            </a:r>
            <a:r>
              <a:rPr lang="fr-FR" sz="2200" dirty="0">
                <a:latin typeface="Times New Roman" pitchFamily="18" charset="0"/>
                <a:ea typeface="Calibri" pitchFamily="34" charset="0"/>
                <a:cs typeface="Times New Roman" pitchFamily="18" charset="0"/>
              </a:rPr>
              <a:t>énergétique. </a:t>
            </a:r>
          </a:p>
          <a:p>
            <a:pPr marL="109728" indent="0">
              <a:lnSpc>
                <a:spcPct val="150000"/>
              </a:lnSpc>
              <a:buNone/>
            </a:pPr>
            <a:r>
              <a:rPr lang="fr-FR" sz="2200" dirty="0" smtClean="0">
                <a:latin typeface="Times New Roman" pitchFamily="18" charset="0"/>
                <a:ea typeface="Calibri" pitchFamily="34" charset="0"/>
                <a:cs typeface="Times New Roman" pitchFamily="18" charset="0"/>
              </a:rPr>
              <a:t>•Incinération</a:t>
            </a:r>
            <a:r>
              <a:rPr lang="fr-FR" sz="2200" dirty="0">
                <a:latin typeface="Times New Roman" pitchFamily="18" charset="0"/>
                <a:ea typeface="Calibri" pitchFamily="34" charset="0"/>
                <a:cs typeface="Times New Roman" pitchFamily="18" charset="0"/>
              </a:rPr>
              <a:t>.</a:t>
            </a:r>
          </a:p>
          <a:p>
            <a:pPr marL="109728" indent="0">
              <a:buNone/>
            </a:pPr>
            <a:r>
              <a:rPr lang="fr-FR" sz="2200" dirty="0" smtClean="0">
                <a:latin typeface="Times New Roman" pitchFamily="18" charset="0"/>
                <a:ea typeface="Calibri" pitchFamily="34" charset="0"/>
                <a:cs typeface="Times New Roman" pitchFamily="18" charset="0"/>
              </a:rPr>
              <a:t>•Déchet </a:t>
            </a:r>
            <a:r>
              <a:rPr lang="fr-FR" sz="2200" dirty="0">
                <a:latin typeface="Times New Roman" pitchFamily="18" charset="0"/>
                <a:ea typeface="Calibri" pitchFamily="34" charset="0"/>
                <a:cs typeface="Times New Roman" pitchFamily="18" charset="0"/>
              </a:rPr>
              <a:t>recyclable après décontamination.</a:t>
            </a:r>
          </a:p>
          <a:p>
            <a:pPr marL="109728" indent="0">
              <a:buNone/>
            </a:pPr>
            <a:endParaRPr lang="fr-FR" dirty="0"/>
          </a:p>
        </p:txBody>
      </p:sp>
      <p:sp>
        <p:nvSpPr>
          <p:cNvPr id="3" name="Espace réservé du numéro de diapositive 2"/>
          <p:cNvSpPr>
            <a:spLocks noGrp="1"/>
          </p:cNvSpPr>
          <p:nvPr>
            <p:ph type="sldNum" sz="quarter" idx="12"/>
          </p:nvPr>
        </p:nvSpPr>
        <p:spPr/>
        <p:txBody>
          <a:bodyPr/>
          <a:lstStyle/>
          <a:p>
            <a:fld id="{7C04EE00-FFFE-4489-BF87-FC784A8F434D}" type="slidenum">
              <a:rPr lang="fr-FR" smtClean="0"/>
              <a:pPr/>
              <a:t>7</a:t>
            </a:fld>
            <a:endParaRPr lang="fr-FR" dirty="0"/>
          </a:p>
        </p:txBody>
      </p:sp>
      <p:sp>
        <p:nvSpPr>
          <p:cNvPr id="4" name="Titre 3"/>
          <p:cNvSpPr>
            <a:spLocks noGrp="1"/>
          </p:cNvSpPr>
          <p:nvPr>
            <p:ph type="title"/>
          </p:nvPr>
        </p:nvSpPr>
        <p:spPr>
          <a:xfrm>
            <a:off x="1403648" y="274639"/>
            <a:ext cx="7283152" cy="1143000"/>
          </a:xfrm>
        </p:spPr>
        <p:txBody>
          <a:bodyPr>
            <a:normAutofit/>
          </a:bodyPr>
          <a:lstStyle/>
          <a:p>
            <a:r>
              <a:rPr lang="fr-FR" sz="2200" dirty="0">
                <a:solidFill>
                  <a:schemeClr val="tx1"/>
                </a:solidFill>
                <a:effectLst/>
                <a:latin typeface="Times New Roman" pitchFamily="18" charset="0"/>
                <a:ea typeface="Calibri" pitchFamily="34" charset="0"/>
                <a:cs typeface="Times New Roman" pitchFamily="18" charset="0"/>
              </a:rPr>
              <a:t>Les types d’élimination:</a:t>
            </a:r>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77800"/>
            <a:ext cx="1395413" cy="720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68282" y="6444044"/>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4</a:t>
            </a:r>
            <a:endParaRPr lang="fr-FR" dirty="0"/>
          </a:p>
        </p:txBody>
      </p:sp>
    </p:spTree>
    <p:extLst>
      <p:ext uri="{BB962C8B-B14F-4D97-AF65-F5344CB8AC3E}">
        <p14:creationId xmlns:p14="http://schemas.microsoft.com/office/powerpoint/2010/main" val="3607469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sp>
        <p:nvSpPr>
          <p:cNvPr id="9" name="Oval 1"/>
          <p:cNvSpPr/>
          <p:nvPr/>
        </p:nvSpPr>
        <p:spPr>
          <a:xfrm>
            <a:off x="107504" y="404664"/>
            <a:ext cx="1000100" cy="3816424"/>
          </a:xfrm>
          <a:prstGeom prst="ellipse">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Box 2"/>
          <p:cNvSpPr txBox="1">
            <a:spLocks noChangeArrowheads="1"/>
          </p:cNvSpPr>
          <p:nvPr/>
        </p:nvSpPr>
        <p:spPr bwMode="auto">
          <a:xfrm rot="16200000">
            <a:off x="-1367086" y="2010322"/>
            <a:ext cx="3929092"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AGRÉGATS RECYCLES</a:t>
            </a:r>
            <a:endParaRPr lang="en-US" sz="2600" i="1" dirty="0">
              <a:latin typeface="Times New Roman" pitchFamily="18" charset="0"/>
              <a:cs typeface="Times New Roman" pitchFamily="18" charset="0"/>
            </a:endParaRPr>
          </a:p>
        </p:txBody>
      </p:sp>
      <p:sp>
        <p:nvSpPr>
          <p:cNvPr id="9218" name="Rectangle 2"/>
          <p:cNvSpPr>
            <a:spLocks noChangeArrowheads="1"/>
          </p:cNvSpPr>
          <p:nvPr/>
        </p:nvSpPr>
        <p:spPr bwMode="auto">
          <a:xfrm>
            <a:off x="1346350" y="733244"/>
            <a:ext cx="7786711" cy="56784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cs typeface="Times New Roman" pitchFamily="18" charset="0"/>
              </a:rPr>
              <a:t>Processus de fabrication des granulats recyclés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fr-FR" sz="2200" b="0" i="0" u="none" strike="noStrike" cap="none" normalizeH="0" baseline="0" dirty="0" smtClean="0">
                <a:ln>
                  <a:noFill/>
                </a:ln>
                <a:solidFill>
                  <a:schemeClr val="tx1"/>
                </a:solidFill>
                <a:effectLst/>
                <a:latin typeface="Times New Roman" pitchFamily="18" charset="0"/>
                <a:cs typeface="Times New Roman" pitchFamily="18" charset="0"/>
              </a:rPr>
              <a:t>      Les différentes phases d’élaboration des produits issus du recyclage des matériaux de démolition sont :  </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Sélection, stockage et traitement</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Préparation des matériaux avant concassage</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Tri manuel.</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Déferrage électromagnétique.  </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Concassage  et  criblage</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Concassage  secondaire  éventuel</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cs typeface="Times New Roman" pitchFamily="18" charset="0"/>
              </a:rPr>
              <a:t>Stockage </a:t>
            </a:r>
          </a:p>
          <a:p>
            <a:pPr lvl="1" algn="just" eaLnBrk="0" fontAlgn="base" hangingPunct="0">
              <a:lnSpc>
                <a:spcPct val="150000"/>
              </a:lnSpc>
              <a:spcBef>
                <a:spcPct val="0"/>
              </a:spcBef>
              <a:spcAft>
                <a:spcPct val="0"/>
              </a:spcAft>
              <a:buFontTx/>
              <a:buChar char="•"/>
            </a:pPr>
            <a:r>
              <a:rPr kumimoji="0" lang="fr-FR" sz="22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Analyses éventuelles avant utilisation.</a:t>
            </a:r>
            <a:endParaRPr kumimoji="0" lang="fr-FR" sz="2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Connecteur droit avec flèche 5"/>
          <p:cNvSpPr>
            <a:spLocks noChangeShapeType="1"/>
          </p:cNvSpPr>
          <p:nvPr/>
        </p:nvSpPr>
        <p:spPr bwMode="auto">
          <a:xfrm>
            <a:off x="1348170" y="620688"/>
            <a:ext cx="360000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1" name="Rectangle 10"/>
          <p:cNvSpPr/>
          <p:nvPr/>
        </p:nvSpPr>
        <p:spPr>
          <a:xfrm>
            <a:off x="468282" y="6444044"/>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5</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56" presetClass="path" presetSubtype="0" accel="50000" decel="50000" fill="hold" grpId="1" nodeType="afterEffect">
                                  <p:stCondLst>
                                    <p:cond delay="0"/>
                                  </p:stCondLst>
                                  <p:childTnLst>
                                    <p:animMotion origin="layout" path="M 0.00156 4.81481E-6 L 0.28663 -0.26991 " pathEditMode="relative" rAng="0" ptsTypes="AA">
                                      <p:cBhvr>
                                        <p:cTn id="14" dur="2000" fill="hold"/>
                                        <p:tgtEl>
                                          <p:spTgt spid="10"/>
                                        </p:tgtEl>
                                        <p:attrNameLst>
                                          <p:attrName>ppt_x</p:attrName>
                                          <p:attrName>ppt_y</p:attrName>
                                        </p:attrNameLst>
                                      </p:cBhvr>
                                      <p:rCtr x="14253" y="-13495"/>
                                    </p:animMotion>
                                  </p:childTnLst>
                                </p:cTn>
                              </p:par>
                              <p:par>
                                <p:cTn id="15" presetID="1" presetClass="exit" presetSubtype="0" fill="hold" grpId="1" nodeType="with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8" presetClass="emph" presetSubtype="0" fill="hold" grpId="2" nodeType="withEffect">
                                  <p:stCondLst>
                                    <p:cond delay="0"/>
                                  </p:stCondLst>
                                  <p:childTnLst>
                                    <p:animRot by="5400000">
                                      <p:cBhvr>
                                        <p:cTn id="18" dur="2000" fill="hold"/>
                                        <p:tgtEl>
                                          <p:spTgt spid="10"/>
                                        </p:tgtEl>
                                        <p:attrNameLst>
                                          <p:attrName>r</p:attrName>
                                        </p:attrNameLst>
                                      </p:cBhvr>
                                    </p:animRot>
                                  </p:childTnLst>
                                </p:cTn>
                              </p:par>
                            </p:childTnLst>
                          </p:cTn>
                        </p:par>
                        <p:par>
                          <p:cTn id="19" fill="hold">
                            <p:stCondLst>
                              <p:cond delay="35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18" presetClass="entr" presetSubtype="12" fill="hold" nodeType="afterEffect">
                                  <p:stCondLst>
                                    <p:cond delay="0"/>
                                  </p:stCondLst>
                                  <p:childTnLst>
                                    <p:set>
                                      <p:cBhvr>
                                        <p:cTn id="26" dur="1" fill="hold">
                                          <p:stCondLst>
                                            <p:cond delay="0"/>
                                          </p:stCondLst>
                                        </p:cTn>
                                        <p:tgtEl>
                                          <p:spTgt spid="9218">
                                            <p:txEl>
                                              <p:pRg st="0" end="0"/>
                                            </p:txEl>
                                          </p:spTgt>
                                        </p:tgtEl>
                                        <p:attrNameLst>
                                          <p:attrName>style.visibility</p:attrName>
                                        </p:attrNameLst>
                                      </p:cBhvr>
                                      <p:to>
                                        <p:strVal val="visible"/>
                                      </p:to>
                                    </p:set>
                                    <p:animEffect transition="in" filter="strips(downLeft)">
                                      <p:cBhvr>
                                        <p:cTn id="27" dur="500"/>
                                        <p:tgtEl>
                                          <p:spTgt spid="9218">
                                            <p:txEl>
                                              <p:pRg st="0" end="0"/>
                                            </p:txEl>
                                          </p:spTgt>
                                        </p:tgtEl>
                                      </p:cBhvr>
                                    </p:animEffect>
                                  </p:childTnLst>
                                </p:cTn>
                              </p:par>
                            </p:childTnLst>
                          </p:cTn>
                        </p:par>
                        <p:par>
                          <p:cTn id="28" fill="hold">
                            <p:stCondLst>
                              <p:cond delay="4500"/>
                            </p:stCondLst>
                            <p:childTnLst>
                              <p:par>
                                <p:cTn id="29" presetID="16" presetClass="entr" presetSubtype="21" fill="hold" nodeType="afterEffect">
                                  <p:stCondLst>
                                    <p:cond delay="0"/>
                                  </p:stCondLst>
                                  <p:childTnLst>
                                    <p:set>
                                      <p:cBhvr>
                                        <p:cTn id="30" dur="1" fill="hold">
                                          <p:stCondLst>
                                            <p:cond delay="0"/>
                                          </p:stCondLst>
                                        </p:cTn>
                                        <p:tgtEl>
                                          <p:spTgt spid="9218">
                                            <p:txEl>
                                              <p:pRg st="1" end="1"/>
                                            </p:txEl>
                                          </p:spTgt>
                                        </p:tgtEl>
                                        <p:attrNameLst>
                                          <p:attrName>style.visibility</p:attrName>
                                        </p:attrNameLst>
                                      </p:cBhvr>
                                      <p:to>
                                        <p:strVal val="visible"/>
                                      </p:to>
                                    </p:set>
                                    <p:animEffect transition="in" filter="barn(inVertical)">
                                      <p:cBhvr>
                                        <p:cTn id="31" dur="500"/>
                                        <p:tgtEl>
                                          <p:spTgt spid="9218">
                                            <p:txEl>
                                              <p:pRg st="1" end="1"/>
                                            </p:txEl>
                                          </p:spTgt>
                                        </p:tgtEl>
                                      </p:cBhvr>
                                    </p:animEffect>
                                  </p:childTnLst>
                                </p:cTn>
                              </p:par>
                            </p:childTnLst>
                          </p:cTn>
                        </p:par>
                        <p:par>
                          <p:cTn id="32" fill="hold">
                            <p:stCondLst>
                              <p:cond delay="5000"/>
                            </p:stCondLst>
                            <p:childTnLst>
                              <p:par>
                                <p:cTn id="33" presetID="15" presetClass="entr" presetSubtype="0" fill="hold" nodeType="afterEffect">
                                  <p:stCondLst>
                                    <p:cond delay="0"/>
                                  </p:stCondLst>
                                  <p:childTnLst>
                                    <p:set>
                                      <p:cBhvr>
                                        <p:cTn id="34" dur="1" fill="hold">
                                          <p:stCondLst>
                                            <p:cond delay="0"/>
                                          </p:stCondLst>
                                        </p:cTn>
                                        <p:tgtEl>
                                          <p:spTgt spid="9218">
                                            <p:txEl>
                                              <p:pRg st="2" end="2"/>
                                            </p:txEl>
                                          </p:spTgt>
                                        </p:tgtEl>
                                        <p:attrNameLst>
                                          <p:attrName>style.visibility</p:attrName>
                                        </p:attrNameLst>
                                      </p:cBhvr>
                                      <p:to>
                                        <p:strVal val="visible"/>
                                      </p:to>
                                    </p:set>
                                    <p:anim calcmode="lin" valueType="num">
                                      <p:cBhvr>
                                        <p:cTn id="35" dur="1000" fill="hold"/>
                                        <p:tgtEl>
                                          <p:spTgt spid="9218">
                                            <p:txEl>
                                              <p:pRg st="2" end="2"/>
                                            </p:txEl>
                                          </p:spTgt>
                                        </p:tgtEl>
                                        <p:attrNameLst>
                                          <p:attrName>ppt_w</p:attrName>
                                        </p:attrNameLst>
                                      </p:cBhvr>
                                      <p:tavLst>
                                        <p:tav tm="0">
                                          <p:val>
                                            <p:fltVal val="0"/>
                                          </p:val>
                                        </p:tav>
                                        <p:tav tm="100000">
                                          <p:val>
                                            <p:strVal val="#ppt_w"/>
                                          </p:val>
                                        </p:tav>
                                      </p:tavLst>
                                    </p:anim>
                                    <p:anim calcmode="lin" valueType="num">
                                      <p:cBhvr>
                                        <p:cTn id="36" dur="1000" fill="hold"/>
                                        <p:tgtEl>
                                          <p:spTgt spid="9218">
                                            <p:txEl>
                                              <p:pRg st="2" end="2"/>
                                            </p:txEl>
                                          </p:spTgt>
                                        </p:tgtEl>
                                        <p:attrNameLst>
                                          <p:attrName>ppt_h</p:attrName>
                                        </p:attrNameLst>
                                      </p:cBhvr>
                                      <p:tavLst>
                                        <p:tav tm="0">
                                          <p:val>
                                            <p:fltVal val="0"/>
                                          </p:val>
                                        </p:tav>
                                        <p:tav tm="100000">
                                          <p:val>
                                            <p:strVal val="#ppt_h"/>
                                          </p:val>
                                        </p:tav>
                                      </p:tavLst>
                                    </p:anim>
                                    <p:anim calcmode="lin" valueType="num">
                                      <p:cBhvr>
                                        <p:cTn id="37" dur="1000" fill="hold"/>
                                        <p:tgtEl>
                                          <p:spTgt spid="9218">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9218">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6000"/>
                            </p:stCondLst>
                            <p:childTnLst>
                              <p:par>
                                <p:cTn id="40" presetID="15" presetClass="entr" presetSubtype="0" fill="hold" nodeType="afterEffect">
                                  <p:stCondLst>
                                    <p:cond delay="0"/>
                                  </p:stCondLst>
                                  <p:childTnLst>
                                    <p:set>
                                      <p:cBhvr>
                                        <p:cTn id="41" dur="1" fill="hold">
                                          <p:stCondLst>
                                            <p:cond delay="0"/>
                                          </p:stCondLst>
                                        </p:cTn>
                                        <p:tgtEl>
                                          <p:spTgt spid="9218">
                                            <p:txEl>
                                              <p:pRg st="3" end="3"/>
                                            </p:txEl>
                                          </p:spTgt>
                                        </p:tgtEl>
                                        <p:attrNameLst>
                                          <p:attrName>style.visibility</p:attrName>
                                        </p:attrNameLst>
                                      </p:cBhvr>
                                      <p:to>
                                        <p:strVal val="visible"/>
                                      </p:to>
                                    </p:set>
                                    <p:anim calcmode="lin" valueType="num">
                                      <p:cBhvr>
                                        <p:cTn id="42" dur="1000" fill="hold"/>
                                        <p:tgtEl>
                                          <p:spTgt spid="9218">
                                            <p:txEl>
                                              <p:pRg st="3" end="3"/>
                                            </p:txEl>
                                          </p:spTgt>
                                        </p:tgtEl>
                                        <p:attrNameLst>
                                          <p:attrName>ppt_w</p:attrName>
                                        </p:attrNameLst>
                                      </p:cBhvr>
                                      <p:tavLst>
                                        <p:tav tm="0">
                                          <p:val>
                                            <p:fltVal val="0"/>
                                          </p:val>
                                        </p:tav>
                                        <p:tav tm="100000">
                                          <p:val>
                                            <p:strVal val="#ppt_w"/>
                                          </p:val>
                                        </p:tav>
                                      </p:tavLst>
                                    </p:anim>
                                    <p:anim calcmode="lin" valueType="num">
                                      <p:cBhvr>
                                        <p:cTn id="43" dur="1000" fill="hold"/>
                                        <p:tgtEl>
                                          <p:spTgt spid="9218">
                                            <p:txEl>
                                              <p:pRg st="3" end="3"/>
                                            </p:txEl>
                                          </p:spTgt>
                                        </p:tgtEl>
                                        <p:attrNameLst>
                                          <p:attrName>ppt_h</p:attrName>
                                        </p:attrNameLst>
                                      </p:cBhvr>
                                      <p:tavLst>
                                        <p:tav tm="0">
                                          <p:val>
                                            <p:fltVal val="0"/>
                                          </p:val>
                                        </p:tav>
                                        <p:tav tm="100000">
                                          <p:val>
                                            <p:strVal val="#ppt_h"/>
                                          </p:val>
                                        </p:tav>
                                      </p:tavLst>
                                    </p:anim>
                                    <p:anim calcmode="lin" valueType="num">
                                      <p:cBhvr>
                                        <p:cTn id="44" dur="1000" fill="hold"/>
                                        <p:tgtEl>
                                          <p:spTgt spid="9218">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9218">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7000"/>
                            </p:stCondLst>
                            <p:childTnLst>
                              <p:par>
                                <p:cTn id="47" presetID="15" presetClass="entr" presetSubtype="0" fill="hold" nodeType="afterEffect">
                                  <p:stCondLst>
                                    <p:cond delay="0"/>
                                  </p:stCondLst>
                                  <p:childTnLst>
                                    <p:set>
                                      <p:cBhvr>
                                        <p:cTn id="48" dur="1" fill="hold">
                                          <p:stCondLst>
                                            <p:cond delay="0"/>
                                          </p:stCondLst>
                                        </p:cTn>
                                        <p:tgtEl>
                                          <p:spTgt spid="9218">
                                            <p:txEl>
                                              <p:pRg st="4" end="4"/>
                                            </p:txEl>
                                          </p:spTgt>
                                        </p:tgtEl>
                                        <p:attrNameLst>
                                          <p:attrName>style.visibility</p:attrName>
                                        </p:attrNameLst>
                                      </p:cBhvr>
                                      <p:to>
                                        <p:strVal val="visible"/>
                                      </p:to>
                                    </p:set>
                                    <p:anim calcmode="lin" valueType="num">
                                      <p:cBhvr>
                                        <p:cTn id="49" dur="1000" fill="hold"/>
                                        <p:tgtEl>
                                          <p:spTgt spid="9218">
                                            <p:txEl>
                                              <p:pRg st="4" end="4"/>
                                            </p:txEl>
                                          </p:spTgt>
                                        </p:tgtEl>
                                        <p:attrNameLst>
                                          <p:attrName>ppt_w</p:attrName>
                                        </p:attrNameLst>
                                      </p:cBhvr>
                                      <p:tavLst>
                                        <p:tav tm="0">
                                          <p:val>
                                            <p:fltVal val="0"/>
                                          </p:val>
                                        </p:tav>
                                        <p:tav tm="100000">
                                          <p:val>
                                            <p:strVal val="#ppt_w"/>
                                          </p:val>
                                        </p:tav>
                                      </p:tavLst>
                                    </p:anim>
                                    <p:anim calcmode="lin" valueType="num">
                                      <p:cBhvr>
                                        <p:cTn id="50" dur="1000" fill="hold"/>
                                        <p:tgtEl>
                                          <p:spTgt spid="9218">
                                            <p:txEl>
                                              <p:pRg st="4" end="4"/>
                                            </p:txEl>
                                          </p:spTgt>
                                        </p:tgtEl>
                                        <p:attrNameLst>
                                          <p:attrName>ppt_h</p:attrName>
                                        </p:attrNameLst>
                                      </p:cBhvr>
                                      <p:tavLst>
                                        <p:tav tm="0">
                                          <p:val>
                                            <p:fltVal val="0"/>
                                          </p:val>
                                        </p:tav>
                                        <p:tav tm="100000">
                                          <p:val>
                                            <p:strVal val="#ppt_h"/>
                                          </p:val>
                                        </p:tav>
                                      </p:tavLst>
                                    </p:anim>
                                    <p:anim calcmode="lin" valueType="num">
                                      <p:cBhvr>
                                        <p:cTn id="51" dur="1000" fill="hold"/>
                                        <p:tgtEl>
                                          <p:spTgt spid="9218">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9218">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8000"/>
                            </p:stCondLst>
                            <p:childTnLst>
                              <p:par>
                                <p:cTn id="54" presetID="15" presetClass="entr" presetSubtype="0" fill="hold" nodeType="afterEffect">
                                  <p:stCondLst>
                                    <p:cond delay="0"/>
                                  </p:stCondLst>
                                  <p:childTnLst>
                                    <p:set>
                                      <p:cBhvr>
                                        <p:cTn id="55" dur="1" fill="hold">
                                          <p:stCondLst>
                                            <p:cond delay="0"/>
                                          </p:stCondLst>
                                        </p:cTn>
                                        <p:tgtEl>
                                          <p:spTgt spid="9218">
                                            <p:txEl>
                                              <p:pRg st="5" end="5"/>
                                            </p:txEl>
                                          </p:spTgt>
                                        </p:tgtEl>
                                        <p:attrNameLst>
                                          <p:attrName>style.visibility</p:attrName>
                                        </p:attrNameLst>
                                      </p:cBhvr>
                                      <p:to>
                                        <p:strVal val="visible"/>
                                      </p:to>
                                    </p:set>
                                    <p:anim calcmode="lin" valueType="num">
                                      <p:cBhvr>
                                        <p:cTn id="56" dur="1000" fill="hold"/>
                                        <p:tgtEl>
                                          <p:spTgt spid="9218">
                                            <p:txEl>
                                              <p:pRg st="5" end="5"/>
                                            </p:txEl>
                                          </p:spTgt>
                                        </p:tgtEl>
                                        <p:attrNameLst>
                                          <p:attrName>ppt_w</p:attrName>
                                        </p:attrNameLst>
                                      </p:cBhvr>
                                      <p:tavLst>
                                        <p:tav tm="0">
                                          <p:val>
                                            <p:fltVal val="0"/>
                                          </p:val>
                                        </p:tav>
                                        <p:tav tm="100000">
                                          <p:val>
                                            <p:strVal val="#ppt_w"/>
                                          </p:val>
                                        </p:tav>
                                      </p:tavLst>
                                    </p:anim>
                                    <p:anim calcmode="lin" valueType="num">
                                      <p:cBhvr>
                                        <p:cTn id="57" dur="1000" fill="hold"/>
                                        <p:tgtEl>
                                          <p:spTgt spid="9218">
                                            <p:txEl>
                                              <p:pRg st="5" end="5"/>
                                            </p:txEl>
                                          </p:spTgt>
                                        </p:tgtEl>
                                        <p:attrNameLst>
                                          <p:attrName>ppt_h</p:attrName>
                                        </p:attrNameLst>
                                      </p:cBhvr>
                                      <p:tavLst>
                                        <p:tav tm="0">
                                          <p:val>
                                            <p:fltVal val="0"/>
                                          </p:val>
                                        </p:tav>
                                        <p:tav tm="100000">
                                          <p:val>
                                            <p:strVal val="#ppt_h"/>
                                          </p:val>
                                        </p:tav>
                                      </p:tavLst>
                                    </p:anim>
                                    <p:anim calcmode="lin" valueType="num">
                                      <p:cBhvr>
                                        <p:cTn id="58" dur="1000" fill="hold"/>
                                        <p:tgtEl>
                                          <p:spTgt spid="9218">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9218">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9000"/>
                            </p:stCondLst>
                            <p:childTnLst>
                              <p:par>
                                <p:cTn id="61" presetID="15" presetClass="entr" presetSubtype="0" fill="hold" nodeType="afterEffect">
                                  <p:stCondLst>
                                    <p:cond delay="0"/>
                                  </p:stCondLst>
                                  <p:childTnLst>
                                    <p:set>
                                      <p:cBhvr>
                                        <p:cTn id="62" dur="1" fill="hold">
                                          <p:stCondLst>
                                            <p:cond delay="0"/>
                                          </p:stCondLst>
                                        </p:cTn>
                                        <p:tgtEl>
                                          <p:spTgt spid="9218">
                                            <p:txEl>
                                              <p:pRg st="6" end="6"/>
                                            </p:txEl>
                                          </p:spTgt>
                                        </p:tgtEl>
                                        <p:attrNameLst>
                                          <p:attrName>style.visibility</p:attrName>
                                        </p:attrNameLst>
                                      </p:cBhvr>
                                      <p:to>
                                        <p:strVal val="visible"/>
                                      </p:to>
                                    </p:set>
                                    <p:anim calcmode="lin" valueType="num">
                                      <p:cBhvr>
                                        <p:cTn id="63" dur="1000" fill="hold"/>
                                        <p:tgtEl>
                                          <p:spTgt spid="9218">
                                            <p:txEl>
                                              <p:pRg st="6" end="6"/>
                                            </p:txEl>
                                          </p:spTgt>
                                        </p:tgtEl>
                                        <p:attrNameLst>
                                          <p:attrName>ppt_w</p:attrName>
                                        </p:attrNameLst>
                                      </p:cBhvr>
                                      <p:tavLst>
                                        <p:tav tm="0">
                                          <p:val>
                                            <p:fltVal val="0"/>
                                          </p:val>
                                        </p:tav>
                                        <p:tav tm="100000">
                                          <p:val>
                                            <p:strVal val="#ppt_w"/>
                                          </p:val>
                                        </p:tav>
                                      </p:tavLst>
                                    </p:anim>
                                    <p:anim calcmode="lin" valueType="num">
                                      <p:cBhvr>
                                        <p:cTn id="64" dur="1000" fill="hold"/>
                                        <p:tgtEl>
                                          <p:spTgt spid="9218">
                                            <p:txEl>
                                              <p:pRg st="6" end="6"/>
                                            </p:txEl>
                                          </p:spTgt>
                                        </p:tgtEl>
                                        <p:attrNameLst>
                                          <p:attrName>ppt_h</p:attrName>
                                        </p:attrNameLst>
                                      </p:cBhvr>
                                      <p:tavLst>
                                        <p:tav tm="0">
                                          <p:val>
                                            <p:fltVal val="0"/>
                                          </p:val>
                                        </p:tav>
                                        <p:tav tm="100000">
                                          <p:val>
                                            <p:strVal val="#ppt_h"/>
                                          </p:val>
                                        </p:tav>
                                      </p:tavLst>
                                    </p:anim>
                                    <p:anim calcmode="lin" valueType="num">
                                      <p:cBhvr>
                                        <p:cTn id="65" dur="1000" fill="hold"/>
                                        <p:tgtEl>
                                          <p:spTgt spid="9218">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9218">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par>
                          <p:cTn id="67" fill="hold">
                            <p:stCondLst>
                              <p:cond delay="10000"/>
                            </p:stCondLst>
                            <p:childTnLst>
                              <p:par>
                                <p:cTn id="68" presetID="15" presetClass="entr" presetSubtype="0" fill="hold" nodeType="afterEffect">
                                  <p:stCondLst>
                                    <p:cond delay="0"/>
                                  </p:stCondLst>
                                  <p:childTnLst>
                                    <p:set>
                                      <p:cBhvr>
                                        <p:cTn id="69" dur="1" fill="hold">
                                          <p:stCondLst>
                                            <p:cond delay="0"/>
                                          </p:stCondLst>
                                        </p:cTn>
                                        <p:tgtEl>
                                          <p:spTgt spid="9218">
                                            <p:txEl>
                                              <p:pRg st="7" end="7"/>
                                            </p:txEl>
                                          </p:spTgt>
                                        </p:tgtEl>
                                        <p:attrNameLst>
                                          <p:attrName>style.visibility</p:attrName>
                                        </p:attrNameLst>
                                      </p:cBhvr>
                                      <p:to>
                                        <p:strVal val="visible"/>
                                      </p:to>
                                    </p:set>
                                    <p:anim calcmode="lin" valueType="num">
                                      <p:cBhvr>
                                        <p:cTn id="70" dur="1000" fill="hold"/>
                                        <p:tgtEl>
                                          <p:spTgt spid="9218">
                                            <p:txEl>
                                              <p:pRg st="7" end="7"/>
                                            </p:txEl>
                                          </p:spTgt>
                                        </p:tgtEl>
                                        <p:attrNameLst>
                                          <p:attrName>ppt_w</p:attrName>
                                        </p:attrNameLst>
                                      </p:cBhvr>
                                      <p:tavLst>
                                        <p:tav tm="0">
                                          <p:val>
                                            <p:fltVal val="0"/>
                                          </p:val>
                                        </p:tav>
                                        <p:tav tm="100000">
                                          <p:val>
                                            <p:strVal val="#ppt_w"/>
                                          </p:val>
                                        </p:tav>
                                      </p:tavLst>
                                    </p:anim>
                                    <p:anim calcmode="lin" valueType="num">
                                      <p:cBhvr>
                                        <p:cTn id="71" dur="1000" fill="hold"/>
                                        <p:tgtEl>
                                          <p:spTgt spid="9218">
                                            <p:txEl>
                                              <p:pRg st="7" end="7"/>
                                            </p:txEl>
                                          </p:spTgt>
                                        </p:tgtEl>
                                        <p:attrNameLst>
                                          <p:attrName>ppt_h</p:attrName>
                                        </p:attrNameLst>
                                      </p:cBhvr>
                                      <p:tavLst>
                                        <p:tav tm="0">
                                          <p:val>
                                            <p:fltVal val="0"/>
                                          </p:val>
                                        </p:tav>
                                        <p:tav tm="100000">
                                          <p:val>
                                            <p:strVal val="#ppt_h"/>
                                          </p:val>
                                        </p:tav>
                                      </p:tavLst>
                                    </p:anim>
                                    <p:anim calcmode="lin" valueType="num">
                                      <p:cBhvr>
                                        <p:cTn id="72" dur="1000" fill="hold"/>
                                        <p:tgtEl>
                                          <p:spTgt spid="9218">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9218">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par>
                          <p:cTn id="74" fill="hold">
                            <p:stCondLst>
                              <p:cond delay="11000"/>
                            </p:stCondLst>
                            <p:childTnLst>
                              <p:par>
                                <p:cTn id="75" presetID="15" presetClass="entr" presetSubtype="0" fill="hold" nodeType="afterEffect">
                                  <p:stCondLst>
                                    <p:cond delay="0"/>
                                  </p:stCondLst>
                                  <p:childTnLst>
                                    <p:set>
                                      <p:cBhvr>
                                        <p:cTn id="76" dur="1" fill="hold">
                                          <p:stCondLst>
                                            <p:cond delay="0"/>
                                          </p:stCondLst>
                                        </p:cTn>
                                        <p:tgtEl>
                                          <p:spTgt spid="9218">
                                            <p:txEl>
                                              <p:pRg st="8" end="8"/>
                                            </p:txEl>
                                          </p:spTgt>
                                        </p:tgtEl>
                                        <p:attrNameLst>
                                          <p:attrName>style.visibility</p:attrName>
                                        </p:attrNameLst>
                                      </p:cBhvr>
                                      <p:to>
                                        <p:strVal val="visible"/>
                                      </p:to>
                                    </p:set>
                                    <p:anim calcmode="lin" valueType="num">
                                      <p:cBhvr>
                                        <p:cTn id="77" dur="1000" fill="hold"/>
                                        <p:tgtEl>
                                          <p:spTgt spid="9218">
                                            <p:txEl>
                                              <p:pRg st="8" end="8"/>
                                            </p:txEl>
                                          </p:spTgt>
                                        </p:tgtEl>
                                        <p:attrNameLst>
                                          <p:attrName>ppt_w</p:attrName>
                                        </p:attrNameLst>
                                      </p:cBhvr>
                                      <p:tavLst>
                                        <p:tav tm="0">
                                          <p:val>
                                            <p:fltVal val="0"/>
                                          </p:val>
                                        </p:tav>
                                        <p:tav tm="100000">
                                          <p:val>
                                            <p:strVal val="#ppt_w"/>
                                          </p:val>
                                        </p:tav>
                                      </p:tavLst>
                                    </p:anim>
                                    <p:anim calcmode="lin" valueType="num">
                                      <p:cBhvr>
                                        <p:cTn id="78" dur="1000" fill="hold"/>
                                        <p:tgtEl>
                                          <p:spTgt spid="9218">
                                            <p:txEl>
                                              <p:pRg st="8" end="8"/>
                                            </p:txEl>
                                          </p:spTgt>
                                        </p:tgtEl>
                                        <p:attrNameLst>
                                          <p:attrName>ppt_h</p:attrName>
                                        </p:attrNameLst>
                                      </p:cBhvr>
                                      <p:tavLst>
                                        <p:tav tm="0">
                                          <p:val>
                                            <p:fltVal val="0"/>
                                          </p:val>
                                        </p:tav>
                                        <p:tav tm="100000">
                                          <p:val>
                                            <p:strVal val="#ppt_h"/>
                                          </p:val>
                                        </p:tav>
                                      </p:tavLst>
                                    </p:anim>
                                    <p:anim calcmode="lin" valueType="num">
                                      <p:cBhvr>
                                        <p:cTn id="79" dur="1000" fill="hold"/>
                                        <p:tgtEl>
                                          <p:spTgt spid="9218">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9218">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par>
                          <p:cTn id="81" fill="hold">
                            <p:stCondLst>
                              <p:cond delay="12000"/>
                            </p:stCondLst>
                            <p:childTnLst>
                              <p:par>
                                <p:cTn id="82" presetID="15" presetClass="entr" presetSubtype="0" fill="hold" nodeType="afterEffect">
                                  <p:stCondLst>
                                    <p:cond delay="0"/>
                                  </p:stCondLst>
                                  <p:childTnLst>
                                    <p:set>
                                      <p:cBhvr>
                                        <p:cTn id="83" dur="1" fill="hold">
                                          <p:stCondLst>
                                            <p:cond delay="0"/>
                                          </p:stCondLst>
                                        </p:cTn>
                                        <p:tgtEl>
                                          <p:spTgt spid="9218">
                                            <p:txEl>
                                              <p:pRg st="9" end="9"/>
                                            </p:txEl>
                                          </p:spTgt>
                                        </p:tgtEl>
                                        <p:attrNameLst>
                                          <p:attrName>style.visibility</p:attrName>
                                        </p:attrNameLst>
                                      </p:cBhvr>
                                      <p:to>
                                        <p:strVal val="visible"/>
                                      </p:to>
                                    </p:set>
                                    <p:anim calcmode="lin" valueType="num">
                                      <p:cBhvr>
                                        <p:cTn id="84" dur="1000" fill="hold"/>
                                        <p:tgtEl>
                                          <p:spTgt spid="9218">
                                            <p:txEl>
                                              <p:pRg st="9" end="9"/>
                                            </p:txEl>
                                          </p:spTgt>
                                        </p:tgtEl>
                                        <p:attrNameLst>
                                          <p:attrName>ppt_w</p:attrName>
                                        </p:attrNameLst>
                                      </p:cBhvr>
                                      <p:tavLst>
                                        <p:tav tm="0">
                                          <p:val>
                                            <p:fltVal val="0"/>
                                          </p:val>
                                        </p:tav>
                                        <p:tav tm="100000">
                                          <p:val>
                                            <p:strVal val="#ppt_w"/>
                                          </p:val>
                                        </p:tav>
                                      </p:tavLst>
                                    </p:anim>
                                    <p:anim calcmode="lin" valueType="num">
                                      <p:cBhvr>
                                        <p:cTn id="85" dur="1000" fill="hold"/>
                                        <p:tgtEl>
                                          <p:spTgt spid="9218">
                                            <p:txEl>
                                              <p:pRg st="9" end="9"/>
                                            </p:txEl>
                                          </p:spTgt>
                                        </p:tgtEl>
                                        <p:attrNameLst>
                                          <p:attrName>ppt_h</p:attrName>
                                        </p:attrNameLst>
                                      </p:cBhvr>
                                      <p:tavLst>
                                        <p:tav tm="0">
                                          <p:val>
                                            <p:fltVal val="0"/>
                                          </p:val>
                                        </p:tav>
                                        <p:tav tm="100000">
                                          <p:val>
                                            <p:strVal val="#ppt_h"/>
                                          </p:val>
                                        </p:tav>
                                      </p:tavLst>
                                    </p:anim>
                                    <p:anim calcmode="lin" valueType="num">
                                      <p:cBhvr>
                                        <p:cTn id="86" dur="1000" fill="hold"/>
                                        <p:tgtEl>
                                          <p:spTgt spid="9218">
                                            <p:txEl>
                                              <p:pRg st="9" end="9"/>
                                            </p:txEl>
                                          </p:spTgt>
                                        </p:tgtEl>
                                        <p:attrNameLst>
                                          <p:attrName>ppt_x</p:attrName>
                                        </p:attrNameLst>
                                      </p:cBhvr>
                                      <p:tavLst>
                                        <p:tav tm="0" fmla="#ppt_x+(cos(-2*pi*(1-$))*-#ppt_x-sin(-2*pi*(1-$))*(1-#ppt_y))*(1-$)">
                                          <p:val>
                                            <p:fltVal val="0"/>
                                          </p:val>
                                        </p:tav>
                                        <p:tav tm="100000">
                                          <p:val>
                                            <p:fltVal val="1"/>
                                          </p:val>
                                        </p:tav>
                                      </p:tavLst>
                                    </p:anim>
                                    <p:anim calcmode="lin" valueType="num">
                                      <p:cBhvr>
                                        <p:cTn id="87" dur="1000" fill="hold"/>
                                        <p:tgtEl>
                                          <p:spTgt spid="9218">
                                            <p:txEl>
                                              <p:pRg st="9" end="9"/>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0" grpId="1"/>
      <p:bldP spid="10" grpId="2"/>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2818257" y="2801494"/>
            <a:ext cx="6874764"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ET AGRÉGATS RECYCLES</a:t>
            </a:r>
            <a:endParaRPr lang="fr-FR" sz="2600" i="1" dirty="0">
              <a:latin typeface="Times New Roman" pitchFamily="18" charset="0"/>
              <a:cs typeface="Times New Roman" pitchFamily="18" charset="0"/>
            </a:endParaRPr>
          </a:p>
        </p:txBody>
      </p:sp>
      <p:sp>
        <p:nvSpPr>
          <p:cNvPr id="7169" name="Rectangle 1"/>
          <p:cNvSpPr>
            <a:spLocks noChangeArrowheads="1"/>
          </p:cNvSpPr>
          <p:nvPr/>
        </p:nvSpPr>
        <p:spPr bwMode="auto">
          <a:xfrm>
            <a:off x="1319482" y="179830"/>
            <a:ext cx="7717014" cy="26314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tab pos="2289175" algn="l"/>
              </a:tabLst>
            </a:pPr>
            <a:r>
              <a:rPr kumimoji="0" lang="fr-FR"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Composition  des  granulats  recyclés fin  de béton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tab pos="2289175"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 granulats recyclés fin de béton diffèrent des granulats naturels par leur composition.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tab pos="2289175" algn="l"/>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effet, le granulat recyclé de béton est un matériau composite, dont les deux constituants sont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698" y="3354830"/>
            <a:ext cx="2209800" cy="165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402455"/>
            <a:ext cx="222885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50" y="3402457"/>
            <a:ext cx="26574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319483" y="2852936"/>
            <a:ext cx="2741641" cy="2520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307" y="3354832"/>
            <a:ext cx="26574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468282" y="6444044"/>
            <a:ext cx="330540"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6</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wipe(down)">
                                      <p:cBhvr>
                                        <p:cTn id="7" dur="500"/>
                                        <p:tgtEl>
                                          <p:spTgt spid="7169"/>
                                        </p:tgtEl>
                                      </p:cBhvr>
                                    </p:animEffect>
                                  </p:childTnLst>
                                </p:cTn>
                              </p:par>
                            </p:childTnLst>
                          </p:cTn>
                        </p:par>
                        <p:par>
                          <p:cTn id="8" fill="hold">
                            <p:stCondLst>
                              <p:cond delay="500"/>
                            </p:stCondLst>
                            <p:childTnLst>
                              <p:par>
                                <p:cTn id="9" presetID="2" presetClass="entr" presetSubtype="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3" presetClass="path" presetSubtype="0" accel="50000" decel="50000" fill="hold" nodeType="clickEffect">
                                  <p:stCondLst>
                                    <p:cond delay="0"/>
                                  </p:stCondLst>
                                  <p:childTnLst>
                                    <p:animMotion origin="layout" path="M 0.03576 -4.81481E-6 L 0.32708 -4.81481E-6 " pathEditMode="relative" rAng="0" ptsTypes="AA">
                                      <p:cBhvr>
                                        <p:cTn id="16" dur="2000" fill="hold"/>
                                        <p:tgtEl>
                                          <p:spTgt spid="16"/>
                                        </p:tgtEl>
                                        <p:attrNameLst>
                                          <p:attrName>ppt_x</p:attrName>
                                          <p:attrName>ppt_y</p:attrName>
                                        </p:attrNameLst>
                                      </p:cBhvr>
                                      <p:rCtr x="14566" y="0"/>
                                    </p:animMotion>
                                  </p:childTnLst>
                                </p:cTn>
                              </p:par>
                            </p:childTnLst>
                          </p:cTn>
                        </p:par>
                      </p:childTnLst>
                    </p:cTn>
                  </p:par>
                  <p:par>
                    <p:cTn id="17" fill="hold">
                      <p:stCondLst>
                        <p:cond delay="indefinite"/>
                      </p:stCondLst>
                      <p:childTnLst>
                        <p:par>
                          <p:cTn id="18" fill="hold">
                            <p:stCondLst>
                              <p:cond delay="0"/>
                            </p:stCondLst>
                            <p:childTnLst>
                              <p:par>
                                <p:cTn id="19" presetID="63" presetClass="path" presetSubtype="0" accel="50000" decel="50000" fill="hold" nodeType="clickEffect">
                                  <p:stCondLst>
                                    <p:cond delay="0"/>
                                  </p:stCondLst>
                                  <p:childTnLst>
                                    <p:animMotion origin="layout" path="M 0.32604 0.01111 L 0.6151 0.01111 " pathEditMode="relative" rAng="0" ptsTypes="AA">
                                      <p:cBhvr>
                                        <p:cTn id="20" dur="2000" fill="hold"/>
                                        <p:tgtEl>
                                          <p:spTgt spid="15"/>
                                        </p:tgtEl>
                                        <p:attrNameLst>
                                          <p:attrName>ppt_x</p:attrName>
                                          <p:attrName>ppt_y</p:attrName>
                                        </p:attrNameLst>
                                      </p:cBhvr>
                                      <p:rCtr x="1444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Concourse</Template>
  <TotalTime>2427</TotalTime>
  <Words>1346</Words>
  <Application>Microsoft Office PowerPoint</Application>
  <PresentationFormat>Affichage à l'écran (4:3)</PresentationFormat>
  <Paragraphs>261</Paragraphs>
  <Slides>26</Slides>
  <Notes>2</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Rotonde</vt:lpstr>
      <vt:lpstr>Présentation PowerPoint</vt:lpstr>
      <vt:lpstr>Présentation PowerPoint</vt:lpstr>
      <vt:lpstr>Présentation PowerPoint</vt:lpstr>
      <vt:lpstr>Présentation PowerPoint</vt:lpstr>
      <vt:lpstr>Présentation PowerPoint</vt:lpstr>
      <vt:lpstr>Présentation PowerPoint</vt:lpstr>
      <vt:lpstr>Les types d’élimination: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RÉSULTATS ET DISCUSSION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bestsoft</dc:creator>
  <cp:lastModifiedBy>ALFADJR</cp:lastModifiedBy>
  <cp:revision>252</cp:revision>
  <dcterms:created xsi:type="dcterms:W3CDTF">2013-06-19T20:44:02Z</dcterms:created>
  <dcterms:modified xsi:type="dcterms:W3CDTF">2015-06-16T12:45:57Z</dcterms:modified>
</cp:coreProperties>
</file>