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7">
  <p:sldMasterIdLst>
    <p:sldMasterId id="2147483658" r:id="rId1"/>
    <p:sldMasterId id="2147483671" r:id="rId2"/>
  </p:sldMasterIdLst>
  <p:notesMasterIdLst>
    <p:notesMasterId r:id="rId29"/>
  </p:notesMasterIdLst>
  <p:sldIdLst>
    <p:sldId id="284" r:id="rId3"/>
    <p:sldId id="256" r:id="rId4"/>
    <p:sldId id="286" r:id="rId5"/>
    <p:sldId id="287" r:id="rId6"/>
    <p:sldId id="327" r:id="rId7"/>
    <p:sldId id="335" r:id="rId8"/>
    <p:sldId id="326" r:id="rId9"/>
    <p:sldId id="305" r:id="rId10"/>
    <p:sldId id="324" r:id="rId11"/>
    <p:sldId id="314" r:id="rId12"/>
    <p:sldId id="337" r:id="rId13"/>
    <p:sldId id="311" r:id="rId14"/>
    <p:sldId id="338" r:id="rId15"/>
    <p:sldId id="328" r:id="rId16"/>
    <p:sldId id="341" r:id="rId17"/>
    <p:sldId id="330" r:id="rId18"/>
    <p:sldId id="331" r:id="rId19"/>
    <p:sldId id="332" r:id="rId20"/>
    <p:sldId id="340" r:id="rId21"/>
    <p:sldId id="343" r:id="rId22"/>
    <p:sldId id="344" r:id="rId23"/>
    <p:sldId id="346" r:id="rId24"/>
    <p:sldId id="345" r:id="rId25"/>
    <p:sldId id="347" r:id="rId26"/>
    <p:sldId id="334" r:id="rId27"/>
    <p:sldId id="285" r:id="rId28"/>
  </p:sldIdLst>
  <p:sldSz cx="9144000" cy="6858000" type="screen4x3"/>
  <p:notesSz cx="6858000" cy="9144000"/>
  <p:embeddedFontLst>
    <p:embeddedFont>
      <p:font typeface="Monotype Corsiva" pitchFamily="66" charset="0"/>
      <p:italic r:id="rId30"/>
    </p:embeddedFont>
    <p:embeddedFont>
      <p:font typeface="Calibri" pitchFamily="34" charset="0"/>
      <p:regular r:id="rId31"/>
      <p:bold r:id="rId32"/>
      <p:italic r:id="rId33"/>
      <p:boldItalic r:id="rId34"/>
    </p:embeddedFont>
    <p:embeddedFont>
      <p:font typeface="Trebuchet MS" pitchFamily="34" charset="0"/>
      <p:regular r:id="rId35"/>
      <p:bold r:id="rId36"/>
      <p:italic r:id="rId37"/>
      <p:boldItalic r:id="rId38"/>
    </p:embeddedFont>
    <p:embeddedFont>
      <p:font typeface="Roboto Slab" charset="0"/>
      <p:regular r:id="rId39"/>
      <p:bold r:id="rId40"/>
    </p:embeddedFont>
    <p:embeddedFont>
      <p:font typeface="Tahoma" pitchFamily="34" charset="0"/>
      <p:regular r:id="rId41"/>
      <p:bold r:id="rId42"/>
    </p:embeddedFont>
    <p:embeddedFont>
      <p:font typeface="Source Sans Pro" charset="0"/>
      <p:regular r:id="rId43"/>
      <p:bold r:id="rId44"/>
      <p:italic r:id="rId45"/>
      <p:boldItalic r:id="rId46"/>
    </p:embeddedFont>
    <p:embeddedFont>
      <p:font typeface="Wingdings 2" pitchFamily="18" charset="2"/>
      <p:regular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a:srgbClr val="CC3399"/>
    <a:srgbClr val="DC8EC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4C78636-1A8E-4194-8447-36B5440D5DD4}">
  <a:tblStyle styleId="{54C78636-1A8E-4194-8447-36B5440D5DD4}"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38" autoAdjust="0"/>
    <p:restoredTop sz="79930" autoAdjust="0"/>
  </p:normalViewPr>
  <p:slideViewPr>
    <p:cSldViewPr snapToGrid="0">
      <p:cViewPr varScale="1">
        <p:scale>
          <a:sx n="59" d="100"/>
          <a:sy n="59" d="100"/>
        </p:scale>
        <p:origin x="-1632" y="-78"/>
      </p:cViewPr>
      <p:guideLst>
        <p:guide orient="horz" pos="2161"/>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0.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font" Target="fonts/font18.fntdata"/><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font" Target="fonts/font1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41"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7.fntdata"/><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4" Type="http://schemas.openxmlformats.org/officeDocument/2006/relationships/font" Target="fonts/font1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5" Type="http://schemas.openxmlformats.org/officeDocument/2006/relationships/image" Target="../media/image41.wmf"/><Relationship Id="rId4" Type="http://schemas.openxmlformats.org/officeDocument/2006/relationships/image" Target="../media/image4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jpeg"/><Relationship Id="rId4" Type="http://schemas.openxmlformats.org/officeDocument/2006/relationships/image" Target="../media/image5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wmf"/><Relationship Id="rId1" Type="http://schemas.openxmlformats.org/officeDocument/2006/relationships/image" Target="../media/image59.jpeg"/><Relationship Id="rId4" Type="http://schemas.openxmlformats.org/officeDocument/2006/relationships/image" Target="../media/image6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xmlns="" val="358761058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Bon </a:t>
            </a:r>
            <a:r>
              <a:rPr lang="fr-FR" dirty="0" err="1" smtClean="0"/>
              <a:t>salam</a:t>
            </a:r>
            <a:r>
              <a:rPr lang="fr-FR" dirty="0" smtClean="0"/>
              <a:t> 3alaykom</a:t>
            </a:r>
            <a:endParaRPr lang="ar-DZ"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ar-DZ"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Le section efficace de production et d’ionisation sont liée toujours par des relations simples</a:t>
            </a:r>
            <a:r>
              <a:rPr lang="fr-FR"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nous donnons cette relation pour les trois raies principales alpha </a:t>
            </a:r>
            <a:r>
              <a:rPr lang="fr-FR" baseline="0" dirty="0" err="1" smtClean="0"/>
              <a:t>betta</a:t>
            </a:r>
            <a:r>
              <a:rPr lang="fr-FR" baseline="0" dirty="0" smtClean="0"/>
              <a:t> et gamma de la couche L</a:t>
            </a:r>
            <a:endParaRPr lang="fr-FR" dirty="0" smtClean="0"/>
          </a:p>
          <a:p>
            <a:endParaRPr lang="ar-DZ"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dans</a:t>
            </a:r>
            <a:r>
              <a:rPr lang="fr-FR" baseline="0" dirty="0" smtClean="0"/>
              <a:t> ce tableau nous avons donné un exemple pour les éléments Vanadium, Molybdène et le </a:t>
            </a:r>
            <a:r>
              <a:rPr lang="fr-FR" dirty="0" smtClean="0"/>
              <a:t>lanthane</a:t>
            </a:r>
            <a:r>
              <a:rPr lang="fr-FR" baseline="0" dirty="0" smtClean="0"/>
              <a:t> </a:t>
            </a:r>
            <a:endParaRPr lang="fr-FR" b="1" dirty="0" smtClean="0"/>
          </a:p>
          <a:p>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La figure</a:t>
            </a:r>
            <a:r>
              <a:rPr lang="fr-FR" baseline="0" dirty="0" smtClean="0"/>
              <a:t> montre un aperçu sur notre base de donnée c’est-à-dire le nombre des valeurs expérimentaux pour chaque élément</a:t>
            </a:r>
            <a:endParaRPr lang="fr-FR" dirty="0" smtClean="0"/>
          </a:p>
          <a:p>
            <a:endParaRPr lang="ar-DZ"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r>
              <a:rPr lang="fr-FR" sz="1100" dirty="0" smtClean="0">
                <a:solidFill>
                  <a:schemeClr val="tx1"/>
                </a:solidFill>
                <a:latin typeface="Monotype Corsiva" pitchFamily="66" charset="0"/>
                <a:cs typeface="Times New Roman" pitchFamily="18" charset="0"/>
              </a:rPr>
              <a:t>Nous expliquons les méthodes de calcules   des rendements de </a:t>
            </a:r>
          </a:p>
          <a:p>
            <a:r>
              <a:rPr lang="fr-FR" sz="1100" dirty="0" smtClean="0">
                <a:solidFill>
                  <a:schemeClr val="tx1"/>
                </a:solidFill>
                <a:latin typeface="Monotype Corsiva" pitchFamily="66" charset="0"/>
                <a:cs typeface="Times New Roman" pitchFamily="18" charset="0"/>
              </a:rPr>
              <a:t>fluorescence w des éléments atomiques avec 23 ≤ Z ≥ 96.En utilisons des formules qui en été publiés auparavant dans des importants revues (</a:t>
            </a:r>
            <a:r>
              <a:rPr lang="fr-FR" sz="1100" dirty="0" err="1" smtClean="0">
                <a:solidFill>
                  <a:schemeClr val="tx1"/>
                </a:solidFill>
                <a:latin typeface="Monotype Corsiva" pitchFamily="66" charset="0"/>
                <a:cs typeface="Times New Roman" pitchFamily="18" charset="0"/>
              </a:rPr>
              <a:t>kahoul</a:t>
            </a:r>
            <a:r>
              <a:rPr lang="fr-FR" sz="1100" dirty="0" smtClean="0">
                <a:solidFill>
                  <a:schemeClr val="tx1"/>
                </a:solidFill>
                <a:latin typeface="Monotype Corsiva" pitchFamily="66" charset="0"/>
                <a:cs typeface="Times New Roman" pitchFamily="18" charset="0"/>
              </a:rPr>
              <a:t>  et al.2012,2014) (</a:t>
            </a:r>
            <a:r>
              <a:rPr lang="fr-FR" sz="1100" dirty="0" err="1" smtClean="0">
                <a:solidFill>
                  <a:schemeClr val="tx1"/>
                </a:solidFill>
                <a:latin typeface="Monotype Corsiva" pitchFamily="66" charset="0"/>
                <a:cs typeface="Times New Roman" pitchFamily="18" charset="0"/>
              </a:rPr>
              <a:t>Aylikci</a:t>
            </a:r>
            <a:r>
              <a:rPr lang="fr-FR" sz="1100" dirty="0" smtClean="0">
                <a:solidFill>
                  <a:schemeClr val="tx1"/>
                </a:solidFill>
                <a:latin typeface="Monotype Corsiva" pitchFamily="66" charset="0"/>
                <a:cs typeface="Times New Roman" pitchFamily="18" charset="0"/>
              </a:rPr>
              <a:t> et al, 2015) ( </a:t>
            </a:r>
            <a:r>
              <a:rPr lang="fr-FR" sz="1100" dirty="0" err="1" smtClean="0">
                <a:solidFill>
                  <a:schemeClr val="tx1"/>
                </a:solidFill>
                <a:latin typeface="Monotype Corsiva" pitchFamily="66" charset="0"/>
                <a:cs typeface="Times New Roman" pitchFamily="18" charset="0"/>
              </a:rPr>
              <a:t>Sahnoune</a:t>
            </a:r>
            <a:r>
              <a:rPr lang="fr-FR" sz="1100" dirty="0" smtClean="0">
                <a:solidFill>
                  <a:schemeClr val="tx1"/>
                </a:solidFill>
                <a:latin typeface="Monotype Corsiva" pitchFamily="66" charset="0"/>
                <a:cs typeface="Times New Roman" pitchFamily="18" charset="0"/>
              </a:rPr>
              <a:t> et al., 2016).</a:t>
            </a:r>
            <a:r>
              <a:rPr lang="fr-FR" sz="1100" dirty="0" smtClean="0">
                <a:solidFill>
                  <a:schemeClr val="tx1"/>
                </a:solidFill>
                <a:latin typeface="Monotype Corsiva" pitchFamily="66" charset="0"/>
              </a:rPr>
              <a:t> </a:t>
            </a:r>
          </a:p>
          <a:p>
            <a:r>
              <a:rPr lang="fr-FR" dirty="0" smtClean="0"/>
              <a:t>Premièrement </a:t>
            </a:r>
            <a:r>
              <a:rPr lang="fr-FR" sz="1100" dirty="0" smtClean="0">
                <a:solidFill>
                  <a:schemeClr val="tx1"/>
                </a:solidFill>
                <a:latin typeface="Monotype Corsiva" pitchFamily="66" charset="0"/>
              </a:rPr>
              <a:t>Nous avons  tracé le rendement de fluorescence réduite en fonction de Z</a:t>
            </a:r>
            <a:r>
              <a:rPr lang="fr-FR" sz="1200" dirty="0" smtClean="0">
                <a:solidFill>
                  <a:schemeClr val="tx1"/>
                </a:solidFill>
                <a:latin typeface="Monotype Corsiva" pitchFamily="66" charset="0"/>
              </a:rPr>
              <a:t>:</a:t>
            </a:r>
          </a:p>
          <a:p>
            <a:r>
              <a:rPr lang="fr-FR" sz="1200" dirty="0" smtClean="0">
                <a:solidFill>
                  <a:schemeClr val="tx1"/>
                </a:solidFill>
                <a:latin typeface="Monotype Corsiva" pitchFamily="66" charset="0"/>
              </a:rPr>
              <a:t>On observe que la variation du rendement du fluorescence réduite en fonction de Z est linéaire, pour ce la nous avons utilisé l’interpolation linéaire pour déduire le rendement de fluorescence empirique.</a:t>
            </a:r>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r>
              <a:rPr lang="fr-FR" b="1" dirty="0" smtClean="0">
                <a:solidFill>
                  <a:srgbClr val="FF0000"/>
                </a:solidFill>
              </a:rPr>
              <a:t>Important:</a:t>
            </a:r>
            <a:r>
              <a:rPr lang="fr-FR" b="1" baseline="0" dirty="0" smtClean="0">
                <a:solidFill>
                  <a:srgbClr val="FF0000"/>
                </a:solidFill>
              </a:rPr>
              <a:t> Le tableau a reformuler pas claire, essayer d’utilisé de diapos pour ce tableau !!!!!!!!!!!!!!!!!!!!!!!!!!</a:t>
            </a:r>
            <a:endParaRPr lang="fr-FR" b="1" dirty="0">
              <a:solidFill>
                <a:srgbClr val="FF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fr-FR" dirty="0" smtClean="0">
                <a:latin typeface="Arial" pitchFamily="34" charset="0"/>
                <a:cs typeface="Arial" pitchFamily="34" charset="0"/>
              </a:rPr>
              <a:t>Monsieur le président du jury, messieurs les membres de jury honorable assistance  : </a:t>
            </a:r>
          </a:p>
          <a:p>
            <a:r>
              <a:rPr lang="fr-FR" dirty="0" smtClean="0">
                <a:latin typeface="Arial" pitchFamily="34" charset="0"/>
                <a:cs typeface="Arial" pitchFamily="34" charset="0"/>
              </a:rPr>
              <a:t>Bonjour</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Arial" pitchFamily="34" charset="0"/>
                <a:cs typeface="Arial" pitchFamily="34" charset="0"/>
              </a:rPr>
              <a:t>En vue de l’obtention du diplôme de Master, J’ai l’honneur de vous présenter le mémoire de fin d’ étude intitulé: </a:t>
            </a:r>
            <a:r>
              <a:rPr lang="fr-FR" sz="1100" dirty="0" smtClean="0">
                <a:solidFill>
                  <a:schemeClr val="bg1"/>
                </a:solidFill>
                <a:latin typeface="Monotype Corsiva" pitchFamily="66" charset="0"/>
              </a:rPr>
              <a:t>Nouvelle base de donnée des rendements de fluorescence moyennes des couches L</a:t>
            </a:r>
            <a:r>
              <a:rPr lang="fr-FR" sz="1100" baseline="0" dirty="0" smtClean="0">
                <a:solidFill>
                  <a:schemeClr val="bg1"/>
                </a:solidFill>
                <a:latin typeface="Monotype Corsiva" pitchFamily="66" charset="0"/>
              </a:rPr>
              <a:t> </a:t>
            </a:r>
            <a:r>
              <a:rPr lang="fr-FR" dirty="0" smtClean="0">
                <a:latin typeface="Arial" pitchFamily="34" charset="0"/>
                <a:cs typeface="Arial" pitchFamily="34" charset="0"/>
              </a:rPr>
              <a:t>et pour cela on a tracer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Arial" pitchFamily="34" charset="0"/>
                <a:cs typeface="Arial" pitchFamily="34" charset="0"/>
              </a:rPr>
              <a:t>le plan suivant</a:t>
            </a:r>
            <a:endParaRPr lang="fr-FR" dirty="0" smtClean="0"/>
          </a:p>
          <a:p>
            <a:pPr lvl="0">
              <a:spcBef>
                <a:spcPts val="0"/>
              </a:spcBef>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8" name="Shape 3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baseline="0" dirty="0" smtClean="0">
                <a:cs typeface="+mj-cs"/>
              </a:rPr>
              <a:t>Pour le plan de travail:</a:t>
            </a:r>
            <a:endParaRPr lang="fr-FR" sz="800" b="0" dirty="0" smtClean="0">
              <a:cs typeface="+mj-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dirty="0" smtClean="0">
                <a:cs typeface="+mj-cs"/>
              </a:rPr>
              <a:t>Commençons par une introduction générale puis  un</a:t>
            </a:r>
            <a:r>
              <a:rPr lang="fr-FR" sz="800" b="0" baseline="0" dirty="0" smtClean="0">
                <a:cs typeface="+mj-cs"/>
              </a:rPr>
              <a:t> </a:t>
            </a:r>
            <a:r>
              <a:rPr lang="fr-FR" sz="800" b="0" dirty="0" smtClean="0">
                <a:solidFill>
                  <a:schemeClr val="bg1"/>
                </a:solidFill>
                <a:latin typeface="Monotype Corsiva" pitchFamily="66" charset="0"/>
                <a:ea typeface="Calibri"/>
                <a:cs typeface="+mj-cs"/>
              </a:rPr>
              <a:t>rappel théorique </a:t>
            </a:r>
            <a:r>
              <a:rPr lang="fr-FR" sz="800" b="0" kern="1200" dirty="0" smtClean="0">
                <a:solidFill>
                  <a:schemeClr val="tx1"/>
                </a:solidFill>
                <a:latin typeface="+mn-lt"/>
                <a:ea typeface="+mn-ea"/>
                <a:cs typeface="+mn-cs"/>
              </a:rPr>
              <a:t>sur notre thème </a:t>
            </a:r>
            <a:r>
              <a:rPr lang="fr-FR" sz="800" b="0" dirty="0" smtClean="0">
                <a:solidFill>
                  <a:schemeClr val="bg1"/>
                </a:solidFill>
                <a:latin typeface="Monotype Corsiva" pitchFamily="66" charset="0"/>
                <a:ea typeface="Calibri"/>
                <a:cs typeface="+mj-cs"/>
              </a:rPr>
              <a:t> en suite </a:t>
            </a:r>
            <a:r>
              <a:rPr lang="fr-FR" sz="800" b="0" dirty="0" smtClean="0">
                <a:cs typeface="+mj-cs"/>
              </a:rPr>
              <a:t>on a donne notre </a:t>
            </a:r>
            <a:r>
              <a:rPr lang="fr-FR" sz="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mj-cs"/>
              </a:rPr>
              <a:t>Base des </a:t>
            </a:r>
            <a:r>
              <a:rPr lang="fr-FR" sz="800" b="0" dirty="0" smtClean="0">
                <a:ln w="18415" cmpd="sng">
                  <a:solidFill>
                    <a:srgbClr val="FFFFFF"/>
                  </a:solidFill>
                  <a:prstDash val="solid"/>
                </a:ln>
                <a:solidFill>
                  <a:srgbClr val="FFFF00"/>
                </a:solidFill>
                <a:effectLst>
                  <a:outerShdw blurRad="63500" dir="3600000" algn="tl" rotWithShape="0">
                    <a:srgbClr val="000000">
                      <a:alpha val="70000"/>
                    </a:srgbClr>
                  </a:outerShdw>
                </a:effectLst>
                <a:latin typeface="Monotype Corsiva" pitchFamily="66" charset="0"/>
                <a:ea typeface="Calibri" pitchFamily="34" charset="0"/>
                <a:cs typeface="+mj-cs"/>
              </a:rPr>
              <a:t>données du  rendement </a:t>
            </a:r>
            <a:r>
              <a:rPr lang="fr-FR" sz="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mj-cs"/>
              </a:rPr>
              <a:t>de fluorescence et donne les </a:t>
            </a:r>
            <a:r>
              <a:rPr lang="fr-FR" sz="800" b="0" i="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mj-cs"/>
              </a:rPr>
              <a:t>Calcul  empirique des rendements de fluorescence de la couche L pour les éléments avec 23≤ Z ≤ 96 </a:t>
            </a:r>
            <a:r>
              <a:rPr lang="fr-FR" sz="800" b="0" i="0" dirty="0" smtClean="0">
                <a:cs typeface="+mj-cs"/>
              </a:rPr>
              <a:t> </a:t>
            </a:r>
            <a:r>
              <a:rPr lang="fr-FR" sz="800" b="0" dirty="0" smtClean="0">
                <a:cs typeface="+mj-cs"/>
              </a:rPr>
              <a:t>on</a:t>
            </a:r>
            <a:r>
              <a:rPr lang="fr-FR" sz="800" b="0" baseline="0" dirty="0" smtClean="0">
                <a:cs typeface="+mj-cs"/>
              </a:rPr>
              <a:t> a termine par une </a:t>
            </a:r>
            <a:r>
              <a:rPr lang="fr-FR" sz="800" b="0" dirty="0" smtClean="0">
                <a:solidFill>
                  <a:schemeClr val="bg1"/>
                </a:solidFill>
                <a:latin typeface="Monotype Corsiva" pitchFamily="66" charset="0"/>
                <a:ea typeface="Calibri"/>
                <a:cs typeface="+mj-cs"/>
              </a:rPr>
              <a:t>Conclusion générale </a:t>
            </a:r>
            <a:endParaRPr lang="ar-DZ" sz="800" b="0" dirty="0" smtClean="0">
              <a:solidFill>
                <a:schemeClr val="bg1"/>
              </a:solidFill>
              <a:cs typeface="+mj-cs"/>
            </a:endParaRPr>
          </a:p>
          <a:p>
            <a:pPr lvl="0" rtl="0">
              <a:spcBef>
                <a:spcPts val="0"/>
              </a:spcBef>
              <a:buNone/>
            </a:pPr>
            <a:endParaRPr b="0" dirty="0"/>
          </a:p>
        </p:txBody>
      </p:sp>
    </p:spTree>
    <p:extLst>
      <p:ext uri="{BB962C8B-B14F-4D97-AF65-F5344CB8AC3E}">
        <p14:creationId xmlns:p14="http://schemas.microsoft.com/office/powerpoint/2010/main" xmlns="" val="2811217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r>
              <a:rPr lang="fr-FR" dirty="0" err="1" smtClean="0"/>
              <a:t>alores</a:t>
            </a:r>
            <a:endParaRPr lang="ar-DZ"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pPr marL="342900" indent="-342900">
              <a:lnSpc>
                <a:spcPct val="90000"/>
              </a:lnSpc>
              <a:spcBef>
                <a:spcPct val="20000"/>
              </a:spcBef>
              <a:buFontTx/>
              <a:buNone/>
            </a:pPr>
            <a:r>
              <a:rPr lang="fr-CH" b="0" dirty="0" smtClean="0">
                <a:solidFill>
                  <a:schemeClr val="tx2">
                    <a:lumMod val="10000"/>
                  </a:schemeClr>
                </a:solidFill>
                <a:latin typeface="Monotype Corsiva" pitchFamily="66" charset="0"/>
              </a:rPr>
              <a:t>Dans un atome neutre, il y a donc autant d’électrons autour du noyaux.</a:t>
            </a:r>
          </a:p>
          <a:p>
            <a:pPr marL="342900" indent="-342900">
              <a:lnSpc>
                <a:spcPct val="90000"/>
              </a:lnSpc>
              <a:spcBef>
                <a:spcPct val="20000"/>
              </a:spcBef>
              <a:buFontTx/>
              <a:buNone/>
            </a:pPr>
            <a:r>
              <a:rPr lang="fr-CH" b="0" dirty="0" smtClean="0">
                <a:solidFill>
                  <a:schemeClr val="tx2">
                    <a:lumMod val="10000"/>
                  </a:schemeClr>
                </a:solidFill>
                <a:latin typeface="Monotype Corsiva" pitchFamily="66" charset="0"/>
              </a:rPr>
              <a:t>Ces électrons peuvent occuper des niveaux d’énergie qui sont définis </a:t>
            </a:r>
            <a:r>
              <a:rPr lang="fr-CH" b="0" dirty="0" smtClean="0">
                <a:solidFill>
                  <a:srgbClr val="000000"/>
                </a:solidFill>
                <a:latin typeface="Monotype Corsiva" pitchFamily="66" charset="0"/>
              </a:rPr>
              <a:t>par 4 nombres (n</a:t>
            </a:r>
            <a:r>
              <a:rPr lang="fr-CH" b="0" dirty="0" smtClean="0">
                <a:solidFill>
                  <a:srgbClr val="000000"/>
                </a:solidFill>
                <a:latin typeface="Times New Roman" pitchFamily="18" charset="0"/>
                <a:cs typeface="Times New Roman" pitchFamily="18" charset="0"/>
              </a:rPr>
              <a:t>, l, m </a:t>
            </a:r>
            <a:r>
              <a:rPr lang="fr-CH" b="0" dirty="0" smtClean="0">
                <a:solidFill>
                  <a:srgbClr val="000000"/>
                </a:solidFill>
                <a:latin typeface="Monotype Corsiva" pitchFamily="66" charset="0"/>
                <a:cs typeface="Times New Roman" pitchFamily="18" charset="0"/>
              </a:rPr>
              <a:t>et le Spin s) .</a:t>
            </a:r>
          </a:p>
          <a:p>
            <a:pPr marL="342900" indent="-342900">
              <a:lnSpc>
                <a:spcPct val="90000"/>
              </a:lnSpc>
              <a:spcBef>
                <a:spcPct val="20000"/>
              </a:spcBef>
              <a:buFontTx/>
              <a:buNone/>
            </a:pPr>
            <a:r>
              <a:rPr lang="fr-CH" b="0" dirty="0" smtClean="0">
                <a:solidFill>
                  <a:schemeClr val="tx2">
                    <a:lumMod val="10000"/>
                  </a:schemeClr>
                </a:solidFill>
                <a:latin typeface="Monotype Corsiva" pitchFamily="66" charset="0"/>
              </a:rPr>
              <a:t> </a:t>
            </a:r>
            <a:r>
              <a:rPr lang="fr-FR" b="0" dirty="0" smtClean="0">
                <a:solidFill>
                  <a:schemeClr val="tx2">
                    <a:lumMod val="10000"/>
                  </a:schemeClr>
                </a:solidFill>
                <a:latin typeface="Monotype Corsiva" pitchFamily="66" charset="0"/>
              </a:rPr>
              <a:t>les transitions entres ces niveaux</a:t>
            </a:r>
            <a:r>
              <a:rPr lang="fr-FR" b="0" baseline="0" dirty="0" smtClean="0">
                <a:solidFill>
                  <a:schemeClr val="tx2">
                    <a:lumMod val="10000"/>
                  </a:schemeClr>
                </a:solidFill>
                <a:latin typeface="Monotype Corsiva" pitchFamily="66" charset="0"/>
              </a:rPr>
              <a:t> se fait à l’aide de ces règles de sélections</a:t>
            </a:r>
            <a:endParaRPr lang="fr-FR"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On passe maintenant à l’ionisation  Si  on bombarde  un atome par un particule chargée </a:t>
            </a:r>
            <a:r>
              <a:rPr lang="fr-FR" baseline="0" dirty="0" smtClean="0"/>
              <a:t>(alpha , é , proton) ou bien un rayon X ou gamma. Un </a:t>
            </a:r>
            <a:r>
              <a:rPr lang="fr-FR" baseline="0" dirty="0" err="1" smtClean="0"/>
              <a:t>éléctron</a:t>
            </a:r>
            <a:r>
              <a:rPr lang="fr-FR" baseline="0" dirty="0" smtClean="0"/>
              <a:t> de la couche ionisée sera éjecté</a:t>
            </a:r>
            <a:endParaRPr lang="fr-FR" dirty="0" smtClean="0"/>
          </a:p>
          <a:p>
            <a:endParaRPr lang="ar-DZ"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la florescence X : cette apparence et de résultat</a:t>
            </a:r>
            <a:r>
              <a:rPr lang="fr-FR" baseline="0" dirty="0" smtClean="0"/>
              <a:t> de la transformation </a:t>
            </a:r>
            <a:r>
              <a:rPr lang="fr-FR" sz="1100" dirty="0" smtClean="0">
                <a:latin typeface="Times New Roman" pitchFamily="18" charset="0"/>
                <a:cs typeface="Times New Roman" pitchFamily="18" charset="0"/>
              </a:rPr>
              <a:t>de l'excitation ;</a:t>
            </a:r>
            <a:r>
              <a:rPr lang="fr-FR" baseline="0" dirty="0" smtClean="0">
                <a:latin typeface="Times New Roman" pitchFamily="18" charset="0"/>
                <a:cs typeface="Times New Roman" pitchFamily="18" charset="0"/>
              </a:rPr>
              <a:t>  </a:t>
            </a:r>
            <a:r>
              <a:rPr lang="fr-FR" dirty="0" smtClean="0"/>
              <a:t>Comme en peut la voir sur la figure</a:t>
            </a:r>
          </a:p>
        </p:txBody>
      </p:sp>
    </p:spTree>
    <p:extLst>
      <p:ext uri="{BB962C8B-B14F-4D97-AF65-F5344CB8AC3E}">
        <p14:creationId xmlns:p14="http://schemas.microsoft.com/office/powerpoint/2010/main" xmlns="" val="1952342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pPr algn="ctr"/>
            <a:endParaRPr lang="fr-FR"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744749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latin typeface="Times New Roman" pitchFamily="18" charset="0"/>
                <a:cs typeface="Times New Roman" pitchFamily="18" charset="0"/>
              </a:rPr>
              <a:t>Cas particulier de transition Auger la transition </a:t>
            </a:r>
            <a:r>
              <a:rPr lang="fr-FR" b="0" dirty="0" smtClean="0">
                <a:latin typeface="Times New Roman" pitchFamily="18" charset="0"/>
                <a:cs typeface="Times New Roman" pitchFamily="18" charset="0"/>
              </a:rPr>
              <a:t>de </a:t>
            </a:r>
            <a:r>
              <a:rPr lang="fr-FR" sz="1100" b="0" dirty="0" smtClean="0">
                <a:solidFill>
                  <a:srgbClr val="CC3399"/>
                </a:solidFill>
                <a:latin typeface="Monotype Corsiva" pitchFamily="66" charset="0"/>
                <a:cs typeface="Times New Roman" pitchFamily="18" charset="0"/>
                <a:sym typeface="Roboto Slab"/>
              </a:rPr>
              <a:t>Coster-Kronig</a:t>
            </a:r>
          </a:p>
          <a:p>
            <a:r>
              <a:rPr lang="fr-FR" dirty="0" smtClean="0">
                <a:latin typeface="Times New Roman" pitchFamily="18" charset="0"/>
                <a:cs typeface="Times New Roman" pitchFamily="18" charset="0"/>
              </a:rPr>
              <a:t> </a:t>
            </a:r>
            <a:endParaRPr lang="ar-DZ"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blipFill>
          <a:blip r:embed="rId3">
            <a:alphaModFix/>
          </a:blip>
          <a:stretch>
            <a:fillRect/>
          </a:stretch>
        </a:blipFill>
        <a:effectLst/>
      </p:bgPr>
    </p:bg>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1700184" y="1360350"/>
            <a:ext cx="5807399" cy="1546500"/>
          </a:xfrm>
          <a:prstGeom prst="rect">
            <a:avLst/>
          </a:prstGeom>
        </p:spPr>
        <p:txBody>
          <a:bodyPr lIns="91425" tIns="91425" rIns="91425" bIns="91425" anchor="t" anchorCtr="0"/>
          <a:lstStyle>
            <a:lvl1pPr lvl="0">
              <a:spcBef>
                <a:spcPts val="0"/>
              </a:spcBef>
              <a:buClr>
                <a:srgbClr val="0091EA"/>
              </a:buClr>
              <a:buSzPct val="100000"/>
              <a:defRPr sz="6000" b="1">
                <a:solidFill>
                  <a:srgbClr val="0091EA"/>
                </a:solidFill>
              </a:defRPr>
            </a:lvl1pPr>
            <a:lvl2pPr lvl="1">
              <a:spcBef>
                <a:spcPts val="0"/>
              </a:spcBef>
              <a:buClr>
                <a:srgbClr val="0091EA"/>
              </a:buClr>
              <a:buSzPct val="100000"/>
              <a:defRPr sz="6000" b="1">
                <a:solidFill>
                  <a:srgbClr val="0091EA"/>
                </a:solidFill>
              </a:defRPr>
            </a:lvl2pPr>
            <a:lvl3pPr lvl="2">
              <a:spcBef>
                <a:spcPts val="0"/>
              </a:spcBef>
              <a:buClr>
                <a:srgbClr val="0091EA"/>
              </a:buClr>
              <a:buSzPct val="100000"/>
              <a:defRPr sz="6000" b="1">
                <a:solidFill>
                  <a:srgbClr val="0091EA"/>
                </a:solidFill>
              </a:defRPr>
            </a:lvl3pPr>
            <a:lvl4pPr lvl="3">
              <a:spcBef>
                <a:spcPts val="0"/>
              </a:spcBef>
              <a:buClr>
                <a:srgbClr val="0091EA"/>
              </a:buClr>
              <a:buSzPct val="100000"/>
              <a:defRPr sz="6000" b="1">
                <a:solidFill>
                  <a:srgbClr val="0091EA"/>
                </a:solidFill>
              </a:defRPr>
            </a:lvl4pPr>
            <a:lvl5pPr lvl="4">
              <a:spcBef>
                <a:spcPts val="0"/>
              </a:spcBef>
              <a:buClr>
                <a:srgbClr val="0091EA"/>
              </a:buClr>
              <a:buSzPct val="100000"/>
              <a:defRPr sz="6000" b="1">
                <a:solidFill>
                  <a:srgbClr val="0091EA"/>
                </a:solidFill>
              </a:defRPr>
            </a:lvl5pPr>
            <a:lvl6pPr lvl="5">
              <a:spcBef>
                <a:spcPts val="0"/>
              </a:spcBef>
              <a:buClr>
                <a:srgbClr val="0091EA"/>
              </a:buClr>
              <a:buSzPct val="100000"/>
              <a:defRPr sz="6000" b="1">
                <a:solidFill>
                  <a:srgbClr val="0091EA"/>
                </a:solidFill>
              </a:defRPr>
            </a:lvl6pPr>
            <a:lvl7pPr lvl="6">
              <a:spcBef>
                <a:spcPts val="0"/>
              </a:spcBef>
              <a:buClr>
                <a:srgbClr val="0091EA"/>
              </a:buClr>
              <a:buSzPct val="100000"/>
              <a:defRPr sz="6000" b="1">
                <a:solidFill>
                  <a:srgbClr val="0091EA"/>
                </a:solidFill>
              </a:defRPr>
            </a:lvl7pPr>
            <a:lvl8pPr lvl="7">
              <a:spcBef>
                <a:spcPts val="0"/>
              </a:spcBef>
              <a:buClr>
                <a:srgbClr val="0091EA"/>
              </a:buClr>
              <a:buSzPct val="100000"/>
              <a:defRPr sz="6000" b="1">
                <a:solidFill>
                  <a:srgbClr val="0091EA"/>
                </a:solidFill>
              </a:defRPr>
            </a:lvl8pPr>
            <a:lvl9pPr lvl="8">
              <a:spcBef>
                <a:spcPts val="0"/>
              </a:spcBef>
              <a:buClr>
                <a:srgbClr val="0091EA"/>
              </a:buClr>
              <a:buSzPct val="100000"/>
              <a:defRPr sz="6000" b="1">
                <a:solidFill>
                  <a:srgbClr val="0091EA"/>
                </a:solidFill>
              </a:defRPr>
            </a:lvl9pPr>
          </a:lstStyle>
          <a:p>
            <a:endParaRPr/>
          </a:p>
        </p:txBody>
      </p:sp>
      <p:sp>
        <p:nvSpPr>
          <p:cNvPr id="10" name="Shape 10"/>
          <p:cNvSpPr/>
          <p:nvPr/>
        </p:nvSpPr>
        <p:spPr>
          <a:xfrm>
            <a:off x="6897625" y="6199950"/>
            <a:ext cx="126900" cy="126900"/>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7454375" y="5638800"/>
            <a:ext cx="126900" cy="126900"/>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8827727" y="4597553"/>
            <a:ext cx="75899" cy="75899"/>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8677050" y="6577875"/>
            <a:ext cx="126900" cy="126900"/>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4" name="Shape 14"/>
          <p:cNvSpPr/>
          <p:nvPr/>
        </p:nvSpPr>
        <p:spPr>
          <a:xfrm>
            <a:off x="2972225" y="633400"/>
            <a:ext cx="126900" cy="126900"/>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5" name="Shape 15"/>
          <p:cNvSpPr/>
          <p:nvPr/>
        </p:nvSpPr>
        <p:spPr>
          <a:xfrm>
            <a:off x="579634" y="3373478"/>
            <a:ext cx="126900" cy="126900"/>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6" name="Shape 16"/>
          <p:cNvSpPr/>
          <p:nvPr/>
        </p:nvSpPr>
        <p:spPr>
          <a:xfrm>
            <a:off x="311843" y="791518"/>
            <a:ext cx="126900" cy="126900"/>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17" name="Shape 17"/>
          <p:cNvSpPr/>
          <p:nvPr/>
        </p:nvSpPr>
        <p:spPr>
          <a:xfrm>
            <a:off x="626321" y="1339871"/>
            <a:ext cx="253800" cy="253800"/>
          </a:xfrm>
          <a:prstGeom prst="ellipse">
            <a:avLst/>
          </a:prstGeom>
          <a:noFill/>
          <a:ln w="19050" cap="flat" cmpd="sng">
            <a:solidFill>
              <a:srgbClr val="0091EA"/>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 name="Shape 18"/>
          <p:cNvSpPr/>
          <p:nvPr/>
        </p:nvSpPr>
        <p:spPr>
          <a:xfrm>
            <a:off x="8104500" y="4963100"/>
            <a:ext cx="190200" cy="190500"/>
          </a:xfrm>
          <a:prstGeom prst="ellipse">
            <a:avLst/>
          </a:prstGeom>
          <a:noFill/>
          <a:ln w="19050" cap="flat" cmpd="sng">
            <a:solidFill>
              <a:srgbClr val="0091EA"/>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9" name="Shape 19"/>
          <p:cNvSpPr/>
          <p:nvPr/>
        </p:nvSpPr>
        <p:spPr>
          <a:xfrm>
            <a:off x="8803950" y="5654656"/>
            <a:ext cx="190200" cy="190500"/>
          </a:xfrm>
          <a:prstGeom prst="ellipse">
            <a:avLst/>
          </a:prstGeom>
          <a:noFill/>
          <a:ln w="19050" cap="flat" cmpd="sng">
            <a:solidFill>
              <a:srgbClr val="0091EA"/>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0" name="Shape 20"/>
          <p:cNvSpPr/>
          <p:nvPr/>
        </p:nvSpPr>
        <p:spPr>
          <a:xfrm>
            <a:off x="196310" y="1990890"/>
            <a:ext cx="75899" cy="75899"/>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21" name="Shape 21"/>
          <p:cNvSpPr/>
          <p:nvPr/>
        </p:nvSpPr>
        <p:spPr>
          <a:xfrm>
            <a:off x="1738050" y="271321"/>
            <a:ext cx="253800" cy="253800"/>
          </a:xfrm>
          <a:prstGeom prst="ellipse">
            <a:avLst/>
          </a:prstGeom>
          <a:noFill/>
          <a:ln w="19050" cap="flat" cmpd="sng">
            <a:solidFill>
              <a:srgbClr val="0091EA"/>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 name="Shape 22"/>
          <p:cNvSpPr/>
          <p:nvPr/>
        </p:nvSpPr>
        <p:spPr>
          <a:xfrm>
            <a:off x="771658" y="2504485"/>
            <a:ext cx="75899" cy="75899"/>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23" name="Shape 23"/>
          <p:cNvSpPr/>
          <p:nvPr/>
        </p:nvSpPr>
        <p:spPr>
          <a:xfrm>
            <a:off x="4271583" y="474825"/>
            <a:ext cx="75899" cy="75899"/>
          </a:xfrm>
          <a:prstGeom prst="ellipse">
            <a:avLst/>
          </a:prstGeom>
          <a:solidFill>
            <a:srgbClr val="0091EA"/>
          </a:solidFill>
          <a:ln>
            <a:noFill/>
          </a:ln>
        </p:spPr>
        <p:txBody>
          <a:bodyPr lIns="91425" tIns="91425" rIns="91425" bIns="91425" anchor="ctr" anchorCtr="0">
            <a:noAutofit/>
          </a:bodyPr>
          <a:lstStyle/>
          <a:p>
            <a:pPr lvl="0">
              <a:spcBef>
                <a:spcPts val="0"/>
              </a:spcBef>
              <a:buNone/>
            </a:pPr>
            <a:endParaRPr/>
          </a:p>
        </p:txBody>
      </p:sp>
      <p:sp>
        <p:nvSpPr>
          <p:cNvPr id="24" name="Shape 24"/>
          <p:cNvSpPr/>
          <p:nvPr/>
        </p:nvSpPr>
        <p:spPr>
          <a:xfrm>
            <a:off x="7729213" y="6127437"/>
            <a:ext cx="253800" cy="254100"/>
          </a:xfrm>
          <a:prstGeom prst="ellipse">
            <a:avLst/>
          </a:prstGeom>
          <a:noFill/>
          <a:ln w="19050" cap="flat" cmpd="sng">
            <a:solidFill>
              <a:srgbClr val="0091EA"/>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p:wheel spokes="8"/>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solidFill>
                  <a:schemeClr val="tx2"/>
                </a:solidFill>
              </a:defRPr>
            </a:lvl1pPr>
            <a:extLst/>
          </a:lstStyle>
          <a:p>
            <a:pPr eaLnBrk="1" latinLnBrk="0" hangingPunct="1"/>
            <a:fld id="{F8CFA630-13BB-46C4-BD44-B2C5F9B66074}" type="datetimeFigureOut">
              <a:rPr lang="en-US" smtClean="0"/>
              <a:pPr eaLnBrk="1" latinLnBrk="0" hangingPunct="1"/>
              <a:t>7/7/2019</a:t>
            </a:fld>
            <a:endParaRPr lang="en-US" dirty="0">
              <a:solidFill>
                <a:schemeClr val="tx2"/>
              </a:solidFill>
            </a:endParaRPr>
          </a:p>
        </p:txBody>
      </p:sp>
      <p:sp>
        <p:nvSpPr>
          <p:cNvPr id="3" name="Espace réservé du pied de page 2"/>
          <p:cNvSpPr>
            <a:spLocks noGrp="1"/>
          </p:cNvSpPr>
          <p:nvPr>
            <p:ph type="ftr" sz="quarter" idx="11"/>
          </p:nvPr>
        </p:nvSpPr>
        <p:spPr/>
        <p:txBody>
          <a:bodyPr/>
          <a:lstStyle>
            <a:lvl1pPr>
              <a:defRPr>
                <a:solidFill>
                  <a:schemeClr val="tx2"/>
                </a:solidFill>
              </a:defRPr>
            </a:lvl1pPr>
            <a:extLst/>
          </a:lstStyle>
          <a:p>
            <a:endParaRPr kumimoji="0" lang="en-US" dirty="0">
              <a:solidFill>
                <a:schemeClr val="tx2"/>
              </a:solidFill>
            </a:endParaRPr>
          </a:p>
        </p:txBody>
      </p:sp>
      <p:sp>
        <p:nvSpPr>
          <p:cNvPr id="4" name="Espace réservé du numéro de diapositive 3"/>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fr-FR" smtClean="0"/>
              <a:t>Modifiez le style du titre</a:t>
            </a:r>
            <a:endParaRPr kumimoji="0" lang="en-US"/>
          </a:p>
        </p:txBody>
      </p:sp>
      <p:sp>
        <p:nvSpPr>
          <p:cNvPr id="3" name="Espace réservé du texte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Modifiez les styles du texte du masque</a:t>
            </a:r>
          </a:p>
        </p:txBody>
      </p:sp>
      <p:sp>
        <p:nvSpPr>
          <p:cNvPr id="4" name="Espace réservé du contenu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6" name="Espace réservé du pied de page 5"/>
          <p:cNvSpPr>
            <a:spLocks noGrp="1"/>
          </p:cNvSpPr>
          <p:nvPr>
            <p:ph type="ftr" sz="quarter" idx="11"/>
          </p:nvPr>
        </p:nvSpPr>
        <p:spPr/>
        <p:txBody>
          <a:bodyPr/>
          <a:lstStyle>
            <a:extLst/>
          </a:lstStyle>
          <a:p>
            <a:endParaRPr kumimoji="0" lang="en-US"/>
          </a:p>
        </p:txBody>
      </p:sp>
      <p:sp>
        <p:nvSpPr>
          <p:cNvPr id="7" name="Espace réservé du numéro de diapositive 6"/>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fr-FR" smtClean="0"/>
              <a:t>Modifiez le style du titre</a:t>
            </a:r>
            <a:endParaRPr kumimoji="0" lang="en-US" dirty="0"/>
          </a:p>
        </p:txBody>
      </p:sp>
      <p:sp>
        <p:nvSpPr>
          <p:cNvPr id="4" name="Espace réservé du texte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fr-FR" smtClean="0"/>
              <a:t>Modifiez les styles du texte du masque</a:t>
            </a:r>
          </a:p>
        </p:txBody>
      </p:sp>
      <p:sp>
        <p:nvSpPr>
          <p:cNvPr id="5" name="Espace réservé de la date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6" name="Espace réservé du pied de page 5"/>
          <p:cNvSpPr>
            <a:spLocks noGrp="1"/>
          </p:cNvSpPr>
          <p:nvPr>
            <p:ph type="ftr" sz="quarter" idx="11"/>
          </p:nvPr>
        </p:nvSpPr>
        <p:spPr/>
        <p:txBody>
          <a:bodyPr/>
          <a:lstStyle>
            <a:extLst/>
          </a:lstStyle>
          <a:p>
            <a:endParaRPr kumimoji="0" lang="en-US"/>
          </a:p>
        </p:txBody>
      </p:sp>
      <p:sp>
        <p:nvSpPr>
          <p:cNvPr id="7" name="Espace réservé du numéro de diapositive 6"/>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
        <p:nvSpPr>
          <p:cNvPr id="10" name="Espace réservé pour une imag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fr-FR" smtClean="0"/>
              <a:t>Cliquez sur l'icône pour ajouter une image</a:t>
            </a:r>
            <a:endParaRPr kumimoji="0" lang="en-US" dirty="0"/>
          </a:p>
        </p:txBody>
      </p:sp>
    </p:spTree>
  </p:cSld>
  <p:clrMapOvr>
    <a:overrideClrMapping bg1="dk1" tx1="lt1" bg2="dk2" tx2="lt2" accent1="accent1" accent2="accent2" accent3="accent3" accent4="accent4" accent5="accent5" accent6="accent6" hlink="hlink" folHlink="folHlink"/>
  </p:clrMapOvr>
  <p:transition>
    <p:wheel spokes="8"/>
    <p:sndAc>
      <p:stSnd>
        <p:snd r:embed="rId1" name="chimes.wav"/>
      </p:stSnd>
    </p:sndAc>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5" name="Espace réservé du pied de page 4"/>
          <p:cNvSpPr>
            <a:spLocks noGrp="1"/>
          </p:cNvSpPr>
          <p:nvPr>
            <p:ph type="ftr" sz="quarter" idx="11"/>
          </p:nvPr>
        </p:nvSpPr>
        <p:spPr/>
        <p:txBody>
          <a:bodyPr/>
          <a:lstStyle>
            <a:extLst/>
          </a:lstStyle>
          <a:p>
            <a:endParaRPr kumimoji="0" lang="en-US"/>
          </a:p>
        </p:txBody>
      </p:sp>
      <p:sp>
        <p:nvSpPr>
          <p:cNvPr id="6" name="Espace réservé du numéro de diapositive 5"/>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274955"/>
            <a:ext cx="1524000" cy="5851525"/>
          </a:xfrm>
        </p:spPr>
        <p:txBody>
          <a:bodyPr vert="eaVert" anchor="t"/>
          <a:lstStyle>
            <a:extLs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242816" y="6557946"/>
            <a:ext cx="2002464" cy="226902"/>
          </a:xfrm>
        </p:spPr>
        <p:txBody>
          <a:bodyPr/>
          <a:lstStyle>
            <a:extLst/>
          </a:lstStyle>
          <a:p>
            <a:pPr eaLnBrk="1" latinLnBrk="0" hangingPunct="1"/>
            <a:fld id="{F8CFA630-13BB-46C4-BD44-B2C5F9B66074}" type="datetimeFigureOut">
              <a:rPr lang="en-US" smtClean="0"/>
              <a:pPr eaLnBrk="1" latinLnBrk="0" hangingPunct="1"/>
              <a:t>7/7/2019</a:t>
            </a:fld>
            <a:endParaRPr lang="en-US" dirty="0"/>
          </a:p>
        </p:txBody>
      </p:sp>
      <p:sp>
        <p:nvSpPr>
          <p:cNvPr id="5" name="Espace réservé du pied de page 4"/>
          <p:cNvSpPr>
            <a:spLocks noGrp="1"/>
          </p:cNvSpPr>
          <p:nvPr>
            <p:ph type="ftr" sz="quarter" idx="11"/>
          </p:nvPr>
        </p:nvSpPr>
        <p:spPr>
          <a:xfrm>
            <a:off x="457200" y="6556248"/>
            <a:ext cx="3657600" cy="228600"/>
          </a:xfrm>
        </p:spPr>
        <p:txBody>
          <a:bodyPr/>
          <a:lstStyle>
            <a:extLst/>
          </a:lstStyle>
          <a:p>
            <a:endParaRPr kumimoji="0" lang="en-US" dirty="0"/>
          </a:p>
        </p:txBody>
      </p:sp>
      <p:sp>
        <p:nvSpPr>
          <p:cNvPr id="6" name="Espace réservé du numéro de diapositive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eaLnBrk="1" latinLnBrk="0" hangingPunct="1"/>
            <a:fld id="{BC5217A8-0E06-4059-AC45-433E2E67A85D}" type="slidenum">
              <a:rPr kumimoji="0" lang="en-US" smtClean="0"/>
              <a:pPr eaLnBrk="1" latinLnBrk="0" hangingPunct="1"/>
              <a:t>‹N°›</a:t>
            </a:fld>
            <a:endParaRPr kumimoji="0" lang="en-US" dirty="0">
              <a:solidFill>
                <a:schemeClr val="tx2"/>
              </a:solidFill>
            </a:endParaRPr>
          </a:p>
        </p:txBody>
      </p:sp>
    </p:spTree>
  </p:cSld>
  <p:clrMapOvr>
    <a:masterClrMapping/>
  </p:clrMapOvr>
  <p:transition>
    <p:wheel spokes="8"/>
    <p:sndAc>
      <p:stSnd>
        <p:snd r:embed="rId1" name="chimes.wav"/>
      </p:stSnd>
    </p:sndAc>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lank complete pattern">
    <p:bg>
      <p:bgPr>
        <a:blipFill>
          <a:blip r:embed="rId3">
            <a:alphaModFix/>
          </a:blip>
          <a:stretch>
            <a:fillRect/>
          </a:stretch>
        </a:blipFill>
        <a:effectLst/>
      </p:bgPr>
    </p:bg>
    <p:spTree>
      <p:nvGrpSpPr>
        <p:cNvPr id="1" name="Shape 55"/>
        <p:cNvGrpSpPr/>
        <p:nvPr/>
      </p:nvGrpSpPr>
      <p:grpSpPr>
        <a:xfrm>
          <a:off x="0" y="0"/>
          <a:ext cx="0" cy="0"/>
          <a:chOff x="0" y="0"/>
          <a:chExt cx="0" cy="0"/>
        </a:xfrm>
      </p:grpSpPr>
    </p:spTree>
  </p:cSld>
  <p:clrMapOvr>
    <a:masterClrMapping/>
  </p:clrMapOvr>
  <p:transition>
    <p:wheel spokes="8"/>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bg>
      <p:bgPr>
        <a:blipFill>
          <a:blip r:embed="rId3">
            <a:alphaModFix/>
          </a:blip>
          <a:stretch>
            <a:fillRect/>
          </a:stretch>
        </a:blipFill>
        <a:effectLst/>
      </p:bgPr>
    </p:bg>
    <p:spTree>
      <p:nvGrpSpPr>
        <p:cNvPr id="1" name="Shape 25"/>
        <p:cNvGrpSpPr/>
        <p:nvPr/>
      </p:nvGrpSpPr>
      <p:grpSpPr>
        <a:xfrm>
          <a:off x="0" y="0"/>
          <a:ext cx="0" cy="0"/>
          <a:chOff x="0" y="0"/>
          <a:chExt cx="0" cy="0"/>
        </a:xfrm>
      </p:grpSpPr>
      <p:sp>
        <p:nvSpPr>
          <p:cNvPr id="26" name="Shape 26"/>
          <p:cNvSpPr txBox="1">
            <a:spLocks noGrp="1"/>
          </p:cNvSpPr>
          <p:nvPr>
            <p:ph type="ctrTitle"/>
          </p:nvPr>
        </p:nvSpPr>
        <p:spPr>
          <a:xfrm>
            <a:off x="1546025" y="2034925"/>
            <a:ext cx="5832600" cy="1546500"/>
          </a:xfrm>
          <a:prstGeom prst="rect">
            <a:avLst/>
          </a:prstGeom>
        </p:spPr>
        <p:txBody>
          <a:bodyPr lIns="91425" tIns="91425" rIns="91425" bIns="91425" anchor="b" anchorCtr="0"/>
          <a:lstStyle>
            <a:lvl1pPr lvl="0" rtl="0">
              <a:spcBef>
                <a:spcPts val="0"/>
              </a:spcBef>
              <a:buSzPct val="100000"/>
              <a:defRPr sz="4800" b="1"/>
            </a:lvl1pPr>
            <a:lvl2pPr lvl="1" rtl="0">
              <a:spcBef>
                <a:spcPts val="0"/>
              </a:spcBef>
              <a:buSzPct val="100000"/>
              <a:defRPr sz="4800" b="1"/>
            </a:lvl2pPr>
            <a:lvl3pPr lvl="2" rtl="0">
              <a:spcBef>
                <a:spcPts val="0"/>
              </a:spcBef>
              <a:buSzPct val="100000"/>
              <a:defRPr sz="4800" b="1"/>
            </a:lvl3pPr>
            <a:lvl4pPr lvl="3" rtl="0">
              <a:spcBef>
                <a:spcPts val="0"/>
              </a:spcBef>
              <a:buSzPct val="100000"/>
              <a:defRPr sz="4800" b="1"/>
            </a:lvl4pPr>
            <a:lvl5pPr lvl="4" rtl="0">
              <a:spcBef>
                <a:spcPts val="0"/>
              </a:spcBef>
              <a:buSzPct val="100000"/>
              <a:defRPr sz="4800" b="1"/>
            </a:lvl5pPr>
            <a:lvl6pPr lvl="5" rtl="0">
              <a:spcBef>
                <a:spcPts val="0"/>
              </a:spcBef>
              <a:buSzPct val="100000"/>
              <a:defRPr sz="4800" b="1"/>
            </a:lvl6pPr>
            <a:lvl7pPr lvl="6" rtl="0">
              <a:spcBef>
                <a:spcPts val="0"/>
              </a:spcBef>
              <a:buSzPct val="100000"/>
              <a:defRPr sz="4800" b="1"/>
            </a:lvl7pPr>
            <a:lvl8pPr lvl="7" rtl="0">
              <a:spcBef>
                <a:spcPts val="0"/>
              </a:spcBef>
              <a:buSzPct val="100000"/>
              <a:defRPr sz="4800" b="1"/>
            </a:lvl8pPr>
            <a:lvl9pPr lvl="8" rtl="0">
              <a:spcBef>
                <a:spcPts val="0"/>
              </a:spcBef>
              <a:buSzPct val="100000"/>
              <a:defRPr sz="4800" b="1"/>
            </a:lvl9pPr>
          </a:lstStyle>
          <a:p>
            <a:endParaRPr/>
          </a:p>
        </p:txBody>
      </p:sp>
      <p:sp>
        <p:nvSpPr>
          <p:cNvPr id="27" name="Shape 27"/>
          <p:cNvSpPr txBox="1">
            <a:spLocks noGrp="1"/>
          </p:cNvSpPr>
          <p:nvPr>
            <p:ph type="subTitle" idx="1"/>
          </p:nvPr>
        </p:nvSpPr>
        <p:spPr>
          <a:xfrm>
            <a:off x="1546025" y="3710548"/>
            <a:ext cx="5832600" cy="1046400"/>
          </a:xfrm>
          <a:prstGeom prst="rect">
            <a:avLst/>
          </a:prstGeom>
        </p:spPr>
        <p:txBody>
          <a:bodyPr lIns="91425" tIns="91425" rIns="91425" bIns="91425" anchor="t" anchorCtr="0"/>
          <a:lstStyle>
            <a:lvl1pPr lvl="0" rtl="0">
              <a:spcBef>
                <a:spcPts val="0"/>
              </a:spcBef>
              <a:buClr>
                <a:srgbClr val="607D8B"/>
              </a:buClr>
              <a:buNone/>
              <a:defRPr>
                <a:solidFill>
                  <a:srgbClr val="607D8B"/>
                </a:solidFill>
              </a:defRPr>
            </a:lvl1pPr>
            <a:lvl2pPr lvl="1" rtl="0">
              <a:spcBef>
                <a:spcPts val="0"/>
              </a:spcBef>
              <a:buClr>
                <a:srgbClr val="607D8B"/>
              </a:buClr>
              <a:buSzPct val="100000"/>
              <a:buNone/>
              <a:defRPr sz="3000">
                <a:solidFill>
                  <a:srgbClr val="607D8B"/>
                </a:solidFill>
              </a:defRPr>
            </a:lvl2pPr>
            <a:lvl3pPr lvl="2" rtl="0">
              <a:spcBef>
                <a:spcPts val="0"/>
              </a:spcBef>
              <a:buClr>
                <a:srgbClr val="607D8B"/>
              </a:buClr>
              <a:buSzPct val="100000"/>
              <a:buNone/>
              <a:defRPr sz="3000">
                <a:solidFill>
                  <a:srgbClr val="607D8B"/>
                </a:solidFill>
              </a:defRPr>
            </a:lvl3pPr>
            <a:lvl4pPr lvl="3" rtl="0">
              <a:spcBef>
                <a:spcPts val="0"/>
              </a:spcBef>
              <a:buClr>
                <a:srgbClr val="607D8B"/>
              </a:buClr>
              <a:buSzPct val="100000"/>
              <a:buNone/>
              <a:defRPr sz="3000">
                <a:solidFill>
                  <a:srgbClr val="607D8B"/>
                </a:solidFill>
              </a:defRPr>
            </a:lvl4pPr>
            <a:lvl5pPr lvl="4" rtl="0">
              <a:spcBef>
                <a:spcPts val="0"/>
              </a:spcBef>
              <a:buClr>
                <a:srgbClr val="607D8B"/>
              </a:buClr>
              <a:buSzPct val="100000"/>
              <a:buNone/>
              <a:defRPr sz="3000">
                <a:solidFill>
                  <a:srgbClr val="607D8B"/>
                </a:solidFill>
              </a:defRPr>
            </a:lvl5pPr>
            <a:lvl6pPr lvl="5" rtl="0">
              <a:spcBef>
                <a:spcPts val="0"/>
              </a:spcBef>
              <a:buClr>
                <a:srgbClr val="607D8B"/>
              </a:buClr>
              <a:buSzPct val="100000"/>
              <a:buNone/>
              <a:defRPr sz="3000">
                <a:solidFill>
                  <a:srgbClr val="607D8B"/>
                </a:solidFill>
              </a:defRPr>
            </a:lvl6pPr>
            <a:lvl7pPr lvl="6" rtl="0">
              <a:spcBef>
                <a:spcPts val="0"/>
              </a:spcBef>
              <a:buClr>
                <a:srgbClr val="607D8B"/>
              </a:buClr>
              <a:buSzPct val="100000"/>
              <a:buNone/>
              <a:defRPr sz="3000">
                <a:solidFill>
                  <a:srgbClr val="607D8B"/>
                </a:solidFill>
              </a:defRPr>
            </a:lvl7pPr>
            <a:lvl8pPr lvl="7" rtl="0">
              <a:spcBef>
                <a:spcPts val="0"/>
              </a:spcBef>
              <a:buClr>
                <a:srgbClr val="607D8B"/>
              </a:buClr>
              <a:buSzPct val="100000"/>
              <a:buNone/>
              <a:defRPr sz="3000">
                <a:solidFill>
                  <a:srgbClr val="607D8B"/>
                </a:solidFill>
              </a:defRPr>
            </a:lvl8pPr>
            <a:lvl9pPr lvl="8" rtl="0">
              <a:spcBef>
                <a:spcPts val="0"/>
              </a:spcBef>
              <a:buClr>
                <a:srgbClr val="607D8B"/>
              </a:buClr>
              <a:buSzPct val="100000"/>
              <a:buNone/>
              <a:defRPr sz="3000">
                <a:solidFill>
                  <a:srgbClr val="607D8B"/>
                </a:solidFill>
              </a:defRPr>
            </a:lvl9pPr>
          </a:lstStyle>
          <a:p>
            <a:endParaRPr/>
          </a:p>
        </p:txBody>
      </p:sp>
    </p:spTree>
  </p:cSld>
  <p:clrMapOvr>
    <a:masterClrMapping/>
  </p:clrMapOvr>
  <p:transition>
    <p:wheel spokes="8"/>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Blank complete pattern">
    <p:bg>
      <p:bgPr>
        <a:blipFill>
          <a:blip r:embed="rId3">
            <a:alphaModFix/>
          </a:blip>
          <a:stretch>
            <a:fillRect/>
          </a:stretch>
        </a:blipFill>
        <a:effectLst/>
      </p:bgPr>
    </p:bg>
    <p:spTree>
      <p:nvGrpSpPr>
        <p:cNvPr id="1" name="Shape 55"/>
        <p:cNvGrpSpPr/>
        <p:nvPr/>
      </p:nvGrpSpPr>
      <p:grpSpPr>
        <a:xfrm>
          <a:off x="0" y="0"/>
          <a:ext cx="0" cy="0"/>
          <a:chOff x="0" y="0"/>
          <a:chExt cx="0" cy="0"/>
        </a:xfrm>
      </p:grpSpPr>
      <p:sp>
        <p:nvSpPr>
          <p:cNvPr id="56" name="Shape 56"/>
          <p:cNvSpPr/>
          <p:nvPr/>
        </p:nvSpPr>
        <p:spPr>
          <a:xfrm>
            <a:off x="-26550" y="-19800"/>
            <a:ext cx="9197100" cy="6897600"/>
          </a:xfrm>
          <a:prstGeom prst="rect">
            <a:avLst/>
          </a:prstGeom>
          <a:solidFill>
            <a:srgbClr val="CFD8DC">
              <a:alpha val="49230"/>
            </a:srgbClr>
          </a:solidFill>
          <a:ln>
            <a:noFill/>
          </a:ln>
        </p:spPr>
        <p:txBody>
          <a:bodyPr lIns="91425" tIns="91425" rIns="91425" bIns="91425" anchor="ctr" anchorCtr="0">
            <a:noAutofit/>
          </a:bodyPr>
          <a:lstStyle/>
          <a:p>
            <a:pPr lvl="0">
              <a:spcBef>
                <a:spcPts val="0"/>
              </a:spcBef>
              <a:buNone/>
            </a:pPr>
            <a:endParaRPr/>
          </a:p>
        </p:txBody>
      </p:sp>
    </p:spTree>
  </p:cSld>
  <p:clrMapOvr>
    <a:masterClrMapping/>
  </p:clrMapOvr>
  <p:transition>
    <p:wheel spokes="8"/>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cteur droi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r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fr-FR" smtClean="0"/>
              <a:t>Modifiez le style du titre</a:t>
            </a:r>
            <a:endParaRPr kumimoji="0" lang="en-US"/>
          </a:p>
        </p:txBody>
      </p:sp>
      <p:sp>
        <p:nvSpPr>
          <p:cNvPr id="25" name="Sous-titr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Modifiez le style des sous-titres du masque</a:t>
            </a:r>
            <a:endParaRPr kumimoji="0" lang="en-US"/>
          </a:p>
        </p:txBody>
      </p:sp>
      <p:sp>
        <p:nvSpPr>
          <p:cNvPr id="31" name="Espace réservé de la date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eaLnBrk="1" latinLnBrk="0" hangingPunct="1"/>
            <a:fld id="{F8CFA630-13BB-46C4-BD44-B2C5F9B66074}" type="datetimeFigureOut">
              <a:rPr lang="en-US" smtClean="0"/>
              <a:pPr eaLnBrk="1" latinLnBrk="0" hangingPunct="1"/>
              <a:t>7/7/2019</a:t>
            </a:fld>
            <a:endParaRPr lang="en-US" dirty="0">
              <a:solidFill>
                <a:srgbClr val="FFFFFF"/>
              </a:solidFill>
            </a:endParaRPr>
          </a:p>
        </p:txBody>
      </p:sp>
      <p:sp>
        <p:nvSpPr>
          <p:cNvPr id="18" name="Espace réservé du pied de page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kumimoji="0" lang="en-US" dirty="0">
              <a:solidFill>
                <a:srgbClr val="FFFFFF"/>
              </a:solidFill>
            </a:endParaRPr>
          </a:p>
        </p:txBody>
      </p:sp>
      <p:sp>
        <p:nvSpPr>
          <p:cNvPr id="29" name="Espace réservé du numéro de diapositive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eaLnBrk="1" latinLnBrk="0" hangingPunct="1"/>
            <a:fld id="{BC5217A8-0E06-4059-AC45-433E2E67A85D}" type="slidenum">
              <a:rPr kumimoji="0" lang="en-US" smtClean="0"/>
              <a:pPr eaLnBrk="1" latinLnBrk="0" hangingPunct="1"/>
              <a:t>‹N°›</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transition>
    <p:wheel spokes="8"/>
    <p:sndAc>
      <p:stSnd>
        <p:snd r:embed="rId1" name="chimes.wav"/>
      </p:stSnd>
    </p:sndAc>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Modifiez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5" name="Espace réservé du pied de page 4"/>
          <p:cNvSpPr>
            <a:spLocks noGrp="1"/>
          </p:cNvSpPr>
          <p:nvPr>
            <p:ph type="ftr" sz="quarter" idx="11"/>
          </p:nvPr>
        </p:nvSpPr>
        <p:spPr/>
        <p:txBody>
          <a:bodyPr/>
          <a:lstStyle>
            <a:extLst/>
          </a:lstStyle>
          <a:p>
            <a:endParaRPr kumimoji="0" lang="en-US"/>
          </a:p>
        </p:txBody>
      </p:sp>
      <p:sp>
        <p:nvSpPr>
          <p:cNvPr id="6" name="Espace réservé du numéro de diapositive 5"/>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fr-FR" smtClean="0"/>
              <a:t>Modifiez le style du titre</a:t>
            </a:r>
            <a:endParaRPr kumimoji="0" lang="en-US"/>
          </a:p>
        </p:txBody>
      </p:sp>
      <p:sp>
        <p:nvSpPr>
          <p:cNvPr id="3" name="Espace réservé du texte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Modifiez les styles du texte du masque</a:t>
            </a:r>
          </a:p>
        </p:txBody>
      </p:sp>
      <p:sp>
        <p:nvSpPr>
          <p:cNvPr id="4" name="Espace réservé de la date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eaLnBrk="1" latinLnBrk="0" hangingPunct="1"/>
            <a:fld id="{F8CFA630-13BB-46C4-BD44-B2C5F9B66074}" type="datetimeFigureOut">
              <a:rPr lang="en-US" smtClean="0"/>
              <a:pPr eaLnBrk="1" latinLnBrk="0" hangingPunct="1"/>
              <a:t>7/7/2019</a:t>
            </a:fld>
            <a:endParaRPr lang="en-US">
              <a:solidFill>
                <a:schemeClr val="tx2"/>
              </a:solidFill>
            </a:endParaRPr>
          </a:p>
        </p:txBody>
      </p:sp>
      <p:sp>
        <p:nvSpPr>
          <p:cNvPr id="5" name="Espace réservé du pied de page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kumimoji="0" lang="en-US" dirty="0">
              <a:solidFill>
                <a:schemeClr val="tx2"/>
              </a:solidFill>
            </a:endParaRPr>
          </a:p>
        </p:txBody>
      </p:sp>
      <p:sp>
        <p:nvSpPr>
          <p:cNvPr id="6" name="Espace réservé du numéro de diapositive 5"/>
          <p:cNvSpPr>
            <a:spLocks noGrp="1"/>
          </p:cNvSpPr>
          <p:nvPr>
            <p:ph type="sldNum" sz="quarter" idx="12"/>
          </p:nvPr>
        </p:nvSpPr>
        <p:spPr>
          <a:xfrm>
            <a:off x="6733952" y="6555112"/>
            <a:ext cx="588336" cy="228600"/>
          </a:xfrm>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overrideClrMapping bg1="lt1" tx1="dk1" bg2="lt2" tx2="dk2" accent1="accent1" accent2="accent2" accent3="accent3" accent4="accent4" accent5="accent5" accent6="accent6" hlink="hlink" folHlink="folHlink"/>
  </p:clrMapOvr>
  <p:transition>
    <p:wheel spokes="8"/>
    <p:sndAc>
      <p:stSnd>
        <p:snd r:embed="rId1" name="chimes.wav"/>
      </p:stSnd>
    </p:sndAc>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Modifiez le style du titre</a:t>
            </a:r>
            <a:endParaRPr kumimoji="0" lang="en-US"/>
          </a:p>
        </p:txBody>
      </p:sp>
      <p:sp>
        <p:nvSpPr>
          <p:cNvPr id="3" name="Espace réservé du contenu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6" name="Espace réservé du pied de page 5"/>
          <p:cNvSpPr>
            <a:spLocks noGrp="1"/>
          </p:cNvSpPr>
          <p:nvPr>
            <p:ph type="ftr" sz="quarter" idx="11"/>
          </p:nvPr>
        </p:nvSpPr>
        <p:spPr/>
        <p:txBody>
          <a:bodyPr/>
          <a:lstStyle>
            <a:extLst/>
          </a:lstStyle>
          <a:p>
            <a:endParaRPr kumimoji="0" lang="en-US"/>
          </a:p>
        </p:txBody>
      </p:sp>
      <p:sp>
        <p:nvSpPr>
          <p:cNvPr id="7" name="Espace réservé du numéro de diapositive 6"/>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nchor="b"/>
          <a:lstStyle>
            <a:lvl1pPr>
              <a:defRPr/>
            </a:lvl1pPr>
            <a:extLst/>
          </a:lstStyle>
          <a:p>
            <a:r>
              <a:rPr kumimoji="0" lang="fr-FR" smtClean="0"/>
              <a:t>Modifiez le style du titre</a:t>
            </a:r>
            <a:endParaRPr kumimoji="0" lang="en-US"/>
          </a:p>
        </p:txBody>
      </p:sp>
      <p:sp>
        <p:nvSpPr>
          <p:cNvPr id="3" name="Espace réservé du texte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Modifiez les styles du texte du masque</a:t>
            </a:r>
          </a:p>
        </p:txBody>
      </p:sp>
      <p:sp>
        <p:nvSpPr>
          <p:cNvPr id="4" name="Espace réservé du texte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Modifiez les styles du texte du masque</a:t>
            </a:r>
          </a:p>
        </p:txBody>
      </p:sp>
      <p:sp>
        <p:nvSpPr>
          <p:cNvPr id="5" name="Espace réservé du contenu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8" name="Espace réservé du pied de page 7"/>
          <p:cNvSpPr>
            <a:spLocks noGrp="1"/>
          </p:cNvSpPr>
          <p:nvPr>
            <p:ph type="ftr" sz="quarter" idx="11"/>
          </p:nvPr>
        </p:nvSpPr>
        <p:spPr/>
        <p:txBody>
          <a:bodyPr/>
          <a:lstStyle>
            <a:extLst/>
          </a:lstStyle>
          <a:p>
            <a:endParaRPr kumimoji="0" lang="en-US"/>
          </a:p>
        </p:txBody>
      </p:sp>
      <p:sp>
        <p:nvSpPr>
          <p:cNvPr id="9" name="Espace réservé du numéro de diapositive 8"/>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Modifiez le style du titre</a:t>
            </a:r>
            <a:endParaRPr kumimoji="0" lang="en-US"/>
          </a:p>
        </p:txBody>
      </p:sp>
      <p:sp>
        <p:nvSpPr>
          <p:cNvPr id="3" name="Espace réservé de la date 2"/>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7/7/2019</a:t>
            </a:fld>
            <a:endParaRPr lang="en-US"/>
          </a:p>
        </p:txBody>
      </p:sp>
      <p:sp>
        <p:nvSpPr>
          <p:cNvPr id="4" name="Espace réservé du pied de page 3"/>
          <p:cNvSpPr>
            <a:spLocks noGrp="1"/>
          </p:cNvSpPr>
          <p:nvPr>
            <p:ph type="ftr" sz="quarter" idx="11"/>
          </p:nvPr>
        </p:nvSpPr>
        <p:spPr/>
        <p:txBody>
          <a:bodyPr/>
          <a:lstStyle>
            <a:extLst/>
          </a:lstStyle>
          <a:p>
            <a:endParaRPr kumimoji="0" lang="en-US"/>
          </a:p>
        </p:txBody>
      </p:sp>
      <p:sp>
        <p:nvSpPr>
          <p:cNvPr id="5" name="Espace réservé du numéro de diapositive 4"/>
          <p:cNvSpPr>
            <a:spLocks noGrp="1"/>
          </p:cNvSpPr>
          <p:nvPr>
            <p:ph type="sldNum" sz="quarter" idx="12"/>
          </p:nvPr>
        </p:nvSpPr>
        <p:spPr/>
        <p:txBody>
          <a:bodyPr/>
          <a:lstStyle>
            <a:extLst/>
          </a:lstStyle>
          <a:p>
            <a:pPr eaLnBrk="1" latinLnBrk="0" hangingPunct="1"/>
            <a:fld id="{BC5217A8-0E06-4059-AC45-433E2E67A85D}" type="slidenum">
              <a:rPr kumimoji="0" lang="en-US" smtClean="0"/>
              <a:pPr eaLnBrk="1" latinLnBrk="0" hangingPunct="1"/>
              <a:t>‹N°›</a:t>
            </a:fld>
            <a:endParaRPr kumimoji="0" lang="en-US"/>
          </a:p>
        </p:txBody>
      </p:sp>
    </p:spTree>
  </p:cSld>
  <p:clrMapOvr>
    <a:masterClrMapping/>
  </p:clrMapOvr>
  <p:transition>
    <p:wheel spokes="8"/>
    <p:sndAc>
      <p:stSnd>
        <p:snd r:embed="rId1" name="chimes.wav"/>
      </p:stSnd>
    </p:sndAc>
  </p:transition>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4.jpe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786150" y="410826"/>
            <a:ext cx="7571700" cy="936899"/>
          </a:xfrm>
          <a:prstGeom prst="rect">
            <a:avLst/>
          </a:prstGeom>
          <a:noFill/>
          <a:ln>
            <a:noFill/>
          </a:ln>
        </p:spPr>
        <p:txBody>
          <a:bodyPr lIns="91425" tIns="91425" rIns="91425" bIns="91425" anchor="b" anchorCtr="0"/>
          <a:lstStyle>
            <a:lvl1pPr lv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1pPr>
            <a:lvl2pPr lvl="1">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2pPr>
            <a:lvl3pPr lvl="2">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3pPr>
            <a:lvl4pPr lvl="3">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4pPr>
            <a:lvl5pPr lvl="4">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5pPr>
            <a:lvl6pPr lvl="5">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6pPr>
            <a:lvl7pPr lvl="6">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7pPr>
            <a:lvl8pPr lvl="7">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8pPr>
            <a:lvl9pPr lvl="8">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786150" y="1682266"/>
            <a:ext cx="7571700" cy="4764899"/>
          </a:xfrm>
          <a:prstGeom prst="rect">
            <a:avLst/>
          </a:prstGeom>
          <a:noFill/>
          <a:ln>
            <a:noFill/>
          </a:ln>
        </p:spPr>
        <p:txBody>
          <a:bodyPr lIns="91425" tIns="91425" rIns="91425" bIns="91425" anchor="t" anchorCtr="0"/>
          <a:lstStyle>
            <a:lvl1pPr lvl="0">
              <a:spcBef>
                <a:spcPts val="600"/>
              </a:spcBef>
              <a:buClr>
                <a:srgbClr val="CFD8DC"/>
              </a:buClr>
              <a:buSzPct val="100000"/>
              <a:buFont typeface="Source Sans Pro"/>
              <a:buChar char="◎"/>
              <a:defRPr sz="3000">
                <a:solidFill>
                  <a:srgbClr val="263238"/>
                </a:solidFill>
                <a:latin typeface="Source Sans Pro"/>
                <a:ea typeface="Source Sans Pro"/>
                <a:cs typeface="Source Sans Pro"/>
                <a:sym typeface="Source Sans Pro"/>
              </a:defRPr>
            </a:lvl1pPr>
            <a:lvl2pPr lvl="1">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2pPr>
            <a:lvl3pPr lvl="2">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3pPr>
            <a:lvl4pPr lvl="3">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4pPr>
            <a:lvl5pPr lvl="4">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5pPr>
            <a:lvl6pPr lvl="5">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6pPr>
            <a:lvl7pPr lvl="6">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7pPr>
            <a:lvl8pPr lvl="7">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8pPr>
            <a:lvl9pPr lvl="8">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7" r:id="rId3"/>
  </p:sldLayoutIdLst>
  <p:transition>
    <p:wheel spokes="8"/>
    <p:sndAc>
      <p:stSnd>
        <p:snd r:embed="rId5" name="chimes.wav"/>
      </p:stSnd>
    </p:sndAc>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titre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fr-FR" smtClean="0"/>
              <a:t>Modifiez le style du titre</a:t>
            </a:r>
            <a:endParaRPr kumimoji="0" lang="en-US"/>
          </a:p>
        </p:txBody>
      </p:sp>
      <p:sp>
        <p:nvSpPr>
          <p:cNvPr id="31" name="Espace réservé du texte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7" name="Espace réservé de la date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eaLnBrk="1" latinLnBrk="0" hangingPunct="1"/>
            <a:fld id="{F8CFA630-13BB-46C4-BD44-B2C5F9B66074}" type="datetimeFigureOut">
              <a:rPr lang="en-US" smtClean="0"/>
              <a:pPr eaLnBrk="1" latinLnBrk="0" hangingPunct="1"/>
              <a:t>7/7/2019</a:t>
            </a:fld>
            <a:endParaRPr lang="en-US" sz="1000" dirty="0">
              <a:solidFill>
                <a:schemeClr val="tx2"/>
              </a:solidFill>
            </a:endParaRPr>
          </a:p>
        </p:txBody>
      </p:sp>
      <p:sp>
        <p:nvSpPr>
          <p:cNvPr id="4" name="Espace réservé du pied de page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lgn="r" eaLnBrk="1" latinLnBrk="0" hangingPunct="1"/>
            <a:endParaRPr kumimoji="0" lang="en-US" sz="1000" dirty="0">
              <a:solidFill>
                <a:schemeClr val="tx2"/>
              </a:solidFill>
            </a:endParaRPr>
          </a:p>
        </p:txBody>
      </p:sp>
      <p:sp>
        <p:nvSpPr>
          <p:cNvPr id="16" name="Espace réservé du numéro de diapositive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lgn="r" eaLnBrk="1" latinLnBrk="0" hangingPunct="1"/>
            <a:fld id="{BC5217A8-0E06-4059-AC45-433E2E67A85D}" type="slidenum">
              <a:rPr kumimoji="0" lang="en-US" smtClean="0"/>
              <a:pPr algn="r" eaLnBrk="1" latinLnBrk="0" hangingPunct="1"/>
              <a:t>‹N°›</a:t>
            </a:fld>
            <a:endParaRPr kumimoji="0" lang="en-US" sz="11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ransition>
    <p:wheel spokes="8"/>
    <p:sndAc>
      <p:stSnd>
        <p:snd r:embed="rId14" name="chimes.wav"/>
      </p:stSnd>
    </p:sndAc>
  </p:transition>
  <p:hf sldNum="0"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0.xml"/><Relationship Id="rId7" Type="http://schemas.openxmlformats.org/officeDocument/2006/relationships/oleObject" Target="../embeddings/oleObject4.bin"/><Relationship Id="rId2" Type="http://schemas.openxmlformats.org/officeDocument/2006/relationships/slideLayout" Target="../slideLayouts/slideLayout10.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audio" Target="../media/audio1.wav"/><Relationship Id="rId9"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audio" Target="../media/audio1.wav"/><Relationship Id="rId7"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0.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51.png"/><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53.png"/><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oleObject" Target="../embeddings/oleObject10.bin"/><Relationship Id="rId2" Type="http://schemas.openxmlformats.org/officeDocument/2006/relationships/slideLayout" Target="../slideLayouts/slideLayout10.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audio" Target="../media/audio1.wav"/></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9.xml"/><Relationship Id="rId1" Type="http://schemas.openxmlformats.org/officeDocument/2006/relationships/vmlDrawing" Target="../drawings/vmlDrawing5.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9.xml"/><Relationship Id="rId1" Type="http://schemas.openxmlformats.org/officeDocument/2006/relationships/vmlDrawing" Target="../drawings/vmlDrawing6.vml"/><Relationship Id="rId4" Type="http://schemas.openxmlformats.org/officeDocument/2006/relationships/oleObject" Target="../embeddings/oleObject13.bin"/></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9.xml"/><Relationship Id="rId1" Type="http://schemas.openxmlformats.org/officeDocument/2006/relationships/vmlDrawing" Target="../drawings/vmlDrawing7.vml"/><Relationship Id="rId4" Type="http://schemas.openxmlformats.org/officeDocument/2006/relationships/oleObject" Target="../embeddings/oleObject14.bin"/></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9.xml"/><Relationship Id="rId1" Type="http://schemas.openxmlformats.org/officeDocument/2006/relationships/vmlDrawing" Target="../drawings/vmlDrawing8.v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oleObject" Target="../embeddings/oleObject15.bin"/></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69.g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1.png"/><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oleObject" Target="../embeddings/oleObject1.bin"/><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audio" Target="../media/audio1.wav"/><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audio" Target="../media/audio1.wav"/><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audio" Target="../media/audio1.wav"/><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3.png"/><Relationship Id="rId3" Type="http://schemas.openxmlformats.org/officeDocument/2006/relationships/audio" Target="../media/audio1.wav"/><Relationship Id="rId7" Type="http://schemas.openxmlformats.org/officeDocument/2006/relationships/image" Target="../media/image28.png"/><Relationship Id="rId12"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27.png"/><Relationship Id="rId11" Type="http://schemas.openxmlformats.org/officeDocument/2006/relationships/image" Target="../media/image35.png"/><Relationship Id="rId5" Type="http://schemas.openxmlformats.org/officeDocument/2006/relationships/image" Target="../media/image26.png"/><Relationship Id="rId10" Type="http://schemas.openxmlformats.org/officeDocument/2006/relationships/image" Target="../media/image32.png"/><Relationship Id="rId4" Type="http://schemas.openxmlformats.org/officeDocument/2006/relationships/image" Target="../media/image25.png"/><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Image 3"/>
          <p:cNvPicPr>
            <a:picLocks noChangeAspect="1"/>
          </p:cNvPicPr>
          <p:nvPr/>
        </p:nvPicPr>
        <p:blipFill>
          <a:blip r:embed="rId4"/>
          <a:stretch>
            <a:fillRect/>
          </a:stretch>
        </p:blipFill>
        <p:spPr>
          <a:xfrm>
            <a:off x="-140677" y="0"/>
            <a:ext cx="9284677" cy="6980832"/>
          </a:xfrm>
          <a:prstGeom prst="rect">
            <a:avLst/>
          </a:prstGeom>
          <a:ln>
            <a:noFill/>
          </a:ln>
          <a:effectLst>
            <a:softEdge rad="112500"/>
          </a:effectLst>
        </p:spPr>
      </p:pic>
      <p:pic>
        <p:nvPicPr>
          <p:cNvPr id="5" name="Image 4"/>
          <p:cNvPicPr>
            <a:picLocks noChangeAspect="1"/>
          </p:cNvPicPr>
          <p:nvPr/>
        </p:nvPicPr>
        <p:blipFill>
          <a:blip r:embed="rId5">
            <a:duotone>
              <a:prstClr val="black"/>
              <a:srgbClr val="CC3399">
                <a:tint val="45000"/>
                <a:satMod val="400000"/>
              </a:srgbClr>
            </a:duotone>
            <a:lum bright="10000" contrast="40000"/>
          </a:blip>
          <a:stretch>
            <a:fillRect/>
          </a:stretch>
        </p:blipFill>
        <p:spPr>
          <a:xfrm>
            <a:off x="1800663" y="3003221"/>
            <a:ext cx="5486400" cy="3637145"/>
          </a:xfrm>
          <a:prstGeom prst="rect">
            <a:avLst/>
          </a:prstGeom>
          <a:effectLst>
            <a:glow rad="101600">
              <a:schemeClr val="accent3">
                <a:satMod val="175000"/>
                <a:alpha val="40000"/>
              </a:schemeClr>
            </a:glow>
            <a:reflection blurRad="6350" stA="50000" endA="300" endPos="55500" dist="101600" dir="5400000" sy="-100000" algn="bl" rotWithShape="0"/>
          </a:effectLst>
          <a:scene3d>
            <a:camera prst="perspectiveLeft"/>
            <a:lightRig rig="threePt" dir="t"/>
          </a:scene3d>
          <a:sp3d>
            <a:bevelT prst="angle"/>
          </a:sp3d>
        </p:spPr>
      </p:pic>
    </p:spTree>
    <p:extLst>
      <p:ext uri="{BB962C8B-B14F-4D97-AF65-F5344CB8AC3E}">
        <p14:creationId xmlns:p14="http://schemas.microsoft.com/office/powerpoint/2010/main" xmlns="" val="2360764740"/>
      </p:ext>
    </p:extLst>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98660" y="177421"/>
            <a:ext cx="6404991" cy="523220"/>
          </a:xfrm>
          <a:prstGeom prst="rect">
            <a:avLst/>
          </a:prstGeom>
        </p:spPr>
        <p:txBody>
          <a:bodyPr wrap="square">
            <a:spAutoFit/>
          </a:bodyPr>
          <a:lstStyle/>
          <a:p>
            <a:pPr lvl="0">
              <a:buFont typeface="Wingdings" pitchFamily="2" charset="2"/>
              <a:buChar char="Ø"/>
            </a:pPr>
            <a:r>
              <a:rPr lang="fr-FR" sz="2800" b="1" dirty="0" smtClean="0">
                <a:solidFill>
                  <a:srgbClr val="CC3399"/>
                </a:solidFill>
                <a:latin typeface="Monotype Corsiva" pitchFamily="66" charset="0"/>
                <a:cs typeface="Times New Roman" pitchFamily="18" charset="0"/>
                <a:sym typeface="Roboto Slab"/>
              </a:rPr>
              <a:t>Le rendement de fluorescence </a:t>
            </a:r>
            <a:endParaRPr lang="fr-FR" sz="1050" dirty="0">
              <a:solidFill>
                <a:srgbClr val="CC3399"/>
              </a:solidFill>
            </a:endParaRPr>
          </a:p>
        </p:txBody>
      </p:sp>
      <p:sp>
        <p:nvSpPr>
          <p:cNvPr id="5" name="Rectangle 4"/>
          <p:cNvSpPr/>
          <p:nvPr/>
        </p:nvSpPr>
        <p:spPr>
          <a:xfrm>
            <a:off x="443405" y="969783"/>
            <a:ext cx="7930393" cy="1046440"/>
          </a:xfrm>
          <a:prstGeom prst="rect">
            <a:avLst/>
          </a:prstGeom>
        </p:spPr>
        <p:txBody>
          <a:bodyPr wrap="square">
            <a:spAutoFit/>
          </a:bodyPr>
          <a:lstStyle/>
          <a:p>
            <a:r>
              <a:rPr lang="fr-FR" sz="2400" dirty="0" smtClean="0">
                <a:latin typeface="Monotype Corsiva" pitchFamily="66" charset="0"/>
                <a:cs typeface="Times New Roman" pitchFamily="18" charset="0"/>
              </a:rPr>
              <a:t>      Le </a:t>
            </a:r>
            <a:r>
              <a:rPr lang="fr-FR" sz="2400" dirty="0">
                <a:latin typeface="Monotype Corsiva" pitchFamily="66" charset="0"/>
                <a:cs typeface="Times New Roman" pitchFamily="18" charset="0"/>
              </a:rPr>
              <a:t>rendement de fluorescence est la probabilité pour qu'une lacune électronique soit comblée par une transition </a:t>
            </a:r>
            <a:r>
              <a:rPr lang="fr-FR" sz="2400" dirty="0" smtClean="0">
                <a:latin typeface="Monotype Corsiva" pitchFamily="66" charset="0"/>
                <a:cs typeface="Times New Roman" pitchFamily="18" charset="0"/>
              </a:rPr>
              <a:t>radiative.</a:t>
            </a:r>
            <a:r>
              <a:rPr lang="fr-FR" dirty="0"/>
              <a:t/>
            </a:r>
            <a:br>
              <a:rPr lang="fr-FR" dirty="0"/>
            </a:br>
            <a:endParaRPr lang="fr-FR" dirty="0"/>
          </a:p>
        </p:txBody>
      </p:sp>
      <p:graphicFrame>
        <p:nvGraphicFramePr>
          <p:cNvPr id="10" name="Object 5"/>
          <p:cNvGraphicFramePr>
            <a:graphicFrameLocks noChangeAspect="1"/>
          </p:cNvGraphicFramePr>
          <p:nvPr/>
        </p:nvGraphicFramePr>
        <p:xfrm>
          <a:off x="3276218" y="1928156"/>
          <a:ext cx="1744662" cy="671512"/>
        </p:xfrm>
        <a:graphic>
          <a:graphicData uri="http://schemas.openxmlformats.org/presentationml/2006/ole">
            <p:oleObj spid="_x0000_s51201" name="Équation" r:id="rId5" imgW="1054080" imgH="469800" progId="Equation.3">
              <p:embed/>
            </p:oleObj>
          </a:graphicData>
        </a:graphic>
      </p:graphicFrame>
      <p:sp>
        <p:nvSpPr>
          <p:cNvPr id="23" name="ZoneTexte 22"/>
          <p:cNvSpPr txBox="1">
            <a:spLocks noChangeArrowheads="1"/>
          </p:cNvSpPr>
          <p:nvPr/>
        </p:nvSpPr>
        <p:spPr bwMode="auto">
          <a:xfrm>
            <a:off x="2191260" y="3021964"/>
            <a:ext cx="3310906" cy="523220"/>
          </a:xfrm>
          <a:prstGeom prst="rect">
            <a:avLst/>
          </a:prstGeom>
          <a:noFill/>
          <a:ln w="9525">
            <a:noFill/>
            <a:miter lim="800000"/>
            <a:headEnd/>
            <a:tailEnd/>
          </a:ln>
        </p:spPr>
        <p:txBody>
          <a:bodyPr wrap="square">
            <a:spAutoFit/>
          </a:bodyPr>
          <a:lstStyle/>
          <a:p>
            <a:pPr>
              <a:buFont typeface="Wingdings" pitchFamily="2" charset="2"/>
              <a:buChar char="Ø"/>
            </a:pPr>
            <a:r>
              <a:rPr lang="fr-FR" sz="2800" b="1" dirty="0">
                <a:solidFill>
                  <a:srgbClr val="CC3399"/>
                </a:solidFill>
                <a:latin typeface="Monotype Corsiva" pitchFamily="66" charset="0"/>
              </a:rPr>
              <a:t>Probabilité total </a:t>
            </a:r>
          </a:p>
        </p:txBody>
      </p:sp>
      <p:graphicFrame>
        <p:nvGraphicFramePr>
          <p:cNvPr id="11" name="Object 6"/>
          <p:cNvGraphicFramePr>
            <a:graphicFrameLocks noChangeAspect="1"/>
          </p:cNvGraphicFramePr>
          <p:nvPr/>
        </p:nvGraphicFramePr>
        <p:xfrm>
          <a:off x="2328863" y="3990812"/>
          <a:ext cx="3357562" cy="690562"/>
        </p:xfrm>
        <a:graphic>
          <a:graphicData uri="http://schemas.openxmlformats.org/presentationml/2006/ole">
            <p:oleObj spid="_x0000_s51202" name="Équation" r:id="rId6" imgW="1574640" imgH="444240" progId="Equation.3">
              <p:embed/>
            </p:oleObj>
          </a:graphicData>
        </a:graphic>
      </p:graphicFrame>
      <p:cxnSp>
        <p:nvCxnSpPr>
          <p:cNvPr id="25" name="Connecteur droit avec flèche 24"/>
          <p:cNvCxnSpPr/>
          <p:nvPr/>
        </p:nvCxnSpPr>
        <p:spPr>
          <a:xfrm rot="5400000">
            <a:off x="2308910" y="4701327"/>
            <a:ext cx="785812" cy="5715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graphicFrame>
        <p:nvGraphicFramePr>
          <p:cNvPr id="5122" name="Object 2"/>
          <p:cNvGraphicFramePr>
            <a:graphicFrameLocks noChangeAspect="1"/>
          </p:cNvGraphicFramePr>
          <p:nvPr/>
        </p:nvGraphicFramePr>
        <p:xfrm>
          <a:off x="1687895" y="5451421"/>
          <a:ext cx="1071563" cy="642937"/>
        </p:xfrm>
        <a:graphic>
          <a:graphicData uri="http://schemas.openxmlformats.org/presentationml/2006/ole">
            <p:oleObj spid="_x0000_s51203" name="Équation" r:id="rId7" imgW="660113" imgH="571252" progId="Equation.3">
              <p:embed/>
            </p:oleObj>
          </a:graphicData>
        </a:graphic>
      </p:graphicFrame>
      <p:cxnSp>
        <p:nvCxnSpPr>
          <p:cNvPr id="27" name="Connecteur droit avec flèche 26"/>
          <p:cNvCxnSpPr/>
          <p:nvPr/>
        </p:nvCxnSpPr>
        <p:spPr>
          <a:xfrm rot="5400000">
            <a:off x="3471671" y="5068314"/>
            <a:ext cx="714375" cy="15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graphicFrame>
        <p:nvGraphicFramePr>
          <p:cNvPr id="30" name="Object 3"/>
          <p:cNvGraphicFramePr>
            <a:graphicFrameLocks noChangeAspect="1"/>
          </p:cNvGraphicFramePr>
          <p:nvPr/>
        </p:nvGraphicFramePr>
        <p:xfrm>
          <a:off x="3313223" y="5537638"/>
          <a:ext cx="982662" cy="785813"/>
        </p:xfrm>
        <a:graphic>
          <a:graphicData uri="http://schemas.openxmlformats.org/presentationml/2006/ole">
            <p:oleObj spid="_x0000_s51204" name="Équation" r:id="rId8" imgW="622030" imgH="571252" progId="Equation.3">
              <p:embed/>
            </p:oleObj>
          </a:graphicData>
        </a:graphic>
      </p:graphicFrame>
      <p:cxnSp>
        <p:nvCxnSpPr>
          <p:cNvPr id="29" name="Connecteur droit avec flèche 28"/>
          <p:cNvCxnSpPr/>
          <p:nvPr/>
        </p:nvCxnSpPr>
        <p:spPr>
          <a:xfrm rot="16200000" flipH="1">
            <a:off x="5112954" y="4871544"/>
            <a:ext cx="714375" cy="428625"/>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graphicFrame>
        <p:nvGraphicFramePr>
          <p:cNvPr id="31" name="Object 4"/>
          <p:cNvGraphicFramePr>
            <a:graphicFrameLocks noChangeAspect="1"/>
          </p:cNvGraphicFramePr>
          <p:nvPr/>
        </p:nvGraphicFramePr>
        <p:xfrm>
          <a:off x="5354254" y="5521873"/>
          <a:ext cx="1401763" cy="857250"/>
        </p:xfrm>
        <a:graphic>
          <a:graphicData uri="http://schemas.openxmlformats.org/presentationml/2006/ole">
            <p:oleObj spid="_x0000_s51205" name="Équation" r:id="rId9" imgW="685800" imgH="571320" progId="Equation.3">
              <p:embed/>
            </p:oleObj>
          </a:graphicData>
        </a:graphic>
      </p:graphicFrame>
    </p:spTree>
    <p:extLst>
      <p:ext uri="{BB962C8B-B14F-4D97-AF65-F5344CB8AC3E}">
        <p14:creationId xmlns:p14="http://schemas.microsoft.com/office/powerpoint/2010/main" xmlns="" val="1908099648"/>
      </p:ext>
    </p:extLst>
  </p:cSld>
  <p:clrMapOvr>
    <a:masterClrMapping/>
  </p:clrMapOvr>
  <p:transition>
    <p:wheel spokes="8"/>
    <p:sndAc>
      <p:stSnd>
        <p:snd r:embed="rId4"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blinds(horizontal)">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15"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fltVal val="0"/>
                                          </p:val>
                                        </p:tav>
                                        <p:tav tm="100000">
                                          <p:val>
                                            <p:strVal val="#ppt_w"/>
                                          </p:val>
                                        </p:tav>
                                      </p:tavLst>
                                    </p:anim>
                                    <p:anim calcmode="lin" valueType="num">
                                      <p:cBhvr>
                                        <p:cTn id="35" dur="1000" fill="hold"/>
                                        <p:tgtEl>
                                          <p:spTgt spid="11"/>
                                        </p:tgtEl>
                                        <p:attrNameLst>
                                          <p:attrName>ppt_h</p:attrName>
                                        </p:attrNameLst>
                                      </p:cBhvr>
                                      <p:tavLst>
                                        <p:tav tm="0">
                                          <p:val>
                                            <p:fltVal val="0"/>
                                          </p:val>
                                        </p:tav>
                                        <p:tav tm="100000">
                                          <p:val>
                                            <p:strVal val="#ppt_h"/>
                                          </p:val>
                                        </p:tav>
                                      </p:tavLst>
                                    </p:anim>
                                    <p:anim calcmode="lin" valueType="num">
                                      <p:cBhvr>
                                        <p:cTn id="36"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8" fill="hold">
                      <p:stCondLst>
                        <p:cond delay="indefinite"/>
                      </p:stCondLst>
                      <p:childTnLst>
                        <p:par>
                          <p:cTn id="39" fill="hold">
                            <p:stCondLst>
                              <p:cond delay="0"/>
                            </p:stCondLst>
                            <p:childTnLst>
                              <p:par>
                                <p:cTn id="40" presetID="39" presetClass="entr" presetSubtype="0" accel="10000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ppt_h</p:attrName>
                                        </p:attrNameLst>
                                      </p:cBhvr>
                                      <p:tavLst>
                                        <p:tav tm="0">
                                          <p:val>
                                            <p:strVal val="#ppt_h/20"/>
                                          </p:val>
                                        </p:tav>
                                        <p:tav tm="50000">
                                          <p:val>
                                            <p:strVal val="#ppt_h/20"/>
                                          </p:val>
                                        </p:tav>
                                        <p:tav tm="100000">
                                          <p:val>
                                            <p:strVal val="#ppt_h"/>
                                          </p:val>
                                        </p:tav>
                                      </p:tavLst>
                                    </p:anim>
                                    <p:anim calcmode="lin" valueType="num">
                                      <p:cBhvr>
                                        <p:cTn id="43" dur="500" fill="hold"/>
                                        <p:tgtEl>
                                          <p:spTgt spid="25"/>
                                        </p:tgtEl>
                                        <p:attrNameLst>
                                          <p:attrName>ppt_w</p:attrName>
                                        </p:attrNameLst>
                                      </p:cBhvr>
                                      <p:tavLst>
                                        <p:tav tm="0">
                                          <p:val>
                                            <p:strVal val="#ppt_w+.3"/>
                                          </p:val>
                                        </p:tav>
                                        <p:tav tm="50000">
                                          <p:val>
                                            <p:strVal val="#ppt_w+.3"/>
                                          </p:val>
                                        </p:tav>
                                        <p:tav tm="100000">
                                          <p:val>
                                            <p:strVal val="#ppt_w"/>
                                          </p:val>
                                        </p:tav>
                                      </p:tavLst>
                                    </p:anim>
                                    <p:anim calcmode="lin" valueType="num">
                                      <p:cBhvr>
                                        <p:cTn id="44" dur="500" fill="hold"/>
                                        <p:tgtEl>
                                          <p:spTgt spid="25"/>
                                        </p:tgtEl>
                                        <p:attrNameLst>
                                          <p:attrName>ppt_x</p:attrName>
                                        </p:attrNameLst>
                                      </p:cBhvr>
                                      <p:tavLst>
                                        <p:tav tm="0">
                                          <p:val>
                                            <p:strVal val="#ppt_x-.3"/>
                                          </p:val>
                                        </p:tav>
                                        <p:tav tm="5000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4" presetClass="entr" presetSubtype="0" fill="hold" nodeType="clickEffect">
                                  <p:stCondLst>
                                    <p:cond delay="0"/>
                                  </p:stCondLst>
                                  <p:childTnLst>
                                    <p:set>
                                      <p:cBhvr>
                                        <p:cTn id="49" dur="1" fill="hold">
                                          <p:stCondLst>
                                            <p:cond delay="0"/>
                                          </p:stCondLst>
                                        </p:cTn>
                                        <p:tgtEl>
                                          <p:spTgt spid="5122"/>
                                        </p:tgtEl>
                                        <p:attrNameLst>
                                          <p:attrName>style.visibility</p:attrName>
                                        </p:attrNameLst>
                                      </p:cBhvr>
                                      <p:to>
                                        <p:strVal val="visible"/>
                                      </p:to>
                                    </p:set>
                                    <p:anim from="(-#ppt_w/2)" to="(#ppt_x)" calcmode="lin" valueType="num">
                                      <p:cBhvr>
                                        <p:cTn id="50" dur="600" fill="hold">
                                          <p:stCondLst>
                                            <p:cond delay="0"/>
                                          </p:stCondLst>
                                        </p:cTn>
                                        <p:tgtEl>
                                          <p:spTgt spid="5122"/>
                                        </p:tgtEl>
                                        <p:attrNameLst>
                                          <p:attrName>ppt_x</p:attrName>
                                        </p:attrNameLst>
                                      </p:cBhvr>
                                    </p:anim>
                                    <p:anim from="0" to="-1.0" calcmode="lin" valueType="num">
                                      <p:cBhvr>
                                        <p:cTn id="51" dur="200" decel="50000" autoRev="1" fill="hold">
                                          <p:stCondLst>
                                            <p:cond delay="600"/>
                                          </p:stCondLst>
                                        </p:cTn>
                                        <p:tgtEl>
                                          <p:spTgt spid="5122"/>
                                        </p:tgtEl>
                                        <p:attrNameLst>
                                          <p:attrName>xshear</p:attrName>
                                        </p:attrNameLst>
                                      </p:cBhvr>
                                    </p:anim>
                                    <p:animScale>
                                      <p:cBhvr>
                                        <p:cTn id="52" dur="200" decel="100000" autoRev="1" fill="hold">
                                          <p:stCondLst>
                                            <p:cond delay="600"/>
                                          </p:stCondLst>
                                        </p:cTn>
                                        <p:tgtEl>
                                          <p:spTgt spid="5122"/>
                                        </p:tgtEl>
                                      </p:cBhvr>
                                      <p:from x="100000" y="100000"/>
                                      <p:to x="80000" y="100000"/>
                                    </p:animScale>
                                    <p:anim by="(#ppt_h/3+#ppt_w*0.1)" calcmode="lin" valueType="num">
                                      <p:cBhvr additive="sum">
                                        <p:cTn id="53" dur="200" decel="100000" autoRev="1" fill="hold">
                                          <p:stCondLst>
                                            <p:cond delay="600"/>
                                          </p:stCondLst>
                                        </p:cTn>
                                        <p:tgtEl>
                                          <p:spTgt spid="5122"/>
                                        </p:tgtEl>
                                        <p:attrNameLst>
                                          <p:attrName>ppt_x</p:attrName>
                                        </p:attrNameLst>
                                      </p:cBhvr>
                                    </p:anim>
                                  </p:childTnLst>
                                </p:cTn>
                              </p:par>
                            </p:childTnLst>
                          </p:cTn>
                        </p:par>
                      </p:childTnLst>
                    </p:cTn>
                  </p:par>
                  <p:par>
                    <p:cTn id="54" fill="hold">
                      <p:stCondLst>
                        <p:cond delay="indefinite"/>
                      </p:stCondLst>
                      <p:childTnLst>
                        <p:par>
                          <p:cTn id="55" fill="hold">
                            <p:stCondLst>
                              <p:cond delay="0"/>
                            </p:stCondLst>
                            <p:childTnLst>
                              <p:par>
                                <p:cTn id="56" presetID="39" presetClass="entr" presetSubtype="0" accel="100000" fill="hold" nodeType="click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ppt_h</p:attrName>
                                        </p:attrNameLst>
                                      </p:cBhvr>
                                      <p:tavLst>
                                        <p:tav tm="0">
                                          <p:val>
                                            <p:strVal val="#ppt_h/20"/>
                                          </p:val>
                                        </p:tav>
                                        <p:tav tm="50000">
                                          <p:val>
                                            <p:strVal val="#ppt_h/20"/>
                                          </p:val>
                                        </p:tav>
                                        <p:tav tm="100000">
                                          <p:val>
                                            <p:strVal val="#ppt_h"/>
                                          </p:val>
                                        </p:tav>
                                      </p:tavLst>
                                    </p:anim>
                                    <p:anim calcmode="lin" valueType="num">
                                      <p:cBhvr>
                                        <p:cTn id="59" dur="500" fill="hold"/>
                                        <p:tgtEl>
                                          <p:spTgt spid="27"/>
                                        </p:tgtEl>
                                        <p:attrNameLst>
                                          <p:attrName>ppt_w</p:attrName>
                                        </p:attrNameLst>
                                      </p:cBhvr>
                                      <p:tavLst>
                                        <p:tav tm="0">
                                          <p:val>
                                            <p:strVal val="#ppt_w+.3"/>
                                          </p:val>
                                        </p:tav>
                                        <p:tav tm="50000">
                                          <p:val>
                                            <p:strVal val="#ppt_w+.3"/>
                                          </p:val>
                                        </p:tav>
                                        <p:tav tm="100000">
                                          <p:val>
                                            <p:strVal val="#ppt_w"/>
                                          </p:val>
                                        </p:tav>
                                      </p:tavLst>
                                    </p:anim>
                                    <p:anim calcmode="lin" valueType="num">
                                      <p:cBhvr>
                                        <p:cTn id="60" dur="500" fill="hold"/>
                                        <p:tgtEl>
                                          <p:spTgt spid="27"/>
                                        </p:tgtEl>
                                        <p:attrNameLst>
                                          <p:attrName>ppt_x</p:attrName>
                                        </p:attrNameLst>
                                      </p:cBhvr>
                                      <p:tavLst>
                                        <p:tav tm="0">
                                          <p:val>
                                            <p:strVal val="#ppt_x-.3"/>
                                          </p:val>
                                        </p:tav>
                                        <p:tav tm="50000">
                                          <p:val>
                                            <p:strVal val="#ppt_x"/>
                                          </p:val>
                                        </p:tav>
                                        <p:tav tm="100000">
                                          <p:val>
                                            <p:strVal val="#ppt_x"/>
                                          </p:val>
                                        </p:tav>
                                      </p:tavLst>
                                    </p:anim>
                                    <p:anim calcmode="lin" valueType="num">
                                      <p:cBhvr>
                                        <p:cTn id="61"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4" presetClass="entr" presetSubtype="0" fill="hold" nodeType="clickEffect">
                                  <p:stCondLst>
                                    <p:cond delay="0"/>
                                  </p:stCondLst>
                                  <p:childTnLst>
                                    <p:set>
                                      <p:cBhvr>
                                        <p:cTn id="65" dur="1" fill="hold">
                                          <p:stCondLst>
                                            <p:cond delay="0"/>
                                          </p:stCondLst>
                                        </p:cTn>
                                        <p:tgtEl>
                                          <p:spTgt spid="30"/>
                                        </p:tgtEl>
                                        <p:attrNameLst>
                                          <p:attrName>style.visibility</p:attrName>
                                        </p:attrNameLst>
                                      </p:cBhvr>
                                      <p:to>
                                        <p:strVal val="visible"/>
                                      </p:to>
                                    </p:set>
                                    <p:anim from="(-#ppt_w/2)" to="(#ppt_x)" calcmode="lin" valueType="num">
                                      <p:cBhvr>
                                        <p:cTn id="66" dur="600" fill="hold">
                                          <p:stCondLst>
                                            <p:cond delay="0"/>
                                          </p:stCondLst>
                                        </p:cTn>
                                        <p:tgtEl>
                                          <p:spTgt spid="30"/>
                                        </p:tgtEl>
                                        <p:attrNameLst>
                                          <p:attrName>ppt_x</p:attrName>
                                        </p:attrNameLst>
                                      </p:cBhvr>
                                    </p:anim>
                                    <p:anim from="0" to="-1.0" calcmode="lin" valueType="num">
                                      <p:cBhvr>
                                        <p:cTn id="67" dur="200" decel="50000" autoRev="1" fill="hold">
                                          <p:stCondLst>
                                            <p:cond delay="600"/>
                                          </p:stCondLst>
                                        </p:cTn>
                                        <p:tgtEl>
                                          <p:spTgt spid="30"/>
                                        </p:tgtEl>
                                        <p:attrNameLst>
                                          <p:attrName>xshear</p:attrName>
                                        </p:attrNameLst>
                                      </p:cBhvr>
                                    </p:anim>
                                    <p:animScale>
                                      <p:cBhvr>
                                        <p:cTn id="68" dur="200" decel="100000" autoRev="1" fill="hold">
                                          <p:stCondLst>
                                            <p:cond delay="600"/>
                                          </p:stCondLst>
                                        </p:cTn>
                                        <p:tgtEl>
                                          <p:spTgt spid="30"/>
                                        </p:tgtEl>
                                      </p:cBhvr>
                                      <p:from x="100000" y="100000"/>
                                      <p:to x="80000" y="100000"/>
                                    </p:animScale>
                                    <p:anim by="(#ppt_h/3+#ppt_w*0.1)" calcmode="lin" valueType="num">
                                      <p:cBhvr additive="sum">
                                        <p:cTn id="69" dur="200" decel="100000" autoRev="1" fill="hold">
                                          <p:stCondLst>
                                            <p:cond delay="600"/>
                                          </p:stCondLst>
                                        </p:cTn>
                                        <p:tgtEl>
                                          <p:spTgt spid="30"/>
                                        </p:tgtEl>
                                        <p:attrNameLst>
                                          <p:attrName>ppt_x</p:attrName>
                                        </p:attrNameLst>
                                      </p:cBhvr>
                                    </p:anim>
                                  </p:childTnLst>
                                </p:cTn>
                              </p:par>
                            </p:childTnLst>
                          </p:cTn>
                        </p:par>
                      </p:childTnLst>
                    </p:cTn>
                  </p:par>
                  <p:par>
                    <p:cTn id="70" fill="hold">
                      <p:stCondLst>
                        <p:cond delay="indefinite"/>
                      </p:stCondLst>
                      <p:childTnLst>
                        <p:par>
                          <p:cTn id="71" fill="hold">
                            <p:stCondLst>
                              <p:cond delay="0"/>
                            </p:stCondLst>
                            <p:childTnLst>
                              <p:par>
                                <p:cTn id="72" presetID="39" presetClass="entr" presetSubtype="0" accel="100000" fill="hold" nodeType="click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p:cTn id="74" dur="500" fill="hold"/>
                                        <p:tgtEl>
                                          <p:spTgt spid="29"/>
                                        </p:tgtEl>
                                        <p:attrNameLst>
                                          <p:attrName>ppt_h</p:attrName>
                                        </p:attrNameLst>
                                      </p:cBhvr>
                                      <p:tavLst>
                                        <p:tav tm="0">
                                          <p:val>
                                            <p:strVal val="#ppt_h/20"/>
                                          </p:val>
                                        </p:tav>
                                        <p:tav tm="50000">
                                          <p:val>
                                            <p:strVal val="#ppt_h/20"/>
                                          </p:val>
                                        </p:tav>
                                        <p:tav tm="100000">
                                          <p:val>
                                            <p:strVal val="#ppt_h"/>
                                          </p:val>
                                        </p:tav>
                                      </p:tavLst>
                                    </p:anim>
                                    <p:anim calcmode="lin" valueType="num">
                                      <p:cBhvr>
                                        <p:cTn id="75" dur="500" fill="hold"/>
                                        <p:tgtEl>
                                          <p:spTgt spid="29"/>
                                        </p:tgtEl>
                                        <p:attrNameLst>
                                          <p:attrName>ppt_w</p:attrName>
                                        </p:attrNameLst>
                                      </p:cBhvr>
                                      <p:tavLst>
                                        <p:tav tm="0">
                                          <p:val>
                                            <p:strVal val="#ppt_w+.3"/>
                                          </p:val>
                                        </p:tav>
                                        <p:tav tm="50000">
                                          <p:val>
                                            <p:strVal val="#ppt_w+.3"/>
                                          </p:val>
                                        </p:tav>
                                        <p:tav tm="100000">
                                          <p:val>
                                            <p:strVal val="#ppt_w"/>
                                          </p:val>
                                        </p:tav>
                                      </p:tavLst>
                                    </p:anim>
                                    <p:anim calcmode="lin" valueType="num">
                                      <p:cBhvr>
                                        <p:cTn id="76" dur="500" fill="hold"/>
                                        <p:tgtEl>
                                          <p:spTgt spid="29"/>
                                        </p:tgtEl>
                                        <p:attrNameLst>
                                          <p:attrName>ppt_x</p:attrName>
                                        </p:attrNameLst>
                                      </p:cBhvr>
                                      <p:tavLst>
                                        <p:tav tm="0">
                                          <p:val>
                                            <p:strVal val="#ppt_x-.3"/>
                                          </p:val>
                                        </p:tav>
                                        <p:tav tm="50000">
                                          <p:val>
                                            <p:strVal val="#ppt_x"/>
                                          </p:val>
                                        </p:tav>
                                        <p:tav tm="100000">
                                          <p:val>
                                            <p:strVal val="#ppt_x"/>
                                          </p:val>
                                        </p:tav>
                                      </p:tavLst>
                                    </p:anim>
                                    <p:anim calcmode="lin" valueType="num">
                                      <p:cBhvr>
                                        <p:cTn id="77"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34" presetClass="entr" presetSubtype="0" fill="hold" nodeType="clickEffect">
                                  <p:stCondLst>
                                    <p:cond delay="0"/>
                                  </p:stCondLst>
                                  <p:childTnLst>
                                    <p:set>
                                      <p:cBhvr>
                                        <p:cTn id="81" dur="1" fill="hold">
                                          <p:stCondLst>
                                            <p:cond delay="0"/>
                                          </p:stCondLst>
                                        </p:cTn>
                                        <p:tgtEl>
                                          <p:spTgt spid="31"/>
                                        </p:tgtEl>
                                        <p:attrNameLst>
                                          <p:attrName>style.visibility</p:attrName>
                                        </p:attrNameLst>
                                      </p:cBhvr>
                                      <p:to>
                                        <p:strVal val="visible"/>
                                      </p:to>
                                    </p:set>
                                    <p:anim from="(-#ppt_w/2)" to="(#ppt_x)" calcmode="lin" valueType="num">
                                      <p:cBhvr>
                                        <p:cTn id="82" dur="600" fill="hold">
                                          <p:stCondLst>
                                            <p:cond delay="0"/>
                                          </p:stCondLst>
                                        </p:cTn>
                                        <p:tgtEl>
                                          <p:spTgt spid="31"/>
                                        </p:tgtEl>
                                        <p:attrNameLst>
                                          <p:attrName>ppt_x</p:attrName>
                                        </p:attrNameLst>
                                      </p:cBhvr>
                                    </p:anim>
                                    <p:anim from="0" to="-1.0" calcmode="lin" valueType="num">
                                      <p:cBhvr>
                                        <p:cTn id="83" dur="200" decel="50000" autoRev="1" fill="hold">
                                          <p:stCondLst>
                                            <p:cond delay="600"/>
                                          </p:stCondLst>
                                        </p:cTn>
                                        <p:tgtEl>
                                          <p:spTgt spid="31"/>
                                        </p:tgtEl>
                                        <p:attrNameLst>
                                          <p:attrName>xshear</p:attrName>
                                        </p:attrNameLst>
                                      </p:cBhvr>
                                    </p:anim>
                                    <p:animScale>
                                      <p:cBhvr>
                                        <p:cTn id="84" dur="200" decel="100000" autoRev="1" fill="hold">
                                          <p:stCondLst>
                                            <p:cond delay="600"/>
                                          </p:stCondLst>
                                        </p:cTn>
                                        <p:tgtEl>
                                          <p:spTgt spid="31"/>
                                        </p:tgtEl>
                                      </p:cBhvr>
                                      <p:from x="100000" y="100000"/>
                                      <p:to x="80000" y="100000"/>
                                    </p:animScale>
                                    <p:anim by="(#ppt_h/3+#ppt_w*0.1)" calcmode="lin" valueType="num">
                                      <p:cBhvr additive="sum">
                                        <p:cTn id="85" dur="200" decel="100000" autoRev="1" fill="hold">
                                          <p:stCondLst>
                                            <p:cond delay="600"/>
                                          </p:stCondLst>
                                        </p:cTn>
                                        <p:tgtEl>
                                          <p:spTgt spid="3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515382" y="0"/>
            <a:ext cx="3380451" cy="584775"/>
          </a:xfrm>
          <a:prstGeom prst="rect">
            <a:avLst/>
          </a:prstGeom>
          <a:noFill/>
        </p:spPr>
        <p:txBody>
          <a:bodyPr wrap="square">
            <a:spAutoFit/>
          </a:bodyPr>
          <a:lstStyle/>
          <a:p>
            <a:pPr algn="ctr">
              <a:buFont typeface="Wingdings" pitchFamily="2" charset="2"/>
              <a:buChar char="Ø"/>
              <a:defRPr/>
            </a:pPr>
            <a:r>
              <a:rPr lang="fr-FR" sz="3200" b="1" dirty="0" smtClean="0">
                <a:solidFill>
                  <a:srgbClr val="CC3399"/>
                </a:solidFill>
                <a:effectLst>
                  <a:outerShdw blurRad="38100" dist="38100" dir="2700000" algn="tl">
                    <a:srgbClr val="000000">
                      <a:alpha val="43137"/>
                    </a:srgbClr>
                  </a:outerShdw>
                </a:effectLst>
                <a:latin typeface="Monotype Corsiva" pitchFamily="66" charset="0"/>
              </a:rPr>
              <a:t>Sections efficaces</a:t>
            </a:r>
            <a:endParaRPr lang="fr-FR" sz="3200" b="1" dirty="0">
              <a:solidFill>
                <a:srgbClr val="CC3399"/>
              </a:solidFill>
              <a:effectLst>
                <a:outerShdw blurRad="38100" dist="38100" dir="2700000" algn="tl">
                  <a:srgbClr val="000000">
                    <a:alpha val="43137"/>
                  </a:srgbClr>
                </a:outerShdw>
              </a:effectLst>
              <a:latin typeface="Monotype Corsiva" pitchFamily="66" charset="0"/>
            </a:endParaRPr>
          </a:p>
        </p:txBody>
      </p:sp>
      <p:sp>
        <p:nvSpPr>
          <p:cNvPr id="6" name="Rectangle 5"/>
          <p:cNvSpPr/>
          <p:nvPr/>
        </p:nvSpPr>
        <p:spPr>
          <a:xfrm>
            <a:off x="361664" y="1024692"/>
            <a:ext cx="8263721" cy="954107"/>
          </a:xfrm>
          <a:prstGeom prst="rect">
            <a:avLst/>
          </a:prstGeom>
        </p:spPr>
        <p:txBody>
          <a:bodyPr wrap="square">
            <a:spAutoFit/>
          </a:bodyPr>
          <a:lstStyle/>
          <a:p>
            <a:pPr algn="just">
              <a:defRPr/>
            </a:pPr>
            <a:r>
              <a:rPr lang="fr-FR" sz="2800" dirty="0" smtClean="0">
                <a:solidFill>
                  <a:schemeClr val="tx1"/>
                </a:solidFill>
                <a:latin typeface="Monotype Corsiva" pitchFamily="66" charset="0"/>
                <a:cs typeface="Calibri" pitchFamily="34" charset="0"/>
              </a:rPr>
              <a:t>Les sections efficaces de production des raies principales sera calculée à partir des expressions suivantes:</a:t>
            </a:r>
            <a:endParaRPr lang="fr-FR" sz="2800" dirty="0">
              <a:solidFill>
                <a:schemeClr val="tx1"/>
              </a:solidFill>
              <a:latin typeface="Monotype Corsiva" pitchFamily="66" charset="0"/>
              <a:cs typeface="Calibri" pitchFamily="34" charset="0"/>
            </a:endParaRPr>
          </a:p>
        </p:txBody>
      </p:sp>
      <p:sp>
        <p:nvSpPr>
          <p:cNvPr id="7" name="Rectangle 6"/>
          <p:cNvSpPr>
            <a:spLocks noRot="1" noChangeAspect="1" noMove="1" noResize="1" noEditPoints="1" noAdjustHandles="1" noChangeArrowheads="1" noChangeShapeType="1" noTextEdit="1"/>
          </p:cNvSpPr>
          <p:nvPr/>
        </p:nvSpPr>
        <p:spPr>
          <a:xfrm>
            <a:off x="179512" y="2348880"/>
            <a:ext cx="4824536" cy="369332"/>
          </a:xfrm>
          <a:prstGeom prst="rect">
            <a:avLst/>
          </a:prstGeom>
          <a:blipFill rotWithShape="1">
            <a:blip r:embed="rId4"/>
            <a:stretch>
              <a:fillRect b="-14754"/>
            </a:stretch>
          </a:blipFill>
          <a:effectLst>
            <a:innerShdw blurRad="114300">
              <a:prstClr val="black"/>
            </a:innerShdw>
          </a:effectLst>
        </p:spPr>
        <p:txBody>
          <a:bodyPr/>
          <a:lstStyle/>
          <a:p>
            <a:pPr>
              <a:defRPr/>
            </a:pPr>
            <a:r>
              <a:rPr lang="fr-FR" b="1">
                <a:ln w="18000">
                  <a:solidFill>
                    <a:schemeClr val="accent2">
                      <a:satMod val="140000"/>
                    </a:schemeClr>
                  </a:solidFill>
                  <a:prstDash val="solid"/>
                  <a:miter lim="800000"/>
                </a:ln>
                <a:noFill/>
                <a:effectLst>
                  <a:outerShdw blurRad="25500" dist="23000" dir="7020000" algn="tl">
                    <a:srgbClr val="000000">
                      <a:alpha val="50000"/>
                    </a:srgbClr>
                  </a:outerShdw>
                </a:effectLst>
              </a:rPr>
              <a:t> </a:t>
            </a:r>
          </a:p>
        </p:txBody>
      </p:sp>
      <p:sp>
        <p:nvSpPr>
          <p:cNvPr id="8" name="Rectangle 7"/>
          <p:cNvSpPr>
            <a:spLocks noRot="1" noChangeAspect="1" noMove="1" noResize="1" noEditPoints="1" noAdjustHandles="1" noChangeArrowheads="1" noChangeShapeType="1" noTextEdit="1"/>
          </p:cNvSpPr>
          <p:nvPr/>
        </p:nvSpPr>
        <p:spPr>
          <a:xfrm>
            <a:off x="179512" y="2924944"/>
            <a:ext cx="8755360" cy="399405"/>
          </a:xfrm>
          <a:prstGeom prst="rect">
            <a:avLst/>
          </a:prstGeom>
          <a:blipFill rotWithShape="1">
            <a:blip r:embed="rId5"/>
            <a:stretch>
              <a:fillRect b="-7463"/>
            </a:stretch>
          </a:blipFill>
          <a:ln>
            <a:solidFill>
              <a:srgbClr val="00B0F0"/>
            </a:solidFill>
          </a:ln>
          <a:effectLst>
            <a:innerShdw blurRad="114300">
              <a:prstClr val="black"/>
            </a:innerShdw>
          </a:effectLst>
        </p:spPr>
        <p:txBody>
          <a:bodyPr/>
          <a:lstStyle/>
          <a:p>
            <a:pPr>
              <a:defRPr/>
            </a:pPr>
            <a:r>
              <a:rPr lang="fr-FR">
                <a:noFill/>
              </a:rPr>
              <a:t> </a:t>
            </a:r>
          </a:p>
        </p:txBody>
      </p:sp>
      <p:sp>
        <p:nvSpPr>
          <p:cNvPr id="10" name="Rectangle 9"/>
          <p:cNvSpPr>
            <a:spLocks noRot="1" noChangeAspect="1" noMove="1" noResize="1" noEditPoints="1" noAdjustHandles="1" noChangeArrowheads="1" noChangeShapeType="1" noTextEdit="1"/>
          </p:cNvSpPr>
          <p:nvPr/>
        </p:nvSpPr>
        <p:spPr>
          <a:xfrm>
            <a:off x="179512" y="3501008"/>
            <a:ext cx="4405373" cy="412805"/>
          </a:xfrm>
          <a:prstGeom prst="rect">
            <a:avLst/>
          </a:prstGeom>
          <a:blipFill rotWithShape="1">
            <a:blip r:embed="rId6"/>
            <a:stretch>
              <a:fillRect b="-7353"/>
            </a:stretch>
          </a:blipFill>
          <a:effectLst>
            <a:innerShdw blurRad="114300">
              <a:prstClr val="black"/>
            </a:innerShdw>
          </a:effectLst>
        </p:spPr>
        <p:txBody>
          <a:bodyPr/>
          <a:lstStyle/>
          <a:p>
            <a:pPr>
              <a:defRPr/>
            </a:pPr>
            <a:r>
              <a:rPr lang="fr-FR">
                <a:noFill/>
              </a:rPr>
              <a:t> </a:t>
            </a:r>
          </a:p>
        </p:txBody>
      </p:sp>
      <p:sp>
        <p:nvSpPr>
          <p:cNvPr id="12" name="Text Box 21"/>
          <p:cNvSpPr txBox="1">
            <a:spLocks noChangeArrowheads="1"/>
          </p:cNvSpPr>
          <p:nvPr/>
        </p:nvSpPr>
        <p:spPr bwMode="auto">
          <a:xfrm>
            <a:off x="670476" y="4042130"/>
            <a:ext cx="612668" cy="461665"/>
          </a:xfrm>
          <a:prstGeom prst="rect">
            <a:avLst/>
          </a:prstGeom>
          <a:solidFill>
            <a:schemeClr val="accent2"/>
          </a:solidFill>
          <a:ln/>
        </p:spPr>
        <p:style>
          <a:lnRef idx="2">
            <a:schemeClr val="accent2"/>
          </a:lnRef>
          <a:fillRef idx="1">
            <a:schemeClr val="lt1"/>
          </a:fillRef>
          <a:effectRef idx="0">
            <a:schemeClr val="accent2"/>
          </a:effectRef>
          <a:fontRef idx="minor">
            <a:schemeClr val="dk1"/>
          </a:fontRef>
        </p:style>
        <p:txBody>
          <a:bodyPr wrap="none">
            <a:spAutoFit/>
          </a:bodyPr>
          <a:lstStyle>
            <a:lvl1pPr>
              <a:defRPr sz="2400" u="sng">
                <a:solidFill>
                  <a:schemeClr val="tx1"/>
                </a:solidFill>
                <a:latin typeface="Times New Roman" pitchFamily="18" charset="0"/>
              </a:defRPr>
            </a:lvl1pPr>
            <a:lvl2pPr marL="742950" indent="-285750">
              <a:defRPr sz="2400" u="sng">
                <a:solidFill>
                  <a:schemeClr val="tx1"/>
                </a:solidFill>
                <a:latin typeface="Times New Roman" pitchFamily="18" charset="0"/>
              </a:defRPr>
            </a:lvl2pPr>
            <a:lvl3pPr marL="1143000" indent="-228600">
              <a:defRPr sz="2400" u="sng">
                <a:solidFill>
                  <a:schemeClr val="tx1"/>
                </a:solidFill>
                <a:latin typeface="Times New Roman" pitchFamily="18" charset="0"/>
              </a:defRPr>
            </a:lvl3pPr>
            <a:lvl4pPr marL="1600200" indent="-228600">
              <a:defRPr sz="2400" u="sng">
                <a:solidFill>
                  <a:schemeClr val="tx1"/>
                </a:solidFill>
                <a:latin typeface="Times New Roman" pitchFamily="18" charset="0"/>
              </a:defRPr>
            </a:lvl4pPr>
            <a:lvl5pPr marL="2057400" indent="-228600">
              <a:defRPr sz="2400" u="sng">
                <a:solidFill>
                  <a:schemeClr val="tx1"/>
                </a:solidFill>
                <a:latin typeface="Times New Roman" pitchFamily="18" charset="0"/>
              </a:defRPr>
            </a:lvl5pPr>
            <a:lvl6pPr marL="2514600" indent="-228600" algn="ctr" eaLnBrk="0" fontAlgn="base" hangingPunct="0">
              <a:spcBef>
                <a:spcPct val="0"/>
              </a:spcBef>
              <a:spcAft>
                <a:spcPct val="0"/>
              </a:spcAft>
              <a:defRPr sz="2400" u="sng">
                <a:solidFill>
                  <a:schemeClr val="tx1"/>
                </a:solidFill>
                <a:latin typeface="Times New Roman" pitchFamily="18" charset="0"/>
              </a:defRPr>
            </a:lvl6pPr>
            <a:lvl7pPr marL="2971800" indent="-228600" algn="ctr" eaLnBrk="0" fontAlgn="base" hangingPunct="0">
              <a:spcBef>
                <a:spcPct val="0"/>
              </a:spcBef>
              <a:spcAft>
                <a:spcPct val="0"/>
              </a:spcAft>
              <a:defRPr sz="2400" u="sng">
                <a:solidFill>
                  <a:schemeClr val="tx1"/>
                </a:solidFill>
                <a:latin typeface="Times New Roman" pitchFamily="18" charset="0"/>
              </a:defRPr>
            </a:lvl7pPr>
            <a:lvl8pPr marL="3429000" indent="-228600" algn="ctr" eaLnBrk="0" fontAlgn="base" hangingPunct="0">
              <a:spcBef>
                <a:spcPct val="0"/>
              </a:spcBef>
              <a:spcAft>
                <a:spcPct val="0"/>
              </a:spcAft>
              <a:defRPr sz="2400" u="sng">
                <a:solidFill>
                  <a:schemeClr val="tx1"/>
                </a:solidFill>
                <a:latin typeface="Times New Roman" pitchFamily="18" charset="0"/>
              </a:defRPr>
            </a:lvl8pPr>
            <a:lvl9pPr marL="3886200" indent="-228600" algn="ctr" eaLnBrk="0" fontAlgn="base" hangingPunct="0">
              <a:spcBef>
                <a:spcPct val="0"/>
              </a:spcBef>
              <a:spcAft>
                <a:spcPct val="0"/>
              </a:spcAft>
              <a:defRPr sz="2400" u="sng">
                <a:solidFill>
                  <a:schemeClr val="tx1"/>
                </a:solidFill>
                <a:latin typeface="Times New Roman" pitchFamily="18" charset="0"/>
              </a:defRPr>
            </a:lvl9pPr>
          </a:lstStyle>
          <a:p>
            <a:pPr>
              <a:defRPr/>
            </a:pPr>
            <a:r>
              <a:rPr lang="fr-FR" b="1" u="none" dirty="0">
                <a:ln w="18415" cmpd="sng">
                  <a:solidFill>
                    <a:srgbClr val="FFFFFF"/>
                  </a:solidFill>
                  <a:prstDash val="solid"/>
                </a:ln>
                <a:solidFill>
                  <a:schemeClr val="tx2"/>
                </a:solidFill>
                <a:effectLst>
                  <a:outerShdw blurRad="63500" dir="3600000" algn="tl" rotWithShape="0">
                    <a:srgbClr val="000000">
                      <a:alpha val="70000"/>
                    </a:srgbClr>
                  </a:outerShdw>
                </a:effectLst>
              </a:rPr>
              <a:t>o</a:t>
            </a:r>
            <a:r>
              <a:rPr lang="fr-FR" b="1" u="none"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ù:</a:t>
            </a:r>
            <a:endParaRPr lang="en-US" b="1" u="none"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
        <p:nvSpPr>
          <p:cNvPr id="13" name="Rectangle 12"/>
          <p:cNvSpPr>
            <a:spLocks noRot="1" noChangeAspect="1" noMove="1" noResize="1" noEditPoints="1" noAdjustHandles="1" noChangeArrowheads="1" noChangeShapeType="1" noTextEdit="1"/>
          </p:cNvSpPr>
          <p:nvPr/>
        </p:nvSpPr>
        <p:spPr>
          <a:xfrm>
            <a:off x="179512" y="4725144"/>
            <a:ext cx="1633717" cy="369332"/>
          </a:xfrm>
          <a:prstGeom prst="rect">
            <a:avLst/>
          </a:prstGeom>
          <a:blipFill rotWithShape="1">
            <a:blip r:embed="rId7"/>
            <a:stretch>
              <a:fillRect t="-9836" r="-2612" b="-22951"/>
            </a:stretch>
          </a:blipFill>
        </p:spPr>
        <p:txBody>
          <a:bodyPr/>
          <a:lstStyle/>
          <a:p>
            <a:pPr>
              <a:defRPr/>
            </a:pPr>
            <a:r>
              <a:rPr lang="fr-FR">
                <a:noFill/>
              </a:rPr>
              <a:t> </a:t>
            </a:r>
          </a:p>
        </p:txBody>
      </p:sp>
      <p:sp>
        <p:nvSpPr>
          <p:cNvPr id="14" name="Rectangle 13"/>
          <p:cNvSpPr>
            <a:spLocks noChangeArrowheads="1"/>
          </p:cNvSpPr>
          <p:nvPr/>
        </p:nvSpPr>
        <p:spPr bwMode="auto">
          <a:xfrm>
            <a:off x="2031185" y="4749422"/>
            <a:ext cx="4055716" cy="307777"/>
          </a:xfrm>
          <a:prstGeom prst="rect">
            <a:avLst/>
          </a:prstGeom>
          <a:ln/>
        </p:spPr>
        <p:style>
          <a:lnRef idx="0">
            <a:schemeClr val="accent5"/>
          </a:lnRef>
          <a:fillRef idx="3">
            <a:schemeClr val="accent5"/>
          </a:fillRef>
          <a:effectRef idx="3">
            <a:schemeClr val="accent5"/>
          </a:effectRef>
          <a:fontRef idx="minor">
            <a:schemeClr val="lt1"/>
          </a:fontRef>
        </p:style>
        <p:txBody>
          <a:bodyPr wrap="square" anchor="ctr">
            <a:spAutoFit/>
          </a:bodyPr>
          <a:lstStyle/>
          <a:p>
            <a:pPr>
              <a:defRPr/>
            </a:pPr>
            <a:r>
              <a:rPr lang="fr-FR" b="1" dirty="0">
                <a:latin typeface="Calibri" pitchFamily="34" charset="0"/>
                <a:cs typeface="Calibri" pitchFamily="34" charset="0"/>
              </a:rPr>
              <a:t>la section efficace d'ionisation. </a:t>
            </a:r>
          </a:p>
        </p:txBody>
      </p:sp>
      <p:sp>
        <p:nvSpPr>
          <p:cNvPr id="15" name="Rectangle 14"/>
          <p:cNvSpPr>
            <a:spLocks noRot="1" noChangeAspect="1" noMove="1" noResize="1" noEditPoints="1" noAdjustHandles="1" noChangeArrowheads="1" noChangeShapeType="1" noTextEdit="1"/>
          </p:cNvSpPr>
          <p:nvPr/>
        </p:nvSpPr>
        <p:spPr>
          <a:xfrm>
            <a:off x="179512" y="5301208"/>
            <a:ext cx="474745" cy="369332"/>
          </a:xfrm>
          <a:prstGeom prst="rect">
            <a:avLst/>
          </a:prstGeom>
          <a:blipFill rotWithShape="1">
            <a:blip r:embed="rId8"/>
            <a:stretch>
              <a:fillRect b="-1667"/>
            </a:stretch>
          </a:blipFill>
        </p:spPr>
        <p:txBody>
          <a:bodyPr/>
          <a:lstStyle/>
          <a:p>
            <a:pPr>
              <a:defRPr/>
            </a:pPr>
            <a:endParaRPr lang="fr-FR" dirty="0">
              <a:noFill/>
            </a:endParaRPr>
          </a:p>
        </p:txBody>
      </p:sp>
      <p:sp>
        <p:nvSpPr>
          <p:cNvPr id="16" name="Rectangle 27"/>
          <p:cNvSpPr>
            <a:spLocks noChangeArrowheads="1"/>
          </p:cNvSpPr>
          <p:nvPr/>
        </p:nvSpPr>
        <p:spPr bwMode="auto">
          <a:xfrm>
            <a:off x="983712" y="5279914"/>
            <a:ext cx="5116837" cy="400110"/>
          </a:xfrm>
          <a:prstGeom prst="rect">
            <a:avLst/>
          </a:prstGeom>
          <a:ln/>
        </p:spPr>
        <p:style>
          <a:lnRef idx="0">
            <a:schemeClr val="accent5"/>
          </a:lnRef>
          <a:fillRef idx="3">
            <a:schemeClr val="accent5"/>
          </a:fillRef>
          <a:effectRef idx="3">
            <a:schemeClr val="accent5"/>
          </a:effectRef>
          <a:fontRef idx="minor">
            <a:schemeClr val="lt1"/>
          </a:fontRef>
        </p:style>
        <p:txBody>
          <a:bodyPr wrap="square" anchor="ctr">
            <a:spAutoFit/>
          </a:bodyPr>
          <a:lstStyle/>
          <a:p>
            <a:pPr>
              <a:defRPr/>
            </a:pPr>
            <a:r>
              <a:rPr lang="fr-FR" b="1" dirty="0">
                <a:latin typeface="Calibri" pitchFamily="34" charset="0"/>
                <a:cs typeface="Calibri" pitchFamily="34" charset="0"/>
              </a:rPr>
              <a:t>les rendements de fluorescences du sous-couche Li</a:t>
            </a:r>
            <a:r>
              <a:rPr lang="fr-FR" sz="2000" b="1" dirty="0">
                <a:latin typeface="Calibri" pitchFamily="34" charset="0"/>
                <a:cs typeface="Calibri" pitchFamily="34" charset="0"/>
              </a:rPr>
              <a:t>.</a:t>
            </a:r>
            <a:r>
              <a:rPr lang="fr-FR" b="1" dirty="0">
                <a:latin typeface="Calibri" pitchFamily="34" charset="0"/>
                <a:cs typeface="Calibri" pitchFamily="34" charset="0"/>
              </a:rPr>
              <a:t> </a:t>
            </a:r>
          </a:p>
        </p:txBody>
      </p:sp>
      <p:sp>
        <p:nvSpPr>
          <p:cNvPr id="17" name="Rectangle 16"/>
          <p:cNvSpPr>
            <a:spLocks noRot="1" noChangeAspect="1" noMove="1" noResize="1" noEditPoints="1" noAdjustHandles="1" noChangeArrowheads="1" noChangeShapeType="1" noTextEdit="1"/>
          </p:cNvSpPr>
          <p:nvPr/>
        </p:nvSpPr>
        <p:spPr>
          <a:xfrm>
            <a:off x="179512" y="5805264"/>
            <a:ext cx="2130648" cy="395045"/>
          </a:xfrm>
          <a:prstGeom prst="rect">
            <a:avLst/>
          </a:prstGeom>
          <a:blipFill rotWithShape="1">
            <a:blip r:embed="rId9"/>
            <a:stretch>
              <a:fillRect b="-9231"/>
            </a:stretch>
          </a:blipFill>
        </p:spPr>
        <p:txBody>
          <a:bodyPr/>
          <a:lstStyle/>
          <a:p>
            <a:pPr>
              <a:defRPr/>
            </a:pPr>
            <a:r>
              <a:rPr lang="fr-FR">
                <a:noFill/>
              </a:rPr>
              <a:t> </a:t>
            </a:r>
          </a:p>
        </p:txBody>
      </p:sp>
      <p:sp>
        <p:nvSpPr>
          <p:cNvPr id="18" name="Rectangle 30"/>
          <p:cNvSpPr>
            <a:spLocks noChangeArrowheads="1"/>
          </p:cNvSpPr>
          <p:nvPr/>
        </p:nvSpPr>
        <p:spPr bwMode="auto">
          <a:xfrm>
            <a:off x="2374710" y="5800300"/>
            <a:ext cx="3739487" cy="307777"/>
          </a:xfrm>
          <a:prstGeom prst="rect">
            <a:avLst/>
          </a:prstGeom>
          <a:ln/>
        </p:spPr>
        <p:style>
          <a:lnRef idx="0">
            <a:schemeClr val="accent5"/>
          </a:lnRef>
          <a:fillRef idx="3">
            <a:schemeClr val="accent5"/>
          </a:fillRef>
          <a:effectRef idx="3">
            <a:schemeClr val="accent5"/>
          </a:effectRef>
          <a:fontRef idx="minor">
            <a:schemeClr val="lt1"/>
          </a:fontRef>
        </p:style>
        <p:txBody>
          <a:bodyPr wrap="square" anchor="ctr">
            <a:spAutoFit/>
          </a:bodyPr>
          <a:lstStyle/>
          <a:p>
            <a:pPr>
              <a:defRPr/>
            </a:pPr>
            <a:r>
              <a:rPr lang="fr-FR" b="1" dirty="0">
                <a:latin typeface="Calibri" pitchFamily="34" charset="0"/>
                <a:cs typeface="Calibri" pitchFamily="34" charset="0"/>
              </a:rPr>
              <a:t>les probabilités de transitions de Coster-</a:t>
            </a:r>
            <a:r>
              <a:rPr lang="fr-FR" b="1" dirty="0" err="1">
                <a:latin typeface="Calibri" pitchFamily="34" charset="0"/>
                <a:cs typeface="Calibri" pitchFamily="34" charset="0"/>
              </a:rPr>
              <a:t>Kronig</a:t>
            </a:r>
            <a:r>
              <a:rPr lang="fr-FR" b="1" dirty="0">
                <a:latin typeface="Calibri" pitchFamily="34" charset="0"/>
                <a:cs typeface="Calibri" pitchFamily="34" charset="0"/>
              </a:rPr>
              <a:t>. </a:t>
            </a:r>
          </a:p>
        </p:txBody>
      </p:sp>
      <p:sp>
        <p:nvSpPr>
          <p:cNvPr id="19" name="Rectangle 18"/>
          <p:cNvSpPr>
            <a:spLocks noRot="1" noChangeAspect="1" noMove="1" noResize="1" noEditPoints="1" noAdjustHandles="1" noChangeArrowheads="1" noChangeShapeType="1" noTextEdit="1"/>
          </p:cNvSpPr>
          <p:nvPr/>
        </p:nvSpPr>
        <p:spPr>
          <a:xfrm>
            <a:off x="179512" y="6309320"/>
            <a:ext cx="1684243" cy="394852"/>
          </a:xfrm>
          <a:prstGeom prst="rect">
            <a:avLst/>
          </a:prstGeom>
          <a:blipFill rotWithShape="1">
            <a:blip r:embed="rId10"/>
            <a:stretch>
              <a:fillRect b="-9231"/>
            </a:stretch>
          </a:blipFill>
        </p:spPr>
        <p:txBody>
          <a:bodyPr/>
          <a:lstStyle/>
          <a:p>
            <a:pPr>
              <a:defRPr/>
            </a:pPr>
            <a:r>
              <a:rPr lang="fr-FR">
                <a:noFill/>
              </a:rPr>
              <a:t> </a:t>
            </a:r>
          </a:p>
        </p:txBody>
      </p:sp>
      <p:sp>
        <p:nvSpPr>
          <p:cNvPr id="20" name="Rectangle 33"/>
          <p:cNvSpPr>
            <a:spLocks noChangeArrowheads="1"/>
          </p:cNvSpPr>
          <p:nvPr/>
        </p:nvSpPr>
        <p:spPr bwMode="auto">
          <a:xfrm>
            <a:off x="2088975" y="6345816"/>
            <a:ext cx="4038869" cy="307777"/>
          </a:xfrm>
          <a:prstGeom prst="rect">
            <a:avLst/>
          </a:prstGeom>
          <a:ln/>
        </p:spPr>
        <p:style>
          <a:lnRef idx="0">
            <a:schemeClr val="accent5"/>
          </a:lnRef>
          <a:fillRef idx="3">
            <a:schemeClr val="accent5"/>
          </a:fillRef>
          <a:effectRef idx="3">
            <a:schemeClr val="accent5"/>
          </a:effectRef>
          <a:fontRef idx="minor">
            <a:schemeClr val="lt1"/>
          </a:fontRef>
        </p:style>
        <p:txBody>
          <a:bodyPr wrap="square" anchor="ctr">
            <a:spAutoFit/>
          </a:bodyPr>
          <a:lstStyle/>
          <a:p>
            <a:pPr>
              <a:defRPr/>
            </a:pPr>
            <a:r>
              <a:rPr lang="fr-FR" b="1" dirty="0">
                <a:latin typeface="Calibri" pitchFamily="34" charset="0"/>
                <a:cs typeface="Calibri" pitchFamily="34" charset="0"/>
              </a:rPr>
              <a:t>le taux d'émission de rayons X. </a:t>
            </a:r>
          </a:p>
        </p:txBody>
      </p:sp>
    </p:spTree>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amond(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amond(in)">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diamond(in)">
                                      <p:cBhvr>
                                        <p:cTn id="38" dur="20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diamond(in)">
                                      <p:cBhvr>
                                        <p:cTn id="43" dur="20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ntr" presetSubtype="16"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diamond(in)">
                                      <p:cBhvr>
                                        <p:cTn id="48" dur="20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diamond(in)">
                                      <p:cBhvr>
                                        <p:cTn id="53" dur="20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diamond(in)">
                                      <p:cBhvr>
                                        <p:cTn id="58" dur="20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8" presetClass="entr" presetSubtype="16"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diamond(in)">
                                      <p:cBhvr>
                                        <p:cTn id="63" dur="200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8" presetClass="entr" presetSubtype="16"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diamond(in)">
                                      <p:cBhvr>
                                        <p:cTn id="68" dur="20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grpId="0" nodeType="click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diamond(in)">
                                      <p:cBhvr>
                                        <p:cTn id="73"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1472" y="1680794"/>
            <a:ext cx="2257349" cy="461665"/>
          </a:xfrm>
          <a:prstGeom prst="rect">
            <a:avLst/>
          </a:prstGeom>
        </p:spPr>
        <p:txBody>
          <a:bodyPr wrap="none">
            <a:spAutoFit/>
          </a:bodyPr>
          <a:lstStyle/>
          <a:p>
            <a:pPr>
              <a:buFont typeface="Wingdings" pitchFamily="2" charset="2"/>
              <a:buChar char="Ø"/>
            </a:pPr>
            <a:r>
              <a:rPr lang="fr-FR" sz="2400" b="1" dirty="0" smtClean="0">
                <a:solidFill>
                  <a:schemeClr val="tx2"/>
                </a:solidFill>
                <a:latin typeface="Monotype Corsiva" pitchFamily="66" charset="0"/>
              </a:rPr>
              <a:t>Base de données</a:t>
            </a:r>
            <a:r>
              <a:rPr lang="fr-FR" sz="2400" b="1" dirty="0" smtClean="0">
                <a:solidFill>
                  <a:schemeClr val="tx1"/>
                </a:solidFill>
              </a:rPr>
              <a:t> </a:t>
            </a:r>
            <a:endParaRPr lang="ar-DZ" sz="2400" dirty="0">
              <a:solidFill>
                <a:schemeClr val="tx1"/>
              </a:solidFill>
            </a:endParaRPr>
          </a:p>
        </p:txBody>
      </p:sp>
      <p:sp>
        <p:nvSpPr>
          <p:cNvPr id="6" name="Rectangle 5"/>
          <p:cNvSpPr/>
          <p:nvPr/>
        </p:nvSpPr>
        <p:spPr>
          <a:xfrm>
            <a:off x="285720" y="2143116"/>
            <a:ext cx="8286808" cy="707886"/>
          </a:xfrm>
          <a:prstGeom prst="rect">
            <a:avLst/>
          </a:prstGeom>
        </p:spPr>
        <p:txBody>
          <a:bodyPr wrap="square">
            <a:spAutoFit/>
          </a:bodyPr>
          <a:lstStyle/>
          <a:p>
            <a:r>
              <a:rPr lang="fr-FR" sz="2000" dirty="0" smtClean="0">
                <a:solidFill>
                  <a:schemeClr val="tx1"/>
                </a:solidFill>
              </a:rPr>
              <a:t>      </a:t>
            </a:r>
            <a:r>
              <a:rPr lang="fr-FR" sz="2000" dirty="0" smtClean="0">
                <a:solidFill>
                  <a:schemeClr val="tx1"/>
                </a:solidFill>
                <a:latin typeface="Monotype Corsiva" pitchFamily="66" charset="0"/>
              </a:rPr>
              <a:t>Notre base de données pour les rendements de fluorescence de la couche L se fonde sur différentes publications </a:t>
            </a:r>
            <a:r>
              <a:rPr lang="fr-FR" dirty="0" smtClean="0">
                <a:solidFill>
                  <a:schemeClr val="tx1"/>
                </a:solidFill>
                <a:latin typeface="Monotype Corsiva" pitchFamily="66" charset="0"/>
              </a:rPr>
              <a:t>: </a:t>
            </a:r>
            <a:endParaRPr lang="ar-DZ" dirty="0">
              <a:solidFill>
                <a:schemeClr val="tx1"/>
              </a:solidFill>
              <a:latin typeface="Monotype Corsiva" pitchFamily="66" charset="0"/>
            </a:endParaRPr>
          </a:p>
        </p:txBody>
      </p:sp>
      <p:sp>
        <p:nvSpPr>
          <p:cNvPr id="7" name="Rectangle 6"/>
          <p:cNvSpPr/>
          <p:nvPr/>
        </p:nvSpPr>
        <p:spPr>
          <a:xfrm>
            <a:off x="285720" y="2857496"/>
            <a:ext cx="8858280" cy="707886"/>
          </a:xfrm>
          <a:prstGeom prst="rect">
            <a:avLst/>
          </a:prstGeom>
        </p:spPr>
        <p:txBody>
          <a:bodyPr wrap="square">
            <a:spAutoFit/>
          </a:bodyPr>
          <a:lstStyle/>
          <a:p>
            <a:r>
              <a:rPr lang="fr-FR" sz="2000" dirty="0" smtClean="0">
                <a:solidFill>
                  <a:schemeClr val="tx1"/>
                </a:solidFill>
                <a:latin typeface="Monotype Corsiva" pitchFamily="66" charset="0"/>
              </a:rPr>
              <a:t>(Hohmuth et al., 1963), (Bailey et al., 1967), (Sara et al., 1980), (Singh et al., 1983), </a:t>
            </a:r>
          </a:p>
          <a:p>
            <a:r>
              <a:rPr lang="fr-FR" sz="2000" dirty="0" smtClean="0">
                <a:solidFill>
                  <a:schemeClr val="tx1"/>
                </a:solidFill>
                <a:latin typeface="Monotype Corsiva" pitchFamily="66" charset="0"/>
              </a:rPr>
              <a:t>(Ertugrul, 2002)……..</a:t>
            </a:r>
            <a:endParaRPr lang="ar-DZ" sz="2000" dirty="0">
              <a:solidFill>
                <a:schemeClr val="tx1"/>
              </a:solidFill>
              <a:latin typeface="Monotype Corsiva" pitchFamily="66" charset="0"/>
            </a:endParaRPr>
          </a:p>
        </p:txBody>
      </p:sp>
      <p:sp>
        <p:nvSpPr>
          <p:cNvPr id="8" name="Rectangle 7"/>
          <p:cNvSpPr/>
          <p:nvPr/>
        </p:nvSpPr>
        <p:spPr>
          <a:xfrm>
            <a:off x="428596" y="3786190"/>
            <a:ext cx="7858180" cy="1015663"/>
          </a:xfrm>
          <a:prstGeom prst="rect">
            <a:avLst/>
          </a:prstGeom>
        </p:spPr>
        <p:txBody>
          <a:bodyPr wrap="square">
            <a:spAutoFit/>
          </a:bodyPr>
          <a:lstStyle/>
          <a:p>
            <a:r>
              <a:rPr lang="fr-FR" sz="2000" b="1" dirty="0" smtClean="0">
                <a:solidFill>
                  <a:schemeClr val="bg1"/>
                </a:solidFill>
                <a:latin typeface="Monotype Corsiva" pitchFamily="66" charset="0"/>
              </a:rPr>
              <a:t>   </a:t>
            </a:r>
            <a:r>
              <a:rPr lang="fr-FR" sz="2000" dirty="0" smtClean="0">
                <a:solidFill>
                  <a:schemeClr val="tx1"/>
                </a:solidFill>
                <a:latin typeface="Monotype Corsiva" pitchFamily="66" charset="0"/>
              </a:rPr>
              <a:t>Quand il y des différentes mesures pour la même quantité , le calcul de la valeur moyenne pondérée est donné par les deux définition suivantes (Kahoul et al., 2012) ;(Hubbell et al.,  1994)  </a:t>
            </a:r>
            <a:endParaRPr lang="ar-DZ" sz="2000" dirty="0">
              <a:solidFill>
                <a:schemeClr val="tx1"/>
              </a:solidFill>
              <a:latin typeface="Monotype Corsiva" pitchFamily="66" charset="0"/>
            </a:endParaRPr>
          </a:p>
        </p:txBody>
      </p:sp>
      <p:sp>
        <p:nvSpPr>
          <p:cNvPr id="10" name="Rectangle 9"/>
          <p:cNvSpPr/>
          <p:nvPr/>
        </p:nvSpPr>
        <p:spPr>
          <a:xfrm>
            <a:off x="736979" y="219474"/>
            <a:ext cx="7970293" cy="1200329"/>
          </a:xfrm>
          <a:prstGeom prst="rect">
            <a:avLst/>
          </a:prstGeom>
        </p:spPr>
        <p:txBody>
          <a:bodyPr wrap="square">
            <a:spAutoFit/>
          </a:bodyPr>
          <a:lstStyle/>
          <a:p>
            <a:pPr>
              <a:buFont typeface="Wingdings" pitchFamily="2" charset="2"/>
              <a:buChar char="ü"/>
            </a:pPr>
            <a:r>
              <a:rPr lang="fr-FR" sz="3600" dirty="0" smtClean="0">
                <a:solidFill>
                  <a:schemeClr val="tx2"/>
                </a:solidFill>
                <a:latin typeface="Monotype Corsiva" pitchFamily="66" charset="0"/>
              </a:rPr>
              <a:t>base de données du rendements de fluorescence de la couche L pour d’éléments</a:t>
            </a:r>
            <a:r>
              <a:rPr lang="fr-FR" sz="3600" b="1" dirty="0" smtClean="0">
                <a:ln w="18415" cmpd="sng">
                  <a:noFill/>
                  <a:prstDash val="solid"/>
                </a:ln>
                <a:solidFill>
                  <a:schemeClr val="tx2"/>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 23≤ Z ≤ 96</a:t>
            </a:r>
            <a:r>
              <a:rPr lang="fr-FR" sz="3600" dirty="0" smtClean="0">
                <a:solidFill>
                  <a:schemeClr val="tx2"/>
                </a:solidFill>
                <a:latin typeface="Monotype Corsiva" pitchFamily="66" charset="0"/>
              </a:rPr>
              <a:t>  </a:t>
            </a:r>
            <a:endParaRPr lang="ar-DZ" sz="3600" b="1" dirty="0">
              <a:solidFill>
                <a:schemeClr val="tx2"/>
              </a:solidFill>
              <a:latin typeface="Monotype Corsiva" pitchFamily="66" charset="0"/>
            </a:endParaRPr>
          </a:p>
        </p:txBody>
      </p:sp>
    </p:spTree>
    <p:extLst>
      <p:ext uri="{BB962C8B-B14F-4D97-AF65-F5344CB8AC3E}">
        <p14:creationId xmlns:p14="http://schemas.microsoft.com/office/powerpoint/2010/main" xmlns="" val="3466913985"/>
      </p:ext>
    </p:extLst>
  </p:cSld>
  <p:clrMapOvr>
    <a:masterClrMapping/>
  </p:clrMapOvr>
  <p:transition>
    <p:wheel spokes="8"/>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DZ"/>
          </a:p>
        </p:txBody>
      </p:sp>
      <p:pic>
        <p:nvPicPr>
          <p:cNvPr id="63489"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 y="3216166"/>
            <a:ext cx="519545" cy="394137"/>
          </a:xfrm>
          <a:prstGeom prst="rect">
            <a:avLst/>
          </a:prstGeom>
          <a:noFill/>
        </p:spPr>
      </p:pic>
      <p:sp>
        <p:nvSpPr>
          <p:cNvPr id="63491" name="Rectangle 3"/>
          <p:cNvSpPr>
            <a:spLocks noChangeArrowheads="1"/>
          </p:cNvSpPr>
          <p:nvPr/>
        </p:nvSpPr>
        <p:spPr bwMode="auto">
          <a:xfrm rot="10800000" flipV="1">
            <a:off x="346842" y="3171130"/>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  Est la valeur expérimentale</a:t>
            </a:r>
            <a:r>
              <a:rPr kumimoji="0" lang="fr-FR" sz="2400" b="0" i="0" u="none" strike="noStrike" cap="none" normalizeH="0" baseline="0" dirty="0" smtClean="0">
                <a:ln>
                  <a:noFill/>
                </a:ln>
                <a:solidFill>
                  <a:schemeClr val="tx1"/>
                </a:solidFill>
                <a:effectLst/>
                <a:latin typeface="Monotype Corsiva" pitchFamily="66" charset="0"/>
                <a:cs typeface="Arial" pitchFamily="34" charset="0"/>
              </a:rPr>
              <a:t> </a:t>
            </a:r>
          </a:p>
        </p:txBody>
      </p:sp>
      <p:sp>
        <p:nvSpPr>
          <p:cNvPr id="63493" name="Rectangle 5"/>
          <p:cNvSpPr>
            <a:spLocks noChangeArrowheads="1"/>
          </p:cNvSpPr>
          <p:nvPr/>
        </p:nvSpPr>
        <p:spPr bwMode="auto">
          <a:xfrm>
            <a:off x="0" y="3862553"/>
            <a:ext cx="34977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Δ</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3492"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2248" y="3894083"/>
            <a:ext cx="464366" cy="378372"/>
          </a:xfrm>
          <a:prstGeom prst="rect">
            <a:avLst/>
          </a:prstGeom>
          <a:noFill/>
        </p:spPr>
      </p:pic>
      <p:sp>
        <p:nvSpPr>
          <p:cNvPr id="63494" name="Rectangle 6"/>
          <p:cNvSpPr>
            <a:spLocks noChangeArrowheads="1"/>
          </p:cNvSpPr>
          <p:nvPr/>
        </p:nvSpPr>
        <p:spPr bwMode="auto">
          <a:xfrm>
            <a:off x="583324" y="3835619"/>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représente l'incertitude de la valeur expérimentale. </a:t>
            </a:r>
            <a:endParaRPr kumimoji="0" lang="fr-FR" sz="2400" b="0" i="0" u="none" strike="noStrike" cap="none" normalizeH="0" baseline="0" dirty="0" smtClean="0">
              <a:ln>
                <a:noFill/>
              </a:ln>
              <a:solidFill>
                <a:schemeClr val="tx1"/>
              </a:solidFill>
              <a:effectLst/>
              <a:latin typeface="Monotype Corsiva" pitchFamily="66" charset="0"/>
              <a:cs typeface="Arial" pitchFamily="34" charset="0"/>
            </a:endParaRPr>
          </a:p>
        </p:txBody>
      </p:sp>
      <p:sp>
        <p:nvSpPr>
          <p:cNvPr id="8" name="Rectangle 4"/>
          <p:cNvSpPr>
            <a:spLocks noChangeArrowheads="1"/>
          </p:cNvSpPr>
          <p:nvPr/>
        </p:nvSpPr>
        <p:spPr bwMode="auto">
          <a:xfrm>
            <a:off x="318237" y="522243"/>
            <a:ext cx="607223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fr-FR" sz="2400" b="1" i="0" u="none" strike="noStrike" cap="none" normalizeH="0" baseline="0" dirty="0" smtClean="0">
                <a:ln>
                  <a:noFill/>
                </a:ln>
                <a:solidFill>
                  <a:schemeClr val="tx2"/>
                </a:solidFill>
                <a:effectLst/>
                <a:latin typeface="Monotype Corsiva" pitchFamily="66" charset="0"/>
                <a:ea typeface="Calibri" pitchFamily="34" charset="0"/>
                <a:cs typeface="Times New Roman" pitchFamily="18" charset="0"/>
              </a:rPr>
              <a:t>La valeur moyenne pondéré et donne par :</a:t>
            </a:r>
            <a:endParaRPr kumimoji="0" lang="fr-FR" sz="2400" b="0" i="0" u="none" strike="noStrike" cap="none" normalizeH="0" baseline="0" dirty="0" smtClean="0">
              <a:ln>
                <a:noFill/>
              </a:ln>
              <a:solidFill>
                <a:schemeClr val="tx2"/>
              </a:solidFill>
              <a:effectLst/>
              <a:latin typeface="Monotype Corsiva"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63495" name="Object 7"/>
          <p:cNvGraphicFramePr>
            <a:graphicFrameLocks noChangeAspect="1"/>
          </p:cNvGraphicFramePr>
          <p:nvPr/>
        </p:nvGraphicFramePr>
        <p:xfrm>
          <a:off x="1034831" y="1427053"/>
          <a:ext cx="5595938" cy="952500"/>
        </p:xfrm>
        <a:graphic>
          <a:graphicData uri="http://schemas.openxmlformats.org/presentationml/2006/ole">
            <p:oleObj spid="_x0000_s63495" name="Équation" r:id="rId6" imgW="2006280" imgH="495000" progId="Equation.3">
              <p:embed/>
            </p:oleObj>
          </a:graphicData>
        </a:graphic>
      </p:graphicFrame>
    </p:spTree>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3495"/>
                                        </p:tgtEl>
                                        <p:attrNameLst>
                                          <p:attrName>style.visibility</p:attrName>
                                        </p:attrNameLst>
                                      </p:cBhvr>
                                      <p:to>
                                        <p:strVal val="visible"/>
                                      </p:to>
                                    </p:set>
                                    <p:animEffect transition="in" filter="diamond(in)">
                                      <p:cBhvr>
                                        <p:cTn id="12" dur="2000"/>
                                        <p:tgtEl>
                                          <p:spTgt spid="6349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3489"/>
                                        </p:tgtEl>
                                        <p:attrNameLst>
                                          <p:attrName>style.visibility</p:attrName>
                                        </p:attrNameLst>
                                      </p:cBhvr>
                                      <p:to>
                                        <p:strVal val="visible"/>
                                      </p:to>
                                    </p:set>
                                    <p:animEffect transition="in" filter="checkerboard(across)">
                                      <p:cBhvr>
                                        <p:cTn id="17" dur="500"/>
                                        <p:tgtEl>
                                          <p:spTgt spid="6348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3491"/>
                                        </p:tgtEl>
                                        <p:attrNameLst>
                                          <p:attrName>style.visibility</p:attrName>
                                        </p:attrNameLst>
                                      </p:cBhvr>
                                      <p:to>
                                        <p:strVal val="visible"/>
                                      </p:to>
                                    </p:set>
                                    <p:animEffect transition="in" filter="checkerboard(across)">
                                      <p:cBhvr>
                                        <p:cTn id="22" dur="500"/>
                                        <p:tgtEl>
                                          <p:spTgt spid="6349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3493"/>
                                        </p:tgtEl>
                                        <p:attrNameLst>
                                          <p:attrName>style.visibility</p:attrName>
                                        </p:attrNameLst>
                                      </p:cBhvr>
                                      <p:to>
                                        <p:strVal val="visible"/>
                                      </p:to>
                                    </p:set>
                                    <p:animEffect transition="in" filter="box(in)">
                                      <p:cBhvr>
                                        <p:cTn id="27" dur="500"/>
                                        <p:tgtEl>
                                          <p:spTgt spid="6349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3492"/>
                                        </p:tgtEl>
                                        <p:attrNameLst>
                                          <p:attrName>style.visibility</p:attrName>
                                        </p:attrNameLst>
                                      </p:cBhvr>
                                      <p:to>
                                        <p:strVal val="visible"/>
                                      </p:to>
                                    </p:set>
                                    <p:animEffect transition="in" filter="box(in)">
                                      <p:cBhvr>
                                        <p:cTn id="32" dur="500"/>
                                        <p:tgtEl>
                                          <p:spTgt spid="63492"/>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63494"/>
                                        </p:tgtEl>
                                        <p:attrNameLst>
                                          <p:attrName>style.visibility</p:attrName>
                                        </p:attrNameLst>
                                      </p:cBhvr>
                                      <p:to>
                                        <p:strVal val="visible"/>
                                      </p:to>
                                    </p:set>
                                    <p:animEffect transition="in" filter="checkerboard(across)">
                                      <p:cBhvr>
                                        <p:cTn id="37" dur="500"/>
                                        <p:tgtEl>
                                          <p:spTgt spid="63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p:bldP spid="63493" grpId="0"/>
      <p:bldP spid="63494"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252851" y="1327635"/>
            <a:ext cx="800102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        </a:t>
            </a:r>
            <a:r>
              <a:rPr kumimoji="0" lang="fr-FR" sz="3200" i="0"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rPr>
              <a:t>nous présentons  dans un tableau la base de données des </a:t>
            </a:r>
            <a:r>
              <a:rPr kumimoji="0" lang="fr-FR" sz="3200" i="0" u="none" strike="noStrike" cap="none" normalizeH="0" baseline="0" smtClean="0">
                <a:ln>
                  <a:noFill/>
                </a:ln>
                <a:solidFill>
                  <a:schemeClr val="tx1"/>
                </a:solidFill>
                <a:effectLst/>
                <a:latin typeface="Monotype Corsiva" pitchFamily="66" charset="0"/>
                <a:ea typeface="Times New Roman" pitchFamily="18" charset="0"/>
                <a:cs typeface="Times New Roman" pitchFamily="18" charset="0"/>
              </a:rPr>
              <a:t>rendements defluorescence </a:t>
            </a:r>
            <a:r>
              <a:rPr kumimoji="0" lang="fr-FR" sz="3200" i="0"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rPr>
              <a:t>moyens expérimentaux de la couche L ainsi que l'incertitude de cette valeur pour les éléments atomiques de Z= 23-96. la référence ou on a tiré la valeur, la valeur moyenne pondéré</a:t>
            </a:r>
            <a:r>
              <a:rPr kumimoji="0" lang="fr-FR" sz="3200" i="0" u="none" strike="noStrike" cap="none" normalizeH="0" dirty="0" smtClean="0">
                <a:ln>
                  <a:noFill/>
                </a:ln>
                <a:solidFill>
                  <a:schemeClr val="tx1"/>
                </a:solidFill>
                <a:effectLst/>
                <a:latin typeface="Monotype Corsiva" pitchFamily="66" charset="0"/>
                <a:ea typeface="Times New Roman" pitchFamily="18" charset="0"/>
                <a:cs typeface="Times New Roman" pitchFamily="18" charset="0"/>
              </a:rPr>
              <a:t> </a:t>
            </a:r>
            <a:r>
              <a:rPr lang="fr-FR" sz="3200" dirty="0" smtClean="0">
                <a:solidFill>
                  <a:schemeClr val="tx1"/>
                </a:solidFill>
                <a:latin typeface="Monotype Corsiva" pitchFamily="66" charset="0"/>
                <a:ea typeface="Times New Roman" pitchFamily="18" charset="0"/>
                <a:cs typeface="Times New Roman" pitchFamily="18" charset="0"/>
              </a:rPr>
              <a:t>est aussi présenté dans le même tableau</a:t>
            </a:r>
            <a:endParaRPr kumimoji="0" lang="fr-FR" sz="3200" i="0" u="none" strike="noStrike" cap="none" normalizeH="0" baseline="0" dirty="0" smtClean="0">
              <a:ln>
                <a:noFill/>
              </a:ln>
              <a:solidFill>
                <a:schemeClr val="tx1"/>
              </a:solidFill>
              <a:effectLst/>
              <a:latin typeface="Monotype Corsiva" pitchFamily="66" charset="0"/>
              <a:cs typeface="Arial" pitchFamily="34" charset="0"/>
            </a:endParaRPr>
          </a:p>
        </p:txBody>
      </p:sp>
    </p:spTree>
  </p:cSld>
  <p:clrMapOvr>
    <a:masterClrMapping/>
  </p:clrMapOvr>
  <p:transition>
    <p:wheel spokes="8"/>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0" y="0"/>
          <a:ext cx="8085220" cy="6857999"/>
        </p:xfrm>
        <a:graphic>
          <a:graphicData uri="http://schemas.openxmlformats.org/drawingml/2006/table">
            <a:tbl>
              <a:tblPr firstRow="1" bandRow="1">
                <a:tableStyleId>{5C22544A-7EE6-4342-B048-85BDC9FD1C3A}</a:tableStyleId>
              </a:tblPr>
              <a:tblGrid>
                <a:gridCol w="2021305"/>
                <a:gridCol w="2021305"/>
                <a:gridCol w="2021305"/>
                <a:gridCol w="2021305"/>
              </a:tblGrid>
              <a:tr h="565402">
                <a:tc>
                  <a:txBody>
                    <a:bodyPr/>
                    <a:lstStyle/>
                    <a:p>
                      <a:pPr rtl="1"/>
                      <a:r>
                        <a:rPr lang="fr-FR" sz="1800" b="1" kern="1200" dirty="0" smtClean="0">
                          <a:solidFill>
                            <a:schemeClr val="lt1"/>
                          </a:solidFill>
                          <a:latin typeface="+mn-lt"/>
                          <a:ea typeface="+mn-ea"/>
                          <a:cs typeface="+mn-cs"/>
                        </a:rPr>
                        <a:t>         Z</a:t>
                      </a:r>
                      <a:endParaRPr lang="ar-DZ"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fr-FR" sz="1200" dirty="0" smtClean="0">
                          <a:solidFill>
                            <a:schemeClr val="tx1"/>
                          </a:solidFill>
                        </a:rPr>
                        <a:t>      </a:t>
                      </a:r>
                      <a:r>
                        <a:rPr lang="fr-FR" sz="1200" dirty="0" smtClean="0">
                          <a:solidFill>
                            <a:schemeClr val="bg1"/>
                          </a:solidFill>
                        </a:rPr>
                        <a:t>     </a:t>
                      </a:r>
                      <a:r>
                        <a:rPr lang="fr-FR" sz="1200" dirty="0" smtClean="0">
                          <a:solidFill>
                            <a:schemeClr val="tx1"/>
                          </a:solidFill>
                        </a:rPr>
                        <a:t>  </a:t>
                      </a:r>
                      <a:endParaRPr lang="ar-DZ" sz="1200" dirty="0" smtClean="0">
                        <a:solidFill>
                          <a:schemeClr val="tx1"/>
                        </a:solidFill>
                      </a:endParaRPr>
                    </a:p>
                    <a:p>
                      <a:pPr marL="0" marR="0" indent="0" algn="l" defTabSz="914400" rtl="1" eaLnBrk="1" fontAlgn="auto" latinLnBrk="0" hangingPunct="1">
                        <a:lnSpc>
                          <a:spcPct val="100000"/>
                        </a:lnSpc>
                        <a:spcBef>
                          <a:spcPts val="0"/>
                        </a:spcBef>
                        <a:spcAft>
                          <a:spcPts val="0"/>
                        </a:spcAft>
                        <a:buClrTx/>
                        <a:buSzTx/>
                        <a:buFontTx/>
                        <a:buNone/>
                        <a:tabLst/>
                        <a:defRPr/>
                      </a:pPr>
                      <a:r>
                        <a:rPr lang="fr-FR" dirty="0" smtClean="0">
                          <a:solidFill>
                            <a:schemeClr val="tx1"/>
                          </a:solidFill>
                        </a:rPr>
                        <a:t>       </a:t>
                      </a:r>
                      <a:r>
                        <a:rPr lang="fr-FR" dirty="0" smtClean="0"/>
                        <a:t> </a:t>
                      </a:r>
                      <a:endParaRPr lang="ar-DZ" dirty="0" smtClean="0"/>
                    </a:p>
                  </a:txBody>
                  <a:tcPr/>
                </a:tc>
                <a:tc>
                  <a:txBody>
                    <a:bodyPr/>
                    <a:lstStyle/>
                    <a:p>
                      <a:pPr rtl="1"/>
                      <a:r>
                        <a:rPr lang="fr-FR" sz="1800" b="1" kern="1200" dirty="0" smtClean="0">
                          <a:solidFill>
                            <a:schemeClr val="lt1"/>
                          </a:solidFill>
                          <a:latin typeface="+mn-lt"/>
                          <a:ea typeface="+mn-ea"/>
                          <a:cs typeface="+mn-cs"/>
                        </a:rPr>
                        <a:t>Références</a:t>
                      </a:r>
                      <a:endParaRPr lang="ar-DZ" dirty="0"/>
                    </a:p>
                  </a:txBody>
                  <a:tcPr/>
                </a:tc>
                <a:tc>
                  <a:txBody>
                    <a:bodyPr/>
                    <a:lstStyle/>
                    <a:p>
                      <a:pPr rtl="1"/>
                      <a:endParaRPr lang="ar-DZ" dirty="0"/>
                    </a:p>
                  </a:txBody>
                  <a:tcPr/>
                </a:tc>
              </a:tr>
              <a:tr h="942337">
                <a:tc>
                  <a:txBody>
                    <a:bodyPr/>
                    <a:lstStyle/>
                    <a:p>
                      <a:r>
                        <a:rPr lang="fr-FR" sz="1800" kern="1200" dirty="0" smtClean="0">
                          <a:solidFill>
                            <a:schemeClr val="dk1"/>
                          </a:solidFill>
                          <a:latin typeface="+mn-lt"/>
                          <a:ea typeface="+mn-ea"/>
                          <a:cs typeface="+mn-cs"/>
                        </a:rPr>
                        <a:t>23, V</a:t>
                      </a:r>
                    </a:p>
                    <a:p>
                      <a:pPr rtl="1"/>
                      <a:endParaRPr lang="ar-DZ" dirty="0"/>
                    </a:p>
                  </a:txBody>
                  <a:tcPr/>
                </a:tc>
                <a:tc>
                  <a:txBody>
                    <a:bodyPr/>
                    <a:lstStyle/>
                    <a:p>
                      <a:r>
                        <a:rPr lang="fr-FR" sz="1800" kern="1200" dirty="0" smtClean="0">
                          <a:solidFill>
                            <a:schemeClr val="dk1"/>
                          </a:solidFill>
                          <a:latin typeface="+mn-lt"/>
                          <a:ea typeface="+mn-ea"/>
                          <a:cs typeface="+mn-cs"/>
                        </a:rPr>
                        <a:t>0.00235 ± 0.00025</a:t>
                      </a:r>
                    </a:p>
                    <a:p>
                      <a:pPr rtl="1"/>
                      <a:endParaRPr lang="ar-DZ" dirty="0"/>
                    </a:p>
                  </a:txBody>
                  <a:tcPr/>
                </a:tc>
                <a:tc>
                  <a:txBody>
                    <a:bodyPr/>
                    <a:lstStyle/>
                    <a:p>
                      <a:r>
                        <a:rPr lang="fr-FR" sz="1800" kern="1200" dirty="0" smtClean="0">
                          <a:solidFill>
                            <a:schemeClr val="dk1"/>
                          </a:solidFill>
                          <a:latin typeface="+mn-lt"/>
                          <a:ea typeface="+mn-ea"/>
                          <a:cs typeface="+mn-cs"/>
                        </a:rPr>
                        <a:t>(</a:t>
                      </a:r>
                      <a:r>
                        <a:rPr lang="fr-FR" sz="1800" kern="1200" dirty="0" err="1" smtClean="0">
                          <a:solidFill>
                            <a:schemeClr val="dk1"/>
                          </a:solidFill>
                          <a:latin typeface="+mn-lt"/>
                          <a:ea typeface="+mn-ea"/>
                          <a:cs typeface="+mn-cs"/>
                        </a:rPr>
                        <a:t>Konstantinov</a:t>
                      </a:r>
                      <a:r>
                        <a:rPr lang="fr-FR" sz="1800" kern="1200" dirty="0" smtClean="0">
                          <a:solidFill>
                            <a:schemeClr val="dk1"/>
                          </a:solidFill>
                          <a:latin typeface="+mn-lt"/>
                          <a:ea typeface="+mn-ea"/>
                          <a:cs typeface="+mn-cs"/>
                        </a:rPr>
                        <a:t> et al., 1960)</a:t>
                      </a:r>
                    </a:p>
                    <a:p>
                      <a:pPr rtl="1"/>
                      <a:endParaRPr lang="ar-DZ" dirty="0"/>
                    </a:p>
                  </a:txBody>
                  <a:tcPr/>
                </a:tc>
                <a:tc>
                  <a:txBody>
                    <a:bodyPr/>
                    <a:lstStyle/>
                    <a:p>
                      <a:r>
                        <a:rPr lang="fr-FR" sz="1800" kern="1200" dirty="0" smtClean="0">
                          <a:solidFill>
                            <a:schemeClr val="dk1"/>
                          </a:solidFill>
                          <a:latin typeface="+mn-lt"/>
                          <a:ea typeface="+mn-ea"/>
                          <a:cs typeface="+mn-cs"/>
                        </a:rPr>
                        <a:t>0.0024</a:t>
                      </a:r>
                      <a:endParaRPr lang="fr-FR" dirty="0" smtClean="0"/>
                    </a:p>
                    <a:p>
                      <a:pPr rtl="1"/>
                      <a:endParaRPr lang="ar-DZ" dirty="0"/>
                    </a:p>
                  </a:txBody>
                  <a:tcPr/>
                </a:tc>
              </a:tr>
              <a:tr h="1821852">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lang="fr-FR" sz="1800" kern="1200" dirty="0" smtClean="0">
                        <a:solidFill>
                          <a:schemeClr val="dk1"/>
                        </a:solidFill>
                        <a:latin typeface="+mn-lt"/>
                        <a:ea typeface="+mn-ea"/>
                        <a:cs typeface="+mn-cs"/>
                      </a:endParaRPr>
                    </a:p>
                    <a:p>
                      <a:pPr marL="0" marR="0" indent="0" algn="l" defTabSz="914400" rtl="1"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42, Mo</a:t>
                      </a:r>
                    </a:p>
                    <a:p>
                      <a:pPr rtl="1"/>
                      <a:endParaRPr lang="ar-DZ" dirty="0"/>
                    </a:p>
                  </a:txBody>
                  <a:tcPr/>
                </a:tc>
                <a:tc>
                  <a:txBody>
                    <a:bodyPr/>
                    <a:lstStyle/>
                    <a:p>
                      <a:r>
                        <a:rPr kumimoji="0" lang="fr-FR" sz="1800" kern="1200" dirty="0" smtClean="0">
                          <a:solidFill>
                            <a:schemeClr val="dk1"/>
                          </a:solidFill>
                          <a:latin typeface="+mn-lt"/>
                          <a:ea typeface="+mn-ea"/>
                          <a:cs typeface="+mn-cs"/>
                        </a:rPr>
                        <a:t>0.0316 ± 0.0016</a:t>
                      </a:r>
                    </a:p>
                    <a:p>
                      <a:r>
                        <a:rPr kumimoji="0" lang="fr-FR" sz="1800" kern="1200" dirty="0" smtClean="0">
                          <a:solidFill>
                            <a:schemeClr val="dk1"/>
                          </a:solidFill>
                          <a:latin typeface="+mn-lt"/>
                          <a:ea typeface="+mn-ea"/>
                          <a:cs typeface="+mn-cs"/>
                        </a:rPr>
                        <a:t>0.0380 ± 0.003</a:t>
                      </a:r>
                    </a:p>
                    <a:p>
                      <a:r>
                        <a:rPr kumimoji="0" lang="fr-FR" sz="1800" kern="1200" dirty="0" smtClean="0">
                          <a:solidFill>
                            <a:schemeClr val="dk1"/>
                          </a:solidFill>
                          <a:latin typeface="+mn-lt"/>
                          <a:ea typeface="+mn-ea"/>
                          <a:cs typeface="+mn-cs"/>
                        </a:rPr>
                        <a:t>0.035 ± 0.003</a:t>
                      </a:r>
                    </a:p>
                    <a:p>
                      <a:pPr rtl="1"/>
                      <a:endParaRPr lang="ar-DZ" dirty="0"/>
                    </a:p>
                  </a:txBody>
                  <a:tcPr/>
                </a:tc>
                <a:tc>
                  <a:txBody>
                    <a:bodyPr/>
                    <a:lstStyle/>
                    <a:p>
                      <a:r>
                        <a:rPr kumimoji="0" lang="fr-FR" sz="2000" kern="1200" dirty="0" smtClean="0">
                          <a:solidFill>
                            <a:schemeClr val="dk1"/>
                          </a:solidFill>
                          <a:latin typeface="+mn-lt"/>
                          <a:ea typeface="+mn-ea"/>
                          <a:cs typeface="+mn-cs"/>
                        </a:rPr>
                        <a:t>(</a:t>
                      </a:r>
                      <a:r>
                        <a:rPr kumimoji="0" lang="fr-FR" sz="1800" kern="1200" dirty="0" smtClean="0">
                          <a:solidFill>
                            <a:schemeClr val="dk1"/>
                          </a:solidFill>
                          <a:latin typeface="+mn-lt"/>
                          <a:ea typeface="+mn-ea"/>
                          <a:cs typeface="+mn-cs"/>
                        </a:rPr>
                        <a:t>Singh et al., 1983)</a:t>
                      </a:r>
                    </a:p>
                    <a:p>
                      <a:r>
                        <a:rPr kumimoji="0" lang="fr-FR" sz="1800" kern="1200" dirty="0" smtClean="0">
                          <a:solidFill>
                            <a:schemeClr val="dk1"/>
                          </a:solidFill>
                          <a:latin typeface="+mn-lt"/>
                          <a:ea typeface="+mn-ea"/>
                          <a:cs typeface="+mn-cs"/>
                        </a:rPr>
                        <a:t>(</a:t>
                      </a:r>
                      <a:r>
                        <a:rPr kumimoji="0" lang="fr-FR" sz="1800" kern="1200" dirty="0" err="1" smtClean="0">
                          <a:solidFill>
                            <a:schemeClr val="dk1"/>
                          </a:solidFill>
                          <a:latin typeface="+mn-lt"/>
                          <a:ea typeface="+mn-ea"/>
                          <a:cs typeface="+mn-cs"/>
                        </a:rPr>
                        <a:t>Garg</a:t>
                      </a:r>
                      <a:r>
                        <a:rPr kumimoji="0" lang="fr-FR" sz="1800" kern="1200" dirty="0" smtClean="0">
                          <a:solidFill>
                            <a:schemeClr val="dk1"/>
                          </a:solidFill>
                          <a:latin typeface="+mn-lt"/>
                          <a:ea typeface="+mn-ea"/>
                          <a:cs typeface="+mn-cs"/>
                        </a:rPr>
                        <a:t> et al., 1992)</a:t>
                      </a:r>
                    </a:p>
                    <a:p>
                      <a:r>
                        <a:rPr kumimoji="0" lang="fr-FR" sz="1800" kern="1200" dirty="0" smtClean="0">
                          <a:solidFill>
                            <a:schemeClr val="dk1"/>
                          </a:solidFill>
                          <a:latin typeface="+mn-lt"/>
                          <a:ea typeface="+mn-ea"/>
                          <a:cs typeface="+mn-cs"/>
                        </a:rPr>
                        <a:t>(Ertugrul, 2002)</a:t>
                      </a:r>
                    </a:p>
                    <a:p>
                      <a:pPr marL="0" marR="0" indent="0" algn="l" defTabSz="914400" rtl="1" eaLnBrk="1" fontAlgn="auto" latinLnBrk="0" hangingPunct="1">
                        <a:lnSpc>
                          <a:spcPct val="100000"/>
                        </a:lnSpc>
                        <a:spcBef>
                          <a:spcPts val="0"/>
                        </a:spcBef>
                        <a:spcAft>
                          <a:spcPts val="0"/>
                        </a:spcAft>
                        <a:buClrTx/>
                        <a:buSzTx/>
                        <a:buFontTx/>
                        <a:buNone/>
                        <a:tabLst/>
                        <a:defRPr/>
                      </a:pPr>
                      <a:endParaRPr lang="ar-DZ"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lang="fr-FR" dirty="0" smtClean="0"/>
                    </a:p>
                    <a:p>
                      <a:pPr rtl="1"/>
                      <a:r>
                        <a:rPr kumimoji="0" lang="fr-FR" sz="1800" kern="1200" dirty="0" smtClean="0">
                          <a:solidFill>
                            <a:schemeClr val="dk1"/>
                          </a:solidFill>
                          <a:latin typeface="+mn-lt"/>
                          <a:ea typeface="+mn-ea"/>
                          <a:cs typeface="+mn-cs"/>
                        </a:rPr>
                        <a:t>0.0334</a:t>
                      </a:r>
                      <a:endParaRPr lang="ar-DZ" dirty="0"/>
                    </a:p>
                  </a:txBody>
                  <a:tcPr/>
                </a:tc>
              </a:tr>
              <a:tr h="3528408">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57, La</a:t>
                      </a:r>
                    </a:p>
                    <a:p>
                      <a:pPr rtl="1"/>
                      <a:endParaRPr lang="ar-DZ" dirty="0"/>
                    </a:p>
                  </a:txBody>
                  <a:tcPr/>
                </a:tc>
                <a:tc>
                  <a:txBody>
                    <a:bodyPr/>
                    <a:lstStyle/>
                    <a:p>
                      <a:r>
                        <a:rPr kumimoji="0" lang="fr-FR" sz="1800" kern="1200" dirty="0" smtClean="0">
                          <a:solidFill>
                            <a:schemeClr val="dk1"/>
                          </a:solidFill>
                          <a:latin typeface="+mn-lt"/>
                          <a:ea typeface="+mn-ea"/>
                          <a:cs typeface="+mn-cs"/>
                        </a:rPr>
                        <a:t>0.092 ± 0.007</a:t>
                      </a:r>
                    </a:p>
                    <a:p>
                      <a:r>
                        <a:rPr kumimoji="0" lang="fr-FR" sz="1800" kern="1200" dirty="0" smtClean="0">
                          <a:solidFill>
                            <a:schemeClr val="dk1"/>
                          </a:solidFill>
                          <a:latin typeface="+mn-lt"/>
                          <a:ea typeface="+mn-ea"/>
                          <a:cs typeface="+mn-cs"/>
                        </a:rPr>
                        <a:t>0.110 ± 0.015</a:t>
                      </a:r>
                    </a:p>
                    <a:p>
                      <a:r>
                        <a:rPr kumimoji="0" lang="fr-FR" sz="1800" kern="1200" dirty="0" smtClean="0">
                          <a:solidFill>
                            <a:schemeClr val="dk1"/>
                          </a:solidFill>
                          <a:latin typeface="+mn-lt"/>
                          <a:ea typeface="+mn-ea"/>
                          <a:cs typeface="+mn-cs"/>
                        </a:rPr>
                        <a:t>0.118 ± 0.003</a:t>
                      </a:r>
                    </a:p>
                    <a:p>
                      <a:r>
                        <a:rPr kumimoji="0" lang="fr-FR" sz="1800" kern="1200" dirty="0" smtClean="0">
                          <a:solidFill>
                            <a:schemeClr val="dk1"/>
                          </a:solidFill>
                          <a:latin typeface="+mn-lt"/>
                          <a:ea typeface="+mn-ea"/>
                          <a:cs typeface="+mn-cs"/>
                        </a:rPr>
                        <a:t>0.108 ± 0.008</a:t>
                      </a:r>
                    </a:p>
                    <a:p>
                      <a:r>
                        <a:rPr kumimoji="0" lang="fr-FR" sz="1800" kern="1200" dirty="0" smtClean="0">
                          <a:solidFill>
                            <a:schemeClr val="dk1"/>
                          </a:solidFill>
                          <a:latin typeface="+mn-lt"/>
                          <a:ea typeface="+mn-ea"/>
                          <a:cs typeface="+mn-cs"/>
                        </a:rPr>
                        <a:t>0.110 ± 0.009</a:t>
                      </a:r>
                    </a:p>
                    <a:p>
                      <a:r>
                        <a:rPr kumimoji="0" lang="fr-FR" sz="1800" kern="1200" dirty="0" smtClean="0">
                          <a:solidFill>
                            <a:schemeClr val="dk1"/>
                          </a:solidFill>
                          <a:latin typeface="+mn-lt"/>
                          <a:ea typeface="+mn-ea"/>
                          <a:cs typeface="+mn-cs"/>
                        </a:rPr>
                        <a:t>0.135 ± 0.009</a:t>
                      </a:r>
                    </a:p>
                    <a:p>
                      <a:r>
                        <a:rPr kumimoji="0" lang="fr-FR" sz="1800" kern="1200" dirty="0" smtClean="0">
                          <a:solidFill>
                            <a:schemeClr val="dk1"/>
                          </a:solidFill>
                          <a:latin typeface="+mn-lt"/>
                          <a:ea typeface="+mn-ea"/>
                          <a:cs typeface="+mn-cs"/>
                        </a:rPr>
                        <a:t>0.106 ± 0.004</a:t>
                      </a:r>
                      <a:endParaRPr lang="ar-DZ" dirty="0"/>
                    </a:p>
                  </a:txBody>
                  <a:tcPr/>
                </a:tc>
                <a:tc>
                  <a:txBody>
                    <a:bodyPr/>
                    <a:lstStyle/>
                    <a:p>
                      <a:r>
                        <a:rPr kumimoji="0" lang="fr-FR" sz="1600" kern="1200" dirty="0" smtClean="0">
                          <a:solidFill>
                            <a:schemeClr val="dk1"/>
                          </a:solidFill>
                          <a:latin typeface="+mn-lt"/>
                          <a:ea typeface="+mn-ea"/>
                          <a:cs typeface="+mn-cs"/>
                        </a:rPr>
                        <a:t>(Hohmuth et al., 1963)</a:t>
                      </a:r>
                    </a:p>
                    <a:p>
                      <a:r>
                        <a:rPr kumimoji="0" lang="fr-FR" sz="1600" kern="1200" dirty="0" smtClean="0">
                          <a:solidFill>
                            <a:schemeClr val="dk1"/>
                          </a:solidFill>
                          <a:latin typeface="+mn-lt"/>
                          <a:ea typeface="+mn-ea"/>
                          <a:cs typeface="+mn-cs"/>
                        </a:rPr>
                        <a:t>(Nix et al., 1972)</a:t>
                      </a:r>
                    </a:p>
                    <a:p>
                      <a:r>
                        <a:rPr kumimoji="0" lang="fr-FR" sz="1600" kern="1200" dirty="0" smtClean="0">
                          <a:solidFill>
                            <a:schemeClr val="dk1"/>
                          </a:solidFill>
                          <a:latin typeface="+mn-lt"/>
                          <a:ea typeface="+mn-ea"/>
                          <a:cs typeface="+mn-cs"/>
                        </a:rPr>
                        <a:t>(Singh et al., 1990)</a:t>
                      </a:r>
                    </a:p>
                    <a:p>
                      <a:r>
                        <a:rPr kumimoji="0" lang="fr-FR" sz="1600" kern="1200" dirty="0" smtClean="0">
                          <a:solidFill>
                            <a:schemeClr val="dk1"/>
                          </a:solidFill>
                          <a:latin typeface="+mn-lt"/>
                          <a:ea typeface="+mn-ea"/>
                          <a:cs typeface="+mn-cs"/>
                        </a:rPr>
                        <a:t>(Mann et al., 1990)</a:t>
                      </a:r>
                    </a:p>
                    <a:p>
                      <a:r>
                        <a:rPr kumimoji="0" lang="fr-FR" sz="1600" kern="1200" dirty="0" smtClean="0">
                          <a:solidFill>
                            <a:schemeClr val="dk1"/>
                          </a:solidFill>
                          <a:latin typeface="+mn-lt"/>
                          <a:ea typeface="+mn-ea"/>
                          <a:cs typeface="+mn-cs"/>
                        </a:rPr>
                        <a:t>(Ertugrul, 1996)</a:t>
                      </a:r>
                    </a:p>
                    <a:p>
                      <a:r>
                        <a:rPr kumimoji="0" lang="fr-FR" sz="1600" kern="1200" dirty="0" smtClean="0">
                          <a:solidFill>
                            <a:schemeClr val="dk1"/>
                          </a:solidFill>
                          <a:latin typeface="+mn-lt"/>
                          <a:ea typeface="+mn-ea"/>
                          <a:cs typeface="+mn-cs"/>
                        </a:rPr>
                        <a:t>(</a:t>
                      </a:r>
                      <a:r>
                        <a:rPr kumimoji="0" lang="fr-FR" sz="1600" kern="1200" dirty="0" err="1" smtClean="0">
                          <a:solidFill>
                            <a:schemeClr val="dk1"/>
                          </a:solidFill>
                          <a:latin typeface="+mn-lt"/>
                          <a:ea typeface="+mn-ea"/>
                          <a:cs typeface="+mn-cs"/>
                        </a:rPr>
                        <a:t>Simsek</a:t>
                      </a:r>
                      <a:r>
                        <a:rPr kumimoji="0" lang="fr-FR" sz="1600" kern="1200" dirty="0" smtClean="0">
                          <a:solidFill>
                            <a:schemeClr val="dk1"/>
                          </a:solidFill>
                          <a:latin typeface="+mn-lt"/>
                          <a:ea typeface="+mn-ea"/>
                          <a:cs typeface="+mn-cs"/>
                        </a:rPr>
                        <a:t> et al., 1999)</a:t>
                      </a:r>
                    </a:p>
                    <a:p>
                      <a:r>
                        <a:rPr kumimoji="0" lang="fr-FR" sz="1600" kern="1200" dirty="0" smtClean="0">
                          <a:solidFill>
                            <a:schemeClr val="dk1"/>
                          </a:solidFill>
                          <a:latin typeface="+mn-lt"/>
                          <a:ea typeface="+mn-ea"/>
                          <a:cs typeface="+mn-cs"/>
                        </a:rPr>
                        <a:t>(Durak and Özdemir, 2000)</a:t>
                      </a:r>
                    </a:p>
                    <a:p>
                      <a:pPr rtl="1"/>
                      <a:endParaRPr lang="ar-DZ"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1"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1"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0.1123</a:t>
                      </a:r>
                    </a:p>
                    <a:p>
                      <a:pPr rtl="1"/>
                      <a:endParaRPr lang="ar-DZ" dirty="0"/>
                    </a:p>
                  </a:txBody>
                  <a:tcPr/>
                </a:tc>
              </a:tr>
            </a:tbl>
          </a:graphicData>
        </a:graphic>
      </p:graphicFrame>
      <p:pic>
        <p:nvPicPr>
          <p:cNvPr id="3" name="Picture 1" descr="C:\Users\Magic touch\Music\Videos\Desktop\Capture.PNG"/>
          <p:cNvPicPr>
            <a:picLocks noChangeAspect="1" noChangeArrowheads="1"/>
          </p:cNvPicPr>
          <p:nvPr/>
        </p:nvPicPr>
        <p:blipFill>
          <a:blip r:embed="rId4">
            <a:duotone>
              <a:prstClr val="black"/>
              <a:srgbClr val="FF0066">
                <a:tint val="45000"/>
                <a:satMod val="400000"/>
              </a:srgbClr>
            </a:duotone>
          </a:blip>
          <a:srcRect/>
          <a:stretch>
            <a:fillRect/>
          </a:stretch>
        </p:blipFill>
        <p:spPr bwMode="auto">
          <a:xfrm>
            <a:off x="2037347" y="0"/>
            <a:ext cx="1989221" cy="545432"/>
          </a:xfrm>
          <a:prstGeom prst="rect">
            <a:avLst/>
          </a:prstGeom>
          <a:noFill/>
        </p:spPr>
      </p:pic>
      <p:pic>
        <p:nvPicPr>
          <p:cNvPr id="4" name="Picture 2" descr="C:\Users\Magic touch\Music\Videos\Desktop\Capture.PNGs.PNG"/>
          <p:cNvPicPr>
            <a:picLocks noChangeAspect="1" noChangeArrowheads="1"/>
          </p:cNvPicPr>
          <p:nvPr/>
        </p:nvPicPr>
        <p:blipFill>
          <a:blip r:embed="rId5">
            <a:duotone>
              <a:prstClr val="black"/>
              <a:srgbClr val="FF0066">
                <a:tint val="45000"/>
                <a:satMod val="400000"/>
              </a:srgbClr>
            </a:duotone>
          </a:blip>
          <a:srcRect/>
          <a:stretch>
            <a:fillRect/>
          </a:stretch>
        </p:blipFill>
        <p:spPr bwMode="auto">
          <a:xfrm>
            <a:off x="6096000" y="-1"/>
            <a:ext cx="1973179" cy="529389"/>
          </a:xfrm>
          <a:prstGeom prst="rect">
            <a:avLst/>
          </a:prstGeom>
          <a:noFill/>
        </p:spPr>
      </p:pic>
    </p:spTree>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descr="C:\Users\Magic touch\Music\Videos\Desktop\Capture.PNG"/>
          <p:cNvPicPr>
            <a:picLocks noChangeAspect="1" noChangeArrowheads="1"/>
          </p:cNvPicPr>
          <p:nvPr/>
        </p:nvPicPr>
        <p:blipFill>
          <a:blip r:embed="rId4"/>
          <a:srcRect/>
          <a:stretch>
            <a:fillRect/>
          </a:stretch>
        </p:blipFill>
        <p:spPr bwMode="auto">
          <a:xfrm>
            <a:off x="4087976" y="1162177"/>
            <a:ext cx="4831308" cy="3057099"/>
          </a:xfrm>
          <a:prstGeom prst="rect">
            <a:avLst/>
          </a:prstGeom>
          <a:noFill/>
        </p:spPr>
      </p:pic>
      <p:sp>
        <p:nvSpPr>
          <p:cNvPr id="4" name="Rectangle 3"/>
          <p:cNvSpPr/>
          <p:nvPr/>
        </p:nvSpPr>
        <p:spPr>
          <a:xfrm>
            <a:off x="7520302" y="1239126"/>
            <a:ext cx="600116" cy="307777"/>
          </a:xfrm>
          <a:prstGeom prst="rect">
            <a:avLst/>
          </a:prstGeom>
        </p:spPr>
        <p:txBody>
          <a:bodyPr wrap="square">
            <a:spAutoFit/>
          </a:bodyPr>
          <a:lstStyle/>
          <a:p>
            <a:pPr algn="ctr"/>
            <a:r>
              <a:rPr lang="fr-FR" sz="1400" b="1" baseline="30000" dirty="0">
                <a:solidFill>
                  <a:srgbClr val="CC3399"/>
                </a:solidFill>
                <a:latin typeface="Times New Roman" pitchFamily="18" charset="0"/>
                <a:cs typeface="Times New Roman" pitchFamily="18" charset="0"/>
              </a:rPr>
              <a:t>82</a:t>
            </a:r>
            <a:r>
              <a:rPr lang="fr-FR" sz="1400" b="1" dirty="0">
                <a:solidFill>
                  <a:srgbClr val="CC3399"/>
                </a:solidFill>
                <a:latin typeface="Times New Roman" pitchFamily="18" charset="0"/>
                <a:cs typeface="Times New Roman" pitchFamily="18" charset="0"/>
              </a:rPr>
              <a:t> Pb</a:t>
            </a:r>
          </a:p>
        </p:txBody>
      </p:sp>
      <p:sp>
        <p:nvSpPr>
          <p:cNvPr id="5" name="Rectangle 4"/>
          <p:cNvSpPr/>
          <p:nvPr/>
        </p:nvSpPr>
        <p:spPr>
          <a:xfrm>
            <a:off x="8171881" y="1999236"/>
            <a:ext cx="433132" cy="307777"/>
          </a:xfrm>
          <a:prstGeom prst="rect">
            <a:avLst/>
          </a:prstGeom>
        </p:spPr>
        <p:txBody>
          <a:bodyPr wrap="none">
            <a:spAutoFit/>
          </a:bodyPr>
          <a:lstStyle/>
          <a:p>
            <a:pPr algn="ctr"/>
            <a:r>
              <a:rPr lang="fr-FR" sz="1400" b="1" baseline="30000" dirty="0">
                <a:solidFill>
                  <a:srgbClr val="CC3399"/>
                </a:solidFill>
                <a:latin typeface="Times New Roman" pitchFamily="18" charset="0"/>
                <a:cs typeface="Times New Roman" pitchFamily="18" charset="0"/>
              </a:rPr>
              <a:t>92</a:t>
            </a:r>
            <a:r>
              <a:rPr lang="fr-FR" sz="1400" b="1" dirty="0">
                <a:solidFill>
                  <a:srgbClr val="CC3399"/>
                </a:solidFill>
                <a:latin typeface="Times New Roman" pitchFamily="18" charset="0"/>
                <a:cs typeface="Times New Roman" pitchFamily="18" charset="0"/>
              </a:rPr>
              <a:t>U</a:t>
            </a:r>
          </a:p>
        </p:txBody>
      </p:sp>
      <p:sp>
        <p:nvSpPr>
          <p:cNvPr id="6" name="Rectangle 5"/>
          <p:cNvSpPr/>
          <p:nvPr/>
        </p:nvSpPr>
        <p:spPr>
          <a:xfrm>
            <a:off x="6407495" y="1964927"/>
            <a:ext cx="552861" cy="307777"/>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fr-FR" b="1" baseline="-30000" dirty="0" smtClean="0">
                <a:ln w="11430"/>
                <a:solidFill>
                  <a:srgbClr val="CC3399"/>
                </a:solidFill>
                <a:effectLst>
                  <a:outerShdw blurRad="50800" dist="39000" dir="5460000" algn="tl">
                    <a:srgbClr val="000000">
                      <a:alpha val="38000"/>
                    </a:srgbClr>
                  </a:outerShdw>
                </a:effectLst>
                <a:latin typeface="Times New Roman" pitchFamily="18" charset="0"/>
                <a:ea typeface="Times New Roman" pitchFamily="18" charset="0"/>
                <a:cs typeface="Times New Roman" pitchFamily="18" charset="0"/>
              </a:rPr>
              <a:t>60</a:t>
            </a:r>
            <a:r>
              <a:rPr lang="fr-FR" b="1" dirty="0" smtClean="0">
                <a:ln w="11430"/>
                <a:solidFill>
                  <a:srgbClr val="CC3399"/>
                </a:solidFill>
                <a:effectLst>
                  <a:outerShdw blurRad="50800" dist="39000" dir="5460000" algn="tl">
                    <a:srgbClr val="000000">
                      <a:alpha val="38000"/>
                    </a:srgbClr>
                  </a:outerShdw>
                </a:effectLst>
                <a:latin typeface="Times New Roman" pitchFamily="18" charset="0"/>
                <a:ea typeface="Times New Roman" pitchFamily="18" charset="0"/>
                <a:cs typeface="Times New Roman" pitchFamily="18" charset="0"/>
              </a:rPr>
              <a:t>Nd</a:t>
            </a:r>
            <a:endParaRPr lang="ar-DZ" b="1" dirty="0">
              <a:ln w="11430"/>
              <a:solidFill>
                <a:srgbClr val="CC3399"/>
              </a:solidFill>
              <a:effectLst>
                <a:outerShdw blurRad="50800" dist="39000" dir="5460000" algn="tl">
                  <a:srgbClr val="000000">
                    <a:alpha val="38000"/>
                  </a:srgbClr>
                </a:outerShdw>
              </a:effectLst>
            </a:endParaRPr>
          </a:p>
        </p:txBody>
      </p:sp>
      <p:sp>
        <p:nvSpPr>
          <p:cNvPr id="7" name="Rectangle 6"/>
          <p:cNvSpPr/>
          <p:nvPr/>
        </p:nvSpPr>
        <p:spPr>
          <a:xfrm>
            <a:off x="6522826" y="2431067"/>
            <a:ext cx="551754" cy="307777"/>
          </a:xfrm>
          <a:prstGeom prst="rect">
            <a:avLst/>
          </a:prstGeom>
        </p:spPr>
        <p:txBody>
          <a:bodyPr wrap="none">
            <a:spAutoFit/>
          </a:bodyPr>
          <a:lstStyle/>
          <a:p>
            <a:r>
              <a:rPr lang="fr-FR" b="1" baseline="-30000" dirty="0" smtClean="0">
                <a:solidFill>
                  <a:srgbClr val="CC3399"/>
                </a:solidFill>
                <a:latin typeface="Times New Roman" pitchFamily="18" charset="0"/>
                <a:ea typeface="Times New Roman" pitchFamily="18" charset="0"/>
                <a:cs typeface="Times New Roman" pitchFamily="18" charset="0"/>
              </a:rPr>
              <a:t>62</a:t>
            </a:r>
            <a:r>
              <a:rPr lang="fr-FR" b="1" dirty="0" smtClean="0">
                <a:solidFill>
                  <a:srgbClr val="CC3399"/>
                </a:solidFill>
                <a:latin typeface="Times New Roman" pitchFamily="18" charset="0"/>
                <a:ea typeface="Times New Roman" pitchFamily="18" charset="0"/>
                <a:cs typeface="Times New Roman" pitchFamily="18" charset="0"/>
              </a:rPr>
              <a:t>Sm</a:t>
            </a:r>
            <a:endParaRPr lang="ar-DZ" dirty="0">
              <a:solidFill>
                <a:srgbClr val="CC3399"/>
              </a:solidFill>
            </a:endParaRPr>
          </a:p>
        </p:txBody>
      </p:sp>
      <p:sp>
        <p:nvSpPr>
          <p:cNvPr id="8" name="Rectangle 7"/>
          <p:cNvSpPr/>
          <p:nvPr/>
        </p:nvSpPr>
        <p:spPr>
          <a:xfrm>
            <a:off x="7952921" y="1814801"/>
            <a:ext cx="553357" cy="307777"/>
          </a:xfrm>
          <a:prstGeom prst="rect">
            <a:avLst/>
          </a:prstGeom>
        </p:spPr>
        <p:txBody>
          <a:bodyPr wrap="none">
            <a:spAutoFit/>
          </a:bodyPr>
          <a:lstStyle/>
          <a:p>
            <a:r>
              <a:rPr lang="fr-FR" b="1" baseline="-30000" dirty="0" smtClean="0">
                <a:solidFill>
                  <a:srgbClr val="CC3399"/>
                </a:solidFill>
                <a:latin typeface="Times New Roman" pitchFamily="18" charset="0"/>
                <a:ea typeface="Times New Roman" pitchFamily="18" charset="0"/>
                <a:cs typeface="Times New Roman" pitchFamily="18" charset="0"/>
              </a:rPr>
              <a:t>90</a:t>
            </a:r>
            <a:r>
              <a:rPr lang="fr-FR" b="1" dirty="0" smtClean="0">
                <a:solidFill>
                  <a:srgbClr val="CC3399"/>
                </a:solidFill>
                <a:latin typeface="Times New Roman" pitchFamily="18" charset="0"/>
                <a:ea typeface="Times New Roman" pitchFamily="18" charset="0"/>
                <a:cs typeface="Times New Roman" pitchFamily="18" charset="0"/>
              </a:rPr>
              <a:t>Th</a:t>
            </a:r>
            <a:r>
              <a:rPr lang="fr-FR" b="1" baseline="30000" dirty="0" smtClean="0">
                <a:solidFill>
                  <a:srgbClr val="CC3399"/>
                </a:solidFill>
                <a:latin typeface="Times New Roman" pitchFamily="18" charset="0"/>
                <a:ea typeface="Times New Roman" pitchFamily="18" charset="0"/>
                <a:cs typeface="Times New Roman" pitchFamily="18" charset="0"/>
              </a:rPr>
              <a:t> </a:t>
            </a:r>
            <a:endParaRPr lang="ar-DZ" dirty="0">
              <a:solidFill>
                <a:srgbClr val="CC3399"/>
              </a:solidFill>
            </a:endParaRPr>
          </a:p>
        </p:txBody>
      </p:sp>
      <p:sp>
        <p:nvSpPr>
          <p:cNvPr id="9" name="Rectangle 8"/>
          <p:cNvSpPr/>
          <p:nvPr/>
        </p:nvSpPr>
        <p:spPr>
          <a:xfrm>
            <a:off x="7017616" y="2333417"/>
            <a:ext cx="513282" cy="307777"/>
          </a:xfrm>
          <a:prstGeom prst="rect">
            <a:avLst/>
          </a:prstGeom>
        </p:spPr>
        <p:txBody>
          <a:bodyPr wrap="none">
            <a:spAutoFit/>
          </a:bodyPr>
          <a:lstStyle/>
          <a:p>
            <a:r>
              <a:rPr lang="fr-FR" b="1" baseline="-30000" dirty="0" smtClean="0">
                <a:solidFill>
                  <a:srgbClr val="CC3399"/>
                </a:solidFill>
                <a:latin typeface="Times New Roman" pitchFamily="18" charset="0"/>
                <a:ea typeface="Times New Roman" pitchFamily="18" charset="0"/>
                <a:cs typeface="Times New Roman" pitchFamily="18" charset="0"/>
              </a:rPr>
              <a:t>73</a:t>
            </a:r>
            <a:r>
              <a:rPr lang="fr-FR" b="1" dirty="0" smtClean="0">
                <a:solidFill>
                  <a:srgbClr val="CC3399"/>
                </a:solidFill>
                <a:latin typeface="Times New Roman" pitchFamily="18" charset="0"/>
                <a:ea typeface="Times New Roman" pitchFamily="18" charset="0"/>
                <a:cs typeface="Times New Roman" pitchFamily="18" charset="0"/>
              </a:rPr>
              <a:t>Ta</a:t>
            </a:r>
            <a:endParaRPr lang="ar-DZ" dirty="0">
              <a:solidFill>
                <a:srgbClr val="CC3399"/>
              </a:solidFill>
            </a:endParaRPr>
          </a:p>
        </p:txBody>
      </p:sp>
      <p:cxnSp>
        <p:nvCxnSpPr>
          <p:cNvPr id="34" name="Connecteur droit avec flèche 33"/>
          <p:cNvCxnSpPr/>
          <p:nvPr/>
        </p:nvCxnSpPr>
        <p:spPr>
          <a:xfrm flipV="1">
            <a:off x="4653887" y="3998794"/>
            <a:ext cx="4148919" cy="13650"/>
          </a:xfrm>
          <a:prstGeom prst="straightConnector1">
            <a:avLst/>
          </a:prstGeom>
          <a:ln w="19050">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8" name="Ellipse 47"/>
          <p:cNvSpPr/>
          <p:nvPr/>
        </p:nvSpPr>
        <p:spPr>
          <a:xfrm>
            <a:off x="3860199" y="4553411"/>
            <a:ext cx="867103" cy="264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Z=27</a:t>
            </a:r>
            <a:endParaRPr lang="fr-FR" b="1" dirty="0">
              <a:latin typeface="Times New Roman" pitchFamily="18" charset="0"/>
              <a:cs typeface="Times New Roman" pitchFamily="18" charset="0"/>
            </a:endParaRPr>
          </a:p>
        </p:txBody>
      </p:sp>
      <p:sp>
        <p:nvSpPr>
          <p:cNvPr id="55" name="Ellipse 54"/>
          <p:cNvSpPr/>
          <p:nvPr/>
        </p:nvSpPr>
        <p:spPr>
          <a:xfrm>
            <a:off x="4724477" y="4513410"/>
            <a:ext cx="1340069" cy="3153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34≤Z≤35</a:t>
            </a:r>
            <a:endParaRPr lang="fr-FR" b="1" dirty="0">
              <a:latin typeface="Times New Roman" pitchFamily="18" charset="0"/>
              <a:cs typeface="Times New Roman" pitchFamily="18" charset="0"/>
            </a:endParaRPr>
          </a:p>
        </p:txBody>
      </p:sp>
      <p:sp>
        <p:nvSpPr>
          <p:cNvPr id="74" name="Ellipse 73"/>
          <p:cNvSpPr/>
          <p:nvPr/>
        </p:nvSpPr>
        <p:spPr>
          <a:xfrm>
            <a:off x="6117255" y="4508468"/>
            <a:ext cx="1238888" cy="3468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43≤Z≤44</a:t>
            </a:r>
            <a:endParaRPr lang="fr-FR" b="1" dirty="0">
              <a:latin typeface="Times New Roman" pitchFamily="18" charset="0"/>
              <a:cs typeface="Times New Roman" pitchFamily="18" charset="0"/>
            </a:endParaRPr>
          </a:p>
        </p:txBody>
      </p:sp>
      <p:sp>
        <p:nvSpPr>
          <p:cNvPr id="81" name="Ellipse 80"/>
          <p:cNvSpPr/>
          <p:nvPr/>
        </p:nvSpPr>
        <p:spPr>
          <a:xfrm>
            <a:off x="4954137" y="2497541"/>
            <a:ext cx="887105" cy="2593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Z=24</a:t>
            </a:r>
            <a:endParaRPr lang="fr-FR" b="1" dirty="0">
              <a:latin typeface="Times New Roman" pitchFamily="18" charset="0"/>
              <a:cs typeface="Times New Roman" pitchFamily="18" charset="0"/>
            </a:endParaRPr>
          </a:p>
        </p:txBody>
      </p:sp>
      <p:sp>
        <p:nvSpPr>
          <p:cNvPr id="87" name="Ellipse 86"/>
          <p:cNvSpPr/>
          <p:nvPr/>
        </p:nvSpPr>
        <p:spPr>
          <a:xfrm>
            <a:off x="6857765" y="4989433"/>
            <a:ext cx="1308538" cy="3783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84≤Z≤87</a:t>
            </a:r>
            <a:endParaRPr lang="fr-FR" b="1" dirty="0">
              <a:latin typeface="Times New Roman" pitchFamily="18" charset="0"/>
              <a:cs typeface="Times New Roman" pitchFamily="18" charset="0"/>
            </a:endParaRPr>
          </a:p>
        </p:txBody>
      </p:sp>
      <p:sp>
        <p:nvSpPr>
          <p:cNvPr id="93" name="Ellipse 92"/>
          <p:cNvSpPr/>
          <p:nvPr/>
        </p:nvSpPr>
        <p:spPr>
          <a:xfrm>
            <a:off x="7999705" y="4690360"/>
            <a:ext cx="898635" cy="252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Z=89</a:t>
            </a:r>
            <a:endParaRPr lang="fr-FR" b="1" dirty="0">
              <a:latin typeface="Times New Roman" pitchFamily="18" charset="0"/>
              <a:cs typeface="Times New Roman" pitchFamily="18" charset="0"/>
            </a:endParaRPr>
          </a:p>
        </p:txBody>
      </p:sp>
      <p:sp>
        <p:nvSpPr>
          <p:cNvPr id="96" name="Ellipse 95"/>
          <p:cNvSpPr/>
          <p:nvPr/>
        </p:nvSpPr>
        <p:spPr>
          <a:xfrm>
            <a:off x="8020648" y="2747436"/>
            <a:ext cx="945931" cy="2522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latin typeface="Times New Roman" pitchFamily="18" charset="0"/>
                <a:cs typeface="Times New Roman" pitchFamily="18" charset="0"/>
              </a:rPr>
              <a:t>Z=95</a:t>
            </a:r>
            <a:endParaRPr lang="fr-FR" b="1" dirty="0">
              <a:latin typeface="Times New Roman" pitchFamily="18" charset="0"/>
              <a:cs typeface="Times New Roman" pitchFamily="18" charset="0"/>
            </a:endParaRPr>
          </a:p>
        </p:txBody>
      </p:sp>
      <p:cxnSp>
        <p:nvCxnSpPr>
          <p:cNvPr id="31" name="Connecteur en angle 30"/>
          <p:cNvCxnSpPr/>
          <p:nvPr/>
        </p:nvCxnSpPr>
        <p:spPr>
          <a:xfrm rot="5400000" flipH="1" flipV="1">
            <a:off x="4640239" y="3002508"/>
            <a:ext cx="887106" cy="532265"/>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Connecteur en angle 34"/>
          <p:cNvCxnSpPr/>
          <p:nvPr/>
        </p:nvCxnSpPr>
        <p:spPr>
          <a:xfrm rot="5400000">
            <a:off x="4244454" y="3794078"/>
            <a:ext cx="791570" cy="709684"/>
          </a:xfrm>
          <a:prstGeom prst="bentConnector3">
            <a:avLst>
              <a:gd name="adj1" fmla="val 51724"/>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Connecteur en angle 36"/>
          <p:cNvCxnSpPr/>
          <p:nvPr/>
        </p:nvCxnSpPr>
        <p:spPr>
          <a:xfrm rot="5400000">
            <a:off x="4906371" y="4032914"/>
            <a:ext cx="764274" cy="150125"/>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Connecteur en angle 38"/>
          <p:cNvCxnSpPr/>
          <p:nvPr/>
        </p:nvCxnSpPr>
        <p:spPr>
          <a:xfrm rot="16200000" flipH="1">
            <a:off x="5827595" y="3766782"/>
            <a:ext cx="736979" cy="6823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onnecteur en angle 40"/>
          <p:cNvCxnSpPr/>
          <p:nvPr/>
        </p:nvCxnSpPr>
        <p:spPr>
          <a:xfrm rot="5400000">
            <a:off x="7178723" y="4121624"/>
            <a:ext cx="1214650" cy="45037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Connecteur en angle 42"/>
          <p:cNvCxnSpPr/>
          <p:nvPr/>
        </p:nvCxnSpPr>
        <p:spPr>
          <a:xfrm rot="16200000" flipH="1">
            <a:off x="7867935" y="4046560"/>
            <a:ext cx="941695" cy="30025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rot="16200000" flipV="1">
            <a:off x="8168185" y="3364173"/>
            <a:ext cx="641446"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163773" y="405655"/>
            <a:ext cx="3821373" cy="6001643"/>
          </a:xfrm>
          <a:prstGeom prst="rect">
            <a:avLst/>
          </a:prstGeom>
        </p:spPr>
        <p:txBody>
          <a:bodyPr wrap="square">
            <a:spAutoFit/>
          </a:bodyPr>
          <a:lstStyle/>
          <a:p>
            <a:pPr lvl="0" fontAlgn="base">
              <a:spcBef>
                <a:spcPct val="0"/>
              </a:spcBef>
              <a:spcAft>
                <a:spcPct val="0"/>
              </a:spcAft>
            </a:pPr>
            <a:r>
              <a:rPr lang="fr-FR" sz="2400" dirty="0" smtClean="0">
                <a:solidFill>
                  <a:schemeClr val="tx1"/>
                </a:solidFill>
                <a:latin typeface="Monotype Corsiva" pitchFamily="66" charset="0"/>
                <a:ea typeface="Times New Roman" pitchFamily="18" charset="0"/>
                <a:cs typeface="Times New Roman" pitchFamily="18" charset="0"/>
              </a:rPr>
              <a:t>La majorité des éléments entre 23≤Z≤96 sont couvertes, Les données pour tout les éléments de nombre atomique (</a:t>
            </a:r>
            <a:r>
              <a:rPr lang="fr-FR" sz="2400" baseline="-30000" dirty="0" smtClean="0">
                <a:solidFill>
                  <a:schemeClr val="tx1"/>
                </a:solidFill>
                <a:latin typeface="Monotype Corsiva" pitchFamily="66" charset="0"/>
                <a:ea typeface="Times New Roman" pitchFamily="18" charset="0"/>
                <a:cs typeface="Times New Roman" pitchFamily="18" charset="0"/>
              </a:rPr>
              <a:t>24</a:t>
            </a:r>
            <a:r>
              <a:rPr lang="fr-FR" sz="2400" dirty="0" smtClean="0">
                <a:solidFill>
                  <a:schemeClr val="tx1"/>
                </a:solidFill>
                <a:latin typeface="Monotype Corsiva" pitchFamily="66" charset="0"/>
                <a:ea typeface="Times New Roman" pitchFamily="18" charset="0"/>
                <a:cs typeface="Times New Roman" pitchFamily="18" charset="0"/>
              </a:rPr>
              <a:t>Cr, </a:t>
            </a:r>
            <a:r>
              <a:rPr lang="fr-FR" sz="2400" baseline="-30000" dirty="0" smtClean="0">
                <a:solidFill>
                  <a:schemeClr val="tx1"/>
                </a:solidFill>
                <a:latin typeface="Monotype Corsiva" pitchFamily="66" charset="0"/>
                <a:ea typeface="Times New Roman" pitchFamily="18" charset="0"/>
                <a:cs typeface="Times New Roman" pitchFamily="18" charset="0"/>
              </a:rPr>
              <a:t>27</a:t>
            </a:r>
            <a:r>
              <a:rPr lang="fr-FR" sz="2400" dirty="0" smtClean="0">
                <a:solidFill>
                  <a:schemeClr val="tx1"/>
                </a:solidFill>
                <a:latin typeface="Monotype Corsiva" pitchFamily="66" charset="0"/>
                <a:ea typeface="Times New Roman" pitchFamily="18" charset="0"/>
                <a:cs typeface="Times New Roman" pitchFamily="18" charset="0"/>
              </a:rPr>
              <a:t>Co, </a:t>
            </a:r>
            <a:r>
              <a:rPr lang="fr-FR" sz="2400" baseline="-30000" dirty="0" smtClean="0">
                <a:solidFill>
                  <a:schemeClr val="tx1"/>
                </a:solidFill>
                <a:latin typeface="Monotype Corsiva" pitchFamily="66" charset="0"/>
                <a:ea typeface="Times New Roman" pitchFamily="18" charset="0"/>
                <a:cs typeface="Times New Roman" pitchFamily="18" charset="0"/>
              </a:rPr>
              <a:t>34</a:t>
            </a:r>
            <a:r>
              <a:rPr lang="fr-FR" sz="2400" dirty="0" smtClean="0">
                <a:solidFill>
                  <a:schemeClr val="tx1"/>
                </a:solidFill>
                <a:latin typeface="Monotype Corsiva" pitchFamily="66" charset="0"/>
                <a:ea typeface="Times New Roman" pitchFamily="18" charset="0"/>
                <a:cs typeface="Times New Roman" pitchFamily="18" charset="0"/>
              </a:rPr>
              <a:t>Se , </a:t>
            </a:r>
            <a:r>
              <a:rPr lang="fr-FR" sz="2400" baseline="-30000" dirty="0" smtClean="0">
                <a:solidFill>
                  <a:schemeClr val="tx1"/>
                </a:solidFill>
                <a:latin typeface="Monotype Corsiva" pitchFamily="66" charset="0"/>
                <a:ea typeface="Times New Roman" pitchFamily="18" charset="0"/>
                <a:cs typeface="Times New Roman" pitchFamily="18" charset="0"/>
              </a:rPr>
              <a:t>35</a:t>
            </a:r>
            <a:r>
              <a:rPr lang="fr-FR" sz="2400" dirty="0" smtClean="0">
                <a:solidFill>
                  <a:schemeClr val="tx1"/>
                </a:solidFill>
                <a:latin typeface="Monotype Corsiva" pitchFamily="66" charset="0"/>
                <a:ea typeface="Times New Roman" pitchFamily="18" charset="0"/>
                <a:cs typeface="Times New Roman" pitchFamily="18" charset="0"/>
              </a:rPr>
              <a:t>Br,</a:t>
            </a:r>
            <a:r>
              <a:rPr lang="fr-FR" sz="2400" baseline="-30000" dirty="0" smtClean="0">
                <a:solidFill>
                  <a:schemeClr val="tx1"/>
                </a:solidFill>
                <a:latin typeface="Monotype Corsiva" pitchFamily="66" charset="0"/>
                <a:ea typeface="Times New Roman" pitchFamily="18" charset="0"/>
                <a:cs typeface="Times New Roman" pitchFamily="18" charset="0"/>
              </a:rPr>
              <a:t>  43</a:t>
            </a:r>
            <a:r>
              <a:rPr lang="fr-FR" sz="2400" dirty="0" smtClean="0">
                <a:solidFill>
                  <a:schemeClr val="tx1"/>
                </a:solidFill>
                <a:latin typeface="Monotype Corsiva" pitchFamily="66" charset="0"/>
                <a:ea typeface="Times New Roman" pitchFamily="18" charset="0"/>
                <a:cs typeface="Times New Roman" pitchFamily="18" charset="0"/>
              </a:rPr>
              <a:t>Tc,</a:t>
            </a:r>
            <a:r>
              <a:rPr lang="fr-FR" sz="2400" baseline="-30000" dirty="0" smtClean="0">
                <a:solidFill>
                  <a:schemeClr val="tx1"/>
                </a:solidFill>
                <a:latin typeface="Monotype Corsiva" pitchFamily="66" charset="0"/>
                <a:ea typeface="Times New Roman" pitchFamily="18" charset="0"/>
                <a:cs typeface="Times New Roman" pitchFamily="18" charset="0"/>
              </a:rPr>
              <a:t>  44</a:t>
            </a:r>
            <a:r>
              <a:rPr lang="fr-FR" sz="2400" dirty="0" smtClean="0">
                <a:solidFill>
                  <a:schemeClr val="tx1"/>
                </a:solidFill>
                <a:latin typeface="Monotype Corsiva" pitchFamily="66" charset="0"/>
                <a:ea typeface="Times New Roman" pitchFamily="18" charset="0"/>
                <a:cs typeface="Times New Roman" pitchFamily="18" charset="0"/>
              </a:rPr>
              <a:t>Ru</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 </a:t>
            </a:r>
            <a:r>
              <a:rPr lang="fr-FR" sz="2400" baseline="-30000" dirty="0" smtClean="0">
                <a:solidFill>
                  <a:schemeClr val="tx1"/>
                </a:solidFill>
                <a:latin typeface="Monotype Corsiva" pitchFamily="66" charset="0"/>
                <a:ea typeface="Times New Roman" pitchFamily="18" charset="0"/>
                <a:cs typeface="Times New Roman" pitchFamily="18" charset="0"/>
              </a:rPr>
              <a:t> 84</a:t>
            </a:r>
            <a:r>
              <a:rPr lang="fr-FR" sz="2400" dirty="0" smtClean="0">
                <a:solidFill>
                  <a:schemeClr val="tx1"/>
                </a:solidFill>
                <a:latin typeface="Monotype Corsiva" pitchFamily="66" charset="0"/>
                <a:ea typeface="Times New Roman" pitchFamily="18" charset="0"/>
                <a:cs typeface="Times New Roman" pitchFamily="18" charset="0"/>
              </a:rPr>
              <a:t>Po</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 </a:t>
            </a:r>
            <a:r>
              <a:rPr lang="fr-FR" sz="2400" baseline="-30000" dirty="0" smtClean="0">
                <a:solidFill>
                  <a:schemeClr val="tx1"/>
                </a:solidFill>
                <a:latin typeface="Monotype Corsiva" pitchFamily="66" charset="0"/>
                <a:ea typeface="Times New Roman" pitchFamily="18" charset="0"/>
                <a:cs typeface="Times New Roman" pitchFamily="18" charset="0"/>
              </a:rPr>
              <a:t>86</a:t>
            </a:r>
            <a:r>
              <a:rPr lang="fr-FR" sz="2400" dirty="0" smtClean="0">
                <a:solidFill>
                  <a:schemeClr val="tx1"/>
                </a:solidFill>
                <a:latin typeface="Monotype Corsiva" pitchFamily="66" charset="0"/>
                <a:ea typeface="Times New Roman" pitchFamily="18" charset="0"/>
                <a:cs typeface="Times New Roman" pitchFamily="18" charset="0"/>
              </a:rPr>
              <a:t>Rn,</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baseline="-30000" dirty="0" smtClean="0">
                <a:solidFill>
                  <a:schemeClr val="tx1"/>
                </a:solidFill>
                <a:latin typeface="Monotype Corsiva" pitchFamily="66" charset="0"/>
                <a:ea typeface="Times New Roman" pitchFamily="18" charset="0"/>
                <a:cs typeface="Times New Roman" pitchFamily="18" charset="0"/>
              </a:rPr>
              <a:t> 87</a:t>
            </a:r>
            <a:r>
              <a:rPr lang="fr-FR" sz="2400" dirty="0" smtClean="0">
                <a:solidFill>
                  <a:schemeClr val="tx1"/>
                </a:solidFill>
                <a:latin typeface="Monotype Corsiva" pitchFamily="66" charset="0"/>
                <a:ea typeface="Times New Roman" pitchFamily="18" charset="0"/>
                <a:cs typeface="Times New Roman" pitchFamily="18" charset="0"/>
              </a:rPr>
              <a:t>Fr</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a:t>
            </a:r>
            <a:r>
              <a:rPr lang="fr-FR" sz="2400" baseline="-30000" dirty="0" smtClean="0">
                <a:solidFill>
                  <a:schemeClr val="tx1"/>
                </a:solidFill>
                <a:latin typeface="Monotype Corsiva" pitchFamily="66" charset="0"/>
                <a:ea typeface="Times New Roman" pitchFamily="18" charset="0"/>
                <a:cs typeface="Times New Roman" pitchFamily="18" charset="0"/>
              </a:rPr>
              <a:t> 89</a:t>
            </a:r>
            <a:r>
              <a:rPr lang="fr-FR" sz="2400" dirty="0" smtClean="0">
                <a:solidFill>
                  <a:schemeClr val="tx1"/>
                </a:solidFill>
                <a:latin typeface="Monotype Corsiva" pitchFamily="66" charset="0"/>
                <a:ea typeface="Times New Roman" pitchFamily="18" charset="0"/>
                <a:cs typeface="Times New Roman" pitchFamily="18" charset="0"/>
              </a:rPr>
              <a:t>Ac</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a:t>
            </a:r>
            <a:r>
              <a:rPr lang="fr-FR" sz="2400" baseline="-30000" dirty="0" smtClean="0">
                <a:solidFill>
                  <a:schemeClr val="tx1"/>
                </a:solidFill>
                <a:latin typeface="Monotype Corsiva" pitchFamily="66" charset="0"/>
                <a:ea typeface="Times New Roman" pitchFamily="18" charset="0"/>
                <a:cs typeface="Times New Roman" pitchFamily="18" charset="0"/>
              </a:rPr>
              <a:t> 95</a:t>
            </a:r>
            <a:r>
              <a:rPr lang="fr-FR" sz="2400" dirty="0" smtClean="0">
                <a:solidFill>
                  <a:schemeClr val="tx1"/>
                </a:solidFill>
                <a:latin typeface="Monotype Corsiva" pitchFamily="66" charset="0"/>
                <a:ea typeface="Times New Roman" pitchFamily="18" charset="0"/>
                <a:cs typeface="Times New Roman" pitchFamily="18" charset="0"/>
              </a:rPr>
              <a:t>Am</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ne sont pas encore disponibles dus au fait qu'ils sont difficiles à manipuler et ne sont pas facilement disponibles.</a:t>
            </a:r>
            <a:endParaRPr lang="fr-FR" sz="2400" dirty="0" smtClean="0">
              <a:solidFill>
                <a:schemeClr val="tx1"/>
              </a:solidFill>
              <a:latin typeface="Monotype Corsiva" pitchFamily="66" charset="0"/>
              <a:cs typeface="Arial" pitchFamily="34" charset="0"/>
            </a:endParaRPr>
          </a:p>
          <a:p>
            <a:pPr lvl="0" eaLnBrk="0" fontAlgn="base" hangingPunct="0">
              <a:spcBef>
                <a:spcPct val="0"/>
              </a:spcBef>
              <a:spcAft>
                <a:spcPct val="0"/>
              </a:spcAft>
            </a:pPr>
            <a:r>
              <a:rPr lang="fr-FR" sz="2400" dirty="0" smtClean="0">
                <a:solidFill>
                  <a:schemeClr val="tx1"/>
                </a:solidFill>
                <a:latin typeface="Monotype Corsiva" pitchFamily="66" charset="0"/>
                <a:ea typeface="Times New Roman" pitchFamily="18" charset="0"/>
                <a:cs typeface="Times New Roman" pitchFamily="18" charset="0"/>
              </a:rPr>
              <a:t>    Les cibles métalliques sont bien exploitée et comporte les plus grands nombres de données comme le </a:t>
            </a:r>
            <a:r>
              <a:rPr lang="fr-FR" sz="2400" baseline="-30000" dirty="0" smtClean="0">
                <a:solidFill>
                  <a:schemeClr val="tx1"/>
                </a:solidFill>
                <a:latin typeface="Monotype Corsiva" pitchFamily="66" charset="0"/>
                <a:ea typeface="Times New Roman" pitchFamily="18" charset="0"/>
                <a:cs typeface="Times New Roman" pitchFamily="18" charset="0"/>
              </a:rPr>
              <a:t>60</a:t>
            </a:r>
            <a:r>
              <a:rPr lang="fr-FR" sz="2400" dirty="0" smtClean="0">
                <a:solidFill>
                  <a:schemeClr val="tx1"/>
                </a:solidFill>
                <a:latin typeface="Monotype Corsiva" pitchFamily="66" charset="0"/>
                <a:ea typeface="Times New Roman" pitchFamily="18" charset="0"/>
                <a:cs typeface="Times New Roman" pitchFamily="18" charset="0"/>
              </a:rPr>
              <a:t>Nd,</a:t>
            </a:r>
            <a:r>
              <a:rPr lang="fr-FR" sz="2400" baseline="-30000" dirty="0" smtClean="0">
                <a:solidFill>
                  <a:schemeClr val="tx1"/>
                </a:solidFill>
                <a:latin typeface="Monotype Corsiva" pitchFamily="66" charset="0"/>
                <a:ea typeface="Times New Roman" pitchFamily="18" charset="0"/>
                <a:cs typeface="Times New Roman" pitchFamily="18" charset="0"/>
              </a:rPr>
              <a:t> 62</a:t>
            </a:r>
            <a:r>
              <a:rPr lang="fr-FR" sz="2400" dirty="0" smtClean="0">
                <a:solidFill>
                  <a:schemeClr val="tx1"/>
                </a:solidFill>
                <a:latin typeface="Monotype Corsiva" pitchFamily="66" charset="0"/>
                <a:ea typeface="Times New Roman" pitchFamily="18" charset="0"/>
                <a:cs typeface="Times New Roman" pitchFamily="18" charset="0"/>
              </a:rPr>
              <a:t>Sm, </a:t>
            </a:r>
            <a:r>
              <a:rPr lang="fr-FR" sz="2400" baseline="-30000" dirty="0" smtClean="0">
                <a:solidFill>
                  <a:schemeClr val="tx1"/>
                </a:solidFill>
                <a:latin typeface="Monotype Corsiva" pitchFamily="66" charset="0"/>
                <a:ea typeface="Times New Roman" pitchFamily="18" charset="0"/>
                <a:cs typeface="Times New Roman" pitchFamily="18" charset="0"/>
              </a:rPr>
              <a:t>70</a:t>
            </a:r>
            <a:r>
              <a:rPr lang="fr-FR" sz="2400" dirty="0" smtClean="0">
                <a:solidFill>
                  <a:schemeClr val="tx1"/>
                </a:solidFill>
                <a:latin typeface="Monotype Corsiva" pitchFamily="66" charset="0"/>
                <a:ea typeface="Times New Roman" pitchFamily="18" charset="0"/>
                <a:cs typeface="Times New Roman" pitchFamily="18" charset="0"/>
              </a:rPr>
              <a:t>Yb</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 </a:t>
            </a:r>
            <a:r>
              <a:rPr lang="fr-FR" sz="2400" baseline="-30000" dirty="0" smtClean="0">
                <a:solidFill>
                  <a:schemeClr val="tx1"/>
                </a:solidFill>
                <a:latin typeface="Monotype Corsiva" pitchFamily="66" charset="0"/>
                <a:ea typeface="Times New Roman" pitchFamily="18" charset="0"/>
                <a:cs typeface="Times New Roman" pitchFamily="18" charset="0"/>
              </a:rPr>
              <a:t>73</a:t>
            </a:r>
            <a:r>
              <a:rPr lang="fr-FR" sz="2400" dirty="0" smtClean="0">
                <a:solidFill>
                  <a:schemeClr val="tx1"/>
                </a:solidFill>
                <a:latin typeface="Monotype Corsiva" pitchFamily="66" charset="0"/>
                <a:ea typeface="Times New Roman" pitchFamily="18" charset="0"/>
                <a:cs typeface="Times New Roman" pitchFamily="18" charset="0"/>
              </a:rPr>
              <a:t>Ta</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a:t>
            </a:r>
            <a:r>
              <a:rPr lang="fr-FR" sz="2400" baseline="-30000" dirty="0" smtClean="0">
                <a:solidFill>
                  <a:schemeClr val="tx1"/>
                </a:solidFill>
                <a:latin typeface="Monotype Corsiva" pitchFamily="66" charset="0"/>
                <a:ea typeface="Times New Roman" pitchFamily="18" charset="0"/>
                <a:cs typeface="Times New Roman" pitchFamily="18" charset="0"/>
              </a:rPr>
              <a:t> 74</a:t>
            </a:r>
            <a:r>
              <a:rPr lang="fr-FR" sz="2400" dirty="0" smtClean="0">
                <a:solidFill>
                  <a:schemeClr val="tx1"/>
                </a:solidFill>
                <a:latin typeface="Monotype Corsiva" pitchFamily="66" charset="0"/>
                <a:ea typeface="Times New Roman" pitchFamily="18" charset="0"/>
                <a:cs typeface="Times New Roman" pitchFamily="18" charset="0"/>
              </a:rPr>
              <a:t>W,</a:t>
            </a:r>
            <a:r>
              <a:rPr lang="fr-FR" sz="2400" baseline="-30000" dirty="0" smtClean="0">
                <a:solidFill>
                  <a:schemeClr val="tx1"/>
                </a:solidFill>
                <a:latin typeface="Monotype Corsiva" pitchFamily="66" charset="0"/>
                <a:ea typeface="Times New Roman" pitchFamily="18" charset="0"/>
                <a:cs typeface="Times New Roman" pitchFamily="18" charset="0"/>
              </a:rPr>
              <a:t> 78</a:t>
            </a:r>
            <a:r>
              <a:rPr lang="fr-FR" sz="2400" dirty="0" smtClean="0">
                <a:solidFill>
                  <a:schemeClr val="tx1"/>
                </a:solidFill>
                <a:latin typeface="Monotype Corsiva" pitchFamily="66" charset="0"/>
                <a:ea typeface="Times New Roman" pitchFamily="18" charset="0"/>
                <a:cs typeface="Times New Roman" pitchFamily="18" charset="0"/>
              </a:rPr>
              <a:t>Pt, </a:t>
            </a:r>
            <a:r>
              <a:rPr lang="fr-FR" sz="2400" baseline="-30000" dirty="0" smtClean="0">
                <a:solidFill>
                  <a:schemeClr val="tx1"/>
                </a:solidFill>
                <a:latin typeface="Monotype Corsiva" pitchFamily="66" charset="0"/>
                <a:ea typeface="Times New Roman" pitchFamily="18" charset="0"/>
                <a:cs typeface="Times New Roman" pitchFamily="18" charset="0"/>
              </a:rPr>
              <a:t>80</a:t>
            </a:r>
            <a:r>
              <a:rPr lang="fr-FR" sz="2400" dirty="0" smtClean="0">
                <a:solidFill>
                  <a:schemeClr val="tx1"/>
                </a:solidFill>
                <a:latin typeface="Monotype Corsiva" pitchFamily="66" charset="0"/>
                <a:ea typeface="Times New Roman" pitchFamily="18" charset="0"/>
                <a:cs typeface="Times New Roman" pitchFamily="18" charset="0"/>
              </a:rPr>
              <a:t>Hg,</a:t>
            </a:r>
            <a:r>
              <a:rPr lang="fr-FR" sz="2400" baseline="-30000" dirty="0" smtClean="0">
                <a:solidFill>
                  <a:schemeClr val="tx1"/>
                </a:solidFill>
                <a:latin typeface="Monotype Corsiva" pitchFamily="66" charset="0"/>
                <a:ea typeface="Times New Roman" pitchFamily="18" charset="0"/>
                <a:cs typeface="Times New Roman" pitchFamily="18" charset="0"/>
              </a:rPr>
              <a:t> 79</a:t>
            </a:r>
            <a:r>
              <a:rPr lang="fr-FR" sz="2400" dirty="0" smtClean="0">
                <a:solidFill>
                  <a:schemeClr val="tx1"/>
                </a:solidFill>
                <a:latin typeface="Monotype Corsiva" pitchFamily="66" charset="0"/>
                <a:ea typeface="Times New Roman" pitchFamily="18" charset="0"/>
                <a:cs typeface="Times New Roman" pitchFamily="18" charset="0"/>
              </a:rPr>
              <a:t>Au ,</a:t>
            </a:r>
            <a:r>
              <a:rPr lang="fr-FR" sz="2400" baseline="-30000" dirty="0" smtClean="0">
                <a:solidFill>
                  <a:schemeClr val="tx1"/>
                </a:solidFill>
                <a:latin typeface="Monotype Corsiva" pitchFamily="66" charset="0"/>
                <a:ea typeface="Times New Roman" pitchFamily="18" charset="0"/>
                <a:cs typeface="Times New Roman" pitchFamily="18" charset="0"/>
              </a:rPr>
              <a:t> 81</a:t>
            </a:r>
            <a:r>
              <a:rPr lang="fr-FR" sz="2400" dirty="0" smtClean="0">
                <a:solidFill>
                  <a:schemeClr val="tx1"/>
                </a:solidFill>
                <a:latin typeface="Monotype Corsiva" pitchFamily="66" charset="0"/>
                <a:ea typeface="Times New Roman" pitchFamily="18" charset="0"/>
                <a:cs typeface="Times New Roman" pitchFamily="18" charset="0"/>
              </a:rPr>
              <a:t>Tl ,</a:t>
            </a:r>
            <a:r>
              <a:rPr lang="fr-FR" sz="2400" baseline="-30000" dirty="0" smtClean="0">
                <a:solidFill>
                  <a:schemeClr val="tx1"/>
                </a:solidFill>
                <a:latin typeface="Monotype Corsiva" pitchFamily="66" charset="0"/>
                <a:ea typeface="Times New Roman" pitchFamily="18" charset="0"/>
                <a:cs typeface="Times New Roman" pitchFamily="18" charset="0"/>
              </a:rPr>
              <a:t> 82</a:t>
            </a:r>
            <a:r>
              <a:rPr lang="fr-FR" sz="2400" dirty="0" smtClean="0">
                <a:solidFill>
                  <a:schemeClr val="tx1"/>
                </a:solidFill>
                <a:latin typeface="Monotype Corsiva" pitchFamily="66" charset="0"/>
                <a:ea typeface="Times New Roman" pitchFamily="18" charset="0"/>
                <a:cs typeface="Times New Roman" pitchFamily="18" charset="0"/>
              </a:rPr>
              <a:t>Pb</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a:t>
            </a:r>
            <a:r>
              <a:rPr lang="fr-FR" sz="2400" baseline="-30000" dirty="0" smtClean="0">
                <a:solidFill>
                  <a:schemeClr val="tx1"/>
                </a:solidFill>
                <a:latin typeface="Monotype Corsiva" pitchFamily="66" charset="0"/>
                <a:ea typeface="Times New Roman" pitchFamily="18" charset="0"/>
                <a:cs typeface="Times New Roman" pitchFamily="18" charset="0"/>
              </a:rPr>
              <a:t> 83</a:t>
            </a:r>
            <a:r>
              <a:rPr lang="fr-FR" sz="2400" dirty="0" smtClean="0">
                <a:solidFill>
                  <a:schemeClr val="tx1"/>
                </a:solidFill>
                <a:latin typeface="Monotype Corsiva" pitchFamily="66" charset="0"/>
                <a:ea typeface="Times New Roman" pitchFamily="18" charset="0"/>
                <a:cs typeface="Times New Roman" pitchFamily="18" charset="0"/>
              </a:rPr>
              <a:t>Bi ,</a:t>
            </a:r>
            <a:r>
              <a:rPr lang="fr-FR" sz="2400" baseline="-30000" dirty="0" smtClean="0">
                <a:solidFill>
                  <a:schemeClr val="tx1"/>
                </a:solidFill>
                <a:latin typeface="Monotype Corsiva" pitchFamily="66" charset="0"/>
                <a:ea typeface="Times New Roman" pitchFamily="18" charset="0"/>
                <a:cs typeface="Times New Roman" pitchFamily="18" charset="0"/>
              </a:rPr>
              <a:t> 90</a:t>
            </a:r>
            <a:r>
              <a:rPr lang="fr-FR" sz="2400" dirty="0" smtClean="0">
                <a:solidFill>
                  <a:schemeClr val="tx1"/>
                </a:solidFill>
                <a:latin typeface="Monotype Corsiva" pitchFamily="66" charset="0"/>
                <a:ea typeface="Times New Roman" pitchFamily="18" charset="0"/>
                <a:cs typeface="Times New Roman" pitchFamily="18" charset="0"/>
              </a:rPr>
              <a:t>Th</a:t>
            </a:r>
            <a:r>
              <a:rPr lang="fr-FR" sz="2400" baseline="30000" dirty="0" smtClean="0">
                <a:solidFill>
                  <a:schemeClr val="tx1"/>
                </a:solidFill>
                <a:latin typeface="Monotype Corsiva" pitchFamily="66" charset="0"/>
                <a:ea typeface="Times New Roman" pitchFamily="18" charset="0"/>
                <a:cs typeface="Times New Roman" pitchFamily="18" charset="0"/>
              </a:rPr>
              <a:t> </a:t>
            </a:r>
            <a:r>
              <a:rPr lang="fr-FR" sz="2400" dirty="0" smtClean="0">
                <a:solidFill>
                  <a:schemeClr val="tx1"/>
                </a:solidFill>
                <a:latin typeface="Monotype Corsiva" pitchFamily="66" charset="0"/>
                <a:ea typeface="Times New Roman" pitchFamily="18" charset="0"/>
                <a:cs typeface="Times New Roman" pitchFamily="18" charset="0"/>
              </a:rPr>
              <a:t> et </a:t>
            </a:r>
            <a:r>
              <a:rPr lang="fr-FR" sz="2400" baseline="-30000" dirty="0" smtClean="0">
                <a:solidFill>
                  <a:schemeClr val="tx1"/>
                </a:solidFill>
                <a:latin typeface="Monotype Corsiva" pitchFamily="66" charset="0"/>
                <a:ea typeface="Times New Roman" pitchFamily="18" charset="0"/>
                <a:cs typeface="Times New Roman" pitchFamily="18" charset="0"/>
              </a:rPr>
              <a:t>92</a:t>
            </a:r>
            <a:r>
              <a:rPr lang="fr-FR" sz="2400" dirty="0" smtClean="0">
                <a:solidFill>
                  <a:schemeClr val="tx1"/>
                </a:solidFill>
                <a:latin typeface="Monotype Corsiva" pitchFamily="66" charset="0"/>
                <a:ea typeface="Times New Roman" pitchFamily="18" charset="0"/>
                <a:cs typeface="Times New Roman" pitchFamily="18" charset="0"/>
              </a:rPr>
              <a:t>U.</a:t>
            </a:r>
            <a:endParaRPr lang="fr-FR" sz="2400" dirty="0" smtClean="0">
              <a:solidFill>
                <a:schemeClr val="tx1"/>
              </a:solidFill>
              <a:latin typeface="Monotype Corsiva" pitchFamily="66" charset="0"/>
              <a:cs typeface="Arial" pitchFamily="34" charset="0"/>
            </a:endParaRPr>
          </a:p>
        </p:txBody>
      </p:sp>
    </p:spTree>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4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checkerboard(across)">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checkerboard(across)">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81"/>
                                        </p:tgtEl>
                                        <p:attrNameLst>
                                          <p:attrName>style.visibility</p:attrName>
                                        </p:attrNameLst>
                                      </p:cBhvr>
                                      <p:to>
                                        <p:strVal val="visible"/>
                                      </p:to>
                                    </p:set>
                                    <p:animEffect transition="in" filter="checkerboard(across)">
                                      <p:cBhvr>
                                        <p:cTn id="21" dur="500"/>
                                        <p:tgtEl>
                                          <p:spTgt spid="81"/>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checkerboard(across)">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checkerboard(across)">
                                      <p:cBhvr>
                                        <p:cTn id="31" dur="500"/>
                                        <p:tgtEl>
                                          <p:spTgt spid="48"/>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checkerboard(across)">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checkerboard(across)">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nodeType="click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checkerboard(across)">
                                      <p:cBhvr>
                                        <p:cTn id="46" dur="500"/>
                                        <p:tgtEl>
                                          <p:spTgt spid="39"/>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checkerboard(across)">
                                      <p:cBhvr>
                                        <p:cTn id="51" dur="500"/>
                                        <p:tgtEl>
                                          <p:spTgt spid="74"/>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nodeType="click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checkerboard(across)">
                                      <p:cBhvr>
                                        <p:cTn id="56" dur="500"/>
                                        <p:tgtEl>
                                          <p:spTgt spid="41"/>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checkerboard(across)">
                                      <p:cBhvr>
                                        <p:cTn id="61" dur="500"/>
                                        <p:tgtEl>
                                          <p:spTgt spid="87"/>
                                        </p:tgtEl>
                                      </p:cBhvr>
                                    </p:animEffect>
                                  </p:childTnLst>
                                </p:cTn>
                              </p:par>
                            </p:childTnLst>
                          </p:cTn>
                        </p:par>
                      </p:childTnLst>
                    </p:cTn>
                  </p:par>
                  <p:par>
                    <p:cTn id="62" fill="hold">
                      <p:stCondLst>
                        <p:cond delay="indefinite"/>
                      </p:stCondLst>
                      <p:childTnLst>
                        <p:par>
                          <p:cTn id="63" fill="hold">
                            <p:stCondLst>
                              <p:cond delay="0"/>
                            </p:stCondLst>
                            <p:childTnLst>
                              <p:par>
                                <p:cTn id="64" presetID="5" presetClass="entr" presetSubtype="10" fill="hold" nodeType="click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checkerboard(across)">
                                      <p:cBhvr>
                                        <p:cTn id="66" dur="500"/>
                                        <p:tgtEl>
                                          <p:spTgt spid="43"/>
                                        </p:tgtEl>
                                      </p:cBhvr>
                                    </p:animEffect>
                                  </p:childTnLst>
                                </p:cTn>
                              </p:par>
                            </p:childTnLst>
                          </p:cTn>
                        </p:par>
                      </p:childTnLst>
                    </p:cTn>
                  </p:par>
                  <p:par>
                    <p:cTn id="67" fill="hold">
                      <p:stCondLst>
                        <p:cond delay="indefinite"/>
                      </p:stCondLst>
                      <p:childTnLst>
                        <p:par>
                          <p:cTn id="68" fill="hold">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checkerboard(across)">
                                      <p:cBhvr>
                                        <p:cTn id="71" dur="500"/>
                                        <p:tgtEl>
                                          <p:spTgt spid="93"/>
                                        </p:tgtEl>
                                      </p:cBhvr>
                                    </p:animEffect>
                                  </p:childTnLst>
                                </p:cTn>
                              </p:par>
                            </p:childTnLst>
                          </p:cTn>
                        </p:par>
                      </p:childTnLst>
                    </p:cTn>
                  </p:par>
                  <p:par>
                    <p:cTn id="72" fill="hold">
                      <p:stCondLst>
                        <p:cond delay="indefinite"/>
                      </p:stCondLst>
                      <p:childTnLst>
                        <p:par>
                          <p:cTn id="73" fill="hold">
                            <p:stCondLst>
                              <p:cond delay="0"/>
                            </p:stCondLst>
                            <p:childTnLst>
                              <p:par>
                                <p:cTn id="74" presetID="5" presetClass="entr" presetSubtype="10" fill="hold" nodeType="click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checkerboard(across)">
                                      <p:cBhvr>
                                        <p:cTn id="76" dur="500"/>
                                        <p:tgtEl>
                                          <p:spTgt spid="49"/>
                                        </p:tgtEl>
                                      </p:cBhvr>
                                    </p:animEffect>
                                  </p:childTnLst>
                                </p:cTn>
                              </p:par>
                            </p:childTnLst>
                          </p:cTn>
                        </p:par>
                      </p:childTnLst>
                    </p:cTn>
                  </p:par>
                  <p:par>
                    <p:cTn id="77" fill="hold">
                      <p:stCondLst>
                        <p:cond delay="indefinite"/>
                      </p:stCondLst>
                      <p:childTnLst>
                        <p:par>
                          <p:cTn id="78" fill="hold">
                            <p:stCondLst>
                              <p:cond delay="0"/>
                            </p:stCondLst>
                            <p:childTnLst>
                              <p:par>
                                <p:cTn id="79" presetID="5" presetClass="entr" presetSubtype="10" fill="hold" grpId="0" nodeType="clickEffect">
                                  <p:stCondLst>
                                    <p:cond delay="0"/>
                                  </p:stCondLst>
                                  <p:childTnLst>
                                    <p:set>
                                      <p:cBhvr>
                                        <p:cTn id="80" dur="1" fill="hold">
                                          <p:stCondLst>
                                            <p:cond delay="0"/>
                                          </p:stCondLst>
                                        </p:cTn>
                                        <p:tgtEl>
                                          <p:spTgt spid="96"/>
                                        </p:tgtEl>
                                        <p:attrNameLst>
                                          <p:attrName>style.visibility</p:attrName>
                                        </p:attrNameLst>
                                      </p:cBhvr>
                                      <p:to>
                                        <p:strVal val="visible"/>
                                      </p:to>
                                    </p:set>
                                    <p:animEffect transition="in" filter="checkerboard(across)">
                                      <p:cBhvr>
                                        <p:cTn id="81" dur="500"/>
                                        <p:tgtEl>
                                          <p:spTgt spid="96"/>
                                        </p:tgtEl>
                                      </p:cBhvr>
                                    </p:animEffect>
                                  </p:childTnLst>
                                </p:cTn>
                              </p:par>
                            </p:childTnLst>
                          </p:cTn>
                        </p:par>
                      </p:childTnLst>
                    </p:cTn>
                  </p:par>
                  <p:par>
                    <p:cTn id="82" fill="hold">
                      <p:stCondLst>
                        <p:cond delay="indefinite"/>
                      </p:stCondLst>
                      <p:childTnLst>
                        <p:par>
                          <p:cTn id="83" fill="hold">
                            <p:stCondLst>
                              <p:cond delay="0"/>
                            </p:stCondLst>
                            <p:childTnLst>
                              <p:par>
                                <p:cTn id="84" presetID="5" presetClass="entr" presetSubtype="10" fill="hold" nodeType="clickEffect">
                                  <p:stCondLst>
                                    <p:cond delay="0"/>
                                  </p:stCondLst>
                                  <p:childTnLst>
                                    <p:set>
                                      <p:cBhvr>
                                        <p:cTn id="85" dur="1" fill="hold">
                                          <p:stCondLst>
                                            <p:cond delay="0"/>
                                          </p:stCondLst>
                                        </p:cTn>
                                        <p:tgtEl>
                                          <p:spTgt spid="53">
                                            <p:txEl>
                                              <p:pRg st="0" end="0"/>
                                            </p:txEl>
                                          </p:spTgt>
                                        </p:tgtEl>
                                        <p:attrNameLst>
                                          <p:attrName>style.visibility</p:attrName>
                                        </p:attrNameLst>
                                      </p:cBhvr>
                                      <p:to>
                                        <p:strVal val="visible"/>
                                      </p:to>
                                    </p:set>
                                    <p:animEffect transition="in" filter="checkerboard(across)">
                                      <p:cBhvr>
                                        <p:cTn id="86" dur="500"/>
                                        <p:tgtEl>
                                          <p:spTgt spid="53">
                                            <p:txEl>
                                              <p:pRg st="0" end="0"/>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 presetClass="entr" presetSubtype="10" fill="hold" grpId="0" nodeType="click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checkerboard(across)">
                                      <p:cBhvr>
                                        <p:cTn id="91" dur="500"/>
                                        <p:tgtEl>
                                          <p:spTgt spid="6"/>
                                        </p:tgtEl>
                                      </p:cBhvr>
                                    </p:animEffect>
                                  </p:childTnLst>
                                </p:cTn>
                              </p:par>
                            </p:childTnLst>
                          </p:cTn>
                        </p:par>
                      </p:childTnLst>
                    </p:cTn>
                  </p:par>
                  <p:par>
                    <p:cTn id="92" fill="hold">
                      <p:stCondLst>
                        <p:cond delay="indefinite"/>
                      </p:stCondLst>
                      <p:childTnLst>
                        <p:par>
                          <p:cTn id="93" fill="hold">
                            <p:stCondLst>
                              <p:cond delay="0"/>
                            </p:stCondLst>
                            <p:childTnLst>
                              <p:par>
                                <p:cTn id="94" presetID="5" presetClass="entr" presetSubtype="10" fill="hold" grpId="0" nodeType="click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checkerboard(across)">
                                      <p:cBhvr>
                                        <p:cTn id="96" dur="500"/>
                                        <p:tgtEl>
                                          <p:spTgt spid="7"/>
                                        </p:tgtEl>
                                      </p:cBhvr>
                                    </p:animEffect>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checkerboard(across)">
                                      <p:cBhvr>
                                        <p:cTn id="101" dur="500"/>
                                        <p:tgtEl>
                                          <p:spTgt spid="9"/>
                                        </p:tgtEl>
                                      </p:cBhvr>
                                    </p:animEffect>
                                  </p:childTnLst>
                                </p:cTn>
                              </p:par>
                            </p:childTnLst>
                          </p:cTn>
                        </p:par>
                      </p:childTnLst>
                    </p:cTn>
                  </p:par>
                  <p:par>
                    <p:cTn id="102" fill="hold">
                      <p:stCondLst>
                        <p:cond delay="indefinite"/>
                      </p:stCondLst>
                      <p:childTnLst>
                        <p:par>
                          <p:cTn id="103" fill="hold">
                            <p:stCondLst>
                              <p:cond delay="0"/>
                            </p:stCondLst>
                            <p:childTnLst>
                              <p:par>
                                <p:cTn id="104" presetID="5" presetClass="entr" presetSubtype="10" fill="hold" grpId="0" nodeType="clickEffect">
                                  <p:stCondLst>
                                    <p:cond delay="0"/>
                                  </p:stCondLst>
                                  <p:childTnLst>
                                    <p:set>
                                      <p:cBhvr>
                                        <p:cTn id="105" dur="1" fill="hold">
                                          <p:stCondLst>
                                            <p:cond delay="0"/>
                                          </p:stCondLst>
                                        </p:cTn>
                                        <p:tgtEl>
                                          <p:spTgt spid="4"/>
                                        </p:tgtEl>
                                        <p:attrNameLst>
                                          <p:attrName>style.visibility</p:attrName>
                                        </p:attrNameLst>
                                      </p:cBhvr>
                                      <p:to>
                                        <p:strVal val="visible"/>
                                      </p:to>
                                    </p:set>
                                    <p:animEffect transition="in" filter="checkerboard(across)">
                                      <p:cBhvr>
                                        <p:cTn id="106" dur="500"/>
                                        <p:tgtEl>
                                          <p:spTgt spid="4"/>
                                        </p:tgtEl>
                                      </p:cBhvr>
                                    </p:animEffect>
                                  </p:childTnLst>
                                </p:cTn>
                              </p:par>
                            </p:childTnLst>
                          </p:cTn>
                        </p:par>
                      </p:childTnLst>
                    </p:cTn>
                  </p:par>
                  <p:par>
                    <p:cTn id="107" fill="hold">
                      <p:stCondLst>
                        <p:cond delay="indefinite"/>
                      </p:stCondLst>
                      <p:childTnLst>
                        <p:par>
                          <p:cTn id="108" fill="hold">
                            <p:stCondLst>
                              <p:cond delay="0"/>
                            </p:stCondLst>
                            <p:childTnLst>
                              <p:par>
                                <p:cTn id="109" presetID="5" presetClass="entr" presetSubtype="10" fill="hold" grpId="0" nodeType="click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checkerboard(across)">
                                      <p:cBhvr>
                                        <p:cTn id="111" dur="500"/>
                                        <p:tgtEl>
                                          <p:spTgt spid="8"/>
                                        </p:tgtEl>
                                      </p:cBhvr>
                                    </p:animEffect>
                                  </p:childTnLst>
                                </p:cTn>
                              </p:par>
                            </p:childTnLst>
                          </p:cTn>
                        </p:par>
                      </p:childTnLst>
                    </p:cTn>
                  </p:par>
                  <p:par>
                    <p:cTn id="112" fill="hold">
                      <p:stCondLst>
                        <p:cond delay="indefinite"/>
                      </p:stCondLst>
                      <p:childTnLst>
                        <p:par>
                          <p:cTn id="113" fill="hold">
                            <p:stCondLst>
                              <p:cond delay="0"/>
                            </p:stCondLst>
                            <p:childTnLst>
                              <p:par>
                                <p:cTn id="114" presetID="5" presetClass="entr" presetSubtype="10" fill="hold" grpId="0" nodeType="click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checkerboard(across)">
                                      <p:cBhvr>
                                        <p:cTn id="116" dur="500"/>
                                        <p:tgtEl>
                                          <p:spTgt spid="5"/>
                                        </p:tgtEl>
                                      </p:cBhvr>
                                    </p:animEffect>
                                  </p:childTnLst>
                                </p:cTn>
                              </p:par>
                            </p:childTnLst>
                          </p:cTn>
                        </p:par>
                      </p:childTnLst>
                    </p:cTn>
                  </p:par>
                  <p:par>
                    <p:cTn id="117" fill="hold">
                      <p:stCondLst>
                        <p:cond delay="indefinite"/>
                      </p:stCondLst>
                      <p:childTnLst>
                        <p:par>
                          <p:cTn id="118" fill="hold">
                            <p:stCondLst>
                              <p:cond delay="0"/>
                            </p:stCondLst>
                            <p:childTnLst>
                              <p:par>
                                <p:cTn id="119" presetID="5" presetClass="entr" presetSubtype="10" fill="hold" nodeType="clickEffect">
                                  <p:stCondLst>
                                    <p:cond delay="0"/>
                                  </p:stCondLst>
                                  <p:childTnLst>
                                    <p:set>
                                      <p:cBhvr>
                                        <p:cTn id="120" dur="1" fill="hold">
                                          <p:stCondLst>
                                            <p:cond delay="0"/>
                                          </p:stCondLst>
                                        </p:cTn>
                                        <p:tgtEl>
                                          <p:spTgt spid="53">
                                            <p:txEl>
                                              <p:pRg st="1" end="1"/>
                                            </p:txEl>
                                          </p:spTgt>
                                        </p:tgtEl>
                                        <p:attrNameLst>
                                          <p:attrName>style.visibility</p:attrName>
                                        </p:attrNameLst>
                                      </p:cBhvr>
                                      <p:to>
                                        <p:strVal val="visible"/>
                                      </p:to>
                                    </p:set>
                                    <p:animEffect transition="in" filter="checkerboard(across)">
                                      <p:cBhvr>
                                        <p:cTn id="121" dur="500"/>
                                        <p:tgtEl>
                                          <p:spTgt spid="5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48" grpId="0" animBg="1"/>
      <p:bldP spid="55" grpId="0" animBg="1"/>
      <p:bldP spid="74" grpId="0" animBg="1"/>
      <p:bldP spid="81" grpId="0" animBg="1"/>
      <p:bldP spid="87" grpId="0" animBg="1"/>
      <p:bldP spid="93" grpId="0" animBg="1"/>
      <p:bldP spid="9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2263" y="142852"/>
            <a:ext cx="7929349" cy="1077218"/>
          </a:xfrm>
          <a:prstGeom prst="rect">
            <a:avLst/>
          </a:prstGeom>
        </p:spPr>
        <p:txBody>
          <a:bodyPr wrap="square">
            <a:spAutoFit/>
          </a:bodyPr>
          <a:lstStyle/>
          <a:p>
            <a:pPr>
              <a:buFont typeface="Wingdings" pitchFamily="2" charset="2"/>
              <a:buChar char="ü"/>
            </a:pPr>
            <a:r>
              <a:rPr lang="fr-FR" sz="3200" b="1" dirty="0" smtClean="0">
                <a:solidFill>
                  <a:srgbClr val="CC3399"/>
                </a:solidFill>
                <a:latin typeface="Monotype Corsiva" pitchFamily="66" charset="0"/>
                <a:cs typeface="Times New Roman" pitchFamily="18" charset="0"/>
              </a:rPr>
              <a:t>calcules  empirique des rendements de </a:t>
            </a:r>
          </a:p>
          <a:p>
            <a:r>
              <a:rPr lang="fr-FR" sz="3200" b="1" dirty="0" smtClean="0">
                <a:solidFill>
                  <a:srgbClr val="CC3399"/>
                </a:solidFill>
                <a:latin typeface="Monotype Corsiva" pitchFamily="66" charset="0"/>
                <a:cs typeface="Times New Roman" pitchFamily="18" charset="0"/>
              </a:rPr>
              <a:t>fluorescence de la couche L des éléments 23 ≤ Z ≥ 96</a:t>
            </a:r>
            <a:endParaRPr lang="fr-FR" sz="3200" b="1" i="1" dirty="0">
              <a:ln w="18415" cmpd="sng">
                <a:solidFill>
                  <a:srgbClr val="FFFFFF"/>
                </a:solidFill>
                <a:prstDash val="solid"/>
              </a:ln>
              <a:solidFill>
                <a:srgbClr val="CC3399"/>
              </a:solidFill>
              <a:effectLst>
                <a:outerShdw blurRad="63500" dir="3600000" algn="tl" rotWithShape="0">
                  <a:srgbClr val="000000">
                    <a:alpha val="70000"/>
                  </a:srgbClr>
                </a:outerShdw>
              </a:effectLst>
              <a:latin typeface="Monotype Corsiva" pitchFamily="66" charset="0"/>
            </a:endParaRPr>
          </a:p>
        </p:txBody>
      </p:sp>
      <p:sp>
        <p:nvSpPr>
          <p:cNvPr id="5" name="Rectangle 4"/>
          <p:cNvSpPr/>
          <p:nvPr/>
        </p:nvSpPr>
        <p:spPr>
          <a:xfrm>
            <a:off x="0" y="0"/>
            <a:ext cx="8858280" cy="3724096"/>
          </a:xfrm>
          <a:prstGeom prst="rect">
            <a:avLst/>
          </a:prstGeom>
        </p:spPr>
        <p:txBody>
          <a:bodyPr wrap="square">
            <a:spAutoFit/>
          </a:bodyPr>
          <a:lstStyle/>
          <a:p>
            <a:r>
              <a:rPr lang="fr-FR" sz="2400" dirty="0" smtClean="0">
                <a:solidFill>
                  <a:schemeClr val="bg1"/>
                </a:solidFill>
                <a:latin typeface="Times New Roman" pitchFamily="18" charset="0"/>
                <a:cs typeface="Times New Roman" pitchFamily="18" charset="0"/>
              </a:rPr>
              <a:t>  </a:t>
            </a:r>
          </a:p>
          <a:p>
            <a:r>
              <a:rPr lang="fr-FR" sz="2400" dirty="0" smtClean="0">
                <a:solidFill>
                  <a:schemeClr val="bg1"/>
                </a:solidFill>
                <a:latin typeface="Times New Roman" pitchFamily="18" charset="0"/>
                <a:cs typeface="Times New Roman" pitchFamily="18" charset="0"/>
              </a:rPr>
              <a:t>     </a:t>
            </a:r>
          </a:p>
          <a:p>
            <a:endParaRPr lang="fr-FR" sz="2400" dirty="0" smtClean="0">
              <a:solidFill>
                <a:schemeClr val="tx1"/>
              </a:solidFill>
              <a:latin typeface="Times New Roman" pitchFamily="18" charset="0"/>
              <a:cs typeface="Times New Roman" pitchFamily="18" charset="0"/>
            </a:endParaRPr>
          </a:p>
          <a:p>
            <a:endParaRPr lang="fr-FR" sz="2400" dirty="0" smtClean="0">
              <a:solidFill>
                <a:schemeClr val="tx1"/>
              </a:solidFill>
              <a:latin typeface="Times New Roman" pitchFamily="18" charset="0"/>
              <a:cs typeface="Times New Roman" pitchFamily="18" charset="0"/>
            </a:endParaRPr>
          </a:p>
          <a:p>
            <a:endParaRPr lang="fr-FR" sz="2400" dirty="0" smtClean="0">
              <a:solidFill>
                <a:schemeClr val="tx1"/>
              </a:solidFill>
              <a:latin typeface="Times New Roman" pitchFamily="18" charset="0"/>
              <a:cs typeface="Times New Roman" pitchFamily="18" charset="0"/>
            </a:endParaRPr>
          </a:p>
          <a:p>
            <a:r>
              <a:rPr lang="fr-FR" sz="2000" dirty="0" smtClean="0">
                <a:solidFill>
                  <a:schemeClr val="tx1"/>
                </a:solidFill>
                <a:latin typeface="Times New Roman" pitchFamily="18" charset="0"/>
                <a:cs typeface="Times New Roman" pitchFamily="18" charset="0"/>
              </a:rPr>
              <a:t>           </a:t>
            </a:r>
            <a:endParaRPr lang="fr-FR" sz="2400" dirty="0" smtClean="0">
              <a:solidFill>
                <a:schemeClr val="tx1"/>
              </a:solidFill>
              <a:latin typeface="Monotype Corsiva" pitchFamily="66" charset="0"/>
            </a:endParaRPr>
          </a:p>
          <a:p>
            <a:r>
              <a:rPr lang="fr-FR" sz="2000" dirty="0" smtClean="0">
                <a:solidFill>
                  <a:schemeClr val="tx1"/>
                </a:solidFill>
                <a:latin typeface="Monotype Corsiva" pitchFamily="66" charset="0"/>
              </a:rPr>
              <a:t>         </a:t>
            </a:r>
            <a:endParaRPr lang="fr-FR" sz="2400" dirty="0" smtClean="0">
              <a:solidFill>
                <a:schemeClr val="tx1"/>
              </a:solidFill>
              <a:latin typeface="Monotype Corsiva" pitchFamily="66" charset="0"/>
            </a:endParaRPr>
          </a:p>
          <a:p>
            <a:endParaRPr lang="fr-FR" sz="2400" dirty="0" smtClean="0">
              <a:solidFill>
                <a:schemeClr val="bg1"/>
              </a:solidFill>
              <a:latin typeface="Times New Roman" pitchFamily="18" charset="0"/>
              <a:cs typeface="Times New Roman" pitchFamily="18" charset="0"/>
            </a:endParaRPr>
          </a:p>
          <a:p>
            <a:r>
              <a:rPr lang="fr-FR" sz="2400" dirty="0" smtClean="0">
                <a:solidFill>
                  <a:schemeClr val="bg1"/>
                </a:solidFill>
              </a:rPr>
              <a:t> </a:t>
            </a:r>
            <a:endParaRPr lang="fr-FR" sz="2400" dirty="0" smtClean="0">
              <a:solidFill>
                <a:schemeClr val="bg1"/>
              </a:solidFill>
              <a:latin typeface="Times New Roman" pitchFamily="18" charset="0"/>
              <a:cs typeface="Times New Roman" pitchFamily="18" charset="0"/>
            </a:endParaRPr>
          </a:p>
          <a:p>
            <a:endParaRPr lang="fr-FR" sz="2400" dirty="0">
              <a:solidFill>
                <a:schemeClr val="bg1"/>
              </a:solidFill>
              <a:latin typeface="Times New Roman" pitchFamily="18" charset="0"/>
              <a:cs typeface="Times New Roman" pitchFamily="18" charset="0"/>
            </a:endParaRPr>
          </a:p>
        </p:txBody>
      </p:sp>
      <p:graphicFrame>
        <p:nvGraphicFramePr>
          <p:cNvPr id="59393" name="Object 1"/>
          <p:cNvGraphicFramePr>
            <a:graphicFrameLocks noChangeAspect="1"/>
          </p:cNvGraphicFramePr>
          <p:nvPr/>
        </p:nvGraphicFramePr>
        <p:xfrm>
          <a:off x="259231" y="1411265"/>
          <a:ext cx="2955925" cy="766762"/>
        </p:xfrm>
        <a:graphic>
          <a:graphicData uri="http://schemas.openxmlformats.org/presentationml/2006/ole">
            <p:oleObj spid="_x0000_s59393" name="Équation" r:id="rId5" imgW="888840" imgH="507960" progId="Equation.3">
              <p:embed/>
            </p:oleObj>
          </a:graphicData>
        </a:graphic>
      </p:graphicFrame>
      <p:graphicFrame>
        <p:nvGraphicFramePr>
          <p:cNvPr id="59394" name="Object 2"/>
          <p:cNvGraphicFramePr>
            <a:graphicFrameLocks noChangeAspect="1"/>
          </p:cNvGraphicFramePr>
          <p:nvPr/>
        </p:nvGraphicFramePr>
        <p:xfrm>
          <a:off x="420601" y="5038100"/>
          <a:ext cx="3373438" cy="728663"/>
        </p:xfrm>
        <a:graphic>
          <a:graphicData uri="http://schemas.openxmlformats.org/presentationml/2006/ole">
            <p:oleObj spid="_x0000_s59394" name="Équation" r:id="rId6" imgW="1904760" imgH="507960" progId="Equation.3">
              <p:embed/>
            </p:oleObj>
          </a:graphicData>
        </a:graphic>
      </p:graphicFrame>
      <p:sp>
        <p:nvSpPr>
          <p:cNvPr id="9" name="Rectangle 8"/>
          <p:cNvSpPr/>
          <p:nvPr/>
        </p:nvSpPr>
        <p:spPr>
          <a:xfrm>
            <a:off x="1271250" y="2999707"/>
            <a:ext cx="512956" cy="584775"/>
          </a:xfrm>
          <a:prstGeom prst="rect">
            <a:avLst/>
          </a:prstGeom>
        </p:spPr>
        <p:txBody>
          <a:bodyPr wrap="square">
            <a:spAutoFit/>
          </a:bodyPr>
          <a:lstStyle/>
          <a:p>
            <a:r>
              <a:rPr lang="fr-FR" sz="3200" b="1" dirty="0" smtClean="0">
                <a:solidFill>
                  <a:srgbClr val="CC3399"/>
                </a:solidFill>
                <a:latin typeface="Times New Roman" pitchFamily="18" charset="0"/>
                <a:cs typeface="Times New Roman" pitchFamily="18" charset="0"/>
              </a:rPr>
              <a:t>Z</a:t>
            </a:r>
            <a:endParaRPr lang="fr-FR" sz="3200" dirty="0">
              <a:latin typeface="Times New Roman" pitchFamily="18" charset="0"/>
              <a:cs typeface="Times New Roman" pitchFamily="18" charset="0"/>
            </a:endParaRPr>
          </a:p>
        </p:txBody>
      </p:sp>
      <p:graphicFrame>
        <p:nvGraphicFramePr>
          <p:cNvPr id="59395" name="Object 3"/>
          <p:cNvGraphicFramePr>
            <a:graphicFrameLocks noChangeAspect="1"/>
          </p:cNvGraphicFramePr>
          <p:nvPr/>
        </p:nvGraphicFramePr>
        <p:xfrm>
          <a:off x="2796251" y="1193877"/>
          <a:ext cx="5543550" cy="3643313"/>
        </p:xfrm>
        <a:graphic>
          <a:graphicData uri="http://schemas.openxmlformats.org/presentationml/2006/ole">
            <p:oleObj spid="_x0000_s59395" name="Graph" r:id="rId7" imgW="3876480" imgH="3005280" progId="">
              <p:embed/>
            </p:oleObj>
          </a:graphicData>
        </a:graphic>
      </p:graphicFrame>
      <p:sp>
        <p:nvSpPr>
          <p:cNvPr id="11" name="Flèche vers le bas 10"/>
          <p:cNvSpPr/>
          <p:nvPr/>
        </p:nvSpPr>
        <p:spPr>
          <a:xfrm>
            <a:off x="1460810" y="2286000"/>
            <a:ext cx="178419" cy="568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heel spokes="8"/>
    <p:sndAc>
      <p:stSnd>
        <p:snd r:embed="rId4"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checkerboard(across)">
                                      <p:cBhvr>
                                        <p:cTn id="12" dur="500"/>
                                        <p:tgtEl>
                                          <p:spTgt spid="5">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checkerboard(across)">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9393"/>
                                        </p:tgtEl>
                                        <p:attrNameLst>
                                          <p:attrName>style.visibility</p:attrName>
                                        </p:attrNameLst>
                                      </p:cBhvr>
                                      <p:to>
                                        <p:strVal val="visible"/>
                                      </p:to>
                                    </p:set>
                                    <p:animEffect transition="in" filter="blinds(horizontal)">
                                      <p:cBhvr>
                                        <p:cTn id="22" dur="500"/>
                                        <p:tgtEl>
                                          <p:spTgt spid="5939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wipe(down)">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9395"/>
                                        </p:tgtEl>
                                        <p:attrNameLst>
                                          <p:attrName>style.visibility</p:attrName>
                                        </p:attrNameLst>
                                      </p:cBhvr>
                                      <p:to>
                                        <p:strVal val="visible"/>
                                      </p:to>
                                    </p:set>
                                    <p:animEffect transition="in" filter="fade">
                                      <p:cBhvr>
                                        <p:cTn id="37" dur="2000"/>
                                        <p:tgtEl>
                                          <p:spTgt spid="5939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59394"/>
                                        </p:tgtEl>
                                        <p:attrNameLst>
                                          <p:attrName>style.visibility</p:attrName>
                                        </p:attrNameLst>
                                      </p:cBhvr>
                                      <p:to>
                                        <p:strVal val="visible"/>
                                      </p:to>
                                    </p:set>
                                    <p:animEffect transition="in" filter="wipe(down)">
                                      <p:cBhvr>
                                        <p:cTn id="42" dur="500"/>
                                        <p:tgtEl>
                                          <p:spTgt spid="59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build="allAtOnce"/>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89248" y="524828"/>
            <a:ext cx="6408712" cy="923330"/>
          </a:xfrm>
          <a:prstGeom prst="rect">
            <a:avLst/>
          </a:prstGeom>
          <a:noFill/>
        </p:spPr>
        <p:txBody>
          <a:bodyPr wrap="square">
            <a:spAutoFit/>
          </a:bodyPr>
          <a:lstStyle/>
          <a:p>
            <a:pPr algn="just"/>
            <a:r>
              <a:rPr lang="fr-FR" sz="1800" dirty="0">
                <a:latin typeface="Times New Roman" pitchFamily="18" charset="0"/>
                <a:cs typeface="Times New Roman" pitchFamily="18" charset="0"/>
              </a:rPr>
              <a:t>Pour </a:t>
            </a:r>
            <a:r>
              <a:rPr lang="fr-FR" sz="1800" dirty="0" smtClean="0">
                <a:latin typeface="Times New Roman" pitchFamily="18" charset="0"/>
                <a:cs typeface="Times New Roman" pitchFamily="18" charset="0"/>
              </a:rPr>
              <a:t>obtenir tous </a:t>
            </a:r>
            <a:r>
              <a:rPr lang="fr-FR" sz="1800" dirty="0">
                <a:latin typeface="Times New Roman" pitchFamily="18" charset="0"/>
                <a:cs typeface="Times New Roman" pitchFamily="18" charset="0"/>
              </a:rPr>
              <a:t>les rendements de fluorescence </a:t>
            </a:r>
            <a:r>
              <a:rPr lang="fr-FR" sz="1800" dirty="0" smtClean="0">
                <a:latin typeface="Times New Roman" pitchFamily="18" charset="0"/>
                <a:cs typeface="Times New Roman" pitchFamily="18" charset="0"/>
              </a:rPr>
              <a:t>empiriques moyens de </a:t>
            </a:r>
            <a:r>
              <a:rPr lang="fr-FR" sz="1800" dirty="0">
                <a:latin typeface="Times New Roman" pitchFamily="18" charset="0"/>
                <a:cs typeface="Times New Roman" pitchFamily="18" charset="0"/>
              </a:rPr>
              <a:t>la </a:t>
            </a:r>
            <a:r>
              <a:rPr lang="fr-FR" sz="1800" dirty="0" smtClean="0">
                <a:latin typeface="Times New Roman" pitchFamily="18" charset="0"/>
                <a:cs typeface="Times New Roman" pitchFamily="18" charset="0"/>
              </a:rPr>
              <a:t>couche </a:t>
            </a:r>
            <a:r>
              <a:rPr lang="fr-FR" sz="1800" dirty="0">
                <a:latin typeface="Times New Roman" pitchFamily="18" charset="0"/>
                <a:cs typeface="Times New Roman" pitchFamily="18" charset="0"/>
              </a:rPr>
              <a:t>(</a:t>
            </a:r>
            <a:r>
              <a:rPr lang="fr-FR" sz="1800" dirty="0" smtClean="0">
                <a:latin typeface="Times New Roman" pitchFamily="18" charset="0"/>
                <a:cs typeface="Times New Roman" pitchFamily="18" charset="0"/>
              </a:rPr>
              <a:t>L) des éléments atomiques </a:t>
            </a:r>
            <a:r>
              <a:rPr lang="fr-FR" sz="1800" dirty="0" smtClean="0">
                <a:solidFill>
                  <a:schemeClr val="tx1"/>
                </a:solidFill>
                <a:latin typeface="Times New Roman" pitchFamily="18" charset="0"/>
                <a:ea typeface="Times New Roman" pitchFamily="18" charset="0"/>
                <a:cs typeface="Times New Roman" pitchFamily="18" charset="0"/>
              </a:rPr>
              <a:t>23≤Z≤96 </a:t>
            </a:r>
            <a:r>
              <a:rPr lang="fr-FR" sz="1800" dirty="0" smtClean="0">
                <a:latin typeface="Times New Roman" pitchFamily="18" charset="0"/>
                <a:cs typeface="Times New Roman" pitchFamily="18" charset="0"/>
              </a:rPr>
              <a:t> on </a:t>
            </a:r>
            <a:r>
              <a:rPr lang="fr-FR" sz="1800" dirty="0">
                <a:latin typeface="Times New Roman" pitchFamily="18" charset="0"/>
                <a:cs typeface="Times New Roman" pitchFamily="18" charset="0"/>
              </a:rPr>
              <a:t>utilise </a:t>
            </a:r>
            <a:r>
              <a:rPr lang="fr-FR" sz="1800" dirty="0" smtClean="0">
                <a:latin typeface="Times New Roman" pitchFamily="18" charset="0"/>
                <a:cs typeface="Times New Roman" pitchFamily="18" charset="0"/>
              </a:rPr>
              <a:t>la formule: </a:t>
            </a:r>
            <a:endParaRPr lang="fr-FR" sz="1800" dirty="0">
              <a:latin typeface="Times New Roman" pitchFamily="18" charset="0"/>
              <a:cs typeface="Times New Roman" pitchFamily="18" charset="0"/>
            </a:endParaRPr>
          </a:p>
        </p:txBody>
      </p:sp>
      <p:graphicFrame>
        <p:nvGraphicFramePr>
          <p:cNvPr id="48134" name="Object 6"/>
          <p:cNvGraphicFramePr>
            <a:graphicFrameLocks noChangeAspect="1"/>
          </p:cNvGraphicFramePr>
          <p:nvPr/>
        </p:nvGraphicFramePr>
        <p:xfrm>
          <a:off x="758271" y="1661507"/>
          <a:ext cx="2442129" cy="883818"/>
        </p:xfrm>
        <a:graphic>
          <a:graphicData uri="http://schemas.openxmlformats.org/presentationml/2006/ole">
            <p:oleObj spid="_x0000_s48134" name="Équation" r:id="rId4" imgW="1333500" imgH="482600" progId="Equation.3">
              <p:embed/>
            </p:oleObj>
          </a:graphicData>
        </a:graphic>
      </p:graphicFrame>
      <p:graphicFrame>
        <p:nvGraphicFramePr>
          <p:cNvPr id="48133" name="Object 5"/>
          <p:cNvGraphicFramePr>
            <a:graphicFrameLocks noChangeAspect="1"/>
          </p:cNvGraphicFramePr>
          <p:nvPr/>
        </p:nvGraphicFramePr>
        <p:xfrm>
          <a:off x="2266807" y="3100039"/>
          <a:ext cx="3440293" cy="524107"/>
        </p:xfrm>
        <a:graphic>
          <a:graphicData uri="http://schemas.openxmlformats.org/presentationml/2006/ole">
            <p:oleObj spid="_x0000_s48133" name="Équation" r:id="rId5" imgW="1612900" imgH="241300" progId="Equation.3">
              <p:embed/>
            </p:oleObj>
          </a:graphicData>
        </a:graphic>
      </p:graphicFrame>
      <p:sp>
        <p:nvSpPr>
          <p:cNvPr id="4813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8136" name="Rectangle 8"/>
          <p:cNvSpPr>
            <a:spLocks noChangeArrowheads="1"/>
          </p:cNvSpPr>
          <p:nvPr/>
        </p:nvSpPr>
        <p:spPr bwMode="auto">
          <a:xfrm>
            <a:off x="814039" y="2476213"/>
            <a:ext cx="237757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fr-FR"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Avec</a:t>
            </a:r>
            <a:r>
              <a:rPr kumimoji="0" lang="fr-FR" sz="2000" b="0" i="0" u="none" strike="noStrike" cap="none" normalizeH="0" baseline="0" dirty="0" smtClean="0">
                <a:ln>
                  <a:noFill/>
                </a:ln>
                <a:solidFill>
                  <a:srgbClr val="000000"/>
                </a:solidFill>
                <a:effectLst/>
                <a:latin typeface="Calibri"/>
                <a:ea typeface="Times New Roman" pitchFamily="18" charset="0"/>
                <a:cs typeface="Times New Roman" pitchFamily="18" charset="0"/>
              </a:rPr>
              <a:t> </a:t>
            </a:r>
            <a:r>
              <a:rPr kumimoji="0" lang="fr-FR" sz="2000" b="0" i="0" u="none" strike="noStrike" cap="none" normalizeH="0" baseline="0" dirty="0" smtClean="0" bmk="OLE_LINK7">
                <a:ln>
                  <a:noFill/>
                </a:ln>
                <a:solidFill>
                  <a:srgbClr val="000000"/>
                </a:solidFill>
                <a:effectLst/>
                <a:latin typeface="Times New Roman" pitchFamily="18" charset="0"/>
                <a:ea typeface="Times New Roman" pitchFamily="18" charset="0"/>
                <a:cs typeface="Times New Roman" pitchFamily="18" charset="0"/>
              </a:rPr>
              <a:t>:</a:t>
            </a:r>
            <a:r>
              <a:rPr kumimoji="0" lang="fr-FR" sz="1200" b="0" i="0" u="none" strike="noStrike" cap="none" normalizeH="0" baseline="0" dirty="0" smtClean="0" bmk="OLE_LINK7">
                <a:ln>
                  <a:noFill/>
                </a:ln>
                <a:solidFill>
                  <a:srgbClr val="000000"/>
                </a:solidFill>
                <a:effectLst/>
                <a:latin typeface="Times New Roman" pitchFamily="18" charset="0"/>
                <a:ea typeface="Times New Roman" pitchFamily="18"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7" name="Rectangle 9"/>
          <p:cNvSpPr>
            <a:spLocks noChangeArrowheads="1"/>
          </p:cNvSpPr>
          <p:nvPr/>
        </p:nvSpPr>
        <p:spPr bwMode="auto">
          <a:xfrm>
            <a:off x="880946" y="3716321"/>
            <a:ext cx="349326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692650" algn="l"/>
              </a:tabLst>
            </a:pP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692650" algn="l"/>
              </a:tabLst>
            </a:pPr>
            <a:r>
              <a:rPr lang="fr-FR" sz="2000" dirty="0" smtClean="0">
                <a:latin typeface="Times New Roman" pitchFamily="18" charset="0"/>
                <a:ea typeface="Times New Roman" pitchFamily="18" charset="0"/>
                <a:cs typeface="Times New Roman" pitchFamily="18" charset="0"/>
              </a:rPr>
              <a:t>e</a:t>
            </a: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   Z  c’est le num</a:t>
            </a:r>
            <a:r>
              <a:rPr kumimoji="0" lang="fr-FR" sz="2000" b="0" i="0" u="none" strike="noStrike" cap="none" normalizeH="0" baseline="0" dirty="0" smtClean="0">
                <a:ln>
                  <a:noFill/>
                </a:ln>
                <a:solidFill>
                  <a:srgbClr val="000000"/>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ro atomique</a:t>
            </a:r>
            <a:r>
              <a:rPr kumimoji="0" lang="fr-FR"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8134"/>
                                        </p:tgtEl>
                                        <p:attrNameLst>
                                          <p:attrName>style.visibility</p:attrName>
                                        </p:attrNameLst>
                                      </p:cBhvr>
                                      <p:to>
                                        <p:strVal val="visible"/>
                                      </p:to>
                                    </p:set>
                                    <p:animEffect transition="in" filter="wipe(down)">
                                      <p:cBhvr>
                                        <p:cTn id="12" dur="500"/>
                                        <p:tgtEl>
                                          <p:spTgt spid="481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8136">
                                            <p:txEl>
                                              <p:pRg st="0" end="0"/>
                                            </p:txEl>
                                          </p:spTgt>
                                        </p:tgtEl>
                                        <p:attrNameLst>
                                          <p:attrName>style.visibility</p:attrName>
                                        </p:attrNameLst>
                                      </p:cBhvr>
                                      <p:to>
                                        <p:strVal val="visible"/>
                                      </p:to>
                                    </p:set>
                                    <p:animEffect transition="in" filter="fade">
                                      <p:cBhvr>
                                        <p:cTn id="17" dur="2000"/>
                                        <p:tgtEl>
                                          <p:spTgt spid="48136">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8136">
                                            <p:txEl>
                                              <p:pRg st="1" end="1"/>
                                            </p:txEl>
                                          </p:spTgt>
                                        </p:tgtEl>
                                        <p:attrNameLst>
                                          <p:attrName>style.visibility</p:attrName>
                                        </p:attrNameLst>
                                      </p:cBhvr>
                                      <p:to>
                                        <p:strVal val="visible"/>
                                      </p:to>
                                    </p:set>
                                    <p:animEffect transition="in" filter="fade">
                                      <p:cBhvr>
                                        <p:cTn id="20" dur="2000"/>
                                        <p:tgtEl>
                                          <p:spTgt spid="48136">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8133"/>
                                        </p:tgtEl>
                                        <p:attrNameLst>
                                          <p:attrName>style.visibility</p:attrName>
                                        </p:attrNameLst>
                                      </p:cBhvr>
                                      <p:to>
                                        <p:strVal val="visible"/>
                                      </p:to>
                                    </p:set>
                                    <p:anim calcmode="lin" valueType="num">
                                      <p:cBhvr additive="base">
                                        <p:cTn id="25" dur="500" fill="hold"/>
                                        <p:tgtEl>
                                          <p:spTgt spid="48133"/>
                                        </p:tgtEl>
                                        <p:attrNameLst>
                                          <p:attrName>ppt_x</p:attrName>
                                        </p:attrNameLst>
                                      </p:cBhvr>
                                      <p:tavLst>
                                        <p:tav tm="0">
                                          <p:val>
                                            <p:strVal val="#ppt_x"/>
                                          </p:val>
                                        </p:tav>
                                        <p:tav tm="100000">
                                          <p:val>
                                            <p:strVal val="#ppt_x"/>
                                          </p:val>
                                        </p:tav>
                                      </p:tavLst>
                                    </p:anim>
                                    <p:anim calcmode="lin" valueType="num">
                                      <p:cBhvr additive="base">
                                        <p:cTn id="26" dur="500" fill="hold"/>
                                        <p:tgtEl>
                                          <p:spTgt spid="4813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8137">
                                            <p:txEl>
                                              <p:pRg st="0" end="0"/>
                                            </p:txEl>
                                          </p:spTgt>
                                        </p:tgtEl>
                                        <p:attrNameLst>
                                          <p:attrName>style.visibility</p:attrName>
                                        </p:attrNameLst>
                                      </p:cBhvr>
                                      <p:to>
                                        <p:strVal val="visible"/>
                                      </p:to>
                                    </p:set>
                                    <p:animEffect transition="in" filter="fade">
                                      <p:cBhvr>
                                        <p:cTn id="31" dur="2000"/>
                                        <p:tgtEl>
                                          <p:spTgt spid="481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8137">
                                            <p:txEl>
                                              <p:pRg st="1" end="1"/>
                                            </p:txEl>
                                          </p:spTgt>
                                        </p:tgtEl>
                                        <p:attrNameLst>
                                          <p:attrName>style.visibility</p:attrName>
                                        </p:attrNameLst>
                                      </p:cBhvr>
                                      <p:to>
                                        <p:strVal val="visible"/>
                                      </p:to>
                                    </p:set>
                                    <p:animEffect transition="in" filter="fade">
                                      <p:cBhvr>
                                        <p:cTn id="34" dur="2000"/>
                                        <p:tgtEl>
                                          <p:spTgt spid="481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48136" grpId="0" build="allAtOnce"/>
      <p:bldP spid="48137"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 descr="C:\Users\Magic touch\Music\Videos\Desktop\Capture.PNG A.PNG"/>
          <p:cNvPicPr>
            <a:picLocks noChangeAspect="1" noChangeArrowheads="1"/>
          </p:cNvPicPr>
          <p:nvPr/>
        </p:nvPicPr>
        <p:blipFill>
          <a:blip r:embed="rId4"/>
          <a:srcRect/>
          <a:stretch>
            <a:fillRect/>
          </a:stretch>
        </p:blipFill>
        <p:spPr bwMode="auto">
          <a:xfrm>
            <a:off x="1" y="401053"/>
            <a:ext cx="8133346" cy="6094340"/>
          </a:xfrm>
          <a:prstGeom prst="rect">
            <a:avLst/>
          </a:prstGeom>
          <a:noFill/>
        </p:spPr>
      </p:pic>
      <p:sp>
        <p:nvSpPr>
          <p:cNvPr id="4" name="Rectangle 3"/>
          <p:cNvSpPr/>
          <p:nvPr/>
        </p:nvSpPr>
        <p:spPr>
          <a:xfrm>
            <a:off x="2807369" y="0"/>
            <a:ext cx="2951746" cy="461665"/>
          </a:xfrm>
          <a:prstGeom prst="rect">
            <a:avLst/>
          </a:prstGeom>
        </p:spPr>
        <p:txBody>
          <a:bodyPr wrap="square">
            <a:spAutoFit/>
          </a:bodyPr>
          <a:lstStyle/>
          <a:p>
            <a:pPr>
              <a:buFont typeface="Wingdings" pitchFamily="2" charset="2"/>
              <a:buChar char="Ø"/>
            </a:pPr>
            <a:r>
              <a:rPr lang="fr-FR" sz="2400" b="1" dirty="0" smtClean="0">
                <a:solidFill>
                  <a:schemeClr val="tx2"/>
                </a:solidFill>
              </a:rPr>
              <a:t>résultats</a:t>
            </a:r>
            <a:endParaRPr lang="ar-DZ" sz="2400" dirty="0">
              <a:solidFill>
                <a:schemeClr val="tx2"/>
              </a:solidFill>
            </a:endParaRPr>
          </a:p>
        </p:txBody>
      </p:sp>
    </p:spTree>
  </p:cSld>
  <p:clrMapOvr>
    <a:masterClrMapping/>
  </p:clrMapOvr>
  <p:transition>
    <p:wheel spokes="8"/>
    <p:sndAc>
      <p:stSnd>
        <p:snd r:embed="rId3"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17" name="Image 6" descr="Sans titre-3.jpg"/>
          <p:cNvPicPr>
            <a:picLocks noChangeAspect="1"/>
          </p:cNvPicPr>
          <p:nvPr/>
        </p:nvPicPr>
        <p:blipFill>
          <a:blip>
            <a:extLst>
              <a:ext uri="{28A0092B-C50C-407E-A947-70E740481C1C}">
                <a14:useLocalDpi xmlns:a14="http://schemas.microsoft.com/office/drawing/2010/main" xmlns="" val="0"/>
              </a:ext>
            </a:extLst>
          </a:blip>
          <a:srcRect/>
          <a:stretch>
            <a:fillRect/>
          </a:stretch>
        </p:blipFill>
        <p:spPr bwMode="auto">
          <a:xfrm>
            <a:off x="181539" y="55722"/>
            <a:ext cx="1505019" cy="984569"/>
          </a:xfrm>
          <a:prstGeom prst="ellipse">
            <a:avLst/>
          </a:prstGeom>
          <a:ln>
            <a:noFill/>
          </a:ln>
          <a:effectLst>
            <a:softEdge rad="112500"/>
          </a:effectLst>
        </p:spPr>
      </p:pic>
      <p:pic>
        <p:nvPicPr>
          <p:cNvPr id="13" name="Picture 2"/>
          <p:cNvPicPr>
            <a:picLocks noChangeAspect="1" noChangeArrowheads="1"/>
          </p:cNvPicPr>
          <p:nvPr/>
        </p:nvPicPr>
        <p:blipFill>
          <a:blip r:embed="rId4"/>
          <a:srcRect/>
          <a:stretch>
            <a:fillRect/>
          </a:stretch>
        </p:blipFill>
        <p:spPr bwMode="auto">
          <a:xfrm>
            <a:off x="0" y="0"/>
            <a:ext cx="9921240" cy="6858000"/>
          </a:xfrm>
          <a:prstGeom prst="rect">
            <a:avLst/>
          </a:prstGeom>
          <a:noFill/>
          <a:ln w="9525">
            <a:noFill/>
            <a:miter lim="800000"/>
            <a:headEnd/>
            <a:tailEnd/>
          </a:ln>
          <a:effectLst/>
        </p:spPr>
      </p:pic>
      <p:sp>
        <p:nvSpPr>
          <p:cNvPr id="14" name="Rectangle 13"/>
          <p:cNvSpPr/>
          <p:nvPr/>
        </p:nvSpPr>
        <p:spPr>
          <a:xfrm>
            <a:off x="4608593" y="919898"/>
            <a:ext cx="5000628" cy="1938992"/>
          </a:xfrm>
          <a:prstGeom prst="rect">
            <a:avLst/>
          </a:prstGeom>
        </p:spPr>
        <p:txBody>
          <a:bodyPr wrap="square">
            <a:spAutoFit/>
          </a:bodyPr>
          <a:lstStyle/>
          <a:p>
            <a:pPr algn="ctr">
              <a:defRPr/>
            </a:pPr>
            <a:r>
              <a:rPr lang="fr-FR" sz="2000" dirty="0" smtClean="0">
                <a:solidFill>
                  <a:schemeClr val="bg1"/>
                </a:solidFill>
                <a:latin typeface="Monotype Corsiva" pitchFamily="66" charset="0"/>
              </a:rPr>
              <a:t>Université Mohamed el Bachir el Ibrahimi-BBA</a:t>
            </a:r>
          </a:p>
          <a:p>
            <a:pPr algn="ctr">
              <a:defRPr/>
            </a:pPr>
            <a:r>
              <a:rPr lang="fr-FR" sz="2000" dirty="0" smtClean="0">
                <a:solidFill>
                  <a:schemeClr val="bg1"/>
                </a:solidFill>
                <a:latin typeface="Monotype Corsiva" pitchFamily="66" charset="0"/>
              </a:rPr>
              <a:t>                                        Département de physique</a:t>
            </a:r>
          </a:p>
          <a:p>
            <a:pPr algn="ctr">
              <a:defRPr/>
            </a:pPr>
            <a:r>
              <a:rPr lang="fr-FR" sz="2000" dirty="0" smtClean="0">
                <a:solidFill>
                  <a:schemeClr val="bg1"/>
                </a:solidFill>
                <a:latin typeface="Monotype Corsiva" pitchFamily="66" charset="0"/>
              </a:rPr>
              <a:t>                                            Option : Matériaux et</a:t>
            </a:r>
          </a:p>
          <a:p>
            <a:pPr algn="ctr">
              <a:defRPr/>
            </a:pPr>
            <a:r>
              <a:rPr lang="fr-FR" sz="2000" dirty="0" smtClean="0">
                <a:solidFill>
                  <a:schemeClr val="bg1"/>
                </a:solidFill>
                <a:latin typeface="Monotype Corsiva" pitchFamily="66" charset="0"/>
              </a:rPr>
              <a:t>                                                         modélisation </a:t>
            </a:r>
          </a:p>
          <a:p>
            <a:pPr algn="ctr">
              <a:defRPr/>
            </a:pPr>
            <a:r>
              <a:rPr lang="fr-FR" sz="2000" dirty="0" smtClean="0">
                <a:solidFill>
                  <a:schemeClr val="bg1"/>
                </a:solidFill>
                <a:latin typeface="Monotype Corsiva" pitchFamily="66" charset="0"/>
              </a:rPr>
              <a:t>                                                                   numérique                                           </a:t>
            </a:r>
          </a:p>
          <a:p>
            <a:pPr algn="ctr">
              <a:defRPr/>
            </a:pPr>
            <a:r>
              <a:rPr lang="fr-FR" sz="2000" dirty="0" smtClean="0">
                <a:solidFill>
                  <a:schemeClr val="bg1"/>
                </a:solidFill>
                <a:latin typeface="Monotype Corsiva" pitchFamily="66" charset="0"/>
              </a:rPr>
              <a:t>                                                                       </a:t>
            </a:r>
            <a:endParaRPr lang="fr-FR" sz="2000" dirty="0">
              <a:solidFill>
                <a:schemeClr val="bg1"/>
              </a:solidFill>
              <a:latin typeface="Monotype Corsiva" pitchFamily="66" charset="0"/>
            </a:endParaRPr>
          </a:p>
        </p:txBody>
      </p:sp>
      <p:sp>
        <p:nvSpPr>
          <p:cNvPr id="16" name="Rectangle 15"/>
          <p:cNvSpPr/>
          <p:nvPr/>
        </p:nvSpPr>
        <p:spPr>
          <a:xfrm>
            <a:off x="1500166" y="3071810"/>
            <a:ext cx="5929354" cy="2862322"/>
          </a:xfrm>
          <a:prstGeom prst="rect">
            <a:avLst/>
          </a:prstGeom>
        </p:spPr>
        <p:txBody>
          <a:bodyPr wrap="square">
            <a:spAutoFit/>
          </a:bodyPr>
          <a:lstStyle/>
          <a:p>
            <a:pPr algn="ctr"/>
            <a:r>
              <a:rPr lang="fr-FR" sz="3600" dirty="0" smtClean="0">
                <a:ln w="0"/>
                <a:solidFill>
                  <a:srgbClr val="CC3399"/>
                </a:solidFill>
                <a:effectLst>
                  <a:reflection blurRad="6350" stA="53000" endA="300" endPos="35500" dir="5400000" sy="-90000" algn="bl" rotWithShape="0"/>
                </a:effectLst>
                <a:latin typeface="Monotype Corsiva" panose="03010101010201010101" pitchFamily="66" charset="0"/>
              </a:rPr>
              <a:t>Thème</a:t>
            </a:r>
          </a:p>
          <a:p>
            <a:pPr algn="ctr"/>
            <a:r>
              <a:rPr lang="fr-FR" sz="3600" dirty="0" smtClean="0">
                <a:solidFill>
                  <a:schemeClr val="bg1"/>
                </a:solidFill>
                <a:latin typeface="Monotype Corsiva" pitchFamily="66" charset="0"/>
              </a:rPr>
              <a:t>Calcul empiriques  des rendements de fluorescence moyens </a:t>
            </a:r>
            <a:r>
              <a:rPr lang="fr-FR" sz="3600" smtClean="0">
                <a:solidFill>
                  <a:schemeClr val="bg1"/>
                </a:solidFill>
                <a:latin typeface="Monotype Corsiva" pitchFamily="66" charset="0"/>
              </a:rPr>
              <a:t>de la couche </a:t>
            </a:r>
            <a:r>
              <a:rPr lang="fr-FR" sz="3600" dirty="0" smtClean="0">
                <a:solidFill>
                  <a:schemeClr val="bg1"/>
                </a:solidFill>
                <a:latin typeface="Monotype Corsiva" pitchFamily="66" charset="0"/>
              </a:rPr>
              <a:t>L</a:t>
            </a:r>
          </a:p>
          <a:p>
            <a:pPr algn="ctr"/>
            <a:endParaRPr lang="fr-FR" sz="3600" dirty="0">
              <a:ln w="0"/>
              <a:solidFill>
                <a:schemeClr val="bg1"/>
              </a:solidFill>
              <a:effectLst>
                <a:reflection blurRad="6350" stA="53000" endA="300" endPos="35500" dir="5400000" sy="-90000" algn="bl" rotWithShape="0"/>
              </a:effectLst>
              <a:latin typeface="Monotype Corsiva" panose="03010101010201010101" pitchFamily="66" charset="0"/>
            </a:endParaRPr>
          </a:p>
        </p:txBody>
      </p:sp>
      <p:sp>
        <p:nvSpPr>
          <p:cNvPr id="18" name="Rectangle 17"/>
          <p:cNvSpPr/>
          <p:nvPr/>
        </p:nvSpPr>
        <p:spPr>
          <a:xfrm>
            <a:off x="428596" y="5643578"/>
            <a:ext cx="4572000" cy="1046440"/>
          </a:xfrm>
          <a:prstGeom prst="rect">
            <a:avLst/>
          </a:prstGeom>
        </p:spPr>
        <p:txBody>
          <a:bodyPr>
            <a:spAutoFit/>
          </a:bodyPr>
          <a:lstStyle/>
          <a:p>
            <a:r>
              <a:rPr lang="fr-FR" sz="2400" b="1" dirty="0" smtClean="0">
                <a:solidFill>
                  <a:srgbClr val="CC3399"/>
                </a:solidFill>
                <a:latin typeface="Monotype Corsiva" pitchFamily="66" charset="0"/>
              </a:rPr>
              <a:t>Encadré par :</a:t>
            </a:r>
          </a:p>
          <a:p>
            <a:endParaRPr lang="fr-FR" b="1" dirty="0" smtClean="0">
              <a:solidFill>
                <a:srgbClr val="FF0066"/>
              </a:solidFill>
            </a:endParaRPr>
          </a:p>
          <a:p>
            <a:pPr algn="just"/>
            <a:r>
              <a:rPr lang="fr-FR" sz="2400" dirty="0" smtClean="0">
                <a:solidFill>
                  <a:schemeClr val="bg1"/>
                </a:solidFill>
                <a:latin typeface="Monotype Corsiva" pitchFamily="66" charset="0"/>
              </a:rPr>
              <a:t>    SAHNOUNE YACINE</a:t>
            </a:r>
            <a:endParaRPr lang="fr-FR" sz="2400" b="1" dirty="0">
              <a:solidFill>
                <a:schemeClr val="bg1"/>
              </a:solidFill>
              <a:latin typeface="Monotype Corsiva" pitchFamily="66" charset="0"/>
            </a:endParaRPr>
          </a:p>
        </p:txBody>
      </p:sp>
      <p:sp>
        <p:nvSpPr>
          <p:cNvPr id="19" name="Rectangle 18"/>
          <p:cNvSpPr/>
          <p:nvPr/>
        </p:nvSpPr>
        <p:spPr>
          <a:xfrm>
            <a:off x="4743436" y="5442228"/>
            <a:ext cx="4400564" cy="1415772"/>
          </a:xfrm>
          <a:prstGeom prst="rect">
            <a:avLst/>
          </a:prstGeom>
        </p:spPr>
        <p:txBody>
          <a:bodyPr wrap="none">
            <a:spAutoFit/>
          </a:bodyPr>
          <a:lstStyle/>
          <a:p>
            <a:r>
              <a:rPr lang="fr-FR" sz="2400" b="1" dirty="0" smtClean="0">
                <a:solidFill>
                  <a:srgbClr val="CC3399"/>
                </a:solidFill>
                <a:latin typeface="Monotype Corsiva" pitchFamily="66" charset="0"/>
              </a:rPr>
              <a:t>Présenté par :</a:t>
            </a:r>
          </a:p>
          <a:p>
            <a:r>
              <a:rPr lang="fr-FR" sz="2400" b="1" dirty="0" smtClean="0">
                <a:solidFill>
                  <a:srgbClr val="FF0066"/>
                </a:solidFill>
                <a:latin typeface="Monotype Corsiva" pitchFamily="66" charset="0"/>
              </a:rPr>
              <a:t>                         </a:t>
            </a:r>
            <a:endParaRPr lang="fr-FR" sz="2400" b="1" dirty="0" smtClean="0">
              <a:solidFill>
                <a:schemeClr val="bg1"/>
              </a:solidFill>
              <a:latin typeface="Monotype Corsiva" pitchFamily="66" charset="0"/>
            </a:endParaRPr>
          </a:p>
          <a:p>
            <a:r>
              <a:rPr lang="fr-FR" sz="2400" b="1" dirty="0" smtClean="0">
                <a:solidFill>
                  <a:schemeClr val="bg1"/>
                </a:solidFill>
                <a:latin typeface="Monotype Corsiva" pitchFamily="66" charset="0"/>
              </a:rPr>
              <a:t>                             KHELIF SOUMIA</a:t>
            </a:r>
          </a:p>
          <a:p>
            <a:endParaRPr lang="fr-FR" b="1" dirty="0">
              <a:solidFill>
                <a:schemeClr val="bg1"/>
              </a:solidFill>
            </a:endParaRPr>
          </a:p>
        </p:txBody>
      </p:sp>
    </p:spTree>
  </p:cSld>
  <p:clrMapOvr>
    <a:masterClrMapping/>
  </p:clrMapOvr>
  <p:transition>
    <p:wheel spokes="8"/>
    <p:sndAc>
      <p:stSnd>
        <p:snd r:embed="rId3"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898" name="Object 2"/>
          <p:cNvGraphicFramePr>
            <a:graphicFrameLocks noChangeAspect="1"/>
          </p:cNvGraphicFramePr>
          <p:nvPr/>
        </p:nvGraphicFramePr>
        <p:xfrm>
          <a:off x="2475186" y="236483"/>
          <a:ext cx="6069724" cy="4594499"/>
        </p:xfrm>
        <a:graphic>
          <a:graphicData uri="http://schemas.openxmlformats.org/presentationml/2006/ole">
            <p:oleObj spid="_x0000_s80898" r:id="rId4" imgW="4361760" imgH="2867040" progId="">
              <p:embed/>
            </p:oleObj>
          </a:graphicData>
        </a:graphic>
      </p:graphicFrame>
      <p:sp>
        <p:nvSpPr>
          <p:cNvPr id="4" name="Rectangle 3"/>
          <p:cNvSpPr/>
          <p:nvPr/>
        </p:nvSpPr>
        <p:spPr>
          <a:xfrm>
            <a:off x="3373820" y="4525862"/>
            <a:ext cx="4572000" cy="1200329"/>
          </a:xfrm>
          <a:prstGeom prst="rect">
            <a:avLst/>
          </a:prstGeom>
        </p:spPr>
        <p:txBody>
          <a:bodyPr>
            <a:spAutoFit/>
          </a:bodyPr>
          <a:lstStyle/>
          <a:p>
            <a:pPr lvl="0" algn="just" fontAlgn="base">
              <a:spcBef>
                <a:spcPct val="0"/>
              </a:spcBef>
              <a:spcAft>
                <a:spcPct val="0"/>
              </a:spcAft>
            </a:pPr>
            <a:r>
              <a:rPr lang="fr-FR" sz="1800" b="1" dirty="0" smtClean="0">
                <a:solidFill>
                  <a:schemeClr val="tx1"/>
                </a:solidFill>
                <a:latin typeface="Times New Roman" pitchFamily="18" charset="0"/>
                <a:ea typeface="Times New Roman" pitchFamily="18" charset="0"/>
                <a:cs typeface="Times New Roman" pitchFamily="18" charset="0"/>
              </a:rPr>
              <a:t>Figure III.2</a:t>
            </a:r>
            <a:r>
              <a:rPr lang="fr-FR" sz="1800" b="1" dirty="0" smtClean="0">
                <a:solidFill>
                  <a:schemeClr val="tx1"/>
                </a:solidFill>
                <a:latin typeface="Calibri"/>
                <a:ea typeface="Times New Roman" pitchFamily="18" charset="0"/>
                <a:cs typeface="Times New Roman" pitchFamily="18" charset="0"/>
              </a:rPr>
              <a:t> </a:t>
            </a:r>
            <a:r>
              <a:rPr lang="fr-FR" sz="1800" b="1" dirty="0" smtClean="0">
                <a:solidFill>
                  <a:schemeClr val="tx1"/>
                </a:solidFill>
                <a:latin typeface="Times New Roman" pitchFamily="18" charset="0"/>
                <a:ea typeface="Times New Roman" pitchFamily="18" charset="0"/>
                <a:cs typeface="Times New Roman" pitchFamily="18" charset="0"/>
              </a:rPr>
              <a:t>:</a:t>
            </a:r>
            <a:r>
              <a:rPr lang="fr-FR" sz="1800" dirty="0" smtClean="0">
                <a:solidFill>
                  <a:schemeClr val="tx1"/>
                </a:solidFill>
                <a:latin typeface="Times New Roman" pitchFamily="18" charset="0"/>
                <a:ea typeface="Times New Roman" pitchFamily="18" charset="0"/>
                <a:cs typeface="Times New Roman" pitchFamily="18" charset="0"/>
              </a:rPr>
              <a:t> Nos valeurs empiriques des rendements de fluorescences comparer aux</a:t>
            </a:r>
            <a:r>
              <a:rPr lang="fr-FR" sz="1800" dirty="0" smtClean="0">
                <a:latin typeface="Times New Roman" pitchFamily="18" charset="0"/>
                <a:ea typeface="Times New Roman" pitchFamily="18" charset="0"/>
                <a:cs typeface="Times New Roman" pitchFamily="18" charset="0"/>
              </a:rPr>
              <a:t> valeurs th</a:t>
            </a:r>
            <a:r>
              <a:rPr lang="fr-FR" sz="1800" dirty="0" smtClean="0">
                <a:latin typeface="Calibri"/>
                <a:ea typeface="Times New Roman" pitchFamily="18" charset="0"/>
                <a:cs typeface="Times New Roman" pitchFamily="18" charset="0"/>
              </a:rPr>
              <a:t>é</a:t>
            </a:r>
            <a:r>
              <a:rPr lang="fr-FR" sz="1800" dirty="0" smtClean="0">
                <a:latin typeface="Times New Roman" pitchFamily="18" charset="0"/>
                <a:ea typeface="Times New Roman" pitchFamily="18" charset="0"/>
                <a:cs typeface="Times New Roman" pitchFamily="18" charset="0"/>
              </a:rPr>
              <a:t>oriques de  Chen et al. (1981) </a:t>
            </a:r>
            <a:r>
              <a:rPr lang="fr-FR" sz="1800" dirty="0" smtClean="0">
                <a:solidFill>
                  <a:schemeClr val="tx1"/>
                </a:solidFill>
                <a:latin typeface="Times New Roman" pitchFamily="18" charset="0"/>
                <a:ea typeface="Times New Roman" pitchFamily="18" charset="0"/>
                <a:cs typeface="Times New Roman" pitchFamily="18" charset="0"/>
              </a:rPr>
              <a:t>en fonction du nombre atomique </a:t>
            </a:r>
            <a:endParaRPr lang="fr-FR" sz="1800" dirty="0" smtClean="0">
              <a:solidFill>
                <a:schemeClr val="tx1"/>
              </a:solidFill>
              <a:latin typeface="Arial" pitchFamily="34" charset="0"/>
              <a:cs typeface="Arial" pitchFamily="34" charset="0"/>
            </a:endParaRPr>
          </a:p>
        </p:txBody>
      </p:sp>
      <p:sp>
        <p:nvSpPr>
          <p:cNvPr id="21" name="ZoneTexte 20"/>
          <p:cNvSpPr txBox="1"/>
          <p:nvPr/>
        </p:nvSpPr>
        <p:spPr>
          <a:xfrm>
            <a:off x="189186" y="520262"/>
            <a:ext cx="2569780" cy="4154984"/>
          </a:xfrm>
          <a:prstGeom prst="rect">
            <a:avLst/>
          </a:prstGeom>
          <a:noFill/>
        </p:spPr>
        <p:txBody>
          <a:bodyPr wrap="square" rtlCol="0">
            <a:spAutoFit/>
          </a:bodyPr>
          <a:lstStyle/>
          <a:p>
            <a:r>
              <a:rPr lang="fr-FR" sz="2400" dirty="0" smtClean="0"/>
              <a:t>D’après la figure on peut remarqué que:</a:t>
            </a:r>
          </a:p>
          <a:p>
            <a:r>
              <a:rPr lang="fr-FR" sz="2400" dirty="0" smtClean="0"/>
              <a:t>Nous avons un bon accord varie entre  0.05% </a:t>
            </a:r>
            <a:r>
              <a:rPr lang="fr-FR" sz="2400" dirty="0" smtClean="0"/>
              <a:t>et </a:t>
            </a:r>
            <a:r>
              <a:rPr lang="fr-FR" sz="2400" dirty="0" smtClean="0"/>
              <a:t>7.66 </a:t>
            </a:r>
            <a:r>
              <a:rPr lang="fr-FR" sz="2400" dirty="0" smtClean="0"/>
              <a:t>% </a:t>
            </a:r>
            <a:r>
              <a:rPr lang="fr-FR" sz="2400" dirty="0" smtClean="0"/>
              <a:t>de nos résultats empirique et les valeurs </a:t>
            </a:r>
            <a:r>
              <a:rPr lang="fr-FR" sz="2400" dirty="0" smtClean="0"/>
              <a:t>théorique </a:t>
            </a:r>
            <a:r>
              <a:rPr lang="fr-FR" sz="2400" dirty="0" smtClean="0"/>
              <a:t>de Chen et </a:t>
            </a:r>
            <a:r>
              <a:rPr lang="fr-FR" sz="2400" dirty="0" smtClean="0"/>
              <a:t>al.</a:t>
            </a:r>
            <a:endParaRPr lang="fr-FR" sz="2400" dirty="0"/>
          </a:p>
        </p:txBody>
      </p:sp>
    </p:spTree>
  </p:cSld>
  <p:clrMapOvr>
    <a:masterClrMapping/>
  </p:clrMapOvr>
  <p:transition>
    <p:wheel spokes="8"/>
    <p:sndAc>
      <p:stSnd>
        <p:snd r:embed="rId3" name="chimes.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22" name="Object 2"/>
          <p:cNvGraphicFramePr>
            <a:graphicFrameLocks noChangeAspect="1"/>
          </p:cNvGraphicFramePr>
          <p:nvPr/>
        </p:nvGraphicFramePr>
        <p:xfrm>
          <a:off x="2680138" y="-316139"/>
          <a:ext cx="6094894" cy="5376041"/>
        </p:xfrm>
        <a:graphic>
          <a:graphicData uri="http://schemas.openxmlformats.org/presentationml/2006/ole">
            <p:oleObj spid="_x0000_s81922" r:id="rId4" imgW="4361760" imgH="2867040" progId="">
              <p:embed/>
            </p:oleObj>
          </a:graphicData>
        </a:graphic>
      </p:graphicFrame>
      <p:sp>
        <p:nvSpPr>
          <p:cNvPr id="81924" name="Rectangle 4"/>
          <p:cNvSpPr>
            <a:spLocks noChangeArrowheads="1"/>
          </p:cNvSpPr>
          <p:nvPr/>
        </p:nvSpPr>
        <p:spPr bwMode="auto">
          <a:xfrm>
            <a:off x="3497179" y="4544015"/>
            <a:ext cx="4572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III.3</a:t>
            </a:r>
            <a:r>
              <a:rPr kumimoji="0" lang="fr-FR" sz="18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Nos valeurs empiriques des rendements de fluorescences </a:t>
            </a:r>
            <a:r>
              <a:rPr kumimoji="0" lang="fr-FR"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comparer au </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a:t>
            </a:r>
            <a:r>
              <a:rPr kumimoji="0" lang="fr-FR" sz="1800" b="0" i="0" u="none" strike="noStrike" cap="none" normalizeH="0" baseline="0" dirty="0" smtClean="0">
                <a:ln>
                  <a:noFill/>
                </a:ln>
                <a:solidFill>
                  <a:srgbClr val="000000"/>
                </a:solidFill>
                <a:effectLst/>
                <a:latin typeface="Calibri"/>
                <a:ea typeface="Times New Roman" pitchFamily="18" charset="0"/>
                <a:cs typeface="Times New Roman" pitchFamily="18" charset="0"/>
              </a:rPr>
              <a:t>é</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sultats </a:t>
            </a:r>
            <a:r>
              <a:rPr lang="fr-FR" sz="1800" dirty="0" smtClean="0">
                <a:latin typeface="Times New Roman" pitchFamily="18" charset="0"/>
                <a:ea typeface="Times New Roman" pitchFamily="18" charset="0"/>
                <a:cs typeface="Times New Roman" pitchFamily="18" charset="0"/>
              </a:rPr>
              <a:t>i</a:t>
            </a:r>
            <a:r>
              <a:rPr lang="fr-FR" sz="1800" dirty="0" smtClean="0">
                <a:latin typeface="Times New Roman" pitchFamily="18" charset="0"/>
                <a:ea typeface="Times New Roman" pitchFamily="18" charset="0"/>
                <a:cs typeface="Times New Roman" pitchFamily="18" charset="0"/>
              </a:rPr>
              <a:t>nterpolées </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de </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Puri et al. (1993), </a:t>
            </a:r>
            <a:r>
              <a:rPr kumimoji="0" lang="fr-FR" sz="18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Hubbell</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al. (1994), </a:t>
            </a:r>
            <a:r>
              <a:rPr kumimoji="0" lang="fr-FR" sz="1800" b="0" i="0" u="none" strike="noStrike" cap="none" normalizeH="0" baseline="0" dirty="0" err="1" smtClean="0">
                <a:ln>
                  <a:noFill/>
                </a:ln>
                <a:solidFill>
                  <a:srgbClr val="000000"/>
                </a:solidFill>
                <a:effectLst/>
                <a:latin typeface="Calibri"/>
                <a:ea typeface="Times New Roman" pitchFamily="18" charset="0"/>
                <a:cs typeface="Times New Roman" pitchFamily="18" charset="0"/>
              </a:rPr>
              <a:t>Ö</a:t>
            </a:r>
            <a:r>
              <a:rPr kumimoji="0" lang="fr-FR" sz="18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z</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al. (1999), </a:t>
            </a:r>
            <a:r>
              <a:rPr kumimoji="0" lang="fr-FR" sz="18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Bendjedi</a:t>
            </a:r>
            <a:r>
              <a:rPr kumimoji="0" lang="fr-FR" sz="1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al. (2015) </a:t>
            </a:r>
            <a:r>
              <a:rPr kumimoji="0" lang="fr-FR"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 fonction du nombre atomique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25" name="Rectangle 5"/>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1939" name="Rectangle 19"/>
          <p:cNvSpPr>
            <a:spLocks noChangeArrowheads="1"/>
          </p:cNvSpPr>
          <p:nvPr/>
        </p:nvSpPr>
        <p:spPr bwMode="auto">
          <a:xfrm>
            <a:off x="4441195" y="737801"/>
            <a:ext cx="261610"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ZoneTexte 29"/>
          <p:cNvSpPr txBox="1"/>
          <p:nvPr/>
        </p:nvSpPr>
        <p:spPr>
          <a:xfrm>
            <a:off x="315310" y="346841"/>
            <a:ext cx="2238703" cy="5201424"/>
          </a:xfrm>
          <a:prstGeom prst="rect">
            <a:avLst/>
          </a:prstGeom>
          <a:noFill/>
        </p:spPr>
        <p:txBody>
          <a:bodyPr wrap="square" rtlCol="0">
            <a:spAutoFit/>
          </a:bodyPr>
          <a:lstStyle/>
          <a:p>
            <a:r>
              <a:rPr lang="fr-FR" sz="2000" dirty="0" smtClean="0"/>
              <a:t>Aussi, de la figure III-3, il est facile d’observer que nos valeurs empiriques du rendement de fluorescence de la </a:t>
            </a:r>
            <a:r>
              <a:rPr lang="fr-FR" sz="2000" smtClean="0"/>
              <a:t>couche </a:t>
            </a:r>
            <a:r>
              <a:rPr lang="fr-FR" sz="2000" smtClean="0"/>
              <a:t>L</a:t>
            </a:r>
            <a:r>
              <a:rPr lang="fr-FR" sz="2000" smtClean="0"/>
              <a:t> </a:t>
            </a:r>
            <a:r>
              <a:rPr lang="fr-FR" sz="2000" dirty="0" smtClean="0"/>
              <a:t>sont bien conforme aux celles interpolées de Puri et al. (1993), </a:t>
            </a:r>
            <a:r>
              <a:rPr lang="fr-FR" sz="2000" dirty="0" err="1" smtClean="0"/>
              <a:t>Hubbell</a:t>
            </a:r>
            <a:r>
              <a:rPr lang="fr-FR" sz="2000" dirty="0" smtClean="0"/>
              <a:t> et al. (1994), </a:t>
            </a:r>
            <a:r>
              <a:rPr lang="fr-FR" sz="2000" dirty="0" err="1" smtClean="0"/>
              <a:t>Öz</a:t>
            </a:r>
            <a:r>
              <a:rPr lang="fr-FR" sz="2000" dirty="0" smtClean="0"/>
              <a:t> et al. (1999), </a:t>
            </a:r>
            <a:r>
              <a:rPr lang="fr-FR" sz="2000" dirty="0" err="1" smtClean="0"/>
              <a:t>Bendjedi</a:t>
            </a:r>
            <a:r>
              <a:rPr lang="fr-FR" sz="2000" dirty="0" smtClean="0"/>
              <a:t> et al. (2015). </a:t>
            </a:r>
            <a:endParaRPr lang="fr-FR" sz="2000" dirty="0" smtClean="0"/>
          </a:p>
          <a:p>
            <a:r>
              <a:rPr lang="fr-FR" sz="1200" dirty="0" smtClean="0"/>
              <a:t>   </a:t>
            </a:r>
            <a:endParaRPr lang="fr-FR" sz="1200" dirty="0"/>
          </a:p>
        </p:txBody>
      </p:sp>
    </p:spTree>
  </p:cSld>
  <p:clrMapOvr>
    <a:masterClrMapping/>
  </p:clrMapOvr>
  <p:transition>
    <p:wheel spokes="8"/>
    <p:sndAc>
      <p:stSnd>
        <p:snd r:embed="rId3" name="chimes.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866274" y="834190"/>
            <a:ext cx="6112042" cy="4462760"/>
          </a:xfrm>
          <a:prstGeom prst="rect">
            <a:avLst/>
          </a:prstGeom>
          <a:noFill/>
        </p:spPr>
        <p:txBody>
          <a:bodyPr wrap="square" rtlCol="0">
            <a:spAutoFit/>
          </a:bodyPr>
          <a:lstStyle/>
          <a:p>
            <a:r>
              <a:rPr lang="fr-FR" sz="2400" b="1" i="1" dirty="0" smtClean="0"/>
              <a:t>On à pour:</a:t>
            </a:r>
          </a:p>
          <a:p>
            <a:r>
              <a:rPr lang="fr-FR" sz="2000" b="1" i="1" dirty="0" smtClean="0">
                <a:latin typeface="Times New Roman" pitchFamily="18" charset="0"/>
                <a:cs typeface="Times New Roman" pitchFamily="18" charset="0"/>
              </a:rPr>
              <a:t>Puri et al (1993)</a:t>
            </a:r>
            <a:r>
              <a:rPr lang="fr-FR" sz="2000" i="1" dirty="0" smtClean="0">
                <a:latin typeface="Times New Roman" pitchFamily="18" charset="0"/>
                <a:cs typeface="Times New Roman" pitchFamily="18" charset="0"/>
              </a:rPr>
              <a:t> :l’accord vari entre 82.5% à 99.87% avec un désaccord de 28.85% pour 29Cu.</a:t>
            </a:r>
          </a:p>
          <a:p>
            <a:endParaRPr lang="fr-FR" sz="2000" dirty="0" smtClean="0"/>
          </a:p>
          <a:p>
            <a:r>
              <a:rPr lang="fr-FR" sz="2000" b="1" i="1" dirty="0" err="1" smtClean="0">
                <a:latin typeface="Times New Roman" pitchFamily="18" charset="0"/>
                <a:cs typeface="Times New Roman" pitchFamily="18" charset="0"/>
              </a:rPr>
              <a:t>Hubbal</a:t>
            </a:r>
            <a:r>
              <a:rPr lang="fr-FR" sz="2000" b="1" i="1" dirty="0" smtClean="0">
                <a:latin typeface="Times New Roman" pitchFamily="18" charset="0"/>
                <a:cs typeface="Times New Roman" pitchFamily="18" charset="0"/>
              </a:rPr>
              <a:t> et al (1994): </a:t>
            </a:r>
            <a:r>
              <a:rPr lang="fr-FR" sz="2000" i="1" dirty="0" smtClean="0">
                <a:latin typeface="Times New Roman" pitchFamily="18" charset="0"/>
                <a:cs typeface="Times New Roman" pitchFamily="18" charset="0"/>
              </a:rPr>
              <a:t>on remarque une petit divergence de 0.05% à 17.5% et on observe un désaccord compris entre 21.9% à  29.41% pour les éléments 26Fe à 30Zn.</a:t>
            </a:r>
          </a:p>
          <a:p>
            <a:endParaRPr lang="fr-FR" sz="2000" dirty="0" smtClean="0"/>
          </a:p>
          <a:p>
            <a:r>
              <a:rPr lang="fr-FR" sz="2000" b="1" i="1" dirty="0" smtClean="0">
                <a:latin typeface="Times New Roman" pitchFamily="18" charset="0"/>
                <a:cs typeface="Times New Roman" pitchFamily="18" charset="0"/>
              </a:rPr>
              <a:t>Oz et al (1994):</a:t>
            </a:r>
            <a:r>
              <a:rPr lang="fr-FR" sz="2000" i="1" dirty="0" smtClean="0">
                <a:latin typeface="Times New Roman" pitchFamily="18" charset="0"/>
                <a:cs typeface="Times New Roman" pitchFamily="18" charset="0"/>
              </a:rPr>
              <a:t>l’accord varie entre 82.36% à 99.93% avec un désaccord de 26.58% et  19.56% pour 28Ni  29Cu  30Zn;</a:t>
            </a:r>
          </a:p>
          <a:p>
            <a:endParaRPr lang="fr-FR" sz="2000" dirty="0" smtClean="0"/>
          </a:p>
          <a:p>
            <a:r>
              <a:rPr lang="fr-FR" sz="2000" b="1" i="1" dirty="0" err="1" smtClean="0">
                <a:latin typeface="Times New Roman" pitchFamily="18" charset="0"/>
                <a:cs typeface="Times New Roman" pitchFamily="18" charset="0"/>
              </a:rPr>
              <a:t>Bendjedi</a:t>
            </a:r>
            <a:r>
              <a:rPr lang="fr-FR" sz="2000" b="1" i="1" dirty="0" smtClean="0">
                <a:latin typeface="Times New Roman" pitchFamily="18" charset="0"/>
                <a:cs typeface="Times New Roman" pitchFamily="18" charset="0"/>
              </a:rPr>
              <a:t> et al (2015): </a:t>
            </a:r>
            <a:r>
              <a:rPr lang="fr-FR" sz="2000" i="1" dirty="0" smtClean="0">
                <a:latin typeface="Times New Roman" pitchFamily="18" charset="0"/>
                <a:cs typeface="Times New Roman" pitchFamily="18" charset="0"/>
              </a:rPr>
              <a:t>l’accord est de 90.55% et 95.76% a l’exception du fer  26Fe.</a:t>
            </a:r>
          </a:p>
        </p:txBody>
      </p:sp>
    </p:spTree>
  </p:cSld>
  <p:clrMapOvr>
    <a:masterClrMapping/>
  </p:clrMapOvr>
  <p:transition>
    <p:wheel spokes="8"/>
    <p:sndAc>
      <p:stSnd>
        <p:snd r:embed="rId2" name="chimes.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946" name="Object 2"/>
          <p:cNvGraphicFramePr>
            <a:graphicFrameLocks noChangeAspect="1"/>
          </p:cNvGraphicFramePr>
          <p:nvPr/>
        </p:nvGraphicFramePr>
        <p:xfrm>
          <a:off x="2144110" y="466233"/>
          <a:ext cx="5665405" cy="4830981"/>
        </p:xfrm>
        <a:graphic>
          <a:graphicData uri="http://schemas.openxmlformats.org/presentationml/2006/ole">
            <p:oleObj spid="_x0000_s82946" r:id="rId4" imgW="4361760" imgH="2867040" progId="">
              <p:embed/>
            </p:oleObj>
          </a:graphicData>
        </a:graphic>
      </p:graphicFrame>
      <p:pic>
        <p:nvPicPr>
          <p:cNvPr id="82947"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0" y="914400"/>
            <a:ext cx="85725" cy="209550"/>
          </a:xfrm>
          <a:prstGeom prst="rect">
            <a:avLst/>
          </a:prstGeom>
          <a:noFill/>
        </p:spPr>
      </p:pic>
      <p:sp>
        <p:nvSpPr>
          <p:cNvPr id="8294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2951" name="Rectangle 7"/>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2953" name="Rectangle 9"/>
          <p:cNvSpPr>
            <a:spLocks noChangeArrowheads="1"/>
          </p:cNvSpPr>
          <p:nvPr/>
        </p:nvSpPr>
        <p:spPr bwMode="auto">
          <a:xfrm>
            <a:off x="2646947" y="4958689"/>
            <a:ext cx="5298873"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III.4</a:t>
            </a:r>
            <a:r>
              <a:rPr kumimoji="0" lang="fr-FR" sz="16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Nos valeurs empiriques des rendements de fluorescences comparer aux</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valeurs exp</a:t>
            </a:r>
            <a:r>
              <a:rPr kumimoji="0" lang="fr-FR" sz="1600" b="0" i="0" u="none" strike="noStrike" cap="none" normalizeH="0" baseline="0" dirty="0" smtClean="0">
                <a:ln>
                  <a:noFill/>
                </a:ln>
                <a:solidFill>
                  <a:srgbClr val="000000"/>
                </a:solidFill>
                <a:effectLst/>
                <a:latin typeface="Calibri"/>
                <a:ea typeface="Times New Roman" pitchFamily="18" charset="0"/>
                <a:cs typeface="Times New Roman" pitchFamily="18" charset="0"/>
              </a:rPr>
              <a:t>é</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rimentales de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McNeir</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al. (1991),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Duggan</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al. (1985),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Ertugrul</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(2002),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Durak</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t>
            </a:r>
            <a:r>
              <a:rPr kumimoji="0" lang="fr-FR" sz="1600" b="0" i="0" u="none" strike="noStrike" cap="none" normalizeH="0" baseline="0" dirty="0" err="1" smtClean="0">
                <a:ln>
                  <a:noFill/>
                </a:ln>
                <a:solidFill>
                  <a:srgbClr val="000000"/>
                </a:solidFill>
                <a:effectLst/>
                <a:latin typeface="Calibri"/>
                <a:ea typeface="Times New Roman" pitchFamily="18" charset="0"/>
                <a:cs typeface="Times New Roman" pitchFamily="18" charset="0"/>
              </a:rPr>
              <a:t>Ö</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zdemir</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(2000), Singh et al. (1990),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Apaydin</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et al. (2008)</a:t>
            </a:r>
            <a:r>
              <a:rPr kumimoji="0" lang="fr-FR"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 fonction du nombre atomique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2952" name="Picture 8"/>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0" y="457200"/>
            <a:ext cx="85725" cy="209550"/>
          </a:xfrm>
          <a:prstGeom prst="rect">
            <a:avLst/>
          </a:prstGeom>
          <a:noFill/>
        </p:spPr>
      </p:pic>
      <p:sp>
        <p:nvSpPr>
          <p:cNvPr id="82954" name="Rectangle 10"/>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2956" name="Rectangle 12"/>
          <p:cNvSpPr>
            <a:spLocks noChangeArrowheads="1"/>
          </p:cNvSpPr>
          <p:nvPr/>
        </p:nvSpPr>
        <p:spPr bwMode="auto">
          <a:xfrm>
            <a:off x="0" y="465881"/>
            <a:ext cx="26289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Pour les valeurs exp</a:t>
            </a:r>
            <a:r>
              <a:rPr kumimoji="0" lang="fr-FR" sz="24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rimentales FIGURE III-4, la comparaison nous permet de dire que nos valeurs varient entre les r</a:t>
            </a:r>
            <a:r>
              <a:rPr kumimoji="0" lang="fr-FR" sz="24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de </a:t>
            </a:r>
            <a:r>
              <a:rPr kumimoji="0" lang="fr-FR"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McNeir</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(1991), </a:t>
            </a:r>
            <a:r>
              <a:rPr kumimoji="0" lang="fr-FR"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Duggan</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(1985), </a:t>
            </a:r>
            <a:r>
              <a:rPr kumimoji="0" lang="fr-FR"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Ertugrul</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(2002), </a:t>
            </a:r>
            <a:r>
              <a:rPr kumimoji="0" lang="fr-FR"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Durak</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t>
            </a:r>
            <a:r>
              <a:rPr kumimoji="0" lang="fr-FR" sz="2400" b="0" i="0" u="none" strike="noStrike" cap="none" normalizeH="0" baseline="0" dirty="0" err="1" smtClean="0">
                <a:ln>
                  <a:noFill/>
                </a:ln>
                <a:solidFill>
                  <a:schemeClr val="tx1"/>
                </a:solidFill>
                <a:effectLst/>
                <a:latin typeface="Calibri"/>
                <a:ea typeface="Times New Roman" pitchFamily="18" charset="0"/>
                <a:cs typeface="Times New Roman" pitchFamily="18" charset="0"/>
              </a:rPr>
              <a:t>Ö</a:t>
            </a:r>
            <a:r>
              <a:rPr kumimoji="0" lang="fr-FR"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zdemir</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(2000), Singh et al. (1990), </a:t>
            </a:r>
            <a:r>
              <a:rPr kumimoji="0" lang="fr-FR"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Apaydin</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(2008</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2955" name="Picture 1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0" y="457200"/>
            <a:ext cx="133350" cy="209550"/>
          </a:xfrm>
          <a:prstGeom prst="rect">
            <a:avLst/>
          </a:prstGeom>
          <a:noFill/>
        </p:spPr>
      </p:pic>
      <p:sp>
        <p:nvSpPr>
          <p:cNvPr id="82957" name="Rectangle 13"/>
          <p:cNvSpPr>
            <a:spLocks noChangeArrowheads="1"/>
          </p:cNvSpPr>
          <p:nvPr/>
        </p:nvSpPr>
        <p:spPr bwMode="auto">
          <a:xfrm>
            <a:off x="0" y="276999"/>
            <a:ext cx="4146331"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B050"/>
                </a:solidFill>
                <a:effectLst/>
                <a:latin typeface="Calibri"/>
                <a:ea typeface="Times New Roman" pitchFamily="18" charset="0"/>
                <a:cs typeface="Times New Roman" pitchFamily="18" charset="0"/>
              </a:rPr>
              <a:t> </a:t>
            </a:r>
            <a:r>
              <a:rPr kumimoji="0" lang="fr-FR" sz="1200" b="0" i="0" u="none" strike="noStrike" cap="none" normalizeH="0" baseline="0" dirty="0" smtClean="0">
                <a:ln>
                  <a:noFill/>
                </a:ln>
                <a:solidFill>
                  <a:srgbClr val="00B050"/>
                </a:solidFill>
                <a:effectLst/>
                <a:latin typeface="Times New Roman" pitchFamily="18" charset="0"/>
                <a:ea typeface="Times New Roman" pitchFamily="18" charset="0"/>
                <a:cs typeface="Times New Roman" pitchFamily="18"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8"/>
    <p:sndAc>
      <p:stSnd>
        <p:snd r:embed="rId3" name="chimes.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flipH="1">
            <a:off x="946483" y="802106"/>
            <a:ext cx="6384758" cy="3539430"/>
          </a:xfrm>
          <a:prstGeom prst="rect">
            <a:avLst/>
          </a:prstGeom>
          <a:noFill/>
        </p:spPr>
        <p:txBody>
          <a:bodyPr wrap="square" rtlCol="0">
            <a:spAutoFit/>
          </a:bodyPr>
          <a:lstStyle/>
          <a:p>
            <a:r>
              <a:rPr lang="fr-FR" sz="2800" dirty="0" smtClean="0">
                <a:solidFill>
                  <a:schemeClr val="tx1"/>
                </a:solidFill>
                <a:latin typeface="Times New Roman" pitchFamily="18" charset="0"/>
                <a:ea typeface="Times New Roman" pitchFamily="18" charset="0"/>
                <a:cs typeface="Times New Roman" pitchFamily="18" charset="0"/>
              </a:rPr>
              <a:t>lors qu</a:t>
            </a:r>
            <a:r>
              <a:rPr lang="fr-FR" sz="2800" dirty="0" smtClean="0">
                <a:solidFill>
                  <a:schemeClr val="tx1"/>
                </a:solidFill>
                <a:latin typeface="Calibri"/>
                <a:ea typeface="Times New Roman" pitchFamily="18" charset="0"/>
                <a:cs typeface="Times New Roman" pitchFamily="18" charset="0"/>
              </a:rPr>
              <a:t>’</a:t>
            </a:r>
            <a:r>
              <a:rPr lang="fr-FR" sz="2800" dirty="0" smtClean="0">
                <a:solidFill>
                  <a:schemeClr val="tx1"/>
                </a:solidFill>
                <a:latin typeface="Times New Roman" pitchFamily="18" charset="0"/>
                <a:ea typeface="Times New Roman" pitchFamily="18" charset="0"/>
                <a:cs typeface="Times New Roman" pitchFamily="18" charset="0"/>
              </a:rPr>
              <a:t>une l</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g</a:t>
            </a:r>
            <a:r>
              <a:rPr lang="fr-FR" sz="2800" dirty="0" smtClean="0">
                <a:solidFill>
                  <a:schemeClr val="tx1"/>
                </a:solidFill>
                <a:latin typeface="Calibri"/>
                <a:ea typeface="Times New Roman" pitchFamily="18" charset="0"/>
                <a:cs typeface="Times New Roman" pitchFamily="18" charset="0"/>
              </a:rPr>
              <a:t>è</a:t>
            </a:r>
            <a:r>
              <a:rPr lang="fr-FR" sz="2800" dirty="0" smtClean="0">
                <a:solidFill>
                  <a:schemeClr val="tx1"/>
                </a:solidFill>
                <a:latin typeface="Times New Roman" pitchFamily="18" charset="0"/>
                <a:ea typeface="Times New Roman" pitchFamily="18" charset="0"/>
                <a:cs typeface="Times New Roman" pitchFamily="18" charset="0"/>
              </a:rPr>
              <a:t>re diff</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rence est observ</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e (une d</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viation varie entre 0 et 15.83) </a:t>
            </a:r>
            <a:r>
              <a:rPr lang="fr-FR" sz="2800" dirty="0" smtClean="0">
                <a:solidFill>
                  <a:schemeClr val="tx1"/>
                </a:solidFill>
                <a:latin typeface="Calibri"/>
                <a:ea typeface="Times New Roman" pitchFamily="18" charset="0"/>
                <a:cs typeface="Times New Roman" pitchFamily="18" charset="0"/>
              </a:rPr>
              <a:t>à</a:t>
            </a:r>
            <a:r>
              <a:rPr lang="fr-FR" sz="2800" dirty="0" smtClean="0">
                <a:solidFill>
                  <a:schemeClr val="tx1"/>
                </a:solidFill>
                <a:latin typeface="Times New Roman" pitchFamily="18" charset="0"/>
                <a:ea typeface="Times New Roman" pitchFamily="18" charset="0"/>
                <a:cs typeface="Times New Roman" pitchFamily="18" charset="0"/>
              </a:rPr>
              <a:t> l</a:t>
            </a:r>
            <a:r>
              <a:rPr lang="fr-FR" sz="2800" dirty="0" smtClean="0">
                <a:solidFill>
                  <a:schemeClr val="tx1"/>
                </a:solidFill>
                <a:latin typeface="Calibri"/>
                <a:ea typeface="Times New Roman" pitchFamily="18" charset="0"/>
                <a:cs typeface="Times New Roman" pitchFamily="18" charset="0"/>
              </a:rPr>
              <a:t>’</a:t>
            </a:r>
            <a:r>
              <a:rPr lang="fr-FR" sz="2800" dirty="0" smtClean="0">
                <a:solidFill>
                  <a:schemeClr val="tx1"/>
                </a:solidFill>
                <a:latin typeface="Times New Roman" pitchFamily="18" charset="0"/>
                <a:ea typeface="Times New Roman" pitchFamily="18" charset="0"/>
                <a:cs typeface="Times New Roman" pitchFamily="18" charset="0"/>
              </a:rPr>
              <a:t>exception pour les valeurs de (</a:t>
            </a:r>
            <a:r>
              <a:rPr lang="fr-FR" sz="2800" dirty="0" err="1" smtClean="0">
                <a:solidFill>
                  <a:schemeClr val="tx1"/>
                </a:solidFill>
                <a:latin typeface="Times New Roman" pitchFamily="18" charset="0"/>
                <a:ea typeface="Times New Roman" pitchFamily="18" charset="0"/>
                <a:cs typeface="Times New Roman" pitchFamily="18" charset="0"/>
              </a:rPr>
              <a:t>McNeir</a:t>
            </a:r>
            <a:r>
              <a:rPr lang="fr-FR" sz="2800" dirty="0" smtClean="0">
                <a:solidFill>
                  <a:schemeClr val="tx1"/>
                </a:solidFill>
                <a:latin typeface="Times New Roman" pitchFamily="18" charset="0"/>
                <a:ea typeface="Times New Roman" pitchFamily="18" charset="0"/>
                <a:cs typeface="Times New Roman" pitchFamily="18" charset="0"/>
              </a:rPr>
              <a:t> et al</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.1991) un d</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saccord a </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t</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 remarqu</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 il est de l</a:t>
            </a:r>
            <a:r>
              <a:rPr lang="fr-FR" sz="2800" dirty="0" smtClean="0">
                <a:solidFill>
                  <a:schemeClr val="tx1"/>
                </a:solidFill>
                <a:latin typeface="Calibri"/>
                <a:ea typeface="Times New Roman" pitchFamily="18" charset="0"/>
                <a:cs typeface="Times New Roman" pitchFamily="18" charset="0"/>
              </a:rPr>
              <a:t>’</a:t>
            </a:r>
            <a:r>
              <a:rPr lang="fr-FR" sz="2800" dirty="0" smtClean="0">
                <a:solidFill>
                  <a:schemeClr val="tx1"/>
                </a:solidFill>
                <a:latin typeface="Times New Roman" pitchFamily="18" charset="0"/>
                <a:ea typeface="Times New Roman" pitchFamily="18" charset="0"/>
                <a:cs typeface="Times New Roman" pitchFamily="18" charset="0"/>
              </a:rPr>
              <a:t>ordre de </a:t>
            </a:r>
            <a:r>
              <a:rPr lang="fr-FR" sz="2800" dirty="0" smtClean="0">
                <a:solidFill>
                  <a:schemeClr val="tx1"/>
                </a:solidFill>
                <a:latin typeface="Times New Roman" pitchFamily="18" charset="0"/>
                <a:ea typeface="Times New Roman" pitchFamily="18" charset="0"/>
                <a:cs typeface="Times New Roman" pitchFamily="18" charset="0"/>
              </a:rPr>
              <a:t>26%</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33.82%</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 32</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a:t>
            </a:r>
            <a:r>
              <a:rPr lang="fr-FR" sz="2800" dirty="0" smtClean="0">
                <a:solidFill>
                  <a:schemeClr val="tx1"/>
                </a:solidFill>
                <a:latin typeface="Times New Roman" pitchFamily="18" charset="0"/>
                <a:ea typeface="Times New Roman" pitchFamily="18" charset="0"/>
                <a:cs typeface="Times New Roman" pitchFamily="18" charset="0"/>
              </a:rPr>
              <a:t>91%</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a:t>
            </a:r>
            <a:r>
              <a:rPr lang="fr-FR" sz="2800" dirty="0" smtClean="0">
                <a:solidFill>
                  <a:schemeClr val="tx1"/>
                </a:solidFill>
                <a:latin typeface="Times New Roman" pitchFamily="18" charset="0"/>
                <a:ea typeface="Times New Roman" pitchFamily="18" charset="0"/>
                <a:cs typeface="Times New Roman" pitchFamily="18" charset="0"/>
              </a:rPr>
              <a:t>27.17% </a:t>
            </a:r>
            <a:r>
              <a:rPr lang="fr-FR" sz="2800" dirty="0" smtClean="0">
                <a:solidFill>
                  <a:schemeClr val="tx1"/>
                </a:solidFill>
                <a:latin typeface="Times New Roman" pitchFamily="18" charset="0"/>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22.85% </a:t>
            </a:r>
            <a:r>
              <a:rPr lang="fr-FR" sz="2800" dirty="0" smtClean="0">
                <a:solidFill>
                  <a:schemeClr val="tx1"/>
                </a:solidFill>
                <a:latin typeface="Times New Roman" pitchFamily="18" charset="0"/>
                <a:ea typeface="Times New Roman" pitchFamily="18" charset="0"/>
                <a:cs typeface="Times New Roman" pitchFamily="18" charset="0"/>
              </a:rPr>
              <a:t>pour les </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l</a:t>
            </a:r>
            <a:r>
              <a:rPr lang="fr-FR" sz="2800" dirty="0" smtClean="0">
                <a:solidFill>
                  <a:schemeClr val="tx1"/>
                </a:solidFill>
                <a:latin typeface="Calibri"/>
                <a:ea typeface="Times New Roman" pitchFamily="18" charset="0"/>
                <a:cs typeface="Times New Roman" pitchFamily="18" charset="0"/>
              </a:rPr>
              <a:t>é</a:t>
            </a:r>
            <a:r>
              <a:rPr lang="fr-FR" sz="2800" dirty="0" smtClean="0">
                <a:solidFill>
                  <a:schemeClr val="tx1"/>
                </a:solidFill>
                <a:latin typeface="Times New Roman" pitchFamily="18" charset="0"/>
                <a:ea typeface="Times New Roman" pitchFamily="18" charset="0"/>
                <a:cs typeface="Times New Roman" pitchFamily="18" charset="0"/>
              </a:rPr>
              <a:t>ments </a:t>
            </a:r>
            <a:r>
              <a:rPr lang="fr-FR" sz="2800" baseline="-30000" dirty="0" smtClean="0">
                <a:solidFill>
                  <a:schemeClr val="tx1"/>
                </a:solidFill>
                <a:latin typeface="Times New Roman" pitchFamily="18" charset="0"/>
                <a:ea typeface="Times New Roman" pitchFamily="18" charset="0"/>
                <a:cs typeface="Times New Roman" pitchFamily="18" charset="0"/>
              </a:rPr>
              <a:t>26</a:t>
            </a:r>
            <a:r>
              <a:rPr lang="fr-FR" sz="2800" dirty="0" smtClean="0">
                <a:solidFill>
                  <a:schemeClr val="tx1"/>
                </a:solidFill>
                <a:latin typeface="Times New Roman" pitchFamily="18" charset="0"/>
                <a:ea typeface="Times New Roman" pitchFamily="18" charset="0"/>
                <a:cs typeface="Times New Roman" pitchFamily="18" charset="0"/>
              </a:rPr>
              <a:t>Fe </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a:t>
            </a:r>
            <a:r>
              <a:rPr lang="fr-FR" sz="2800" baseline="-30000" dirty="0" smtClean="0">
                <a:solidFill>
                  <a:schemeClr val="tx1"/>
                </a:solidFill>
                <a:latin typeface="Times New Roman" pitchFamily="18" charset="0"/>
                <a:ea typeface="Times New Roman" pitchFamily="18" charset="0"/>
                <a:cs typeface="Times New Roman" pitchFamily="18" charset="0"/>
              </a:rPr>
              <a:t>28</a:t>
            </a:r>
            <a:r>
              <a:rPr lang="fr-FR" sz="2800" dirty="0" smtClean="0">
                <a:solidFill>
                  <a:schemeClr val="tx1"/>
                </a:solidFill>
                <a:latin typeface="Times New Roman" pitchFamily="18" charset="0"/>
                <a:ea typeface="Times New Roman" pitchFamily="18" charset="0"/>
                <a:cs typeface="Times New Roman" pitchFamily="18" charset="0"/>
              </a:rPr>
              <a:t>Ni,</a:t>
            </a:r>
            <a:r>
              <a:rPr lang="fr-FR" sz="2800" baseline="-30000" dirty="0" smtClean="0">
                <a:solidFill>
                  <a:schemeClr val="tx1"/>
                </a:solidFill>
                <a:latin typeface="Times New Roman" pitchFamily="18" charset="0"/>
                <a:ea typeface="Times New Roman" pitchFamily="18" charset="0"/>
                <a:cs typeface="Times New Roman" pitchFamily="18" charset="0"/>
              </a:rPr>
              <a:t>29</a:t>
            </a:r>
            <a:r>
              <a:rPr lang="fr-FR" sz="2800" dirty="0" smtClean="0">
                <a:solidFill>
                  <a:schemeClr val="tx1"/>
                </a:solidFill>
                <a:latin typeface="Times New Roman" pitchFamily="18" charset="0"/>
                <a:ea typeface="Times New Roman" pitchFamily="18" charset="0"/>
                <a:cs typeface="Times New Roman" pitchFamily="18" charset="0"/>
              </a:rPr>
              <a:t>Cu,</a:t>
            </a:r>
            <a:r>
              <a:rPr lang="fr-FR" sz="2800" baseline="-30000" dirty="0" smtClean="0">
                <a:solidFill>
                  <a:schemeClr val="tx1"/>
                </a:solidFill>
                <a:latin typeface="Times New Roman" pitchFamily="18" charset="0"/>
                <a:ea typeface="Times New Roman" pitchFamily="18" charset="0"/>
                <a:cs typeface="Times New Roman" pitchFamily="18" charset="0"/>
              </a:rPr>
              <a:t>30</a:t>
            </a:r>
            <a:r>
              <a:rPr lang="fr-FR" sz="2800" dirty="0" smtClean="0">
                <a:solidFill>
                  <a:schemeClr val="tx1"/>
                </a:solidFill>
                <a:latin typeface="Times New Roman" pitchFamily="18" charset="0"/>
                <a:ea typeface="Times New Roman" pitchFamily="18" charset="0"/>
                <a:cs typeface="Times New Roman" pitchFamily="18" charset="0"/>
              </a:rPr>
              <a:t>Zn,</a:t>
            </a:r>
            <a:r>
              <a:rPr lang="fr-FR" sz="2800" baseline="-30000" dirty="0" smtClean="0">
                <a:solidFill>
                  <a:schemeClr val="tx1"/>
                </a:solidFill>
                <a:latin typeface="Times New Roman" pitchFamily="18" charset="0"/>
                <a:ea typeface="Times New Roman" pitchFamily="18" charset="0"/>
                <a:cs typeface="Times New Roman" pitchFamily="18" charset="0"/>
              </a:rPr>
              <a:t>31</a:t>
            </a:r>
            <a:r>
              <a:rPr lang="fr-FR" sz="2800" dirty="0" smtClean="0">
                <a:solidFill>
                  <a:schemeClr val="tx1"/>
                </a:solidFill>
                <a:latin typeface="Times New Roman" pitchFamily="18" charset="0"/>
                <a:ea typeface="Times New Roman" pitchFamily="18" charset="0"/>
                <a:cs typeface="Times New Roman" pitchFamily="18" charset="0"/>
              </a:rPr>
              <a:t>Ga,</a:t>
            </a:r>
            <a:r>
              <a:rPr lang="fr-FR" sz="2800" dirty="0" smtClean="0">
                <a:solidFill>
                  <a:schemeClr val="tx1"/>
                </a:solidFill>
                <a:latin typeface="Calibri"/>
                <a:ea typeface="Times New Roman" pitchFamily="18" charset="0"/>
                <a:cs typeface="Times New Roman" pitchFamily="18" charset="0"/>
              </a:rPr>
              <a:t> </a:t>
            </a:r>
            <a:r>
              <a:rPr lang="fr-FR" sz="2800" dirty="0" smtClean="0">
                <a:solidFill>
                  <a:schemeClr val="tx1"/>
                </a:solidFill>
                <a:latin typeface="Times New Roman" pitchFamily="18" charset="0"/>
                <a:ea typeface="Times New Roman" pitchFamily="18" charset="0"/>
                <a:cs typeface="Times New Roman" pitchFamily="18" charset="0"/>
              </a:rPr>
              <a:t> respectivement</a:t>
            </a:r>
            <a:endParaRPr lang="fr-FR" sz="2800" dirty="0"/>
          </a:p>
        </p:txBody>
      </p:sp>
    </p:spTree>
  </p:cSld>
  <p:clrMapOvr>
    <a:masterClrMapping/>
  </p:clrMapOvr>
  <p:transition>
    <p:wheel spokes="8"/>
    <p:sndAc>
      <p:stSnd>
        <p:snd r:embed="rId2" name="chimes.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92798" y="173347"/>
            <a:ext cx="4711546" cy="830997"/>
          </a:xfrm>
          <a:prstGeom prst="rect">
            <a:avLst/>
          </a:prstGeom>
        </p:spPr>
        <p:txBody>
          <a:bodyPr wrap="none">
            <a:spAutoFit/>
          </a:bodyPr>
          <a:lstStyle/>
          <a:p>
            <a:pPr>
              <a:buFont typeface="Wingdings" pitchFamily="2" charset="2"/>
              <a:buChar char="ü"/>
            </a:pPr>
            <a:r>
              <a:rPr lang="fr-FR" sz="4800" dirty="0" smtClean="0">
                <a:solidFill>
                  <a:srgbClr val="CC3399"/>
                </a:solidFill>
                <a:latin typeface="Monotype Corsiva" pitchFamily="66" charset="0"/>
              </a:rPr>
              <a:t>Conclusion général</a:t>
            </a:r>
            <a:endParaRPr lang="ar-DZ" sz="4800" dirty="0">
              <a:solidFill>
                <a:srgbClr val="CC3399"/>
              </a:solidFill>
            </a:endParaRPr>
          </a:p>
        </p:txBody>
      </p:sp>
      <p:sp>
        <p:nvSpPr>
          <p:cNvPr id="4" name="Rectangle 3"/>
          <p:cNvSpPr/>
          <p:nvPr/>
        </p:nvSpPr>
        <p:spPr>
          <a:xfrm>
            <a:off x="0" y="1130926"/>
            <a:ext cx="8120418" cy="1200329"/>
          </a:xfrm>
          <a:prstGeom prst="rect">
            <a:avLst/>
          </a:prstGeom>
        </p:spPr>
        <p:txBody>
          <a:bodyPr wrap="square">
            <a:spAutoFit/>
          </a:bodyPr>
          <a:lstStyle/>
          <a:p>
            <a:pPr algn="just"/>
            <a:r>
              <a:rPr lang="fr-FR" sz="2400" dirty="0" smtClean="0">
                <a:solidFill>
                  <a:schemeClr val="tx1"/>
                </a:solidFill>
                <a:latin typeface="Monotype Corsiva" pitchFamily="66" charset="0"/>
                <a:cs typeface="Times New Roman" pitchFamily="18" charset="0"/>
              </a:rPr>
              <a:t>	Dans ce travail on a construit une nouvelle basse de donnée des rendements de  fluorescence  moyen de la couche L pour des éléments de numéros atomique 23≤Z ≤ 96.</a:t>
            </a:r>
          </a:p>
        </p:txBody>
      </p:sp>
      <p:sp>
        <p:nvSpPr>
          <p:cNvPr id="5" name="Rectangle 4"/>
          <p:cNvSpPr/>
          <p:nvPr/>
        </p:nvSpPr>
        <p:spPr>
          <a:xfrm>
            <a:off x="0" y="2352714"/>
            <a:ext cx="8184995" cy="1938992"/>
          </a:xfrm>
          <a:prstGeom prst="rect">
            <a:avLst/>
          </a:prstGeom>
        </p:spPr>
        <p:txBody>
          <a:bodyPr wrap="square">
            <a:spAutoFit/>
          </a:bodyPr>
          <a:lstStyle/>
          <a:p>
            <a:pPr algn="just"/>
            <a:r>
              <a:rPr lang="fr-FR" sz="2400" dirty="0" smtClean="0">
                <a:solidFill>
                  <a:schemeClr val="bg1"/>
                </a:solidFill>
                <a:latin typeface="Monotype Corsiva" pitchFamily="66" charset="0"/>
              </a:rPr>
              <a:t> 	</a:t>
            </a:r>
            <a:r>
              <a:rPr lang="fr-FR" sz="2400" dirty="0" smtClean="0">
                <a:solidFill>
                  <a:schemeClr val="tx1"/>
                </a:solidFill>
                <a:latin typeface="Monotype Corsiva" pitchFamily="66" charset="0"/>
              </a:rPr>
              <a:t>La base de données utilisée dans ce travail se fonde sur les différentes compilations disponibles dans les publications scientifiques.</a:t>
            </a:r>
          </a:p>
          <a:p>
            <a:pPr algn="just"/>
            <a:r>
              <a:rPr lang="fr-FR" sz="2400" dirty="0" smtClean="0">
                <a:solidFill>
                  <a:schemeClr val="tx1"/>
                </a:solidFill>
                <a:latin typeface="Monotype Corsiva" pitchFamily="66" charset="0"/>
              </a:rPr>
              <a:t> </a:t>
            </a:r>
            <a:r>
              <a:rPr lang="fr-FR" sz="2400" dirty="0" smtClean="0">
                <a:latin typeface="Monotype Corsiva" pitchFamily="66" charset="0"/>
                <a:ea typeface="Times New Roman" pitchFamily="18" charset="0"/>
                <a:cs typeface="Times New Roman" pitchFamily="18" charset="0"/>
              </a:rPr>
              <a:t>On a présenté aussi une méthode analytique pour le calcule empirique des rendements de fluorescence de la couches </a:t>
            </a:r>
            <a:r>
              <a:rPr lang="fr-FR" sz="2400" dirty="0" smtClean="0">
                <a:latin typeface="Times New Roman" pitchFamily="18" charset="0"/>
                <a:cs typeface="Times New Roman" pitchFamily="18" charset="0"/>
              </a:rPr>
              <a:t>(L)</a:t>
            </a:r>
            <a:r>
              <a:rPr lang="fr-FR" sz="2400" dirty="0" smtClean="0">
                <a:latin typeface="Monotype Corsiva" pitchFamily="66" charset="0"/>
                <a:ea typeface="Times New Roman" pitchFamily="18" charset="0"/>
                <a:cs typeface="Times New Roman" pitchFamily="18" charset="0"/>
              </a:rPr>
              <a:t> pour la même gamme des éléments étudiés.</a:t>
            </a:r>
          </a:p>
        </p:txBody>
      </p:sp>
      <p:sp>
        <p:nvSpPr>
          <p:cNvPr id="6" name="Rectangle 5"/>
          <p:cNvSpPr/>
          <p:nvPr/>
        </p:nvSpPr>
        <p:spPr>
          <a:xfrm>
            <a:off x="345687" y="4253070"/>
            <a:ext cx="7426713" cy="830997"/>
          </a:xfrm>
          <a:prstGeom prst="rect">
            <a:avLst/>
          </a:prstGeom>
        </p:spPr>
        <p:txBody>
          <a:bodyPr wrap="square">
            <a:spAutoFit/>
          </a:bodyPr>
          <a:lstStyle/>
          <a:p>
            <a:pPr algn="just"/>
            <a:r>
              <a:rPr lang="fr-FR" sz="2400" dirty="0" smtClean="0">
                <a:latin typeface="Monotype Corsiva" pitchFamily="66" charset="0"/>
                <a:ea typeface="Times New Roman" pitchFamily="18" charset="0"/>
                <a:cs typeface="Times New Roman" pitchFamily="18" charset="0"/>
              </a:rPr>
              <a:t>	Nos résultats sont comparé aux </a:t>
            </a:r>
            <a:r>
              <a:rPr lang="fr-FR" sz="2400" dirty="0" smtClean="0">
                <a:latin typeface="Monotype Corsiva" pitchFamily="66" charset="0"/>
                <a:ea typeface="Times New Roman" pitchFamily="18" charset="0"/>
                <a:cs typeface="Arial" pitchFamily="34" charset="0"/>
              </a:rPr>
              <a:t>résultats théoriques, expérimentaux et empiriques d’autres auteurs.</a:t>
            </a:r>
            <a:endParaRPr lang="fr-FR" sz="2400" dirty="0" smtClean="0">
              <a:solidFill>
                <a:schemeClr val="tx1"/>
              </a:solidFill>
              <a:latin typeface="Monotype Corsiva" pitchFamily="66" charset="0"/>
              <a:ea typeface="Times New Roman" pitchFamily="18" charset="0"/>
              <a:cs typeface="Arial" pitchFamily="34" charset="0"/>
            </a:endParaRPr>
          </a:p>
        </p:txBody>
      </p:sp>
      <p:sp>
        <p:nvSpPr>
          <p:cNvPr id="7" name="Rectangle 6"/>
          <p:cNvSpPr/>
          <p:nvPr/>
        </p:nvSpPr>
        <p:spPr>
          <a:xfrm>
            <a:off x="356840" y="5148738"/>
            <a:ext cx="7582828" cy="1569660"/>
          </a:xfrm>
          <a:prstGeom prst="rect">
            <a:avLst/>
          </a:prstGeom>
        </p:spPr>
        <p:txBody>
          <a:bodyPr wrap="square">
            <a:spAutoFit/>
          </a:bodyPr>
          <a:lstStyle/>
          <a:p>
            <a:pPr algn="just"/>
            <a:r>
              <a:rPr lang="fr-FR" sz="2400" dirty="0" smtClean="0">
                <a:solidFill>
                  <a:schemeClr val="tx1"/>
                </a:solidFill>
                <a:latin typeface="Monotype Corsiva" pitchFamily="66" charset="0"/>
                <a:ea typeface="Times New Roman" pitchFamily="18" charset="0"/>
                <a:cs typeface="Arial" pitchFamily="34" charset="0"/>
              </a:rPr>
              <a:t> 	Finalement, On conclure que  les résultats actuels peuvent être employés pour des applications analytique, et le détermination empirique sont nécessaires pour donner plus de perspicacités pour la connaissance des rendements  de fluorescences de la couche </a:t>
            </a:r>
            <a:r>
              <a:rPr lang="fr-FR" sz="2400" dirty="0" smtClean="0">
                <a:solidFill>
                  <a:schemeClr val="tx1"/>
                </a:solidFill>
                <a:latin typeface="Monotype Corsiva" pitchFamily="66" charset="0"/>
                <a:cs typeface="Times New Roman" pitchFamily="18" charset="0"/>
              </a:rPr>
              <a:t>(L)</a:t>
            </a:r>
            <a:r>
              <a:rPr lang="fr-FR" sz="2400" dirty="0" smtClean="0">
                <a:solidFill>
                  <a:schemeClr val="tx1"/>
                </a:solidFill>
                <a:latin typeface="Monotype Corsiva" pitchFamily="66" charset="0"/>
                <a:ea typeface="Times New Roman" pitchFamily="18" charset="0"/>
                <a:cs typeface="Times New Roman" pitchFamily="18" charset="0"/>
              </a:rPr>
              <a:t> </a:t>
            </a:r>
            <a:endParaRPr lang="fr-FR" sz="2400" dirty="0"/>
          </a:p>
        </p:txBody>
      </p:sp>
    </p:spTree>
  </p:cSld>
  <p:clrMapOvr>
    <a:masterClrMapping/>
  </p:clrMapOvr>
  <p:transition>
    <p:wheel spokes="8"/>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checkerboard(across)">
                                      <p:cBhvr>
                                        <p:cTn id="17" dur="500"/>
                                        <p:tgtEl>
                                          <p:spTgt spid="5">
                                            <p:txEl>
                                              <p:pRg st="0" end="0"/>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checkerboard(across)">
                                      <p:cBhvr>
                                        <p:cTn id="20" dur="500"/>
                                        <p:tgtEl>
                                          <p:spTgt spid="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2000"/>
                                        <p:tgtEl>
                                          <p:spTgt spid="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build="allAtOnce"/>
      <p:bldP spid="7"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1" descr="C:\Users\Magic touch\Desktop\rourou\atomani2.gif"/>
          <p:cNvPicPr>
            <a:picLocks noChangeAspect="1" noChangeArrowheads="1" noCrop="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8"/>
          <p:cNvSpPr/>
          <p:nvPr/>
        </p:nvSpPr>
        <p:spPr>
          <a:xfrm>
            <a:off x="214282" y="0"/>
            <a:ext cx="7929618" cy="2800767"/>
          </a:xfrm>
          <a:prstGeom prst="rect">
            <a:avLst/>
          </a:prstGeom>
        </p:spPr>
        <p:txBody>
          <a:bodyPr wrap="square">
            <a:spAutoFit/>
          </a:bodyPr>
          <a:lstStyle/>
          <a:p>
            <a:pPr algn="ctr"/>
            <a:r>
              <a:rPr lang="fr-FR" sz="8800" dirty="0" smtClean="0">
                <a:ln w="0"/>
                <a:solidFill>
                  <a:srgbClr val="FF33CC"/>
                </a:solidFill>
                <a:effectLst>
                  <a:outerShdw blurRad="38100" dist="25400" dir="5400000" algn="ctr" rotWithShape="0">
                    <a:srgbClr val="6E747A">
                      <a:alpha val="43000"/>
                    </a:srgbClr>
                  </a:outerShdw>
                </a:effectLst>
                <a:latin typeface="Monotype Corsiva" panose="03010101010201010101" pitchFamily="66" charset="0"/>
              </a:rPr>
              <a:t>Merci  Pour  votre Attention</a:t>
            </a:r>
          </a:p>
        </p:txBody>
      </p:sp>
      <p:pic>
        <p:nvPicPr>
          <p:cNvPr id="10" name="Image 9"/>
          <p:cNvPicPr>
            <a:picLocks noChangeAspect="1"/>
          </p:cNvPicPr>
          <p:nvPr/>
        </p:nvPicPr>
        <p:blipFill>
          <a:blip r:embed="rId4"/>
          <a:stretch>
            <a:fillRect/>
          </a:stretch>
        </p:blipFill>
        <p:spPr>
          <a:xfrm>
            <a:off x="5572132" y="3559126"/>
            <a:ext cx="3571868" cy="3298874"/>
          </a:xfrm>
          <a:prstGeom prst="rect">
            <a:avLst/>
          </a:prstGeom>
        </p:spPr>
      </p:pic>
    </p:spTree>
    <p:extLst>
      <p:ext uri="{BB962C8B-B14F-4D97-AF65-F5344CB8AC3E}">
        <p14:creationId xmlns:p14="http://schemas.microsoft.com/office/powerpoint/2010/main" xmlns="" val="1078409525"/>
      </p:ext>
    </p:extLst>
  </p:cSld>
  <p:clrMapOvr>
    <a:masterClrMapping/>
  </p:clrMapOvr>
  <p:transition>
    <p:wheel spokes="8"/>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pic>
        <p:nvPicPr>
          <p:cNvPr id="32" name="Image 3"/>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 name="Rectangle 32"/>
          <p:cNvSpPr/>
          <p:nvPr/>
        </p:nvSpPr>
        <p:spPr>
          <a:xfrm>
            <a:off x="0" y="1214422"/>
            <a:ext cx="4071636" cy="584775"/>
          </a:xfrm>
          <a:prstGeom prst="rect">
            <a:avLst/>
          </a:prstGeom>
        </p:spPr>
        <p:txBody>
          <a:bodyPr wrap="square">
            <a:spAutoFit/>
          </a:bodyPr>
          <a:lstStyle/>
          <a:p>
            <a:pPr algn="ctr">
              <a:buFont typeface="Wingdings" pitchFamily="2" charset="2"/>
              <a:buChar char="ü"/>
            </a:pPr>
            <a:r>
              <a:rPr lang="fr-FR" sz="3200" b="1" dirty="0" smtClean="0">
                <a:solidFill>
                  <a:schemeClr val="bg1"/>
                </a:solidFill>
                <a:latin typeface="Monotype Corsiva" pitchFamily="66" charset="0"/>
                <a:cs typeface="Times New Roman" pitchFamily="18" charset="0"/>
              </a:rPr>
              <a:t>Introduction générale </a:t>
            </a:r>
            <a:endParaRPr lang="en-US" sz="3200" b="1" dirty="0">
              <a:solidFill>
                <a:schemeClr val="bg1"/>
              </a:solidFill>
              <a:latin typeface="Monotype Corsiva" pitchFamily="66" charset="0"/>
              <a:cs typeface="Times New Roman" pitchFamily="18" charset="0"/>
            </a:endParaRPr>
          </a:p>
        </p:txBody>
      </p:sp>
      <p:sp>
        <p:nvSpPr>
          <p:cNvPr id="34" name="Rectangle 33"/>
          <p:cNvSpPr/>
          <p:nvPr/>
        </p:nvSpPr>
        <p:spPr>
          <a:xfrm>
            <a:off x="2571736" y="0"/>
            <a:ext cx="3554178" cy="830997"/>
          </a:xfrm>
          <a:prstGeom prst="rect">
            <a:avLst/>
          </a:prstGeom>
        </p:spPr>
        <p:txBody>
          <a:bodyPr wrap="none">
            <a:spAutoFit/>
          </a:bodyPr>
          <a:lstStyle/>
          <a:p>
            <a:r>
              <a:rPr lang="fr-FR" sz="4800" b="1" dirty="0" smtClean="0">
                <a:solidFill>
                  <a:srgbClr val="CC3399"/>
                </a:solidFill>
                <a:latin typeface="Monotype Corsiva" pitchFamily="66" charset="0"/>
                <a:ea typeface="Calibri"/>
                <a:cs typeface="Times New Roman" pitchFamily="18" charset="0"/>
              </a:rPr>
              <a:t>Plan de travail </a:t>
            </a:r>
            <a:endParaRPr lang="ar-DZ" sz="4800" b="1" dirty="0">
              <a:solidFill>
                <a:srgbClr val="CC3399"/>
              </a:solidFill>
            </a:endParaRPr>
          </a:p>
        </p:txBody>
      </p:sp>
      <p:sp>
        <p:nvSpPr>
          <p:cNvPr id="36" name="Rectangle 35"/>
          <p:cNvSpPr/>
          <p:nvPr/>
        </p:nvSpPr>
        <p:spPr>
          <a:xfrm>
            <a:off x="652507" y="2018584"/>
            <a:ext cx="7072362" cy="584775"/>
          </a:xfrm>
          <a:prstGeom prst="rect">
            <a:avLst/>
          </a:prstGeom>
        </p:spPr>
        <p:txBody>
          <a:bodyPr wrap="square">
            <a:spAutoFit/>
          </a:bodyPr>
          <a:lstStyle/>
          <a:p>
            <a:pPr>
              <a:buFont typeface="Wingdings" pitchFamily="2" charset="2"/>
              <a:buChar char="ü"/>
            </a:pPr>
            <a:r>
              <a:rPr lang="fr-FR" sz="3200" b="1" dirty="0" smtClean="0">
                <a:solidFill>
                  <a:schemeClr val="bg1"/>
                </a:solidFill>
                <a:latin typeface="Monotype Corsiva" pitchFamily="66" charset="0"/>
                <a:ea typeface="Calibri"/>
                <a:cs typeface="Times New Roman" pitchFamily="18" charset="0"/>
              </a:rPr>
              <a:t> rappel théorique</a:t>
            </a:r>
            <a:endParaRPr lang="ar-DZ" sz="3200" b="1" dirty="0">
              <a:solidFill>
                <a:schemeClr val="bg1"/>
              </a:solidFill>
            </a:endParaRPr>
          </a:p>
        </p:txBody>
      </p:sp>
      <p:sp>
        <p:nvSpPr>
          <p:cNvPr id="37" name="Rectangle 36"/>
          <p:cNvSpPr/>
          <p:nvPr/>
        </p:nvSpPr>
        <p:spPr>
          <a:xfrm>
            <a:off x="941459" y="2825300"/>
            <a:ext cx="7500990" cy="1077218"/>
          </a:xfrm>
          <a:prstGeom prst="rect">
            <a:avLst/>
          </a:prstGeom>
        </p:spPr>
        <p:txBody>
          <a:bodyPr wrap="square">
            <a:spAutoFit/>
          </a:bodyPr>
          <a:lstStyle/>
          <a:p>
            <a:pPr>
              <a:buFont typeface="Wingdings" pitchFamily="2" charset="2"/>
              <a:buChar char="ü"/>
            </a:pP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 Base des </a:t>
            </a:r>
            <a:r>
              <a:rPr lang="fr-FR" sz="3200" dirty="0" smtClean="0">
                <a:ln w="18415" cmpd="sng">
                  <a:solidFill>
                    <a:srgbClr val="FFFFFF"/>
                  </a:solidFill>
                  <a:prstDash val="solid"/>
                </a:ln>
                <a:solidFill>
                  <a:srgbClr val="FFFF00"/>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données du  rendement </a:t>
            </a: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de fluorescence de la couche </a:t>
            </a:r>
            <a:r>
              <a:rPr lang="fr-FR" sz="3200" dirty="0" smtClean="0">
                <a:ln w="18415" cmpd="sng">
                  <a:solidFill>
                    <a:srgbClr val="FFFFFF"/>
                  </a:solidFill>
                  <a:prstDash val="solid"/>
                </a:ln>
                <a:solidFill>
                  <a:srgbClr val="FFFF00"/>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L pour d’éléments </a:t>
            </a: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23≤ Z ≤ 96 </a:t>
            </a:r>
            <a:endParaRPr lang="ar-DZ" sz="3200" dirty="0">
              <a:latin typeface="Monotype Corsiva" pitchFamily="66" charset="0"/>
            </a:endParaRPr>
          </a:p>
        </p:txBody>
      </p:sp>
      <p:sp>
        <p:nvSpPr>
          <p:cNvPr id="38" name="Rectangle 37"/>
          <p:cNvSpPr/>
          <p:nvPr/>
        </p:nvSpPr>
        <p:spPr>
          <a:xfrm>
            <a:off x="1394151" y="4009251"/>
            <a:ext cx="7572428" cy="1077218"/>
          </a:xfrm>
          <a:prstGeom prst="rect">
            <a:avLst/>
          </a:prstGeom>
        </p:spPr>
        <p:txBody>
          <a:bodyPr wrap="square">
            <a:spAutoFit/>
          </a:bodyPr>
          <a:lstStyle/>
          <a:p>
            <a:pPr algn="ctr">
              <a:buFont typeface="Wingdings" pitchFamily="2" charset="2"/>
              <a:buChar char="ü"/>
            </a:pPr>
            <a:r>
              <a:rPr lang="fr-FR" sz="32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a typeface="Calibri" pitchFamily="34" charset="0"/>
                <a:cs typeface="Times New Roman" pitchFamily="18" charset="0"/>
              </a:rPr>
              <a:t> Calcul  empirique des rendements de fluorescence de la couche L pour les éléments avec 23≤ Z ≤ 96 </a:t>
            </a:r>
            <a:endParaRPr lang="fr-FR" sz="3200" b="1"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endParaRPr>
          </a:p>
        </p:txBody>
      </p:sp>
      <p:sp>
        <p:nvSpPr>
          <p:cNvPr id="39" name="Rectangle 38"/>
          <p:cNvSpPr/>
          <p:nvPr/>
        </p:nvSpPr>
        <p:spPr>
          <a:xfrm>
            <a:off x="2101314" y="5220497"/>
            <a:ext cx="4149936" cy="584775"/>
          </a:xfrm>
          <a:prstGeom prst="rect">
            <a:avLst/>
          </a:prstGeom>
        </p:spPr>
        <p:txBody>
          <a:bodyPr wrap="square">
            <a:spAutoFit/>
          </a:bodyPr>
          <a:lstStyle/>
          <a:p>
            <a:pPr>
              <a:buFont typeface="Wingdings" pitchFamily="2" charset="2"/>
              <a:buChar char="ü"/>
            </a:pPr>
            <a:r>
              <a:rPr lang="fr-FR" sz="3200" b="1" dirty="0" smtClean="0">
                <a:solidFill>
                  <a:schemeClr val="bg1"/>
                </a:solidFill>
                <a:latin typeface="Monotype Corsiva" pitchFamily="66" charset="0"/>
                <a:ea typeface="Calibri"/>
                <a:cs typeface="Times New Roman" pitchFamily="18" charset="0"/>
              </a:rPr>
              <a:t>Conclusion générale </a:t>
            </a:r>
            <a:endParaRPr lang="ar-DZ" sz="3200" b="1" dirty="0">
              <a:solidFill>
                <a:schemeClr val="bg1"/>
              </a:solidFill>
            </a:endParaRPr>
          </a:p>
        </p:txBody>
      </p:sp>
    </p:spTree>
    <p:extLst>
      <p:ext uri="{BB962C8B-B14F-4D97-AF65-F5344CB8AC3E}">
        <p14:creationId xmlns:p14="http://schemas.microsoft.com/office/powerpoint/2010/main" xmlns="" val="1018968195"/>
      </p:ext>
    </p:extLst>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checkerboard(across)">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ppt_x"/>
                                          </p:val>
                                        </p:tav>
                                        <p:tav tm="100000">
                                          <p:val>
                                            <p:strVal val="#ppt_x"/>
                                          </p:val>
                                        </p:tav>
                                      </p:tavLst>
                                    </p:anim>
                                    <p:anim calcmode="lin" valueType="num">
                                      <p:cBhvr additive="base">
                                        <p:cTn id="13"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ppt_x"/>
                                          </p:val>
                                        </p:tav>
                                        <p:tav tm="100000">
                                          <p:val>
                                            <p:strVal val="#ppt_x"/>
                                          </p:val>
                                        </p:tav>
                                      </p:tavLst>
                                    </p:anim>
                                    <p:anim calcmode="lin" valueType="num">
                                      <p:cBhvr additive="base">
                                        <p:cTn id="1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ppt_x"/>
                                          </p:val>
                                        </p:tav>
                                        <p:tav tm="100000">
                                          <p:val>
                                            <p:strVal val="#ppt_x"/>
                                          </p:val>
                                        </p:tav>
                                      </p:tavLst>
                                    </p:anim>
                                    <p:anim calcmode="lin" valueType="num">
                                      <p:cBhvr additive="base">
                                        <p:cTn id="31"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ppt_x"/>
                                          </p:val>
                                        </p:tav>
                                        <p:tav tm="100000">
                                          <p:val>
                                            <p:strVal val="#ppt_x"/>
                                          </p:val>
                                        </p:tav>
                                      </p:tavLst>
                                    </p:anim>
                                    <p:anim calcmode="lin" valueType="num">
                                      <p:cBhvr additive="base">
                                        <p:cTn id="37"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6" grpId="0"/>
      <p:bldP spid="37" grpId="0"/>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383794" y="0"/>
            <a:ext cx="5040162" cy="769441"/>
          </a:xfrm>
          <a:prstGeom prst="rect">
            <a:avLst/>
          </a:prstGeom>
        </p:spPr>
        <p:txBody>
          <a:bodyPr wrap="none">
            <a:spAutoFit/>
          </a:bodyPr>
          <a:lstStyle/>
          <a:p>
            <a:pPr algn="ctr">
              <a:buFont typeface="Wingdings" pitchFamily="2" charset="2"/>
              <a:buChar char="ü"/>
            </a:pPr>
            <a:r>
              <a:rPr lang="fr-FR" sz="4400" b="1" dirty="0" smtClean="0">
                <a:solidFill>
                  <a:srgbClr val="CC3399"/>
                </a:solidFill>
                <a:latin typeface="Monotype Corsiva" pitchFamily="66" charset="0"/>
                <a:cs typeface="Times New Roman" pitchFamily="18" charset="0"/>
              </a:rPr>
              <a:t>Introduction générale </a:t>
            </a:r>
            <a:endParaRPr lang="en-US" sz="4400" b="1" dirty="0">
              <a:solidFill>
                <a:srgbClr val="CC3399"/>
              </a:solidFill>
              <a:latin typeface="Monotype Corsiva" pitchFamily="66" charset="0"/>
              <a:cs typeface="Times New Roman" pitchFamily="18" charset="0"/>
            </a:endParaRPr>
          </a:p>
        </p:txBody>
      </p:sp>
      <p:sp>
        <p:nvSpPr>
          <p:cNvPr id="8" name="Rectangle 7"/>
          <p:cNvSpPr/>
          <p:nvPr/>
        </p:nvSpPr>
        <p:spPr>
          <a:xfrm>
            <a:off x="0" y="843860"/>
            <a:ext cx="8643998" cy="5324535"/>
          </a:xfrm>
          <a:prstGeom prst="rect">
            <a:avLst/>
          </a:prstGeom>
        </p:spPr>
        <p:txBody>
          <a:bodyPr wrap="square">
            <a:spAutoFit/>
          </a:bodyPr>
          <a:lstStyle/>
          <a:p>
            <a:r>
              <a:rPr lang="fr-FR" sz="2800" dirty="0" smtClean="0">
                <a:solidFill>
                  <a:schemeClr val="tx1"/>
                </a:solidFill>
                <a:latin typeface="Monotype Corsiva" pitchFamily="66" charset="0"/>
              </a:rPr>
              <a:t>         On peut définir la physique atomique comme la partie de la physique qui s’occupe de comprendre la structure des atomes et d</a:t>
            </a:r>
            <a:r>
              <a:rPr lang="fr-FR" sz="2800" dirty="0" smtClean="0">
                <a:solidFill>
                  <a:schemeClr val="bg1"/>
                </a:solidFill>
                <a:latin typeface="Monotype Corsiva" pitchFamily="66" charset="0"/>
              </a:rPr>
              <a:t>es </a:t>
            </a:r>
            <a:r>
              <a:rPr lang="fr-FR" sz="2800" dirty="0" smtClean="0">
                <a:solidFill>
                  <a:schemeClr val="tx1"/>
                </a:solidFill>
                <a:latin typeface="Monotype Corsiva" pitchFamily="66" charset="0"/>
              </a:rPr>
              <a:t>molécules, </a:t>
            </a:r>
            <a:r>
              <a:rPr lang="fr-FR" sz="2800" dirty="0" smtClean="0">
                <a:solidFill>
                  <a:schemeClr val="tx1"/>
                </a:solidFill>
                <a:latin typeface="Monotype Corsiva" pitchFamily="66" charset="0"/>
                <a:ea typeface="Calibri"/>
              </a:rPr>
              <a:t>et expliquer de façon précise les mécanismes d’interact</a:t>
            </a:r>
            <a:r>
              <a:rPr lang="fr-FR" sz="2800" dirty="0" smtClean="0">
                <a:solidFill>
                  <a:schemeClr val="bg1"/>
                </a:solidFill>
                <a:latin typeface="Monotype Corsiva" pitchFamily="66" charset="0"/>
                <a:ea typeface="Calibri"/>
              </a:rPr>
              <a:t>ion </a:t>
            </a:r>
            <a:r>
              <a:rPr lang="fr-FR" sz="2800" dirty="0" smtClean="0">
                <a:solidFill>
                  <a:schemeClr val="tx1"/>
                </a:solidFill>
                <a:latin typeface="Monotype Corsiva" pitchFamily="66" charset="0"/>
                <a:ea typeface="Calibri"/>
              </a:rPr>
              <a:t>de la matière avec le rayonnement.</a:t>
            </a:r>
            <a:r>
              <a:rPr lang="fr-FR" sz="2800" dirty="0" smtClean="0">
                <a:solidFill>
                  <a:schemeClr val="tx1"/>
                </a:solidFill>
                <a:latin typeface="Times New Roman" pitchFamily="18" charset="0"/>
                <a:cs typeface="Times New Roman" pitchFamily="18" charset="0"/>
              </a:rPr>
              <a:t> </a:t>
            </a:r>
          </a:p>
          <a:p>
            <a:r>
              <a:rPr lang="fr-FR" sz="2800" dirty="0" smtClean="0">
                <a:solidFill>
                  <a:schemeClr val="tx1"/>
                </a:solidFill>
                <a:latin typeface="Times New Roman" pitchFamily="18" charset="0"/>
                <a:cs typeface="Times New Roman" pitchFamily="18" charset="0"/>
              </a:rPr>
              <a:t>         </a:t>
            </a:r>
            <a:r>
              <a:rPr lang="fr-FR" sz="2800" dirty="0" smtClean="0">
                <a:solidFill>
                  <a:schemeClr val="tx1"/>
                </a:solidFill>
                <a:latin typeface="Monotype Corsiva" pitchFamily="66" charset="0"/>
                <a:cs typeface="Times New Roman" pitchFamily="18" charset="0"/>
              </a:rPr>
              <a:t>La connaissance avec précision de quelques paramètres atomiques sont indispensables pour nombreuses études des propriétés physiques citant à titre d’exemple le rendement de fluorescence. Ce dernier se produit à partir de l'émission de la fluorescence résultante de l'irradiation d'une cible par des rayonnements électromagnétique ou par des autres procédures concurrentes.</a:t>
            </a:r>
          </a:p>
          <a:p>
            <a:endParaRPr lang="ar-DZ" sz="3200" dirty="0">
              <a:solidFill>
                <a:schemeClr val="tx1"/>
              </a:solidFill>
              <a:latin typeface="Monotype Corsiva" pitchFamily="66" charset="0"/>
            </a:endParaRPr>
          </a:p>
        </p:txBody>
      </p:sp>
    </p:spTree>
    <p:extLst>
      <p:ext uri="{BB962C8B-B14F-4D97-AF65-F5344CB8AC3E}">
        <p14:creationId xmlns:p14="http://schemas.microsoft.com/office/powerpoint/2010/main" xmlns="" val="2372191635"/>
      </p:ext>
    </p:extLst>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checkerboard(across)">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checkerboard(across)">
                                      <p:cBhvr>
                                        <p:cTn id="1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00298" y="0"/>
            <a:ext cx="3818674" cy="1446550"/>
          </a:xfrm>
          <a:prstGeom prst="rect">
            <a:avLst/>
          </a:prstGeom>
        </p:spPr>
        <p:txBody>
          <a:bodyPr wrap="none">
            <a:spAutoFit/>
          </a:bodyPr>
          <a:lstStyle/>
          <a:p>
            <a:pPr>
              <a:buFont typeface="Wingdings" pitchFamily="2" charset="2"/>
              <a:buChar char="ü"/>
            </a:pPr>
            <a:r>
              <a:rPr lang="fr-FR" sz="4400" b="1" dirty="0" smtClean="0">
                <a:solidFill>
                  <a:srgbClr val="CC3399"/>
                </a:solidFill>
                <a:latin typeface="Monotype Corsiva" pitchFamily="66" charset="0"/>
                <a:ea typeface="Calibri"/>
                <a:cs typeface="Times New Roman" pitchFamily="18" charset="0"/>
              </a:rPr>
              <a:t>rappel théorique</a:t>
            </a:r>
          </a:p>
          <a:p>
            <a:endParaRPr lang="ar-DZ" sz="4400" b="1" dirty="0"/>
          </a:p>
        </p:txBody>
      </p:sp>
      <p:sp>
        <p:nvSpPr>
          <p:cNvPr id="12" name="Rectangle 11"/>
          <p:cNvSpPr/>
          <p:nvPr/>
        </p:nvSpPr>
        <p:spPr>
          <a:xfrm>
            <a:off x="352157" y="1051987"/>
            <a:ext cx="8516203" cy="954107"/>
          </a:xfrm>
          <a:prstGeom prst="rect">
            <a:avLst/>
          </a:prstGeom>
        </p:spPr>
        <p:txBody>
          <a:bodyPr wrap="square">
            <a:spAutoFit/>
          </a:bodyPr>
          <a:lstStyle/>
          <a:p>
            <a:r>
              <a:rPr lang="fr-FR" sz="2800" dirty="0" smtClean="0">
                <a:latin typeface="Monotype Corsiva" pitchFamily="66" charset="0"/>
                <a:ea typeface="Calibri"/>
                <a:cs typeface="Times New Roman" pitchFamily="18" charset="0"/>
              </a:rPr>
              <a:t>chaque couche électronique peut porter un nombre maximale d’électron </a:t>
            </a:r>
            <a:endParaRPr lang="ar-DZ" sz="2800" dirty="0">
              <a:latin typeface="Monotype Corsiva" pitchFamily="66" charset="0"/>
            </a:endParaRPr>
          </a:p>
        </p:txBody>
      </p:sp>
      <p:graphicFrame>
        <p:nvGraphicFramePr>
          <p:cNvPr id="20481" name="Object 1"/>
          <p:cNvGraphicFramePr>
            <a:graphicFrameLocks noChangeAspect="1"/>
          </p:cNvGraphicFramePr>
          <p:nvPr/>
        </p:nvGraphicFramePr>
        <p:xfrm>
          <a:off x="1722294" y="1529268"/>
          <a:ext cx="445306" cy="375764"/>
        </p:xfrm>
        <a:graphic>
          <a:graphicData uri="http://schemas.openxmlformats.org/presentationml/2006/ole">
            <p:oleObj spid="_x0000_s20481" name="Équation" r:id="rId5" imgW="317160" imgH="279360" progId="Equation.3">
              <p:embed/>
            </p:oleObj>
          </a:graphicData>
        </a:graphic>
      </p:graphicFrame>
      <p:pic>
        <p:nvPicPr>
          <p:cNvPr id="14"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339986" y="3190922"/>
            <a:ext cx="3807725" cy="36670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Flèche droite 15"/>
          <p:cNvSpPr/>
          <p:nvPr/>
        </p:nvSpPr>
        <p:spPr>
          <a:xfrm rot="5400000">
            <a:off x="6493577" y="5413141"/>
            <a:ext cx="730157" cy="39900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ZoneTexte 16"/>
          <p:cNvSpPr txBox="1"/>
          <p:nvPr/>
        </p:nvSpPr>
        <p:spPr>
          <a:xfrm>
            <a:off x="4604085" y="6088559"/>
            <a:ext cx="3571581" cy="76944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lvl="0">
              <a:defRPr/>
            </a:pPr>
            <a:r>
              <a:rPr lang="fr-FR" dirty="0">
                <a:solidFill>
                  <a:schemeClr val="tx1"/>
                </a:solidFill>
                <a:latin typeface="Times New Roman" pitchFamily="18" charset="0"/>
                <a:cs typeface="Times New Roman" pitchFamily="18" charset="0"/>
              </a:rPr>
              <a:t>n= 2 =&gt;  l = 0             =&gt;J=1/2       Niveau L1</a:t>
            </a:r>
          </a:p>
          <a:p>
            <a:pPr lvl="0">
              <a:defRPr/>
            </a:pPr>
            <a:r>
              <a:rPr lang="fr-FR" dirty="0">
                <a:solidFill>
                  <a:schemeClr val="tx1"/>
                </a:solidFill>
                <a:latin typeface="Times New Roman" pitchFamily="18" charset="0"/>
                <a:cs typeface="Times New Roman" pitchFamily="18" charset="0"/>
              </a:rPr>
              <a:t>               l = 1,            =&gt;J=1/2       Niveau L2</a:t>
            </a:r>
          </a:p>
          <a:p>
            <a:pPr lvl="0">
              <a:defRPr/>
            </a:pPr>
            <a:r>
              <a:rPr lang="fr-FR" dirty="0">
                <a:solidFill>
                  <a:schemeClr val="tx1"/>
                </a:solidFill>
                <a:latin typeface="Times New Roman" pitchFamily="18" charset="0"/>
                <a:cs typeface="Times New Roman" pitchFamily="18" charset="0"/>
              </a:rPr>
              <a:t>                                        J=3/2       Niveau </a:t>
            </a:r>
            <a:r>
              <a:rPr lang="fr-FR" sz="1600" dirty="0">
                <a:solidFill>
                  <a:schemeClr val="tx1"/>
                </a:solidFill>
                <a:latin typeface="Times New Roman" pitchFamily="18" charset="0"/>
                <a:cs typeface="Times New Roman" pitchFamily="18" charset="0"/>
              </a:rPr>
              <a:t>L3</a:t>
            </a:r>
          </a:p>
        </p:txBody>
      </p:sp>
      <p:sp>
        <p:nvSpPr>
          <p:cNvPr id="18" name="Flèche gauche 17"/>
          <p:cNvSpPr/>
          <p:nvPr/>
        </p:nvSpPr>
        <p:spPr>
          <a:xfrm>
            <a:off x="4189863" y="4936577"/>
            <a:ext cx="1214650" cy="359967"/>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Rectangle 18"/>
          <p:cNvSpPr>
            <a:spLocks noRot="1" noChangeAspect="1" noMove="1" noResize="1" noEditPoints="1" noAdjustHandles="1" noChangeArrowheads="1" noChangeShapeType="1" noTextEdit="1"/>
          </p:cNvSpPr>
          <p:nvPr/>
        </p:nvSpPr>
        <p:spPr>
          <a:xfrm>
            <a:off x="1334029" y="4465245"/>
            <a:ext cx="2187093" cy="1171276"/>
          </a:xfrm>
          <a:prstGeom prst="rect">
            <a:avLst/>
          </a:prstGeom>
          <a:blipFill rotWithShape="1">
            <a:blip r:embed="rId7"/>
            <a:stretch>
              <a:fillRect/>
            </a:stretch>
          </a:blipFill>
        </p:spPr>
        <p:txBody>
          <a:bodyPr/>
          <a:lstStyle/>
          <a:p>
            <a:r>
              <a:rPr lang="fr-FR">
                <a:noFill/>
              </a:rPr>
              <a:t> </a:t>
            </a:r>
          </a:p>
        </p:txBody>
      </p:sp>
    </p:spTree>
  </p:cSld>
  <p:clrMapOvr>
    <a:masterClrMapping/>
  </p:clrMapOvr>
  <p:transition>
    <p:wheel spokes="8"/>
    <p:sndAc>
      <p:stSnd>
        <p:snd r:embed="rId4"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cTn>
                              </p:par>
                              <p:par>
                                <p:cTn id="13" presetID="4" presetClass="entr" presetSubtype="16" fill="hold" nodeType="withEffect">
                                  <p:stCondLst>
                                    <p:cond delay="0"/>
                                  </p:stCondLst>
                                  <p:childTnLst>
                                    <p:set>
                                      <p:cBhvr>
                                        <p:cTn id="14" dur="1" fill="hold">
                                          <p:stCondLst>
                                            <p:cond delay="0"/>
                                          </p:stCondLst>
                                        </p:cTn>
                                        <p:tgtEl>
                                          <p:spTgt spid="20481"/>
                                        </p:tgtEl>
                                        <p:attrNameLst>
                                          <p:attrName>style.visibility</p:attrName>
                                        </p:attrNameLst>
                                      </p:cBhvr>
                                      <p:to>
                                        <p:strVal val="visible"/>
                                      </p:to>
                                    </p:set>
                                    <p:animEffect transition="in" filter="box(in)">
                                      <p:cBhvr>
                                        <p:cTn id="15" dur="500"/>
                                        <p:tgtEl>
                                          <p:spTgt spid="20481"/>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ox(in)">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checkerboard(across)">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checkerboard(across)">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checkerboard(across)">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heckerboard(across)">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ectangle 154"/>
          <p:cNvSpPr>
            <a:spLocks noChangeArrowheads="1"/>
          </p:cNvSpPr>
          <p:nvPr/>
        </p:nvSpPr>
        <p:spPr bwMode="auto">
          <a:xfrm>
            <a:off x="0" y="1114826"/>
            <a:ext cx="8256896"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342900" indent="-342900" algn="just"/>
            <a:r>
              <a:rPr lang="fr-FR" sz="2400" dirty="0" smtClean="0">
                <a:latin typeface="Times New Roman" panose="02020603050405020304" pitchFamily="18" charset="0"/>
                <a:cs typeface="Times New Roman" panose="02020603050405020304" pitchFamily="18" charset="0"/>
              </a:rPr>
              <a:t> </a:t>
            </a:r>
            <a:r>
              <a:rPr lang="fr-FR" sz="2800" dirty="0" smtClean="0">
                <a:latin typeface="Monotype Corsiva" pitchFamily="66" charset="0"/>
                <a:cs typeface="Times New Roman" panose="02020603050405020304" pitchFamily="18" charset="0"/>
              </a:rPr>
              <a:t>L'ionisation de la matière par des </a:t>
            </a:r>
            <a:r>
              <a:rPr lang="fr-FR" sz="2800" dirty="0" smtClean="0">
                <a:solidFill>
                  <a:srgbClr val="FF0000"/>
                </a:solidFill>
                <a:latin typeface="Monotype Corsiva" pitchFamily="66" charset="0"/>
                <a:cs typeface="Times New Roman" panose="02020603050405020304" pitchFamily="18" charset="0"/>
              </a:rPr>
              <a:t>photons</a:t>
            </a:r>
            <a:endParaRPr lang="fr-FR" sz="2800" dirty="0">
              <a:solidFill>
                <a:srgbClr val="FF0000"/>
              </a:solidFill>
              <a:latin typeface="Monotype Corsiva" pitchFamily="66" charset="0"/>
              <a:cs typeface="Times New Roman" panose="02020603050405020304" pitchFamily="18" charset="0"/>
            </a:endParaRPr>
          </a:p>
        </p:txBody>
      </p:sp>
      <p:cxnSp>
        <p:nvCxnSpPr>
          <p:cNvPr id="50" name="Connecteur droit 49"/>
          <p:cNvCxnSpPr/>
          <p:nvPr/>
        </p:nvCxnSpPr>
        <p:spPr>
          <a:xfrm>
            <a:off x="4716016" y="3140968"/>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4716016" y="3356992"/>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a:off x="4716016" y="3573016"/>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4716016" y="3789040"/>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Rectangle 99"/>
          <p:cNvSpPr>
            <a:spLocks noRot="1" noChangeAspect="1" noMove="1" noResize="1" noEditPoints="1" noAdjustHandles="1" noChangeArrowheads="1" noChangeShapeType="1" noTextEdit="1"/>
          </p:cNvSpPr>
          <p:nvPr/>
        </p:nvSpPr>
        <p:spPr>
          <a:xfrm>
            <a:off x="4211960" y="3284984"/>
            <a:ext cx="452367" cy="369332"/>
          </a:xfrm>
          <a:prstGeom prst="rect">
            <a:avLst/>
          </a:prstGeom>
          <a:blipFill rotWithShape="1">
            <a:blip r:embed="rId4"/>
            <a:stretch>
              <a:fillRect/>
            </a:stretch>
          </a:blipFill>
        </p:spPr>
        <p:txBody>
          <a:bodyPr/>
          <a:lstStyle/>
          <a:p>
            <a:r>
              <a:rPr lang="fr-FR">
                <a:noFill/>
              </a:rPr>
              <a:t> </a:t>
            </a:r>
          </a:p>
        </p:txBody>
      </p:sp>
      <p:cxnSp>
        <p:nvCxnSpPr>
          <p:cNvPr id="101" name="Connecteur droit 100"/>
          <p:cNvCxnSpPr/>
          <p:nvPr/>
        </p:nvCxnSpPr>
        <p:spPr>
          <a:xfrm>
            <a:off x="4699973" y="4133038"/>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Organigramme : Connecteur 101"/>
          <p:cNvSpPr/>
          <p:nvPr/>
        </p:nvSpPr>
        <p:spPr>
          <a:xfrm>
            <a:off x="5148064" y="4077072"/>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03" name="Organigramme : Connecteur 102"/>
          <p:cNvSpPr/>
          <p:nvPr/>
        </p:nvSpPr>
        <p:spPr>
          <a:xfrm>
            <a:off x="5292080" y="4077072"/>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04" name="ZoneTexte 103"/>
          <p:cNvSpPr txBox="1">
            <a:spLocks noRot="1" noChangeAspect="1" noMove="1" noResize="1" noEditPoints="1" noAdjustHandles="1" noChangeArrowheads="1" noChangeShapeType="1" noTextEdit="1"/>
          </p:cNvSpPr>
          <p:nvPr/>
        </p:nvSpPr>
        <p:spPr>
          <a:xfrm>
            <a:off x="4211960" y="3933056"/>
            <a:ext cx="558102" cy="369332"/>
          </a:xfrm>
          <a:prstGeom prst="rect">
            <a:avLst/>
          </a:prstGeom>
          <a:blipFill rotWithShape="1">
            <a:blip r:embed="rId5"/>
            <a:stretch>
              <a:fillRect/>
            </a:stretch>
          </a:blipFill>
        </p:spPr>
        <p:txBody>
          <a:bodyPr/>
          <a:lstStyle/>
          <a:p>
            <a:r>
              <a:rPr lang="fr-FR">
                <a:noFill/>
              </a:rPr>
              <a:t> </a:t>
            </a:r>
          </a:p>
        </p:txBody>
      </p:sp>
      <p:cxnSp>
        <p:nvCxnSpPr>
          <p:cNvPr id="105" name="Connecteur droit 104"/>
          <p:cNvCxnSpPr/>
          <p:nvPr/>
        </p:nvCxnSpPr>
        <p:spPr>
          <a:xfrm>
            <a:off x="4788024" y="5373216"/>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rganigramme : Connecteur 105"/>
          <p:cNvSpPr/>
          <p:nvPr/>
        </p:nvSpPr>
        <p:spPr>
          <a:xfrm>
            <a:off x="5220072" y="5301208"/>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07" name="Organigramme : Connecteur 106"/>
          <p:cNvSpPr/>
          <p:nvPr/>
        </p:nvSpPr>
        <p:spPr>
          <a:xfrm>
            <a:off x="5364088" y="5301208"/>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cxnSp>
        <p:nvCxnSpPr>
          <p:cNvPr id="108" name="Connecteur droit 107"/>
          <p:cNvCxnSpPr/>
          <p:nvPr/>
        </p:nvCxnSpPr>
        <p:spPr>
          <a:xfrm>
            <a:off x="4788024" y="5501190"/>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Organigramme : Connecteur 108"/>
          <p:cNvSpPr/>
          <p:nvPr/>
        </p:nvSpPr>
        <p:spPr>
          <a:xfrm>
            <a:off x="5220072" y="5445224"/>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10" name="Organigramme : Connecteur 109"/>
          <p:cNvSpPr/>
          <p:nvPr/>
        </p:nvSpPr>
        <p:spPr>
          <a:xfrm>
            <a:off x="5364088" y="5445224"/>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cxnSp>
        <p:nvCxnSpPr>
          <p:cNvPr id="111" name="Connecteur droit 110"/>
          <p:cNvCxnSpPr/>
          <p:nvPr/>
        </p:nvCxnSpPr>
        <p:spPr>
          <a:xfrm>
            <a:off x="4788024" y="5661248"/>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Organigramme : Connecteur 111"/>
          <p:cNvSpPr/>
          <p:nvPr/>
        </p:nvSpPr>
        <p:spPr>
          <a:xfrm>
            <a:off x="5220072" y="5589240"/>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solidFill>
                <a:srgbClr val="CC3399"/>
              </a:solidFill>
            </a:endParaRPr>
          </a:p>
        </p:txBody>
      </p:sp>
      <p:sp>
        <p:nvSpPr>
          <p:cNvPr id="113" name="Organigramme : Connecteur 112"/>
          <p:cNvSpPr/>
          <p:nvPr/>
        </p:nvSpPr>
        <p:spPr>
          <a:xfrm>
            <a:off x="5364088" y="5589240"/>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15" name="ZoneTexte 114"/>
          <p:cNvSpPr txBox="1">
            <a:spLocks noRot="1" noChangeAspect="1" noMove="1" noResize="1" noEditPoints="1" noAdjustHandles="1" noChangeArrowheads="1" noChangeShapeType="1" noTextEdit="1"/>
          </p:cNvSpPr>
          <p:nvPr/>
        </p:nvSpPr>
        <p:spPr>
          <a:xfrm>
            <a:off x="4067944" y="5013176"/>
            <a:ext cx="482760" cy="369332"/>
          </a:xfrm>
          <a:prstGeom prst="rect">
            <a:avLst/>
          </a:prstGeom>
          <a:blipFill rotWithShape="1">
            <a:blip r:embed="rId6"/>
            <a:stretch>
              <a:fillRect/>
            </a:stretch>
          </a:blipFill>
        </p:spPr>
        <p:txBody>
          <a:bodyPr/>
          <a:lstStyle/>
          <a:p>
            <a:r>
              <a:rPr lang="fr-FR">
                <a:noFill/>
              </a:rPr>
              <a:t> </a:t>
            </a:r>
          </a:p>
        </p:txBody>
      </p:sp>
      <p:sp>
        <p:nvSpPr>
          <p:cNvPr id="116" name="ZoneTexte 115"/>
          <p:cNvSpPr txBox="1">
            <a:spLocks noRot="1" noChangeAspect="1" noMove="1" noResize="1" noEditPoints="1" noAdjustHandles="1" noChangeArrowheads="1" noChangeShapeType="1" noTextEdit="1"/>
          </p:cNvSpPr>
          <p:nvPr/>
        </p:nvSpPr>
        <p:spPr>
          <a:xfrm>
            <a:off x="4067944" y="5229200"/>
            <a:ext cx="482760" cy="369332"/>
          </a:xfrm>
          <a:prstGeom prst="rect">
            <a:avLst/>
          </a:prstGeom>
          <a:blipFill rotWithShape="1">
            <a:blip r:embed="rId7"/>
            <a:stretch>
              <a:fillRect b="-1667"/>
            </a:stretch>
          </a:blipFill>
        </p:spPr>
        <p:txBody>
          <a:bodyPr/>
          <a:lstStyle/>
          <a:p>
            <a:r>
              <a:rPr lang="fr-FR">
                <a:noFill/>
              </a:rPr>
              <a:t> </a:t>
            </a:r>
          </a:p>
        </p:txBody>
      </p:sp>
      <p:sp>
        <p:nvSpPr>
          <p:cNvPr id="117" name="ZoneTexte 116"/>
          <p:cNvSpPr txBox="1">
            <a:spLocks noRot="1" noChangeAspect="1" noMove="1" noResize="1" noEditPoints="1" noAdjustHandles="1" noChangeArrowheads="1" noChangeShapeType="1" noTextEdit="1"/>
          </p:cNvSpPr>
          <p:nvPr/>
        </p:nvSpPr>
        <p:spPr>
          <a:xfrm>
            <a:off x="4067944" y="5517232"/>
            <a:ext cx="482760" cy="369332"/>
          </a:xfrm>
          <a:prstGeom prst="rect">
            <a:avLst/>
          </a:prstGeom>
          <a:blipFill rotWithShape="1">
            <a:blip r:embed="rId8"/>
            <a:stretch>
              <a:fillRect/>
            </a:stretch>
          </a:blipFill>
        </p:spPr>
        <p:txBody>
          <a:bodyPr/>
          <a:lstStyle/>
          <a:p>
            <a:r>
              <a:rPr lang="fr-FR">
                <a:noFill/>
              </a:rPr>
              <a:t> </a:t>
            </a:r>
          </a:p>
        </p:txBody>
      </p:sp>
      <p:sp>
        <p:nvSpPr>
          <p:cNvPr id="118" name="Organigramme : Connecteur 117"/>
          <p:cNvSpPr/>
          <p:nvPr/>
        </p:nvSpPr>
        <p:spPr>
          <a:xfrm>
            <a:off x="1115616" y="3284984"/>
            <a:ext cx="69128" cy="72008"/>
          </a:xfrm>
          <a:prstGeom prst="flowChartConnector">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solidFill>
                <a:srgbClr val="FF0066"/>
              </a:solidFill>
            </a:endParaRPr>
          </a:p>
        </p:txBody>
      </p:sp>
      <p:sp>
        <p:nvSpPr>
          <p:cNvPr id="119" name="Organigramme : Connecteur 118"/>
          <p:cNvSpPr/>
          <p:nvPr/>
        </p:nvSpPr>
        <p:spPr>
          <a:xfrm>
            <a:off x="5201636" y="5559257"/>
            <a:ext cx="88907" cy="115525"/>
          </a:xfrm>
          <a:prstGeom prst="flowChartConnector">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CC3399"/>
              </a:solidFill>
            </a:endParaRPr>
          </a:p>
        </p:txBody>
      </p:sp>
      <p:sp>
        <p:nvSpPr>
          <p:cNvPr id="30" name="Rectangle 29"/>
          <p:cNvSpPr/>
          <p:nvPr/>
        </p:nvSpPr>
        <p:spPr>
          <a:xfrm>
            <a:off x="3072165" y="177070"/>
            <a:ext cx="2345996" cy="584775"/>
          </a:xfrm>
          <a:prstGeom prst="rect">
            <a:avLst/>
          </a:prstGeom>
        </p:spPr>
        <p:txBody>
          <a:bodyPr wrap="square">
            <a:spAutoFit/>
          </a:bodyPr>
          <a:lstStyle/>
          <a:p>
            <a:pPr>
              <a:buFont typeface="Wingdings" pitchFamily="2" charset="2"/>
              <a:buChar char="Ø"/>
            </a:pPr>
            <a:r>
              <a:rPr lang="fr-FR" sz="3200" b="1" i="1" dirty="0" smtClean="0">
                <a:solidFill>
                  <a:srgbClr val="CC3399"/>
                </a:solidFill>
                <a:latin typeface="Monotype Corsiva" pitchFamily="66" charset="0"/>
                <a:cs typeface="Times New Roman" panose="02020603050405020304" pitchFamily="18" charset="0"/>
              </a:rPr>
              <a:t>Ionisation</a:t>
            </a:r>
            <a:endParaRPr lang="ar-DZ" sz="3200" dirty="0">
              <a:solidFill>
                <a:srgbClr val="CC3399"/>
              </a:solidFill>
              <a:latin typeface="Monotype Corsiva" pitchFamily="66" charset="0"/>
            </a:endParaRPr>
          </a:p>
        </p:txBody>
      </p:sp>
      <p:sp>
        <p:nvSpPr>
          <p:cNvPr id="32" name="Organigramme : Connecteur 31"/>
          <p:cNvSpPr/>
          <p:nvPr/>
        </p:nvSpPr>
        <p:spPr>
          <a:xfrm>
            <a:off x="5532531" y="5309229"/>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33" name="Organigramme : Connecteur 32"/>
          <p:cNvSpPr/>
          <p:nvPr/>
        </p:nvSpPr>
        <p:spPr>
          <a:xfrm>
            <a:off x="5067309" y="5309229"/>
            <a:ext cx="72008" cy="72008"/>
          </a:xfrm>
          <a:prstGeom prst="flowChartConnector">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Tree>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checkerboard(across)">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checkerboard(across)">
                                      <p:cBhvr>
                                        <p:cTn id="12" dur="500"/>
                                        <p:tgtEl>
                                          <p:spTgt spid="9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1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grpId="1" nodeType="clickEffect">
                                  <p:stCondLst>
                                    <p:cond delay="0"/>
                                  </p:stCondLst>
                                  <p:childTnLst>
                                    <p:animMotion origin="layout" path="M 0 0 C 0.15417 0.1808 0.30833 0.36161 0.44722 0.34566 C 0.58611 0.32971 0.76892 -0.02243 0.83333 -0.09596 " pathEditMode="relative" ptsTypes="aaA">
                                      <p:cBhvr>
                                        <p:cTn id="68" dur="2000" fill="hold"/>
                                        <p:tgtEl>
                                          <p:spTgt spid="118"/>
                                        </p:tgtEl>
                                        <p:attrNameLst>
                                          <p:attrName>ppt_x</p:attrName>
                                          <p:attrName>ppt_y</p:attrName>
                                        </p:attrNameLst>
                                      </p:cBhvr>
                                    </p:animMotion>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100" grpId="0" animBg="1"/>
      <p:bldP spid="102" grpId="0" animBg="1"/>
      <p:bldP spid="103" grpId="0" animBg="1"/>
      <p:bldP spid="104" grpId="0" animBg="1"/>
      <p:bldP spid="106" grpId="0" animBg="1"/>
      <p:bldP spid="107" grpId="0" animBg="1"/>
      <p:bldP spid="109" grpId="0" animBg="1"/>
      <p:bldP spid="110" grpId="0" animBg="1"/>
      <p:bldP spid="112" grpId="0" animBg="1"/>
      <p:bldP spid="113" grpId="0" animBg="1"/>
      <p:bldP spid="115" grpId="0" animBg="1"/>
      <p:bldP spid="116" grpId="0" animBg="1"/>
      <p:bldP spid="117" grpId="0" animBg="1"/>
      <p:bldP spid="118" grpId="0" animBg="1"/>
      <p:bldP spid="118" grpId="1" animBg="1"/>
      <p:bldP spid="119" grpId="0" animBg="1"/>
      <p:bldP spid="30" grpId="0"/>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17525" y="341195"/>
            <a:ext cx="6726475" cy="523220"/>
          </a:xfrm>
          <a:prstGeom prst="rect">
            <a:avLst/>
          </a:prstGeom>
        </p:spPr>
        <p:txBody>
          <a:bodyPr wrap="square">
            <a:spAutoFit/>
          </a:bodyPr>
          <a:lstStyle/>
          <a:p>
            <a:pPr lvl="0">
              <a:buFont typeface="Wingdings" pitchFamily="2" charset="2"/>
              <a:buChar char="Ø"/>
            </a:pPr>
            <a:r>
              <a:rPr lang="fr-FR" sz="2800" b="1" dirty="0" smtClean="0">
                <a:solidFill>
                  <a:srgbClr val="CC3399"/>
                </a:solidFill>
                <a:latin typeface="Monotype Corsiva" pitchFamily="66" charset="0"/>
                <a:cs typeface="Times New Roman" pitchFamily="18" charset="0"/>
                <a:sym typeface="Roboto Slab"/>
              </a:rPr>
              <a:t>Fluorescence  X </a:t>
            </a:r>
            <a:endParaRPr lang="fr-FR" sz="1050" dirty="0">
              <a:solidFill>
                <a:srgbClr val="CC3399"/>
              </a:solidFill>
            </a:endParaRPr>
          </a:p>
        </p:txBody>
      </p:sp>
      <p:sp>
        <p:nvSpPr>
          <p:cNvPr id="5" name="ZoneTexte 4"/>
          <p:cNvSpPr txBox="1"/>
          <p:nvPr/>
        </p:nvSpPr>
        <p:spPr>
          <a:xfrm>
            <a:off x="0" y="1141935"/>
            <a:ext cx="7682346" cy="2816156"/>
          </a:xfrm>
          <a:prstGeom prst="rect">
            <a:avLst/>
          </a:prstGeom>
          <a:noFill/>
        </p:spPr>
        <p:txBody>
          <a:bodyPr wrap="square" rtlCol="0">
            <a:spAutoFit/>
          </a:bodyPr>
          <a:lstStyle/>
          <a:p>
            <a:pPr algn="just">
              <a:lnSpc>
                <a:spcPct val="150000"/>
              </a:lnSpc>
            </a:pPr>
            <a:r>
              <a:rPr lang="fr-FR" sz="2000" dirty="0" smtClean="0">
                <a:latin typeface="Times New Roman" pitchFamily="18" charset="0"/>
                <a:cs typeface="Times New Roman" pitchFamily="18" charset="0"/>
              </a:rPr>
              <a:t>        </a:t>
            </a:r>
            <a:r>
              <a:rPr lang="fr-FR" sz="2400" dirty="0" smtClean="0">
                <a:latin typeface="Monotype Corsiva" pitchFamily="66" charset="0"/>
                <a:cs typeface="Times New Roman" pitchFamily="18" charset="0"/>
              </a:rPr>
              <a:t>Pendant </a:t>
            </a:r>
            <a:r>
              <a:rPr lang="fr-FR" sz="2400" dirty="0">
                <a:latin typeface="Monotype Corsiva" pitchFamily="66" charset="0"/>
                <a:cs typeface="Times New Roman" pitchFamily="18" charset="0"/>
              </a:rPr>
              <a:t>le processus de d'excitation, Les trous créés dans la </a:t>
            </a:r>
            <a:r>
              <a:rPr lang="fr-FR" sz="2400" dirty="0" smtClean="0">
                <a:latin typeface="Monotype Corsiva" pitchFamily="66" charset="0"/>
                <a:cs typeface="Times New Roman" pitchFamily="18" charset="0"/>
              </a:rPr>
              <a:t>couche internes 𝑌 sont </a:t>
            </a:r>
            <a:r>
              <a:rPr lang="fr-FR" sz="2400" dirty="0">
                <a:latin typeface="Monotype Corsiva" pitchFamily="66" charset="0"/>
                <a:cs typeface="Times New Roman" pitchFamily="18" charset="0"/>
              </a:rPr>
              <a:t>immédiatement remplis par les électrons tombant des couches externes </a:t>
            </a:r>
            <a:r>
              <a:rPr lang="fr-FR" sz="2400" dirty="0" smtClean="0">
                <a:latin typeface="Monotype Corsiva" pitchFamily="66" charset="0"/>
                <a:cs typeface="Times New Roman" pitchFamily="18" charset="0"/>
              </a:rPr>
              <a:t>𝑋, avec </a:t>
            </a:r>
            <a:r>
              <a:rPr lang="fr-FR" sz="2400" dirty="0">
                <a:latin typeface="Monotype Corsiva" pitchFamily="66" charset="0"/>
                <a:cs typeface="Times New Roman" pitchFamily="18" charset="0"/>
              </a:rPr>
              <a:t>émission du </a:t>
            </a:r>
            <a:r>
              <a:rPr lang="fr-FR" sz="2400" dirty="0" smtClean="0">
                <a:latin typeface="Monotype Corsiva" pitchFamily="66" charset="0"/>
                <a:cs typeface="Times New Roman" pitchFamily="18" charset="0"/>
              </a:rPr>
              <a:t>photon </a:t>
            </a:r>
            <a:r>
              <a:rPr lang="fr-FR" sz="2400" dirty="0">
                <a:latin typeface="Monotype Corsiva" pitchFamily="66" charset="0"/>
                <a:cs typeface="Times New Roman" pitchFamily="18" charset="0"/>
              </a:rPr>
              <a:t>de </a:t>
            </a:r>
            <a:r>
              <a:rPr lang="fr-FR" sz="2400" dirty="0" smtClean="0">
                <a:latin typeface="Monotype Corsiva" pitchFamily="66" charset="0"/>
                <a:cs typeface="Times New Roman" pitchFamily="18" charset="0"/>
              </a:rPr>
              <a:t>fluorescence </a:t>
            </a:r>
            <a:r>
              <a:rPr lang="fr-FR" sz="2400" dirty="0">
                <a:latin typeface="Monotype Corsiva" pitchFamily="66" charset="0"/>
                <a:cs typeface="Times New Roman" pitchFamily="18" charset="0"/>
              </a:rPr>
              <a:t>dont l’énergie est égale à la différence d’énergie entre les deux couches</a:t>
            </a:r>
            <a:r>
              <a:rPr lang="fr-FR" sz="2000" dirty="0">
                <a:latin typeface="Times New Roman" pitchFamily="18" charset="0"/>
                <a:cs typeface="Times New Roman" pitchFamily="18" charset="0"/>
              </a:rPr>
              <a:t>. </a:t>
            </a:r>
          </a:p>
        </p:txBody>
      </p:sp>
      <p:cxnSp>
        <p:nvCxnSpPr>
          <p:cNvPr id="6" name="Connecteur droit 5"/>
          <p:cNvCxnSpPr/>
          <p:nvPr/>
        </p:nvCxnSpPr>
        <p:spPr>
          <a:xfrm>
            <a:off x="2382981" y="6262255"/>
            <a:ext cx="36576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2382981" y="4849091"/>
            <a:ext cx="36576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2382981" y="4488873"/>
            <a:ext cx="36298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2382981" y="4114800"/>
            <a:ext cx="362989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Ellipse 9"/>
          <p:cNvSpPr/>
          <p:nvPr/>
        </p:nvSpPr>
        <p:spPr>
          <a:xfrm>
            <a:off x="4449763" y="6151273"/>
            <a:ext cx="218208" cy="1801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Picture 2"/>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3008890" y="4017529"/>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5156345" y="4010816"/>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4"/>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3740727" y="4010817"/>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4467080" y="4010818"/>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6"/>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3743180" y="4384890"/>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 name="Picture 7"/>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4449763" y="4384891"/>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8"/>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3743181" y="4745109"/>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9" name="Picture 10"/>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3743181" y="6144346"/>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 name="ZoneTexte 19"/>
          <p:cNvSpPr txBox="1"/>
          <p:nvPr/>
        </p:nvSpPr>
        <p:spPr>
          <a:xfrm>
            <a:off x="6172200" y="5987672"/>
            <a:ext cx="512618" cy="400110"/>
          </a:xfrm>
          <a:prstGeom prst="rect">
            <a:avLst/>
          </a:prstGeom>
          <a:noFill/>
        </p:spPr>
        <p:txBody>
          <a:bodyPr wrap="square" rtlCol="0">
            <a:spAutoFit/>
          </a:bodyPr>
          <a:lstStyle/>
          <a:p>
            <a:r>
              <a:rPr lang="fr-FR" sz="2000" b="1" i="1" dirty="0" smtClean="0">
                <a:latin typeface="Times New Roman" pitchFamily="18" charset="0"/>
                <a:cs typeface="Times New Roman" pitchFamily="18" charset="0"/>
              </a:rPr>
              <a:t>K</a:t>
            </a:r>
            <a:endParaRPr lang="fr-FR" sz="2000" b="1" i="1" dirty="0">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sp>
            <p:nvSpPr>
              <p:cNvPr id="21" name="ZoneTexte 20"/>
              <p:cNvSpPr txBox="1"/>
              <p:nvPr/>
            </p:nvSpPr>
            <p:spPr>
              <a:xfrm>
                <a:off x="6165272" y="4566815"/>
                <a:ext cx="51261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b="1" i="1" smtClean="0">
                              <a:latin typeface="Cambria Math"/>
                            </a:rPr>
                          </m:ctrlPr>
                        </m:sSubPr>
                        <m:e>
                          <m:r>
                            <a:rPr lang="fr-FR" sz="2000" b="1" i="1" smtClean="0">
                              <a:latin typeface="Cambria Math"/>
                            </a:rPr>
                            <m:t>𝑳</m:t>
                          </m:r>
                        </m:e>
                        <m:sub>
                          <m:r>
                            <a:rPr lang="fr-FR" sz="2000" b="1" i="1" smtClean="0">
                              <a:latin typeface="Cambria Math"/>
                            </a:rPr>
                            <m:t>𝟏</m:t>
                          </m:r>
                        </m:sub>
                      </m:sSub>
                    </m:oMath>
                  </m:oMathPara>
                </a14:m>
                <a:endParaRPr lang="fr-FR" sz="2000" b="1" dirty="0"/>
              </a:p>
            </p:txBody>
          </p:sp>
        </mc:Choice>
        <mc:Fallback>
          <p:sp>
            <p:nvSpPr>
              <p:cNvPr id="21" name="ZoneTexte 20"/>
              <p:cNvSpPr txBox="1">
                <a:spLocks noRot="1" noChangeAspect="1" noMove="1" noResize="1" noEditPoints="1" noAdjustHandles="1" noChangeArrowheads="1" noChangeShapeType="1" noTextEdit="1"/>
              </p:cNvSpPr>
              <p:nvPr/>
            </p:nvSpPr>
            <p:spPr>
              <a:xfrm>
                <a:off x="6165272" y="4566815"/>
                <a:ext cx="512619" cy="400110"/>
              </a:xfrm>
              <a:prstGeom prst="rect">
                <a:avLst/>
              </a:prstGeom>
              <a:blipFill rotWithShape="1">
                <a:blip r:embed="rId5"/>
                <a:stretch>
                  <a:fillRect b="-3030"/>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22" name="ZoneTexte 21"/>
              <p:cNvSpPr txBox="1"/>
              <p:nvPr/>
            </p:nvSpPr>
            <p:spPr>
              <a:xfrm>
                <a:off x="6096001" y="4215122"/>
                <a:ext cx="58189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b="1" i="1" smtClean="0">
                              <a:latin typeface="Cambria Math"/>
                            </a:rPr>
                          </m:ctrlPr>
                        </m:sSubPr>
                        <m:e>
                          <m:r>
                            <a:rPr lang="fr-FR" sz="2000" b="1" i="1" smtClean="0">
                              <a:latin typeface="Cambria Math"/>
                            </a:rPr>
                            <m:t>𝑳</m:t>
                          </m:r>
                        </m:e>
                        <m:sub>
                          <m:r>
                            <a:rPr lang="fr-FR" sz="2000" b="1" i="1" smtClean="0">
                              <a:latin typeface="Cambria Math"/>
                            </a:rPr>
                            <m:t>𝟐</m:t>
                          </m:r>
                        </m:sub>
                      </m:sSub>
                    </m:oMath>
                  </m:oMathPara>
                </a14:m>
                <a:endParaRPr lang="fr-FR" sz="2000" b="1" dirty="0"/>
              </a:p>
            </p:txBody>
          </p:sp>
        </mc:Choice>
        <mc:Fallback>
          <p:sp>
            <p:nvSpPr>
              <p:cNvPr id="22" name="ZoneTexte 21"/>
              <p:cNvSpPr txBox="1">
                <a:spLocks noRot="1" noChangeAspect="1" noMove="1" noResize="1" noEditPoints="1" noAdjustHandles="1" noChangeArrowheads="1" noChangeShapeType="1" noTextEdit="1"/>
              </p:cNvSpPr>
              <p:nvPr/>
            </p:nvSpPr>
            <p:spPr>
              <a:xfrm>
                <a:off x="6096001" y="4215122"/>
                <a:ext cx="581890" cy="400110"/>
              </a:xfrm>
              <a:prstGeom prst="rect">
                <a:avLst/>
              </a:prstGeom>
              <a:blipFill rotWithShape="1">
                <a:blip r:embed="rId6"/>
                <a:stretch>
                  <a:fillRect b="-3030"/>
                </a:stretch>
              </a:blipFill>
            </p:spPr>
            <p:txBody>
              <a:bodyPr/>
              <a:lstStyle/>
              <a:p>
                <a:r>
                  <a:rPr lang="fr-FR">
                    <a:noFill/>
                  </a:rPr>
                  <a:t> </a:t>
                </a:r>
              </a:p>
            </p:txBody>
          </p:sp>
        </mc:Fallback>
      </mc:AlternateContent>
      <p:sp>
        <p:nvSpPr>
          <p:cNvPr id="23" name="ZoneTexte 22"/>
          <p:cNvSpPr txBox="1">
            <a:spLocks noRot="1" noChangeAspect="1" noMove="1" noResize="1" noEditPoints="1" noAdjustHandles="1" noChangeArrowheads="1" noChangeShapeType="1" noTextEdit="1"/>
          </p:cNvSpPr>
          <p:nvPr/>
        </p:nvSpPr>
        <p:spPr>
          <a:xfrm>
            <a:off x="6109854" y="3914742"/>
            <a:ext cx="609600" cy="400110"/>
          </a:xfrm>
          <a:prstGeom prst="rect">
            <a:avLst/>
          </a:prstGeom>
          <a:blipFill rotWithShape="1">
            <a:blip r:embed="rId7"/>
            <a:stretch>
              <a:fillRect b="-3030"/>
            </a:stretch>
          </a:blipFill>
        </p:spPr>
        <p:txBody>
          <a:bodyPr/>
          <a:lstStyle/>
          <a:p>
            <a:r>
              <a:rPr lang="fr-FR">
                <a:ln w="18415" cmpd="sng">
                  <a:solidFill>
                    <a:srgbClr val="FFFFFF"/>
                  </a:solidFill>
                  <a:prstDash val="solid"/>
                </a:ln>
                <a:solidFill>
                  <a:srgbClr val="FFFFFF"/>
                </a:solidFill>
                <a:effectLst>
                  <a:outerShdw blurRad="63500" dir="3600000" algn="tl" rotWithShape="0">
                    <a:srgbClr val="000000">
                      <a:alpha val="70000"/>
                    </a:srgbClr>
                  </a:outerShdw>
                </a:effectLst>
              </a:rPr>
              <a:t> </a:t>
            </a:r>
          </a:p>
        </p:txBody>
      </p:sp>
      <p:cxnSp>
        <p:nvCxnSpPr>
          <p:cNvPr id="24" name="Connecteur droit avec flèche 23"/>
          <p:cNvCxnSpPr/>
          <p:nvPr/>
        </p:nvCxnSpPr>
        <p:spPr>
          <a:xfrm>
            <a:off x="6567055" y="6262255"/>
            <a:ext cx="42949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7038108" y="6022163"/>
            <a:ext cx="1343891" cy="400110"/>
          </a:xfrm>
          <a:prstGeom prst="rect">
            <a:avLst/>
          </a:prstGeom>
          <a:noFill/>
        </p:spPr>
        <p:txBody>
          <a:bodyPr wrap="square" rtlCol="0">
            <a:spAutoFit/>
          </a:bodyPr>
          <a:lstStyle/>
          <a:p>
            <a:r>
              <a:rPr lang="fr-FR" sz="2000" dirty="0" smtClean="0">
                <a:latin typeface="Monotype Corsiva" pitchFamily="66" charset="0"/>
              </a:rPr>
              <a:t>Couche Y</a:t>
            </a:r>
            <a:endParaRPr lang="fr-FR" sz="2000" dirty="0">
              <a:latin typeface="Monotype Corsiva" pitchFamily="66" charset="0"/>
            </a:endParaRPr>
          </a:p>
        </p:txBody>
      </p:sp>
      <p:sp>
        <p:nvSpPr>
          <p:cNvPr id="26" name="Accolade fermante 25"/>
          <p:cNvSpPr/>
          <p:nvPr/>
        </p:nvSpPr>
        <p:spPr>
          <a:xfrm>
            <a:off x="6719454" y="4017529"/>
            <a:ext cx="415637" cy="93554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7" name="ZoneTexte 26"/>
          <p:cNvSpPr txBox="1"/>
          <p:nvPr/>
        </p:nvSpPr>
        <p:spPr>
          <a:xfrm>
            <a:off x="7190507" y="4285245"/>
            <a:ext cx="1039091" cy="400110"/>
          </a:xfrm>
          <a:prstGeom prst="rect">
            <a:avLst/>
          </a:prstGeom>
          <a:noFill/>
        </p:spPr>
        <p:txBody>
          <a:bodyPr wrap="square" rtlCol="0">
            <a:spAutoFit/>
          </a:bodyPr>
          <a:lstStyle/>
          <a:p>
            <a:r>
              <a:rPr lang="fr-FR" sz="2000" dirty="0" smtClean="0">
                <a:latin typeface="Monotype Corsiva" pitchFamily="66" charset="0"/>
              </a:rPr>
              <a:t>Couche X</a:t>
            </a:r>
            <a:endParaRPr lang="fr-FR" sz="2000" dirty="0">
              <a:latin typeface="Monotype Corsiva" pitchFamily="66" charset="0"/>
            </a:endParaRPr>
          </a:p>
        </p:txBody>
      </p:sp>
      <mc:AlternateContent xmlns:mc="http://schemas.openxmlformats.org/markup-compatibility/2006">
        <mc:Choice xmlns:a14="http://schemas.microsoft.com/office/drawing/2010/main" xmlns="" Requires="a14">
          <p:sp>
            <p:nvSpPr>
              <p:cNvPr id="29" name="Rectangle 28"/>
              <p:cNvSpPr/>
              <p:nvPr/>
            </p:nvSpPr>
            <p:spPr>
              <a:xfrm>
                <a:off x="6428509" y="5123576"/>
                <a:ext cx="1584176" cy="576064"/>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fr-FR" sz="1800" b="0" i="1" u="none" strike="noStrike" kern="0" cap="none" spc="0" normalizeH="0" baseline="0" noProof="0" smtClean="0">
                          <a:ln>
                            <a:noFill/>
                          </a:ln>
                          <a:solidFill>
                            <a:schemeClr val="tx1"/>
                          </a:solidFill>
                          <a:effectLst/>
                          <a:uLnTx/>
                          <a:uFillTx/>
                          <a:latin typeface="Cambria Math"/>
                          <a:ea typeface="Times New Roman"/>
                          <a:cs typeface="Times New Roman"/>
                        </a:rPr>
                        <m:t>∆</m:t>
                      </m:r>
                      <m:r>
                        <a:rPr kumimoji="0" lang="fr-FR" sz="1800" b="0" i="1" u="none" strike="noStrike" kern="0" cap="none" spc="0" normalizeH="0" baseline="0" noProof="0" smtClean="0">
                          <a:ln>
                            <a:noFill/>
                          </a:ln>
                          <a:solidFill>
                            <a:schemeClr val="tx1"/>
                          </a:solidFill>
                          <a:effectLst/>
                          <a:uLnTx/>
                          <a:uFillTx/>
                          <a:latin typeface="Cambria Math"/>
                          <a:ea typeface="Times New Roman"/>
                          <a:cs typeface="Times New Roman"/>
                        </a:rPr>
                        <m:t>𝐸</m:t>
                      </m:r>
                      <m:r>
                        <a:rPr kumimoji="0" lang="fr-FR" sz="1800" b="0" i="1" u="none" strike="noStrike" kern="0" cap="none" spc="0" normalizeH="0" baseline="0" noProof="0" smtClean="0">
                          <a:ln>
                            <a:noFill/>
                          </a:ln>
                          <a:solidFill>
                            <a:schemeClr val="tx1"/>
                          </a:solidFill>
                          <a:effectLst/>
                          <a:uLnTx/>
                          <a:uFillTx/>
                          <a:latin typeface="Cambria Math"/>
                          <a:ea typeface="Times New Roman"/>
                          <a:cs typeface="Times New Roman"/>
                        </a:rPr>
                        <m:t>=</m:t>
                      </m:r>
                      <m:sSub>
                        <m:sSubPr>
                          <m:ctrlP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ctrlPr>
                        </m:sSubPr>
                        <m:e>
                          <m: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t>𝐸</m:t>
                          </m:r>
                        </m:e>
                        <m:sub>
                          <m: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t>𝑋</m:t>
                          </m:r>
                        </m:sub>
                      </m:sSub>
                      <m: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t>−</m:t>
                      </m:r>
                      <m:sSub>
                        <m:sSubPr>
                          <m:ctrlP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ctrlPr>
                        </m:sSubPr>
                        <m:e>
                          <m: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t>𝐸</m:t>
                          </m:r>
                        </m:e>
                        <m:sub>
                          <m:r>
                            <a:rPr kumimoji="0" lang="fr-FR" sz="1800" b="0" i="1" u="none" strike="noStrike" kern="0" cap="none" spc="0" normalizeH="0" baseline="0" noProof="0">
                              <a:ln>
                                <a:noFill/>
                              </a:ln>
                              <a:solidFill>
                                <a:schemeClr val="tx1"/>
                              </a:solidFill>
                              <a:effectLst/>
                              <a:uLnTx/>
                              <a:uFillTx/>
                              <a:latin typeface="Cambria Math"/>
                              <a:ea typeface="Times New Roman"/>
                              <a:cs typeface="Times New Roman"/>
                            </a:rPr>
                            <m:t>𝑌</m:t>
                          </m:r>
                        </m:sub>
                      </m:sSub>
                    </m:oMath>
                  </m:oMathPara>
                </a14:m>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mc:Choice>
        <mc:Fallback>
          <p:sp>
            <p:nvSpPr>
              <p:cNvPr id="29" name="Rectangle 28"/>
              <p:cNvSpPr>
                <a:spLocks noRot="1" noChangeAspect="1" noMove="1" noResize="1" noEditPoints="1" noAdjustHandles="1" noChangeArrowheads="1" noChangeShapeType="1" noTextEdit="1"/>
              </p:cNvSpPr>
              <p:nvPr/>
            </p:nvSpPr>
            <p:spPr>
              <a:xfrm>
                <a:off x="6428509" y="5123576"/>
                <a:ext cx="1584176" cy="576064"/>
              </a:xfrm>
              <a:prstGeom prst="rect">
                <a:avLst/>
              </a:prstGeom>
              <a:blipFill rotWithShape="1">
                <a:blip r:embed="rId8"/>
                <a:stretch>
                  <a:fillRect/>
                </a:stretch>
              </a:blipFill>
              <a:ln/>
            </p:spPr>
            <p:txBody>
              <a:bodyPr/>
              <a:lstStyle/>
              <a:p>
                <a:r>
                  <a:rPr lang="fr-FR">
                    <a:noFill/>
                  </a:rPr>
                  <a:t> </a:t>
                </a:r>
              </a:p>
            </p:txBody>
          </p:sp>
        </mc:Fallback>
      </mc:AlternateContent>
      <p:pic>
        <p:nvPicPr>
          <p:cNvPr id="2050" name="Picture 2"/>
          <p:cNvPicPr>
            <a:picLocks noChangeAspect="1" noChangeArrowheads="1"/>
          </p:cNvPicPr>
          <p:nvPr/>
        </p:nvPicPr>
        <p:blipFill>
          <a:blip r:embed="rId9">
            <a:duotone>
              <a:prstClr val="black"/>
              <a:schemeClr val="bg1">
                <a:tint val="45000"/>
                <a:satMod val="400000"/>
              </a:schemeClr>
            </a:duotone>
            <a:extLst>
              <a:ext uri="{28A0092B-C50C-407E-A947-70E740481C1C}">
                <a14:useLocalDpi xmlns:a14="http://schemas.microsoft.com/office/drawing/2010/main" xmlns="" val="0"/>
              </a:ext>
            </a:extLst>
          </a:blip>
          <a:srcRect/>
          <a:stretch>
            <a:fillRect/>
          </a:stretch>
        </p:blipFill>
        <p:spPr bwMode="auto">
          <a:xfrm>
            <a:off x="4436629" y="4750109"/>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1" name="Picture 9"/>
          <p:cNvPicPr>
            <a:picLocks noChangeAspect="1" noChangeArrowheads="1"/>
          </p:cNvPicPr>
          <p:nvPr/>
        </p:nvPicPr>
        <p:blipFill>
          <a:blip r:embed="rId4">
            <a:duotone>
              <a:prstClr val="black"/>
              <a:srgbClr val="FF0066">
                <a:tint val="45000"/>
                <a:satMod val="400000"/>
              </a:srgbClr>
            </a:duotone>
            <a:extLst>
              <a:ext uri="{28A0092B-C50C-407E-A947-70E740481C1C}">
                <a14:useLocalDpi xmlns:a14="http://schemas.microsoft.com/office/drawing/2010/main" xmlns="" val="0"/>
              </a:ext>
            </a:extLst>
          </a:blip>
          <a:srcRect/>
          <a:stretch>
            <a:fillRect/>
          </a:stretch>
        </p:blipFill>
        <p:spPr bwMode="auto">
          <a:xfrm>
            <a:off x="4429519" y="4737504"/>
            <a:ext cx="244475" cy="20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10">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rot="18258271">
            <a:off x="4486694" y="4938026"/>
            <a:ext cx="1583774" cy="12966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0" name="ZoneTexte 29"/>
          <p:cNvSpPr txBox="1"/>
          <p:nvPr/>
        </p:nvSpPr>
        <p:spPr>
          <a:xfrm rot="20353712">
            <a:off x="4698775" y="5739556"/>
            <a:ext cx="1864679" cy="307777"/>
          </a:xfrm>
          <a:prstGeom prst="rect">
            <a:avLst/>
          </a:prstGeom>
          <a:noFill/>
        </p:spPr>
        <p:txBody>
          <a:bodyPr wrap="square" rtlCol="0">
            <a:spAutoFit/>
          </a:bodyPr>
          <a:lstStyle/>
          <a:p>
            <a:r>
              <a:rPr lang="fr-FR" b="1" dirty="0" smtClean="0">
                <a:solidFill>
                  <a:srgbClr val="CC3399"/>
                </a:solidFill>
                <a:latin typeface="Times New Roman" pitchFamily="18" charset="0"/>
                <a:cs typeface="Times New Roman" pitchFamily="18" charset="0"/>
              </a:rPr>
              <a:t>Photon fluorescence</a:t>
            </a:r>
            <a:endParaRPr lang="fr-FR" b="1" dirty="0">
              <a:solidFill>
                <a:srgbClr val="CC3399"/>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778949391"/>
      </p:ext>
    </p:extLst>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par>
                                <p:cTn id="21" presetID="2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par>
                                <p:cTn id="24" presetID="22" presetClass="entr" presetSubtype="4"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par>
                                <p:cTn id="30" presetID="22" presetClass="entr" presetSubtype="4"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par>
                                <p:cTn id="33" presetID="2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par>
                                <p:cTn id="36" presetID="22" presetClass="entr" presetSubtype="4"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down)">
                                      <p:cBhvr>
                                        <p:cTn id="38" dur="500"/>
                                        <p:tgtEl>
                                          <p:spTgt spid="13"/>
                                        </p:tgtEl>
                                      </p:cBhvr>
                                    </p:animEffect>
                                  </p:childTnLst>
                                </p:cTn>
                              </p:par>
                              <p:par>
                                <p:cTn id="39" presetID="22" presetClass="entr" presetSubtype="4"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00"/>
                                        <p:tgtEl>
                                          <p:spTgt spid="14"/>
                                        </p:tgtEl>
                                      </p:cBhvr>
                                    </p:animEffect>
                                  </p:childTnLst>
                                </p:cTn>
                              </p:par>
                              <p:par>
                                <p:cTn id="42" presetID="22" presetClass="entr" presetSubtype="4"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down)">
                                      <p:cBhvr>
                                        <p:cTn id="44" dur="500"/>
                                        <p:tgtEl>
                                          <p:spTgt spid="15"/>
                                        </p:tgtEl>
                                      </p:cBhvr>
                                    </p:animEffect>
                                  </p:childTnLst>
                                </p:cTn>
                              </p:par>
                              <p:par>
                                <p:cTn id="45" presetID="2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par>
                                <p:cTn id="48" presetID="22" presetClass="entr" presetSubtype="4"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down)">
                                      <p:cBhvr>
                                        <p:cTn id="50" dur="500"/>
                                        <p:tgtEl>
                                          <p:spTgt spid="17"/>
                                        </p:tgtEl>
                                      </p:cBhvr>
                                    </p:animEffect>
                                  </p:childTnLst>
                                </p:cTn>
                              </p:par>
                              <p:par>
                                <p:cTn id="51" presetID="22" presetClass="entr" presetSubtype="4" fill="hold"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down)">
                                      <p:cBhvr>
                                        <p:cTn id="53" dur="500"/>
                                        <p:tgtEl>
                                          <p:spTgt spid="31"/>
                                        </p:tgtEl>
                                      </p:cBhvr>
                                    </p:animEffect>
                                  </p:childTnLst>
                                </p:cTn>
                              </p:par>
                              <p:par>
                                <p:cTn id="54" presetID="22" presetClass="entr" presetSubtype="4" fill="hold" nodeType="withEffect">
                                  <p:stCondLst>
                                    <p:cond delay="0"/>
                                  </p:stCondLst>
                                  <p:childTnLst>
                                    <p:set>
                                      <p:cBhvr>
                                        <p:cTn id="55" dur="1" fill="hold">
                                          <p:stCondLst>
                                            <p:cond delay="0"/>
                                          </p:stCondLst>
                                        </p:cTn>
                                        <p:tgtEl>
                                          <p:spTgt spid="2050"/>
                                        </p:tgtEl>
                                        <p:attrNameLst>
                                          <p:attrName>style.visibility</p:attrName>
                                        </p:attrNameLst>
                                      </p:cBhvr>
                                      <p:to>
                                        <p:strVal val="visible"/>
                                      </p:to>
                                    </p:set>
                                    <p:animEffect transition="in" filter="wipe(down)">
                                      <p:cBhvr>
                                        <p:cTn id="56" dur="500"/>
                                        <p:tgtEl>
                                          <p:spTgt spid="2050"/>
                                        </p:tgtEl>
                                      </p:cBhvr>
                                    </p:animEffect>
                                  </p:childTnLst>
                                </p:cTn>
                              </p:par>
                              <p:par>
                                <p:cTn id="57" presetID="22" presetClass="entr" presetSubtype="4"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down)">
                                      <p:cBhvr>
                                        <p:cTn id="65" dur="500"/>
                                        <p:tgtEl>
                                          <p:spTgt spid="21"/>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down)">
                                      <p:cBhvr>
                                        <p:cTn id="68" dur="500"/>
                                        <p:tgtEl>
                                          <p:spTgt spid="22"/>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down)">
                                      <p:cBhvr>
                                        <p:cTn id="71" dur="500"/>
                                        <p:tgtEl>
                                          <p:spTgt spid="23"/>
                                        </p:tgtEl>
                                      </p:cBhvr>
                                    </p:animEffect>
                                  </p:childTnLst>
                                </p:cTn>
                              </p:par>
                              <p:par>
                                <p:cTn id="72" presetID="22" presetClass="entr" presetSubtype="4"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down)">
                                      <p:cBhvr>
                                        <p:cTn id="74" dur="500"/>
                                        <p:tgtEl>
                                          <p:spTgt spid="24"/>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down)">
                                      <p:cBhvr>
                                        <p:cTn id="77" dur="500"/>
                                        <p:tgtEl>
                                          <p:spTgt spid="26"/>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wipe(down)">
                                      <p:cBhvr>
                                        <p:cTn id="80" dur="500"/>
                                        <p:tgtEl>
                                          <p:spTgt spid="25"/>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down)">
                                      <p:cBhvr>
                                        <p:cTn id="83" dur="500"/>
                                        <p:tgtEl>
                                          <p:spTgt spid="27"/>
                                        </p:tgtEl>
                                      </p:cBhvr>
                                    </p:animEffect>
                                  </p:childTnLst>
                                </p:cTn>
                              </p:par>
                            </p:childTnLst>
                          </p:cTn>
                        </p:par>
                      </p:childTnLst>
                    </p:cTn>
                  </p:par>
                  <p:par>
                    <p:cTn id="84" fill="hold">
                      <p:stCondLst>
                        <p:cond delay="indefinite"/>
                      </p:stCondLst>
                      <p:childTnLst>
                        <p:par>
                          <p:cTn id="85" fill="hold">
                            <p:stCondLst>
                              <p:cond delay="0"/>
                            </p:stCondLst>
                            <p:childTnLst>
                              <p:par>
                                <p:cTn id="86" presetID="42" presetClass="path" presetSubtype="0" accel="50000" decel="50000" fill="hold" nodeType="clickEffect">
                                  <p:stCondLst>
                                    <p:cond delay="0"/>
                                  </p:stCondLst>
                                  <p:childTnLst>
                                    <p:animMotion origin="layout" path="M -2.77778E-7 3.33025E-6 L 0.00191 0.20236 " pathEditMode="relative" rAng="0" ptsTypes="AA">
                                      <p:cBhvr>
                                        <p:cTn id="87" dur="2000" fill="hold"/>
                                        <p:tgtEl>
                                          <p:spTgt spid="31"/>
                                        </p:tgtEl>
                                        <p:attrNameLst>
                                          <p:attrName>ppt_x</p:attrName>
                                          <p:attrName>ppt_y</p:attrName>
                                        </p:attrNameLst>
                                      </p:cBhvr>
                                      <p:rCtr x="87" y="10106"/>
                                    </p:animMotion>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nodeType="clickEffect">
                                  <p:stCondLst>
                                    <p:cond delay="0"/>
                                  </p:stCondLst>
                                  <p:childTnLst>
                                    <p:set>
                                      <p:cBhvr>
                                        <p:cTn id="91" dur="1" fill="hold">
                                          <p:stCondLst>
                                            <p:cond delay="0"/>
                                          </p:stCondLst>
                                        </p:cTn>
                                        <p:tgtEl>
                                          <p:spTgt spid="2051"/>
                                        </p:tgtEl>
                                        <p:attrNameLst>
                                          <p:attrName>style.visibility</p:attrName>
                                        </p:attrNameLst>
                                      </p:cBhvr>
                                      <p:to>
                                        <p:strVal val="visible"/>
                                      </p:to>
                                    </p:set>
                                    <p:anim calcmode="lin" valueType="num">
                                      <p:cBhvr>
                                        <p:cTn id="92" dur="500" fill="hold"/>
                                        <p:tgtEl>
                                          <p:spTgt spid="2051"/>
                                        </p:tgtEl>
                                        <p:attrNameLst>
                                          <p:attrName>ppt_w</p:attrName>
                                        </p:attrNameLst>
                                      </p:cBhvr>
                                      <p:tavLst>
                                        <p:tav tm="0">
                                          <p:val>
                                            <p:fltVal val="0"/>
                                          </p:val>
                                        </p:tav>
                                        <p:tav tm="100000">
                                          <p:val>
                                            <p:strVal val="#ppt_w"/>
                                          </p:val>
                                        </p:tav>
                                      </p:tavLst>
                                    </p:anim>
                                    <p:anim calcmode="lin" valueType="num">
                                      <p:cBhvr>
                                        <p:cTn id="93" dur="500" fill="hold"/>
                                        <p:tgtEl>
                                          <p:spTgt spid="2051"/>
                                        </p:tgtEl>
                                        <p:attrNameLst>
                                          <p:attrName>ppt_h</p:attrName>
                                        </p:attrNameLst>
                                      </p:cBhvr>
                                      <p:tavLst>
                                        <p:tav tm="0">
                                          <p:val>
                                            <p:fltVal val="0"/>
                                          </p:val>
                                        </p:tav>
                                        <p:tav tm="100000">
                                          <p:val>
                                            <p:strVal val="#ppt_h"/>
                                          </p:val>
                                        </p:tav>
                                      </p:tavLst>
                                    </p:anim>
                                    <p:animEffect transition="in" filter="fade">
                                      <p:cBhvr>
                                        <p:cTn id="94" dur="500"/>
                                        <p:tgtEl>
                                          <p:spTgt spid="205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p:cTn id="97" dur="500" fill="hold"/>
                                        <p:tgtEl>
                                          <p:spTgt spid="30"/>
                                        </p:tgtEl>
                                        <p:attrNameLst>
                                          <p:attrName>ppt_w</p:attrName>
                                        </p:attrNameLst>
                                      </p:cBhvr>
                                      <p:tavLst>
                                        <p:tav tm="0">
                                          <p:val>
                                            <p:fltVal val="0"/>
                                          </p:val>
                                        </p:tav>
                                        <p:tav tm="100000">
                                          <p:val>
                                            <p:strVal val="#ppt_w"/>
                                          </p:val>
                                        </p:tav>
                                      </p:tavLst>
                                    </p:anim>
                                    <p:anim calcmode="lin" valueType="num">
                                      <p:cBhvr>
                                        <p:cTn id="98" dur="500" fill="hold"/>
                                        <p:tgtEl>
                                          <p:spTgt spid="30"/>
                                        </p:tgtEl>
                                        <p:attrNameLst>
                                          <p:attrName>ppt_h</p:attrName>
                                        </p:attrNameLst>
                                      </p:cBhvr>
                                      <p:tavLst>
                                        <p:tav tm="0">
                                          <p:val>
                                            <p:fltVal val="0"/>
                                          </p:val>
                                        </p:tav>
                                        <p:tav tm="100000">
                                          <p:val>
                                            <p:strVal val="#ppt_h"/>
                                          </p:val>
                                        </p:tav>
                                      </p:tavLst>
                                    </p:anim>
                                    <p:animEffect transition="in" filter="fade">
                                      <p:cBhvr>
                                        <p:cTn id="99" dur="500"/>
                                        <p:tgtEl>
                                          <p:spTgt spid="30"/>
                                        </p:tgtEl>
                                      </p:cBhvr>
                                    </p:animEffect>
                                  </p:childTnLst>
                                </p:cTn>
                              </p:par>
                            </p:childTnLst>
                          </p:cTn>
                        </p:par>
                      </p:childTnLst>
                    </p:cTn>
                  </p:par>
                  <p:par>
                    <p:cTn id="100" fill="hold">
                      <p:stCondLst>
                        <p:cond delay="indefinite"/>
                      </p:stCondLst>
                      <p:childTnLst>
                        <p:par>
                          <p:cTn id="101" fill="hold">
                            <p:stCondLst>
                              <p:cond delay="0"/>
                            </p:stCondLst>
                            <p:childTnLst>
                              <p:par>
                                <p:cTn id="102" presetID="63" presetClass="path" presetSubtype="0" accel="50000" decel="50000" fill="hold" nodeType="clickEffect">
                                  <p:stCondLst>
                                    <p:cond delay="0"/>
                                  </p:stCondLst>
                                  <p:childTnLst>
                                    <p:animMotion origin="layout" path="M 3.05556E-6 2.12766E-7 L 0.30069 -0.12928 " pathEditMode="relative" rAng="0" ptsTypes="AA">
                                      <p:cBhvr>
                                        <p:cTn id="103" dur="1000" fill="hold"/>
                                        <p:tgtEl>
                                          <p:spTgt spid="2051"/>
                                        </p:tgtEl>
                                        <p:attrNameLst>
                                          <p:attrName>ppt_x</p:attrName>
                                          <p:attrName>ppt_y</p:attrName>
                                        </p:attrNameLst>
                                      </p:cBhvr>
                                      <p:rCtr x="15035" y="-6475"/>
                                    </p:animMotion>
                                  </p:childTnLst>
                                </p:cTn>
                              </p:par>
                              <p:par>
                                <p:cTn id="104" presetID="63" presetClass="path" presetSubtype="0" accel="50000" decel="50000" fill="hold" grpId="1" nodeType="withEffect">
                                  <p:stCondLst>
                                    <p:cond delay="0"/>
                                  </p:stCondLst>
                                  <p:childTnLst>
                                    <p:animMotion origin="layout" path="M -0.00052 0.00232 L 0.28073 -0.11517 " pathEditMode="relative" rAng="0" ptsTypes="AA">
                                      <p:cBhvr>
                                        <p:cTn id="105" dur="1000" fill="hold"/>
                                        <p:tgtEl>
                                          <p:spTgt spid="30"/>
                                        </p:tgtEl>
                                        <p:attrNameLst>
                                          <p:attrName>ppt_x</p:attrName>
                                          <p:attrName>ppt_y</p:attrName>
                                        </p:attrNameLst>
                                      </p:cBhvr>
                                      <p:rCtr x="14063" y="-5874"/>
                                    </p:animMotion>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nodeType="clickEffect">
                                  <p:stCondLst>
                                    <p:cond delay="0"/>
                                  </p:stCondLst>
                                  <p:childTnLst>
                                    <p:animEffect transition="out" filter="fade">
                                      <p:cBhvr>
                                        <p:cTn id="109" dur="500"/>
                                        <p:tgtEl>
                                          <p:spTgt spid="2051"/>
                                        </p:tgtEl>
                                      </p:cBhvr>
                                    </p:animEffect>
                                    <p:set>
                                      <p:cBhvr>
                                        <p:cTn id="110" dur="1" fill="hold">
                                          <p:stCondLst>
                                            <p:cond delay="499"/>
                                          </p:stCondLst>
                                        </p:cTn>
                                        <p:tgtEl>
                                          <p:spTgt spid="2051"/>
                                        </p:tgtEl>
                                        <p:attrNameLst>
                                          <p:attrName>style.visibility</p:attrName>
                                        </p:attrNameLst>
                                      </p:cBhvr>
                                      <p:to>
                                        <p:strVal val="hidden"/>
                                      </p:to>
                                    </p:set>
                                  </p:childTnLst>
                                </p:cTn>
                              </p:par>
                              <p:par>
                                <p:cTn id="111" presetID="10" presetClass="exit" presetSubtype="0" fill="hold" grpId="2" nodeType="withEffect">
                                  <p:stCondLst>
                                    <p:cond delay="0"/>
                                  </p:stCondLst>
                                  <p:childTnLst>
                                    <p:animEffect transition="out" filter="fade">
                                      <p:cBhvr>
                                        <p:cTn id="112" dur="500"/>
                                        <p:tgtEl>
                                          <p:spTgt spid="30"/>
                                        </p:tgtEl>
                                      </p:cBhvr>
                                    </p:animEffect>
                                    <p:set>
                                      <p:cBhvr>
                                        <p:cTn id="113" dur="1" fill="hold">
                                          <p:stCondLst>
                                            <p:cond delay="499"/>
                                          </p:stCondLst>
                                        </p:cTn>
                                        <p:tgtEl>
                                          <p:spTgt spid="30"/>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31" presetClass="entr" presetSubtype="0" fill="hold" grpId="0" nodeType="clickEffect">
                                  <p:stCondLst>
                                    <p:cond delay="0"/>
                                  </p:stCondLst>
                                  <p:childTnLst>
                                    <p:set>
                                      <p:cBhvr>
                                        <p:cTn id="117" dur="1" fill="hold">
                                          <p:stCondLst>
                                            <p:cond delay="0"/>
                                          </p:stCondLst>
                                        </p:cTn>
                                        <p:tgtEl>
                                          <p:spTgt spid="29"/>
                                        </p:tgtEl>
                                        <p:attrNameLst>
                                          <p:attrName>style.visibility</p:attrName>
                                        </p:attrNameLst>
                                      </p:cBhvr>
                                      <p:to>
                                        <p:strVal val="visible"/>
                                      </p:to>
                                    </p:set>
                                    <p:anim calcmode="lin" valueType="num">
                                      <p:cBhvr>
                                        <p:cTn id="118" dur="1000" fill="hold"/>
                                        <p:tgtEl>
                                          <p:spTgt spid="29"/>
                                        </p:tgtEl>
                                        <p:attrNameLst>
                                          <p:attrName>ppt_w</p:attrName>
                                        </p:attrNameLst>
                                      </p:cBhvr>
                                      <p:tavLst>
                                        <p:tav tm="0">
                                          <p:val>
                                            <p:fltVal val="0"/>
                                          </p:val>
                                        </p:tav>
                                        <p:tav tm="100000">
                                          <p:val>
                                            <p:strVal val="#ppt_w"/>
                                          </p:val>
                                        </p:tav>
                                      </p:tavLst>
                                    </p:anim>
                                    <p:anim calcmode="lin" valueType="num">
                                      <p:cBhvr>
                                        <p:cTn id="119" dur="1000" fill="hold"/>
                                        <p:tgtEl>
                                          <p:spTgt spid="29"/>
                                        </p:tgtEl>
                                        <p:attrNameLst>
                                          <p:attrName>ppt_h</p:attrName>
                                        </p:attrNameLst>
                                      </p:cBhvr>
                                      <p:tavLst>
                                        <p:tav tm="0">
                                          <p:val>
                                            <p:fltVal val="0"/>
                                          </p:val>
                                        </p:tav>
                                        <p:tav tm="100000">
                                          <p:val>
                                            <p:strVal val="#ppt_h"/>
                                          </p:val>
                                        </p:tav>
                                      </p:tavLst>
                                    </p:anim>
                                    <p:anim calcmode="lin" valueType="num">
                                      <p:cBhvr>
                                        <p:cTn id="120" dur="1000" fill="hold"/>
                                        <p:tgtEl>
                                          <p:spTgt spid="29"/>
                                        </p:tgtEl>
                                        <p:attrNameLst>
                                          <p:attrName>style.rotation</p:attrName>
                                        </p:attrNameLst>
                                      </p:cBhvr>
                                      <p:tavLst>
                                        <p:tav tm="0">
                                          <p:val>
                                            <p:fltVal val="90"/>
                                          </p:val>
                                        </p:tav>
                                        <p:tav tm="100000">
                                          <p:val>
                                            <p:fltVal val="0"/>
                                          </p:val>
                                        </p:tav>
                                      </p:tavLst>
                                    </p:anim>
                                    <p:animEffect transition="in" filter="fade">
                                      <p:cBhvr>
                                        <p:cTn id="12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P spid="20" grpId="0"/>
      <p:bldP spid="21" grpId="0" animBg="1"/>
      <p:bldP spid="22" grpId="0" animBg="1"/>
      <p:bldP spid="23" grpId="0" animBg="1"/>
      <p:bldP spid="25" grpId="0"/>
      <p:bldP spid="26" grpId="0" animBg="1"/>
      <p:bldP spid="27" grpId="0"/>
      <p:bldP spid="29" grpId="0" animBg="1"/>
      <p:bldP spid="30" grpId="0"/>
      <p:bldP spid="30" grpId="1"/>
      <p:bldP spid="30"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69710" y="234408"/>
            <a:ext cx="6404991" cy="523220"/>
          </a:xfrm>
          <a:prstGeom prst="rect">
            <a:avLst/>
          </a:prstGeom>
        </p:spPr>
        <p:txBody>
          <a:bodyPr wrap="square">
            <a:spAutoFit/>
          </a:bodyPr>
          <a:lstStyle/>
          <a:p>
            <a:pPr lvl="0">
              <a:buFont typeface="Wingdings" pitchFamily="2" charset="2"/>
              <a:buChar char="Ø"/>
            </a:pPr>
            <a:r>
              <a:rPr lang="fr-FR" sz="2800" b="1" dirty="0" smtClean="0">
                <a:solidFill>
                  <a:srgbClr val="CC3399"/>
                </a:solidFill>
                <a:latin typeface="Monotype Corsiva" pitchFamily="66" charset="0"/>
                <a:cs typeface="Times New Roman" pitchFamily="18" charset="0"/>
                <a:sym typeface="Roboto Slab"/>
              </a:rPr>
              <a:t>Effet  Auger </a:t>
            </a:r>
            <a:endParaRPr lang="fr-FR" sz="1050" dirty="0">
              <a:solidFill>
                <a:srgbClr val="CC3399"/>
              </a:solidFill>
            </a:endParaRPr>
          </a:p>
        </p:txBody>
      </p:sp>
      <mc:AlternateContent xmlns:mc="http://schemas.openxmlformats.org/markup-compatibility/2006">
        <mc:Choice xmlns:a14="http://schemas.microsoft.com/office/drawing/2010/main" xmlns="" Requires="a14">
          <p:sp>
            <p:nvSpPr>
              <p:cNvPr id="5" name="ZoneTexte 4"/>
              <p:cNvSpPr txBox="1"/>
              <p:nvPr/>
            </p:nvSpPr>
            <p:spPr>
              <a:xfrm>
                <a:off x="572945" y="1667835"/>
                <a:ext cx="3920838" cy="3847207"/>
              </a:xfrm>
              <a:prstGeom prst="rect">
                <a:avLst/>
              </a:prstGeom>
              <a:noFill/>
            </p:spPr>
            <p:txBody>
              <a:bodyPr wrap="square" rtlCol="0">
                <a:spAutoFit/>
              </a:bodyPr>
              <a:lstStyle/>
              <a:p>
                <a:pPr lvl="0" algn="just">
                  <a:spcBef>
                    <a:spcPct val="20000"/>
                  </a:spcBef>
                </a:pPr>
                <a:r>
                  <a:rPr lang="fr-FR" sz="2000" kern="1200" dirty="0" smtClean="0">
                    <a:solidFill>
                      <a:prstClr val="black"/>
                    </a:solidFill>
                    <a:latin typeface="Times New Roman" pitchFamily="18" charset="0"/>
                    <a:ea typeface="Times New Roman"/>
                    <a:cs typeface="Times New Roman" pitchFamily="18" charset="0"/>
                  </a:rPr>
                  <a:t>        La </a:t>
                </a:r>
                <a:r>
                  <a:rPr lang="fr-FR" sz="2000" kern="1200" dirty="0">
                    <a:solidFill>
                      <a:prstClr val="black"/>
                    </a:solidFill>
                    <a:latin typeface="Times New Roman" pitchFamily="18" charset="0"/>
                    <a:ea typeface="Times New Roman"/>
                    <a:cs typeface="Times New Roman" pitchFamily="18" charset="0"/>
                  </a:rPr>
                  <a:t>désexcitation </a:t>
                </a:r>
                <a:r>
                  <a:rPr lang="fr-FR" sz="2000" kern="1200" dirty="0">
                    <a:solidFill>
                      <a:prstClr val="black"/>
                    </a:solidFill>
                    <a:latin typeface="Times New Roman" pitchFamily="18" charset="0"/>
                    <a:ea typeface="+mn-ea"/>
                    <a:cs typeface="Times New Roman" pitchFamily="18" charset="0"/>
                  </a:rPr>
                  <a:t>n’émet pas </a:t>
                </a:r>
                <a:r>
                  <a:rPr lang="fr-FR" sz="2000" kern="1200" dirty="0" smtClean="0">
                    <a:solidFill>
                      <a:prstClr val="black"/>
                    </a:solidFill>
                    <a:latin typeface="Times New Roman" pitchFamily="18" charset="0"/>
                    <a:ea typeface="+mn-ea"/>
                    <a:cs typeface="Times New Roman" pitchFamily="18" charset="0"/>
                  </a:rPr>
                  <a:t>nécessairement un </a:t>
                </a:r>
                <a:r>
                  <a:rPr lang="fr-FR" sz="2000" kern="1200" dirty="0">
                    <a:solidFill>
                      <a:prstClr val="black"/>
                    </a:solidFill>
                    <a:latin typeface="Times New Roman" pitchFamily="18" charset="0"/>
                    <a:ea typeface="+mn-ea"/>
                    <a:cs typeface="Times New Roman" pitchFamily="18" charset="0"/>
                  </a:rPr>
                  <a:t>photon de  fluorescence, mais par </a:t>
                </a:r>
                <a:r>
                  <a:rPr lang="fr-FR" sz="2000" kern="1200" dirty="0">
                    <a:solidFill>
                      <a:prstClr val="black"/>
                    </a:solidFill>
                    <a:latin typeface="Times New Roman" pitchFamily="18" charset="0"/>
                    <a:ea typeface="Times New Roman"/>
                    <a:cs typeface="Times New Roman" pitchFamily="18" charset="0"/>
                  </a:rPr>
                  <a:t>émission d'un électron Auger. Donc,  lorsque un électron de la couche </a:t>
                </a:r>
                <a14:m>
                  <m:oMath xmlns:m="http://schemas.openxmlformats.org/officeDocument/2006/math">
                    <m:r>
                      <a:rPr lang="fr-FR" sz="2000" i="1" kern="1200">
                        <a:solidFill>
                          <a:prstClr val="black"/>
                        </a:solidFill>
                        <a:latin typeface="Cambria Math"/>
                        <a:ea typeface="Times New Roman"/>
                        <a:cs typeface="Times New Roman"/>
                      </a:rPr>
                      <m:t>𝐵</m:t>
                    </m:r>
                    <m:r>
                      <a:rPr lang="fr-FR" sz="2000" i="1" kern="1200">
                        <a:solidFill>
                          <a:prstClr val="black"/>
                        </a:solidFill>
                        <a:latin typeface="Cambria Math"/>
                        <a:ea typeface="Times New Roman"/>
                        <a:cs typeface="Times New Roman"/>
                      </a:rPr>
                      <m:t> </m:t>
                    </m:r>
                  </m:oMath>
                </a14:m>
                <a:r>
                  <a:rPr lang="fr-FR" sz="2000" kern="1200" dirty="0">
                    <a:solidFill>
                      <a:prstClr val="black"/>
                    </a:solidFill>
                    <a:latin typeface="Times New Roman" pitchFamily="18" charset="0"/>
                    <a:ea typeface="Times New Roman"/>
                    <a:cs typeface="Times New Roman" pitchFamily="18" charset="0"/>
                  </a:rPr>
                  <a:t>comble le trou  de la couche </a:t>
                </a:r>
                <a14:m>
                  <m:oMath xmlns:m="http://schemas.openxmlformats.org/officeDocument/2006/math">
                    <m:r>
                      <a:rPr lang="fr-FR" sz="2000" i="1" kern="1200">
                        <a:solidFill>
                          <a:prstClr val="black"/>
                        </a:solidFill>
                        <a:latin typeface="Cambria Math"/>
                        <a:ea typeface="Times New Roman"/>
                        <a:cs typeface="Times New Roman"/>
                      </a:rPr>
                      <m:t>𝐴</m:t>
                    </m:r>
                    <m:r>
                      <a:rPr lang="fr-FR" sz="2000" i="1" kern="1200">
                        <a:solidFill>
                          <a:prstClr val="black"/>
                        </a:solidFill>
                        <a:latin typeface="Cambria Math"/>
                        <a:ea typeface="Times New Roman"/>
                        <a:cs typeface="Times New Roman"/>
                      </a:rPr>
                      <m:t> </m:t>
                    </m:r>
                    <m:r>
                      <a:rPr lang="fr-FR" sz="2000" kern="1200">
                        <a:solidFill>
                          <a:prstClr val="black"/>
                        </a:solidFill>
                        <a:latin typeface="Cambria Math"/>
                        <a:ea typeface="Times New Roman"/>
                        <a:cs typeface="Times New Roman"/>
                      </a:rPr>
                      <m:t>,</m:t>
                    </m:r>
                  </m:oMath>
                </a14:m>
                <a:r>
                  <a:rPr lang="fr-FR" sz="2000" kern="1200" dirty="0">
                    <a:solidFill>
                      <a:prstClr val="black"/>
                    </a:solidFill>
                    <a:latin typeface="Times New Roman" pitchFamily="18" charset="0"/>
                    <a:ea typeface="Times New Roman"/>
                    <a:cs typeface="Times New Roman" pitchFamily="18" charset="0"/>
                  </a:rPr>
                  <a:t> l'énergie ainsi  libérée est communiquée à un électron de la </a:t>
                </a:r>
                <a:r>
                  <a:rPr lang="fr-FR" sz="2000" kern="1200" dirty="0" smtClean="0">
                    <a:solidFill>
                      <a:prstClr val="black"/>
                    </a:solidFill>
                    <a:latin typeface="Times New Roman" pitchFamily="18" charset="0"/>
                    <a:ea typeface="Times New Roman"/>
                    <a:cs typeface="Times New Roman" pitchFamily="18" charset="0"/>
                  </a:rPr>
                  <a:t>couche </a:t>
                </a:r>
                <a14:m>
                  <m:oMath xmlns:m="http://schemas.openxmlformats.org/officeDocument/2006/math">
                    <m:r>
                      <a:rPr lang="fr-FR" sz="2000" i="1" kern="1200">
                        <a:solidFill>
                          <a:prstClr val="black"/>
                        </a:solidFill>
                        <a:latin typeface="Cambria Math"/>
                        <a:ea typeface="Times New Roman"/>
                        <a:cs typeface="Times New Roman"/>
                      </a:rPr>
                      <m:t>𝐶</m:t>
                    </m:r>
                    <m:r>
                      <a:rPr lang="fr-FR" sz="2000" i="1" kern="1200">
                        <a:solidFill>
                          <a:prstClr val="black"/>
                        </a:solidFill>
                        <a:latin typeface="Cambria Math"/>
                        <a:ea typeface="Times New Roman"/>
                        <a:cs typeface="Times New Roman"/>
                      </a:rPr>
                      <m:t> </m:t>
                    </m:r>
                  </m:oMath>
                </a14:m>
                <a:r>
                  <a:rPr lang="fr-FR" sz="2000" kern="1200" dirty="0">
                    <a:solidFill>
                      <a:prstClr val="black"/>
                    </a:solidFill>
                    <a:latin typeface="Times New Roman" pitchFamily="18" charset="0"/>
                    <a:ea typeface="Times New Roman"/>
                    <a:cs typeface="Times New Roman" pitchFamily="18" charset="0"/>
                  </a:rPr>
                  <a:t>qui donne un émission de l'électron Auger.</a:t>
                </a:r>
              </a:p>
              <a:p>
                <a:pPr lvl="0" algn="just">
                  <a:spcBef>
                    <a:spcPct val="20000"/>
                  </a:spcBef>
                </a:pPr>
                <a:r>
                  <a:rPr lang="fr-FR" sz="2000" kern="1200" dirty="0" smtClean="0">
                    <a:solidFill>
                      <a:prstClr val="black"/>
                    </a:solidFill>
                    <a:latin typeface="Times New Roman" pitchFamily="18" charset="0"/>
                    <a:ea typeface="Times New Roman"/>
                    <a:cs typeface="Times New Roman" pitchFamily="18" charset="0"/>
                  </a:rPr>
                  <a:t>      L’énergie de </a:t>
                </a:r>
                <a:r>
                  <a:rPr lang="fr-FR" sz="2000" kern="1200" dirty="0">
                    <a:solidFill>
                      <a:prstClr val="black"/>
                    </a:solidFill>
                    <a:latin typeface="Times New Roman" pitchFamily="18" charset="0"/>
                    <a:ea typeface="Times New Roman"/>
                    <a:cs typeface="Times New Roman" pitchFamily="18" charset="0"/>
                  </a:rPr>
                  <a:t>l'électron Auger correspond à </a:t>
                </a:r>
                <a:r>
                  <a:rPr lang="fr-FR" sz="2000" kern="1200" dirty="0" smtClean="0">
                    <a:solidFill>
                      <a:prstClr val="black"/>
                    </a:solidFill>
                    <a:latin typeface="Times New Roman" pitchFamily="18" charset="0"/>
                    <a:ea typeface="Times New Roman"/>
                    <a:cs typeface="Times New Roman" pitchFamily="18" charset="0"/>
                  </a:rPr>
                  <a:t>la différence d'énergie entre  </a:t>
                </a:r>
                <a:r>
                  <a:rPr lang="fr-FR" sz="2000" kern="1200" dirty="0">
                    <a:solidFill>
                      <a:prstClr val="black"/>
                    </a:solidFill>
                    <a:latin typeface="Times New Roman" pitchFamily="18" charset="0"/>
                    <a:ea typeface="Times New Roman"/>
                    <a:cs typeface="Times New Roman" pitchFamily="18" charset="0"/>
                  </a:rPr>
                  <a:t>les </a:t>
                </a:r>
                <a:r>
                  <a:rPr lang="fr-FR" sz="2000" kern="1200" dirty="0" smtClean="0">
                    <a:solidFill>
                      <a:prstClr val="black"/>
                    </a:solidFill>
                    <a:latin typeface="Times New Roman" pitchFamily="18" charset="0"/>
                    <a:ea typeface="Times New Roman"/>
                    <a:cs typeface="Times New Roman" pitchFamily="18" charset="0"/>
                  </a:rPr>
                  <a:t>états  énergétiques</a:t>
                </a:r>
                <a:endParaRPr lang="fr-FR" sz="2000" kern="1200" dirty="0">
                  <a:solidFill>
                    <a:prstClr val="black"/>
                  </a:solidFill>
                  <a:latin typeface="Times New Roman" pitchFamily="18" charset="0"/>
                  <a:ea typeface="+mn-ea"/>
                  <a:cs typeface="Times New Roman" pitchFamily="18" charset="0"/>
                </a:endParaRPr>
              </a:p>
            </p:txBody>
          </p:sp>
        </mc:Choice>
        <mc:Fallback>
          <p:sp>
            <p:nvSpPr>
              <p:cNvPr id="5" name="ZoneTexte 4"/>
              <p:cNvSpPr txBox="1">
                <a:spLocks noRot="1" noChangeAspect="1" noMove="1" noResize="1" noEditPoints="1" noAdjustHandles="1" noChangeArrowheads="1" noChangeShapeType="1" noTextEdit="1"/>
              </p:cNvSpPr>
              <p:nvPr/>
            </p:nvSpPr>
            <p:spPr>
              <a:xfrm>
                <a:off x="572945" y="1667835"/>
                <a:ext cx="3920838" cy="3847207"/>
              </a:xfrm>
              <a:prstGeom prst="rect">
                <a:avLst/>
              </a:prstGeom>
              <a:blipFill rotWithShape="1">
                <a:blip r:embed="rId4"/>
                <a:stretch>
                  <a:fillRect l="-1711" t="-792" r="-1555" b="-1902"/>
                </a:stretch>
              </a:blipFill>
            </p:spPr>
            <p:txBody>
              <a:bodyPr/>
              <a:lstStyle/>
              <a:p>
                <a:r>
                  <a:rPr lang="fr-FR">
                    <a:noFill/>
                  </a:rPr>
                  <a:t> </a:t>
                </a:r>
              </a:p>
            </p:txBody>
          </p:sp>
        </mc:Fallback>
      </mc:AlternateContent>
      <p:sp>
        <p:nvSpPr>
          <p:cNvPr id="6" name="ZoneTexte 5"/>
          <p:cNvSpPr txBox="1"/>
          <p:nvPr/>
        </p:nvSpPr>
        <p:spPr>
          <a:xfrm>
            <a:off x="4544294" y="706864"/>
            <a:ext cx="4645340" cy="5693866"/>
          </a:xfrm>
          <a:prstGeom prst="rect">
            <a:avLst/>
          </a:prstGeom>
          <a:noFill/>
        </p:spPr>
        <p:txBody>
          <a:bodyPr wrap="square" rtlCol="0">
            <a:spAutoFit/>
          </a:bodyPr>
          <a:lstStyle/>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p:txBody>
      </p:sp>
      <p:cxnSp>
        <p:nvCxnSpPr>
          <p:cNvPr id="8" name="Connecteur droit 7"/>
          <p:cNvCxnSpPr/>
          <p:nvPr/>
        </p:nvCxnSpPr>
        <p:spPr>
          <a:xfrm>
            <a:off x="4565072" y="5556975"/>
            <a:ext cx="30964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4571999" y="4305632"/>
            <a:ext cx="30964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4578927" y="3795109"/>
            <a:ext cx="30826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4571998" y="4036926"/>
            <a:ext cx="3096491" cy="6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4578927" y="2424545"/>
            <a:ext cx="3131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4566834" y="2252198"/>
            <a:ext cx="310682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4578927" y="2092036"/>
            <a:ext cx="3131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4578927" y="1889318"/>
            <a:ext cx="3131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4578927" y="1689263"/>
            <a:ext cx="3131127"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7710303" y="5304709"/>
            <a:ext cx="454345" cy="400110"/>
          </a:xfrm>
          <a:prstGeom prst="rect">
            <a:avLst/>
          </a:prstGeom>
          <a:noFill/>
        </p:spPr>
        <p:txBody>
          <a:bodyPr wrap="square" rtlCol="0">
            <a:spAutoFit/>
          </a:bodyPr>
          <a:lstStyle/>
          <a:p>
            <a:r>
              <a:rPr lang="fr-FR" sz="2000" i="1" dirty="0" smtClean="0">
                <a:latin typeface="Times New Roman" pitchFamily="18" charset="0"/>
                <a:cs typeface="Times New Roman" pitchFamily="18" charset="0"/>
              </a:rPr>
              <a:t>K</a:t>
            </a:r>
            <a:endParaRPr lang="fr-FR" sz="2000" i="1" dirty="0">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sp>
            <p:nvSpPr>
              <p:cNvPr id="45" name="ZoneTexte 44"/>
              <p:cNvSpPr txBox="1"/>
              <p:nvPr/>
            </p:nvSpPr>
            <p:spPr>
              <a:xfrm>
                <a:off x="7710054" y="4105577"/>
                <a:ext cx="4834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i="1" smtClean="0">
                              <a:latin typeface="Cambria Math"/>
                            </a:rPr>
                          </m:ctrlPr>
                        </m:sSubPr>
                        <m:e>
                          <m:r>
                            <a:rPr lang="fr-FR" sz="2000" b="0" i="1" smtClean="0">
                              <a:latin typeface="Cambria Math"/>
                            </a:rPr>
                            <m:t>𝐿</m:t>
                          </m:r>
                        </m:e>
                        <m:sub>
                          <m:r>
                            <a:rPr lang="fr-FR" sz="2000" b="0" i="1" smtClean="0">
                              <a:latin typeface="Cambria Math"/>
                            </a:rPr>
                            <m:t>1</m:t>
                          </m:r>
                        </m:sub>
                      </m:sSub>
                    </m:oMath>
                  </m:oMathPara>
                </a14:m>
                <a:endParaRPr lang="fr-FR" sz="2000" dirty="0"/>
              </a:p>
            </p:txBody>
          </p:sp>
        </mc:Choice>
        <mc:Fallback>
          <p:sp>
            <p:nvSpPr>
              <p:cNvPr id="45" name="ZoneTexte 44"/>
              <p:cNvSpPr txBox="1">
                <a:spLocks noRot="1" noChangeAspect="1" noMove="1" noResize="1" noEditPoints="1" noAdjustHandles="1" noChangeArrowheads="1" noChangeShapeType="1" noTextEdit="1"/>
              </p:cNvSpPr>
              <p:nvPr/>
            </p:nvSpPr>
            <p:spPr>
              <a:xfrm>
                <a:off x="7710054" y="4105577"/>
                <a:ext cx="483480" cy="400110"/>
              </a:xfrm>
              <a:prstGeom prst="rect">
                <a:avLst/>
              </a:prstGeom>
              <a:blipFill rotWithShape="1">
                <a:blip r:embed="rId5"/>
                <a:stretch>
                  <a:fillRect b="-1515"/>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46" name="ZoneTexte 45"/>
              <p:cNvSpPr txBox="1"/>
              <p:nvPr/>
            </p:nvSpPr>
            <p:spPr>
              <a:xfrm>
                <a:off x="7750953" y="3846658"/>
                <a:ext cx="45719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i="1" smtClean="0">
                              <a:latin typeface="Cambria Math"/>
                            </a:rPr>
                          </m:ctrlPr>
                        </m:sSubPr>
                        <m:e>
                          <m:r>
                            <a:rPr lang="fr-FR" sz="2000" b="0" i="1" smtClean="0">
                              <a:latin typeface="Cambria Math"/>
                            </a:rPr>
                            <m:t>𝐿</m:t>
                          </m:r>
                        </m:e>
                        <m:sub>
                          <m:r>
                            <a:rPr lang="fr-FR" sz="2000" b="0" i="1" smtClean="0">
                              <a:latin typeface="Cambria Math"/>
                            </a:rPr>
                            <m:t>2</m:t>
                          </m:r>
                        </m:sub>
                      </m:sSub>
                    </m:oMath>
                  </m:oMathPara>
                </a14:m>
                <a:endParaRPr lang="fr-FR" sz="2000" dirty="0"/>
              </a:p>
            </p:txBody>
          </p:sp>
        </mc:Choice>
        <mc:Fallback>
          <p:sp>
            <p:nvSpPr>
              <p:cNvPr id="46" name="ZoneTexte 45"/>
              <p:cNvSpPr txBox="1">
                <a:spLocks noRot="1" noChangeAspect="1" noMove="1" noResize="1" noEditPoints="1" noAdjustHandles="1" noChangeArrowheads="1" noChangeShapeType="1" noTextEdit="1"/>
              </p:cNvSpPr>
              <p:nvPr/>
            </p:nvSpPr>
            <p:spPr>
              <a:xfrm>
                <a:off x="7750953" y="3846658"/>
                <a:ext cx="457199" cy="400110"/>
              </a:xfrm>
              <a:prstGeom prst="rect">
                <a:avLst/>
              </a:prstGeom>
              <a:blipFill rotWithShape="1">
                <a:blip r:embed="rId6"/>
                <a:stretch>
                  <a:fillRect b="-3030"/>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47" name="ZoneTexte 46"/>
              <p:cNvSpPr txBox="1"/>
              <p:nvPr/>
            </p:nvSpPr>
            <p:spPr>
              <a:xfrm>
                <a:off x="7706684" y="3588762"/>
                <a:ext cx="48491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i="1" smtClean="0">
                              <a:latin typeface="Cambria Math"/>
                            </a:rPr>
                          </m:ctrlPr>
                        </m:sSubPr>
                        <m:e>
                          <m:r>
                            <a:rPr lang="fr-FR" sz="2000" b="0" i="1" smtClean="0">
                              <a:latin typeface="Cambria Math"/>
                            </a:rPr>
                            <m:t>𝐿</m:t>
                          </m:r>
                        </m:e>
                        <m:sub>
                          <m:r>
                            <a:rPr lang="fr-FR" sz="2000" b="0" i="1" smtClean="0">
                              <a:latin typeface="Cambria Math"/>
                            </a:rPr>
                            <m:t>3</m:t>
                          </m:r>
                        </m:sub>
                      </m:sSub>
                    </m:oMath>
                  </m:oMathPara>
                </a14:m>
                <a:endParaRPr lang="fr-FR" sz="2000" dirty="0"/>
              </a:p>
            </p:txBody>
          </p:sp>
        </mc:Choice>
        <mc:Fallback>
          <p:sp>
            <p:nvSpPr>
              <p:cNvPr id="47" name="ZoneTexte 46"/>
              <p:cNvSpPr txBox="1">
                <a:spLocks noRot="1" noChangeAspect="1" noMove="1" noResize="1" noEditPoints="1" noAdjustHandles="1" noChangeArrowheads="1" noChangeShapeType="1" noTextEdit="1"/>
              </p:cNvSpPr>
              <p:nvPr/>
            </p:nvSpPr>
            <p:spPr>
              <a:xfrm>
                <a:off x="7706684" y="3588762"/>
                <a:ext cx="484911" cy="400110"/>
              </a:xfrm>
              <a:prstGeom prst="rect">
                <a:avLst/>
              </a:prstGeom>
              <a:blipFill rotWithShape="1">
                <a:blip r:embed="rId7"/>
                <a:stretch>
                  <a:fillRect b="-4615"/>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48" name="ZoneTexte 47"/>
              <p:cNvSpPr txBox="1"/>
              <p:nvPr/>
            </p:nvSpPr>
            <p:spPr>
              <a:xfrm>
                <a:off x="7706684" y="2224490"/>
                <a:ext cx="42949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b="1" i="1" smtClean="0">
                              <a:latin typeface="Cambria Math"/>
                            </a:rPr>
                          </m:ctrlPr>
                        </m:sSubPr>
                        <m:e>
                          <m:r>
                            <a:rPr lang="fr-FR" sz="2000" b="0" i="1" smtClean="0">
                              <a:latin typeface="Cambria Math"/>
                            </a:rPr>
                            <m:t>𝑀</m:t>
                          </m:r>
                        </m:e>
                        <m:sub>
                          <m:r>
                            <a:rPr lang="fr-FR" sz="2000" b="1" i="1" smtClean="0">
                              <a:latin typeface="Cambria Math"/>
                            </a:rPr>
                            <m:t>𝟏</m:t>
                          </m:r>
                        </m:sub>
                      </m:sSub>
                    </m:oMath>
                  </m:oMathPara>
                </a14:m>
                <a:endParaRPr lang="fr-FR" sz="2000" b="1" dirty="0"/>
              </a:p>
            </p:txBody>
          </p:sp>
        </mc:Choice>
        <mc:Fallback>
          <p:sp>
            <p:nvSpPr>
              <p:cNvPr id="48" name="ZoneTexte 47"/>
              <p:cNvSpPr txBox="1">
                <a:spLocks noRot="1" noChangeAspect="1" noMove="1" noResize="1" noEditPoints="1" noAdjustHandles="1" noChangeArrowheads="1" noChangeShapeType="1" noTextEdit="1"/>
              </p:cNvSpPr>
              <p:nvPr/>
            </p:nvSpPr>
            <p:spPr>
              <a:xfrm>
                <a:off x="7706684" y="2224490"/>
                <a:ext cx="429491" cy="400110"/>
              </a:xfrm>
              <a:prstGeom prst="rect">
                <a:avLst/>
              </a:prstGeom>
              <a:blipFill rotWithShape="1">
                <a:blip r:embed="rId8"/>
                <a:stretch>
                  <a:fillRect r="-11268" b="-3030"/>
                </a:stretch>
              </a:blipFill>
            </p:spPr>
            <p:txBody>
              <a:bodyPr/>
              <a:lstStyle/>
              <a:p>
                <a:r>
                  <a:rPr lang="fr-FR">
                    <a:noFill/>
                  </a:rPr>
                  <a:t> </a:t>
                </a:r>
              </a:p>
            </p:txBody>
          </p:sp>
        </mc:Fallback>
      </mc:AlternateContent>
      <p:sp>
        <p:nvSpPr>
          <p:cNvPr id="51" name="Accolade fermante 50"/>
          <p:cNvSpPr/>
          <p:nvPr/>
        </p:nvSpPr>
        <p:spPr>
          <a:xfrm>
            <a:off x="8025355" y="3696692"/>
            <a:ext cx="278586" cy="817769"/>
          </a:xfrm>
          <a:prstGeom prst="rightBrace">
            <a:avLst>
              <a:gd name="adj1" fmla="val 8333"/>
              <a:gd name="adj2" fmla="val 52128"/>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fr-FR"/>
          </a:p>
        </p:txBody>
      </p:sp>
      <p:sp>
        <p:nvSpPr>
          <p:cNvPr id="52" name="ZoneTexte 51"/>
          <p:cNvSpPr txBox="1"/>
          <p:nvPr/>
        </p:nvSpPr>
        <p:spPr>
          <a:xfrm>
            <a:off x="8174199" y="5350876"/>
            <a:ext cx="964924" cy="369332"/>
          </a:xfrm>
          <a:prstGeom prst="rect">
            <a:avLst/>
          </a:prstGeom>
          <a:noFill/>
        </p:spPr>
        <p:txBody>
          <a:bodyPr wrap="square" rtlCol="0">
            <a:spAutoFit/>
          </a:bodyPr>
          <a:lstStyle/>
          <a:p>
            <a:r>
              <a:rPr lang="fr-FR" sz="1800" dirty="0" smtClean="0">
                <a:solidFill>
                  <a:schemeClr val="bg1"/>
                </a:solidFill>
                <a:latin typeface="Monotype Corsiva" pitchFamily="66" charset="0"/>
              </a:rPr>
              <a:t>Couche A</a:t>
            </a:r>
            <a:endParaRPr lang="fr-FR" sz="1800" dirty="0">
              <a:solidFill>
                <a:schemeClr val="bg1"/>
              </a:solidFill>
              <a:latin typeface="Monotype Corsiva" pitchFamily="66" charset="0"/>
            </a:endParaRPr>
          </a:p>
        </p:txBody>
      </p:sp>
      <p:sp>
        <p:nvSpPr>
          <p:cNvPr id="54" name="Accolade fermante 53"/>
          <p:cNvSpPr/>
          <p:nvPr/>
        </p:nvSpPr>
        <p:spPr>
          <a:xfrm>
            <a:off x="8020465" y="1579568"/>
            <a:ext cx="274104" cy="1078832"/>
          </a:xfrm>
          <a:prstGeom prst="rightBrace">
            <a:avLst/>
          </a:prstGeom>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fr-FR"/>
          </a:p>
        </p:txBody>
      </p:sp>
      <p:sp>
        <p:nvSpPr>
          <p:cNvPr id="55" name="ZoneTexte 54"/>
          <p:cNvSpPr txBox="1"/>
          <p:nvPr/>
        </p:nvSpPr>
        <p:spPr>
          <a:xfrm>
            <a:off x="8191595" y="3920910"/>
            <a:ext cx="1007915" cy="369332"/>
          </a:xfrm>
          <a:prstGeom prst="rect">
            <a:avLst/>
          </a:prstGeom>
          <a:noFill/>
        </p:spPr>
        <p:txBody>
          <a:bodyPr wrap="square" rtlCol="0">
            <a:spAutoFit/>
          </a:bodyPr>
          <a:lstStyle/>
          <a:p>
            <a:r>
              <a:rPr lang="fr-FR" sz="1800" dirty="0" smtClean="0">
                <a:solidFill>
                  <a:schemeClr val="bg1"/>
                </a:solidFill>
                <a:latin typeface="Monotype Corsiva" pitchFamily="66" charset="0"/>
              </a:rPr>
              <a:t>Couche B</a:t>
            </a:r>
            <a:endParaRPr lang="fr-FR" sz="1800" dirty="0">
              <a:solidFill>
                <a:schemeClr val="bg1"/>
              </a:solidFill>
              <a:latin typeface="Monotype Corsiva" pitchFamily="66" charset="0"/>
            </a:endParaRPr>
          </a:p>
        </p:txBody>
      </p:sp>
      <p:sp>
        <p:nvSpPr>
          <p:cNvPr id="56" name="ZoneTexte 55"/>
          <p:cNvSpPr txBox="1"/>
          <p:nvPr/>
        </p:nvSpPr>
        <p:spPr>
          <a:xfrm>
            <a:off x="8212929" y="1934318"/>
            <a:ext cx="1025235" cy="369332"/>
          </a:xfrm>
          <a:prstGeom prst="rect">
            <a:avLst/>
          </a:prstGeom>
          <a:noFill/>
        </p:spPr>
        <p:txBody>
          <a:bodyPr wrap="square" rtlCol="0">
            <a:spAutoFit/>
          </a:bodyPr>
          <a:lstStyle/>
          <a:p>
            <a:r>
              <a:rPr lang="fr-FR" sz="1800" dirty="0" smtClean="0">
                <a:solidFill>
                  <a:schemeClr val="bg1"/>
                </a:solidFill>
                <a:latin typeface="Monotype Corsiva" pitchFamily="66" charset="0"/>
              </a:rPr>
              <a:t>Couche C</a:t>
            </a:r>
            <a:endParaRPr lang="fr-FR" sz="1800" dirty="0">
              <a:solidFill>
                <a:schemeClr val="bg1"/>
              </a:solidFill>
              <a:latin typeface="Monotype Corsiva" pitchFamily="66" charset="0"/>
            </a:endParaRPr>
          </a:p>
        </p:txBody>
      </p:sp>
      <p:cxnSp>
        <p:nvCxnSpPr>
          <p:cNvPr id="58" name="Connecteur droit avec flèche 57"/>
          <p:cNvCxnSpPr/>
          <p:nvPr/>
        </p:nvCxnSpPr>
        <p:spPr>
          <a:xfrm>
            <a:off x="8009790" y="5535542"/>
            <a:ext cx="252770"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63" name="Ellipse 62"/>
          <p:cNvSpPr/>
          <p:nvPr/>
        </p:nvSpPr>
        <p:spPr>
          <a:xfrm>
            <a:off x="6289966" y="5472336"/>
            <a:ext cx="193964" cy="1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123" name="Picture 3"/>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002791" y="3705083"/>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862895" y="3719513"/>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63554" y="3677608"/>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81664" y="3671547"/>
            <a:ext cx="225875" cy="2013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80364" y="3914775"/>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80615" y="3949082"/>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80365" y="4208001"/>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81663" y="5459344"/>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32" name="Picture 12"/>
          <p:cNvPicPr>
            <a:picLocks noChangeAspect="1" noChangeArrowheads="1"/>
          </p:cNvPicPr>
          <p:nvPr/>
        </p:nvPicPr>
        <p:blipFill>
          <a:blip r:embed="rId10">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24943" y="2326914"/>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120" name="ZoneTexte 5119"/>
          <p:cNvSpPr txBox="1"/>
          <p:nvPr/>
        </p:nvSpPr>
        <p:spPr>
          <a:xfrm>
            <a:off x="6750265" y="793533"/>
            <a:ext cx="1510146" cy="369332"/>
          </a:xfrm>
          <a:prstGeom prst="rect">
            <a:avLst/>
          </a:prstGeom>
          <a:noFill/>
        </p:spPr>
        <p:txBody>
          <a:bodyPr wrap="square" rtlCol="0">
            <a:spAutoFit/>
          </a:bodyPr>
          <a:lstStyle/>
          <a:p>
            <a:r>
              <a:rPr lang="fr-FR" sz="1800" b="1" dirty="0" smtClean="0">
                <a:latin typeface="Monotype Corsiva" pitchFamily="66" charset="0"/>
              </a:rPr>
              <a:t>Électron Auger</a:t>
            </a:r>
            <a:endParaRPr lang="fr-FR" sz="1800" b="1" dirty="0">
              <a:latin typeface="Monotype Corsiva" pitchFamily="66" charset="0"/>
            </a:endParaRPr>
          </a:p>
        </p:txBody>
      </p:sp>
      <mc:AlternateContent xmlns:mc="http://schemas.openxmlformats.org/markup-compatibility/2006">
        <mc:Choice xmlns:a14="http://schemas.microsoft.com/office/drawing/2010/main" xmlns="" Requires="a14">
          <p:sp>
            <p:nvSpPr>
              <p:cNvPr id="5133" name="Rectangle 5132"/>
              <p:cNvSpPr/>
              <p:nvPr/>
            </p:nvSpPr>
            <p:spPr>
              <a:xfrm>
                <a:off x="4682836" y="2815677"/>
                <a:ext cx="3866384" cy="5541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spcBef>
                    <a:spcPct val="20000"/>
                  </a:spcBef>
                </a:pPr>
                <a14:m>
                  <m:oMathPara xmlns:m="http://schemas.openxmlformats.org/officeDocument/2006/math">
                    <m:oMathParaPr>
                      <m:jc m:val="centerGroup"/>
                    </m:oMathParaPr>
                    <m:oMath xmlns:m="http://schemas.openxmlformats.org/officeDocument/2006/math">
                      <m:sSub>
                        <m:sSubPr>
                          <m:ctrlPr>
                            <a:rPr lang="fr-FR" sz="1800" i="1" kern="1200">
                              <a:solidFill>
                                <a:prstClr val="black"/>
                              </a:solidFill>
                              <a:latin typeface="Cambria Math"/>
                              <a:ea typeface="Times New Roman"/>
                              <a:cs typeface="Times New Roman"/>
                            </a:rPr>
                          </m:ctrlPr>
                        </m:sSubPr>
                        <m:e>
                          <m:r>
                            <a:rPr lang="fr-FR" sz="1800" i="1" kern="1200">
                              <a:solidFill>
                                <a:prstClr val="black"/>
                              </a:solidFill>
                              <a:latin typeface="Cambria Math"/>
                              <a:ea typeface="Times New Roman"/>
                              <a:cs typeface="Times New Roman"/>
                            </a:rPr>
                            <m:t>𝐸</m:t>
                          </m:r>
                        </m:e>
                        <m:sub>
                          <m:r>
                            <a:rPr lang="fr-FR" sz="1800" i="1" kern="1200">
                              <a:solidFill>
                                <a:prstClr val="black"/>
                              </a:solidFill>
                              <a:latin typeface="Cambria Math"/>
                              <a:ea typeface="Times New Roman"/>
                              <a:cs typeface="Times New Roman"/>
                            </a:rPr>
                            <m:t>𝑐𝑖𝑛</m:t>
                          </m:r>
                        </m:sub>
                      </m:sSub>
                      <m:r>
                        <a:rPr lang="fr-FR" sz="1800" i="1" kern="1200">
                          <a:solidFill>
                            <a:prstClr val="black"/>
                          </a:solidFill>
                          <a:latin typeface="Cambria Math"/>
                          <a:ea typeface="Times New Roman"/>
                          <a:cs typeface="Times New Roman"/>
                        </a:rPr>
                        <m:t>(</m:t>
                      </m:r>
                      <m:r>
                        <a:rPr lang="fr-FR" sz="1800" i="1" kern="1200">
                          <a:solidFill>
                            <a:prstClr val="black"/>
                          </a:solidFill>
                          <a:latin typeface="Cambria Math"/>
                          <a:ea typeface="Times New Roman"/>
                          <a:cs typeface="Times New Roman"/>
                        </a:rPr>
                        <m:t>𝐴𝐵𝐶</m:t>
                      </m:r>
                      <m:r>
                        <a:rPr lang="fr-FR" sz="1800" i="1" kern="1200">
                          <a:solidFill>
                            <a:prstClr val="black"/>
                          </a:solidFill>
                          <a:latin typeface="Cambria Math"/>
                          <a:ea typeface="Times New Roman"/>
                          <a:cs typeface="Times New Roman"/>
                        </a:rPr>
                        <m:t>)=</m:t>
                      </m:r>
                      <m:sSub>
                        <m:sSubPr>
                          <m:ctrlPr>
                            <a:rPr lang="fr-FR" sz="1800" i="1" kern="1200">
                              <a:solidFill>
                                <a:prstClr val="black"/>
                              </a:solidFill>
                              <a:latin typeface="Cambria Math"/>
                              <a:ea typeface="Times New Roman"/>
                              <a:cs typeface="Times New Roman"/>
                            </a:rPr>
                          </m:ctrlPr>
                        </m:sSubPr>
                        <m:e>
                          <m:r>
                            <a:rPr lang="fr-FR" sz="1800" i="1" kern="1200">
                              <a:solidFill>
                                <a:prstClr val="black"/>
                              </a:solidFill>
                              <a:latin typeface="Cambria Math"/>
                              <a:ea typeface="Times New Roman"/>
                              <a:cs typeface="Times New Roman"/>
                            </a:rPr>
                            <m:t>𝐸</m:t>
                          </m:r>
                        </m:e>
                        <m:sub>
                          <m:r>
                            <a:rPr lang="fr-FR" sz="1800" i="1" kern="1200">
                              <a:solidFill>
                                <a:prstClr val="black"/>
                              </a:solidFill>
                              <a:latin typeface="Cambria Math"/>
                              <a:ea typeface="Times New Roman"/>
                              <a:cs typeface="Times New Roman"/>
                            </a:rPr>
                            <m:t>𝐿</m:t>
                          </m:r>
                        </m:sub>
                      </m:sSub>
                      <m:r>
                        <a:rPr lang="fr-FR" sz="1800" i="1" kern="1200">
                          <a:solidFill>
                            <a:prstClr val="black"/>
                          </a:solidFill>
                          <a:latin typeface="Cambria Math"/>
                          <a:ea typeface="Times New Roman"/>
                          <a:cs typeface="Times New Roman"/>
                        </a:rPr>
                        <m:t>(</m:t>
                      </m:r>
                      <m:r>
                        <a:rPr lang="fr-FR" sz="1800" i="1" kern="1200">
                          <a:solidFill>
                            <a:prstClr val="black"/>
                          </a:solidFill>
                          <a:latin typeface="Cambria Math"/>
                          <a:ea typeface="Times New Roman"/>
                          <a:cs typeface="Times New Roman"/>
                        </a:rPr>
                        <m:t>𝐴</m:t>
                      </m:r>
                      <m:r>
                        <a:rPr lang="fr-FR" sz="1800" i="1" kern="1200">
                          <a:solidFill>
                            <a:prstClr val="black"/>
                          </a:solidFill>
                          <a:latin typeface="Cambria Math"/>
                          <a:ea typeface="Times New Roman"/>
                          <a:cs typeface="Times New Roman"/>
                        </a:rPr>
                        <m:t>)−</m:t>
                      </m:r>
                      <m:sSub>
                        <m:sSubPr>
                          <m:ctrlPr>
                            <a:rPr lang="fr-FR" sz="1800" i="1" kern="1200">
                              <a:solidFill>
                                <a:prstClr val="black"/>
                              </a:solidFill>
                              <a:latin typeface="Cambria Math"/>
                              <a:ea typeface="Times New Roman"/>
                              <a:cs typeface="Times New Roman"/>
                            </a:rPr>
                          </m:ctrlPr>
                        </m:sSubPr>
                        <m:e>
                          <m:r>
                            <a:rPr lang="fr-FR" sz="1800" i="1" kern="1200">
                              <a:solidFill>
                                <a:prstClr val="black"/>
                              </a:solidFill>
                              <a:latin typeface="Cambria Math"/>
                              <a:ea typeface="Times New Roman"/>
                              <a:cs typeface="Times New Roman"/>
                            </a:rPr>
                            <m:t>𝐸</m:t>
                          </m:r>
                        </m:e>
                        <m:sub>
                          <m:r>
                            <a:rPr lang="fr-FR" sz="1800" i="1" kern="1200">
                              <a:solidFill>
                                <a:prstClr val="black"/>
                              </a:solidFill>
                              <a:latin typeface="Cambria Math"/>
                              <a:ea typeface="Times New Roman"/>
                              <a:cs typeface="Times New Roman"/>
                            </a:rPr>
                            <m:t>𝐿</m:t>
                          </m:r>
                        </m:sub>
                      </m:sSub>
                      <m:r>
                        <a:rPr lang="fr-FR" sz="1800" i="1" kern="1200">
                          <a:solidFill>
                            <a:prstClr val="black"/>
                          </a:solidFill>
                          <a:latin typeface="Cambria Math"/>
                          <a:ea typeface="Times New Roman"/>
                          <a:cs typeface="Times New Roman"/>
                        </a:rPr>
                        <m:t>(</m:t>
                      </m:r>
                      <m:r>
                        <a:rPr lang="fr-FR" sz="1800" i="1" kern="1200">
                          <a:solidFill>
                            <a:prstClr val="black"/>
                          </a:solidFill>
                          <a:latin typeface="Cambria Math"/>
                          <a:ea typeface="Times New Roman"/>
                          <a:cs typeface="Times New Roman"/>
                        </a:rPr>
                        <m:t>𝐵</m:t>
                      </m:r>
                      <m:r>
                        <a:rPr lang="fr-FR" sz="1800" i="1" kern="1200">
                          <a:solidFill>
                            <a:prstClr val="black"/>
                          </a:solidFill>
                          <a:latin typeface="Cambria Math"/>
                          <a:ea typeface="Times New Roman"/>
                          <a:cs typeface="Times New Roman"/>
                        </a:rPr>
                        <m:t>)−</m:t>
                      </m:r>
                      <m:sSub>
                        <m:sSubPr>
                          <m:ctrlPr>
                            <a:rPr lang="fr-FR" sz="1800" i="1" kern="1200">
                              <a:solidFill>
                                <a:prstClr val="black"/>
                              </a:solidFill>
                              <a:latin typeface="Cambria Math"/>
                              <a:ea typeface="Times New Roman"/>
                              <a:cs typeface="Times New Roman"/>
                            </a:rPr>
                          </m:ctrlPr>
                        </m:sSubPr>
                        <m:e>
                          <m:r>
                            <a:rPr lang="fr-FR" sz="1800" i="1" kern="1200">
                              <a:solidFill>
                                <a:prstClr val="black"/>
                              </a:solidFill>
                              <a:latin typeface="Cambria Math"/>
                              <a:ea typeface="Times New Roman"/>
                              <a:cs typeface="Times New Roman"/>
                            </a:rPr>
                            <m:t>𝐸</m:t>
                          </m:r>
                        </m:e>
                        <m:sub>
                          <m:r>
                            <a:rPr lang="fr-FR" sz="1800" i="1" kern="1200">
                              <a:solidFill>
                                <a:prstClr val="black"/>
                              </a:solidFill>
                              <a:latin typeface="Cambria Math"/>
                              <a:ea typeface="Times New Roman"/>
                              <a:cs typeface="Times New Roman"/>
                            </a:rPr>
                            <m:t>𝐿</m:t>
                          </m:r>
                        </m:sub>
                      </m:sSub>
                      <m:r>
                        <a:rPr lang="fr-FR" sz="1800" i="1" kern="1200">
                          <a:solidFill>
                            <a:prstClr val="black"/>
                          </a:solidFill>
                          <a:latin typeface="Cambria Math"/>
                          <a:ea typeface="Times New Roman"/>
                          <a:cs typeface="Times New Roman"/>
                        </a:rPr>
                        <m:t>(</m:t>
                      </m:r>
                      <m:r>
                        <a:rPr lang="fr-FR" sz="1800" i="1" kern="1200">
                          <a:solidFill>
                            <a:prstClr val="black"/>
                          </a:solidFill>
                          <a:latin typeface="Cambria Math"/>
                          <a:ea typeface="Times New Roman"/>
                          <a:cs typeface="Times New Roman"/>
                        </a:rPr>
                        <m:t>𝐶</m:t>
                      </m:r>
                      <m:r>
                        <a:rPr lang="fr-FR" sz="1800" i="1" kern="1200">
                          <a:solidFill>
                            <a:prstClr val="black"/>
                          </a:solidFill>
                          <a:latin typeface="Cambria Math"/>
                          <a:ea typeface="Times New Roman"/>
                          <a:cs typeface="Times New Roman"/>
                        </a:rPr>
                        <m:t>)</m:t>
                      </m:r>
                    </m:oMath>
                  </m:oMathPara>
                </a14:m>
                <a:endParaRPr lang="fr-FR" sz="1800" kern="1200" dirty="0">
                  <a:solidFill>
                    <a:prstClr val="black"/>
                  </a:solidFill>
                  <a:latin typeface="Times New Roman" pitchFamily="18" charset="0"/>
                  <a:cs typeface="Times New Roman" pitchFamily="18" charset="0"/>
                </a:endParaRPr>
              </a:p>
            </p:txBody>
          </p:sp>
        </mc:Choice>
        <mc:Fallback>
          <p:sp>
            <p:nvSpPr>
              <p:cNvPr id="5133" name="Rectangle 5132"/>
              <p:cNvSpPr>
                <a:spLocks noRot="1" noChangeAspect="1" noMove="1" noResize="1" noEditPoints="1" noAdjustHandles="1" noChangeArrowheads="1" noChangeShapeType="1" noTextEdit="1"/>
              </p:cNvSpPr>
              <p:nvPr/>
            </p:nvSpPr>
            <p:spPr>
              <a:xfrm>
                <a:off x="4682836" y="2815677"/>
                <a:ext cx="3866384" cy="554183"/>
              </a:xfrm>
              <a:prstGeom prst="rect">
                <a:avLst/>
              </a:prstGeom>
              <a:blipFill rotWithShape="1">
                <a:blip r:embed="rId11"/>
                <a:stretch>
                  <a:fillRect/>
                </a:stretch>
              </a:blipFill>
            </p:spPr>
            <p:txBody>
              <a:bodyPr/>
              <a:lstStyle/>
              <a:p>
                <a:r>
                  <a:rPr lang="fr-FR">
                    <a:noFill/>
                  </a:rPr>
                  <a:t> </a:t>
                </a:r>
              </a:p>
            </p:txBody>
          </p:sp>
        </mc:Fallback>
      </mc:AlternateContent>
      <p:sp>
        <p:nvSpPr>
          <p:cNvPr id="80" name="Ellipse 79"/>
          <p:cNvSpPr/>
          <p:nvPr/>
        </p:nvSpPr>
        <p:spPr>
          <a:xfrm>
            <a:off x="6277405" y="4233986"/>
            <a:ext cx="193964" cy="1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6" name="Picture 2"/>
          <p:cNvPicPr>
            <a:picLocks noChangeAspect="1" noChangeArrowheads="1"/>
          </p:cNvPicPr>
          <p:nvPr/>
        </p:nvPicPr>
        <p:blipFill>
          <a:blip r:embed="rId10">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74987" y="4237412"/>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2">
            <a:duotone>
              <a:prstClr val="black"/>
              <a:schemeClr val="bg1">
                <a:tint val="45000"/>
                <a:satMod val="400000"/>
              </a:schemeClr>
            </a:duotone>
            <a:extLst>
              <a:ext uri="{28A0092B-C50C-407E-A947-70E740481C1C}">
                <a14:useLocalDpi xmlns:a14="http://schemas.microsoft.com/office/drawing/2010/main" xmlns="" val="0"/>
              </a:ext>
            </a:extLst>
          </a:blip>
          <a:srcRect/>
          <a:stretch>
            <a:fillRect/>
          </a:stretch>
        </p:blipFill>
        <p:spPr bwMode="auto">
          <a:xfrm>
            <a:off x="6258648" y="2333263"/>
            <a:ext cx="212725" cy="1889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0">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77109" y="2319615"/>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DZ"/>
          </a:p>
        </p:txBody>
      </p:sp>
      <p:pic>
        <p:nvPicPr>
          <p:cNvPr id="16385" name="Picture 1"/>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7779223" y="1528548"/>
            <a:ext cx="272955" cy="303283"/>
          </a:xfrm>
          <a:prstGeom prst="rect">
            <a:avLst/>
          </a:prstGeom>
          <a:noFill/>
        </p:spPr>
      </p:pic>
    </p:spTree>
    <p:extLst>
      <p:ext uri="{BB962C8B-B14F-4D97-AF65-F5344CB8AC3E}">
        <p14:creationId xmlns:p14="http://schemas.microsoft.com/office/powerpoint/2010/main" xmlns="" val="2960991918"/>
      </p:ext>
    </p:extLst>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120"/>
                                        </p:tgtEl>
                                        <p:attrNameLst>
                                          <p:attrName>style.visibility</p:attrName>
                                        </p:attrNameLst>
                                      </p:cBhvr>
                                      <p:to>
                                        <p:strVal val="visible"/>
                                      </p:to>
                                    </p:set>
                                  </p:childTnLst>
                                </p:cTn>
                              </p:par>
                              <p:par>
                                <p:cTn id="18" presetID="56" presetClass="path" presetSubtype="0" accel="50000" decel="50000" fill="hold" nodeType="withEffect">
                                  <p:stCondLst>
                                    <p:cond delay="0"/>
                                  </p:stCondLst>
                                  <p:childTnLst>
                                    <p:animMotion origin="layout" path="M -3.61111E-6 -5.82794E-7 L 0.17396 -0.23358 " pathEditMode="relative" rAng="0" ptsTypes="AA">
                                      <p:cBhvr>
                                        <p:cTn id="19" dur="2000" fill="hold"/>
                                        <p:tgtEl>
                                          <p:spTgt spid="1028"/>
                                        </p:tgtEl>
                                        <p:attrNameLst>
                                          <p:attrName>ppt_x</p:attrName>
                                          <p:attrName>ppt_y</p:attrName>
                                        </p:attrNameLst>
                                      </p:cBhvr>
                                      <p:rCtr x="87" y="-117"/>
                                    </p:animMotion>
                                  </p:childTnLst>
                                </p:cTn>
                              </p:par>
                              <p:par>
                                <p:cTn id="20" presetID="42" presetClass="path" presetSubtype="0" accel="50000" decel="50000" fill="hold" nodeType="withEffect">
                                  <p:stCondLst>
                                    <p:cond delay="0"/>
                                  </p:stCondLst>
                                  <p:childTnLst>
                                    <p:animMotion origin="layout" path="M -3.88889E-6 1.48011E-7 L 0.00139 0.18201 " pathEditMode="relative" rAng="0" ptsTypes="AA">
                                      <p:cBhvr>
                                        <p:cTn id="21" dur="2000" fill="hold"/>
                                        <p:tgtEl>
                                          <p:spTgt spid="1026"/>
                                        </p:tgtEl>
                                        <p:attrNameLst>
                                          <p:attrName>ppt_x</p:attrName>
                                          <p:attrName>ppt_y</p:attrName>
                                        </p:attrNameLst>
                                      </p:cBhvr>
                                      <p:rCtr x="1" y="91"/>
                                    </p:animMotion>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5133"/>
                                        </p:tgtEl>
                                        <p:attrNameLst>
                                          <p:attrName>style.visibility</p:attrName>
                                        </p:attrNameLst>
                                      </p:cBhvr>
                                      <p:to>
                                        <p:strVal val="visible"/>
                                      </p:to>
                                    </p:set>
                                    <p:animEffect transition="in" filter="diamond(in)">
                                      <p:cBhvr>
                                        <p:cTn id="26" dur="2000"/>
                                        <p:tgtEl>
                                          <p:spTgt spid="5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5120" grpId="0"/>
      <p:bldP spid="51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90230" y="192205"/>
            <a:ext cx="6404991" cy="523220"/>
          </a:xfrm>
          <a:prstGeom prst="rect">
            <a:avLst/>
          </a:prstGeom>
        </p:spPr>
        <p:txBody>
          <a:bodyPr wrap="square">
            <a:spAutoFit/>
          </a:bodyPr>
          <a:lstStyle/>
          <a:p>
            <a:pPr lvl="0">
              <a:buFont typeface="Wingdings" pitchFamily="2" charset="2"/>
              <a:buChar char="Ø"/>
            </a:pPr>
            <a:r>
              <a:rPr lang="fr-FR" sz="2800" b="1" dirty="0" smtClean="0">
                <a:solidFill>
                  <a:srgbClr val="CC3399"/>
                </a:solidFill>
                <a:latin typeface="Monotype Corsiva" pitchFamily="66" charset="0"/>
                <a:cs typeface="Times New Roman" pitchFamily="18" charset="0"/>
                <a:sym typeface="Roboto Slab"/>
              </a:rPr>
              <a:t>Coster-</a:t>
            </a:r>
            <a:r>
              <a:rPr lang="fr-FR" sz="2800" b="1" dirty="0" err="1" smtClean="0">
                <a:solidFill>
                  <a:srgbClr val="CC3399"/>
                </a:solidFill>
                <a:latin typeface="Monotype Corsiva" pitchFamily="66" charset="0"/>
                <a:cs typeface="Times New Roman" pitchFamily="18" charset="0"/>
                <a:sym typeface="Roboto Slab"/>
              </a:rPr>
              <a:t>Kronig</a:t>
            </a:r>
            <a:endParaRPr lang="fr-FR" sz="2800" b="1" dirty="0" smtClean="0">
              <a:solidFill>
                <a:srgbClr val="CC3399"/>
              </a:solidFill>
              <a:latin typeface="Monotype Corsiva" pitchFamily="66" charset="0"/>
              <a:cs typeface="Times New Roman" pitchFamily="18" charset="0"/>
              <a:sym typeface="Roboto Slab"/>
            </a:endParaRPr>
          </a:p>
        </p:txBody>
      </p:sp>
      <p:sp>
        <p:nvSpPr>
          <p:cNvPr id="4" name="ZoneTexte 3"/>
          <p:cNvSpPr txBox="1"/>
          <p:nvPr/>
        </p:nvSpPr>
        <p:spPr>
          <a:xfrm>
            <a:off x="594287" y="1505771"/>
            <a:ext cx="3560618" cy="3924151"/>
          </a:xfrm>
          <a:prstGeom prst="rect">
            <a:avLst/>
          </a:prstGeom>
          <a:noFill/>
        </p:spPr>
        <p:txBody>
          <a:bodyPr wrap="square" rtlCol="0">
            <a:spAutoFit/>
          </a:bodyPr>
          <a:lstStyle/>
          <a:p>
            <a:pPr>
              <a:lnSpc>
                <a:spcPct val="150000"/>
              </a:lnSpc>
            </a:pPr>
            <a:r>
              <a:rPr lang="fr-FR" sz="2400" dirty="0" smtClean="0">
                <a:solidFill>
                  <a:schemeClr val="tx1"/>
                </a:solidFill>
                <a:latin typeface="Monotype Corsiva" pitchFamily="66" charset="0"/>
                <a:cs typeface="Times New Roman" pitchFamily="18" charset="0"/>
              </a:rPr>
              <a:t>        Il </a:t>
            </a:r>
            <a:r>
              <a:rPr lang="fr-FR" sz="2400" dirty="0">
                <a:solidFill>
                  <a:schemeClr val="tx1"/>
                </a:solidFill>
                <a:latin typeface="Monotype Corsiva" pitchFamily="66" charset="0"/>
                <a:cs typeface="Times New Roman" pitchFamily="18" charset="0"/>
              </a:rPr>
              <a:t>existe un cas particulier de transition Auger appelée transition de Coster-</a:t>
            </a:r>
            <a:r>
              <a:rPr lang="fr-FR" sz="2400" dirty="0" err="1">
                <a:solidFill>
                  <a:schemeClr val="tx1"/>
                </a:solidFill>
                <a:latin typeface="Monotype Corsiva" pitchFamily="66" charset="0"/>
                <a:cs typeface="Times New Roman" pitchFamily="18" charset="0"/>
              </a:rPr>
              <a:t>Kronig</a:t>
            </a:r>
            <a:r>
              <a:rPr lang="fr-FR" sz="2400" dirty="0">
                <a:solidFill>
                  <a:schemeClr val="tx1"/>
                </a:solidFill>
                <a:latin typeface="Monotype Corsiva" pitchFamily="66" charset="0"/>
                <a:cs typeface="Times New Roman" pitchFamily="18" charset="0"/>
              </a:rPr>
              <a:t>. Elle correspond au remplissage de la lacune initiale par un électron provenant de la même couche </a:t>
            </a:r>
            <a:r>
              <a:rPr lang="fr-FR" sz="2400" dirty="0" smtClean="0">
                <a:solidFill>
                  <a:schemeClr val="tx1"/>
                </a:solidFill>
                <a:latin typeface="Monotype Corsiva" pitchFamily="66" charset="0"/>
                <a:cs typeface="Times New Roman" pitchFamily="18" charset="0"/>
              </a:rPr>
              <a:t>atomique. </a:t>
            </a:r>
            <a:endParaRPr lang="fr-FR" sz="2400" dirty="0">
              <a:latin typeface="Monotype Corsiva" pitchFamily="66" charset="0"/>
              <a:cs typeface="Times New Roman" pitchFamily="18" charset="0"/>
            </a:endParaRPr>
          </a:p>
        </p:txBody>
      </p:sp>
      <p:sp>
        <p:nvSpPr>
          <p:cNvPr id="7" name="ZoneTexte 6"/>
          <p:cNvSpPr txBox="1"/>
          <p:nvPr/>
        </p:nvSpPr>
        <p:spPr>
          <a:xfrm>
            <a:off x="4493783" y="522927"/>
            <a:ext cx="4645340" cy="5693866"/>
          </a:xfrm>
          <a:prstGeom prst="rect">
            <a:avLst/>
          </a:prstGeom>
          <a:noFill/>
        </p:spPr>
        <p:txBody>
          <a:bodyPr wrap="square" rtlCol="0">
            <a:spAutoFit/>
          </a:bodyPr>
          <a:lstStyle/>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p:txBody>
      </p:sp>
      <p:sp>
        <p:nvSpPr>
          <p:cNvPr id="9" name="ZoneTexte 8"/>
          <p:cNvSpPr txBox="1"/>
          <p:nvPr/>
        </p:nvSpPr>
        <p:spPr>
          <a:xfrm>
            <a:off x="4544294" y="706864"/>
            <a:ext cx="4645340" cy="5693866"/>
          </a:xfrm>
          <a:prstGeom prst="rect">
            <a:avLst/>
          </a:prstGeom>
          <a:noFill/>
        </p:spPr>
        <p:txBody>
          <a:bodyPr wrap="square" rtlCol="0">
            <a:spAutoFit/>
          </a:bodyPr>
          <a:lstStyle/>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p:txBody>
      </p:sp>
      <p:cxnSp>
        <p:nvCxnSpPr>
          <p:cNvPr id="10" name="Connecteur droit 9"/>
          <p:cNvCxnSpPr/>
          <p:nvPr/>
        </p:nvCxnSpPr>
        <p:spPr>
          <a:xfrm>
            <a:off x="4565072" y="5556975"/>
            <a:ext cx="30964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4571999" y="4305632"/>
            <a:ext cx="30964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4578927" y="3795109"/>
            <a:ext cx="30826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4571998" y="4036926"/>
            <a:ext cx="3096491" cy="6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4578927" y="2424545"/>
            <a:ext cx="3131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4566834" y="2252198"/>
            <a:ext cx="310682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4578927" y="2092036"/>
            <a:ext cx="3131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4578927" y="1889318"/>
            <a:ext cx="3131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4578927" y="1689263"/>
            <a:ext cx="3131127"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710303" y="5304709"/>
            <a:ext cx="454345" cy="400110"/>
          </a:xfrm>
          <a:prstGeom prst="rect">
            <a:avLst/>
          </a:prstGeom>
          <a:noFill/>
        </p:spPr>
        <p:txBody>
          <a:bodyPr wrap="square" rtlCol="0">
            <a:spAutoFit/>
          </a:bodyPr>
          <a:lstStyle/>
          <a:p>
            <a:r>
              <a:rPr lang="fr-FR" sz="2000" i="1" dirty="0" smtClean="0">
                <a:latin typeface="Times New Roman" pitchFamily="18" charset="0"/>
                <a:cs typeface="Times New Roman" pitchFamily="18" charset="0"/>
              </a:rPr>
              <a:t>K</a:t>
            </a:r>
            <a:endParaRPr lang="fr-FR" sz="2000" i="1" dirty="0">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sp>
            <p:nvSpPr>
              <p:cNvPr id="20" name="ZoneTexte 19"/>
              <p:cNvSpPr txBox="1"/>
              <p:nvPr/>
            </p:nvSpPr>
            <p:spPr>
              <a:xfrm>
                <a:off x="7710054" y="4105577"/>
                <a:ext cx="4834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i="1" smtClean="0">
                              <a:latin typeface="Cambria Math"/>
                            </a:rPr>
                          </m:ctrlPr>
                        </m:sSubPr>
                        <m:e>
                          <m:r>
                            <a:rPr lang="fr-FR" sz="2000" b="0" i="1" smtClean="0">
                              <a:latin typeface="Cambria Math"/>
                            </a:rPr>
                            <m:t>𝐿</m:t>
                          </m:r>
                        </m:e>
                        <m:sub>
                          <m:r>
                            <a:rPr lang="fr-FR" sz="2000" b="0" i="1" smtClean="0">
                              <a:latin typeface="Cambria Math"/>
                            </a:rPr>
                            <m:t>1</m:t>
                          </m:r>
                        </m:sub>
                      </m:sSub>
                    </m:oMath>
                  </m:oMathPara>
                </a14:m>
                <a:endParaRPr lang="fr-FR" sz="2000" dirty="0"/>
              </a:p>
            </p:txBody>
          </p:sp>
        </mc:Choice>
        <mc:Fallback>
          <p:sp>
            <p:nvSpPr>
              <p:cNvPr id="20" name="ZoneTexte 19"/>
              <p:cNvSpPr txBox="1">
                <a:spLocks noRot="1" noChangeAspect="1" noMove="1" noResize="1" noEditPoints="1" noAdjustHandles="1" noChangeArrowheads="1" noChangeShapeType="1" noTextEdit="1"/>
              </p:cNvSpPr>
              <p:nvPr/>
            </p:nvSpPr>
            <p:spPr>
              <a:xfrm>
                <a:off x="7710054" y="4105577"/>
                <a:ext cx="483480" cy="400110"/>
              </a:xfrm>
              <a:prstGeom prst="rect">
                <a:avLst/>
              </a:prstGeom>
              <a:blipFill rotWithShape="1">
                <a:blip r:embed="rId4"/>
                <a:stretch>
                  <a:fillRect b="-1515"/>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21" name="ZoneTexte 20"/>
              <p:cNvSpPr txBox="1"/>
              <p:nvPr/>
            </p:nvSpPr>
            <p:spPr>
              <a:xfrm>
                <a:off x="7750953" y="3846658"/>
                <a:ext cx="45719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i="1" smtClean="0">
                              <a:latin typeface="Cambria Math"/>
                            </a:rPr>
                          </m:ctrlPr>
                        </m:sSubPr>
                        <m:e>
                          <m:r>
                            <a:rPr lang="fr-FR" sz="2000" b="0" i="1" smtClean="0">
                              <a:latin typeface="Cambria Math"/>
                            </a:rPr>
                            <m:t>𝐿</m:t>
                          </m:r>
                        </m:e>
                        <m:sub>
                          <m:r>
                            <a:rPr lang="fr-FR" sz="2000" b="0" i="1" smtClean="0">
                              <a:latin typeface="Cambria Math"/>
                            </a:rPr>
                            <m:t>2</m:t>
                          </m:r>
                        </m:sub>
                      </m:sSub>
                    </m:oMath>
                  </m:oMathPara>
                </a14:m>
                <a:endParaRPr lang="fr-FR" sz="2000" dirty="0"/>
              </a:p>
            </p:txBody>
          </p:sp>
        </mc:Choice>
        <mc:Fallback>
          <p:sp>
            <p:nvSpPr>
              <p:cNvPr id="21" name="ZoneTexte 20"/>
              <p:cNvSpPr txBox="1">
                <a:spLocks noRot="1" noChangeAspect="1" noMove="1" noResize="1" noEditPoints="1" noAdjustHandles="1" noChangeArrowheads="1" noChangeShapeType="1" noTextEdit="1"/>
              </p:cNvSpPr>
              <p:nvPr/>
            </p:nvSpPr>
            <p:spPr>
              <a:xfrm>
                <a:off x="7750953" y="3846658"/>
                <a:ext cx="457199" cy="400110"/>
              </a:xfrm>
              <a:prstGeom prst="rect">
                <a:avLst/>
              </a:prstGeom>
              <a:blipFill rotWithShape="1">
                <a:blip r:embed="rId5"/>
                <a:stretch>
                  <a:fillRect b="-3030"/>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22" name="ZoneTexte 21"/>
              <p:cNvSpPr txBox="1"/>
              <p:nvPr/>
            </p:nvSpPr>
            <p:spPr>
              <a:xfrm>
                <a:off x="7706684" y="3588762"/>
                <a:ext cx="48491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i="1" smtClean="0">
                              <a:latin typeface="Cambria Math"/>
                            </a:rPr>
                          </m:ctrlPr>
                        </m:sSubPr>
                        <m:e>
                          <m:r>
                            <a:rPr lang="fr-FR" sz="2000" b="0" i="1" smtClean="0">
                              <a:latin typeface="Cambria Math"/>
                            </a:rPr>
                            <m:t>𝐿</m:t>
                          </m:r>
                        </m:e>
                        <m:sub>
                          <m:r>
                            <a:rPr lang="fr-FR" sz="2000" b="0" i="1" smtClean="0">
                              <a:latin typeface="Cambria Math"/>
                            </a:rPr>
                            <m:t>3</m:t>
                          </m:r>
                        </m:sub>
                      </m:sSub>
                    </m:oMath>
                  </m:oMathPara>
                </a14:m>
                <a:endParaRPr lang="fr-FR" sz="2000" dirty="0"/>
              </a:p>
            </p:txBody>
          </p:sp>
        </mc:Choice>
        <mc:Fallback>
          <p:sp>
            <p:nvSpPr>
              <p:cNvPr id="22" name="ZoneTexte 21"/>
              <p:cNvSpPr txBox="1">
                <a:spLocks noRot="1" noChangeAspect="1" noMove="1" noResize="1" noEditPoints="1" noAdjustHandles="1" noChangeArrowheads="1" noChangeShapeType="1" noTextEdit="1"/>
              </p:cNvSpPr>
              <p:nvPr/>
            </p:nvSpPr>
            <p:spPr>
              <a:xfrm>
                <a:off x="7706684" y="3588762"/>
                <a:ext cx="484911" cy="400110"/>
              </a:xfrm>
              <a:prstGeom prst="rect">
                <a:avLst/>
              </a:prstGeom>
              <a:blipFill rotWithShape="1">
                <a:blip r:embed="rId6"/>
                <a:stretch>
                  <a:fillRect b="-4615"/>
                </a:stretch>
              </a:blipFill>
            </p:spPr>
            <p:txBody>
              <a:bodyPr/>
              <a:lstStyle/>
              <a:p>
                <a:r>
                  <a:rPr lang="fr-FR">
                    <a:noFill/>
                  </a:rPr>
                  <a:t> </a:t>
                </a:r>
              </a:p>
            </p:txBody>
          </p:sp>
        </mc:Fallback>
      </mc:AlternateContent>
      <mc:AlternateContent xmlns:mc="http://schemas.openxmlformats.org/markup-compatibility/2006">
        <mc:Choice xmlns:a14="http://schemas.microsoft.com/office/drawing/2010/main" xmlns="" Requires="a14">
          <p:sp>
            <p:nvSpPr>
              <p:cNvPr id="23" name="ZoneTexte 22"/>
              <p:cNvSpPr txBox="1"/>
              <p:nvPr/>
            </p:nvSpPr>
            <p:spPr>
              <a:xfrm>
                <a:off x="7706684" y="2224490"/>
                <a:ext cx="42949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000" b="1" i="1" smtClean="0">
                              <a:latin typeface="Cambria Math"/>
                            </a:rPr>
                          </m:ctrlPr>
                        </m:sSubPr>
                        <m:e>
                          <m:r>
                            <a:rPr lang="fr-FR" sz="2000" b="0" i="1" smtClean="0">
                              <a:latin typeface="Cambria Math"/>
                            </a:rPr>
                            <m:t>𝑀</m:t>
                          </m:r>
                        </m:e>
                        <m:sub>
                          <m:r>
                            <a:rPr lang="fr-FR" sz="2000" b="1" i="1" smtClean="0">
                              <a:latin typeface="Cambria Math"/>
                            </a:rPr>
                            <m:t>𝟏</m:t>
                          </m:r>
                        </m:sub>
                      </m:sSub>
                    </m:oMath>
                  </m:oMathPara>
                </a14:m>
                <a:endParaRPr lang="fr-FR" sz="2000" b="1" dirty="0"/>
              </a:p>
            </p:txBody>
          </p:sp>
        </mc:Choice>
        <mc:Fallback>
          <p:sp>
            <p:nvSpPr>
              <p:cNvPr id="23" name="ZoneTexte 22"/>
              <p:cNvSpPr txBox="1">
                <a:spLocks noRot="1" noChangeAspect="1" noMove="1" noResize="1" noEditPoints="1" noAdjustHandles="1" noChangeArrowheads="1" noChangeShapeType="1" noTextEdit="1"/>
              </p:cNvSpPr>
              <p:nvPr/>
            </p:nvSpPr>
            <p:spPr>
              <a:xfrm>
                <a:off x="7706684" y="2224490"/>
                <a:ext cx="429491" cy="400110"/>
              </a:xfrm>
              <a:prstGeom prst="rect">
                <a:avLst/>
              </a:prstGeom>
              <a:blipFill rotWithShape="1">
                <a:blip r:embed="rId7"/>
                <a:stretch>
                  <a:fillRect r="-11268" b="-3030"/>
                </a:stretch>
              </a:blipFill>
            </p:spPr>
            <p:txBody>
              <a:bodyPr/>
              <a:lstStyle/>
              <a:p>
                <a:r>
                  <a:rPr lang="fr-FR">
                    <a:noFill/>
                  </a:rPr>
                  <a:t> </a:t>
                </a:r>
              </a:p>
            </p:txBody>
          </p:sp>
        </mc:Fallback>
      </mc:AlternateContent>
      <p:sp>
        <p:nvSpPr>
          <p:cNvPr id="25" name="Accolade fermante 24"/>
          <p:cNvSpPr/>
          <p:nvPr/>
        </p:nvSpPr>
        <p:spPr>
          <a:xfrm>
            <a:off x="8025355" y="3696692"/>
            <a:ext cx="278586" cy="817769"/>
          </a:xfrm>
          <a:prstGeom prst="rightBrace">
            <a:avLst>
              <a:gd name="adj1" fmla="val 8333"/>
              <a:gd name="adj2" fmla="val 52128"/>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fr-FR"/>
          </a:p>
        </p:txBody>
      </p:sp>
      <p:sp>
        <p:nvSpPr>
          <p:cNvPr id="26" name="ZoneTexte 25"/>
          <p:cNvSpPr txBox="1"/>
          <p:nvPr/>
        </p:nvSpPr>
        <p:spPr>
          <a:xfrm>
            <a:off x="8174199" y="5350876"/>
            <a:ext cx="964924" cy="369332"/>
          </a:xfrm>
          <a:prstGeom prst="rect">
            <a:avLst/>
          </a:prstGeom>
          <a:noFill/>
        </p:spPr>
        <p:txBody>
          <a:bodyPr wrap="square" rtlCol="0">
            <a:spAutoFit/>
          </a:bodyPr>
          <a:lstStyle/>
          <a:p>
            <a:r>
              <a:rPr lang="fr-FR" sz="1800" dirty="0" smtClean="0">
                <a:solidFill>
                  <a:schemeClr val="bg1"/>
                </a:solidFill>
                <a:latin typeface="Monotype Corsiva" pitchFamily="66" charset="0"/>
              </a:rPr>
              <a:t>Couche A</a:t>
            </a:r>
            <a:endParaRPr lang="fr-FR" sz="1800" dirty="0">
              <a:solidFill>
                <a:schemeClr val="bg1"/>
              </a:solidFill>
              <a:latin typeface="Monotype Corsiva" pitchFamily="66" charset="0"/>
            </a:endParaRPr>
          </a:p>
        </p:txBody>
      </p:sp>
      <p:sp>
        <p:nvSpPr>
          <p:cNvPr id="27" name="Accolade fermante 26"/>
          <p:cNvSpPr/>
          <p:nvPr/>
        </p:nvSpPr>
        <p:spPr>
          <a:xfrm>
            <a:off x="8020465" y="1579568"/>
            <a:ext cx="274104" cy="1078832"/>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fr-FR"/>
          </a:p>
        </p:txBody>
      </p:sp>
      <p:sp>
        <p:nvSpPr>
          <p:cNvPr id="28" name="ZoneTexte 27"/>
          <p:cNvSpPr txBox="1"/>
          <p:nvPr/>
        </p:nvSpPr>
        <p:spPr>
          <a:xfrm>
            <a:off x="8191595" y="3920910"/>
            <a:ext cx="1007915" cy="369332"/>
          </a:xfrm>
          <a:prstGeom prst="rect">
            <a:avLst/>
          </a:prstGeom>
          <a:noFill/>
        </p:spPr>
        <p:txBody>
          <a:bodyPr wrap="square" rtlCol="0">
            <a:spAutoFit/>
          </a:bodyPr>
          <a:lstStyle/>
          <a:p>
            <a:r>
              <a:rPr lang="fr-FR" sz="1800" dirty="0" smtClean="0">
                <a:solidFill>
                  <a:schemeClr val="bg1"/>
                </a:solidFill>
                <a:latin typeface="Monotype Corsiva" pitchFamily="66" charset="0"/>
              </a:rPr>
              <a:t>Couche B</a:t>
            </a:r>
            <a:endParaRPr lang="fr-FR" sz="1800" dirty="0">
              <a:solidFill>
                <a:schemeClr val="bg1"/>
              </a:solidFill>
              <a:latin typeface="Monotype Corsiva" pitchFamily="66" charset="0"/>
            </a:endParaRPr>
          </a:p>
        </p:txBody>
      </p:sp>
      <p:sp>
        <p:nvSpPr>
          <p:cNvPr id="29" name="ZoneTexte 28"/>
          <p:cNvSpPr txBox="1"/>
          <p:nvPr/>
        </p:nvSpPr>
        <p:spPr>
          <a:xfrm>
            <a:off x="8212929" y="1934318"/>
            <a:ext cx="1025235" cy="369332"/>
          </a:xfrm>
          <a:prstGeom prst="rect">
            <a:avLst/>
          </a:prstGeom>
          <a:noFill/>
        </p:spPr>
        <p:txBody>
          <a:bodyPr wrap="square" rtlCol="0">
            <a:spAutoFit/>
          </a:bodyPr>
          <a:lstStyle/>
          <a:p>
            <a:r>
              <a:rPr lang="fr-FR" sz="1800" dirty="0" smtClean="0">
                <a:solidFill>
                  <a:schemeClr val="bg1"/>
                </a:solidFill>
                <a:latin typeface="Monotype Corsiva" pitchFamily="66" charset="0"/>
              </a:rPr>
              <a:t>Couche C</a:t>
            </a:r>
            <a:endParaRPr lang="fr-FR" sz="1800" dirty="0">
              <a:solidFill>
                <a:schemeClr val="bg1"/>
              </a:solidFill>
              <a:latin typeface="Monotype Corsiva" pitchFamily="66" charset="0"/>
            </a:endParaRPr>
          </a:p>
        </p:txBody>
      </p:sp>
      <p:cxnSp>
        <p:nvCxnSpPr>
          <p:cNvPr id="30" name="Connecteur droit avec flèche 29"/>
          <p:cNvCxnSpPr/>
          <p:nvPr/>
        </p:nvCxnSpPr>
        <p:spPr>
          <a:xfrm>
            <a:off x="8009790" y="5535542"/>
            <a:ext cx="252770"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pic>
        <p:nvPicPr>
          <p:cNvPr id="36" name="Picture 7"/>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5680364" y="3914775"/>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9" name="Picture 11"/>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5681663" y="5459344"/>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 name="Picture 12"/>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24943" y="2326914"/>
            <a:ext cx="219075" cy="19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1" name="ZoneTexte 40"/>
          <p:cNvSpPr txBox="1"/>
          <p:nvPr/>
        </p:nvSpPr>
        <p:spPr>
          <a:xfrm>
            <a:off x="6654730" y="807181"/>
            <a:ext cx="1510146" cy="369332"/>
          </a:xfrm>
          <a:prstGeom prst="rect">
            <a:avLst/>
          </a:prstGeom>
          <a:noFill/>
        </p:spPr>
        <p:txBody>
          <a:bodyPr wrap="square" rtlCol="0">
            <a:spAutoFit/>
          </a:bodyPr>
          <a:lstStyle/>
          <a:p>
            <a:r>
              <a:rPr lang="fr-FR" sz="1800" b="1" dirty="0" smtClean="0">
                <a:latin typeface="Monotype Corsiva" pitchFamily="66" charset="0"/>
              </a:rPr>
              <a:t>Électron Auger</a:t>
            </a:r>
            <a:endParaRPr lang="fr-FR" sz="1800" b="1" dirty="0">
              <a:latin typeface="Monotype Corsiva" pitchFamily="66" charset="0"/>
            </a:endParaRPr>
          </a:p>
        </p:txBody>
      </p:sp>
      <p:sp>
        <p:nvSpPr>
          <p:cNvPr id="43" name="Ellipse 42"/>
          <p:cNvSpPr/>
          <p:nvPr/>
        </p:nvSpPr>
        <p:spPr>
          <a:xfrm>
            <a:off x="6277405" y="4233986"/>
            <a:ext cx="193964" cy="1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5" name="Picture 3"/>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6258648" y="2333263"/>
            <a:ext cx="212725" cy="1889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6" name="Picture 4"/>
          <p:cNvPicPr>
            <a:picLocks noChangeAspect="1" noChangeArrowheads="1"/>
          </p:cNvPicPr>
          <p:nvPr/>
        </p:nvPicPr>
        <p:blipFill>
          <a:blip r:embed="rId9">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59227" y="2359781"/>
            <a:ext cx="204635" cy="1823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8" name="Ellipse 47"/>
          <p:cNvSpPr/>
          <p:nvPr/>
        </p:nvSpPr>
        <p:spPr>
          <a:xfrm>
            <a:off x="6276109" y="3959216"/>
            <a:ext cx="193964" cy="1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52" name="Picture 4"/>
          <p:cNvPicPr>
            <a:picLocks noChangeAspect="1" noChangeArrowheads="1"/>
          </p:cNvPicPr>
          <p:nvPr/>
        </p:nvPicPr>
        <p:blipFill>
          <a:blip r:embed="rId11">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300411" y="3944384"/>
            <a:ext cx="21272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90783" y="4187555"/>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167283" y="3678746"/>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93536" y="3663889"/>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50998" y="3663906"/>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845443" y="3706043"/>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721307" y="5450172"/>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5694011" y="3933230"/>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2">
            <a:duotone>
              <a:prstClr val="black"/>
              <a:srgbClr val="CC3399">
                <a:tint val="45000"/>
                <a:satMod val="400000"/>
              </a:srgbClr>
            </a:duotone>
            <a:extLst>
              <a:ext uri="{28A0092B-C50C-407E-A947-70E740481C1C}">
                <a14:useLocalDpi xmlns:a14="http://schemas.microsoft.com/office/drawing/2010/main" xmlns="" val="0"/>
              </a:ext>
            </a:extLst>
          </a:blip>
          <a:srcRect/>
          <a:stretch>
            <a:fillRect/>
          </a:stretch>
        </p:blipFill>
        <p:spPr bwMode="auto">
          <a:xfrm>
            <a:off x="6291053" y="5472766"/>
            <a:ext cx="219075"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4" name="Picture 1"/>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7779223" y="1528548"/>
            <a:ext cx="272955" cy="303283"/>
          </a:xfrm>
          <a:prstGeom prst="rect">
            <a:avLst/>
          </a:prstGeom>
          <a:noFill/>
        </p:spPr>
      </p:pic>
    </p:spTree>
    <p:extLst>
      <p:ext uri="{BB962C8B-B14F-4D97-AF65-F5344CB8AC3E}">
        <p14:creationId xmlns:p14="http://schemas.microsoft.com/office/powerpoint/2010/main" xmlns="" val="1081232190"/>
      </p:ext>
    </p:extLst>
  </p:cSld>
  <p:clrMapOvr>
    <a:masterClrMapping/>
  </p:clrMapOvr>
  <p:transition>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nodeType="clickEffect">
                                  <p:stCondLst>
                                    <p:cond delay="0"/>
                                  </p:stCondLst>
                                  <p:childTnLst>
                                    <p:animMotion origin="layout" path="M 0.00156 -0.00046 L 3.05556E-6 0.0375 " pathEditMode="relative" rAng="0" ptsTypes="AA">
                                      <p:cBhvr>
                                        <p:cTn id="13" dur="1000" fill="hold"/>
                                        <p:tgtEl>
                                          <p:spTgt spid="2052"/>
                                        </p:tgtEl>
                                        <p:attrNameLst>
                                          <p:attrName>ppt_x</p:attrName>
                                          <p:attrName>ppt_y</p:attrName>
                                        </p:attrNameLst>
                                      </p:cBhvr>
                                      <p:rCtr x="-87" y="1898"/>
                                    </p:animMotion>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46"/>
                                        </p:tgtEl>
                                      </p:cBhvr>
                                    </p:animEffect>
                                    <p:set>
                                      <p:cBhvr>
                                        <p:cTn id="18" dur="1" fill="hold">
                                          <p:stCondLst>
                                            <p:cond delay="499"/>
                                          </p:stCondLst>
                                        </p:cTn>
                                        <p:tgtEl>
                                          <p:spTgt spid="46"/>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1"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checkerboard(across)">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1"/>
      <p:bldP spid="41"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Cord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pulent">
  <a:themeElements>
    <a:clrScheme name="Personnalisé 1">
      <a:dk1>
        <a:sysClr val="windowText" lastClr="000000"/>
      </a:dk1>
      <a:lt1>
        <a:sysClr val="window" lastClr="FFFFFF"/>
      </a:lt1>
      <a:dk2>
        <a:srgbClr val="BB4FA3"/>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5132</TotalTime>
  <Words>1510</Words>
  <Application>Microsoft Office PowerPoint</Application>
  <PresentationFormat>Affichage à l'écran (4:3)</PresentationFormat>
  <Paragraphs>292</Paragraphs>
  <Slides>26</Slides>
  <Notes>15</Notes>
  <HiddenSlides>1</HiddenSlides>
  <MMClips>0</MMClips>
  <ScaleCrop>false</ScaleCrop>
  <HeadingPairs>
    <vt:vector size="8" baseType="variant">
      <vt:variant>
        <vt:lpstr>Polices utilisées</vt:lpstr>
      </vt:variant>
      <vt:variant>
        <vt:i4>10</vt:i4>
      </vt:variant>
      <vt:variant>
        <vt:lpstr>Thème</vt:lpstr>
      </vt:variant>
      <vt:variant>
        <vt:i4>2</vt:i4>
      </vt:variant>
      <vt:variant>
        <vt:lpstr>Serveurs OLE incorporés</vt:lpstr>
      </vt:variant>
      <vt:variant>
        <vt:i4>2</vt:i4>
      </vt:variant>
      <vt:variant>
        <vt:lpstr>Titres des diapositives</vt:lpstr>
      </vt:variant>
      <vt:variant>
        <vt:i4>26</vt:i4>
      </vt:variant>
    </vt:vector>
  </HeadingPairs>
  <TitlesOfParts>
    <vt:vector size="40" baseType="lpstr">
      <vt:lpstr>Arial</vt:lpstr>
      <vt:lpstr>Monotype Corsiva</vt:lpstr>
      <vt:lpstr>Times New Roman</vt:lpstr>
      <vt:lpstr>Wingdings</vt:lpstr>
      <vt:lpstr>Calibri</vt:lpstr>
      <vt:lpstr>Trebuchet MS</vt:lpstr>
      <vt:lpstr>Roboto Slab</vt:lpstr>
      <vt:lpstr>Tahoma</vt:lpstr>
      <vt:lpstr>Source Sans Pro</vt:lpstr>
      <vt:lpstr>Wingdings 2</vt:lpstr>
      <vt:lpstr>Cordelia template</vt:lpstr>
      <vt:lpstr>Opulent</vt:lpstr>
      <vt:lpstr>Équation</vt:lpstr>
      <vt:lpstr>Graph</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abdou</dc:creator>
  <cp:lastModifiedBy>orange</cp:lastModifiedBy>
  <cp:revision>563</cp:revision>
  <dcterms:modified xsi:type="dcterms:W3CDTF">2019-07-07T09:46:05Z</dcterms:modified>
</cp:coreProperties>
</file>