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rawings/drawing2.xml" ContentType="application/vnd.openxmlformats-officedocument.drawingml.chartshapes+xml"/>
  <Default Extension="xlsm" ContentType="application/vnd.ms-excel.sheet.macroEnabled.12"/>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charts/chart13.xml" ContentType="application/vnd.openxmlformats-officedocument.drawingml.char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charts/chart7.xml" ContentType="application/vnd.openxmlformats-officedocument.drawingml.chart+xml"/>
  <Override PartName="/ppt/notesSlides/notesSlide12.xml" ContentType="application/vnd.openxmlformats-officedocument.presentationml.notesSlide+xml"/>
  <Override PartName="/ppt/drawings/drawing13.xml" ContentType="application/vnd.openxmlformats-officedocument.drawingml.chartshapes+xml"/>
  <Override PartName="/ppt/notesSlides/notesSlide7.xml" ContentType="application/vnd.openxmlformats-officedocument.presentationml.notesSlide+xml"/>
  <Override PartName="/ppt/diagrams/layout1.xml" ContentType="application/vnd.openxmlformats-officedocument.drawingml.diagramLayout+xml"/>
  <Default Extension="xlsx" ContentType="application/vnd.openxmlformats-officedocument.spreadsheetml.sheet"/>
  <Override PartName="/ppt/charts/chart3.xml" ContentType="application/vnd.openxmlformats-officedocument.drawingml.chart+xml"/>
  <Override PartName="/ppt/drawings/drawing7.xml" ContentType="application/vnd.openxmlformats-officedocument.drawingml.chartshape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drawings/drawing5.xml" ContentType="application/vnd.openxmlformats-officedocument.drawingml.chartshapes+xml"/>
  <Default Extension="wmv" ContentType="video/x-ms-wmv"/>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drawings/drawing3.xml" ContentType="application/vnd.openxmlformats-officedocument.drawingml.chartshape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charts/chart8.xml" ContentType="application/vnd.openxmlformats-officedocument.drawingml.chart+xml"/>
  <Override PartName="/ppt/charts/chart12.xml" ContentType="application/vnd.openxmlformats-officedocument.drawingml.char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Default Extension="vml" ContentType="application/vnd.openxmlformats-officedocument.vmlDrawing"/>
  <Override PartName="/ppt/charts/chart6.xml" ContentType="application/vnd.openxmlformats-officedocument.drawingml.chart+xml"/>
  <Override PartName="/ppt/notesSlides/notesSlide11.xml" ContentType="application/vnd.openxmlformats-officedocument.presentationml.notesSlide+xml"/>
  <Override PartName="/ppt/charts/chart10.xml" ContentType="application/vnd.openxmlformats-officedocument.drawingml.chart+xml"/>
  <Override PartName="/ppt/notesSlides/notesSlide6.xml" ContentType="application/vnd.openxmlformats-officedocument.presentationml.notesSlide+xml"/>
  <Override PartName="/ppt/charts/chart4.xml" ContentType="application/vnd.openxmlformats-officedocument.drawingml.chart+xml"/>
  <Override PartName="/ppt/drawings/drawing8.xml" ContentType="application/vnd.openxmlformats-officedocument.drawingml.chartshapes+xml"/>
  <Override PartName="/ppt/drawings/drawing12.xml" ContentType="application/vnd.openxmlformats-officedocument.drawingml.chartshapes+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charts/chart2.xml" ContentType="application/vnd.openxmlformats-officedocument.drawingml.chart+xml"/>
  <Override PartName="/ppt/drawings/drawing6.xml" ContentType="application/vnd.openxmlformats-officedocument.drawingml.chartshapes+xml"/>
  <Override PartName="/ppt/drawings/drawing10.xml" ContentType="application/vnd.openxmlformats-officedocument.drawingml.chartshape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rawings/drawing4.xml" ContentType="application/vnd.openxmlformats-officedocument.drawingml.chartshape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notesSlides/notesSlide9.xml" ContentType="application/vnd.openxmlformats-officedocument.presentationml.notesSlide+xml"/>
  <Override PartName="/ppt/drawings/drawing9.xml" ContentType="application/vnd.openxmlformats-officedocument.drawingml.chartshapes+xml"/>
  <Override PartName="/ppt/charts/chart5.xml" ContentType="application/vnd.openxmlformats-officedocument.drawingml.chart+xml"/>
  <Override PartName="/ppt/notesSlides/notesSlide10.xml" ContentType="application/vnd.openxmlformats-officedocument.presentationml.notesSlide+xml"/>
  <Override PartName="/ppt/drawings/drawing11.xml" ContentType="application/vnd.openxmlformats-officedocument.drawingml.chartshap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9"/>
  </p:notesMasterIdLst>
  <p:sldIdLst>
    <p:sldId id="256" r:id="rId2"/>
    <p:sldId id="257" r:id="rId3"/>
    <p:sldId id="293" r:id="rId4"/>
    <p:sldId id="294" r:id="rId5"/>
    <p:sldId id="274" r:id="rId6"/>
    <p:sldId id="295" r:id="rId7"/>
    <p:sldId id="321" r:id="rId8"/>
    <p:sldId id="297" r:id="rId9"/>
    <p:sldId id="298" r:id="rId10"/>
    <p:sldId id="364" r:id="rId11"/>
    <p:sldId id="324" r:id="rId12"/>
    <p:sldId id="299" r:id="rId13"/>
    <p:sldId id="310" r:id="rId14"/>
    <p:sldId id="323" r:id="rId15"/>
    <p:sldId id="360" r:id="rId16"/>
    <p:sldId id="356" r:id="rId17"/>
    <p:sldId id="357" r:id="rId18"/>
    <p:sldId id="351" r:id="rId19"/>
    <p:sldId id="303" r:id="rId20"/>
    <p:sldId id="352" r:id="rId21"/>
    <p:sldId id="353" r:id="rId22"/>
    <p:sldId id="354" r:id="rId23"/>
    <p:sldId id="355" r:id="rId24"/>
    <p:sldId id="362" r:id="rId25"/>
    <p:sldId id="337" r:id="rId26"/>
    <p:sldId id="363" r:id="rId27"/>
    <p:sldId id="338" r:id="rId28"/>
    <p:sldId id="367" r:id="rId29"/>
    <p:sldId id="339" r:id="rId30"/>
    <p:sldId id="365" r:id="rId31"/>
    <p:sldId id="330" r:id="rId32"/>
    <p:sldId id="366" r:id="rId33"/>
    <p:sldId id="311" r:id="rId34"/>
    <p:sldId id="341" r:id="rId35"/>
    <p:sldId id="342" r:id="rId36"/>
    <p:sldId id="343" r:id="rId37"/>
    <p:sldId id="344" r:id="rId38"/>
    <p:sldId id="348" r:id="rId39"/>
    <p:sldId id="345" r:id="rId40"/>
    <p:sldId id="349" r:id="rId41"/>
    <p:sldId id="346" r:id="rId42"/>
    <p:sldId id="350" r:id="rId43"/>
    <p:sldId id="347" r:id="rId44"/>
    <p:sldId id="336" r:id="rId45"/>
    <p:sldId id="317" r:id="rId46"/>
    <p:sldId id="318" r:id="rId47"/>
    <p:sldId id="259" r:id="rId4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99"/>
    <a:srgbClr val="F9DBCB"/>
    <a:srgbClr val="FF9933"/>
    <a:srgbClr val="F3BEAF"/>
    <a:srgbClr val="D5C65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7967" autoAdjust="0"/>
    <p:restoredTop sz="94638" autoAdjust="0"/>
  </p:normalViewPr>
  <p:slideViewPr>
    <p:cSldViewPr snapToGrid="0">
      <p:cViewPr>
        <p:scale>
          <a:sx n="86" d="100"/>
          <a:sy n="86" d="100"/>
        </p:scale>
        <p:origin x="-270"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p:cViewPr varScale="1">
        <p:scale>
          <a:sx n="69" d="100"/>
          <a:sy n="69" d="100"/>
        </p:scale>
        <p:origin x="-2838"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Feuille_Microsoft_Office_Excel1.xlsx"/></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10.xml"/><Relationship Id="rId1" Type="http://schemas.openxmlformats.org/officeDocument/2006/relationships/oleObject" Target="Classeur1" TargetMode="External"/></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11.xml"/><Relationship Id="rId1" Type="http://schemas.openxmlformats.org/officeDocument/2006/relationships/oleObject" Target="Classeur1" TargetMode="External"/></Relationships>
</file>

<file path=ppt/charts/_rels/chart12.xml.rels><?xml version="1.0" encoding="UTF-8" standalone="yes"?>
<Relationships xmlns="http://schemas.openxmlformats.org/package/2006/relationships"><Relationship Id="rId2" Type="http://schemas.openxmlformats.org/officeDocument/2006/relationships/chartUserShapes" Target="../drawings/drawing12.xml"/><Relationship Id="rId1" Type="http://schemas.openxmlformats.org/officeDocument/2006/relationships/oleObject" Target="Classeur1" TargetMode="External"/></Relationships>
</file>

<file path=ppt/charts/_rels/chart13.xml.rels><?xml version="1.0" encoding="UTF-8" standalone="yes"?>
<Relationships xmlns="http://schemas.openxmlformats.org/package/2006/relationships"><Relationship Id="rId2" Type="http://schemas.openxmlformats.org/officeDocument/2006/relationships/chartUserShapes" Target="../drawings/drawing13.xml"/><Relationship Id="rId1" Type="http://schemas.openxmlformats.org/officeDocument/2006/relationships/oleObject" Target="Classeur1"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Feuille_Microsoft_Office_Excel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Feuille_Microsoft_Office_Excel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Feuille_Microsoft_Office_Excel4.xlsx"/></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package" Target="../embeddings/Feuille_Microsoft_Office_Excel_prenant_en_charge_les_macros5.xlsm"/></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package" Target="../embeddings/Feuille_Microsoft_Office_Excel6.xlsx"/></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7.xml"/><Relationship Id="rId1" Type="http://schemas.openxmlformats.org/officeDocument/2006/relationships/package" Target="../embeddings/Feuille_Microsoft_Office_Excel_prenant_en_charge_les_macros7.xlsm"/></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8.xml"/><Relationship Id="rId1" Type="http://schemas.openxmlformats.org/officeDocument/2006/relationships/oleObject" Target="Classeur1" TargetMode="External"/></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9.xml"/><Relationship Id="rId1" Type="http://schemas.openxmlformats.org/officeDocument/2006/relationships/oleObject" Target="Classeur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FR"/>
  <c:style val="22"/>
  <c:chart>
    <c:autoTitleDeleted val="1"/>
    <c:plotArea>
      <c:layout>
        <c:manualLayout>
          <c:layoutTarget val="inner"/>
          <c:xMode val="edge"/>
          <c:yMode val="edge"/>
          <c:x val="9.5598920748184282E-2"/>
          <c:y val="0.10421214376099414"/>
          <c:w val="0.82461180735929485"/>
          <c:h val="0.71834400699912671"/>
        </c:manualLayout>
      </c:layout>
      <c:scatterChart>
        <c:scatterStyle val="lineMarker"/>
        <c:ser>
          <c:idx val="0"/>
          <c:order val="0"/>
          <c:tx>
            <c:strRef>
              <c:f>Sheet1!$A$2</c:f>
              <c:strCache>
                <c:ptCount val="1"/>
                <c:pt idx="0">
                  <c:v>Fuseau min</c:v>
                </c:pt>
              </c:strCache>
            </c:strRef>
          </c:tx>
          <c:spPr>
            <a:ln>
              <a:solidFill>
                <a:schemeClr val="tx1"/>
              </a:solidFill>
            </a:ln>
          </c:spPr>
          <c:marker>
            <c:spPr>
              <a:solidFill>
                <a:schemeClr val="tx1"/>
              </a:solidFill>
              <a:ln>
                <a:solidFill>
                  <a:schemeClr val="tx1"/>
                </a:solidFill>
              </a:ln>
            </c:spPr>
          </c:marker>
          <c:xVal>
            <c:numRef>
              <c:f>Sheet1!$B$1:$J$1</c:f>
              <c:numCache>
                <c:formatCode>General</c:formatCode>
                <c:ptCount val="9"/>
                <c:pt idx="0">
                  <c:v>25</c:v>
                </c:pt>
                <c:pt idx="1">
                  <c:v>20</c:v>
                </c:pt>
                <c:pt idx="2">
                  <c:v>16</c:v>
                </c:pt>
                <c:pt idx="3">
                  <c:v>12</c:v>
                </c:pt>
                <c:pt idx="4">
                  <c:v>10</c:v>
                </c:pt>
                <c:pt idx="5">
                  <c:v>8</c:v>
                </c:pt>
                <c:pt idx="6">
                  <c:v>6.3</c:v>
                </c:pt>
                <c:pt idx="7">
                  <c:v>5</c:v>
                </c:pt>
                <c:pt idx="8">
                  <c:v>2.5</c:v>
                </c:pt>
              </c:numCache>
            </c:numRef>
          </c:xVal>
          <c:yVal>
            <c:numRef>
              <c:f>Sheet1!$B$2:$J$2</c:f>
              <c:numCache>
                <c:formatCode>General</c:formatCode>
                <c:ptCount val="9"/>
                <c:pt idx="0">
                  <c:v>100</c:v>
                </c:pt>
                <c:pt idx="1">
                  <c:v>100</c:v>
                </c:pt>
                <c:pt idx="2">
                  <c:v>89.149999999999991</c:v>
                </c:pt>
                <c:pt idx="3">
                  <c:v>58.92</c:v>
                </c:pt>
                <c:pt idx="4">
                  <c:v>38</c:v>
                </c:pt>
                <c:pt idx="5">
                  <c:v>18.25</c:v>
                </c:pt>
                <c:pt idx="6">
                  <c:v>8</c:v>
                </c:pt>
                <c:pt idx="7">
                  <c:v>0</c:v>
                </c:pt>
                <c:pt idx="8">
                  <c:v>0</c:v>
                </c:pt>
              </c:numCache>
            </c:numRef>
          </c:yVal>
        </c:ser>
        <c:ser>
          <c:idx val="1"/>
          <c:order val="1"/>
          <c:tx>
            <c:strRef>
              <c:f>Sheet1!$A$3</c:f>
              <c:strCache>
                <c:ptCount val="1"/>
                <c:pt idx="0">
                  <c:v>Gravier </c:v>
                </c:pt>
              </c:strCache>
            </c:strRef>
          </c:tx>
          <c:spPr>
            <a:ln>
              <a:solidFill>
                <a:srgbClr val="00B050"/>
              </a:solidFill>
            </a:ln>
          </c:spPr>
          <c:marker>
            <c:spPr>
              <a:solidFill>
                <a:srgbClr val="00B050"/>
              </a:solidFill>
              <a:ln>
                <a:solidFill>
                  <a:srgbClr val="00B050"/>
                </a:solidFill>
              </a:ln>
            </c:spPr>
          </c:marker>
          <c:xVal>
            <c:numRef>
              <c:f>Sheet1!$B$1:$J$1</c:f>
              <c:numCache>
                <c:formatCode>General</c:formatCode>
                <c:ptCount val="9"/>
                <c:pt idx="0">
                  <c:v>25</c:v>
                </c:pt>
                <c:pt idx="1">
                  <c:v>20</c:v>
                </c:pt>
                <c:pt idx="2">
                  <c:v>16</c:v>
                </c:pt>
                <c:pt idx="3">
                  <c:v>12</c:v>
                </c:pt>
                <c:pt idx="4">
                  <c:v>10</c:v>
                </c:pt>
                <c:pt idx="5">
                  <c:v>8</c:v>
                </c:pt>
                <c:pt idx="6">
                  <c:v>6.3</c:v>
                </c:pt>
                <c:pt idx="7">
                  <c:v>5</c:v>
                </c:pt>
                <c:pt idx="8">
                  <c:v>2.5</c:v>
                </c:pt>
              </c:numCache>
            </c:numRef>
          </c:xVal>
          <c:yVal>
            <c:numRef>
              <c:f>Sheet1!$B$3:$J$3</c:f>
              <c:numCache>
                <c:formatCode>General</c:formatCode>
                <c:ptCount val="9"/>
                <c:pt idx="0">
                  <c:v>100</c:v>
                </c:pt>
                <c:pt idx="1">
                  <c:v>100</c:v>
                </c:pt>
                <c:pt idx="2">
                  <c:v>97.85</c:v>
                </c:pt>
                <c:pt idx="3">
                  <c:v>69.410000000000025</c:v>
                </c:pt>
                <c:pt idx="4">
                  <c:v>42.43</c:v>
                </c:pt>
                <c:pt idx="5">
                  <c:v>19.55</c:v>
                </c:pt>
                <c:pt idx="6">
                  <c:v>5.95</c:v>
                </c:pt>
                <c:pt idx="7">
                  <c:v>2.5</c:v>
                </c:pt>
                <c:pt idx="8">
                  <c:v>1.7800000000000002</c:v>
                </c:pt>
              </c:numCache>
            </c:numRef>
          </c:yVal>
        </c:ser>
        <c:ser>
          <c:idx val="2"/>
          <c:order val="2"/>
          <c:tx>
            <c:strRef>
              <c:f>Sheet1!$A$4</c:f>
              <c:strCache>
                <c:ptCount val="1"/>
                <c:pt idx="0">
                  <c:v>Fuseau max</c:v>
                </c:pt>
              </c:strCache>
            </c:strRef>
          </c:tx>
          <c:spPr>
            <a:ln>
              <a:solidFill>
                <a:srgbClr val="FF0000"/>
              </a:solidFill>
            </a:ln>
          </c:spPr>
          <c:marker>
            <c:spPr>
              <a:solidFill>
                <a:srgbClr val="FF0000"/>
              </a:solidFill>
              <a:ln>
                <a:solidFill>
                  <a:srgbClr val="FF0000"/>
                </a:solidFill>
              </a:ln>
            </c:spPr>
          </c:marker>
          <c:xVal>
            <c:numRef>
              <c:f>Sheet1!$B$1:$J$1</c:f>
              <c:numCache>
                <c:formatCode>General</c:formatCode>
                <c:ptCount val="9"/>
                <c:pt idx="0">
                  <c:v>25</c:v>
                </c:pt>
                <c:pt idx="1">
                  <c:v>20</c:v>
                </c:pt>
                <c:pt idx="2">
                  <c:v>16</c:v>
                </c:pt>
                <c:pt idx="3">
                  <c:v>12</c:v>
                </c:pt>
                <c:pt idx="4">
                  <c:v>10</c:v>
                </c:pt>
                <c:pt idx="5">
                  <c:v>8</c:v>
                </c:pt>
                <c:pt idx="6">
                  <c:v>6.3</c:v>
                </c:pt>
                <c:pt idx="7">
                  <c:v>5</c:v>
                </c:pt>
                <c:pt idx="8">
                  <c:v>2.5</c:v>
                </c:pt>
              </c:numCache>
            </c:numRef>
          </c:xVal>
          <c:yVal>
            <c:numRef>
              <c:f>Sheet1!$B$4:$J$4</c:f>
              <c:numCache>
                <c:formatCode>General</c:formatCode>
                <c:ptCount val="9"/>
                <c:pt idx="0">
                  <c:v>100</c:v>
                </c:pt>
                <c:pt idx="1">
                  <c:v>100</c:v>
                </c:pt>
                <c:pt idx="2">
                  <c:v>99.86999999999999</c:v>
                </c:pt>
                <c:pt idx="3">
                  <c:v>80.89</c:v>
                </c:pt>
                <c:pt idx="4">
                  <c:v>65.010000000000005</c:v>
                </c:pt>
                <c:pt idx="5">
                  <c:v>45</c:v>
                </c:pt>
                <c:pt idx="6">
                  <c:v>28.87</c:v>
                </c:pt>
                <c:pt idx="7">
                  <c:v>12</c:v>
                </c:pt>
                <c:pt idx="8">
                  <c:v>0</c:v>
                </c:pt>
              </c:numCache>
            </c:numRef>
          </c:yVal>
        </c:ser>
        <c:axId val="157121920"/>
        <c:axId val="157489024"/>
      </c:scatterChart>
      <c:valAx>
        <c:axId val="157121920"/>
        <c:scaling>
          <c:logBase val="10"/>
          <c:orientation val="minMax"/>
          <c:max val="100"/>
          <c:min val="1"/>
        </c:scaling>
        <c:axPos val="b"/>
        <c:majorGridlines/>
        <c:minorGridlines/>
        <c:title>
          <c:tx>
            <c:rich>
              <a:bodyPr/>
              <a:lstStyle/>
              <a:p>
                <a:pPr>
                  <a:defRPr/>
                </a:pPr>
                <a:r>
                  <a:rPr lang="en-US" dirty="0" err="1"/>
                  <a:t>Tamis</a:t>
                </a:r>
                <a:r>
                  <a:rPr lang="en-US" dirty="0"/>
                  <a:t> ( mm)</a:t>
                </a:r>
              </a:p>
            </c:rich>
          </c:tx>
          <c:layout>
            <c:manualLayout>
              <c:xMode val="edge"/>
              <c:yMode val="edge"/>
              <c:x val="0.44545080522056135"/>
              <c:y val="0.89790778652668413"/>
            </c:manualLayout>
          </c:layout>
        </c:title>
        <c:numFmt formatCode="General" sourceLinked="1"/>
        <c:tickLblPos val="nextTo"/>
        <c:txPr>
          <a:bodyPr rot="0" vert="horz"/>
          <a:lstStyle/>
          <a:p>
            <a:pPr>
              <a:defRPr/>
            </a:pPr>
            <a:endParaRPr lang="fr-FR"/>
          </a:p>
        </c:txPr>
        <c:crossAx val="157489024"/>
        <c:crosses val="autoZero"/>
        <c:crossBetween val="midCat"/>
      </c:valAx>
      <c:valAx>
        <c:axId val="157489024"/>
        <c:scaling>
          <c:orientation val="minMax"/>
          <c:max val="100"/>
        </c:scaling>
        <c:axPos val="l"/>
        <c:majorGridlines/>
        <c:title>
          <c:tx>
            <c:rich>
              <a:bodyPr/>
              <a:lstStyle/>
              <a:p>
                <a:pPr>
                  <a:defRPr/>
                </a:pPr>
                <a:r>
                  <a:rPr lang="en-US"/>
                  <a:t>Tamisats (%)</a:t>
                </a:r>
              </a:p>
            </c:rich>
          </c:tx>
          <c:layout>
            <c:manualLayout>
              <c:xMode val="edge"/>
              <c:yMode val="edge"/>
              <c:x val="2.9498525073746312E-3"/>
              <c:y val="0.26424870466321199"/>
            </c:manualLayout>
          </c:layout>
        </c:title>
        <c:numFmt formatCode="General" sourceLinked="1"/>
        <c:tickLblPos val="nextTo"/>
        <c:txPr>
          <a:bodyPr rot="0" vert="horz"/>
          <a:lstStyle/>
          <a:p>
            <a:pPr>
              <a:defRPr/>
            </a:pPr>
            <a:endParaRPr lang="fr-FR"/>
          </a:p>
        </c:txPr>
        <c:crossAx val="157121920"/>
        <c:crossesAt val="1"/>
        <c:crossBetween val="midCat"/>
        <c:majorUnit val="20"/>
      </c:valAx>
    </c:plotArea>
    <c:legend>
      <c:legendPos val="r"/>
      <c:legendEntry>
        <c:idx val="2"/>
        <c:txPr>
          <a:bodyPr/>
          <a:lstStyle/>
          <a:p>
            <a:pPr>
              <a:defRPr>
                <a:solidFill>
                  <a:sysClr val="windowText" lastClr="000000"/>
                </a:solidFill>
              </a:defRPr>
            </a:pPr>
            <a:endParaRPr lang="fr-FR"/>
          </a:p>
        </c:txPr>
      </c:legendEntry>
      <c:layout>
        <c:manualLayout>
          <c:xMode val="edge"/>
          <c:yMode val="edge"/>
          <c:x val="0.14096296406492298"/>
          <c:y val="9.4406095071449703E-2"/>
          <c:w val="0.28908554572271788"/>
          <c:h val="0.28497409326426693"/>
        </c:manualLayout>
      </c:layout>
    </c:legend>
    <c:plotVisOnly val="1"/>
    <c:dispBlanksAs val="gap"/>
  </c:chart>
  <c:spPr>
    <a:ln>
      <a:solidFill>
        <a:schemeClr val="tx1"/>
      </a:solidFill>
    </a:ln>
  </c:spPr>
  <c:txPr>
    <a:bodyPr/>
    <a:lstStyle/>
    <a:p>
      <a:pPr>
        <a:defRPr sz="1800"/>
      </a:pPr>
      <a:endParaRPr lang="fr-FR"/>
    </a:p>
  </c:txPr>
  <c:externalData r:id="rId1"/>
  <c:userShapes r:id="rId2"/>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fr-FR"/>
  <c:style val="26"/>
  <c:chart>
    <c:plotArea>
      <c:layout>
        <c:manualLayout>
          <c:layoutTarget val="inner"/>
          <c:xMode val="edge"/>
          <c:yMode val="edge"/>
          <c:x val="0.11373873578302716"/>
          <c:y val="5.3279362933261847E-2"/>
          <c:w val="0.83063063063064324"/>
          <c:h val="0.81094527363185953"/>
        </c:manualLayout>
      </c:layout>
      <c:scatterChart>
        <c:scatterStyle val="lineMarker"/>
        <c:ser>
          <c:idx val="0"/>
          <c:order val="0"/>
          <c:tx>
            <c:strRef>
              <c:f>Feuil1!$B$1</c:f>
              <c:strCache>
                <c:ptCount val="1"/>
                <c:pt idx="0">
                  <c:v>Région1</c:v>
                </c:pt>
              </c:strCache>
            </c:strRef>
          </c:tx>
          <c:xVal>
            <c:numRef>
              <c:f>Feuil1!$A$2:$A$5</c:f>
              <c:numCache>
                <c:formatCode>General</c:formatCode>
                <c:ptCount val="4"/>
                <c:pt idx="0">
                  <c:v>0</c:v>
                </c:pt>
                <c:pt idx="1">
                  <c:v>7</c:v>
                </c:pt>
                <c:pt idx="2">
                  <c:v>28</c:v>
                </c:pt>
                <c:pt idx="3">
                  <c:v>90</c:v>
                </c:pt>
              </c:numCache>
            </c:numRef>
          </c:xVal>
          <c:yVal>
            <c:numRef>
              <c:f>Feuil1!$B$2:$B$5</c:f>
              <c:numCache>
                <c:formatCode>General</c:formatCode>
                <c:ptCount val="4"/>
                <c:pt idx="0">
                  <c:v>0</c:v>
                </c:pt>
                <c:pt idx="1">
                  <c:v>24.91</c:v>
                </c:pt>
                <c:pt idx="2">
                  <c:v>26.907999999999987</c:v>
                </c:pt>
                <c:pt idx="3">
                  <c:v>36.336000000000006</c:v>
                </c:pt>
              </c:numCache>
            </c:numRef>
          </c:yVal>
        </c:ser>
        <c:ser>
          <c:idx val="1"/>
          <c:order val="1"/>
          <c:tx>
            <c:strRef>
              <c:f>Feuil1!$C$1</c:f>
              <c:strCache>
                <c:ptCount val="1"/>
                <c:pt idx="0">
                  <c:v>Région2</c:v>
                </c:pt>
              </c:strCache>
            </c:strRef>
          </c:tx>
          <c:xVal>
            <c:numRef>
              <c:f>Feuil1!$A$2:$A$5</c:f>
              <c:numCache>
                <c:formatCode>General</c:formatCode>
                <c:ptCount val="4"/>
                <c:pt idx="0">
                  <c:v>0</c:v>
                </c:pt>
                <c:pt idx="1">
                  <c:v>7</c:v>
                </c:pt>
                <c:pt idx="2">
                  <c:v>28</c:v>
                </c:pt>
                <c:pt idx="3">
                  <c:v>90</c:v>
                </c:pt>
              </c:numCache>
            </c:numRef>
          </c:xVal>
          <c:yVal>
            <c:numRef>
              <c:f>Feuil1!$C$2:$C$5</c:f>
              <c:numCache>
                <c:formatCode>General</c:formatCode>
                <c:ptCount val="4"/>
                <c:pt idx="0">
                  <c:v>0</c:v>
                </c:pt>
                <c:pt idx="1">
                  <c:v>17.309999999999999</c:v>
                </c:pt>
                <c:pt idx="2">
                  <c:v>22.79</c:v>
                </c:pt>
                <c:pt idx="3">
                  <c:v>30.779</c:v>
                </c:pt>
              </c:numCache>
            </c:numRef>
          </c:yVal>
        </c:ser>
        <c:ser>
          <c:idx val="2"/>
          <c:order val="2"/>
          <c:tx>
            <c:strRef>
              <c:f>Feuil1!$D$1</c:f>
              <c:strCache>
                <c:ptCount val="1"/>
                <c:pt idx="0">
                  <c:v>Région3</c:v>
                </c:pt>
              </c:strCache>
            </c:strRef>
          </c:tx>
          <c:xVal>
            <c:numRef>
              <c:f>Feuil1!$A$2:$A$5</c:f>
              <c:numCache>
                <c:formatCode>General</c:formatCode>
                <c:ptCount val="4"/>
                <c:pt idx="0">
                  <c:v>0</c:v>
                </c:pt>
                <c:pt idx="1">
                  <c:v>7</c:v>
                </c:pt>
                <c:pt idx="2">
                  <c:v>28</c:v>
                </c:pt>
                <c:pt idx="3">
                  <c:v>90</c:v>
                </c:pt>
              </c:numCache>
            </c:numRef>
          </c:xVal>
          <c:yVal>
            <c:numRef>
              <c:f>Feuil1!$D$2:$D$5</c:f>
              <c:numCache>
                <c:formatCode>General</c:formatCode>
                <c:ptCount val="4"/>
                <c:pt idx="0">
                  <c:v>0</c:v>
                </c:pt>
                <c:pt idx="1">
                  <c:v>26.08</c:v>
                </c:pt>
                <c:pt idx="2">
                  <c:v>29.021999999999988</c:v>
                </c:pt>
                <c:pt idx="3">
                  <c:v>39.192000000000213</c:v>
                </c:pt>
              </c:numCache>
            </c:numRef>
          </c:yVal>
        </c:ser>
        <c:axId val="80442496"/>
        <c:axId val="80444416"/>
      </c:scatterChart>
      <c:valAx>
        <c:axId val="80442496"/>
        <c:scaling>
          <c:orientation val="minMax"/>
          <c:max val="90"/>
          <c:min val="0"/>
        </c:scaling>
        <c:axPos val="b"/>
        <c:majorGridlines/>
        <c:title>
          <c:tx>
            <c:rich>
              <a:bodyPr/>
              <a:lstStyle/>
              <a:p>
                <a:pPr>
                  <a:defRPr/>
                </a:pPr>
                <a:r>
                  <a:rPr lang="fr-FR" dirty="0"/>
                  <a:t>Temps(j)</a:t>
                </a:r>
              </a:p>
            </c:rich>
          </c:tx>
          <c:layout>
            <c:manualLayout>
              <c:xMode val="edge"/>
              <c:yMode val="edge"/>
              <c:x val="0.49369369369369381"/>
              <c:y val="0.93034825870646753"/>
            </c:manualLayout>
          </c:layout>
        </c:title>
        <c:numFmt formatCode="General" sourceLinked="1"/>
        <c:tickLblPos val="nextTo"/>
        <c:txPr>
          <a:bodyPr rot="0" vert="horz"/>
          <a:lstStyle/>
          <a:p>
            <a:pPr>
              <a:defRPr/>
            </a:pPr>
            <a:endParaRPr lang="fr-FR"/>
          </a:p>
        </c:txPr>
        <c:crossAx val="80444416"/>
        <c:crosses val="autoZero"/>
        <c:crossBetween val="midCat"/>
        <c:majorUnit val="10"/>
        <c:minorUnit val="1"/>
      </c:valAx>
      <c:valAx>
        <c:axId val="80444416"/>
        <c:scaling>
          <c:orientation val="minMax"/>
          <c:min val="0"/>
        </c:scaling>
        <c:axPos val="l"/>
        <c:majorGridlines/>
        <c:title>
          <c:tx>
            <c:rich>
              <a:bodyPr/>
              <a:lstStyle/>
              <a:p>
                <a:pPr>
                  <a:defRPr/>
                </a:pPr>
                <a:r>
                  <a:rPr lang="fr-FR" dirty="0"/>
                  <a:t>Résistance a la compression(MPa)</a:t>
                </a:r>
              </a:p>
            </c:rich>
          </c:tx>
          <c:layout>
            <c:manualLayout>
              <c:xMode val="edge"/>
              <c:yMode val="edge"/>
              <c:x val="2.1621621621621682E-2"/>
              <c:y val="0.15920398009950604"/>
            </c:manualLayout>
          </c:layout>
        </c:title>
        <c:numFmt formatCode="General" sourceLinked="1"/>
        <c:tickLblPos val="nextTo"/>
        <c:txPr>
          <a:bodyPr rot="0" vert="horz"/>
          <a:lstStyle/>
          <a:p>
            <a:pPr>
              <a:defRPr/>
            </a:pPr>
            <a:endParaRPr lang="fr-FR"/>
          </a:p>
        </c:txPr>
        <c:crossAx val="80442496"/>
        <c:crosses val="autoZero"/>
        <c:crossBetween val="midCat"/>
        <c:majorUnit val="10"/>
        <c:minorUnit val="2"/>
      </c:valAx>
    </c:plotArea>
    <c:legend>
      <c:legendPos val="r"/>
      <c:layout>
        <c:manualLayout>
          <c:xMode val="edge"/>
          <c:yMode val="edge"/>
          <c:x val="0.63963963963965853"/>
          <c:y val="0.59271661144544929"/>
          <c:w val="0.27567567567568235"/>
          <c:h val="0.21822866851177344"/>
        </c:manualLayout>
      </c:layout>
    </c:legend>
    <c:plotVisOnly val="1"/>
    <c:dispBlanksAs val="gap"/>
  </c:chart>
  <c:spPr>
    <a:ln>
      <a:solidFill>
        <a:schemeClr val="tx1"/>
      </a:solidFill>
    </a:ln>
  </c:spPr>
  <c:txPr>
    <a:bodyPr/>
    <a:lstStyle/>
    <a:p>
      <a:pPr>
        <a:defRPr sz="1800"/>
      </a:pPr>
      <a:endParaRPr lang="fr-FR"/>
    </a:p>
  </c:txPr>
  <c:externalData r:id="rId1"/>
  <c:userShapes r:id="rId2"/>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fr-FR"/>
  <c:style val="26"/>
  <c:chart>
    <c:plotArea>
      <c:layout>
        <c:manualLayout>
          <c:layoutTarget val="inner"/>
          <c:xMode val="edge"/>
          <c:yMode val="edge"/>
          <c:x val="0.13971186398700094"/>
          <c:y val="3.4825942151881055E-2"/>
          <c:w val="0.83063063063064346"/>
          <c:h val="0.81094527363185986"/>
        </c:manualLayout>
      </c:layout>
      <c:scatterChart>
        <c:scatterStyle val="lineMarker"/>
        <c:ser>
          <c:idx val="0"/>
          <c:order val="0"/>
          <c:tx>
            <c:strRef>
              <c:f>Feuil1!$B$1</c:f>
              <c:strCache>
                <c:ptCount val="1"/>
                <c:pt idx="0">
                  <c:v>Région1</c:v>
                </c:pt>
              </c:strCache>
            </c:strRef>
          </c:tx>
          <c:xVal>
            <c:numRef>
              <c:f>Feuil1!$A$2:$A$5</c:f>
              <c:numCache>
                <c:formatCode>General</c:formatCode>
                <c:ptCount val="4"/>
                <c:pt idx="0">
                  <c:v>0</c:v>
                </c:pt>
                <c:pt idx="1">
                  <c:v>7</c:v>
                </c:pt>
                <c:pt idx="2">
                  <c:v>28</c:v>
                </c:pt>
                <c:pt idx="3">
                  <c:v>90</c:v>
                </c:pt>
              </c:numCache>
            </c:numRef>
          </c:xVal>
          <c:yVal>
            <c:numRef>
              <c:f>Feuil1!$B$2:$B$5</c:f>
              <c:numCache>
                <c:formatCode>General</c:formatCode>
                <c:ptCount val="4"/>
                <c:pt idx="0">
                  <c:v>0</c:v>
                </c:pt>
                <c:pt idx="1">
                  <c:v>5.8599999999999985</c:v>
                </c:pt>
                <c:pt idx="2">
                  <c:v>6</c:v>
                </c:pt>
                <c:pt idx="3">
                  <c:v>8.0380000000000003</c:v>
                </c:pt>
              </c:numCache>
            </c:numRef>
          </c:yVal>
        </c:ser>
        <c:ser>
          <c:idx val="1"/>
          <c:order val="1"/>
          <c:tx>
            <c:strRef>
              <c:f>Feuil1!$C$1</c:f>
              <c:strCache>
                <c:ptCount val="1"/>
                <c:pt idx="0">
                  <c:v>Région2</c:v>
                </c:pt>
              </c:strCache>
            </c:strRef>
          </c:tx>
          <c:xVal>
            <c:numRef>
              <c:f>Feuil1!$A$2:$A$5</c:f>
              <c:numCache>
                <c:formatCode>General</c:formatCode>
                <c:ptCount val="4"/>
                <c:pt idx="0">
                  <c:v>0</c:v>
                </c:pt>
                <c:pt idx="1">
                  <c:v>7</c:v>
                </c:pt>
                <c:pt idx="2">
                  <c:v>28</c:v>
                </c:pt>
                <c:pt idx="3">
                  <c:v>90</c:v>
                </c:pt>
              </c:numCache>
            </c:numRef>
          </c:xVal>
          <c:yVal>
            <c:numRef>
              <c:f>Feuil1!$C$2:$C$5</c:f>
              <c:numCache>
                <c:formatCode>General</c:formatCode>
                <c:ptCount val="4"/>
                <c:pt idx="0">
                  <c:v>0</c:v>
                </c:pt>
                <c:pt idx="1">
                  <c:v>4.1539999999999955</c:v>
                </c:pt>
                <c:pt idx="2">
                  <c:v>5.4</c:v>
                </c:pt>
                <c:pt idx="3">
                  <c:v>7.2869999999999999</c:v>
                </c:pt>
              </c:numCache>
            </c:numRef>
          </c:yVal>
        </c:ser>
        <c:ser>
          <c:idx val="2"/>
          <c:order val="2"/>
          <c:tx>
            <c:strRef>
              <c:f>Feuil1!$D$1</c:f>
              <c:strCache>
                <c:ptCount val="1"/>
                <c:pt idx="0">
                  <c:v>Région3</c:v>
                </c:pt>
              </c:strCache>
            </c:strRef>
          </c:tx>
          <c:xVal>
            <c:numRef>
              <c:f>Feuil1!$A$2:$A$5</c:f>
              <c:numCache>
                <c:formatCode>General</c:formatCode>
                <c:ptCount val="4"/>
                <c:pt idx="0">
                  <c:v>0</c:v>
                </c:pt>
                <c:pt idx="1">
                  <c:v>7</c:v>
                </c:pt>
                <c:pt idx="2">
                  <c:v>28</c:v>
                </c:pt>
                <c:pt idx="3">
                  <c:v>90</c:v>
                </c:pt>
              </c:numCache>
            </c:numRef>
          </c:xVal>
          <c:yVal>
            <c:numRef>
              <c:f>Feuil1!$D$2:$D$5</c:f>
              <c:numCache>
                <c:formatCode>General</c:formatCode>
                <c:ptCount val="4"/>
                <c:pt idx="0">
                  <c:v>0</c:v>
                </c:pt>
                <c:pt idx="1">
                  <c:v>5.8369999999999997</c:v>
                </c:pt>
                <c:pt idx="2">
                  <c:v>6.3219999999999965</c:v>
                </c:pt>
                <c:pt idx="3">
                  <c:v>8.5360000000000014</c:v>
                </c:pt>
              </c:numCache>
            </c:numRef>
          </c:yVal>
        </c:ser>
        <c:axId val="79421440"/>
        <c:axId val="79423360"/>
      </c:scatterChart>
      <c:valAx>
        <c:axId val="79421440"/>
        <c:scaling>
          <c:orientation val="minMax"/>
          <c:max val="90"/>
          <c:min val="0"/>
        </c:scaling>
        <c:axPos val="b"/>
        <c:majorGridlines/>
        <c:title>
          <c:tx>
            <c:rich>
              <a:bodyPr/>
              <a:lstStyle/>
              <a:p>
                <a:pPr>
                  <a:defRPr/>
                </a:pPr>
                <a:r>
                  <a:rPr lang="fr-FR" dirty="0"/>
                  <a:t>Temps(j)</a:t>
                </a:r>
              </a:p>
            </c:rich>
          </c:tx>
          <c:layout>
            <c:manualLayout>
              <c:xMode val="edge"/>
              <c:yMode val="edge"/>
              <c:x val="0.49369369369369381"/>
              <c:y val="0.93034825870646753"/>
            </c:manualLayout>
          </c:layout>
        </c:title>
        <c:numFmt formatCode="General" sourceLinked="1"/>
        <c:tickLblPos val="nextTo"/>
        <c:txPr>
          <a:bodyPr rot="0" vert="horz"/>
          <a:lstStyle/>
          <a:p>
            <a:pPr>
              <a:defRPr/>
            </a:pPr>
            <a:endParaRPr lang="fr-FR"/>
          </a:p>
        </c:txPr>
        <c:crossAx val="79423360"/>
        <c:crosses val="autoZero"/>
        <c:crossBetween val="midCat"/>
        <c:majorUnit val="10"/>
        <c:minorUnit val="1"/>
      </c:valAx>
      <c:valAx>
        <c:axId val="79423360"/>
        <c:scaling>
          <c:orientation val="minMax"/>
          <c:min val="0"/>
        </c:scaling>
        <c:axPos val="l"/>
        <c:majorGridlines/>
        <c:title>
          <c:tx>
            <c:rich>
              <a:bodyPr/>
              <a:lstStyle/>
              <a:p>
                <a:pPr>
                  <a:defRPr/>
                </a:pPr>
                <a:r>
                  <a:rPr lang="fr-FR" dirty="0"/>
                  <a:t>Résistance a la traction par flexion (MPa)</a:t>
                </a:r>
              </a:p>
            </c:rich>
          </c:tx>
          <c:layout>
            <c:manualLayout>
              <c:xMode val="edge"/>
              <c:yMode val="edge"/>
              <c:x val="1.4362982028649758E-2"/>
              <c:y val="7.6235286124369403E-2"/>
            </c:manualLayout>
          </c:layout>
        </c:title>
        <c:numFmt formatCode="General" sourceLinked="1"/>
        <c:tickLblPos val="nextTo"/>
        <c:txPr>
          <a:bodyPr rot="0" vert="horz"/>
          <a:lstStyle/>
          <a:p>
            <a:pPr>
              <a:defRPr/>
            </a:pPr>
            <a:endParaRPr lang="fr-FR"/>
          </a:p>
        </c:txPr>
        <c:crossAx val="79421440"/>
        <c:crosses val="autoZero"/>
        <c:crossBetween val="midCat"/>
        <c:majorUnit val="10"/>
        <c:minorUnit val="2"/>
      </c:valAx>
    </c:plotArea>
    <c:legend>
      <c:legendPos val="r"/>
      <c:layout>
        <c:manualLayout>
          <c:xMode val="edge"/>
          <c:yMode val="edge"/>
          <c:x val="0.63963963963965886"/>
          <c:y val="0.69651741293532354"/>
          <c:w val="0.27567567567568246"/>
          <c:h val="0.11442786069651741"/>
        </c:manualLayout>
      </c:layout>
    </c:legend>
    <c:plotVisOnly val="1"/>
    <c:dispBlanksAs val="gap"/>
  </c:chart>
  <c:spPr>
    <a:ln>
      <a:solidFill>
        <a:schemeClr val="tx1"/>
      </a:solidFill>
    </a:ln>
  </c:spPr>
  <c:txPr>
    <a:bodyPr/>
    <a:lstStyle/>
    <a:p>
      <a:pPr>
        <a:defRPr sz="1800"/>
      </a:pPr>
      <a:endParaRPr lang="fr-FR"/>
    </a:p>
  </c:txPr>
  <c:externalData r:id="rId1"/>
  <c:userShapes r:id="rId2"/>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fr-FR"/>
  <c:style val="26"/>
  <c:chart>
    <c:plotArea>
      <c:layout>
        <c:manualLayout>
          <c:layoutTarget val="inner"/>
          <c:xMode val="edge"/>
          <c:yMode val="edge"/>
          <c:x val="0.13873873873873874"/>
          <c:y val="3.4825870646766302E-2"/>
          <c:w val="0.83063063063064424"/>
          <c:h val="0.81094527363186109"/>
        </c:manualLayout>
      </c:layout>
      <c:scatterChart>
        <c:scatterStyle val="lineMarker"/>
        <c:ser>
          <c:idx val="0"/>
          <c:order val="0"/>
          <c:tx>
            <c:strRef>
              <c:f>Feuil1!$B$1</c:f>
              <c:strCache>
                <c:ptCount val="1"/>
                <c:pt idx="0">
                  <c:v>Région1</c:v>
                </c:pt>
              </c:strCache>
            </c:strRef>
          </c:tx>
          <c:xVal>
            <c:numRef>
              <c:f>Feuil1!$A$2:$A$5</c:f>
              <c:numCache>
                <c:formatCode>General</c:formatCode>
                <c:ptCount val="4"/>
                <c:pt idx="0">
                  <c:v>0</c:v>
                </c:pt>
                <c:pt idx="1">
                  <c:v>7</c:v>
                </c:pt>
                <c:pt idx="2">
                  <c:v>28</c:v>
                </c:pt>
                <c:pt idx="3">
                  <c:v>90</c:v>
                </c:pt>
              </c:numCache>
            </c:numRef>
          </c:xVal>
          <c:yVal>
            <c:numRef>
              <c:f>Feuil1!$B$2:$B$5</c:f>
              <c:numCache>
                <c:formatCode>General</c:formatCode>
                <c:ptCount val="4"/>
                <c:pt idx="0">
                  <c:v>0</c:v>
                </c:pt>
                <c:pt idx="1">
                  <c:v>9.3700000000000028</c:v>
                </c:pt>
                <c:pt idx="2">
                  <c:v>14.078000000000001</c:v>
                </c:pt>
                <c:pt idx="3">
                  <c:v>19.010999999999999</c:v>
                </c:pt>
              </c:numCache>
            </c:numRef>
          </c:yVal>
        </c:ser>
        <c:ser>
          <c:idx val="1"/>
          <c:order val="1"/>
          <c:tx>
            <c:strRef>
              <c:f>Feuil1!$C$1</c:f>
              <c:strCache>
                <c:ptCount val="1"/>
                <c:pt idx="0">
                  <c:v>Région2</c:v>
                </c:pt>
              </c:strCache>
            </c:strRef>
          </c:tx>
          <c:xVal>
            <c:numRef>
              <c:f>Feuil1!$A$2:$A$5</c:f>
              <c:numCache>
                <c:formatCode>General</c:formatCode>
                <c:ptCount val="4"/>
                <c:pt idx="0">
                  <c:v>0</c:v>
                </c:pt>
                <c:pt idx="1">
                  <c:v>7</c:v>
                </c:pt>
                <c:pt idx="2">
                  <c:v>28</c:v>
                </c:pt>
                <c:pt idx="3">
                  <c:v>90</c:v>
                </c:pt>
              </c:numCache>
            </c:numRef>
          </c:xVal>
          <c:yVal>
            <c:numRef>
              <c:f>Feuil1!$C$2:$C$5</c:f>
              <c:numCache>
                <c:formatCode>General</c:formatCode>
                <c:ptCount val="4"/>
                <c:pt idx="0">
                  <c:v>0</c:v>
                </c:pt>
                <c:pt idx="1">
                  <c:v>7.875</c:v>
                </c:pt>
                <c:pt idx="2">
                  <c:v>12.146000000000001</c:v>
                </c:pt>
                <c:pt idx="3">
                  <c:v>16.401999999999987</c:v>
                </c:pt>
              </c:numCache>
            </c:numRef>
          </c:yVal>
        </c:ser>
        <c:ser>
          <c:idx val="2"/>
          <c:order val="2"/>
          <c:tx>
            <c:strRef>
              <c:f>Feuil1!$D$1</c:f>
              <c:strCache>
                <c:ptCount val="1"/>
                <c:pt idx="0">
                  <c:v>Région3</c:v>
                </c:pt>
              </c:strCache>
            </c:strRef>
          </c:tx>
          <c:xVal>
            <c:numRef>
              <c:f>Feuil1!$A$2:$A$5</c:f>
              <c:numCache>
                <c:formatCode>General</c:formatCode>
                <c:ptCount val="4"/>
                <c:pt idx="0">
                  <c:v>0</c:v>
                </c:pt>
                <c:pt idx="1">
                  <c:v>7</c:v>
                </c:pt>
                <c:pt idx="2">
                  <c:v>28</c:v>
                </c:pt>
                <c:pt idx="3">
                  <c:v>90</c:v>
                </c:pt>
              </c:numCache>
            </c:numRef>
          </c:xVal>
          <c:yVal>
            <c:numRef>
              <c:f>Feuil1!$D$2:$D$5</c:f>
              <c:numCache>
                <c:formatCode>General</c:formatCode>
                <c:ptCount val="4"/>
                <c:pt idx="0">
                  <c:v>0</c:v>
                </c:pt>
                <c:pt idx="1">
                  <c:v>8.2510000000000012</c:v>
                </c:pt>
                <c:pt idx="2">
                  <c:v>15.211</c:v>
                </c:pt>
                <c:pt idx="3">
                  <c:v>20.541</c:v>
                </c:pt>
              </c:numCache>
            </c:numRef>
          </c:yVal>
        </c:ser>
        <c:axId val="80811520"/>
        <c:axId val="80813440"/>
      </c:scatterChart>
      <c:valAx>
        <c:axId val="80811520"/>
        <c:scaling>
          <c:orientation val="minMax"/>
          <c:max val="90"/>
          <c:min val="0"/>
        </c:scaling>
        <c:axPos val="b"/>
        <c:majorGridlines/>
        <c:title>
          <c:tx>
            <c:rich>
              <a:bodyPr/>
              <a:lstStyle/>
              <a:p>
                <a:pPr>
                  <a:defRPr/>
                </a:pPr>
                <a:r>
                  <a:rPr lang="fr-FR" dirty="0"/>
                  <a:t>Temps(j)</a:t>
                </a:r>
              </a:p>
            </c:rich>
          </c:tx>
          <c:layout>
            <c:manualLayout>
              <c:xMode val="edge"/>
              <c:yMode val="edge"/>
              <c:x val="0.49369369369369381"/>
              <c:y val="0.93034825870646753"/>
            </c:manualLayout>
          </c:layout>
        </c:title>
        <c:numFmt formatCode="General" sourceLinked="1"/>
        <c:tickLblPos val="nextTo"/>
        <c:txPr>
          <a:bodyPr rot="0" vert="horz"/>
          <a:lstStyle/>
          <a:p>
            <a:pPr>
              <a:defRPr/>
            </a:pPr>
            <a:endParaRPr lang="fr-FR"/>
          </a:p>
        </c:txPr>
        <c:crossAx val="80813440"/>
        <c:crosses val="autoZero"/>
        <c:crossBetween val="midCat"/>
        <c:majorUnit val="10"/>
        <c:minorUnit val="1"/>
      </c:valAx>
      <c:valAx>
        <c:axId val="80813440"/>
        <c:scaling>
          <c:orientation val="minMax"/>
          <c:min val="0"/>
        </c:scaling>
        <c:axPos val="l"/>
        <c:majorGridlines/>
        <c:title>
          <c:tx>
            <c:rich>
              <a:bodyPr/>
              <a:lstStyle/>
              <a:p>
                <a:pPr>
                  <a:defRPr/>
                </a:pPr>
                <a:r>
                  <a:rPr lang="fr-FR" dirty="0"/>
                  <a:t>Résistance a la traction par fendage (MPa)</a:t>
                </a:r>
              </a:p>
            </c:rich>
          </c:tx>
          <c:layout>
            <c:manualLayout>
              <c:xMode val="edge"/>
              <c:yMode val="edge"/>
              <c:x val="1.4362982028649758E-2"/>
              <c:y val="6.627904393943157E-2"/>
            </c:manualLayout>
          </c:layout>
        </c:title>
        <c:numFmt formatCode="General" sourceLinked="1"/>
        <c:tickLblPos val="nextTo"/>
        <c:txPr>
          <a:bodyPr rot="0" vert="horz"/>
          <a:lstStyle/>
          <a:p>
            <a:pPr>
              <a:defRPr/>
            </a:pPr>
            <a:endParaRPr lang="fr-FR"/>
          </a:p>
        </c:txPr>
        <c:crossAx val="80811520"/>
        <c:crosses val="autoZero"/>
        <c:crossBetween val="midCat"/>
        <c:majorUnit val="10"/>
        <c:minorUnit val="2"/>
      </c:valAx>
    </c:plotArea>
    <c:legend>
      <c:legendPos val="r"/>
      <c:layout>
        <c:manualLayout>
          <c:xMode val="edge"/>
          <c:yMode val="edge"/>
          <c:x val="0.63963963963966008"/>
          <c:y val="0.69651741293532354"/>
          <c:w val="0.27567567567568291"/>
          <c:h val="0.11442786069651741"/>
        </c:manualLayout>
      </c:layout>
    </c:legend>
    <c:plotVisOnly val="1"/>
    <c:dispBlanksAs val="gap"/>
  </c:chart>
  <c:spPr>
    <a:ln>
      <a:solidFill>
        <a:schemeClr val="tx1"/>
      </a:solidFill>
    </a:ln>
  </c:spPr>
  <c:txPr>
    <a:bodyPr/>
    <a:lstStyle/>
    <a:p>
      <a:pPr>
        <a:defRPr sz="1800"/>
      </a:pPr>
      <a:endParaRPr lang="fr-FR"/>
    </a:p>
  </c:txPr>
  <c:externalData r:id="rId1"/>
  <c:userShapes r:id="rId2"/>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fr-FR"/>
  <c:style val="26"/>
  <c:chart>
    <c:plotArea>
      <c:layout>
        <c:manualLayout>
          <c:layoutTarget val="inner"/>
          <c:xMode val="edge"/>
          <c:yMode val="edge"/>
          <c:x val="0.14012762467191586"/>
          <c:y val="2.9295248762371977E-2"/>
          <c:w val="0.83063063063064346"/>
          <c:h val="0.81094527363185986"/>
        </c:manualLayout>
      </c:layout>
      <c:scatterChart>
        <c:scatterStyle val="lineMarker"/>
        <c:ser>
          <c:idx val="0"/>
          <c:order val="0"/>
          <c:tx>
            <c:strRef>
              <c:f>Feuil1!$B$1</c:f>
              <c:strCache>
                <c:ptCount val="1"/>
                <c:pt idx="0">
                  <c:v>Région1</c:v>
                </c:pt>
              </c:strCache>
            </c:strRef>
          </c:tx>
          <c:xVal>
            <c:numRef>
              <c:f>Feuil1!$A$2:$A$5</c:f>
              <c:numCache>
                <c:formatCode>General</c:formatCode>
                <c:ptCount val="4"/>
                <c:pt idx="0">
                  <c:v>0</c:v>
                </c:pt>
                <c:pt idx="1">
                  <c:v>7</c:v>
                </c:pt>
                <c:pt idx="2">
                  <c:v>28</c:v>
                </c:pt>
                <c:pt idx="3">
                  <c:v>90</c:v>
                </c:pt>
              </c:numCache>
            </c:numRef>
          </c:xVal>
          <c:yVal>
            <c:numRef>
              <c:f>Feuil1!$B$2:$B$5</c:f>
              <c:numCache>
                <c:formatCode>General</c:formatCode>
                <c:ptCount val="4"/>
                <c:pt idx="0">
                  <c:v>0</c:v>
                </c:pt>
                <c:pt idx="1">
                  <c:v>20.757000000000001</c:v>
                </c:pt>
                <c:pt idx="2">
                  <c:v>27.303000000000001</c:v>
                </c:pt>
                <c:pt idx="3">
                  <c:v>36.871000000000002</c:v>
                </c:pt>
              </c:numCache>
            </c:numRef>
          </c:yVal>
        </c:ser>
        <c:ser>
          <c:idx val="1"/>
          <c:order val="1"/>
          <c:tx>
            <c:strRef>
              <c:f>Feuil1!$C$1</c:f>
              <c:strCache>
                <c:ptCount val="1"/>
                <c:pt idx="0">
                  <c:v>Région2</c:v>
                </c:pt>
              </c:strCache>
            </c:strRef>
          </c:tx>
          <c:xVal>
            <c:numRef>
              <c:f>Feuil1!$A$2:$A$5</c:f>
              <c:numCache>
                <c:formatCode>General</c:formatCode>
                <c:ptCount val="4"/>
                <c:pt idx="0">
                  <c:v>0</c:v>
                </c:pt>
                <c:pt idx="1">
                  <c:v>7</c:v>
                </c:pt>
                <c:pt idx="2">
                  <c:v>28</c:v>
                </c:pt>
                <c:pt idx="3">
                  <c:v>90</c:v>
                </c:pt>
              </c:numCache>
            </c:numRef>
          </c:xVal>
          <c:yVal>
            <c:numRef>
              <c:f>Feuil1!$C$2:$C$5</c:f>
              <c:numCache>
                <c:formatCode>General</c:formatCode>
                <c:ptCount val="4"/>
                <c:pt idx="0">
                  <c:v>0</c:v>
                </c:pt>
                <c:pt idx="1">
                  <c:v>19.635000000000005</c:v>
                </c:pt>
                <c:pt idx="2">
                  <c:v>24.831000000000031</c:v>
                </c:pt>
                <c:pt idx="3">
                  <c:v>33.532000000000011</c:v>
                </c:pt>
              </c:numCache>
            </c:numRef>
          </c:yVal>
        </c:ser>
        <c:ser>
          <c:idx val="2"/>
          <c:order val="2"/>
          <c:tx>
            <c:strRef>
              <c:f>Feuil1!$D$1</c:f>
              <c:strCache>
                <c:ptCount val="1"/>
                <c:pt idx="0">
                  <c:v>Région3</c:v>
                </c:pt>
              </c:strCache>
            </c:strRef>
          </c:tx>
          <c:xVal>
            <c:numRef>
              <c:f>Feuil1!$A$2:$A$5</c:f>
              <c:numCache>
                <c:formatCode>General</c:formatCode>
                <c:ptCount val="4"/>
                <c:pt idx="0">
                  <c:v>0</c:v>
                </c:pt>
                <c:pt idx="1">
                  <c:v>7</c:v>
                </c:pt>
                <c:pt idx="2">
                  <c:v>28</c:v>
                </c:pt>
                <c:pt idx="3">
                  <c:v>90</c:v>
                </c:pt>
              </c:numCache>
            </c:numRef>
          </c:xVal>
          <c:yVal>
            <c:numRef>
              <c:f>Feuil1!$D$2:$D$5</c:f>
              <c:numCache>
                <c:formatCode>General</c:formatCode>
                <c:ptCount val="4"/>
                <c:pt idx="0">
                  <c:v>0</c:v>
                </c:pt>
                <c:pt idx="1">
                  <c:v>20.567999999999987</c:v>
                </c:pt>
                <c:pt idx="2">
                  <c:v>27.238</c:v>
                </c:pt>
                <c:pt idx="3">
                  <c:v>36.782000000000011</c:v>
                </c:pt>
              </c:numCache>
            </c:numRef>
          </c:yVal>
        </c:ser>
        <c:axId val="82418304"/>
        <c:axId val="80970496"/>
      </c:scatterChart>
      <c:valAx>
        <c:axId val="82418304"/>
        <c:scaling>
          <c:orientation val="minMax"/>
          <c:max val="90"/>
          <c:min val="0"/>
        </c:scaling>
        <c:axPos val="b"/>
        <c:majorGridlines/>
        <c:title>
          <c:tx>
            <c:rich>
              <a:bodyPr/>
              <a:lstStyle/>
              <a:p>
                <a:pPr>
                  <a:defRPr/>
                </a:pPr>
                <a:r>
                  <a:rPr lang="fr-FR" dirty="0"/>
                  <a:t>Temps(j)</a:t>
                </a:r>
              </a:p>
            </c:rich>
          </c:tx>
          <c:layout>
            <c:manualLayout>
              <c:xMode val="edge"/>
              <c:yMode val="edge"/>
              <c:x val="0.49369369369369381"/>
              <c:y val="0.93034825870646753"/>
            </c:manualLayout>
          </c:layout>
        </c:title>
        <c:numFmt formatCode="General" sourceLinked="1"/>
        <c:tickLblPos val="nextTo"/>
        <c:txPr>
          <a:bodyPr rot="0" vert="horz"/>
          <a:lstStyle/>
          <a:p>
            <a:pPr>
              <a:defRPr/>
            </a:pPr>
            <a:endParaRPr lang="fr-FR"/>
          </a:p>
        </c:txPr>
        <c:crossAx val="80970496"/>
        <c:crosses val="autoZero"/>
        <c:crossBetween val="midCat"/>
        <c:majorUnit val="10"/>
        <c:minorUnit val="1"/>
      </c:valAx>
      <c:valAx>
        <c:axId val="80970496"/>
        <c:scaling>
          <c:orientation val="minMax"/>
          <c:min val="0"/>
        </c:scaling>
        <c:axPos val="l"/>
        <c:majorGridlines/>
        <c:title>
          <c:tx>
            <c:rich>
              <a:bodyPr/>
              <a:lstStyle/>
              <a:p>
                <a:pPr>
                  <a:defRPr/>
                </a:pPr>
                <a:r>
                  <a:rPr lang="fr-FR" dirty="0"/>
                  <a:t>Résistance a la compression(MPa)</a:t>
                </a:r>
              </a:p>
            </c:rich>
          </c:tx>
          <c:layout>
            <c:manualLayout>
              <c:xMode val="edge"/>
              <c:yMode val="edge"/>
              <c:x val="2.1621621621621682E-2"/>
              <c:y val="0.15920398009950609"/>
            </c:manualLayout>
          </c:layout>
        </c:title>
        <c:numFmt formatCode="General" sourceLinked="1"/>
        <c:tickLblPos val="nextTo"/>
        <c:txPr>
          <a:bodyPr rot="0" vert="horz"/>
          <a:lstStyle/>
          <a:p>
            <a:pPr>
              <a:defRPr/>
            </a:pPr>
            <a:endParaRPr lang="fr-FR"/>
          </a:p>
        </c:txPr>
        <c:crossAx val="82418304"/>
        <c:crosses val="autoZero"/>
        <c:crossBetween val="midCat"/>
        <c:majorUnit val="10"/>
        <c:minorUnit val="2"/>
      </c:valAx>
    </c:plotArea>
    <c:legend>
      <c:legendPos val="r"/>
      <c:layout>
        <c:manualLayout>
          <c:xMode val="edge"/>
          <c:yMode val="edge"/>
          <c:x val="0.63963963963965886"/>
          <c:y val="0.69651741293532354"/>
          <c:w val="0.27567567567568246"/>
          <c:h val="0.11442786069651741"/>
        </c:manualLayout>
      </c:layout>
    </c:legend>
    <c:plotVisOnly val="1"/>
    <c:dispBlanksAs val="gap"/>
  </c:chart>
  <c:spPr>
    <a:ln>
      <a:solidFill>
        <a:schemeClr val="tx1"/>
      </a:solidFill>
    </a:ln>
  </c:spPr>
  <c:txPr>
    <a:bodyPr/>
    <a:lstStyle/>
    <a:p>
      <a:pPr>
        <a:defRPr sz="1800"/>
      </a:pPr>
      <a:endParaRPr lang="fr-FR"/>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fr-FR"/>
  <c:style val="26"/>
  <c:chart>
    <c:autoTitleDeleted val="1"/>
    <c:plotArea>
      <c:layout>
        <c:manualLayout>
          <c:layoutTarget val="inner"/>
          <c:xMode val="edge"/>
          <c:yMode val="edge"/>
          <c:x val="0.10162195551673379"/>
          <c:y val="6.8310340339688982E-2"/>
          <c:w val="0.81853899440933919"/>
          <c:h val="0.79792746113989665"/>
        </c:manualLayout>
      </c:layout>
      <c:scatterChart>
        <c:scatterStyle val="lineMarker"/>
        <c:ser>
          <c:idx val="0"/>
          <c:order val="0"/>
          <c:tx>
            <c:strRef>
              <c:f>Sheet1!$A$2</c:f>
              <c:strCache>
                <c:ptCount val="1"/>
                <c:pt idx="0">
                  <c:v>Fuseau min</c:v>
                </c:pt>
              </c:strCache>
            </c:strRef>
          </c:tx>
          <c:xVal>
            <c:numRef>
              <c:f>Sheet1!$B$1:$J$1</c:f>
              <c:numCache>
                <c:formatCode>General</c:formatCode>
                <c:ptCount val="9"/>
                <c:pt idx="0">
                  <c:v>25</c:v>
                </c:pt>
                <c:pt idx="1">
                  <c:v>20</c:v>
                </c:pt>
                <c:pt idx="2">
                  <c:v>16</c:v>
                </c:pt>
                <c:pt idx="3">
                  <c:v>12</c:v>
                </c:pt>
                <c:pt idx="4">
                  <c:v>10</c:v>
                </c:pt>
                <c:pt idx="5">
                  <c:v>8</c:v>
                </c:pt>
                <c:pt idx="6">
                  <c:v>6.3</c:v>
                </c:pt>
                <c:pt idx="7">
                  <c:v>5</c:v>
                </c:pt>
                <c:pt idx="8">
                  <c:v>2.5</c:v>
                </c:pt>
              </c:numCache>
            </c:numRef>
          </c:xVal>
          <c:yVal>
            <c:numRef>
              <c:f>Sheet1!$B$2:$J$2</c:f>
              <c:numCache>
                <c:formatCode>General</c:formatCode>
                <c:ptCount val="9"/>
                <c:pt idx="0">
                  <c:v>100</c:v>
                </c:pt>
                <c:pt idx="1">
                  <c:v>100</c:v>
                </c:pt>
                <c:pt idx="2">
                  <c:v>89.149999999999991</c:v>
                </c:pt>
                <c:pt idx="3">
                  <c:v>58.92</c:v>
                </c:pt>
                <c:pt idx="4">
                  <c:v>38</c:v>
                </c:pt>
                <c:pt idx="5">
                  <c:v>18.25</c:v>
                </c:pt>
                <c:pt idx="6">
                  <c:v>8</c:v>
                </c:pt>
                <c:pt idx="7">
                  <c:v>0</c:v>
                </c:pt>
                <c:pt idx="8">
                  <c:v>0</c:v>
                </c:pt>
              </c:numCache>
            </c:numRef>
          </c:yVal>
        </c:ser>
        <c:ser>
          <c:idx val="1"/>
          <c:order val="1"/>
          <c:tx>
            <c:strRef>
              <c:f>Sheet1!$A$3</c:f>
              <c:strCache>
                <c:ptCount val="1"/>
                <c:pt idx="0">
                  <c:v>Gravier </c:v>
                </c:pt>
              </c:strCache>
            </c:strRef>
          </c:tx>
          <c:xVal>
            <c:numRef>
              <c:f>Sheet1!$B$1:$J$1</c:f>
              <c:numCache>
                <c:formatCode>General</c:formatCode>
                <c:ptCount val="9"/>
                <c:pt idx="0">
                  <c:v>25</c:v>
                </c:pt>
                <c:pt idx="1">
                  <c:v>20</c:v>
                </c:pt>
                <c:pt idx="2">
                  <c:v>16</c:v>
                </c:pt>
                <c:pt idx="3">
                  <c:v>12</c:v>
                </c:pt>
                <c:pt idx="4">
                  <c:v>10</c:v>
                </c:pt>
                <c:pt idx="5">
                  <c:v>8</c:v>
                </c:pt>
                <c:pt idx="6">
                  <c:v>6.3</c:v>
                </c:pt>
                <c:pt idx="7">
                  <c:v>5</c:v>
                </c:pt>
                <c:pt idx="8">
                  <c:v>2.5</c:v>
                </c:pt>
              </c:numCache>
            </c:numRef>
          </c:xVal>
          <c:yVal>
            <c:numRef>
              <c:f>Sheet1!$B$3:$J$3</c:f>
              <c:numCache>
                <c:formatCode>General</c:formatCode>
                <c:ptCount val="9"/>
                <c:pt idx="0">
                  <c:v>100</c:v>
                </c:pt>
                <c:pt idx="1">
                  <c:v>98.669999999999987</c:v>
                </c:pt>
                <c:pt idx="2">
                  <c:v>91.34</c:v>
                </c:pt>
                <c:pt idx="3">
                  <c:v>63.55</c:v>
                </c:pt>
                <c:pt idx="4">
                  <c:v>41.78</c:v>
                </c:pt>
                <c:pt idx="5">
                  <c:v>18.34</c:v>
                </c:pt>
                <c:pt idx="6">
                  <c:v>9.65</c:v>
                </c:pt>
                <c:pt idx="7">
                  <c:v>1</c:v>
                </c:pt>
                <c:pt idx="8">
                  <c:v>0</c:v>
                </c:pt>
              </c:numCache>
            </c:numRef>
          </c:yVal>
        </c:ser>
        <c:ser>
          <c:idx val="2"/>
          <c:order val="2"/>
          <c:tx>
            <c:strRef>
              <c:f>Sheet1!$A$4</c:f>
              <c:strCache>
                <c:ptCount val="1"/>
                <c:pt idx="0">
                  <c:v>Fuseau max</c:v>
                </c:pt>
              </c:strCache>
            </c:strRef>
          </c:tx>
          <c:xVal>
            <c:numRef>
              <c:f>Sheet1!$B$1:$J$1</c:f>
              <c:numCache>
                <c:formatCode>General</c:formatCode>
                <c:ptCount val="9"/>
                <c:pt idx="0">
                  <c:v>25</c:v>
                </c:pt>
                <c:pt idx="1">
                  <c:v>20</c:v>
                </c:pt>
                <c:pt idx="2">
                  <c:v>16</c:v>
                </c:pt>
                <c:pt idx="3">
                  <c:v>12</c:v>
                </c:pt>
                <c:pt idx="4">
                  <c:v>10</c:v>
                </c:pt>
                <c:pt idx="5">
                  <c:v>8</c:v>
                </c:pt>
                <c:pt idx="6">
                  <c:v>6.3</c:v>
                </c:pt>
                <c:pt idx="7">
                  <c:v>5</c:v>
                </c:pt>
                <c:pt idx="8">
                  <c:v>2.5</c:v>
                </c:pt>
              </c:numCache>
            </c:numRef>
          </c:xVal>
          <c:yVal>
            <c:numRef>
              <c:f>Sheet1!$B$4:$J$4</c:f>
              <c:numCache>
                <c:formatCode>General</c:formatCode>
                <c:ptCount val="9"/>
                <c:pt idx="0">
                  <c:v>100</c:v>
                </c:pt>
                <c:pt idx="1">
                  <c:v>100</c:v>
                </c:pt>
                <c:pt idx="2">
                  <c:v>99.86999999999999</c:v>
                </c:pt>
                <c:pt idx="3">
                  <c:v>80.89</c:v>
                </c:pt>
                <c:pt idx="4">
                  <c:v>65.010000000000005</c:v>
                </c:pt>
                <c:pt idx="5">
                  <c:v>45</c:v>
                </c:pt>
                <c:pt idx="6">
                  <c:v>28.87</c:v>
                </c:pt>
                <c:pt idx="7">
                  <c:v>12</c:v>
                </c:pt>
                <c:pt idx="8">
                  <c:v>0</c:v>
                </c:pt>
              </c:numCache>
            </c:numRef>
          </c:yVal>
        </c:ser>
        <c:axId val="157563904"/>
        <c:axId val="157570176"/>
      </c:scatterChart>
      <c:valAx>
        <c:axId val="157563904"/>
        <c:scaling>
          <c:logBase val="10"/>
          <c:orientation val="minMax"/>
          <c:max val="100"/>
          <c:min val="1"/>
        </c:scaling>
        <c:axPos val="b"/>
        <c:majorGridlines/>
        <c:minorGridlines/>
        <c:title>
          <c:tx>
            <c:rich>
              <a:bodyPr/>
              <a:lstStyle/>
              <a:p>
                <a:pPr>
                  <a:defRPr/>
                </a:pPr>
                <a:r>
                  <a:rPr lang="en-US"/>
                  <a:t>Tamis ( mm)</a:t>
                </a:r>
              </a:p>
            </c:rich>
          </c:tx>
          <c:layout>
            <c:manualLayout>
              <c:xMode val="edge"/>
              <c:yMode val="edge"/>
              <c:x val="0.44850759176608185"/>
              <c:y val="0.9336274158911968"/>
            </c:manualLayout>
          </c:layout>
        </c:title>
        <c:numFmt formatCode="General" sourceLinked="1"/>
        <c:tickLblPos val="nextTo"/>
        <c:txPr>
          <a:bodyPr rot="0" vert="horz"/>
          <a:lstStyle/>
          <a:p>
            <a:pPr>
              <a:defRPr/>
            </a:pPr>
            <a:endParaRPr lang="fr-FR"/>
          </a:p>
        </c:txPr>
        <c:crossAx val="157570176"/>
        <c:crosses val="autoZero"/>
        <c:crossBetween val="midCat"/>
      </c:valAx>
      <c:valAx>
        <c:axId val="157570176"/>
        <c:scaling>
          <c:orientation val="minMax"/>
          <c:max val="100"/>
        </c:scaling>
        <c:axPos val="l"/>
        <c:majorGridlines/>
        <c:title>
          <c:tx>
            <c:rich>
              <a:bodyPr/>
              <a:lstStyle/>
              <a:p>
                <a:pPr>
                  <a:defRPr/>
                </a:pPr>
                <a:r>
                  <a:rPr lang="en-US"/>
                  <a:t>Tamisats (%)</a:t>
                </a:r>
              </a:p>
            </c:rich>
          </c:tx>
          <c:layout>
            <c:manualLayout>
              <c:xMode val="edge"/>
              <c:yMode val="edge"/>
              <c:x val="2.9498525073746312E-3"/>
              <c:y val="0.26424870466321199"/>
            </c:manualLayout>
          </c:layout>
        </c:title>
        <c:numFmt formatCode="General" sourceLinked="1"/>
        <c:tickLblPos val="nextTo"/>
        <c:txPr>
          <a:bodyPr rot="0" vert="horz"/>
          <a:lstStyle/>
          <a:p>
            <a:pPr>
              <a:defRPr/>
            </a:pPr>
            <a:endParaRPr lang="fr-FR"/>
          </a:p>
        </c:txPr>
        <c:crossAx val="157563904"/>
        <c:crossesAt val="1"/>
        <c:crossBetween val="midCat"/>
        <c:majorUnit val="20"/>
      </c:valAx>
    </c:plotArea>
    <c:legend>
      <c:legendPos val="r"/>
      <c:layout>
        <c:manualLayout>
          <c:xMode val="edge"/>
          <c:yMode val="edge"/>
          <c:x val="0.1592920353982363"/>
          <c:y val="5.1813471502591052E-2"/>
          <c:w val="0.28908554572271788"/>
          <c:h val="0.28497409326426792"/>
        </c:manualLayout>
      </c:layout>
    </c:legend>
    <c:plotVisOnly val="1"/>
    <c:dispBlanksAs val="gap"/>
  </c:chart>
  <c:spPr>
    <a:ln>
      <a:solidFill>
        <a:schemeClr val="tx1"/>
      </a:solidFill>
    </a:ln>
  </c:spPr>
  <c:txPr>
    <a:bodyPr/>
    <a:lstStyle/>
    <a:p>
      <a:pPr>
        <a:defRPr sz="1800"/>
      </a:pPr>
      <a:endParaRPr lang="fr-FR"/>
    </a:p>
  </c:tx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fr-FR"/>
  <c:style val="26"/>
  <c:chart>
    <c:autoTitleDeleted val="1"/>
    <c:plotArea>
      <c:layout>
        <c:manualLayout>
          <c:layoutTarget val="inner"/>
          <c:xMode val="edge"/>
          <c:yMode val="edge"/>
          <c:x val="0.10162195551673379"/>
          <c:y val="6.8310340339688982E-2"/>
          <c:w val="0.81853899440933919"/>
          <c:h val="0.79792746113989665"/>
        </c:manualLayout>
      </c:layout>
      <c:scatterChart>
        <c:scatterStyle val="lineMarker"/>
        <c:ser>
          <c:idx val="0"/>
          <c:order val="0"/>
          <c:tx>
            <c:strRef>
              <c:f>Sheet1!$A$2</c:f>
              <c:strCache>
                <c:ptCount val="1"/>
                <c:pt idx="0">
                  <c:v>Fuseau min</c:v>
                </c:pt>
              </c:strCache>
            </c:strRef>
          </c:tx>
          <c:xVal>
            <c:numRef>
              <c:f>Sheet1!$B$1:$J$1</c:f>
              <c:numCache>
                <c:formatCode>General</c:formatCode>
                <c:ptCount val="9"/>
                <c:pt idx="0">
                  <c:v>25</c:v>
                </c:pt>
                <c:pt idx="1">
                  <c:v>20</c:v>
                </c:pt>
                <c:pt idx="2">
                  <c:v>16</c:v>
                </c:pt>
                <c:pt idx="3">
                  <c:v>12</c:v>
                </c:pt>
                <c:pt idx="4">
                  <c:v>10</c:v>
                </c:pt>
                <c:pt idx="5">
                  <c:v>8</c:v>
                </c:pt>
                <c:pt idx="6">
                  <c:v>6.3</c:v>
                </c:pt>
                <c:pt idx="7">
                  <c:v>5</c:v>
                </c:pt>
                <c:pt idx="8">
                  <c:v>2.5</c:v>
                </c:pt>
              </c:numCache>
            </c:numRef>
          </c:xVal>
          <c:yVal>
            <c:numRef>
              <c:f>Sheet1!$B$2:$J$2</c:f>
              <c:numCache>
                <c:formatCode>General</c:formatCode>
                <c:ptCount val="9"/>
                <c:pt idx="0">
                  <c:v>100</c:v>
                </c:pt>
                <c:pt idx="1">
                  <c:v>100</c:v>
                </c:pt>
                <c:pt idx="2">
                  <c:v>89.149999999999991</c:v>
                </c:pt>
                <c:pt idx="3">
                  <c:v>58.92</c:v>
                </c:pt>
                <c:pt idx="4">
                  <c:v>38</c:v>
                </c:pt>
                <c:pt idx="5">
                  <c:v>18.25</c:v>
                </c:pt>
                <c:pt idx="6">
                  <c:v>8</c:v>
                </c:pt>
                <c:pt idx="7">
                  <c:v>0</c:v>
                </c:pt>
                <c:pt idx="8">
                  <c:v>0</c:v>
                </c:pt>
              </c:numCache>
            </c:numRef>
          </c:yVal>
        </c:ser>
        <c:ser>
          <c:idx val="1"/>
          <c:order val="1"/>
          <c:tx>
            <c:strRef>
              <c:f>Sheet1!$A$3</c:f>
              <c:strCache>
                <c:ptCount val="1"/>
                <c:pt idx="0">
                  <c:v>Gravier </c:v>
                </c:pt>
              </c:strCache>
            </c:strRef>
          </c:tx>
          <c:xVal>
            <c:numRef>
              <c:f>Sheet1!$B$1:$J$1</c:f>
              <c:numCache>
                <c:formatCode>General</c:formatCode>
                <c:ptCount val="9"/>
                <c:pt idx="0">
                  <c:v>25</c:v>
                </c:pt>
                <c:pt idx="1">
                  <c:v>20</c:v>
                </c:pt>
                <c:pt idx="2">
                  <c:v>16</c:v>
                </c:pt>
                <c:pt idx="3">
                  <c:v>12</c:v>
                </c:pt>
                <c:pt idx="4">
                  <c:v>10</c:v>
                </c:pt>
                <c:pt idx="5">
                  <c:v>8</c:v>
                </c:pt>
                <c:pt idx="6">
                  <c:v>6.3</c:v>
                </c:pt>
                <c:pt idx="7">
                  <c:v>5</c:v>
                </c:pt>
                <c:pt idx="8">
                  <c:v>2.5</c:v>
                </c:pt>
              </c:numCache>
            </c:numRef>
          </c:xVal>
          <c:yVal>
            <c:numRef>
              <c:f>Sheet1!$B$3:$J$3</c:f>
              <c:numCache>
                <c:formatCode>General</c:formatCode>
                <c:ptCount val="9"/>
                <c:pt idx="0">
                  <c:v>100</c:v>
                </c:pt>
                <c:pt idx="1">
                  <c:v>100</c:v>
                </c:pt>
                <c:pt idx="2">
                  <c:v>98.25</c:v>
                </c:pt>
                <c:pt idx="3">
                  <c:v>77.940000000000026</c:v>
                </c:pt>
                <c:pt idx="4">
                  <c:v>47.75</c:v>
                </c:pt>
                <c:pt idx="5">
                  <c:v>11.25</c:v>
                </c:pt>
                <c:pt idx="6">
                  <c:v>2.44</c:v>
                </c:pt>
                <c:pt idx="7">
                  <c:v>2.0299999999999998</c:v>
                </c:pt>
                <c:pt idx="8">
                  <c:v>1.33</c:v>
                </c:pt>
              </c:numCache>
            </c:numRef>
          </c:yVal>
        </c:ser>
        <c:ser>
          <c:idx val="2"/>
          <c:order val="2"/>
          <c:tx>
            <c:strRef>
              <c:f>Sheet1!$A$4</c:f>
              <c:strCache>
                <c:ptCount val="1"/>
                <c:pt idx="0">
                  <c:v>Fuseau max</c:v>
                </c:pt>
              </c:strCache>
            </c:strRef>
          </c:tx>
          <c:xVal>
            <c:numRef>
              <c:f>Sheet1!$B$1:$J$1</c:f>
              <c:numCache>
                <c:formatCode>General</c:formatCode>
                <c:ptCount val="9"/>
                <c:pt idx="0">
                  <c:v>25</c:v>
                </c:pt>
                <c:pt idx="1">
                  <c:v>20</c:v>
                </c:pt>
                <c:pt idx="2">
                  <c:v>16</c:v>
                </c:pt>
                <c:pt idx="3">
                  <c:v>12</c:v>
                </c:pt>
                <c:pt idx="4">
                  <c:v>10</c:v>
                </c:pt>
                <c:pt idx="5">
                  <c:v>8</c:v>
                </c:pt>
                <c:pt idx="6">
                  <c:v>6.3</c:v>
                </c:pt>
                <c:pt idx="7">
                  <c:v>5</c:v>
                </c:pt>
                <c:pt idx="8">
                  <c:v>2.5</c:v>
                </c:pt>
              </c:numCache>
            </c:numRef>
          </c:xVal>
          <c:yVal>
            <c:numRef>
              <c:f>Sheet1!$B$4:$J$4</c:f>
              <c:numCache>
                <c:formatCode>General</c:formatCode>
                <c:ptCount val="9"/>
                <c:pt idx="0">
                  <c:v>100</c:v>
                </c:pt>
                <c:pt idx="1">
                  <c:v>100</c:v>
                </c:pt>
                <c:pt idx="2">
                  <c:v>99.86999999999999</c:v>
                </c:pt>
                <c:pt idx="3">
                  <c:v>80.89</c:v>
                </c:pt>
                <c:pt idx="4">
                  <c:v>65.010000000000005</c:v>
                </c:pt>
                <c:pt idx="5">
                  <c:v>45</c:v>
                </c:pt>
                <c:pt idx="6">
                  <c:v>28.87</c:v>
                </c:pt>
                <c:pt idx="7">
                  <c:v>12</c:v>
                </c:pt>
                <c:pt idx="8">
                  <c:v>0</c:v>
                </c:pt>
              </c:numCache>
            </c:numRef>
          </c:yVal>
        </c:ser>
        <c:axId val="157659520"/>
        <c:axId val="157661440"/>
      </c:scatterChart>
      <c:valAx>
        <c:axId val="157659520"/>
        <c:scaling>
          <c:logBase val="10"/>
          <c:orientation val="minMax"/>
          <c:max val="100"/>
          <c:min val="1"/>
        </c:scaling>
        <c:axPos val="b"/>
        <c:majorGridlines/>
        <c:minorGridlines/>
        <c:title>
          <c:tx>
            <c:rich>
              <a:bodyPr/>
              <a:lstStyle/>
              <a:p>
                <a:pPr>
                  <a:defRPr/>
                </a:pPr>
                <a:r>
                  <a:rPr lang="en-US"/>
                  <a:t>Tamis ( mm)</a:t>
                </a:r>
              </a:p>
            </c:rich>
          </c:tx>
          <c:layout>
            <c:manualLayout>
              <c:xMode val="edge"/>
              <c:yMode val="edge"/>
              <c:x val="0.44850759176608185"/>
              <c:y val="0.93362741589119702"/>
            </c:manualLayout>
          </c:layout>
        </c:title>
        <c:numFmt formatCode="General" sourceLinked="1"/>
        <c:tickLblPos val="nextTo"/>
        <c:txPr>
          <a:bodyPr rot="0" vert="horz"/>
          <a:lstStyle/>
          <a:p>
            <a:pPr>
              <a:defRPr/>
            </a:pPr>
            <a:endParaRPr lang="fr-FR"/>
          </a:p>
        </c:txPr>
        <c:crossAx val="157661440"/>
        <c:crosses val="autoZero"/>
        <c:crossBetween val="midCat"/>
      </c:valAx>
      <c:valAx>
        <c:axId val="157661440"/>
        <c:scaling>
          <c:orientation val="minMax"/>
          <c:max val="100"/>
        </c:scaling>
        <c:axPos val="l"/>
        <c:majorGridlines/>
        <c:title>
          <c:tx>
            <c:rich>
              <a:bodyPr/>
              <a:lstStyle/>
              <a:p>
                <a:pPr>
                  <a:defRPr/>
                </a:pPr>
                <a:r>
                  <a:rPr lang="en-US"/>
                  <a:t>Tamisats (%)</a:t>
                </a:r>
              </a:p>
            </c:rich>
          </c:tx>
          <c:layout>
            <c:manualLayout>
              <c:xMode val="edge"/>
              <c:yMode val="edge"/>
              <c:x val="2.9498525073746312E-3"/>
              <c:y val="0.26424870466321199"/>
            </c:manualLayout>
          </c:layout>
        </c:title>
        <c:numFmt formatCode="General" sourceLinked="1"/>
        <c:tickLblPos val="nextTo"/>
        <c:txPr>
          <a:bodyPr rot="0" vert="horz"/>
          <a:lstStyle/>
          <a:p>
            <a:pPr>
              <a:defRPr/>
            </a:pPr>
            <a:endParaRPr lang="fr-FR"/>
          </a:p>
        </c:txPr>
        <c:crossAx val="157659520"/>
        <c:crossesAt val="1"/>
        <c:crossBetween val="midCat"/>
        <c:majorUnit val="20"/>
      </c:valAx>
    </c:plotArea>
    <c:legend>
      <c:legendPos val="r"/>
      <c:layout>
        <c:manualLayout>
          <c:xMode val="edge"/>
          <c:yMode val="edge"/>
          <c:x val="0.15929203539823641"/>
          <c:y val="5.1813471502591087E-2"/>
          <c:w val="0.28908554572271788"/>
          <c:h val="0.2849740932642682"/>
        </c:manualLayout>
      </c:layout>
    </c:legend>
    <c:plotVisOnly val="1"/>
    <c:dispBlanksAs val="gap"/>
  </c:chart>
  <c:spPr>
    <a:ln>
      <a:solidFill>
        <a:schemeClr val="tx1"/>
      </a:solidFill>
    </a:ln>
  </c:spPr>
  <c:txPr>
    <a:bodyPr/>
    <a:lstStyle/>
    <a:p>
      <a:pPr>
        <a:defRPr sz="1800"/>
      </a:pPr>
      <a:endParaRPr lang="fr-FR"/>
    </a:p>
  </c:txPr>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fr-FR"/>
  <c:style val="26"/>
  <c:chart>
    <c:autoTitleDeleted val="1"/>
    <c:plotArea>
      <c:layout>
        <c:manualLayout>
          <c:layoutTarget val="inner"/>
          <c:xMode val="edge"/>
          <c:yMode val="edge"/>
          <c:x val="9.5168608781621228E-2"/>
          <c:y val="7.9667318655231925E-2"/>
          <c:w val="0.84955752212390001"/>
          <c:h val="0.75889442660464113"/>
        </c:manualLayout>
      </c:layout>
      <c:scatterChart>
        <c:scatterStyle val="lineMarker"/>
        <c:ser>
          <c:idx val="0"/>
          <c:order val="0"/>
          <c:tx>
            <c:strRef>
              <c:f>Sheet1!$A$2</c:f>
              <c:strCache>
                <c:ptCount val="1"/>
                <c:pt idx="0">
                  <c:v>Fuseau min</c:v>
                </c:pt>
              </c:strCache>
            </c:strRef>
          </c:tx>
          <c:xVal>
            <c:numRef>
              <c:f>Sheet1!$B$1:$J$1</c:f>
              <c:numCache>
                <c:formatCode>General</c:formatCode>
                <c:ptCount val="9"/>
                <c:pt idx="0">
                  <c:v>25</c:v>
                </c:pt>
                <c:pt idx="1">
                  <c:v>20</c:v>
                </c:pt>
                <c:pt idx="2">
                  <c:v>16</c:v>
                </c:pt>
                <c:pt idx="3">
                  <c:v>12</c:v>
                </c:pt>
                <c:pt idx="4">
                  <c:v>10</c:v>
                </c:pt>
                <c:pt idx="5">
                  <c:v>8</c:v>
                </c:pt>
                <c:pt idx="6">
                  <c:v>6.3</c:v>
                </c:pt>
                <c:pt idx="7">
                  <c:v>5</c:v>
                </c:pt>
                <c:pt idx="8">
                  <c:v>2.5</c:v>
                </c:pt>
              </c:numCache>
            </c:numRef>
          </c:xVal>
          <c:yVal>
            <c:numRef>
              <c:f>Sheet1!$B$2:$J$2</c:f>
              <c:numCache>
                <c:formatCode>General</c:formatCode>
                <c:ptCount val="9"/>
                <c:pt idx="0">
                  <c:v>100</c:v>
                </c:pt>
                <c:pt idx="1">
                  <c:v>100</c:v>
                </c:pt>
                <c:pt idx="2">
                  <c:v>89.149999999999991</c:v>
                </c:pt>
                <c:pt idx="3">
                  <c:v>58.92</c:v>
                </c:pt>
                <c:pt idx="4">
                  <c:v>38</c:v>
                </c:pt>
                <c:pt idx="5">
                  <c:v>18.25</c:v>
                </c:pt>
                <c:pt idx="6">
                  <c:v>8</c:v>
                </c:pt>
                <c:pt idx="7">
                  <c:v>0</c:v>
                </c:pt>
                <c:pt idx="8">
                  <c:v>0</c:v>
                </c:pt>
              </c:numCache>
            </c:numRef>
          </c:yVal>
        </c:ser>
        <c:ser>
          <c:idx val="1"/>
          <c:order val="1"/>
          <c:tx>
            <c:strRef>
              <c:f>Sheet1!$A$3</c:f>
              <c:strCache>
                <c:ptCount val="1"/>
                <c:pt idx="0">
                  <c:v>Gravier </c:v>
                </c:pt>
              </c:strCache>
            </c:strRef>
          </c:tx>
          <c:xVal>
            <c:numRef>
              <c:f>Sheet1!$B$1:$J$1</c:f>
              <c:numCache>
                <c:formatCode>General</c:formatCode>
                <c:ptCount val="9"/>
                <c:pt idx="0">
                  <c:v>25</c:v>
                </c:pt>
                <c:pt idx="1">
                  <c:v>20</c:v>
                </c:pt>
                <c:pt idx="2">
                  <c:v>16</c:v>
                </c:pt>
                <c:pt idx="3">
                  <c:v>12</c:v>
                </c:pt>
                <c:pt idx="4">
                  <c:v>10</c:v>
                </c:pt>
                <c:pt idx="5">
                  <c:v>8</c:v>
                </c:pt>
                <c:pt idx="6">
                  <c:v>6.3</c:v>
                </c:pt>
                <c:pt idx="7">
                  <c:v>5</c:v>
                </c:pt>
                <c:pt idx="8">
                  <c:v>2.5</c:v>
                </c:pt>
              </c:numCache>
            </c:numRef>
          </c:xVal>
          <c:yVal>
            <c:numRef>
              <c:f>Sheet1!$B$3:$J$3</c:f>
              <c:numCache>
                <c:formatCode>General</c:formatCode>
                <c:ptCount val="9"/>
                <c:pt idx="0">
                  <c:v>100</c:v>
                </c:pt>
                <c:pt idx="1">
                  <c:v>98.34</c:v>
                </c:pt>
                <c:pt idx="2">
                  <c:v>90.09</c:v>
                </c:pt>
                <c:pt idx="3">
                  <c:v>68.649999999999991</c:v>
                </c:pt>
                <c:pt idx="4">
                  <c:v>45.06</c:v>
                </c:pt>
                <c:pt idx="5">
                  <c:v>26.72</c:v>
                </c:pt>
                <c:pt idx="6">
                  <c:v>13.67</c:v>
                </c:pt>
                <c:pt idx="7">
                  <c:v>0</c:v>
                </c:pt>
                <c:pt idx="8">
                  <c:v>0</c:v>
                </c:pt>
              </c:numCache>
            </c:numRef>
          </c:yVal>
        </c:ser>
        <c:ser>
          <c:idx val="2"/>
          <c:order val="2"/>
          <c:tx>
            <c:strRef>
              <c:f>Sheet1!$A$4</c:f>
              <c:strCache>
                <c:ptCount val="1"/>
                <c:pt idx="0">
                  <c:v>Fuseau max</c:v>
                </c:pt>
              </c:strCache>
            </c:strRef>
          </c:tx>
          <c:xVal>
            <c:numRef>
              <c:f>Sheet1!$B$1:$J$1</c:f>
              <c:numCache>
                <c:formatCode>General</c:formatCode>
                <c:ptCount val="9"/>
                <c:pt idx="0">
                  <c:v>25</c:v>
                </c:pt>
                <c:pt idx="1">
                  <c:v>20</c:v>
                </c:pt>
                <c:pt idx="2">
                  <c:v>16</c:v>
                </c:pt>
                <c:pt idx="3">
                  <c:v>12</c:v>
                </c:pt>
                <c:pt idx="4">
                  <c:v>10</c:v>
                </c:pt>
                <c:pt idx="5">
                  <c:v>8</c:v>
                </c:pt>
                <c:pt idx="6">
                  <c:v>6.3</c:v>
                </c:pt>
                <c:pt idx="7">
                  <c:v>5</c:v>
                </c:pt>
                <c:pt idx="8">
                  <c:v>2.5</c:v>
                </c:pt>
              </c:numCache>
            </c:numRef>
          </c:xVal>
          <c:yVal>
            <c:numRef>
              <c:f>Sheet1!$B$4:$J$4</c:f>
              <c:numCache>
                <c:formatCode>General</c:formatCode>
                <c:ptCount val="9"/>
                <c:pt idx="0">
                  <c:v>100</c:v>
                </c:pt>
                <c:pt idx="1">
                  <c:v>100</c:v>
                </c:pt>
                <c:pt idx="2">
                  <c:v>99.86999999999999</c:v>
                </c:pt>
                <c:pt idx="3">
                  <c:v>80.89</c:v>
                </c:pt>
                <c:pt idx="4">
                  <c:v>65.010000000000005</c:v>
                </c:pt>
                <c:pt idx="5">
                  <c:v>45</c:v>
                </c:pt>
                <c:pt idx="6">
                  <c:v>28.87</c:v>
                </c:pt>
                <c:pt idx="7">
                  <c:v>12</c:v>
                </c:pt>
                <c:pt idx="8">
                  <c:v>0</c:v>
                </c:pt>
              </c:numCache>
            </c:numRef>
          </c:yVal>
        </c:ser>
        <c:axId val="157722112"/>
        <c:axId val="157724032"/>
      </c:scatterChart>
      <c:valAx>
        <c:axId val="157722112"/>
        <c:scaling>
          <c:logBase val="10"/>
          <c:orientation val="minMax"/>
          <c:max val="100"/>
          <c:min val="1"/>
        </c:scaling>
        <c:axPos val="b"/>
        <c:majorGridlines/>
        <c:minorGridlines/>
        <c:title>
          <c:tx>
            <c:rich>
              <a:bodyPr/>
              <a:lstStyle/>
              <a:p>
                <a:pPr>
                  <a:defRPr/>
                </a:pPr>
                <a:r>
                  <a:rPr lang="en-US"/>
                  <a:t>Tamis ( mm)</a:t>
                </a:r>
              </a:p>
            </c:rich>
          </c:tx>
          <c:layout>
            <c:manualLayout>
              <c:xMode val="edge"/>
              <c:yMode val="edge"/>
              <c:x val="0.45132747566221165"/>
              <c:y val="0.94121669271776198"/>
            </c:manualLayout>
          </c:layout>
        </c:title>
        <c:numFmt formatCode="General" sourceLinked="1"/>
        <c:tickLblPos val="nextTo"/>
        <c:txPr>
          <a:bodyPr rot="0" vert="horz"/>
          <a:lstStyle/>
          <a:p>
            <a:pPr>
              <a:defRPr/>
            </a:pPr>
            <a:endParaRPr lang="fr-FR"/>
          </a:p>
        </c:txPr>
        <c:crossAx val="157724032"/>
        <c:crosses val="autoZero"/>
        <c:crossBetween val="midCat"/>
      </c:valAx>
      <c:valAx>
        <c:axId val="157724032"/>
        <c:scaling>
          <c:orientation val="minMax"/>
          <c:max val="100"/>
        </c:scaling>
        <c:axPos val="l"/>
        <c:majorGridlines/>
        <c:title>
          <c:tx>
            <c:rich>
              <a:bodyPr/>
              <a:lstStyle/>
              <a:p>
                <a:pPr>
                  <a:defRPr/>
                </a:pPr>
                <a:r>
                  <a:rPr lang="en-US"/>
                  <a:t>Tamisats (%)</a:t>
                </a:r>
              </a:p>
            </c:rich>
          </c:tx>
          <c:layout>
            <c:manualLayout>
              <c:xMode val="edge"/>
              <c:yMode val="edge"/>
              <c:x val="2.9498525073746312E-3"/>
              <c:y val="0.26424870466321199"/>
            </c:manualLayout>
          </c:layout>
        </c:title>
        <c:numFmt formatCode="General" sourceLinked="1"/>
        <c:tickLblPos val="nextTo"/>
        <c:txPr>
          <a:bodyPr rot="0" vert="horz"/>
          <a:lstStyle/>
          <a:p>
            <a:pPr>
              <a:defRPr/>
            </a:pPr>
            <a:endParaRPr lang="fr-FR"/>
          </a:p>
        </c:txPr>
        <c:crossAx val="157722112"/>
        <c:crossesAt val="1"/>
        <c:crossBetween val="midCat"/>
        <c:majorUnit val="20"/>
      </c:valAx>
    </c:plotArea>
    <c:legend>
      <c:legendPos val="r"/>
      <c:layout>
        <c:manualLayout>
          <c:xMode val="edge"/>
          <c:yMode val="edge"/>
          <c:x val="0.15929203539823597"/>
          <c:y val="5.1813471502591052E-2"/>
          <c:w val="0.28908554572271788"/>
          <c:h val="0.28497409326426693"/>
        </c:manualLayout>
      </c:layout>
    </c:legend>
    <c:plotVisOnly val="1"/>
    <c:dispBlanksAs val="gap"/>
  </c:chart>
  <c:spPr>
    <a:ln>
      <a:solidFill>
        <a:schemeClr val="tx1"/>
      </a:solidFill>
    </a:ln>
  </c:spPr>
  <c:txPr>
    <a:bodyPr/>
    <a:lstStyle/>
    <a:p>
      <a:pPr>
        <a:defRPr sz="1800"/>
      </a:pPr>
      <a:endParaRPr lang="fr-FR"/>
    </a:p>
  </c:txPr>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fr-FR"/>
  <c:style val="26"/>
  <c:chart>
    <c:autoTitleDeleted val="1"/>
    <c:plotArea>
      <c:layout>
        <c:manualLayout>
          <c:layoutTarget val="inner"/>
          <c:xMode val="edge"/>
          <c:yMode val="edge"/>
          <c:x val="0.11254491417728832"/>
          <c:y val="2.5285434176089014E-2"/>
          <c:w val="0.84955752212390001"/>
          <c:h val="0.7759877689576834"/>
        </c:manualLayout>
      </c:layout>
      <c:scatterChart>
        <c:scatterStyle val="lineMarker"/>
        <c:ser>
          <c:idx val="0"/>
          <c:order val="0"/>
          <c:tx>
            <c:strRef>
              <c:f>Sheet1!$A$2</c:f>
              <c:strCache>
                <c:ptCount val="1"/>
                <c:pt idx="0">
                  <c:v>Fuseau min</c:v>
                </c:pt>
              </c:strCache>
            </c:strRef>
          </c:tx>
          <c:xVal>
            <c:numRef>
              <c:f>Sheet1!$B$1:$J$1</c:f>
              <c:numCache>
                <c:formatCode>General</c:formatCode>
                <c:ptCount val="9"/>
                <c:pt idx="0">
                  <c:v>25</c:v>
                </c:pt>
                <c:pt idx="1">
                  <c:v>20</c:v>
                </c:pt>
                <c:pt idx="2">
                  <c:v>16</c:v>
                </c:pt>
                <c:pt idx="3">
                  <c:v>12</c:v>
                </c:pt>
                <c:pt idx="4">
                  <c:v>10</c:v>
                </c:pt>
                <c:pt idx="5">
                  <c:v>8</c:v>
                </c:pt>
                <c:pt idx="6">
                  <c:v>6.3</c:v>
                </c:pt>
                <c:pt idx="7">
                  <c:v>5</c:v>
                </c:pt>
                <c:pt idx="8">
                  <c:v>2.5</c:v>
                </c:pt>
              </c:numCache>
            </c:numRef>
          </c:xVal>
          <c:yVal>
            <c:numRef>
              <c:f>Sheet1!$B$2:$J$2</c:f>
              <c:numCache>
                <c:formatCode>General</c:formatCode>
                <c:ptCount val="9"/>
                <c:pt idx="0">
                  <c:v>100</c:v>
                </c:pt>
                <c:pt idx="1">
                  <c:v>100</c:v>
                </c:pt>
                <c:pt idx="2">
                  <c:v>89.149999999999991</c:v>
                </c:pt>
                <c:pt idx="3">
                  <c:v>58.92</c:v>
                </c:pt>
                <c:pt idx="4">
                  <c:v>38</c:v>
                </c:pt>
                <c:pt idx="5">
                  <c:v>18.25</c:v>
                </c:pt>
                <c:pt idx="6">
                  <c:v>8</c:v>
                </c:pt>
                <c:pt idx="7">
                  <c:v>0</c:v>
                </c:pt>
                <c:pt idx="8">
                  <c:v>0</c:v>
                </c:pt>
              </c:numCache>
            </c:numRef>
          </c:yVal>
        </c:ser>
        <c:ser>
          <c:idx val="1"/>
          <c:order val="1"/>
          <c:tx>
            <c:strRef>
              <c:f>Sheet1!$A$3</c:f>
              <c:strCache>
                <c:ptCount val="1"/>
                <c:pt idx="0">
                  <c:v>Gravier </c:v>
                </c:pt>
              </c:strCache>
            </c:strRef>
          </c:tx>
          <c:xVal>
            <c:numRef>
              <c:f>Sheet1!$B$1:$J$1</c:f>
              <c:numCache>
                <c:formatCode>General</c:formatCode>
                <c:ptCount val="9"/>
                <c:pt idx="0">
                  <c:v>25</c:v>
                </c:pt>
                <c:pt idx="1">
                  <c:v>20</c:v>
                </c:pt>
                <c:pt idx="2">
                  <c:v>16</c:v>
                </c:pt>
                <c:pt idx="3">
                  <c:v>12</c:v>
                </c:pt>
                <c:pt idx="4">
                  <c:v>10</c:v>
                </c:pt>
                <c:pt idx="5">
                  <c:v>8</c:v>
                </c:pt>
                <c:pt idx="6">
                  <c:v>6.3</c:v>
                </c:pt>
                <c:pt idx="7">
                  <c:v>5</c:v>
                </c:pt>
                <c:pt idx="8">
                  <c:v>2.5</c:v>
                </c:pt>
              </c:numCache>
            </c:numRef>
          </c:xVal>
          <c:yVal>
            <c:numRef>
              <c:f>Sheet1!$B$3:$J$3</c:f>
              <c:numCache>
                <c:formatCode>General</c:formatCode>
                <c:ptCount val="9"/>
                <c:pt idx="0">
                  <c:v>100</c:v>
                </c:pt>
                <c:pt idx="1">
                  <c:v>100</c:v>
                </c:pt>
                <c:pt idx="2">
                  <c:v>97.313000000000002</c:v>
                </c:pt>
                <c:pt idx="3">
                  <c:v>59.3</c:v>
                </c:pt>
                <c:pt idx="4">
                  <c:v>39.220000000000013</c:v>
                </c:pt>
                <c:pt idx="5">
                  <c:v>22.3</c:v>
                </c:pt>
                <c:pt idx="6">
                  <c:v>11.23</c:v>
                </c:pt>
                <c:pt idx="7">
                  <c:v>9.0000000000000066E-2</c:v>
                </c:pt>
                <c:pt idx="8">
                  <c:v>3.0000000000000016E-2</c:v>
                </c:pt>
              </c:numCache>
            </c:numRef>
          </c:yVal>
        </c:ser>
        <c:ser>
          <c:idx val="2"/>
          <c:order val="2"/>
          <c:tx>
            <c:strRef>
              <c:f>Sheet1!$A$4</c:f>
              <c:strCache>
                <c:ptCount val="1"/>
                <c:pt idx="0">
                  <c:v>Fuseau max</c:v>
                </c:pt>
              </c:strCache>
            </c:strRef>
          </c:tx>
          <c:xVal>
            <c:numRef>
              <c:f>Sheet1!$B$1:$J$1</c:f>
              <c:numCache>
                <c:formatCode>General</c:formatCode>
                <c:ptCount val="9"/>
                <c:pt idx="0">
                  <c:v>25</c:v>
                </c:pt>
                <c:pt idx="1">
                  <c:v>20</c:v>
                </c:pt>
                <c:pt idx="2">
                  <c:v>16</c:v>
                </c:pt>
                <c:pt idx="3">
                  <c:v>12</c:v>
                </c:pt>
                <c:pt idx="4">
                  <c:v>10</c:v>
                </c:pt>
                <c:pt idx="5">
                  <c:v>8</c:v>
                </c:pt>
                <c:pt idx="6">
                  <c:v>6.3</c:v>
                </c:pt>
                <c:pt idx="7">
                  <c:v>5</c:v>
                </c:pt>
                <c:pt idx="8">
                  <c:v>2.5</c:v>
                </c:pt>
              </c:numCache>
            </c:numRef>
          </c:xVal>
          <c:yVal>
            <c:numRef>
              <c:f>Sheet1!$B$4:$J$4</c:f>
              <c:numCache>
                <c:formatCode>General</c:formatCode>
                <c:ptCount val="9"/>
                <c:pt idx="0">
                  <c:v>100</c:v>
                </c:pt>
                <c:pt idx="1">
                  <c:v>100</c:v>
                </c:pt>
                <c:pt idx="2">
                  <c:v>99.86999999999999</c:v>
                </c:pt>
                <c:pt idx="3">
                  <c:v>80.89</c:v>
                </c:pt>
                <c:pt idx="4">
                  <c:v>65.010000000000005</c:v>
                </c:pt>
                <c:pt idx="5">
                  <c:v>45</c:v>
                </c:pt>
                <c:pt idx="6">
                  <c:v>28.87</c:v>
                </c:pt>
                <c:pt idx="7">
                  <c:v>12</c:v>
                </c:pt>
                <c:pt idx="8">
                  <c:v>0</c:v>
                </c:pt>
              </c:numCache>
            </c:numRef>
          </c:yVal>
        </c:ser>
        <c:axId val="157858432"/>
        <c:axId val="157762304"/>
      </c:scatterChart>
      <c:valAx>
        <c:axId val="157858432"/>
        <c:scaling>
          <c:logBase val="10"/>
          <c:orientation val="minMax"/>
          <c:max val="100"/>
          <c:min val="1"/>
        </c:scaling>
        <c:axPos val="b"/>
        <c:majorGridlines/>
        <c:minorGridlines/>
        <c:title>
          <c:tx>
            <c:rich>
              <a:bodyPr/>
              <a:lstStyle/>
              <a:p>
                <a:pPr>
                  <a:defRPr/>
                </a:pPr>
                <a:r>
                  <a:rPr lang="en-US"/>
                  <a:t>Tamis ( mm)</a:t>
                </a:r>
              </a:p>
            </c:rich>
          </c:tx>
          <c:layout>
            <c:manualLayout>
              <c:xMode val="edge"/>
              <c:yMode val="edge"/>
              <c:x val="0.44590972925743688"/>
              <c:y val="0.91554206998010557"/>
            </c:manualLayout>
          </c:layout>
        </c:title>
        <c:numFmt formatCode="General" sourceLinked="1"/>
        <c:tickLblPos val="nextTo"/>
        <c:txPr>
          <a:bodyPr rot="0" vert="horz"/>
          <a:lstStyle/>
          <a:p>
            <a:pPr>
              <a:defRPr/>
            </a:pPr>
            <a:endParaRPr lang="fr-FR"/>
          </a:p>
        </c:txPr>
        <c:crossAx val="157762304"/>
        <c:crosses val="autoZero"/>
        <c:crossBetween val="midCat"/>
      </c:valAx>
      <c:valAx>
        <c:axId val="157762304"/>
        <c:scaling>
          <c:orientation val="minMax"/>
          <c:max val="100"/>
        </c:scaling>
        <c:axPos val="l"/>
        <c:majorGridlines/>
        <c:title>
          <c:tx>
            <c:rich>
              <a:bodyPr/>
              <a:lstStyle/>
              <a:p>
                <a:pPr>
                  <a:defRPr/>
                </a:pPr>
                <a:r>
                  <a:rPr lang="en-US"/>
                  <a:t>Tamisats (%)</a:t>
                </a:r>
              </a:p>
            </c:rich>
          </c:tx>
          <c:layout>
            <c:manualLayout>
              <c:xMode val="edge"/>
              <c:yMode val="edge"/>
              <c:x val="2.9498525073746312E-3"/>
              <c:y val="0.26424870466321199"/>
            </c:manualLayout>
          </c:layout>
        </c:title>
        <c:numFmt formatCode="General" sourceLinked="1"/>
        <c:tickLblPos val="nextTo"/>
        <c:txPr>
          <a:bodyPr rot="0" vert="horz"/>
          <a:lstStyle/>
          <a:p>
            <a:pPr>
              <a:defRPr/>
            </a:pPr>
            <a:endParaRPr lang="fr-FR"/>
          </a:p>
        </c:txPr>
        <c:crossAx val="157858432"/>
        <c:crossesAt val="1"/>
        <c:crossBetween val="midCat"/>
        <c:majorUnit val="20"/>
      </c:valAx>
    </c:plotArea>
    <c:legend>
      <c:legendPos val="r"/>
      <c:layout>
        <c:manualLayout>
          <c:xMode val="edge"/>
          <c:yMode val="edge"/>
          <c:x val="0.15929203539823619"/>
          <c:y val="5.1813471502591052E-2"/>
          <c:w val="0.28908554572271788"/>
          <c:h val="0.28497409326426759"/>
        </c:manualLayout>
      </c:layout>
    </c:legend>
    <c:plotVisOnly val="1"/>
    <c:dispBlanksAs val="gap"/>
  </c:chart>
  <c:spPr>
    <a:ln>
      <a:solidFill>
        <a:schemeClr val="tx1"/>
      </a:solidFill>
    </a:ln>
  </c:spPr>
  <c:txPr>
    <a:bodyPr/>
    <a:lstStyle/>
    <a:p>
      <a:pPr>
        <a:defRPr sz="1800"/>
      </a:pPr>
      <a:endParaRPr lang="fr-FR"/>
    </a:p>
  </c:txPr>
  <c:externalData r:id="rId1"/>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1"/>
  <c:lang val="fr-FR"/>
  <c:style val="26"/>
  <c:chart>
    <c:autoTitleDeleted val="1"/>
    <c:plotArea>
      <c:layout>
        <c:manualLayout>
          <c:layoutTarget val="inner"/>
          <c:xMode val="edge"/>
          <c:yMode val="edge"/>
          <c:x val="0.11227787649696218"/>
          <c:y val="2.8563975434262482E-2"/>
          <c:w val="0.84955752212390001"/>
          <c:h val="0.74965993210736181"/>
        </c:manualLayout>
      </c:layout>
      <c:scatterChart>
        <c:scatterStyle val="lineMarker"/>
        <c:ser>
          <c:idx val="0"/>
          <c:order val="0"/>
          <c:tx>
            <c:strRef>
              <c:f>Sheet1!$A$2</c:f>
              <c:strCache>
                <c:ptCount val="1"/>
                <c:pt idx="0">
                  <c:v>Fuseau min</c:v>
                </c:pt>
              </c:strCache>
            </c:strRef>
          </c:tx>
          <c:xVal>
            <c:numRef>
              <c:f>Sheet1!$B$1:$J$1</c:f>
              <c:numCache>
                <c:formatCode>General</c:formatCode>
                <c:ptCount val="9"/>
                <c:pt idx="0">
                  <c:v>25</c:v>
                </c:pt>
                <c:pt idx="1">
                  <c:v>20</c:v>
                </c:pt>
                <c:pt idx="2">
                  <c:v>16</c:v>
                </c:pt>
                <c:pt idx="3">
                  <c:v>12</c:v>
                </c:pt>
                <c:pt idx="4">
                  <c:v>10</c:v>
                </c:pt>
                <c:pt idx="5">
                  <c:v>8</c:v>
                </c:pt>
                <c:pt idx="6">
                  <c:v>6.3</c:v>
                </c:pt>
                <c:pt idx="7">
                  <c:v>5</c:v>
                </c:pt>
                <c:pt idx="8">
                  <c:v>2.5</c:v>
                </c:pt>
              </c:numCache>
            </c:numRef>
          </c:xVal>
          <c:yVal>
            <c:numRef>
              <c:f>Sheet1!$B$2:$J$2</c:f>
              <c:numCache>
                <c:formatCode>General</c:formatCode>
                <c:ptCount val="9"/>
                <c:pt idx="0">
                  <c:v>100</c:v>
                </c:pt>
                <c:pt idx="1">
                  <c:v>100</c:v>
                </c:pt>
                <c:pt idx="2">
                  <c:v>89.149999999999991</c:v>
                </c:pt>
                <c:pt idx="3">
                  <c:v>58.92</c:v>
                </c:pt>
                <c:pt idx="4">
                  <c:v>38</c:v>
                </c:pt>
                <c:pt idx="5">
                  <c:v>18.25</c:v>
                </c:pt>
                <c:pt idx="6">
                  <c:v>8</c:v>
                </c:pt>
                <c:pt idx="7">
                  <c:v>0</c:v>
                </c:pt>
                <c:pt idx="8">
                  <c:v>0</c:v>
                </c:pt>
              </c:numCache>
            </c:numRef>
          </c:yVal>
        </c:ser>
        <c:ser>
          <c:idx val="1"/>
          <c:order val="1"/>
          <c:tx>
            <c:strRef>
              <c:f>Sheet1!$A$3</c:f>
              <c:strCache>
                <c:ptCount val="1"/>
                <c:pt idx="0">
                  <c:v>Gravier </c:v>
                </c:pt>
              </c:strCache>
            </c:strRef>
          </c:tx>
          <c:xVal>
            <c:numRef>
              <c:f>Sheet1!$B$1:$J$1</c:f>
              <c:numCache>
                <c:formatCode>General</c:formatCode>
                <c:ptCount val="9"/>
                <c:pt idx="0">
                  <c:v>25</c:v>
                </c:pt>
                <c:pt idx="1">
                  <c:v>20</c:v>
                </c:pt>
                <c:pt idx="2">
                  <c:v>16</c:v>
                </c:pt>
                <c:pt idx="3">
                  <c:v>12</c:v>
                </c:pt>
                <c:pt idx="4">
                  <c:v>10</c:v>
                </c:pt>
                <c:pt idx="5">
                  <c:v>8</c:v>
                </c:pt>
                <c:pt idx="6">
                  <c:v>6.3</c:v>
                </c:pt>
                <c:pt idx="7">
                  <c:v>5</c:v>
                </c:pt>
                <c:pt idx="8">
                  <c:v>2.5</c:v>
                </c:pt>
              </c:numCache>
            </c:numRef>
          </c:xVal>
          <c:yVal>
            <c:numRef>
              <c:f>Sheet1!$B$3:$J$3</c:f>
              <c:numCache>
                <c:formatCode>General</c:formatCode>
                <c:ptCount val="9"/>
                <c:pt idx="0">
                  <c:v>100</c:v>
                </c:pt>
                <c:pt idx="1">
                  <c:v>96.35</c:v>
                </c:pt>
                <c:pt idx="2">
                  <c:v>95.8</c:v>
                </c:pt>
                <c:pt idx="3">
                  <c:v>66.930000000000007</c:v>
                </c:pt>
                <c:pt idx="4">
                  <c:v>48.83</c:v>
                </c:pt>
                <c:pt idx="5">
                  <c:v>20.43</c:v>
                </c:pt>
                <c:pt idx="6">
                  <c:v>5.2</c:v>
                </c:pt>
                <c:pt idx="7">
                  <c:v>1.4</c:v>
                </c:pt>
                <c:pt idx="8">
                  <c:v>0</c:v>
                </c:pt>
              </c:numCache>
            </c:numRef>
          </c:yVal>
        </c:ser>
        <c:ser>
          <c:idx val="2"/>
          <c:order val="2"/>
          <c:tx>
            <c:strRef>
              <c:f>Sheet1!$A$4</c:f>
              <c:strCache>
                <c:ptCount val="1"/>
                <c:pt idx="0">
                  <c:v>Fuseau max</c:v>
                </c:pt>
              </c:strCache>
            </c:strRef>
          </c:tx>
          <c:xVal>
            <c:numRef>
              <c:f>Sheet1!$B$1:$J$1</c:f>
              <c:numCache>
                <c:formatCode>General</c:formatCode>
                <c:ptCount val="9"/>
                <c:pt idx="0">
                  <c:v>25</c:v>
                </c:pt>
                <c:pt idx="1">
                  <c:v>20</c:v>
                </c:pt>
                <c:pt idx="2">
                  <c:v>16</c:v>
                </c:pt>
                <c:pt idx="3">
                  <c:v>12</c:v>
                </c:pt>
                <c:pt idx="4">
                  <c:v>10</c:v>
                </c:pt>
                <c:pt idx="5">
                  <c:v>8</c:v>
                </c:pt>
                <c:pt idx="6">
                  <c:v>6.3</c:v>
                </c:pt>
                <c:pt idx="7">
                  <c:v>5</c:v>
                </c:pt>
                <c:pt idx="8">
                  <c:v>2.5</c:v>
                </c:pt>
              </c:numCache>
            </c:numRef>
          </c:xVal>
          <c:yVal>
            <c:numRef>
              <c:f>Sheet1!$B$4:$J$4</c:f>
              <c:numCache>
                <c:formatCode>General</c:formatCode>
                <c:ptCount val="9"/>
                <c:pt idx="0">
                  <c:v>100</c:v>
                </c:pt>
                <c:pt idx="1">
                  <c:v>100</c:v>
                </c:pt>
                <c:pt idx="2">
                  <c:v>99.86999999999999</c:v>
                </c:pt>
                <c:pt idx="3">
                  <c:v>80.89</c:v>
                </c:pt>
                <c:pt idx="4">
                  <c:v>65.010000000000005</c:v>
                </c:pt>
                <c:pt idx="5">
                  <c:v>45</c:v>
                </c:pt>
                <c:pt idx="6">
                  <c:v>28.87</c:v>
                </c:pt>
                <c:pt idx="7">
                  <c:v>12</c:v>
                </c:pt>
                <c:pt idx="8">
                  <c:v>0</c:v>
                </c:pt>
              </c:numCache>
            </c:numRef>
          </c:yVal>
        </c:ser>
        <c:axId val="157877376"/>
        <c:axId val="157879296"/>
      </c:scatterChart>
      <c:valAx>
        <c:axId val="157877376"/>
        <c:scaling>
          <c:logBase val="10"/>
          <c:orientation val="minMax"/>
          <c:max val="100"/>
          <c:min val="1"/>
        </c:scaling>
        <c:axPos val="b"/>
        <c:majorGridlines/>
        <c:minorGridlines/>
        <c:title>
          <c:tx>
            <c:rich>
              <a:bodyPr/>
              <a:lstStyle/>
              <a:p>
                <a:pPr>
                  <a:defRPr/>
                </a:pPr>
                <a:r>
                  <a:rPr lang="en-US"/>
                  <a:t>Tamis ( mm)</a:t>
                </a:r>
              </a:p>
            </c:rich>
          </c:tx>
          <c:layout>
            <c:manualLayout>
              <c:xMode val="edge"/>
              <c:yMode val="edge"/>
              <c:x val="0.45132743362831901"/>
              <c:y val="0.91709844559585563"/>
            </c:manualLayout>
          </c:layout>
        </c:title>
        <c:numFmt formatCode="General" sourceLinked="1"/>
        <c:tickLblPos val="nextTo"/>
        <c:txPr>
          <a:bodyPr rot="0" vert="horz"/>
          <a:lstStyle/>
          <a:p>
            <a:pPr>
              <a:defRPr/>
            </a:pPr>
            <a:endParaRPr lang="fr-FR"/>
          </a:p>
        </c:txPr>
        <c:crossAx val="157879296"/>
        <c:crosses val="autoZero"/>
        <c:crossBetween val="midCat"/>
      </c:valAx>
      <c:valAx>
        <c:axId val="157879296"/>
        <c:scaling>
          <c:orientation val="minMax"/>
          <c:max val="100"/>
        </c:scaling>
        <c:axPos val="l"/>
        <c:majorGridlines/>
        <c:title>
          <c:tx>
            <c:rich>
              <a:bodyPr/>
              <a:lstStyle/>
              <a:p>
                <a:pPr>
                  <a:defRPr/>
                </a:pPr>
                <a:r>
                  <a:rPr lang="en-US"/>
                  <a:t>Tamisats (%)</a:t>
                </a:r>
              </a:p>
            </c:rich>
          </c:tx>
          <c:layout>
            <c:manualLayout>
              <c:xMode val="edge"/>
              <c:yMode val="edge"/>
              <c:x val="2.9498525073746312E-3"/>
              <c:y val="0.26424870466321199"/>
            </c:manualLayout>
          </c:layout>
        </c:title>
        <c:numFmt formatCode="General" sourceLinked="1"/>
        <c:tickLblPos val="nextTo"/>
        <c:txPr>
          <a:bodyPr rot="0" vert="horz"/>
          <a:lstStyle/>
          <a:p>
            <a:pPr>
              <a:defRPr/>
            </a:pPr>
            <a:endParaRPr lang="fr-FR"/>
          </a:p>
        </c:txPr>
        <c:crossAx val="157877376"/>
        <c:crossesAt val="1"/>
        <c:crossBetween val="midCat"/>
        <c:majorUnit val="20"/>
      </c:valAx>
    </c:plotArea>
    <c:legend>
      <c:legendPos val="r"/>
      <c:layout>
        <c:manualLayout>
          <c:xMode val="edge"/>
          <c:yMode val="edge"/>
          <c:x val="0.15929203539823641"/>
          <c:y val="5.1813471502591052E-2"/>
          <c:w val="0.28908554572271788"/>
          <c:h val="0.2849740932642682"/>
        </c:manualLayout>
      </c:layout>
    </c:legend>
    <c:plotVisOnly val="1"/>
    <c:dispBlanksAs val="gap"/>
  </c:chart>
  <c:txPr>
    <a:bodyPr/>
    <a:lstStyle/>
    <a:p>
      <a:pPr>
        <a:defRPr sz="1800"/>
      </a:pPr>
      <a:endParaRPr lang="fr-FR"/>
    </a:p>
  </c:txPr>
  <c:externalData r:id="rId1"/>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1"/>
  <c:lang val="fr-FR"/>
  <c:style val="26"/>
  <c:chart>
    <c:autoTitleDeleted val="1"/>
    <c:plotArea>
      <c:layout>
        <c:manualLayout>
          <c:layoutTarget val="inner"/>
          <c:xMode val="edge"/>
          <c:yMode val="edge"/>
          <c:x val="8.9076662815811045E-2"/>
          <c:y val="4.2778795120169202E-2"/>
          <c:w val="0.81895720043759102"/>
          <c:h val="0.80526804096104987"/>
        </c:manualLayout>
      </c:layout>
      <c:scatterChart>
        <c:scatterStyle val="lineMarker"/>
        <c:ser>
          <c:idx val="0"/>
          <c:order val="0"/>
          <c:tx>
            <c:strRef>
              <c:f>Sheet1!$A$2</c:f>
              <c:strCache>
                <c:ptCount val="1"/>
                <c:pt idx="0">
                  <c:v>Fuseau min</c:v>
                </c:pt>
              </c:strCache>
            </c:strRef>
          </c:tx>
          <c:xVal>
            <c:numRef>
              <c:f>Sheet1!$B$1:$I$1</c:f>
              <c:numCache>
                <c:formatCode>General</c:formatCode>
                <c:ptCount val="8"/>
                <c:pt idx="0">
                  <c:v>5</c:v>
                </c:pt>
                <c:pt idx="1">
                  <c:v>2.5</c:v>
                </c:pt>
                <c:pt idx="2">
                  <c:v>1.25</c:v>
                </c:pt>
                <c:pt idx="3">
                  <c:v>0.63000000000000145</c:v>
                </c:pt>
                <c:pt idx="4">
                  <c:v>0.31500000000000067</c:v>
                </c:pt>
                <c:pt idx="5">
                  <c:v>0.16000000000000003</c:v>
                </c:pt>
                <c:pt idx="6">
                  <c:v>8.0000000000000043E-2</c:v>
                </c:pt>
                <c:pt idx="7">
                  <c:v>4.0000000000000022E-2</c:v>
                </c:pt>
              </c:numCache>
            </c:numRef>
          </c:xVal>
          <c:yVal>
            <c:numRef>
              <c:f>Sheet1!$B$2:$I$2</c:f>
              <c:numCache>
                <c:formatCode>General</c:formatCode>
                <c:ptCount val="8"/>
                <c:pt idx="0">
                  <c:v>100</c:v>
                </c:pt>
                <c:pt idx="1">
                  <c:v>83</c:v>
                </c:pt>
                <c:pt idx="2">
                  <c:v>67</c:v>
                </c:pt>
                <c:pt idx="3">
                  <c:v>36.300000000000004</c:v>
                </c:pt>
                <c:pt idx="4">
                  <c:v>13.8</c:v>
                </c:pt>
                <c:pt idx="5">
                  <c:v>5</c:v>
                </c:pt>
                <c:pt idx="6">
                  <c:v>0.60000000000000064</c:v>
                </c:pt>
                <c:pt idx="7">
                  <c:v>0</c:v>
                </c:pt>
              </c:numCache>
            </c:numRef>
          </c:yVal>
        </c:ser>
        <c:ser>
          <c:idx val="1"/>
          <c:order val="1"/>
          <c:tx>
            <c:strRef>
              <c:f>Sheet1!$A$3</c:f>
              <c:strCache>
                <c:ptCount val="1"/>
                <c:pt idx="0">
                  <c:v>Sable 0/5</c:v>
                </c:pt>
              </c:strCache>
            </c:strRef>
          </c:tx>
          <c:xVal>
            <c:numRef>
              <c:f>Sheet1!$B$1:$I$1</c:f>
              <c:numCache>
                <c:formatCode>General</c:formatCode>
                <c:ptCount val="8"/>
                <c:pt idx="0">
                  <c:v>5</c:v>
                </c:pt>
                <c:pt idx="1">
                  <c:v>2.5</c:v>
                </c:pt>
                <c:pt idx="2">
                  <c:v>1.25</c:v>
                </c:pt>
                <c:pt idx="3">
                  <c:v>0.63000000000000145</c:v>
                </c:pt>
                <c:pt idx="4">
                  <c:v>0.31500000000000067</c:v>
                </c:pt>
                <c:pt idx="5">
                  <c:v>0.16000000000000003</c:v>
                </c:pt>
                <c:pt idx="6">
                  <c:v>8.0000000000000043E-2</c:v>
                </c:pt>
                <c:pt idx="7">
                  <c:v>4.0000000000000022E-2</c:v>
                </c:pt>
              </c:numCache>
            </c:numRef>
          </c:xVal>
          <c:yVal>
            <c:numRef>
              <c:f>Sheet1!$B$3:$I$3</c:f>
              <c:numCache>
                <c:formatCode>General</c:formatCode>
                <c:ptCount val="8"/>
                <c:pt idx="0">
                  <c:v>100</c:v>
                </c:pt>
                <c:pt idx="1">
                  <c:v>96.940000000000026</c:v>
                </c:pt>
                <c:pt idx="2">
                  <c:v>84.48</c:v>
                </c:pt>
                <c:pt idx="3">
                  <c:v>58.92</c:v>
                </c:pt>
                <c:pt idx="4">
                  <c:v>27.22</c:v>
                </c:pt>
                <c:pt idx="5">
                  <c:v>7.56</c:v>
                </c:pt>
                <c:pt idx="6">
                  <c:v>3.22</c:v>
                </c:pt>
                <c:pt idx="7">
                  <c:v>0.8</c:v>
                </c:pt>
              </c:numCache>
            </c:numRef>
          </c:yVal>
        </c:ser>
        <c:ser>
          <c:idx val="2"/>
          <c:order val="2"/>
          <c:tx>
            <c:strRef>
              <c:f>Sheet1!$A$4</c:f>
              <c:strCache>
                <c:ptCount val="1"/>
                <c:pt idx="0">
                  <c:v>Fuseau max</c:v>
                </c:pt>
              </c:strCache>
            </c:strRef>
          </c:tx>
          <c:xVal>
            <c:numRef>
              <c:f>Sheet1!$B$1:$I$1</c:f>
              <c:numCache>
                <c:formatCode>General</c:formatCode>
                <c:ptCount val="8"/>
                <c:pt idx="0">
                  <c:v>5</c:v>
                </c:pt>
                <c:pt idx="1">
                  <c:v>2.5</c:v>
                </c:pt>
                <c:pt idx="2">
                  <c:v>1.25</c:v>
                </c:pt>
                <c:pt idx="3">
                  <c:v>0.63000000000000145</c:v>
                </c:pt>
                <c:pt idx="4">
                  <c:v>0.31500000000000067</c:v>
                </c:pt>
                <c:pt idx="5">
                  <c:v>0.16000000000000003</c:v>
                </c:pt>
                <c:pt idx="6">
                  <c:v>8.0000000000000043E-2</c:v>
                </c:pt>
                <c:pt idx="7">
                  <c:v>4.0000000000000022E-2</c:v>
                </c:pt>
              </c:numCache>
            </c:numRef>
          </c:xVal>
          <c:yVal>
            <c:numRef>
              <c:f>Sheet1!$B$4:$I$4</c:f>
              <c:numCache>
                <c:formatCode>General</c:formatCode>
                <c:ptCount val="8"/>
                <c:pt idx="0">
                  <c:v>100</c:v>
                </c:pt>
                <c:pt idx="1">
                  <c:v>97</c:v>
                </c:pt>
                <c:pt idx="2">
                  <c:v>85</c:v>
                </c:pt>
                <c:pt idx="3">
                  <c:v>60</c:v>
                </c:pt>
                <c:pt idx="4">
                  <c:v>28</c:v>
                </c:pt>
                <c:pt idx="5">
                  <c:v>10</c:v>
                </c:pt>
                <c:pt idx="6">
                  <c:v>5</c:v>
                </c:pt>
                <c:pt idx="7">
                  <c:v>0</c:v>
                </c:pt>
              </c:numCache>
            </c:numRef>
          </c:yVal>
        </c:ser>
        <c:axId val="159132288"/>
        <c:axId val="159142656"/>
      </c:scatterChart>
      <c:valAx>
        <c:axId val="159132288"/>
        <c:scaling>
          <c:logBase val="10"/>
          <c:orientation val="minMax"/>
          <c:max val="10"/>
        </c:scaling>
        <c:axPos val="b"/>
        <c:majorGridlines/>
        <c:minorGridlines/>
        <c:title>
          <c:tx>
            <c:rich>
              <a:bodyPr/>
              <a:lstStyle/>
              <a:p>
                <a:pPr>
                  <a:defRPr/>
                </a:pPr>
                <a:r>
                  <a:rPr lang="en-US"/>
                  <a:t>Tamis (mm)</a:t>
                </a:r>
              </a:p>
            </c:rich>
          </c:tx>
          <c:layout>
            <c:manualLayout>
              <c:xMode val="edge"/>
              <c:yMode val="edge"/>
              <c:x val="0.43342719562605597"/>
              <c:y val="0.92472221653406328"/>
            </c:manualLayout>
          </c:layout>
        </c:title>
        <c:numFmt formatCode="General" sourceLinked="1"/>
        <c:tickLblPos val="nextTo"/>
        <c:txPr>
          <a:bodyPr rot="0" vert="horz"/>
          <a:lstStyle/>
          <a:p>
            <a:pPr>
              <a:defRPr/>
            </a:pPr>
            <a:endParaRPr lang="fr-FR"/>
          </a:p>
        </c:txPr>
        <c:crossAx val="159142656"/>
        <c:crosses val="autoZero"/>
        <c:crossBetween val="midCat"/>
        <c:majorUnit val="10"/>
        <c:minorUnit val="10"/>
      </c:valAx>
      <c:valAx>
        <c:axId val="159142656"/>
        <c:scaling>
          <c:orientation val="minMax"/>
          <c:max val="100"/>
        </c:scaling>
        <c:axPos val="l"/>
        <c:majorGridlines/>
        <c:title>
          <c:tx>
            <c:rich>
              <a:bodyPr/>
              <a:lstStyle/>
              <a:p>
                <a:pPr>
                  <a:defRPr/>
                </a:pPr>
                <a:r>
                  <a:rPr lang="en-US" dirty="0"/>
                  <a:t>Tamisats (%)</a:t>
                </a:r>
              </a:p>
            </c:rich>
          </c:tx>
          <c:layout>
            <c:manualLayout>
              <c:xMode val="edge"/>
              <c:yMode val="edge"/>
              <c:x val="4.5793948657577533E-3"/>
              <c:y val="0.3832881306503354"/>
            </c:manualLayout>
          </c:layout>
        </c:title>
        <c:numFmt formatCode="General" sourceLinked="1"/>
        <c:tickLblPos val="nextTo"/>
        <c:txPr>
          <a:bodyPr rot="0" vert="horz"/>
          <a:lstStyle/>
          <a:p>
            <a:pPr>
              <a:defRPr/>
            </a:pPr>
            <a:endParaRPr lang="fr-FR"/>
          </a:p>
        </c:txPr>
        <c:crossAx val="159132288"/>
        <c:crossesAt val="1.0000000000000007E-2"/>
        <c:crossBetween val="midCat"/>
        <c:majorUnit val="20"/>
        <c:minorUnit val="4"/>
      </c:valAx>
    </c:plotArea>
    <c:legend>
      <c:legendPos val="r"/>
      <c:layout>
        <c:manualLayout>
          <c:xMode val="edge"/>
          <c:yMode val="edge"/>
          <c:x val="0.20374737913490557"/>
          <c:y val="3.9521289005540972E-2"/>
          <c:w val="0.22792022792022804"/>
          <c:h val="0.29268292682927893"/>
        </c:manualLayout>
      </c:layout>
    </c:legend>
    <c:plotVisOnly val="1"/>
    <c:dispBlanksAs val="gap"/>
  </c:chart>
  <c:txPr>
    <a:bodyPr/>
    <a:lstStyle/>
    <a:p>
      <a:pPr>
        <a:defRPr sz="1800"/>
      </a:pPr>
      <a:endParaRPr lang="fr-FR"/>
    </a:p>
  </c:txPr>
  <c:externalData r:id="rId1"/>
  <c:userShapes r:id="rId2"/>
</c:chartSpace>
</file>

<file path=ppt/charts/chart8.xml><?xml version="1.0" encoding="utf-8"?>
<c:chartSpace xmlns:c="http://schemas.openxmlformats.org/drawingml/2006/chart" xmlns:a="http://schemas.openxmlformats.org/drawingml/2006/main" xmlns:r="http://schemas.openxmlformats.org/officeDocument/2006/relationships">
  <c:date1904 val="1"/>
  <c:lang val="fr-FR"/>
  <c:style val="26"/>
  <c:chart>
    <c:plotArea>
      <c:layout>
        <c:manualLayout>
          <c:layoutTarget val="inner"/>
          <c:xMode val="edge"/>
          <c:yMode val="edge"/>
          <c:x val="9.5753937007874046E-2"/>
          <c:y val="1.4076592698639943E-2"/>
          <c:w val="0.75711832895888065"/>
          <c:h val="0.76004414220949812"/>
        </c:manualLayout>
      </c:layout>
      <c:barChart>
        <c:barDir val="col"/>
        <c:grouping val="clustered"/>
        <c:ser>
          <c:idx val="0"/>
          <c:order val="0"/>
          <c:tx>
            <c:strRef>
              <c:f>Feuil1!$B$1</c:f>
              <c:strCache>
                <c:ptCount val="1"/>
                <c:pt idx="0">
                  <c:v>Région1</c:v>
                </c:pt>
              </c:strCache>
            </c:strRef>
          </c:tx>
          <c:cat>
            <c:strRef>
              <c:f>Feuil1!$A$2:$A$9</c:f>
              <c:strCache>
                <c:ptCount val="8"/>
                <c:pt idx="0">
                  <c:v>7 jours compréssion</c:v>
                </c:pt>
                <c:pt idx="1">
                  <c:v>28 jours  compréssion</c:v>
                </c:pt>
                <c:pt idx="2">
                  <c:v>7 jours traction par flexion</c:v>
                </c:pt>
                <c:pt idx="3">
                  <c:v>28 jours  traction par flexion</c:v>
                </c:pt>
                <c:pt idx="4">
                  <c:v>7 jours  traction par fendage</c:v>
                </c:pt>
                <c:pt idx="5">
                  <c:v>28 jours  traction par fendag</c:v>
                </c:pt>
                <c:pt idx="6">
                  <c:v>7 jours compréssion avec le calcaire</c:v>
                </c:pt>
                <c:pt idx="7">
                  <c:v>28 jours  compréssion avec le calcaire</c:v>
                </c:pt>
              </c:strCache>
            </c:strRef>
          </c:cat>
          <c:val>
            <c:numRef>
              <c:f>Feuil1!$B$2:$B$9</c:f>
              <c:numCache>
                <c:formatCode>General</c:formatCode>
                <c:ptCount val="8"/>
                <c:pt idx="0">
                  <c:v>2.4769999999999968</c:v>
                </c:pt>
                <c:pt idx="1">
                  <c:v>2.4409999999999998</c:v>
                </c:pt>
                <c:pt idx="2">
                  <c:v>2.5840000000000001</c:v>
                </c:pt>
                <c:pt idx="3">
                  <c:v>2.5230000000000001</c:v>
                </c:pt>
                <c:pt idx="4">
                  <c:v>2.4489999999999998</c:v>
                </c:pt>
                <c:pt idx="5">
                  <c:v>2.4509999999999987</c:v>
                </c:pt>
                <c:pt idx="6">
                  <c:v>2.4529999999999967</c:v>
                </c:pt>
                <c:pt idx="7">
                  <c:v>2.4649999999999999</c:v>
                </c:pt>
              </c:numCache>
            </c:numRef>
          </c:val>
        </c:ser>
        <c:ser>
          <c:idx val="1"/>
          <c:order val="1"/>
          <c:tx>
            <c:strRef>
              <c:f>Feuil1!$C$1</c:f>
              <c:strCache>
                <c:ptCount val="1"/>
                <c:pt idx="0">
                  <c:v>Région2</c:v>
                </c:pt>
              </c:strCache>
            </c:strRef>
          </c:tx>
          <c:cat>
            <c:strRef>
              <c:f>Feuil1!$A$2:$A$9</c:f>
              <c:strCache>
                <c:ptCount val="8"/>
                <c:pt idx="0">
                  <c:v>7 jours compréssion</c:v>
                </c:pt>
                <c:pt idx="1">
                  <c:v>28 jours  compréssion</c:v>
                </c:pt>
                <c:pt idx="2">
                  <c:v>7 jours traction par flexion</c:v>
                </c:pt>
                <c:pt idx="3">
                  <c:v>28 jours  traction par flexion</c:v>
                </c:pt>
                <c:pt idx="4">
                  <c:v>7 jours  traction par fendage</c:v>
                </c:pt>
                <c:pt idx="5">
                  <c:v>28 jours  traction par fendag</c:v>
                </c:pt>
                <c:pt idx="6">
                  <c:v>7 jours compréssion avec le calcaire</c:v>
                </c:pt>
                <c:pt idx="7">
                  <c:v>28 jours  compréssion avec le calcaire</c:v>
                </c:pt>
              </c:strCache>
            </c:strRef>
          </c:cat>
          <c:val>
            <c:numRef>
              <c:f>Feuil1!$C$2:$C$9</c:f>
              <c:numCache>
                <c:formatCode>General</c:formatCode>
                <c:ptCount val="8"/>
                <c:pt idx="0">
                  <c:v>2.5129999999999977</c:v>
                </c:pt>
                <c:pt idx="1">
                  <c:v>2.4739999999999998</c:v>
                </c:pt>
                <c:pt idx="2">
                  <c:v>2.5319999999999987</c:v>
                </c:pt>
                <c:pt idx="3">
                  <c:v>2.58</c:v>
                </c:pt>
                <c:pt idx="4">
                  <c:v>2.5019999999999998</c:v>
                </c:pt>
                <c:pt idx="5">
                  <c:v>2.4729999999999968</c:v>
                </c:pt>
                <c:pt idx="6">
                  <c:v>2.4689999999999999</c:v>
                </c:pt>
                <c:pt idx="7">
                  <c:v>2.488</c:v>
                </c:pt>
              </c:numCache>
            </c:numRef>
          </c:val>
        </c:ser>
        <c:ser>
          <c:idx val="2"/>
          <c:order val="2"/>
          <c:tx>
            <c:strRef>
              <c:f>Feuil1!$D$1</c:f>
              <c:strCache>
                <c:ptCount val="1"/>
                <c:pt idx="0">
                  <c:v>Région3</c:v>
                </c:pt>
              </c:strCache>
            </c:strRef>
          </c:tx>
          <c:cat>
            <c:strRef>
              <c:f>Feuil1!$A$2:$A$9</c:f>
              <c:strCache>
                <c:ptCount val="8"/>
                <c:pt idx="0">
                  <c:v>7 jours compréssion</c:v>
                </c:pt>
                <c:pt idx="1">
                  <c:v>28 jours  compréssion</c:v>
                </c:pt>
                <c:pt idx="2">
                  <c:v>7 jours traction par flexion</c:v>
                </c:pt>
                <c:pt idx="3">
                  <c:v>28 jours  traction par flexion</c:v>
                </c:pt>
                <c:pt idx="4">
                  <c:v>7 jours  traction par fendage</c:v>
                </c:pt>
                <c:pt idx="5">
                  <c:v>28 jours  traction par fendag</c:v>
                </c:pt>
                <c:pt idx="6">
                  <c:v>7 jours compréssion avec le calcaire</c:v>
                </c:pt>
                <c:pt idx="7">
                  <c:v>28 jours  compréssion avec le calcaire</c:v>
                </c:pt>
              </c:strCache>
            </c:strRef>
          </c:cat>
          <c:val>
            <c:numRef>
              <c:f>Feuil1!$D$2:$D$9</c:f>
              <c:numCache>
                <c:formatCode>General</c:formatCode>
                <c:ptCount val="8"/>
                <c:pt idx="0">
                  <c:v>2.4719999999999978</c:v>
                </c:pt>
                <c:pt idx="1">
                  <c:v>2.504</c:v>
                </c:pt>
                <c:pt idx="2">
                  <c:v>2.6280000000000001</c:v>
                </c:pt>
                <c:pt idx="3">
                  <c:v>2.5459999999999998</c:v>
                </c:pt>
                <c:pt idx="4">
                  <c:v>2.4619999999999997</c:v>
                </c:pt>
                <c:pt idx="5">
                  <c:v>2.5230000000000001</c:v>
                </c:pt>
                <c:pt idx="6">
                  <c:v>2.52</c:v>
                </c:pt>
                <c:pt idx="7">
                  <c:v>2.4969999999999977</c:v>
                </c:pt>
              </c:numCache>
            </c:numRef>
          </c:val>
        </c:ser>
        <c:axId val="79236096"/>
        <c:axId val="79635200"/>
      </c:barChart>
      <c:catAx>
        <c:axId val="79236096"/>
        <c:scaling>
          <c:orientation val="minMax"/>
        </c:scaling>
        <c:axPos val="b"/>
        <c:tickLblPos val="nextTo"/>
        <c:txPr>
          <a:bodyPr/>
          <a:lstStyle/>
          <a:p>
            <a:pPr>
              <a:defRPr sz="1200" b="1"/>
            </a:pPr>
            <a:endParaRPr lang="fr-FR"/>
          </a:p>
        </c:txPr>
        <c:crossAx val="79635200"/>
        <c:crosses val="autoZero"/>
        <c:auto val="1"/>
        <c:lblAlgn val="ctr"/>
        <c:lblOffset val="100"/>
      </c:catAx>
      <c:valAx>
        <c:axId val="79635200"/>
        <c:scaling>
          <c:orientation val="minMax"/>
        </c:scaling>
        <c:axPos val="l"/>
        <c:majorGridlines/>
        <c:numFmt formatCode="General" sourceLinked="1"/>
        <c:tickLblPos val="nextTo"/>
        <c:crossAx val="79236096"/>
        <c:crosses val="autoZero"/>
        <c:crossBetween val="between"/>
      </c:valAx>
    </c:plotArea>
    <c:legend>
      <c:legendPos val="r"/>
      <c:layout>
        <c:manualLayout>
          <c:xMode val="edge"/>
          <c:yMode val="edge"/>
          <c:x val="0.88973337707786504"/>
          <c:y val="0.43720327509482715"/>
          <c:w val="7.6933289588801482E-2"/>
          <c:h val="0.16507214861730288"/>
        </c:manualLayout>
      </c:layout>
      <c:txPr>
        <a:bodyPr/>
        <a:lstStyle/>
        <a:p>
          <a:pPr>
            <a:defRPr sz="1200" b="1"/>
          </a:pPr>
          <a:endParaRPr lang="fr-FR"/>
        </a:p>
      </c:txPr>
    </c:legend>
    <c:plotVisOnly val="1"/>
  </c:chart>
  <c:spPr>
    <a:ln>
      <a:solidFill>
        <a:schemeClr val="tx1"/>
      </a:solidFill>
    </a:ln>
  </c:spPr>
  <c:externalData r:id="rId1"/>
  <c:userShapes r:id="rId2"/>
</c:chartSpace>
</file>

<file path=ppt/charts/chart9.xml><?xml version="1.0" encoding="utf-8"?>
<c:chartSpace xmlns:c="http://schemas.openxmlformats.org/drawingml/2006/chart" xmlns:a="http://schemas.openxmlformats.org/drawingml/2006/main" xmlns:r="http://schemas.openxmlformats.org/officeDocument/2006/relationships">
  <c:date1904 val="1"/>
  <c:lang val="fr-FR"/>
  <c:style val="26"/>
  <c:chart>
    <c:plotArea>
      <c:layout>
        <c:manualLayout>
          <c:layoutTarget val="inner"/>
          <c:xMode val="edge"/>
          <c:yMode val="edge"/>
          <c:x val="0.13256441382327225"/>
          <c:y val="6.1307538649705923E-2"/>
          <c:w val="0.75387828083989605"/>
          <c:h val="0.70132629000965152"/>
        </c:manualLayout>
      </c:layout>
      <c:barChart>
        <c:barDir val="col"/>
        <c:grouping val="clustered"/>
        <c:ser>
          <c:idx val="0"/>
          <c:order val="0"/>
          <c:tx>
            <c:strRef>
              <c:f>Feuil1!$B$1</c:f>
              <c:strCache>
                <c:ptCount val="1"/>
                <c:pt idx="0">
                  <c:v>Région1</c:v>
                </c:pt>
              </c:strCache>
            </c:strRef>
          </c:tx>
          <c:cat>
            <c:strRef>
              <c:f>Feuil1!$A$2:$A$9</c:f>
              <c:strCache>
                <c:ptCount val="8"/>
                <c:pt idx="0">
                  <c:v>7 jours compréssion</c:v>
                </c:pt>
                <c:pt idx="1">
                  <c:v>28 jours  compréssion</c:v>
                </c:pt>
                <c:pt idx="2">
                  <c:v>7 jours traction par flexion</c:v>
                </c:pt>
                <c:pt idx="3">
                  <c:v>28 jours  traction par flexion</c:v>
                </c:pt>
                <c:pt idx="4">
                  <c:v>7 jours  traction par fendage</c:v>
                </c:pt>
                <c:pt idx="5">
                  <c:v>28 jours  traction par fendag</c:v>
                </c:pt>
                <c:pt idx="6">
                  <c:v>7 jours compréssion avec le calcaire</c:v>
                </c:pt>
                <c:pt idx="7">
                  <c:v>28 jours  compréssion avec le calcaire</c:v>
                </c:pt>
              </c:strCache>
            </c:strRef>
          </c:cat>
          <c:val>
            <c:numRef>
              <c:f>Feuil1!$B$2:$B$9</c:f>
              <c:numCache>
                <c:formatCode>General</c:formatCode>
                <c:ptCount val="8"/>
                <c:pt idx="0">
                  <c:v>2.468</c:v>
                </c:pt>
                <c:pt idx="1">
                  <c:v>2.4369999999999967</c:v>
                </c:pt>
                <c:pt idx="2">
                  <c:v>2.5430000000000001</c:v>
                </c:pt>
                <c:pt idx="3">
                  <c:v>2.5369999999999977</c:v>
                </c:pt>
                <c:pt idx="4">
                  <c:v>2.44</c:v>
                </c:pt>
                <c:pt idx="5">
                  <c:v>2.4459999999999997</c:v>
                </c:pt>
                <c:pt idx="6">
                  <c:v>2.427</c:v>
                </c:pt>
                <c:pt idx="7">
                  <c:v>2.4449999999999998</c:v>
                </c:pt>
              </c:numCache>
            </c:numRef>
          </c:val>
        </c:ser>
        <c:ser>
          <c:idx val="1"/>
          <c:order val="1"/>
          <c:tx>
            <c:strRef>
              <c:f>Feuil1!$C$1</c:f>
              <c:strCache>
                <c:ptCount val="1"/>
                <c:pt idx="0">
                  <c:v>Région2</c:v>
                </c:pt>
              </c:strCache>
            </c:strRef>
          </c:tx>
          <c:cat>
            <c:strRef>
              <c:f>Feuil1!$A$2:$A$9</c:f>
              <c:strCache>
                <c:ptCount val="8"/>
                <c:pt idx="0">
                  <c:v>7 jours compréssion</c:v>
                </c:pt>
                <c:pt idx="1">
                  <c:v>28 jours  compréssion</c:v>
                </c:pt>
                <c:pt idx="2">
                  <c:v>7 jours traction par flexion</c:v>
                </c:pt>
                <c:pt idx="3">
                  <c:v>28 jours  traction par flexion</c:v>
                </c:pt>
                <c:pt idx="4">
                  <c:v>7 jours  traction par fendage</c:v>
                </c:pt>
                <c:pt idx="5">
                  <c:v>28 jours  traction par fendag</c:v>
                </c:pt>
                <c:pt idx="6">
                  <c:v>7 jours compréssion avec le calcaire</c:v>
                </c:pt>
                <c:pt idx="7">
                  <c:v>28 jours  compréssion avec le calcaire</c:v>
                </c:pt>
              </c:strCache>
            </c:strRef>
          </c:cat>
          <c:val>
            <c:numRef>
              <c:f>Feuil1!$C$2:$C$9</c:f>
              <c:numCache>
                <c:formatCode>General</c:formatCode>
                <c:ptCount val="8"/>
                <c:pt idx="0">
                  <c:v>2.4899999999999998</c:v>
                </c:pt>
                <c:pt idx="1">
                  <c:v>2.4549999999999987</c:v>
                </c:pt>
                <c:pt idx="2">
                  <c:v>2.5149999999999997</c:v>
                </c:pt>
                <c:pt idx="3">
                  <c:v>2.5430000000000001</c:v>
                </c:pt>
                <c:pt idx="4">
                  <c:v>2.4579999999999997</c:v>
                </c:pt>
                <c:pt idx="5">
                  <c:v>2.4319999999999977</c:v>
                </c:pt>
                <c:pt idx="6">
                  <c:v>2.444</c:v>
                </c:pt>
                <c:pt idx="7">
                  <c:v>2.4969999999999977</c:v>
                </c:pt>
              </c:numCache>
            </c:numRef>
          </c:val>
        </c:ser>
        <c:ser>
          <c:idx val="2"/>
          <c:order val="2"/>
          <c:tx>
            <c:strRef>
              <c:f>Feuil1!$D$1</c:f>
              <c:strCache>
                <c:ptCount val="1"/>
                <c:pt idx="0">
                  <c:v>Région3</c:v>
                </c:pt>
              </c:strCache>
            </c:strRef>
          </c:tx>
          <c:cat>
            <c:strRef>
              <c:f>Feuil1!$A$2:$A$9</c:f>
              <c:strCache>
                <c:ptCount val="8"/>
                <c:pt idx="0">
                  <c:v>7 jours compréssion</c:v>
                </c:pt>
                <c:pt idx="1">
                  <c:v>28 jours  compréssion</c:v>
                </c:pt>
                <c:pt idx="2">
                  <c:v>7 jours traction par flexion</c:v>
                </c:pt>
                <c:pt idx="3">
                  <c:v>28 jours  traction par flexion</c:v>
                </c:pt>
                <c:pt idx="4">
                  <c:v>7 jours  traction par fendage</c:v>
                </c:pt>
                <c:pt idx="5">
                  <c:v>28 jours  traction par fendag</c:v>
                </c:pt>
                <c:pt idx="6">
                  <c:v>7 jours compréssion avec le calcaire</c:v>
                </c:pt>
                <c:pt idx="7">
                  <c:v>28 jours  compréssion avec le calcaire</c:v>
                </c:pt>
              </c:strCache>
            </c:strRef>
          </c:cat>
          <c:val>
            <c:numRef>
              <c:f>Feuil1!$D$2:$D$9</c:f>
              <c:numCache>
                <c:formatCode>General</c:formatCode>
                <c:ptCount val="8"/>
                <c:pt idx="0">
                  <c:v>2.4539999999999997</c:v>
                </c:pt>
                <c:pt idx="1">
                  <c:v>2.4859999999999998</c:v>
                </c:pt>
                <c:pt idx="2">
                  <c:v>2.5299999999999998</c:v>
                </c:pt>
                <c:pt idx="3">
                  <c:v>2.5099999999999998</c:v>
                </c:pt>
                <c:pt idx="4">
                  <c:v>2.4949999999999997</c:v>
                </c:pt>
                <c:pt idx="5">
                  <c:v>2.5030000000000001</c:v>
                </c:pt>
                <c:pt idx="6">
                  <c:v>2.484</c:v>
                </c:pt>
                <c:pt idx="7">
                  <c:v>2.4459999999999997</c:v>
                </c:pt>
              </c:numCache>
            </c:numRef>
          </c:val>
        </c:ser>
        <c:axId val="79742848"/>
        <c:axId val="79744384"/>
      </c:barChart>
      <c:catAx>
        <c:axId val="79742848"/>
        <c:scaling>
          <c:orientation val="minMax"/>
        </c:scaling>
        <c:axPos val="b"/>
        <c:tickLblPos val="nextTo"/>
        <c:txPr>
          <a:bodyPr/>
          <a:lstStyle/>
          <a:p>
            <a:pPr>
              <a:defRPr sz="1200" b="1"/>
            </a:pPr>
            <a:endParaRPr lang="fr-FR"/>
          </a:p>
        </c:txPr>
        <c:crossAx val="79744384"/>
        <c:crosses val="autoZero"/>
        <c:auto val="1"/>
        <c:lblAlgn val="ctr"/>
        <c:lblOffset val="100"/>
      </c:catAx>
      <c:valAx>
        <c:axId val="79744384"/>
        <c:scaling>
          <c:orientation val="minMax"/>
        </c:scaling>
        <c:axPos val="l"/>
        <c:majorGridlines/>
        <c:numFmt formatCode="General" sourceLinked="1"/>
        <c:tickLblPos val="nextTo"/>
        <c:crossAx val="79742848"/>
        <c:crosses val="autoZero"/>
        <c:crossBetween val="between"/>
      </c:valAx>
    </c:plotArea>
    <c:legend>
      <c:legendPos val="r"/>
      <c:layout/>
      <c:txPr>
        <a:bodyPr/>
        <a:lstStyle/>
        <a:p>
          <a:pPr>
            <a:defRPr sz="1200" b="1"/>
          </a:pPr>
          <a:endParaRPr lang="fr-FR"/>
        </a:p>
      </c:txPr>
    </c:legend>
    <c:plotVisOnly val="1"/>
  </c:chart>
  <c:spPr>
    <a:ln>
      <a:solidFill>
        <a:schemeClr val="tx1"/>
      </a:solidFill>
    </a:ln>
  </c:spPr>
  <c:externalData r:id="rId1"/>
  <c:userShapes r:id="rId2"/>
</c:chartSpace>
</file>

<file path=ppt/diagrams/colors1.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9AB230-308F-4AFE-94F7-B9103103DC3C}" type="doc">
      <dgm:prSet loTypeId="urn:microsoft.com/office/officeart/2005/8/layout/venn2" loCatId="relationship" qsTypeId="urn:microsoft.com/office/officeart/2005/8/quickstyle/3d1" qsCatId="3D" csTypeId="urn:microsoft.com/office/officeart/2005/8/colors/colorful1#5" csCatId="colorful" phldr="1"/>
      <dgm:spPr/>
      <dgm:t>
        <a:bodyPr/>
        <a:lstStyle/>
        <a:p>
          <a:endParaRPr lang="en-US"/>
        </a:p>
      </dgm:t>
    </dgm:pt>
    <dgm:pt modelId="{A9CE28FA-05BD-4980-845B-22A57832D118}" type="pres">
      <dgm:prSet presAssocID="{439AB230-308F-4AFE-94F7-B9103103DC3C}" presName="Name0" presStyleCnt="0">
        <dgm:presLayoutVars>
          <dgm:chMax val="7"/>
          <dgm:resizeHandles val="exact"/>
        </dgm:presLayoutVars>
      </dgm:prSet>
      <dgm:spPr/>
      <dgm:t>
        <a:bodyPr/>
        <a:lstStyle/>
        <a:p>
          <a:endParaRPr lang="en-US"/>
        </a:p>
      </dgm:t>
    </dgm:pt>
  </dgm:ptLst>
  <dgm:cxnLst>
    <dgm:cxn modelId="{44220315-5CA7-4893-B10F-F16A6A8A4DFD}" type="presOf" srcId="{439AB230-308F-4AFE-94F7-B9103103DC3C}" destId="{A9CE28FA-05BD-4980-845B-22A57832D118}" srcOrd="0" destOrd="0" presId="urn:microsoft.com/office/officeart/2005/8/layout/venn2"/>
  </dgm:cxnLst>
  <dgm:bg>
    <a:effectLst>
      <a:outerShdw blurRad="152400" dist="317500" dir="5400000" sx="90000" sy="-19000" rotWithShape="0">
        <a:prstClr val="black">
          <a:alpha val="15000"/>
        </a:prstClr>
      </a:outerShdw>
    </a:effect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drawing1.xml.rels><?xml version="1.0" encoding="UTF-8" standalone="yes"?>
<Relationships xmlns="http://schemas.openxmlformats.org/package/2006/relationships"><Relationship Id="rId1" Type="http://schemas.openxmlformats.org/officeDocument/2006/relationships/image" Target="../media/image38.png"/></Relationships>
</file>

<file path=ppt/drawings/_rels/drawing2.xml.rels><?xml version="1.0" encoding="UTF-8" standalone="yes"?>
<Relationships xmlns="http://schemas.openxmlformats.org/package/2006/relationships"><Relationship Id="rId1" Type="http://schemas.openxmlformats.org/officeDocument/2006/relationships/image" Target="../media/image38.png"/></Relationships>
</file>

<file path=ppt/drawings/_rels/drawing3.xml.rels><?xml version="1.0" encoding="UTF-8" standalone="yes"?>
<Relationships xmlns="http://schemas.openxmlformats.org/package/2006/relationships"><Relationship Id="rId1" Type="http://schemas.openxmlformats.org/officeDocument/2006/relationships/image" Target="../media/image38.png"/></Relationships>
</file>

<file path=ppt/drawings/_rels/drawing4.xml.rels><?xml version="1.0" encoding="UTF-8" standalone="yes"?>
<Relationships xmlns="http://schemas.openxmlformats.org/package/2006/relationships"><Relationship Id="rId1" Type="http://schemas.openxmlformats.org/officeDocument/2006/relationships/image" Target="../media/image38.png"/></Relationships>
</file>

<file path=ppt/drawings/_rels/drawing5.xml.rels><?xml version="1.0" encoding="UTF-8" standalone="yes"?>
<Relationships xmlns="http://schemas.openxmlformats.org/package/2006/relationships"><Relationship Id="rId1" Type="http://schemas.openxmlformats.org/officeDocument/2006/relationships/image" Target="../media/image38.png"/></Relationships>
</file>

<file path=ppt/drawings/_rels/drawing6.xml.rels><?xml version="1.0" encoding="UTF-8" standalone="yes"?>
<Relationships xmlns="http://schemas.openxmlformats.org/package/2006/relationships"><Relationship Id="rId1" Type="http://schemas.openxmlformats.org/officeDocument/2006/relationships/image" Target="../media/image38.png"/></Relationships>
</file>

<file path=ppt/drawings/_rels/drawing7.xml.rels><?xml version="1.0" encoding="UTF-8" standalone="yes"?>
<Relationships xmlns="http://schemas.openxmlformats.org/package/2006/relationships"><Relationship Id="rId1" Type="http://schemas.openxmlformats.org/officeDocument/2006/relationships/image" Target="../media/image38.png"/></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image" Target="../media/image32.wmf"/></Relationships>
</file>

<file path=ppt/drawings/drawing1.xml><?xml version="1.0" encoding="utf-8"?>
<c:userShapes xmlns:c="http://schemas.openxmlformats.org/drawingml/2006/chart">
  <cdr:relSizeAnchor xmlns:cdr="http://schemas.openxmlformats.org/drawingml/2006/chartDrawing">
    <cdr:from>
      <cdr:x>0</cdr:x>
      <cdr:y>0</cdr:y>
    </cdr:from>
    <cdr:to>
      <cdr:x>0</cdr:x>
      <cdr:y>0</cdr:y>
    </cdr:to>
    <cdr:pic>
      <cdr:nvPicPr>
        <cdr:cNvPr id="3"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dr:relSizeAnchor xmlns:cdr="http://schemas.openxmlformats.org/drawingml/2006/chartDrawing">
    <cdr:from>
      <cdr:x>0</cdr:x>
      <cdr:y>0</cdr:y>
    </cdr:from>
    <cdr:to>
      <cdr:x>0</cdr:x>
      <cdr:y>0</cdr:y>
    </cdr:to>
    <cdr:pic>
      <cdr:nvPicPr>
        <cdr:cNvPr id="4"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dr:relSizeAnchor xmlns:cdr="http://schemas.openxmlformats.org/drawingml/2006/chartDrawing">
    <cdr:from>
      <cdr:x>0</cdr:x>
      <cdr:y>0</cdr:y>
    </cdr:from>
    <cdr:to>
      <cdr:x>0</cdr:x>
      <cdr:y>0</cdr:y>
    </cdr:to>
    <cdr:pic>
      <cdr:nvPicPr>
        <cdr:cNvPr id="5"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userShapes>
</file>

<file path=ppt/drawings/drawing10.xml><?xml version="1.0" encoding="utf-8"?>
<c:userShapes xmlns:c="http://schemas.openxmlformats.org/drawingml/2006/chart">
  <cdr:relSizeAnchor xmlns:cdr="http://schemas.openxmlformats.org/drawingml/2006/chartDrawing">
    <cdr:from>
      <cdr:x>0.06806</cdr:x>
      <cdr:y>0.30622</cdr:y>
    </cdr:from>
    <cdr:to>
      <cdr:x>0.07581</cdr:x>
      <cdr:y>0.32057</cdr:y>
    </cdr:to>
    <cdr:sp macro="" textlink="">
      <cdr:nvSpPr>
        <cdr:cNvPr id="3" name="ZoneTexte 2"/>
        <cdr:cNvSpPr txBox="1"/>
      </cdr:nvSpPr>
      <cdr:spPr>
        <a:xfrm xmlns:a="http://schemas.openxmlformats.org/drawingml/2006/main">
          <a:off x="401956" y="1219200"/>
          <a:ext cx="45719" cy="5715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fr-FR" sz="1100" dirty="0"/>
        </a:p>
      </cdr:txBody>
    </cdr:sp>
  </cdr:relSizeAnchor>
  <cdr:relSizeAnchor xmlns:cdr="http://schemas.openxmlformats.org/drawingml/2006/chartDrawing">
    <cdr:from>
      <cdr:x>0.06806</cdr:x>
      <cdr:y>0.30622</cdr:y>
    </cdr:from>
    <cdr:to>
      <cdr:x>0.07581</cdr:x>
      <cdr:y>0.32057</cdr:y>
    </cdr:to>
    <cdr:sp macro="" textlink="">
      <cdr:nvSpPr>
        <cdr:cNvPr id="6" name="ZoneTexte 2"/>
        <cdr:cNvSpPr txBox="1"/>
      </cdr:nvSpPr>
      <cdr:spPr>
        <a:xfrm xmlns:a="http://schemas.openxmlformats.org/drawingml/2006/main">
          <a:off x="401956" y="1219200"/>
          <a:ext cx="45719" cy="5715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fr-FR" sz="1100" dirty="0"/>
        </a:p>
      </cdr:txBody>
    </cdr:sp>
  </cdr:relSizeAnchor>
</c:userShapes>
</file>

<file path=ppt/drawings/drawing11.xml><?xml version="1.0" encoding="utf-8"?>
<c:userShapes xmlns:c="http://schemas.openxmlformats.org/drawingml/2006/chart">
  <cdr:relSizeAnchor xmlns:cdr="http://schemas.openxmlformats.org/drawingml/2006/chartDrawing">
    <cdr:from>
      <cdr:x>0.06806</cdr:x>
      <cdr:y>0.30622</cdr:y>
    </cdr:from>
    <cdr:to>
      <cdr:x>0.07581</cdr:x>
      <cdr:y>0.32057</cdr:y>
    </cdr:to>
    <cdr:sp macro="" textlink="">
      <cdr:nvSpPr>
        <cdr:cNvPr id="3" name="ZoneTexte 2"/>
        <cdr:cNvSpPr txBox="1"/>
      </cdr:nvSpPr>
      <cdr:spPr>
        <a:xfrm xmlns:a="http://schemas.openxmlformats.org/drawingml/2006/main">
          <a:off x="401956" y="1219200"/>
          <a:ext cx="45719" cy="5715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fr-FR" sz="1100" dirty="0"/>
        </a:p>
      </cdr:txBody>
    </cdr:sp>
  </cdr:relSizeAnchor>
  <cdr:relSizeAnchor xmlns:cdr="http://schemas.openxmlformats.org/drawingml/2006/chartDrawing">
    <cdr:from>
      <cdr:x>0.06806</cdr:x>
      <cdr:y>0.30622</cdr:y>
    </cdr:from>
    <cdr:to>
      <cdr:x>0.07581</cdr:x>
      <cdr:y>0.32057</cdr:y>
    </cdr:to>
    <cdr:sp macro="" textlink="">
      <cdr:nvSpPr>
        <cdr:cNvPr id="6" name="ZoneTexte 2"/>
        <cdr:cNvSpPr txBox="1"/>
      </cdr:nvSpPr>
      <cdr:spPr>
        <a:xfrm xmlns:a="http://schemas.openxmlformats.org/drawingml/2006/main">
          <a:off x="401956" y="1219200"/>
          <a:ext cx="45719" cy="5715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fr-FR" sz="1100" dirty="0"/>
        </a:p>
      </cdr:txBody>
    </cdr:sp>
  </cdr:relSizeAnchor>
</c:userShapes>
</file>

<file path=ppt/drawings/drawing12.xml><?xml version="1.0" encoding="utf-8"?>
<c:userShapes xmlns:c="http://schemas.openxmlformats.org/drawingml/2006/chart">
  <cdr:relSizeAnchor xmlns:cdr="http://schemas.openxmlformats.org/drawingml/2006/chartDrawing">
    <cdr:from>
      <cdr:x>0.06806</cdr:x>
      <cdr:y>0.30622</cdr:y>
    </cdr:from>
    <cdr:to>
      <cdr:x>0.07581</cdr:x>
      <cdr:y>0.32057</cdr:y>
    </cdr:to>
    <cdr:sp macro="" textlink="">
      <cdr:nvSpPr>
        <cdr:cNvPr id="3" name="ZoneTexte 2"/>
        <cdr:cNvSpPr txBox="1"/>
      </cdr:nvSpPr>
      <cdr:spPr>
        <a:xfrm xmlns:a="http://schemas.openxmlformats.org/drawingml/2006/main">
          <a:off x="401956" y="1219200"/>
          <a:ext cx="45719" cy="5715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fr-FR" sz="1100" dirty="0"/>
        </a:p>
      </cdr:txBody>
    </cdr:sp>
  </cdr:relSizeAnchor>
  <cdr:relSizeAnchor xmlns:cdr="http://schemas.openxmlformats.org/drawingml/2006/chartDrawing">
    <cdr:from>
      <cdr:x>0.06806</cdr:x>
      <cdr:y>0.30622</cdr:y>
    </cdr:from>
    <cdr:to>
      <cdr:x>0.07581</cdr:x>
      <cdr:y>0.32057</cdr:y>
    </cdr:to>
    <cdr:sp macro="" textlink="">
      <cdr:nvSpPr>
        <cdr:cNvPr id="6" name="ZoneTexte 2"/>
        <cdr:cNvSpPr txBox="1"/>
      </cdr:nvSpPr>
      <cdr:spPr>
        <a:xfrm xmlns:a="http://schemas.openxmlformats.org/drawingml/2006/main">
          <a:off x="401956" y="1219200"/>
          <a:ext cx="45719" cy="5715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fr-FR" sz="1100" dirty="0"/>
        </a:p>
      </cdr:txBody>
    </cdr:sp>
  </cdr:relSizeAnchor>
</c:userShapes>
</file>

<file path=ppt/drawings/drawing13.xml><?xml version="1.0" encoding="utf-8"?>
<c:userShapes xmlns:c="http://schemas.openxmlformats.org/drawingml/2006/chart">
  <cdr:relSizeAnchor xmlns:cdr="http://schemas.openxmlformats.org/drawingml/2006/chartDrawing">
    <cdr:from>
      <cdr:x>0.06806</cdr:x>
      <cdr:y>0.30622</cdr:y>
    </cdr:from>
    <cdr:to>
      <cdr:x>0.07581</cdr:x>
      <cdr:y>0.32057</cdr:y>
    </cdr:to>
    <cdr:sp macro="" textlink="">
      <cdr:nvSpPr>
        <cdr:cNvPr id="3" name="ZoneTexte 2"/>
        <cdr:cNvSpPr txBox="1"/>
      </cdr:nvSpPr>
      <cdr:spPr>
        <a:xfrm xmlns:a="http://schemas.openxmlformats.org/drawingml/2006/main">
          <a:off x="401956" y="1219200"/>
          <a:ext cx="45719" cy="5715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fr-FR" sz="1100" dirty="0"/>
        </a:p>
      </cdr:txBody>
    </cdr:sp>
  </cdr:relSizeAnchor>
  <cdr:relSizeAnchor xmlns:cdr="http://schemas.openxmlformats.org/drawingml/2006/chartDrawing">
    <cdr:from>
      <cdr:x>0.06806</cdr:x>
      <cdr:y>0.30622</cdr:y>
    </cdr:from>
    <cdr:to>
      <cdr:x>0.07581</cdr:x>
      <cdr:y>0.32057</cdr:y>
    </cdr:to>
    <cdr:sp macro="" textlink="">
      <cdr:nvSpPr>
        <cdr:cNvPr id="6" name="ZoneTexte 2"/>
        <cdr:cNvSpPr txBox="1"/>
      </cdr:nvSpPr>
      <cdr:spPr>
        <a:xfrm xmlns:a="http://schemas.openxmlformats.org/drawingml/2006/main">
          <a:off x="401956" y="1219200"/>
          <a:ext cx="45719" cy="5715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fr-FR"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cdr:x>
      <cdr:y>0</cdr:y>
    </cdr:from>
    <cdr:to>
      <cdr:x>0</cdr:x>
      <cdr:y>0</cdr:y>
    </cdr:to>
    <cdr:pic>
      <cdr:nvPicPr>
        <cdr:cNvPr id="3"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dr:relSizeAnchor xmlns:cdr="http://schemas.openxmlformats.org/drawingml/2006/chartDrawing">
    <cdr:from>
      <cdr:x>0</cdr:x>
      <cdr:y>0</cdr:y>
    </cdr:from>
    <cdr:to>
      <cdr:x>0</cdr:x>
      <cdr:y>0</cdr:y>
    </cdr:to>
    <cdr:pic>
      <cdr:nvPicPr>
        <cdr:cNvPr id="4"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dr:relSizeAnchor xmlns:cdr="http://schemas.openxmlformats.org/drawingml/2006/chartDrawing">
    <cdr:from>
      <cdr:x>0</cdr:x>
      <cdr:y>0</cdr:y>
    </cdr:from>
    <cdr:to>
      <cdr:x>0</cdr:x>
      <cdr:y>0</cdr:y>
    </cdr:to>
    <cdr:pic>
      <cdr:nvPicPr>
        <cdr:cNvPr id="5"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userShapes>
</file>

<file path=ppt/drawings/drawing3.xml><?xml version="1.0" encoding="utf-8"?>
<c:userShapes xmlns:c="http://schemas.openxmlformats.org/drawingml/2006/chart">
  <cdr:relSizeAnchor xmlns:cdr="http://schemas.openxmlformats.org/drawingml/2006/chartDrawing">
    <cdr:from>
      <cdr:x>0</cdr:x>
      <cdr:y>0</cdr:y>
    </cdr:from>
    <cdr:to>
      <cdr:x>0</cdr:x>
      <cdr:y>0</cdr:y>
    </cdr:to>
    <cdr:pic>
      <cdr:nvPicPr>
        <cdr:cNvPr id="3"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dr:relSizeAnchor xmlns:cdr="http://schemas.openxmlformats.org/drawingml/2006/chartDrawing">
    <cdr:from>
      <cdr:x>0</cdr:x>
      <cdr:y>0</cdr:y>
    </cdr:from>
    <cdr:to>
      <cdr:x>0</cdr:x>
      <cdr:y>0</cdr:y>
    </cdr:to>
    <cdr:pic>
      <cdr:nvPicPr>
        <cdr:cNvPr id="4"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dr:relSizeAnchor xmlns:cdr="http://schemas.openxmlformats.org/drawingml/2006/chartDrawing">
    <cdr:from>
      <cdr:x>0</cdr:x>
      <cdr:y>0</cdr:y>
    </cdr:from>
    <cdr:to>
      <cdr:x>0</cdr:x>
      <cdr:y>0</cdr:y>
    </cdr:to>
    <cdr:pic>
      <cdr:nvPicPr>
        <cdr:cNvPr id="5"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userShapes>
</file>

<file path=ppt/drawings/drawing4.xml><?xml version="1.0" encoding="utf-8"?>
<c:userShapes xmlns:c="http://schemas.openxmlformats.org/drawingml/2006/chart">
  <cdr:relSizeAnchor xmlns:cdr="http://schemas.openxmlformats.org/drawingml/2006/chartDrawing">
    <cdr:from>
      <cdr:x>0</cdr:x>
      <cdr:y>0</cdr:y>
    </cdr:from>
    <cdr:to>
      <cdr:x>0</cdr:x>
      <cdr:y>0</cdr:y>
    </cdr:to>
    <cdr:pic>
      <cdr:nvPicPr>
        <cdr:cNvPr id="3"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dr:relSizeAnchor xmlns:cdr="http://schemas.openxmlformats.org/drawingml/2006/chartDrawing">
    <cdr:from>
      <cdr:x>0</cdr:x>
      <cdr:y>0</cdr:y>
    </cdr:from>
    <cdr:to>
      <cdr:x>0</cdr:x>
      <cdr:y>0</cdr:y>
    </cdr:to>
    <cdr:pic>
      <cdr:nvPicPr>
        <cdr:cNvPr id="4"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dr:relSizeAnchor xmlns:cdr="http://schemas.openxmlformats.org/drawingml/2006/chartDrawing">
    <cdr:from>
      <cdr:x>0</cdr:x>
      <cdr:y>0</cdr:y>
    </cdr:from>
    <cdr:to>
      <cdr:x>0</cdr:x>
      <cdr:y>0</cdr:y>
    </cdr:to>
    <cdr:pic>
      <cdr:nvPicPr>
        <cdr:cNvPr id="5"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userShapes>
</file>

<file path=ppt/drawings/drawing5.xml><?xml version="1.0" encoding="utf-8"?>
<c:userShapes xmlns:c="http://schemas.openxmlformats.org/drawingml/2006/chart">
  <cdr:relSizeAnchor xmlns:cdr="http://schemas.openxmlformats.org/drawingml/2006/chartDrawing">
    <cdr:from>
      <cdr:x>0</cdr:x>
      <cdr:y>0</cdr:y>
    </cdr:from>
    <cdr:to>
      <cdr:x>0</cdr:x>
      <cdr:y>0</cdr:y>
    </cdr:to>
    <cdr:pic>
      <cdr:nvPicPr>
        <cdr:cNvPr id="3"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dr:relSizeAnchor xmlns:cdr="http://schemas.openxmlformats.org/drawingml/2006/chartDrawing">
    <cdr:from>
      <cdr:x>0</cdr:x>
      <cdr:y>0</cdr:y>
    </cdr:from>
    <cdr:to>
      <cdr:x>0</cdr:x>
      <cdr:y>0</cdr:y>
    </cdr:to>
    <cdr:pic>
      <cdr:nvPicPr>
        <cdr:cNvPr id="4"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dr:relSizeAnchor xmlns:cdr="http://schemas.openxmlformats.org/drawingml/2006/chartDrawing">
    <cdr:from>
      <cdr:x>0</cdr:x>
      <cdr:y>0</cdr:y>
    </cdr:from>
    <cdr:to>
      <cdr:x>0</cdr:x>
      <cdr:y>0</cdr:y>
    </cdr:to>
    <cdr:pic>
      <cdr:nvPicPr>
        <cdr:cNvPr id="5"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userShapes>
</file>

<file path=ppt/drawings/drawing6.xml><?xml version="1.0" encoding="utf-8"?>
<c:userShapes xmlns:c="http://schemas.openxmlformats.org/drawingml/2006/chart">
  <cdr:relSizeAnchor xmlns:cdr="http://schemas.openxmlformats.org/drawingml/2006/chartDrawing">
    <cdr:from>
      <cdr:x>0</cdr:x>
      <cdr:y>0</cdr:y>
    </cdr:from>
    <cdr:to>
      <cdr:x>0</cdr:x>
      <cdr:y>0</cdr:y>
    </cdr:to>
    <cdr:pic>
      <cdr:nvPicPr>
        <cdr:cNvPr id="3"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dr:relSizeAnchor xmlns:cdr="http://schemas.openxmlformats.org/drawingml/2006/chartDrawing">
    <cdr:from>
      <cdr:x>0</cdr:x>
      <cdr:y>0</cdr:y>
    </cdr:from>
    <cdr:to>
      <cdr:x>0</cdr:x>
      <cdr:y>0</cdr:y>
    </cdr:to>
    <cdr:pic>
      <cdr:nvPicPr>
        <cdr:cNvPr id="4"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dr:relSizeAnchor xmlns:cdr="http://schemas.openxmlformats.org/drawingml/2006/chartDrawing">
    <cdr:from>
      <cdr:x>0</cdr:x>
      <cdr:y>0</cdr:y>
    </cdr:from>
    <cdr:to>
      <cdr:x>0</cdr:x>
      <cdr:y>0</cdr:y>
    </cdr:to>
    <cdr:pic>
      <cdr:nvPicPr>
        <cdr:cNvPr id="5"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userShapes>
</file>

<file path=ppt/drawings/drawing7.xml><?xml version="1.0" encoding="utf-8"?>
<c:userShapes xmlns:c="http://schemas.openxmlformats.org/drawingml/2006/chart">
  <cdr:relSizeAnchor xmlns:cdr="http://schemas.openxmlformats.org/drawingml/2006/chartDrawing">
    <cdr:from>
      <cdr:x>0</cdr:x>
      <cdr:y>0</cdr:y>
    </cdr:from>
    <cdr:to>
      <cdr:x>0</cdr:x>
      <cdr:y>0</cdr:y>
    </cdr:to>
    <cdr:pic>
      <cdr:nvPicPr>
        <cdr:cNvPr id="3"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dr:relSizeAnchor xmlns:cdr="http://schemas.openxmlformats.org/drawingml/2006/chartDrawing">
    <cdr:from>
      <cdr:x>0</cdr:x>
      <cdr:y>0</cdr:y>
    </cdr:from>
    <cdr:to>
      <cdr:x>0</cdr:x>
      <cdr:y>0</cdr:y>
    </cdr:to>
    <cdr:pic>
      <cdr:nvPicPr>
        <cdr:cNvPr id="4"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dr:relSizeAnchor xmlns:cdr="http://schemas.openxmlformats.org/drawingml/2006/chartDrawing">
    <cdr:from>
      <cdr:x>0</cdr:x>
      <cdr:y>0</cdr:y>
    </cdr:from>
    <cdr:to>
      <cdr:x>0</cdr:x>
      <cdr:y>0</cdr:y>
    </cdr:to>
    <cdr:pic>
      <cdr:nvPicPr>
        <cdr:cNvPr id="5"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dr:relSizeAnchor xmlns:cdr="http://schemas.openxmlformats.org/drawingml/2006/chartDrawing">
    <cdr:from>
      <cdr:x>0.11941</cdr:x>
      <cdr:y>0.01928</cdr:y>
    </cdr:from>
    <cdr:to>
      <cdr:x>0.90175</cdr:x>
      <cdr:y>0.12039</cdr:y>
    </cdr:to>
    <cdr:sp macro="" textlink="">
      <cdr:nvSpPr>
        <cdr:cNvPr id="6" name="WordArt 1"/>
        <cdr:cNvSpPr>
          <a:spLocks xmlns:a="http://schemas.openxmlformats.org/drawingml/2006/main" noChangeArrowheads="1" noChangeShapeType="1" noTextEdit="1"/>
        </cdr:cNvSpPr>
      </cdr:nvSpPr>
      <cdr:spPr bwMode="auto">
        <a:xfrm xmlns:a="http://schemas.openxmlformats.org/drawingml/2006/main">
          <a:off x="1034972" y="107264"/>
          <a:ext cx="6967299" cy="574140"/>
        </a:xfrm>
        <a:prstGeom xmlns:a="http://schemas.openxmlformats.org/drawingml/2006/main" prst="rect">
          <a:avLst/>
        </a:prstGeom>
      </cdr:spPr>
      <cdr:txBody>
        <a:bodyPr xmlns:a="http://schemas.openxmlformats.org/drawingml/2006/main" wrap="none" numCol="1" fromWordArt="1">
          <a:prstTxWarp prst="textDeflate">
            <a:avLst>
              <a:gd name="adj" fmla="val 26227"/>
            </a:avLst>
          </a:prstTxWarp>
        </a:bodyPr>
        <a:lstStyle xmlns:a="http://schemas.openxmlformats.org/drawingml/2006/main"/>
        <a:p xmlns:a="http://schemas.openxmlformats.org/drawingml/2006/main">
          <a:endParaRPr lang="fr-FR"/>
        </a:p>
      </cdr:txBody>
    </cdr:sp>
  </cdr:relSizeAnchor>
</c:userShapes>
</file>

<file path=ppt/drawings/drawing8.xml><?xml version="1.0" encoding="utf-8"?>
<c:userShapes xmlns:c="http://schemas.openxmlformats.org/drawingml/2006/chart">
  <cdr:relSizeAnchor xmlns:cdr="http://schemas.openxmlformats.org/drawingml/2006/chartDrawing">
    <cdr:from>
      <cdr:x>0.40513</cdr:x>
      <cdr:y>0.88816</cdr:y>
    </cdr:from>
    <cdr:to>
      <cdr:x>0.52651</cdr:x>
      <cdr:y>0.97371</cdr:y>
    </cdr:to>
    <cdr:sp macro="" textlink="">
      <cdr:nvSpPr>
        <cdr:cNvPr id="2" name="ZoneTexte 1"/>
        <cdr:cNvSpPr txBox="1"/>
      </cdr:nvSpPr>
      <cdr:spPr>
        <a:xfrm xmlns:a="http://schemas.openxmlformats.org/drawingml/2006/main">
          <a:off x="3704505" y="4466749"/>
          <a:ext cx="1109865" cy="430248"/>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fr-FR" sz="1100" b="1" dirty="0"/>
        </a:p>
        <a:p xmlns:a="http://schemas.openxmlformats.org/drawingml/2006/main">
          <a:r>
            <a:rPr lang="fr-FR" sz="1200" b="1" dirty="0">
              <a:latin typeface="Times New Roman" pitchFamily="18" charset="0"/>
              <a:cs typeface="Times New Roman" pitchFamily="18" charset="0"/>
            </a:rPr>
            <a:t>Age</a:t>
          </a:r>
          <a:r>
            <a:rPr lang="fr-FR" sz="1200" b="1" baseline="0" dirty="0">
              <a:latin typeface="Times New Roman" pitchFamily="18" charset="0"/>
              <a:cs typeface="Times New Roman" pitchFamily="18" charset="0"/>
            </a:rPr>
            <a:t> (jours)</a:t>
          </a:r>
          <a:endParaRPr lang="fr-FR" sz="1200" b="1" dirty="0">
            <a:latin typeface="Times New Roman" pitchFamily="18" charset="0"/>
            <a:cs typeface="Times New Roman" pitchFamily="18" charset="0"/>
          </a:endParaRPr>
        </a:p>
      </cdr:txBody>
    </cdr:sp>
  </cdr:relSizeAnchor>
  <cdr:relSizeAnchor xmlns:cdr="http://schemas.openxmlformats.org/drawingml/2006/chartDrawing">
    <cdr:from>
      <cdr:x>0.06806</cdr:x>
      <cdr:y>0.30622</cdr:y>
    </cdr:from>
    <cdr:to>
      <cdr:x>0.07581</cdr:x>
      <cdr:y>0.32057</cdr:y>
    </cdr:to>
    <cdr:sp macro="" textlink="">
      <cdr:nvSpPr>
        <cdr:cNvPr id="3" name="ZoneTexte 2"/>
        <cdr:cNvSpPr txBox="1"/>
      </cdr:nvSpPr>
      <cdr:spPr>
        <a:xfrm xmlns:a="http://schemas.openxmlformats.org/drawingml/2006/main">
          <a:off x="401956" y="1219200"/>
          <a:ext cx="45719" cy="5715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fr-FR" sz="1100" dirty="0"/>
        </a:p>
      </cdr:txBody>
    </cdr:sp>
  </cdr:relSizeAnchor>
  <cdr:relSizeAnchor xmlns:cdr="http://schemas.openxmlformats.org/drawingml/2006/chartDrawing">
    <cdr:from>
      <cdr:x>0.01445</cdr:x>
      <cdr:y>0.10477</cdr:y>
    </cdr:from>
    <cdr:to>
      <cdr:x>0.04833</cdr:x>
      <cdr:y>0.60882</cdr:y>
    </cdr:to>
    <cdr:sp macro="" textlink="">
      <cdr:nvSpPr>
        <cdr:cNvPr id="5" name="ZoneTexte 4"/>
        <cdr:cNvSpPr txBox="1"/>
      </cdr:nvSpPr>
      <cdr:spPr>
        <a:xfrm xmlns:a="http://schemas.openxmlformats.org/drawingml/2006/main" rot="16200000">
          <a:off x="-980501" y="1639488"/>
          <a:ext cx="2534982" cy="309799"/>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fr-FR" sz="1200" b="1" i="0" dirty="0" smtClean="0">
              <a:latin typeface="Times New Roman" pitchFamily="18" charset="0"/>
              <a:ea typeface="+mn-ea"/>
              <a:cs typeface="Times New Roman" pitchFamily="18" charset="0"/>
            </a:rPr>
            <a:t>   </a:t>
          </a:r>
          <a:r>
            <a:rPr lang="fr-FR" sz="1200" b="1" i="0" dirty="0">
              <a:latin typeface="Times New Roman" pitchFamily="18" charset="0"/>
              <a:ea typeface="+mn-ea"/>
              <a:cs typeface="Times New Roman" pitchFamily="18" charset="0"/>
            </a:rPr>
            <a:t>La masse volumique  (g/Cm³)</a:t>
          </a:r>
          <a:endParaRPr lang="fr-FR" sz="1200" b="1" i="0" dirty="0">
            <a:latin typeface="Times New Roman" pitchFamily="18" charset="0"/>
            <a:cs typeface="Times New Roman" pitchFamily="18" charset="0"/>
          </a:endParaRPr>
        </a:p>
      </cdr:txBody>
    </cdr:sp>
  </cdr:relSizeAnchor>
</c:userShapes>
</file>

<file path=ppt/drawings/drawing9.xml><?xml version="1.0" encoding="utf-8"?>
<c:userShapes xmlns:c="http://schemas.openxmlformats.org/drawingml/2006/chart">
  <cdr:relSizeAnchor xmlns:cdr="http://schemas.openxmlformats.org/drawingml/2006/chartDrawing">
    <cdr:from>
      <cdr:x>0.06806</cdr:x>
      <cdr:y>0.30622</cdr:y>
    </cdr:from>
    <cdr:to>
      <cdr:x>0.07581</cdr:x>
      <cdr:y>0.32057</cdr:y>
    </cdr:to>
    <cdr:sp macro="" textlink="">
      <cdr:nvSpPr>
        <cdr:cNvPr id="3" name="ZoneTexte 2"/>
        <cdr:cNvSpPr txBox="1"/>
      </cdr:nvSpPr>
      <cdr:spPr>
        <a:xfrm xmlns:a="http://schemas.openxmlformats.org/drawingml/2006/main">
          <a:off x="401956" y="1219200"/>
          <a:ext cx="45719" cy="5715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fr-FR" sz="1100" dirty="0"/>
        </a:p>
      </cdr:txBody>
    </cdr:sp>
  </cdr:relSizeAnchor>
  <cdr:relSizeAnchor xmlns:cdr="http://schemas.openxmlformats.org/drawingml/2006/chartDrawing">
    <cdr:from>
      <cdr:x>0.43404</cdr:x>
      <cdr:y>0.91445</cdr:y>
    </cdr:from>
    <cdr:to>
      <cdr:x>0.5253</cdr:x>
      <cdr:y>1</cdr:y>
    </cdr:to>
    <cdr:sp macro="" textlink="">
      <cdr:nvSpPr>
        <cdr:cNvPr id="4" name="ZoneTexte 1"/>
        <cdr:cNvSpPr txBox="1"/>
      </cdr:nvSpPr>
      <cdr:spPr>
        <a:xfrm xmlns:a="http://schemas.openxmlformats.org/drawingml/2006/main">
          <a:off x="3968901" y="3957638"/>
          <a:ext cx="834482" cy="360975"/>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fr-FR" sz="1200" b="1" dirty="0" smtClean="0"/>
            <a:t>Age</a:t>
          </a:r>
          <a:r>
            <a:rPr lang="fr-FR" sz="1200" b="1" baseline="0" dirty="0" smtClean="0"/>
            <a:t> </a:t>
          </a:r>
          <a:r>
            <a:rPr lang="fr-FR" sz="1200" b="1" baseline="0" dirty="0"/>
            <a:t>(jours)</a:t>
          </a:r>
          <a:endParaRPr lang="fr-FR" sz="1200" b="1" dirty="0"/>
        </a:p>
      </cdr:txBody>
    </cdr:sp>
  </cdr:relSizeAnchor>
  <cdr:relSizeAnchor xmlns:cdr="http://schemas.openxmlformats.org/drawingml/2006/chartDrawing">
    <cdr:from>
      <cdr:x>0.06806</cdr:x>
      <cdr:y>0.30622</cdr:y>
    </cdr:from>
    <cdr:to>
      <cdr:x>0.07581</cdr:x>
      <cdr:y>0.32057</cdr:y>
    </cdr:to>
    <cdr:sp macro="" textlink="">
      <cdr:nvSpPr>
        <cdr:cNvPr id="6" name="ZoneTexte 2"/>
        <cdr:cNvSpPr txBox="1"/>
      </cdr:nvSpPr>
      <cdr:spPr>
        <a:xfrm xmlns:a="http://schemas.openxmlformats.org/drawingml/2006/main">
          <a:off x="401956" y="1219200"/>
          <a:ext cx="45719" cy="5715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fr-FR" sz="1100" dirty="0"/>
        </a:p>
      </cdr:txBody>
    </cdr:sp>
  </cdr:relSizeAnchor>
  <cdr:relSizeAnchor xmlns:cdr="http://schemas.openxmlformats.org/drawingml/2006/chartDrawing">
    <cdr:from>
      <cdr:x>0.03059</cdr:x>
      <cdr:y>0.11599</cdr:y>
    </cdr:from>
    <cdr:to>
      <cdr:x>0.06447</cdr:x>
      <cdr:y>0.64605</cdr:y>
    </cdr:to>
    <cdr:sp macro="" textlink="">
      <cdr:nvSpPr>
        <cdr:cNvPr id="7" name="ZoneTexte 4"/>
        <cdr:cNvSpPr txBox="1"/>
      </cdr:nvSpPr>
      <cdr:spPr>
        <a:xfrm xmlns:a="http://schemas.openxmlformats.org/drawingml/2006/main" rot="16200000">
          <a:off x="-1024568" y="1942877"/>
          <a:ext cx="2918375" cy="309796"/>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fr-FR" sz="1100" b="1" i="0" dirty="0">
              <a:latin typeface="Times New Roman" pitchFamily="18" charset="0"/>
              <a:ea typeface="+mn-ea"/>
              <a:cs typeface="Times New Roman" pitchFamily="18" charset="0"/>
            </a:rPr>
            <a:t>                     </a:t>
          </a:r>
          <a:r>
            <a:rPr lang="fr-FR" sz="1400" b="1" i="0" dirty="0">
              <a:ea typeface="+mn-ea"/>
              <a:cs typeface="Times New Roman" pitchFamily="18" charset="0"/>
            </a:rPr>
            <a:t>la masse volumique  (g/Cm³)</a:t>
          </a:r>
          <a:endParaRPr lang="fr-FR" sz="1400" b="1" i="0" dirty="0">
            <a:cs typeface="Times New Roman" pitchFamily="18"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1BFB50-210A-4DFD-8697-B5CF3CDA153E}" type="datetimeFigureOut">
              <a:rPr lang="fr-FR" smtClean="0"/>
              <a:pPr/>
              <a:t>24/06/2014</a:t>
            </a:fld>
            <a:endParaRPr lang="fr-FR"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B1995D-C326-4786-A470-23B23AC15E77}" type="slidenum">
              <a:rPr lang="fr-FR" smtClean="0"/>
              <a:pPr/>
              <a:t>‹N°›</a:t>
            </a:fld>
            <a:endParaRPr lang="fr-FR" dirty="0"/>
          </a:p>
        </p:txBody>
      </p:sp>
    </p:spTree>
    <p:extLst>
      <p:ext uri="{BB962C8B-B14F-4D97-AF65-F5344CB8AC3E}">
        <p14:creationId xmlns:p14="http://schemas.microsoft.com/office/powerpoint/2010/main" xmlns="" val="20233101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8CC9574-A819-4FE4-99A7-1E27AD09ADC2}" type="slidenum">
              <a:rPr>
                <a:solidFill>
                  <a:prstClr val="black"/>
                </a:solidFill>
              </a:rPr>
              <a:pPr/>
              <a:t>3</a:t>
            </a:fld>
            <a:endParaRPr>
              <a:solidFill>
                <a:prstClr val="black"/>
              </a:solidFill>
            </a:endParaRPr>
          </a:p>
        </p:txBody>
      </p:sp>
    </p:spTree>
    <p:extLst>
      <p:ext uri="{BB962C8B-B14F-4D97-AF65-F5344CB8AC3E}">
        <p14:creationId xmlns:p14="http://schemas.microsoft.com/office/powerpoint/2010/main" xmlns="" val="29681443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3B1995D-C326-4786-A470-23B23AC15E77}" type="slidenum">
              <a:rPr lang="fr-FR" smtClean="0"/>
              <a:pPr/>
              <a:t>27</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fld id="{FE16532C-7DFC-4EC2-AFA5-3731AA0E8AFA}" type="slidenum">
              <a:rPr smtClean="0">
                <a:solidFill>
                  <a:prstClr val="black"/>
                </a:solidFill>
              </a:rPr>
              <a:pPr/>
              <a:t>33</a:t>
            </a:fld>
            <a:endParaRPr>
              <a:solidFill>
                <a:prstClr val="black"/>
              </a:solidFill>
            </a:endParaRPr>
          </a:p>
        </p:txBody>
      </p:sp>
    </p:spTree>
    <p:extLst>
      <p:ext uri="{BB962C8B-B14F-4D97-AF65-F5344CB8AC3E}">
        <p14:creationId xmlns:p14="http://schemas.microsoft.com/office/powerpoint/2010/main" xmlns="" val="28062240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3B1995D-C326-4786-A470-23B23AC15E77}" type="slidenum">
              <a:rPr lang="fr-FR" smtClean="0"/>
              <a:pPr/>
              <a:t>38</a:t>
            </a:fld>
            <a:endParaRPr lang="fr-F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fld id="{FE16532C-7DFC-4EC2-AFA5-3731AA0E8AFA}" type="slidenum">
              <a:rPr smtClean="0">
                <a:solidFill>
                  <a:prstClr val="black"/>
                </a:solidFill>
              </a:rPr>
              <a:pPr/>
              <a:t>45</a:t>
            </a:fld>
            <a:endParaRPr>
              <a:solidFill>
                <a:prstClr val="black"/>
              </a:solidFill>
            </a:endParaRPr>
          </a:p>
        </p:txBody>
      </p:sp>
    </p:spTree>
    <p:extLst>
      <p:ext uri="{BB962C8B-B14F-4D97-AF65-F5344CB8AC3E}">
        <p14:creationId xmlns:p14="http://schemas.microsoft.com/office/powerpoint/2010/main" xmlns="" val="30994015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fld id="{2B891980-0BF3-461C-95D4-87E094E9751C}" type="slidenum">
              <a:rPr smtClean="0">
                <a:solidFill>
                  <a:prstClr val="black"/>
                </a:solidFill>
              </a:rPr>
              <a:pPr/>
              <a:t>4</a:t>
            </a:fld>
            <a:endParaRPr dirty="0">
              <a:solidFill>
                <a:prstClr val="black"/>
              </a:solidFill>
            </a:endParaRPr>
          </a:p>
        </p:txBody>
      </p:sp>
    </p:spTree>
    <p:extLst>
      <p:ext uri="{BB962C8B-B14F-4D97-AF65-F5344CB8AC3E}">
        <p14:creationId xmlns:p14="http://schemas.microsoft.com/office/powerpoint/2010/main" xmlns="" val="4756366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8CC9574-A819-4FE4-99A7-1E27AD09ADC2}" type="slidenum">
              <a:rPr smtClean="0">
                <a:solidFill>
                  <a:prstClr val="black"/>
                </a:solidFill>
              </a:rPr>
              <a:pPr/>
              <a:t>5</a:t>
            </a:fld>
            <a:endParaRPr>
              <a:solidFill>
                <a:prstClr val="black"/>
              </a:solidFill>
            </a:endParaRPr>
          </a:p>
        </p:txBody>
      </p:sp>
    </p:spTree>
    <p:extLst>
      <p:ext uri="{BB962C8B-B14F-4D97-AF65-F5344CB8AC3E}">
        <p14:creationId xmlns:p14="http://schemas.microsoft.com/office/powerpoint/2010/main" xmlns="" val="39123055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8CC9574-A819-4FE4-99A7-1E27AD09ADC2}" type="slidenum">
              <a:rPr smtClean="0">
                <a:solidFill>
                  <a:prstClr val="black"/>
                </a:solidFill>
              </a:rPr>
              <a:pPr/>
              <a:t>6</a:t>
            </a:fld>
            <a:endParaRPr>
              <a:solidFill>
                <a:prstClr val="black"/>
              </a:solidFill>
            </a:endParaRPr>
          </a:p>
        </p:txBody>
      </p:sp>
    </p:spTree>
    <p:extLst>
      <p:ext uri="{BB962C8B-B14F-4D97-AF65-F5344CB8AC3E}">
        <p14:creationId xmlns:p14="http://schemas.microsoft.com/office/powerpoint/2010/main" xmlns="" val="30676726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8CC9574-A819-4FE4-99A7-1E27AD09ADC2}" type="slidenum">
              <a:rPr smtClean="0">
                <a:solidFill>
                  <a:prstClr val="black"/>
                </a:solidFill>
              </a:rPr>
              <a:pPr/>
              <a:t>8</a:t>
            </a:fld>
            <a:endParaRPr>
              <a:solidFill>
                <a:prstClr val="black"/>
              </a:solidFill>
            </a:endParaRPr>
          </a:p>
        </p:txBody>
      </p:sp>
    </p:spTree>
    <p:extLst>
      <p:ext uri="{BB962C8B-B14F-4D97-AF65-F5344CB8AC3E}">
        <p14:creationId xmlns:p14="http://schemas.microsoft.com/office/powerpoint/2010/main" xmlns="" val="18091794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8CC9574-A819-4FE4-99A7-1E27AD09ADC2}" type="slidenum">
              <a:rPr smtClean="0">
                <a:solidFill>
                  <a:prstClr val="black"/>
                </a:solidFill>
              </a:rPr>
              <a:pPr/>
              <a:t>9</a:t>
            </a:fld>
            <a:endParaRPr>
              <a:solidFill>
                <a:prstClr val="black"/>
              </a:solidFill>
            </a:endParaRPr>
          </a:p>
        </p:txBody>
      </p:sp>
    </p:spTree>
    <p:extLst>
      <p:ext uri="{BB962C8B-B14F-4D97-AF65-F5344CB8AC3E}">
        <p14:creationId xmlns:p14="http://schemas.microsoft.com/office/powerpoint/2010/main" xmlns="" val="5571793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8CC9574-A819-4FE4-99A7-1E27AD09ADC2}" type="slidenum">
              <a:rPr smtClean="0">
                <a:solidFill>
                  <a:prstClr val="black"/>
                </a:solidFill>
              </a:rPr>
              <a:pPr/>
              <a:t>12</a:t>
            </a:fld>
            <a:endParaRPr>
              <a:solidFill>
                <a:prstClr val="black"/>
              </a:solidFill>
            </a:endParaRPr>
          </a:p>
        </p:txBody>
      </p:sp>
    </p:spTree>
    <p:extLst>
      <p:ext uri="{BB962C8B-B14F-4D97-AF65-F5344CB8AC3E}">
        <p14:creationId xmlns:p14="http://schemas.microsoft.com/office/powerpoint/2010/main" xmlns="" val="26733754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fld id="{FE16532C-7DFC-4EC2-AFA5-3731AA0E8AFA}" type="slidenum">
              <a:rPr smtClean="0">
                <a:solidFill>
                  <a:prstClr val="black"/>
                </a:solidFill>
              </a:rPr>
              <a:pPr/>
              <a:t>13</a:t>
            </a:fld>
            <a:endParaRPr>
              <a:solidFill>
                <a:prstClr val="black"/>
              </a:solidFill>
            </a:endParaRPr>
          </a:p>
        </p:txBody>
      </p:sp>
    </p:spTree>
    <p:extLst>
      <p:ext uri="{BB962C8B-B14F-4D97-AF65-F5344CB8AC3E}">
        <p14:creationId xmlns:p14="http://schemas.microsoft.com/office/powerpoint/2010/main" xmlns="" val="22462337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FE16532C-7DFC-4EC2-AFA5-3731AA0E8AFA}" type="slidenum">
              <a:rPr smtClean="0">
                <a:solidFill>
                  <a:prstClr val="black"/>
                </a:solidFill>
              </a:rPr>
              <a:pPr/>
              <a:t>19</a:t>
            </a:fld>
            <a:endParaRPr>
              <a:solidFill>
                <a:prstClr val="black"/>
              </a:solidFill>
            </a:endParaRPr>
          </a:p>
        </p:txBody>
      </p:sp>
    </p:spTree>
    <p:extLst>
      <p:ext uri="{BB962C8B-B14F-4D97-AF65-F5344CB8AC3E}">
        <p14:creationId xmlns:p14="http://schemas.microsoft.com/office/powerpoint/2010/main" xmlns="" val="37163316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2" name="Group 11"/>
          <p:cNvGrpSpPr/>
          <p:nvPr/>
        </p:nvGrpSpPr>
        <p:grpSpPr>
          <a:xfrm>
            <a:off x="0" y="0"/>
            <a:ext cx="9144000" cy="6858000"/>
            <a:chOff x="0" y="0"/>
            <a:chExt cx="9144000" cy="6858000"/>
          </a:xfrm>
        </p:grpSpPr>
        <p:grpSp>
          <p:nvGrpSpPr>
            <p:cNvPr id="22" name="Group 10"/>
            <p:cNvGrpSpPr/>
            <p:nvPr/>
          </p:nvGrpSpPr>
          <p:grpSpPr>
            <a:xfrm>
              <a:off x="0" y="0"/>
              <a:ext cx="9144000" cy="6858000"/>
              <a:chOff x="0" y="0"/>
              <a:chExt cx="9144000" cy="6858000"/>
            </a:xfrm>
          </p:grpSpPr>
          <p:pic>
            <p:nvPicPr>
              <p:cNvPr id="13" name="Rectangle 12"/>
              <p:cNvPicPr>
                <a:picLocks noChangeAspect="1"/>
              </p:cNvPicPr>
              <p:nvPr/>
            </p:nvPicPr>
            <p:blipFill>
              <a:blip r:embed="rId2">
                <a:duotone>
                  <a:schemeClr val="accent2"/>
                  <a:srgbClr val="FFFFFF"/>
                </a:duotone>
              </a:blip>
              <a:stretch>
                <a:fillRect/>
              </a:stretch>
            </p:blipFill>
            <p:spPr>
              <a:xfrm>
                <a:off x="0" y="857"/>
                <a:ext cx="8139683" cy="6857143"/>
              </a:xfrm>
              <a:prstGeom prst="rect">
                <a:avLst/>
              </a:prstGeom>
              <a:noFill/>
              <a:ln>
                <a:noFill/>
              </a:ln>
            </p:spPr>
          </p:pic>
          <p:pic>
            <p:nvPicPr>
              <p:cNvPr id="15" name="Rectangle 14"/>
              <p:cNvPicPr>
                <a:picLocks noChangeAspect="1"/>
              </p:cNvPicPr>
              <p:nvPr/>
            </p:nvPicPr>
            <p:blipFill>
              <a:blip r:embed="rId3">
                <a:duotone>
                  <a:schemeClr val="accent3"/>
                  <a:srgbClr val="FFFFFF"/>
                </a:duotone>
              </a:blip>
              <a:stretch>
                <a:fillRect/>
              </a:stretch>
            </p:blipFill>
            <p:spPr>
              <a:xfrm>
                <a:off x="3150349" y="0"/>
                <a:ext cx="5993651" cy="5244445"/>
              </a:xfrm>
              <a:prstGeom prst="rect">
                <a:avLst/>
              </a:prstGeom>
              <a:noFill/>
              <a:ln>
                <a:noFill/>
              </a:ln>
            </p:spPr>
          </p:pic>
          <p:pic>
            <p:nvPicPr>
              <p:cNvPr id="18" name="Rectangle 17"/>
              <p:cNvPicPr>
                <a:picLocks noChangeAspect="1"/>
              </p:cNvPicPr>
              <p:nvPr/>
            </p:nvPicPr>
            <p:blipFill>
              <a:blip r:embed="rId4">
                <a:duotone>
                  <a:schemeClr val="accent1"/>
                  <a:srgbClr val="FFFFFF"/>
                </a:duotone>
              </a:blip>
              <a:stretch>
                <a:fillRect/>
              </a:stretch>
            </p:blipFill>
            <p:spPr>
              <a:xfrm>
                <a:off x="293206" y="1042127"/>
                <a:ext cx="8850794" cy="5815873"/>
              </a:xfrm>
              <a:prstGeom prst="rect">
                <a:avLst/>
              </a:prstGeom>
              <a:noFill/>
              <a:ln>
                <a:noFill/>
              </a:ln>
            </p:spPr>
          </p:pic>
        </p:grpSp>
        <p:sp>
          <p:nvSpPr>
            <p:cNvPr id="8" name="Rectangle 7"/>
            <p:cNvSpPr/>
            <p:nvPr/>
          </p:nvSpPr>
          <p:spPr>
            <a:xfrm>
              <a:off x="685800" y="0"/>
              <a:ext cx="8458200" cy="5715000"/>
            </a:xfrm>
            <a:prstGeom prst="rect">
              <a:avLst/>
            </a:prstGeom>
            <a:gradFill flip="none" rotWithShape="1">
              <a:gsLst>
                <a:gs pos="100000">
                  <a:schemeClr val="bg1">
                    <a:alpha val="40000"/>
                  </a:schemeClr>
                </a:gs>
                <a:gs pos="40000">
                  <a:schemeClr val="bg1">
                    <a:alpha val="40000"/>
                  </a:schemeClr>
                </a:gs>
                <a:gs pos="0">
                  <a:schemeClr val="bg1">
                    <a:alpha val="0"/>
                  </a:schemeClr>
                </a:gs>
              </a:gsLst>
              <a:lin ang="18900000" scaled="1"/>
              <a:tileRect/>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pic>
          <p:nvPicPr>
            <p:cNvPr id="10" name="Rectangle 9"/>
            <p:cNvPicPr>
              <a:picLocks noChangeAspect="1"/>
            </p:cNvPicPr>
            <p:nvPr/>
          </p:nvPicPr>
          <p:blipFill>
            <a:blip r:embed="rId2">
              <a:duotone>
                <a:schemeClr val="accent2"/>
                <a:srgbClr val="FFFFFF"/>
              </a:duotone>
            </a:blip>
            <a:stretch>
              <a:fillRect/>
            </a:stretch>
          </p:blipFill>
          <p:spPr>
            <a:xfrm>
              <a:off x="0" y="857"/>
              <a:ext cx="8139683" cy="6857143"/>
            </a:xfrm>
            <a:prstGeom prst="rect">
              <a:avLst/>
            </a:prstGeom>
            <a:noFill/>
            <a:ln>
              <a:noFill/>
            </a:ln>
          </p:spPr>
        </p:pic>
        <p:cxnSp>
          <p:nvCxnSpPr>
            <p:cNvPr id="17" name="Straight Connector 16"/>
            <p:cNvCxnSpPr/>
            <p:nvPr/>
          </p:nvCxnSpPr>
          <p:spPr>
            <a:xfrm>
              <a:off x="685800" y="5713412"/>
              <a:ext cx="8458200" cy="1588"/>
            </a:xfrm>
            <a:prstGeom prst="line">
              <a:avLst/>
            </a:prstGeom>
            <a:ln w="6350" cap="rnd" cmpd="sng" algn="ctr">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2" name="Shape 1"/>
          <p:cNvSpPr>
            <a:spLocks noGrp="1"/>
          </p:cNvSpPr>
          <p:nvPr>
            <p:ph type="ctrTitle"/>
          </p:nvPr>
        </p:nvSpPr>
        <p:spPr>
          <a:xfrm>
            <a:off x="704850" y="4648201"/>
            <a:ext cx="8134350" cy="1200152"/>
          </a:xfrm>
        </p:spPr>
        <p:txBody>
          <a:bodyPr anchor="b" anchorCtr="0">
            <a:normAutofit/>
          </a:bodyPr>
          <a:lstStyle>
            <a:lvl1pPr algn="l" latinLnBrk="0">
              <a:defRPr lang="fr-FR" sz="7200" cap="all" baseline="0"/>
            </a:lvl1pPr>
          </a:lstStyle>
          <a:p>
            <a:r>
              <a:rPr lang="en-US" smtClean="0"/>
              <a:t>Click to edit Master title style</a:t>
            </a:r>
            <a:endParaRPr lang="fr-FR"/>
          </a:p>
        </p:txBody>
      </p:sp>
      <p:sp>
        <p:nvSpPr>
          <p:cNvPr id="3" name="Shape 2"/>
          <p:cNvSpPr>
            <a:spLocks noGrp="1"/>
          </p:cNvSpPr>
          <p:nvPr>
            <p:ph type="subTitle" idx="1"/>
          </p:nvPr>
        </p:nvSpPr>
        <p:spPr>
          <a:xfrm>
            <a:off x="762000" y="5820696"/>
            <a:ext cx="8077200" cy="914400"/>
          </a:xfrm>
        </p:spPr>
        <p:txBody>
          <a:bodyPr>
            <a:noAutofit/>
          </a:bodyPr>
          <a:lstStyle>
            <a:lvl1pPr marL="0" indent="0" algn="l" latinLnBrk="0">
              <a:spcAft>
                <a:spcPts val="0"/>
              </a:spcAft>
              <a:buNone/>
              <a:defRPr lang="fr-FR" sz="1600" cap="none" spc="0" baseline="0">
                <a:solidFill>
                  <a:schemeClr val="tx1"/>
                </a:solidFill>
              </a:defRPr>
            </a:lvl1pPr>
            <a:lvl2pPr marL="457200" indent="0" algn="ctr">
              <a:buNone/>
              <a:defRPr lang="fr-FR">
                <a:solidFill>
                  <a:schemeClr val="tx1">
                    <a:tint val="75000"/>
                  </a:schemeClr>
                </a:solidFill>
              </a:defRPr>
            </a:lvl2pPr>
            <a:lvl3pPr marL="914400" indent="0" algn="ctr">
              <a:buNone/>
              <a:defRPr lang="fr-FR">
                <a:solidFill>
                  <a:schemeClr val="tx1">
                    <a:tint val="75000"/>
                  </a:schemeClr>
                </a:solidFill>
              </a:defRPr>
            </a:lvl3pPr>
            <a:lvl4pPr marL="1371600" indent="0" algn="ctr">
              <a:buNone/>
              <a:defRPr lang="fr-FR">
                <a:solidFill>
                  <a:schemeClr val="tx1">
                    <a:tint val="75000"/>
                  </a:schemeClr>
                </a:solidFill>
              </a:defRPr>
            </a:lvl4pPr>
            <a:lvl5pPr marL="1828800" indent="0" algn="ctr">
              <a:buNone/>
              <a:defRPr lang="fr-FR">
                <a:solidFill>
                  <a:schemeClr val="tx1">
                    <a:tint val="75000"/>
                  </a:schemeClr>
                </a:solidFill>
              </a:defRPr>
            </a:lvl5pPr>
            <a:lvl6pPr marL="2286000" indent="0" algn="ctr">
              <a:buNone/>
              <a:defRPr lang="fr-FR">
                <a:solidFill>
                  <a:schemeClr val="tx1">
                    <a:tint val="75000"/>
                  </a:schemeClr>
                </a:solidFill>
              </a:defRPr>
            </a:lvl6pPr>
            <a:lvl7pPr marL="2743200" indent="0" algn="ctr">
              <a:buNone/>
              <a:defRPr lang="fr-FR">
                <a:solidFill>
                  <a:schemeClr val="tx1">
                    <a:tint val="75000"/>
                  </a:schemeClr>
                </a:solidFill>
              </a:defRPr>
            </a:lvl7pPr>
            <a:lvl8pPr marL="3200400" indent="0" algn="ctr">
              <a:buNone/>
              <a:defRPr lang="fr-FR">
                <a:solidFill>
                  <a:schemeClr val="tx1">
                    <a:tint val="75000"/>
                  </a:schemeClr>
                </a:solidFill>
              </a:defRPr>
            </a:lvl8pPr>
            <a:lvl9pPr marL="3657600" indent="0" algn="ctr">
              <a:buNone/>
              <a:defRPr lang="fr-FR">
                <a:solidFill>
                  <a:schemeClr val="tx1">
                    <a:tint val="75000"/>
                  </a:schemeClr>
                </a:solidFill>
              </a:defRPr>
            </a:lvl9pPr>
          </a:lstStyle>
          <a:p>
            <a:r>
              <a:rPr lang="en-US" smtClean="0"/>
              <a:t>Click to edit Master subtitle style</a:t>
            </a:r>
            <a:endParaRPr lang="fr-FR"/>
          </a:p>
        </p:txBody>
      </p:sp>
    </p:spTree>
    <p:extLst>
      <p:ext uri="{BB962C8B-B14F-4D97-AF65-F5344CB8AC3E}">
        <p14:creationId xmlns:p14="http://schemas.microsoft.com/office/powerpoint/2010/main" xmlns="" val="3878898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1_Vide">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
        <p:nvSpPr>
          <p:cNvPr id="2" name="Date Placeholder 1"/>
          <p:cNvSpPr>
            <a:spLocks noGrp="1"/>
          </p:cNvSpPr>
          <p:nvPr>
            <p:ph type="dt" sz="half" idx="10"/>
          </p:nvPr>
        </p:nvSpPr>
        <p:spPr/>
        <p:txBody>
          <a:bodyPr/>
          <a:lstStyle/>
          <a:p>
            <a:fld id="{2FF934E2-BBB6-4D34-BB01-078E9AA25260}" type="datetimeFigureOut">
              <a:rPr/>
              <a:pPr/>
              <a:t>6/21/2013</a:t>
            </a:fld>
            <a:endParaRPr kumimoji="0" lang="fr-FR" dirty="0"/>
          </a:p>
        </p:txBody>
      </p:sp>
      <p:sp>
        <p:nvSpPr>
          <p:cNvPr id="3" name="Footer Placeholder 2"/>
          <p:cNvSpPr>
            <a:spLocks noGrp="1"/>
          </p:cNvSpPr>
          <p:nvPr>
            <p:ph type="ftr" sz="quarter" idx="11"/>
          </p:nvPr>
        </p:nvSpPr>
        <p:spPr/>
        <p:txBody>
          <a:bodyPr/>
          <a:lstStyle/>
          <a:p>
            <a:endParaRPr kumimoji="0" lang="fr-FR" dirty="0"/>
          </a:p>
        </p:txBody>
      </p:sp>
      <p:sp>
        <p:nvSpPr>
          <p:cNvPr id="4" name="Slide Number Placeholder 3"/>
          <p:cNvSpPr>
            <a:spLocks noGrp="1"/>
          </p:cNvSpPr>
          <p:nvPr>
            <p:ph type="sldNum" sz="quarter" idx="12"/>
          </p:nvPr>
        </p:nvSpPr>
        <p:spPr/>
        <p:txBody>
          <a:bodyPr/>
          <a:lstStyle/>
          <a:p>
            <a:fld id="{73820FCD-5F4C-4989-BE05-0A8208BCBC21}" type="slidenum">
              <a:rPr/>
              <a:pPr/>
              <a:t>‹N°›</a:t>
            </a:fld>
            <a:endParaRPr kumimoji="0" lang="fr-FR" dirty="0"/>
          </a:p>
        </p:txBody>
      </p:sp>
    </p:spTree>
    <p:extLst>
      <p:ext uri="{BB962C8B-B14F-4D97-AF65-F5344CB8AC3E}">
        <p14:creationId xmlns:p14="http://schemas.microsoft.com/office/powerpoint/2010/main" xmlns="" val="232880998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Diapositive de titr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4" name="Rectangle 13"/>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F47F28"/>
              </a:solidFill>
            </a:endParaRPr>
          </a:p>
        </p:txBody>
      </p:sp>
      <p:sp>
        <p:nvSpPr>
          <p:cNvPr id="4" name="Date Placeholder 3"/>
          <p:cNvSpPr>
            <a:spLocks noGrp="1"/>
          </p:cNvSpPr>
          <p:nvPr>
            <p:ph type="dt" sz="half" idx="10"/>
          </p:nvPr>
        </p:nvSpPr>
        <p:spPr/>
        <p:txBody>
          <a:bodyPr/>
          <a:lstStyle>
            <a:lvl1pPr eaLnBrk="1" latinLnBrk="0" hangingPunct="1">
              <a:defRPr kumimoji="0" lang="fr-FR">
                <a:solidFill>
                  <a:schemeClr val="bg1"/>
                </a:solidFill>
              </a:defRPr>
            </a:lvl1pPr>
          </a:lstStyle>
          <a:p>
            <a:fld id="{A258050E-B668-4FA7-85AD-C750C80A6E9B}" type="datetimeFigureOut">
              <a:rPr lang="en-US">
                <a:solidFill>
                  <a:prstClr val="white"/>
                </a:solidFill>
              </a:rPr>
              <a:pPr/>
              <a:t>6/24/2014</a:t>
            </a:fld>
            <a:endParaRPr>
              <a:solidFill>
                <a:prstClr val="white"/>
              </a:solidFill>
            </a:endParaRPr>
          </a:p>
        </p:txBody>
      </p:sp>
      <p:sp>
        <p:nvSpPr>
          <p:cNvPr id="5" name="Footer Placeholder 4"/>
          <p:cNvSpPr>
            <a:spLocks noGrp="1"/>
          </p:cNvSpPr>
          <p:nvPr>
            <p:ph type="ftr" sz="quarter" idx="11"/>
          </p:nvPr>
        </p:nvSpPr>
        <p:spPr/>
        <p:txBody>
          <a:bodyPr/>
          <a:lstStyle>
            <a:lvl1pPr eaLnBrk="1" latinLnBrk="0" hangingPunct="1">
              <a:defRPr kumimoji="0" lang="fr-FR">
                <a:solidFill>
                  <a:schemeClr val="bg1"/>
                </a:solidFill>
              </a:defRPr>
            </a:lvl1pPr>
          </a:lstStyle>
          <a:p>
            <a:endParaRPr>
              <a:solidFill>
                <a:prstClr val="white"/>
              </a:solidFill>
            </a:endParaRPr>
          </a:p>
        </p:txBody>
      </p:sp>
      <p:sp>
        <p:nvSpPr>
          <p:cNvPr id="6" name="Slide Number Placeholder 5"/>
          <p:cNvSpPr>
            <a:spLocks noGrp="1"/>
          </p:cNvSpPr>
          <p:nvPr>
            <p:ph type="sldNum" sz="quarter" idx="12"/>
          </p:nvPr>
        </p:nvSpPr>
        <p:spPr/>
        <p:txBody>
          <a:bodyPr/>
          <a:lstStyle>
            <a:lvl1pPr eaLnBrk="1" latinLnBrk="0" hangingPunct="1">
              <a:defRPr kumimoji="0" lang="fr-FR">
                <a:solidFill>
                  <a:schemeClr val="bg1"/>
                </a:solidFill>
              </a:defRPr>
            </a:lvl1pPr>
          </a:lstStyle>
          <a:p>
            <a:fld id="{240D5ECE-8B49-45CD-BE81-EF81920D1969}" type="slidenum">
              <a:rPr>
                <a:solidFill>
                  <a:prstClr val="white"/>
                </a:solidFill>
              </a:rPr>
              <a:pPr/>
              <a:t>‹N°›</a:t>
            </a:fld>
            <a:endParaRPr>
              <a:solidFill>
                <a:prstClr val="white"/>
              </a:solidFill>
            </a:endParaRPr>
          </a:p>
        </p:txBody>
      </p:sp>
      <p:sp>
        <p:nvSpPr>
          <p:cNvPr id="15" name="Text Placeholder 15"/>
          <p:cNvSpPr>
            <a:spLocks noGrp="1"/>
          </p:cNvSpPr>
          <p:nvPr>
            <p:ph type="body" sz="quarter" idx="14" hasCustomPrompt="1"/>
          </p:nvPr>
        </p:nvSpPr>
        <p:spPr>
          <a:xfrm>
            <a:off x="3581400" y="1295400"/>
            <a:ext cx="5105400" cy="1416269"/>
          </a:xfrm>
        </p:spPr>
        <p:txBody>
          <a:bodyPr anchor="b">
            <a:normAutofit/>
          </a:bodyPr>
          <a:lstStyle>
            <a:lvl1pPr algn="r" eaLnBrk="1" latinLnBrk="0" hangingPunct="1">
              <a:buNone/>
              <a:defRPr kumimoji="0" lang="fr-FR" sz="2200" kern="1200">
                <a:solidFill>
                  <a:schemeClr val="tx1">
                    <a:lumMod val="75000"/>
                    <a:lumOff val="25000"/>
                  </a:schemeClr>
                </a:solidFill>
                <a:latin typeface="Calibri" pitchFamily="34" charset="0"/>
                <a:ea typeface="+mn-ea"/>
                <a:cs typeface="+mn-cs"/>
              </a:defRPr>
            </a:lvl1pPr>
          </a:lstStyle>
          <a:p>
            <a:pPr lvl="0"/>
            <a:r>
              <a:rPr kumimoji="0" lang="fr-FR"/>
              <a:t>Modifiez le style des sous-titres du masque</a:t>
            </a:r>
          </a:p>
        </p:txBody>
      </p:sp>
      <p:sp>
        <p:nvSpPr>
          <p:cNvPr id="2" name="Title 1"/>
          <p:cNvSpPr>
            <a:spLocks noGrp="1"/>
          </p:cNvSpPr>
          <p:nvPr>
            <p:ph type="title"/>
          </p:nvPr>
        </p:nvSpPr>
        <p:spPr>
          <a:xfrm>
            <a:off x="106344" y="4114800"/>
            <a:ext cx="7315200" cy="914400"/>
          </a:xfrm>
        </p:spPr>
        <p:txBody>
          <a:bodyPr anchor="b" anchorCtr="0">
            <a:normAutofit/>
          </a:bodyPr>
          <a:lstStyle>
            <a:lvl1pPr marL="0" indent="0" eaLnBrk="1" latinLnBrk="0" hangingPunct="1">
              <a:defRPr kumimoji="0" lang="fr-FR" sz="3600" b="1" kern="1200" baseline="0">
                <a:solidFill>
                  <a:schemeClr val="bg1"/>
                </a:solidFill>
                <a:latin typeface="Arial" pitchFamily="34" charset="0"/>
                <a:ea typeface="+mn-ea"/>
                <a:cs typeface="Arial" pitchFamily="34" charset="0"/>
              </a:defRPr>
            </a:lvl1pPr>
          </a:lstStyle>
          <a:p>
            <a:pPr marL="342900" lvl="0" indent="-342900" algn="l" defTabSz="914400" eaLnBrk="1" latinLnBrk="0" hangingPunct="1"/>
            <a:r>
              <a:rPr lang="fr-FR" smtClean="0"/>
              <a:t>Modifiez le style du titre</a:t>
            </a:r>
            <a:endParaRPr/>
          </a:p>
        </p:txBody>
      </p:sp>
    </p:spTree>
    <p:extLst>
      <p:ext uri="{BB962C8B-B14F-4D97-AF65-F5344CB8AC3E}">
        <p14:creationId xmlns:p14="http://schemas.microsoft.com/office/powerpoint/2010/main" xmlns="" val="32554984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5">
                                            <p:txEl>
                                              <p:pRg st="0" end="0"/>
                                            </p:txEl>
                                          </p:spTgt>
                                        </p:tgtEl>
                                        <p:attrNameLst>
                                          <p:attrName>ppt_y</p:attrName>
                                        </p:attrNameLst>
                                      </p:cBhvr>
                                      <p:tavLst>
                                        <p:tav tm="0">
                                          <p:val>
                                            <p:strVal val="#ppt_y"/>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build="p">
        <p:tmplLst>
          <p:tmpl lvl="1">
            <p:tnLst>
              <p:par>
                <p:cTn presetID="2" presetClass="entr" presetSubtype="2"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et contenu : accentua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latinLnBrk="0" hangingPunct="1"/>
            <a:r>
              <a:rPr lang="fr-FR" smtClean="0"/>
              <a:t>Modifiez le style du titre</a:t>
            </a:r>
            <a:endParaRPr/>
          </a:p>
        </p:txBody>
      </p:sp>
      <p:sp>
        <p:nvSpPr>
          <p:cNvPr id="3" name="Date Placeholder 2"/>
          <p:cNvSpPr>
            <a:spLocks noGrp="1"/>
          </p:cNvSpPr>
          <p:nvPr>
            <p:ph type="dt" sz="half" idx="10"/>
          </p:nvPr>
        </p:nvSpPr>
        <p:spPr/>
        <p:txBody>
          <a:bodyPr/>
          <a:lstStyle>
            <a:lvl1pPr eaLnBrk="1" latinLnBrk="0" hangingPunct="1">
              <a:defRPr kumimoji="0" lang="fr-FR">
                <a:solidFill>
                  <a:schemeClr val="tx1">
                    <a:lumMod val="85000"/>
                    <a:lumOff val="15000"/>
                  </a:schemeClr>
                </a:solidFill>
              </a:defRPr>
            </a:lvl1pPr>
          </a:lstStyle>
          <a:p>
            <a:fld id="{A258050E-B668-4FA7-85AD-C750C80A6E9B}" type="datetimeFigureOut">
              <a:rPr lang="en-US">
                <a:solidFill>
                  <a:srgbClr val="262626">
                    <a:lumMod val="85000"/>
                    <a:lumOff val="15000"/>
                  </a:srgbClr>
                </a:solidFill>
              </a:rPr>
              <a:pPr/>
              <a:t>6/24/2014</a:t>
            </a:fld>
            <a:endParaRPr>
              <a:solidFill>
                <a:srgbClr val="262626">
                  <a:lumMod val="85000"/>
                  <a:lumOff val="15000"/>
                </a:srgbClr>
              </a:solidFill>
            </a:endParaRPr>
          </a:p>
        </p:txBody>
      </p:sp>
      <p:sp>
        <p:nvSpPr>
          <p:cNvPr id="4" name="Footer Placeholder 3"/>
          <p:cNvSpPr>
            <a:spLocks noGrp="1"/>
          </p:cNvSpPr>
          <p:nvPr>
            <p:ph type="ftr" sz="quarter" idx="11"/>
          </p:nvPr>
        </p:nvSpPr>
        <p:spPr/>
        <p:txBody>
          <a:bodyPr/>
          <a:lstStyle>
            <a:lvl1pPr eaLnBrk="1" latinLnBrk="0" hangingPunct="1">
              <a:defRPr kumimoji="0" lang="fr-FR">
                <a:solidFill>
                  <a:schemeClr val="tx1">
                    <a:lumMod val="85000"/>
                    <a:lumOff val="15000"/>
                  </a:schemeClr>
                </a:solidFill>
              </a:defRPr>
            </a:lvl1pPr>
          </a:lstStyle>
          <a:p>
            <a:endParaRPr>
              <a:solidFill>
                <a:srgbClr val="262626">
                  <a:lumMod val="85000"/>
                  <a:lumOff val="15000"/>
                </a:srgbClr>
              </a:solidFill>
            </a:endParaRPr>
          </a:p>
        </p:txBody>
      </p:sp>
      <p:sp>
        <p:nvSpPr>
          <p:cNvPr id="5" name="Slide Number Placeholder 4"/>
          <p:cNvSpPr>
            <a:spLocks noGrp="1"/>
          </p:cNvSpPr>
          <p:nvPr>
            <p:ph type="sldNum" sz="quarter" idx="12"/>
          </p:nvPr>
        </p:nvSpPr>
        <p:spPr/>
        <p:txBody>
          <a:bodyPr/>
          <a:lstStyle>
            <a:lvl1pPr eaLnBrk="1" latinLnBrk="0" hangingPunct="1">
              <a:defRPr kumimoji="0" lang="fr-FR">
                <a:solidFill>
                  <a:schemeClr val="tx1">
                    <a:lumMod val="85000"/>
                    <a:lumOff val="15000"/>
                  </a:schemeClr>
                </a:solidFill>
              </a:defRPr>
            </a:lvl1pPr>
          </a:lstStyle>
          <a:p>
            <a:fld id="{240D5ECE-8B49-45CD-BE81-EF81920D1969}" type="slidenum">
              <a:rPr>
                <a:solidFill>
                  <a:srgbClr val="262626">
                    <a:lumMod val="85000"/>
                    <a:lumOff val="15000"/>
                  </a:srgbClr>
                </a:solidFill>
              </a:rPr>
              <a:pPr/>
              <a:t>‹N°›</a:t>
            </a:fld>
            <a:endParaRPr>
              <a:solidFill>
                <a:srgbClr val="262626">
                  <a:lumMod val="85000"/>
                  <a:lumOff val="15000"/>
                </a:srgbClr>
              </a:solidFill>
            </a:endParaRPr>
          </a:p>
        </p:txBody>
      </p:sp>
      <p:sp>
        <p:nvSpPr>
          <p:cNvPr id="6" name="Content Placeholder 2"/>
          <p:cNvSpPr>
            <a:spLocks noGrp="1"/>
          </p:cNvSpPr>
          <p:nvPr>
            <p:ph idx="1"/>
          </p:nvPr>
        </p:nvSpPr>
        <p:spPr>
          <a:xfrm>
            <a:off x="457200" y="1600200"/>
            <a:ext cx="8229600" cy="4525963"/>
          </a:xfrm>
        </p:spPr>
        <p:txBody>
          <a:bodyPr/>
          <a:lstStyle>
            <a:lvl1pPr eaLnBrk="1" latinLnBrk="0" hangingPunct="1">
              <a:defRPr kumimoji="0" lang="fr-FR">
                <a:solidFill>
                  <a:schemeClr val="tx1">
                    <a:lumMod val="85000"/>
                    <a:lumOff val="15000"/>
                  </a:schemeClr>
                </a:solidFill>
              </a:defRPr>
            </a:lvl1pPr>
            <a:lvl2pPr eaLnBrk="1" latinLnBrk="0" hangingPunct="1">
              <a:defRPr kumimoji="0" lang="fr-FR">
                <a:solidFill>
                  <a:schemeClr val="tx1">
                    <a:lumMod val="85000"/>
                    <a:lumOff val="15000"/>
                  </a:schemeClr>
                </a:solidFill>
              </a:defRPr>
            </a:lvl2pPr>
            <a:lvl3pPr eaLnBrk="1" latinLnBrk="0" hangingPunct="1">
              <a:defRPr kumimoji="0" lang="fr-FR">
                <a:solidFill>
                  <a:schemeClr val="tx1">
                    <a:lumMod val="85000"/>
                    <a:lumOff val="15000"/>
                  </a:schemeClr>
                </a:solidFill>
              </a:defRPr>
            </a:lvl3pPr>
            <a:lvl4pPr eaLnBrk="1" latinLnBrk="0" hangingPunct="1">
              <a:defRPr kumimoji="0" lang="fr-FR">
                <a:solidFill>
                  <a:schemeClr val="tx1">
                    <a:lumMod val="85000"/>
                    <a:lumOff val="15000"/>
                  </a:schemeClr>
                </a:solidFill>
              </a:defRPr>
            </a:lvl4pPr>
            <a:lvl5pPr eaLnBrk="1" latinLnBrk="0" hangingPunct="1">
              <a:defRPr kumimoji="0" lang="fr-FR">
                <a:solidFill>
                  <a:schemeClr val="tx1">
                    <a:lumMod val="85000"/>
                    <a:lumOff val="15000"/>
                  </a:schemeClr>
                </a:solidFill>
              </a:defRPr>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a:p>
        </p:txBody>
      </p:sp>
    </p:spTree>
    <p:extLst>
      <p:ext uri="{BB962C8B-B14F-4D97-AF65-F5344CB8AC3E}">
        <p14:creationId xmlns:p14="http://schemas.microsoft.com/office/powerpoint/2010/main" xmlns="" val="3853163152"/>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re seul : accentua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58050E-B668-4FA7-85AD-C750C80A6E9B}" type="datetimeFigureOut">
              <a:rPr lang="en-US">
                <a:solidFill>
                  <a:srgbClr val="262626">
                    <a:tint val="75000"/>
                  </a:srgbClr>
                </a:solidFill>
              </a:rPr>
              <a:pPr/>
              <a:t>6/24/2014</a:t>
            </a:fld>
            <a:endParaRPr>
              <a:solidFill>
                <a:srgbClr val="262626">
                  <a:tint val="75000"/>
                </a:srgbClr>
              </a:solidFill>
            </a:endParaRPr>
          </a:p>
        </p:txBody>
      </p:sp>
      <p:sp>
        <p:nvSpPr>
          <p:cNvPr id="3" name="Footer Placeholder 2"/>
          <p:cNvSpPr>
            <a:spLocks noGrp="1"/>
          </p:cNvSpPr>
          <p:nvPr>
            <p:ph type="ftr" sz="quarter" idx="11"/>
          </p:nvPr>
        </p:nvSpPr>
        <p:spPr/>
        <p:txBody>
          <a:bodyPr/>
          <a:lstStyle/>
          <a:p>
            <a:endParaRPr>
              <a:solidFill>
                <a:srgbClr val="262626">
                  <a:tint val="75000"/>
                </a:srgbClr>
              </a:solidFill>
            </a:endParaRPr>
          </a:p>
        </p:txBody>
      </p:sp>
      <p:sp>
        <p:nvSpPr>
          <p:cNvPr id="4" name="Slide Number Placeholder 3"/>
          <p:cNvSpPr>
            <a:spLocks noGrp="1"/>
          </p:cNvSpPr>
          <p:nvPr>
            <p:ph type="sldNum" sz="quarter" idx="12"/>
          </p:nvPr>
        </p:nvSpPr>
        <p:spPr/>
        <p:txBody>
          <a:bodyPr/>
          <a:lstStyle/>
          <a:p>
            <a:fld id="{240D5ECE-8B49-45CD-BE81-EF81920D1969}" type="slidenum">
              <a:rPr>
                <a:solidFill>
                  <a:srgbClr val="262626">
                    <a:tint val="75000"/>
                  </a:srgbClr>
                </a:solidFill>
              </a:rPr>
              <a:pPr/>
              <a:t>‹N°›</a:t>
            </a:fld>
            <a:endParaRPr>
              <a:solidFill>
                <a:srgbClr val="262626">
                  <a:tint val="75000"/>
                </a:srgbClr>
              </a:solidFill>
            </a:endParaRPr>
          </a:p>
        </p:txBody>
      </p:sp>
      <p:sp>
        <p:nvSpPr>
          <p:cNvPr id="6" name="Title 1"/>
          <p:cNvSpPr>
            <a:spLocks noGrp="1"/>
          </p:cNvSpPr>
          <p:nvPr>
            <p:ph type="title" hasCustomPrompt="1"/>
          </p:nvPr>
        </p:nvSpPr>
        <p:spPr>
          <a:xfrm>
            <a:off x="290400" y="3081000"/>
            <a:ext cx="8686800" cy="1095600"/>
          </a:xfrm>
        </p:spPr>
        <p:txBody>
          <a:bodyPr>
            <a:normAutofit/>
          </a:bodyPr>
          <a:lstStyle>
            <a:lvl1pPr algn="ctr" eaLnBrk="1" latinLnBrk="0" hangingPunct="1">
              <a:defRPr kumimoji="0" lang="fr-FR" sz="4600" b="1" kern="1200" spc="-150" baseline="0">
                <a:ln>
                  <a:gradFill>
                    <a:gsLst>
                      <a:gs pos="0">
                        <a:schemeClr val="bg1"/>
                      </a:gs>
                      <a:gs pos="50000">
                        <a:schemeClr val="bg1">
                          <a:lumMod val="75000"/>
                        </a:schemeClr>
                      </a:gs>
                    </a:gsLst>
                    <a:lin ang="5400000" scaled="0"/>
                  </a:gradFill>
                </a:ln>
                <a:gradFill>
                  <a:gsLst>
                    <a:gs pos="11000">
                      <a:schemeClr val="bg1">
                        <a:lumMod val="75000"/>
                      </a:schemeClr>
                    </a:gs>
                    <a:gs pos="91000">
                      <a:schemeClr val="bg1"/>
                    </a:gs>
                  </a:gsLst>
                  <a:lin ang="16200000" scaled="1"/>
                </a:gradFill>
                <a:effectLst>
                  <a:outerShdw blurRad="38100" algn="ctr" rotWithShape="0">
                    <a:prstClr val="black">
                      <a:alpha val="25000"/>
                    </a:prstClr>
                  </a:outerShdw>
                  <a:reflection blurRad="6350" stA="60000" endA="900" endPos="58000" dir="5400000" sy="-100000" algn="bl" rotWithShape="0"/>
                </a:effectLst>
                <a:latin typeface="+mn-lt"/>
                <a:ea typeface="+mn-ea"/>
                <a:cs typeface="+mn-cs"/>
              </a:defRPr>
            </a:lvl1pPr>
          </a:lstStyle>
          <a:p>
            <a:r>
              <a:rPr kumimoji="0" lang="fr-FR"/>
              <a:t>Modifiez le style du titre</a:t>
            </a:r>
          </a:p>
        </p:txBody>
      </p:sp>
      <p:sp>
        <p:nvSpPr>
          <p:cNvPr id="7" name="Text Placeholder 2"/>
          <p:cNvSpPr>
            <a:spLocks noGrp="1"/>
          </p:cNvSpPr>
          <p:nvPr>
            <p:ph type="body" idx="1"/>
          </p:nvPr>
        </p:nvSpPr>
        <p:spPr>
          <a:xfrm>
            <a:off x="283952" y="2424752"/>
            <a:ext cx="8694000" cy="639762"/>
          </a:xfrm>
        </p:spPr>
        <p:txBody>
          <a:bodyPr anchor="b">
            <a:normAutofit/>
          </a:bodyPr>
          <a:lstStyle>
            <a:lvl1pPr marL="0" indent="0" algn="ctr" eaLnBrk="1" latinLnBrk="0" hangingPunct="1">
              <a:buNone/>
              <a:defRPr kumimoji="0" lang="fr-FR" sz="2800" kern="1200">
                <a:solidFill>
                  <a:srgbClr val="2E507A">
                    <a:alpha val="81000"/>
                  </a:srgbClr>
                </a:solidFill>
                <a:latin typeface="+mn-lt"/>
                <a:ea typeface="+mn-ea"/>
                <a:cs typeface="+mn-cs"/>
              </a:defRPr>
            </a:lvl1pPr>
            <a:lvl2pPr marL="457200" indent="0" eaLnBrk="1" latinLnBrk="0" hangingPunct="1">
              <a:buNone/>
              <a:defRPr kumimoji="0" lang="fr-FR" sz="2000" b="1"/>
            </a:lvl2pPr>
            <a:lvl3pPr marL="914400" indent="0" eaLnBrk="1" latinLnBrk="0" hangingPunct="1">
              <a:buNone/>
              <a:defRPr kumimoji="0" lang="fr-FR" sz="1800" b="1"/>
            </a:lvl3pPr>
            <a:lvl4pPr marL="1371600" indent="0" eaLnBrk="1" latinLnBrk="0" hangingPunct="1">
              <a:buNone/>
              <a:defRPr kumimoji="0" lang="fr-FR" sz="1600" b="1"/>
            </a:lvl4pPr>
            <a:lvl5pPr marL="1828800" indent="0" eaLnBrk="1" latinLnBrk="0" hangingPunct="1">
              <a:buNone/>
              <a:defRPr kumimoji="0" lang="fr-FR" sz="1600" b="1"/>
            </a:lvl5pPr>
            <a:lvl6pPr marL="2286000" indent="0" eaLnBrk="1" latinLnBrk="0" hangingPunct="1">
              <a:buNone/>
              <a:defRPr kumimoji="0" lang="fr-FR" sz="1600" b="1"/>
            </a:lvl6pPr>
            <a:lvl7pPr marL="2743200" indent="0" eaLnBrk="1" latinLnBrk="0" hangingPunct="1">
              <a:buNone/>
              <a:defRPr kumimoji="0" lang="fr-FR" sz="1600" b="1"/>
            </a:lvl7pPr>
            <a:lvl8pPr marL="3200400" indent="0" eaLnBrk="1" latinLnBrk="0" hangingPunct="1">
              <a:buNone/>
              <a:defRPr kumimoji="0" lang="fr-FR" sz="1600" b="1"/>
            </a:lvl8pPr>
            <a:lvl9pPr marL="3657600" indent="0" eaLnBrk="1" latinLnBrk="0" hangingPunct="1">
              <a:buNone/>
              <a:defRPr kumimoji="0" lang="fr-FR" sz="1600" b="1"/>
            </a:lvl9pPr>
          </a:lstStyle>
          <a:p>
            <a:pPr lvl="0" eaLnBrk="1" latinLnBrk="0" hangingPunct="1"/>
            <a:r>
              <a:rPr lang="fr-FR" smtClean="0"/>
              <a:t>Modifiez les styles du texte du masque</a:t>
            </a:r>
          </a:p>
        </p:txBody>
      </p:sp>
    </p:spTree>
    <p:extLst>
      <p:ext uri="{BB962C8B-B14F-4D97-AF65-F5344CB8AC3E}">
        <p14:creationId xmlns:p14="http://schemas.microsoft.com/office/powerpoint/2010/main" xmlns="" val="941295749"/>
      </p:ext>
    </p:extLst>
  </p:cSld>
  <p:clrMapOvr>
    <a:masterClrMapping/>
  </p:clrMapOvr>
  <mc:AlternateContent xmlns:mc="http://schemas.openxmlformats.org/markup-compatibility/2006">
    <mc:Choice xmlns:p14="http://schemas.microsoft.com/office/powerpoint/2010/main" xmlns="" Requires="p14">
      <p:transition spd="slow" p14:dur="2000">
        <p:push dir="u"/>
      </p:transition>
    </mc:Choice>
    <mc:Fallback>
      <p:transition spd="slow">
        <p:push dir="u"/>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re avec text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eaLnBrk="1" latinLnBrk="0" hangingPunct="1">
              <a:defRPr kumimoji="0" lang="fr-FR">
                <a:solidFill>
                  <a:schemeClr val="bg1"/>
                </a:solidFill>
              </a:defRPr>
            </a:lvl1pPr>
          </a:lstStyle>
          <a:p>
            <a:fld id="{A258050E-B668-4FA7-85AD-C750C80A6E9B}" type="datetimeFigureOut">
              <a:rPr lang="en-US">
                <a:solidFill>
                  <a:prstClr val="white"/>
                </a:solidFill>
              </a:rPr>
              <a:pPr/>
              <a:t>6/24/2014</a:t>
            </a:fld>
            <a:endParaRPr>
              <a:solidFill>
                <a:prstClr val="white"/>
              </a:solidFill>
            </a:endParaRPr>
          </a:p>
        </p:txBody>
      </p:sp>
      <p:sp>
        <p:nvSpPr>
          <p:cNvPr id="4" name="Footer Placeholder 3"/>
          <p:cNvSpPr>
            <a:spLocks noGrp="1"/>
          </p:cNvSpPr>
          <p:nvPr>
            <p:ph type="ftr" sz="quarter" idx="11"/>
          </p:nvPr>
        </p:nvSpPr>
        <p:spPr/>
        <p:txBody>
          <a:bodyPr/>
          <a:lstStyle>
            <a:lvl1pPr eaLnBrk="1" latinLnBrk="0" hangingPunct="1">
              <a:defRPr kumimoji="0" lang="fr-FR">
                <a:solidFill>
                  <a:schemeClr val="bg1"/>
                </a:solidFill>
              </a:defRPr>
            </a:lvl1pPr>
          </a:lstStyle>
          <a:p>
            <a:endParaRPr>
              <a:solidFill>
                <a:prstClr val="white"/>
              </a:solidFill>
            </a:endParaRPr>
          </a:p>
        </p:txBody>
      </p:sp>
      <p:sp>
        <p:nvSpPr>
          <p:cNvPr id="5" name="Slide Number Placeholder 4"/>
          <p:cNvSpPr>
            <a:spLocks noGrp="1"/>
          </p:cNvSpPr>
          <p:nvPr>
            <p:ph type="sldNum" sz="quarter" idx="12"/>
          </p:nvPr>
        </p:nvSpPr>
        <p:spPr/>
        <p:txBody>
          <a:bodyPr/>
          <a:lstStyle>
            <a:lvl1pPr eaLnBrk="1" latinLnBrk="0" hangingPunct="1">
              <a:defRPr kumimoji="0" lang="fr-FR">
                <a:solidFill>
                  <a:schemeClr val="bg1"/>
                </a:solidFill>
              </a:defRPr>
            </a:lvl1pPr>
          </a:lstStyle>
          <a:p>
            <a:fld id="{240D5ECE-8B49-45CD-BE81-EF81920D1969}" type="slidenum">
              <a:rPr>
                <a:solidFill>
                  <a:prstClr val="white"/>
                </a:solidFill>
              </a:rPr>
              <a:pPr/>
              <a:t>‹N°›</a:t>
            </a:fld>
            <a:endParaRPr>
              <a:solidFill>
                <a:prstClr val="white"/>
              </a:solidFill>
            </a:endParaRPr>
          </a:p>
        </p:txBody>
      </p:sp>
      <p:sp>
        <p:nvSpPr>
          <p:cNvPr id="7" name="Rectangle 6"/>
          <p:cNvSpPr/>
          <p:nvPr userDrawn="1"/>
        </p:nvSpPr>
        <p:spPr>
          <a:xfrm>
            <a:off x="0" y="2895600"/>
            <a:ext cx="7543800" cy="2133600"/>
          </a:xfrm>
          <a:prstGeom prst="rect">
            <a:avLst/>
          </a:prstGeom>
          <a:gradFill flip="none" rotWithShape="1">
            <a:gsLst>
              <a:gs pos="63000">
                <a:schemeClr val="tx1">
                  <a:lumMod val="85000"/>
                  <a:lumOff val="15000"/>
                  <a:alpha val="49000"/>
                </a:schemeClr>
              </a:gs>
              <a:gs pos="100000">
                <a:schemeClr val="tx1">
                  <a:lumMod val="95000"/>
                  <a:lumOff val="5000"/>
                  <a:alpha val="5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9" name="Title 1"/>
          <p:cNvSpPr>
            <a:spLocks noGrp="1"/>
          </p:cNvSpPr>
          <p:nvPr>
            <p:ph type="title"/>
          </p:nvPr>
        </p:nvSpPr>
        <p:spPr>
          <a:xfrm>
            <a:off x="414867" y="3200400"/>
            <a:ext cx="7010400" cy="1676400"/>
          </a:xfrm>
        </p:spPr>
        <p:txBody>
          <a:bodyPr>
            <a:normAutofit/>
          </a:bodyPr>
          <a:lstStyle>
            <a:lvl1pPr marL="0" algn="l" defTabSz="914400" rtl="0" eaLnBrk="1" latinLnBrk="0" hangingPunct="1">
              <a:defRPr kumimoji="0" lang="fr-FR" sz="4000" kern="1200">
                <a:solidFill>
                  <a:schemeClr val="bg1"/>
                </a:solidFill>
                <a:latin typeface="+mn-lt"/>
                <a:ea typeface="+mn-ea"/>
                <a:cs typeface="+mn-cs"/>
              </a:defRPr>
            </a:lvl1pPr>
          </a:lstStyle>
          <a:p>
            <a:pPr eaLnBrk="1" latinLnBrk="0" hangingPunct="1"/>
            <a:r>
              <a:rPr lang="fr-FR" smtClean="0"/>
              <a:t>Modifiez le style du titre</a:t>
            </a:r>
            <a:endParaRPr/>
          </a:p>
        </p:txBody>
      </p:sp>
      <p:sp>
        <p:nvSpPr>
          <p:cNvPr id="10" name="Text Placeholder 15"/>
          <p:cNvSpPr>
            <a:spLocks noGrp="1"/>
          </p:cNvSpPr>
          <p:nvPr>
            <p:ph type="body" sz="quarter" idx="14" hasCustomPrompt="1"/>
          </p:nvPr>
        </p:nvSpPr>
        <p:spPr>
          <a:xfrm>
            <a:off x="4648200" y="664780"/>
            <a:ext cx="4191000" cy="381000"/>
          </a:xfrm>
        </p:spPr>
        <p:txBody>
          <a:bodyPr>
            <a:normAutofit/>
          </a:bodyPr>
          <a:lstStyle>
            <a:lvl1pPr algn="r" eaLnBrk="1" latinLnBrk="0" hangingPunct="1">
              <a:buNone/>
              <a:defRPr kumimoji="0" lang="fr-FR" sz="1800" b="1" kern="1200">
                <a:solidFill>
                  <a:schemeClr val="bg1">
                    <a:lumMod val="65000"/>
                  </a:schemeClr>
                </a:solidFill>
                <a:latin typeface="Calibri" pitchFamily="34" charset="0"/>
                <a:ea typeface="+mn-ea"/>
                <a:cs typeface="+mn-cs"/>
              </a:defRPr>
            </a:lvl1pPr>
          </a:lstStyle>
          <a:p>
            <a:pPr lvl="0"/>
            <a:r>
              <a:rPr kumimoji="0" lang="fr-FR"/>
              <a:t>Modifiez le style des sous-titres du masque</a:t>
            </a:r>
          </a:p>
        </p:txBody>
      </p:sp>
    </p:spTree>
    <p:extLst>
      <p:ext uri="{BB962C8B-B14F-4D97-AF65-F5344CB8AC3E}">
        <p14:creationId xmlns:p14="http://schemas.microsoft.com/office/powerpoint/2010/main" xmlns="" val="2368992717"/>
      </p:ext>
    </p:extLst>
  </p:cSld>
  <p:clrMapOvr>
    <a:masterClrMapping/>
  </p:clrMapOvr>
  <mc:AlternateContent xmlns:mc="http://schemas.openxmlformats.org/markup-compatibility/2006">
    <mc:Choice xmlns:p14="http://schemas.microsoft.com/office/powerpoint/2010/main" xmlns="" Requires="p14">
      <p:transition spd="slow" p14:dur="2000">
        <p14:vortex/>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utoUpdateAnimBg="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Média avec légen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eaLnBrk="1" latinLnBrk="0" hangingPunct="1">
              <a:defRPr kumimoji="0" lang="fr-FR">
                <a:solidFill>
                  <a:schemeClr val="bg1"/>
                </a:solidFill>
              </a:defRPr>
            </a:lvl1pPr>
          </a:lstStyle>
          <a:p>
            <a:fld id="{A258050E-B668-4FA7-85AD-C750C80A6E9B}" type="datetimeFigureOut">
              <a:rPr lang="en-US">
                <a:solidFill>
                  <a:prstClr val="white"/>
                </a:solidFill>
              </a:rPr>
              <a:pPr/>
              <a:t>6/24/2014</a:t>
            </a:fld>
            <a:endParaRPr>
              <a:solidFill>
                <a:prstClr val="white"/>
              </a:solidFill>
            </a:endParaRPr>
          </a:p>
        </p:txBody>
      </p:sp>
      <p:sp>
        <p:nvSpPr>
          <p:cNvPr id="4" name="Footer Placeholder 3"/>
          <p:cNvSpPr>
            <a:spLocks noGrp="1"/>
          </p:cNvSpPr>
          <p:nvPr>
            <p:ph type="ftr" sz="quarter" idx="11"/>
          </p:nvPr>
        </p:nvSpPr>
        <p:spPr/>
        <p:txBody>
          <a:bodyPr/>
          <a:lstStyle>
            <a:lvl1pPr eaLnBrk="1" latinLnBrk="0" hangingPunct="1">
              <a:defRPr kumimoji="0" lang="fr-FR">
                <a:solidFill>
                  <a:schemeClr val="bg1"/>
                </a:solidFill>
              </a:defRPr>
            </a:lvl1pPr>
          </a:lstStyle>
          <a:p>
            <a:endParaRPr>
              <a:solidFill>
                <a:prstClr val="white"/>
              </a:solidFill>
            </a:endParaRPr>
          </a:p>
        </p:txBody>
      </p:sp>
      <p:sp>
        <p:nvSpPr>
          <p:cNvPr id="5" name="Slide Number Placeholder 4"/>
          <p:cNvSpPr>
            <a:spLocks noGrp="1"/>
          </p:cNvSpPr>
          <p:nvPr>
            <p:ph type="sldNum" sz="quarter" idx="12"/>
          </p:nvPr>
        </p:nvSpPr>
        <p:spPr/>
        <p:txBody>
          <a:bodyPr/>
          <a:lstStyle>
            <a:lvl1pPr eaLnBrk="1" latinLnBrk="0" hangingPunct="1">
              <a:defRPr kumimoji="0" lang="fr-FR">
                <a:solidFill>
                  <a:schemeClr val="bg1"/>
                </a:solidFill>
              </a:defRPr>
            </a:lvl1pPr>
          </a:lstStyle>
          <a:p>
            <a:fld id="{240D5ECE-8B49-45CD-BE81-EF81920D1969}" type="slidenum">
              <a:rPr>
                <a:solidFill>
                  <a:prstClr val="white"/>
                </a:solidFill>
              </a:rPr>
              <a:pPr/>
              <a:t>‹N°›</a:t>
            </a:fld>
            <a:endParaRPr>
              <a:solidFill>
                <a:prstClr val="white"/>
              </a:solidFill>
            </a:endParaRPr>
          </a:p>
        </p:txBody>
      </p:sp>
      <p:sp>
        <p:nvSpPr>
          <p:cNvPr id="6" name="Rectangle 5"/>
          <p:cNvSpPr/>
          <p:nvPr userDrawn="1"/>
        </p:nvSpPr>
        <p:spPr>
          <a:xfrm>
            <a:off x="595263" y="4800600"/>
            <a:ext cx="4873752"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a:solidFill>
                <a:prstClr val="white"/>
              </a:solidFill>
              <a:latin typeface="Georgia" pitchFamily="18" charset="0"/>
            </a:endParaRPr>
          </a:p>
        </p:txBody>
      </p:sp>
      <p:sp>
        <p:nvSpPr>
          <p:cNvPr id="7" name="Title 1"/>
          <p:cNvSpPr>
            <a:spLocks noGrp="1"/>
          </p:cNvSpPr>
          <p:nvPr>
            <p:ph type="title"/>
          </p:nvPr>
        </p:nvSpPr>
        <p:spPr>
          <a:xfrm>
            <a:off x="606552" y="4800600"/>
            <a:ext cx="4809244" cy="566738"/>
          </a:xfrm>
        </p:spPr>
        <p:txBody>
          <a:bodyPr anchor="b">
            <a:normAutofit/>
          </a:bodyPr>
          <a:lstStyle>
            <a:lvl1pPr algn="ctr" eaLnBrk="1" latinLnBrk="0" hangingPunct="1">
              <a:defRPr kumimoji="0" lang="fr-FR" sz="1800" b="0" i="1">
                <a:solidFill>
                  <a:schemeClr val="bg1">
                    <a:lumMod val="85000"/>
                  </a:schemeClr>
                </a:solidFill>
                <a:latin typeface="Georgia" pitchFamily="18" charset="0"/>
              </a:defRPr>
            </a:lvl1pPr>
          </a:lstStyle>
          <a:p>
            <a:pPr eaLnBrk="1" latinLnBrk="0" hangingPunct="1"/>
            <a:r>
              <a:rPr lang="fr-FR" smtClean="0"/>
              <a:t>Modifiez le style du titre</a:t>
            </a:r>
            <a:endParaRPr/>
          </a:p>
        </p:txBody>
      </p:sp>
      <p:sp>
        <p:nvSpPr>
          <p:cNvPr id="9" name="Media Placeholder 8"/>
          <p:cNvSpPr>
            <a:spLocks noGrp="1"/>
          </p:cNvSpPr>
          <p:nvPr>
            <p:ph type="media" sz="quarter" idx="13"/>
          </p:nvPr>
        </p:nvSpPr>
        <p:spPr>
          <a:xfrm>
            <a:off x="587022" y="838200"/>
            <a:ext cx="4873752" cy="3812822"/>
          </a:xfrm>
        </p:spPr>
        <p:txBody>
          <a:bodyPr/>
          <a:lstStyle>
            <a:lvl1pPr eaLnBrk="1" latinLnBrk="0" hangingPunct="1">
              <a:buNone/>
              <a:defRPr kumimoji="0" lang="fr-FR"/>
            </a:lvl1pPr>
          </a:lstStyle>
          <a:p>
            <a:pPr eaLnBrk="1" latinLnBrk="0" hangingPunct="1"/>
            <a:r>
              <a:rPr lang="fr-FR" dirty="0" smtClean="0"/>
              <a:t>Cliquez sur l'icône pour ajouter l'élément multimédia</a:t>
            </a:r>
            <a:endParaRPr/>
          </a:p>
        </p:txBody>
      </p:sp>
      <p:sp>
        <p:nvSpPr>
          <p:cNvPr id="11" name="Text Placeholder 10"/>
          <p:cNvSpPr>
            <a:spLocks noGrp="1"/>
          </p:cNvSpPr>
          <p:nvPr>
            <p:ph type="body" sz="quarter" idx="14"/>
          </p:nvPr>
        </p:nvSpPr>
        <p:spPr>
          <a:xfrm>
            <a:off x="5776863" y="838200"/>
            <a:ext cx="2819400" cy="4636911"/>
          </a:xfrm>
        </p:spPr>
        <p:txBody>
          <a:bodyPr>
            <a:normAutofit/>
          </a:bodyPr>
          <a:lstStyle>
            <a:lvl1pPr marL="0" indent="0" algn="l" eaLnBrk="1" latinLnBrk="0" hangingPunct="1">
              <a:buNone/>
              <a:defRPr kumimoji="0" lang="fr-FR" sz="2400">
                <a:solidFill>
                  <a:schemeClr val="bg1"/>
                </a:solidFill>
              </a:defRPr>
            </a:lvl1pPr>
          </a:lstStyle>
          <a:p>
            <a:pPr lvl="0" eaLnBrk="1" latinLnBrk="0" hangingPunct="1"/>
            <a:r>
              <a:rPr lang="fr-FR" smtClean="0"/>
              <a:t>Modifiez les styles du texte du masque</a:t>
            </a:r>
          </a:p>
        </p:txBody>
      </p:sp>
    </p:spTree>
    <p:extLst>
      <p:ext uri="{BB962C8B-B14F-4D97-AF65-F5344CB8AC3E}">
        <p14:creationId xmlns:p14="http://schemas.microsoft.com/office/powerpoint/2010/main" xmlns="" val="1398945741"/>
      </p:ext>
    </p:extLst>
  </p:cSld>
  <p:clrMapOvr>
    <a:masterClrMapping/>
  </p:clrMapOvr>
  <mc:AlternateContent xmlns:mc="http://schemas.openxmlformats.org/markup-compatibility/2006">
    <mc:Choice xmlns:p14="http://schemas.microsoft.com/office/powerpoint/2010/main" xmlns="" Requires="p14">
      <p:transition spd="slow" p14:dur="2000">
        <p:wipe/>
      </p:transition>
    </mc:Choice>
    <mc:Fallback>
      <p:transition spd="slow">
        <p:wip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Titre et texte vertical">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a:p>
        </p:txBody>
      </p:sp>
      <p:sp>
        <p:nvSpPr>
          <p:cNvPr id="4" name="Date Placeholder 3"/>
          <p:cNvSpPr>
            <a:spLocks noGrp="1"/>
          </p:cNvSpPr>
          <p:nvPr>
            <p:ph type="dt" sz="half" idx="10"/>
          </p:nvPr>
        </p:nvSpPr>
        <p:spPr/>
        <p:txBody>
          <a:bodyPr/>
          <a:lstStyle/>
          <a:p>
            <a:fld id="{A258050E-B668-4FA7-85AD-C750C80A6E9B}" type="datetimeFigureOut">
              <a:rPr lang="en-US">
                <a:solidFill>
                  <a:srgbClr val="262626">
                    <a:tint val="75000"/>
                  </a:srgbClr>
                </a:solidFill>
              </a:rPr>
              <a:pPr/>
              <a:t>6/24/2014</a:t>
            </a:fld>
            <a:endParaRPr>
              <a:solidFill>
                <a:srgbClr val="262626">
                  <a:tint val="75000"/>
                </a:srgbClr>
              </a:solidFill>
            </a:endParaRPr>
          </a:p>
        </p:txBody>
      </p:sp>
      <p:sp>
        <p:nvSpPr>
          <p:cNvPr id="5" name="Footer Placeholder 4"/>
          <p:cNvSpPr>
            <a:spLocks noGrp="1"/>
          </p:cNvSpPr>
          <p:nvPr>
            <p:ph type="ftr" sz="quarter" idx="11"/>
          </p:nvPr>
        </p:nvSpPr>
        <p:spPr/>
        <p:txBody>
          <a:bodyPr/>
          <a:lstStyle/>
          <a:p>
            <a:endParaRPr>
              <a:solidFill>
                <a:srgbClr val="262626">
                  <a:tint val="75000"/>
                </a:srgbClr>
              </a:solidFill>
            </a:endParaRPr>
          </a:p>
        </p:txBody>
      </p:sp>
      <p:sp>
        <p:nvSpPr>
          <p:cNvPr id="6" name="Slide Number Placeholder 5"/>
          <p:cNvSpPr>
            <a:spLocks noGrp="1"/>
          </p:cNvSpPr>
          <p:nvPr>
            <p:ph type="sldNum" sz="quarter" idx="12"/>
          </p:nvPr>
        </p:nvSpPr>
        <p:spPr/>
        <p:txBody>
          <a:bodyPr/>
          <a:lstStyle/>
          <a:p>
            <a:fld id="{240D5ECE-8B49-45CD-BE81-EF81920D1969}" type="slidenum">
              <a:rPr>
                <a:solidFill>
                  <a:srgbClr val="262626">
                    <a:tint val="75000"/>
                  </a:srgbClr>
                </a:solidFill>
              </a:rPr>
              <a:pPr/>
              <a:t>‹N°›</a:t>
            </a:fld>
            <a:endParaRPr>
              <a:solidFill>
                <a:srgbClr val="262626">
                  <a:tint val="75000"/>
                </a:srgbClr>
              </a:solidFill>
            </a:endParaRPr>
          </a:p>
        </p:txBody>
      </p:sp>
      <p:sp>
        <p:nvSpPr>
          <p:cNvPr id="14" name="Title 1"/>
          <p:cNvSpPr>
            <a:spLocks noGrp="1"/>
          </p:cNvSpPr>
          <p:nvPr>
            <p:ph type="title" hasCustomPrompt="1"/>
          </p:nvPr>
        </p:nvSpPr>
        <p:spPr>
          <a:xfrm>
            <a:off x="0" y="414867"/>
            <a:ext cx="5029200" cy="457200"/>
          </a:xfrm>
          <a:solidFill>
            <a:schemeClr val="tx1">
              <a:lumMod val="50000"/>
              <a:lumOff val="50000"/>
            </a:schemeClr>
          </a:solidFill>
        </p:spPr>
        <p:txBody>
          <a:bodyPr>
            <a:normAutofit/>
          </a:bodyPr>
          <a:lstStyle>
            <a:lvl1pPr algn="l" eaLnBrk="1" latinLnBrk="0" hangingPunct="1">
              <a:defRPr kumimoji="0" lang="fr-FR" sz="2800" b="1" kern="1200" baseline="0">
                <a:solidFill>
                  <a:schemeClr val="bg1"/>
                </a:solidFill>
                <a:latin typeface="+mn-lt"/>
                <a:ea typeface="+mn-ea"/>
                <a:cs typeface="+mn-cs"/>
              </a:defRPr>
            </a:lvl1pPr>
          </a:lstStyle>
          <a:p>
            <a:r>
              <a:rPr kumimoji="0" lang="fr-FR"/>
              <a:t>    Modifiez le style du titre</a:t>
            </a:r>
          </a:p>
        </p:txBody>
      </p:sp>
    </p:spTree>
    <p:extLst>
      <p:ext uri="{BB962C8B-B14F-4D97-AF65-F5344CB8AC3E}">
        <p14:creationId xmlns:p14="http://schemas.microsoft.com/office/powerpoint/2010/main" xmlns="" val="852531130"/>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2_Vide">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
        <p:nvSpPr>
          <p:cNvPr id="2" name="Date Placeholder 1"/>
          <p:cNvSpPr>
            <a:spLocks noGrp="1"/>
          </p:cNvSpPr>
          <p:nvPr>
            <p:ph type="dt" sz="half" idx="10"/>
          </p:nvPr>
        </p:nvSpPr>
        <p:spPr/>
        <p:txBody>
          <a:bodyPr/>
          <a:lstStyle/>
          <a:p>
            <a:fld id="{2FF934E2-BBB6-4D34-BB01-078E9AA25260}" type="datetimeFigureOut">
              <a:rPr lang="en-US">
                <a:solidFill>
                  <a:srgbClr val="262626">
                    <a:tint val="75000"/>
                  </a:srgbClr>
                </a:solidFill>
              </a:rPr>
              <a:pPr/>
              <a:t>6/24/2014</a:t>
            </a:fld>
            <a:endParaRPr>
              <a:solidFill>
                <a:srgbClr val="262626">
                  <a:tint val="75000"/>
                </a:srgbClr>
              </a:solidFill>
            </a:endParaRPr>
          </a:p>
        </p:txBody>
      </p:sp>
      <p:sp>
        <p:nvSpPr>
          <p:cNvPr id="3" name="Footer Placeholder 2"/>
          <p:cNvSpPr>
            <a:spLocks noGrp="1"/>
          </p:cNvSpPr>
          <p:nvPr>
            <p:ph type="ftr" sz="quarter" idx="11"/>
          </p:nvPr>
        </p:nvSpPr>
        <p:spPr/>
        <p:txBody>
          <a:bodyPr/>
          <a:lstStyle/>
          <a:p>
            <a:endParaRPr>
              <a:solidFill>
                <a:srgbClr val="262626">
                  <a:tint val="75000"/>
                </a:srgbClr>
              </a:solidFill>
            </a:endParaRPr>
          </a:p>
        </p:txBody>
      </p:sp>
      <p:sp>
        <p:nvSpPr>
          <p:cNvPr id="4" name="Slide Number Placeholder 3"/>
          <p:cNvSpPr>
            <a:spLocks noGrp="1"/>
          </p:cNvSpPr>
          <p:nvPr>
            <p:ph type="sldNum" sz="quarter" idx="12"/>
          </p:nvPr>
        </p:nvSpPr>
        <p:spPr/>
        <p:txBody>
          <a:bodyPr/>
          <a:lstStyle/>
          <a:p>
            <a:fld id="{73820FCD-5F4C-4989-BE05-0A8208BCBC21}" type="slidenum">
              <a:rPr>
                <a:solidFill>
                  <a:srgbClr val="262626">
                    <a:tint val="75000"/>
                  </a:srgbClr>
                </a:solidFill>
              </a:rPr>
              <a:pPr/>
              <a:t>‹N°›</a:t>
            </a:fld>
            <a:endParaRPr>
              <a:solidFill>
                <a:srgbClr val="262626">
                  <a:tint val="75000"/>
                </a:srgbClr>
              </a:solidFill>
            </a:endParaRPr>
          </a:p>
        </p:txBody>
      </p:sp>
    </p:spTree>
    <p:extLst>
      <p:ext uri="{BB962C8B-B14F-4D97-AF65-F5344CB8AC3E}">
        <p14:creationId xmlns:p14="http://schemas.microsoft.com/office/powerpoint/2010/main" xmlns="" val="29219151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4" name="Rectangle 13"/>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F47F28"/>
              </a:solidFill>
            </a:endParaRPr>
          </a:p>
        </p:txBody>
      </p:sp>
      <p:sp>
        <p:nvSpPr>
          <p:cNvPr id="4" name="Date Placeholder 3"/>
          <p:cNvSpPr>
            <a:spLocks noGrp="1"/>
          </p:cNvSpPr>
          <p:nvPr>
            <p:ph type="dt" sz="half" idx="10"/>
          </p:nvPr>
        </p:nvSpPr>
        <p:spPr/>
        <p:txBody>
          <a:bodyPr/>
          <a:lstStyle>
            <a:lvl1pPr eaLnBrk="1" latinLnBrk="0" hangingPunct="1">
              <a:defRPr kumimoji="0" lang="fr-FR">
                <a:solidFill>
                  <a:schemeClr val="bg1"/>
                </a:solidFill>
              </a:defRPr>
            </a:lvl1pPr>
          </a:lstStyle>
          <a:p>
            <a:fld id="{A258050E-B668-4FA7-85AD-C750C80A6E9B}" type="datetimeFigureOut">
              <a:rPr lang="en-US">
                <a:solidFill>
                  <a:prstClr val="white"/>
                </a:solidFill>
              </a:rPr>
              <a:pPr/>
              <a:t>6/24/2014</a:t>
            </a:fld>
            <a:endParaRPr>
              <a:solidFill>
                <a:prstClr val="white"/>
              </a:solidFill>
            </a:endParaRPr>
          </a:p>
        </p:txBody>
      </p:sp>
      <p:sp>
        <p:nvSpPr>
          <p:cNvPr id="5" name="Footer Placeholder 4"/>
          <p:cNvSpPr>
            <a:spLocks noGrp="1"/>
          </p:cNvSpPr>
          <p:nvPr>
            <p:ph type="ftr" sz="quarter" idx="11"/>
          </p:nvPr>
        </p:nvSpPr>
        <p:spPr/>
        <p:txBody>
          <a:bodyPr/>
          <a:lstStyle>
            <a:lvl1pPr eaLnBrk="1" latinLnBrk="0" hangingPunct="1">
              <a:defRPr kumimoji="0" lang="fr-FR">
                <a:solidFill>
                  <a:schemeClr val="bg1"/>
                </a:solidFill>
              </a:defRPr>
            </a:lvl1pPr>
          </a:lstStyle>
          <a:p>
            <a:endParaRPr>
              <a:solidFill>
                <a:prstClr val="white"/>
              </a:solidFill>
            </a:endParaRPr>
          </a:p>
        </p:txBody>
      </p:sp>
      <p:sp>
        <p:nvSpPr>
          <p:cNvPr id="6" name="Slide Number Placeholder 5"/>
          <p:cNvSpPr>
            <a:spLocks noGrp="1"/>
          </p:cNvSpPr>
          <p:nvPr>
            <p:ph type="sldNum" sz="quarter" idx="12"/>
          </p:nvPr>
        </p:nvSpPr>
        <p:spPr/>
        <p:txBody>
          <a:bodyPr/>
          <a:lstStyle>
            <a:lvl1pPr eaLnBrk="1" latinLnBrk="0" hangingPunct="1">
              <a:defRPr kumimoji="0" lang="fr-FR">
                <a:solidFill>
                  <a:schemeClr val="bg1"/>
                </a:solidFill>
              </a:defRPr>
            </a:lvl1pPr>
          </a:lstStyle>
          <a:p>
            <a:fld id="{240D5ECE-8B49-45CD-BE81-EF81920D1969}" type="slidenum">
              <a:rPr>
                <a:solidFill>
                  <a:prstClr val="white"/>
                </a:solidFill>
              </a:rPr>
              <a:pPr/>
              <a:t>‹N°›</a:t>
            </a:fld>
            <a:endParaRPr>
              <a:solidFill>
                <a:prstClr val="white"/>
              </a:solidFill>
            </a:endParaRPr>
          </a:p>
        </p:txBody>
      </p:sp>
      <p:sp>
        <p:nvSpPr>
          <p:cNvPr id="15" name="Text Placeholder 15"/>
          <p:cNvSpPr>
            <a:spLocks noGrp="1"/>
          </p:cNvSpPr>
          <p:nvPr>
            <p:ph type="body" sz="quarter" idx="14" hasCustomPrompt="1"/>
          </p:nvPr>
        </p:nvSpPr>
        <p:spPr>
          <a:xfrm>
            <a:off x="3581400" y="1295400"/>
            <a:ext cx="5105400" cy="1416269"/>
          </a:xfrm>
        </p:spPr>
        <p:txBody>
          <a:bodyPr anchor="b">
            <a:normAutofit/>
          </a:bodyPr>
          <a:lstStyle>
            <a:lvl1pPr algn="r" eaLnBrk="1" latinLnBrk="0" hangingPunct="1">
              <a:buNone/>
              <a:defRPr kumimoji="0" lang="fr-FR" sz="2200" kern="1200">
                <a:solidFill>
                  <a:schemeClr val="tx1">
                    <a:lumMod val="75000"/>
                    <a:lumOff val="25000"/>
                  </a:schemeClr>
                </a:solidFill>
                <a:latin typeface="Calibri" pitchFamily="34" charset="0"/>
                <a:ea typeface="+mn-ea"/>
                <a:cs typeface="+mn-cs"/>
              </a:defRPr>
            </a:lvl1pPr>
          </a:lstStyle>
          <a:p>
            <a:pPr lvl="0"/>
            <a:r>
              <a:rPr kumimoji="0" lang="fr-FR"/>
              <a:t>Modifiez le style des sous-titres du masque</a:t>
            </a:r>
          </a:p>
        </p:txBody>
      </p:sp>
      <p:sp>
        <p:nvSpPr>
          <p:cNvPr id="2" name="Title 1"/>
          <p:cNvSpPr>
            <a:spLocks noGrp="1"/>
          </p:cNvSpPr>
          <p:nvPr>
            <p:ph type="title"/>
          </p:nvPr>
        </p:nvSpPr>
        <p:spPr>
          <a:xfrm>
            <a:off x="106344" y="4114800"/>
            <a:ext cx="7315200" cy="914400"/>
          </a:xfrm>
        </p:spPr>
        <p:txBody>
          <a:bodyPr anchor="b" anchorCtr="0">
            <a:normAutofit/>
          </a:bodyPr>
          <a:lstStyle>
            <a:lvl1pPr marL="0" indent="0" eaLnBrk="1" latinLnBrk="0" hangingPunct="1">
              <a:defRPr kumimoji="0" lang="fr-FR" sz="3600" b="1" kern="1200" baseline="0">
                <a:solidFill>
                  <a:schemeClr val="bg1"/>
                </a:solidFill>
                <a:latin typeface="Arial" pitchFamily="34" charset="0"/>
                <a:ea typeface="+mn-ea"/>
                <a:cs typeface="Arial" pitchFamily="34" charset="0"/>
              </a:defRPr>
            </a:lvl1pPr>
          </a:lstStyle>
          <a:p>
            <a:pPr marL="342900" lvl="0" indent="-342900" algn="l" defTabSz="914400" eaLnBrk="1" latinLnBrk="0" hangingPunct="1"/>
            <a:r>
              <a:rPr lang="fr-FR" smtClean="0"/>
              <a:t>Cliquez pour modifier le style du titre</a:t>
            </a:r>
            <a:endParaRPr/>
          </a:p>
        </p:txBody>
      </p:sp>
    </p:spTree>
    <p:extLst>
      <p:ext uri="{BB962C8B-B14F-4D97-AF65-F5344CB8AC3E}">
        <p14:creationId xmlns:p14="http://schemas.microsoft.com/office/powerpoint/2010/main" xmlns="" val="25226821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5">
                                            <p:txEl>
                                              <p:pRg st="0" end="0"/>
                                            </p:txEl>
                                          </p:spTgt>
                                        </p:tgtEl>
                                        <p:attrNameLst>
                                          <p:attrName>ppt_y</p:attrName>
                                        </p:attrNameLst>
                                      </p:cBhvr>
                                      <p:tavLst>
                                        <p:tav tm="0">
                                          <p:val>
                                            <p:strVal val="#ppt_y"/>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build="p">
        <p:tmplLst>
          <p:tmpl lvl="1">
            <p:tnLst>
              <p:par>
                <p:cTn presetID="2" presetClass="entr" presetSubtype="2"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re et contenu : accentua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latinLnBrk="0" hangingPunct="1"/>
            <a:r>
              <a:rPr lang="fr-FR" smtClean="0"/>
              <a:t>Cliquez pour modifier le style du titre</a:t>
            </a:r>
            <a:endParaRPr/>
          </a:p>
        </p:txBody>
      </p:sp>
      <p:sp>
        <p:nvSpPr>
          <p:cNvPr id="3" name="Date Placeholder 2"/>
          <p:cNvSpPr>
            <a:spLocks noGrp="1"/>
          </p:cNvSpPr>
          <p:nvPr>
            <p:ph type="dt" sz="half" idx="10"/>
          </p:nvPr>
        </p:nvSpPr>
        <p:spPr/>
        <p:txBody>
          <a:bodyPr/>
          <a:lstStyle>
            <a:lvl1pPr eaLnBrk="1" latinLnBrk="0" hangingPunct="1">
              <a:defRPr kumimoji="0" lang="fr-FR">
                <a:solidFill>
                  <a:schemeClr val="tx1">
                    <a:lumMod val="85000"/>
                    <a:lumOff val="15000"/>
                  </a:schemeClr>
                </a:solidFill>
              </a:defRPr>
            </a:lvl1pPr>
          </a:lstStyle>
          <a:p>
            <a:fld id="{A258050E-B668-4FA7-85AD-C750C80A6E9B}" type="datetimeFigureOut">
              <a:rPr lang="en-US">
                <a:solidFill>
                  <a:srgbClr val="262626">
                    <a:lumMod val="85000"/>
                    <a:lumOff val="15000"/>
                  </a:srgbClr>
                </a:solidFill>
              </a:rPr>
              <a:pPr/>
              <a:t>6/24/2014</a:t>
            </a:fld>
            <a:endParaRPr>
              <a:solidFill>
                <a:srgbClr val="262626">
                  <a:lumMod val="85000"/>
                  <a:lumOff val="15000"/>
                </a:srgbClr>
              </a:solidFill>
            </a:endParaRPr>
          </a:p>
        </p:txBody>
      </p:sp>
      <p:sp>
        <p:nvSpPr>
          <p:cNvPr id="4" name="Footer Placeholder 3"/>
          <p:cNvSpPr>
            <a:spLocks noGrp="1"/>
          </p:cNvSpPr>
          <p:nvPr>
            <p:ph type="ftr" sz="quarter" idx="11"/>
          </p:nvPr>
        </p:nvSpPr>
        <p:spPr/>
        <p:txBody>
          <a:bodyPr/>
          <a:lstStyle>
            <a:lvl1pPr eaLnBrk="1" latinLnBrk="0" hangingPunct="1">
              <a:defRPr kumimoji="0" lang="fr-FR">
                <a:solidFill>
                  <a:schemeClr val="tx1">
                    <a:lumMod val="85000"/>
                    <a:lumOff val="15000"/>
                  </a:schemeClr>
                </a:solidFill>
              </a:defRPr>
            </a:lvl1pPr>
          </a:lstStyle>
          <a:p>
            <a:endParaRPr>
              <a:solidFill>
                <a:srgbClr val="262626">
                  <a:lumMod val="85000"/>
                  <a:lumOff val="15000"/>
                </a:srgbClr>
              </a:solidFill>
            </a:endParaRPr>
          </a:p>
        </p:txBody>
      </p:sp>
      <p:sp>
        <p:nvSpPr>
          <p:cNvPr id="5" name="Slide Number Placeholder 4"/>
          <p:cNvSpPr>
            <a:spLocks noGrp="1"/>
          </p:cNvSpPr>
          <p:nvPr>
            <p:ph type="sldNum" sz="quarter" idx="12"/>
          </p:nvPr>
        </p:nvSpPr>
        <p:spPr/>
        <p:txBody>
          <a:bodyPr/>
          <a:lstStyle>
            <a:lvl1pPr eaLnBrk="1" latinLnBrk="0" hangingPunct="1">
              <a:defRPr kumimoji="0" lang="fr-FR">
                <a:solidFill>
                  <a:schemeClr val="tx1">
                    <a:lumMod val="85000"/>
                    <a:lumOff val="15000"/>
                  </a:schemeClr>
                </a:solidFill>
              </a:defRPr>
            </a:lvl1pPr>
          </a:lstStyle>
          <a:p>
            <a:fld id="{240D5ECE-8B49-45CD-BE81-EF81920D1969}" type="slidenum">
              <a:rPr>
                <a:solidFill>
                  <a:srgbClr val="262626">
                    <a:lumMod val="85000"/>
                    <a:lumOff val="15000"/>
                  </a:srgbClr>
                </a:solidFill>
              </a:rPr>
              <a:pPr/>
              <a:t>‹N°›</a:t>
            </a:fld>
            <a:endParaRPr>
              <a:solidFill>
                <a:srgbClr val="262626">
                  <a:lumMod val="85000"/>
                  <a:lumOff val="15000"/>
                </a:srgbClr>
              </a:solidFill>
            </a:endParaRPr>
          </a:p>
        </p:txBody>
      </p:sp>
      <p:sp>
        <p:nvSpPr>
          <p:cNvPr id="6" name="Content Placeholder 2"/>
          <p:cNvSpPr>
            <a:spLocks noGrp="1"/>
          </p:cNvSpPr>
          <p:nvPr>
            <p:ph idx="1"/>
          </p:nvPr>
        </p:nvSpPr>
        <p:spPr>
          <a:xfrm>
            <a:off x="457200" y="1600200"/>
            <a:ext cx="8229600" cy="4525963"/>
          </a:xfrm>
        </p:spPr>
        <p:txBody>
          <a:bodyPr/>
          <a:lstStyle>
            <a:lvl1pPr eaLnBrk="1" latinLnBrk="0" hangingPunct="1">
              <a:defRPr kumimoji="0" lang="fr-FR">
                <a:solidFill>
                  <a:schemeClr val="tx1">
                    <a:lumMod val="85000"/>
                    <a:lumOff val="15000"/>
                  </a:schemeClr>
                </a:solidFill>
              </a:defRPr>
            </a:lvl1pPr>
            <a:lvl2pPr eaLnBrk="1" latinLnBrk="0" hangingPunct="1">
              <a:defRPr kumimoji="0" lang="fr-FR">
                <a:solidFill>
                  <a:schemeClr val="tx1">
                    <a:lumMod val="85000"/>
                    <a:lumOff val="15000"/>
                  </a:schemeClr>
                </a:solidFill>
              </a:defRPr>
            </a:lvl2pPr>
            <a:lvl3pPr eaLnBrk="1" latinLnBrk="0" hangingPunct="1">
              <a:defRPr kumimoji="0" lang="fr-FR">
                <a:solidFill>
                  <a:schemeClr val="tx1">
                    <a:lumMod val="85000"/>
                    <a:lumOff val="15000"/>
                  </a:schemeClr>
                </a:solidFill>
              </a:defRPr>
            </a:lvl3pPr>
            <a:lvl4pPr eaLnBrk="1" latinLnBrk="0" hangingPunct="1">
              <a:defRPr kumimoji="0" lang="fr-FR">
                <a:solidFill>
                  <a:schemeClr val="tx1">
                    <a:lumMod val="85000"/>
                    <a:lumOff val="15000"/>
                  </a:schemeClr>
                </a:solidFill>
              </a:defRPr>
            </a:lvl4pPr>
            <a:lvl5pPr eaLnBrk="1" latinLnBrk="0" hangingPunct="1">
              <a:defRPr kumimoji="0" lang="fr-FR">
                <a:solidFill>
                  <a:schemeClr val="tx1">
                    <a:lumMod val="85000"/>
                    <a:lumOff val="15000"/>
                  </a:schemeClr>
                </a:solidFill>
              </a:defRPr>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a:p>
        </p:txBody>
      </p:sp>
    </p:spTree>
    <p:extLst>
      <p:ext uri="{BB962C8B-B14F-4D97-AF65-F5344CB8AC3E}">
        <p14:creationId xmlns:p14="http://schemas.microsoft.com/office/powerpoint/2010/main" xmlns="" val="4210103447"/>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Shape 1"/>
          <p:cNvSpPr>
            <a:spLocks noGrp="1"/>
          </p:cNvSpPr>
          <p:nvPr>
            <p:ph type="title"/>
          </p:nvPr>
        </p:nvSpPr>
        <p:spPr/>
        <p:txBody>
          <a:bodyPr/>
          <a:lstStyle/>
          <a:p>
            <a:r>
              <a:rPr lang="en-US" smtClean="0"/>
              <a:t>Click to edit Master title style</a:t>
            </a:r>
            <a:endParaRPr lang="fr-FR"/>
          </a:p>
        </p:txBody>
      </p:sp>
      <p:sp>
        <p:nvSpPr>
          <p:cNvPr id="3" name="Shape 2"/>
          <p:cNvSpPr>
            <a:spLocks noGrp="1"/>
          </p:cNvSpPr>
          <p:nvPr>
            <p:ph idx="1"/>
          </p:nvPr>
        </p:nvSpPr>
        <p:spPr>
          <a:noFill/>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Shape 3"/>
          <p:cNvSpPr>
            <a:spLocks noGrp="1"/>
          </p:cNvSpPr>
          <p:nvPr>
            <p:ph type="dt" sz="half" idx="10"/>
          </p:nvPr>
        </p:nvSpPr>
        <p:spPr/>
        <p:txBody>
          <a:bodyPr/>
          <a:lstStyle/>
          <a:p>
            <a:fld id="{F0C22852-A508-4967-A48D-48354254F1AE}" type="datetimeFigureOut">
              <a:rPr lang="en-US">
                <a:solidFill>
                  <a:prstClr val="black"/>
                </a:solidFill>
              </a:rPr>
              <a:pPr/>
              <a:t>6/24/2014</a:t>
            </a:fld>
            <a:endParaRPr>
              <a:solidFill>
                <a:prstClr val="black"/>
              </a:solidFill>
            </a:endParaRPr>
          </a:p>
        </p:txBody>
      </p:sp>
      <p:sp>
        <p:nvSpPr>
          <p:cNvPr id="5" name="Shape 4"/>
          <p:cNvSpPr>
            <a:spLocks noGrp="1"/>
          </p:cNvSpPr>
          <p:nvPr>
            <p:ph type="ftr" sz="quarter" idx="11"/>
          </p:nvPr>
        </p:nvSpPr>
        <p:spPr/>
        <p:txBody>
          <a:bodyPr/>
          <a:lstStyle/>
          <a:p>
            <a:endParaRPr>
              <a:solidFill>
                <a:prstClr val="black"/>
              </a:solidFill>
            </a:endParaRPr>
          </a:p>
        </p:txBody>
      </p:sp>
      <p:sp>
        <p:nvSpPr>
          <p:cNvPr id="6" name="Shape 5"/>
          <p:cNvSpPr>
            <a:spLocks noGrp="1"/>
          </p:cNvSpPr>
          <p:nvPr>
            <p:ph type="sldNum" sz="quarter" idx="12"/>
          </p:nvPr>
        </p:nvSpPr>
        <p:spPr/>
        <p:txBody>
          <a:bodyPr/>
          <a:lstStyle/>
          <a:p>
            <a:fld id="{4B6EAAFC-84C7-4BE1-BC5E-CE208EE20C26}" type="slidenum">
              <a:rPr>
                <a:solidFill>
                  <a:prstClr val="black"/>
                </a:solidFill>
              </a:rPr>
              <a:pPr/>
              <a:t>‹N°›</a:t>
            </a:fld>
            <a:endParaRPr>
              <a:solidFill>
                <a:prstClr val="black"/>
              </a:solidFill>
            </a:endParaRPr>
          </a:p>
        </p:txBody>
      </p:sp>
    </p:spTree>
    <p:extLst>
      <p:ext uri="{BB962C8B-B14F-4D97-AF65-F5344CB8AC3E}">
        <p14:creationId xmlns:p14="http://schemas.microsoft.com/office/powerpoint/2010/main" xmlns="" val="33281582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Titre seul : accentua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58050E-B668-4FA7-85AD-C750C80A6E9B}" type="datetimeFigureOut">
              <a:rPr lang="en-US">
                <a:solidFill>
                  <a:srgbClr val="262626">
                    <a:tint val="75000"/>
                  </a:srgbClr>
                </a:solidFill>
              </a:rPr>
              <a:pPr/>
              <a:t>6/24/2014</a:t>
            </a:fld>
            <a:endParaRPr>
              <a:solidFill>
                <a:srgbClr val="262626">
                  <a:tint val="75000"/>
                </a:srgbClr>
              </a:solidFill>
            </a:endParaRPr>
          </a:p>
        </p:txBody>
      </p:sp>
      <p:sp>
        <p:nvSpPr>
          <p:cNvPr id="3" name="Footer Placeholder 2"/>
          <p:cNvSpPr>
            <a:spLocks noGrp="1"/>
          </p:cNvSpPr>
          <p:nvPr>
            <p:ph type="ftr" sz="quarter" idx="11"/>
          </p:nvPr>
        </p:nvSpPr>
        <p:spPr/>
        <p:txBody>
          <a:bodyPr/>
          <a:lstStyle/>
          <a:p>
            <a:endParaRPr>
              <a:solidFill>
                <a:srgbClr val="262626">
                  <a:tint val="75000"/>
                </a:srgbClr>
              </a:solidFill>
            </a:endParaRPr>
          </a:p>
        </p:txBody>
      </p:sp>
      <p:sp>
        <p:nvSpPr>
          <p:cNvPr id="4" name="Slide Number Placeholder 3"/>
          <p:cNvSpPr>
            <a:spLocks noGrp="1"/>
          </p:cNvSpPr>
          <p:nvPr>
            <p:ph type="sldNum" sz="quarter" idx="12"/>
          </p:nvPr>
        </p:nvSpPr>
        <p:spPr/>
        <p:txBody>
          <a:bodyPr/>
          <a:lstStyle/>
          <a:p>
            <a:fld id="{240D5ECE-8B49-45CD-BE81-EF81920D1969}" type="slidenum">
              <a:rPr>
                <a:solidFill>
                  <a:srgbClr val="262626">
                    <a:tint val="75000"/>
                  </a:srgbClr>
                </a:solidFill>
              </a:rPr>
              <a:pPr/>
              <a:t>‹N°›</a:t>
            </a:fld>
            <a:endParaRPr>
              <a:solidFill>
                <a:srgbClr val="262626">
                  <a:tint val="75000"/>
                </a:srgbClr>
              </a:solidFill>
            </a:endParaRPr>
          </a:p>
        </p:txBody>
      </p:sp>
      <p:sp>
        <p:nvSpPr>
          <p:cNvPr id="6" name="Title 1"/>
          <p:cNvSpPr>
            <a:spLocks noGrp="1"/>
          </p:cNvSpPr>
          <p:nvPr>
            <p:ph type="title" hasCustomPrompt="1"/>
          </p:nvPr>
        </p:nvSpPr>
        <p:spPr>
          <a:xfrm>
            <a:off x="290400" y="3081000"/>
            <a:ext cx="8686800" cy="1095600"/>
          </a:xfrm>
        </p:spPr>
        <p:txBody>
          <a:bodyPr>
            <a:normAutofit/>
          </a:bodyPr>
          <a:lstStyle>
            <a:lvl1pPr algn="ctr" eaLnBrk="1" latinLnBrk="0" hangingPunct="1">
              <a:defRPr kumimoji="0" lang="fr-FR" sz="4600" b="1" kern="1200" spc="-150" baseline="0">
                <a:ln>
                  <a:gradFill>
                    <a:gsLst>
                      <a:gs pos="0">
                        <a:schemeClr val="bg1"/>
                      </a:gs>
                      <a:gs pos="50000">
                        <a:schemeClr val="bg1">
                          <a:lumMod val="75000"/>
                        </a:schemeClr>
                      </a:gs>
                    </a:gsLst>
                    <a:lin ang="5400000" scaled="0"/>
                  </a:gradFill>
                </a:ln>
                <a:gradFill>
                  <a:gsLst>
                    <a:gs pos="11000">
                      <a:schemeClr val="bg1">
                        <a:lumMod val="75000"/>
                      </a:schemeClr>
                    </a:gs>
                    <a:gs pos="91000">
                      <a:schemeClr val="bg1"/>
                    </a:gs>
                  </a:gsLst>
                  <a:lin ang="16200000" scaled="1"/>
                </a:gradFill>
                <a:effectLst>
                  <a:outerShdw blurRad="38100" algn="ctr" rotWithShape="0">
                    <a:prstClr val="black">
                      <a:alpha val="25000"/>
                    </a:prstClr>
                  </a:outerShdw>
                  <a:reflection blurRad="6350" stA="60000" endA="900" endPos="58000" dir="5400000" sy="-100000" algn="bl" rotWithShape="0"/>
                </a:effectLst>
                <a:latin typeface="+mn-lt"/>
                <a:ea typeface="+mn-ea"/>
                <a:cs typeface="+mn-cs"/>
              </a:defRPr>
            </a:lvl1pPr>
          </a:lstStyle>
          <a:p>
            <a:r>
              <a:rPr kumimoji="0" lang="fr-FR"/>
              <a:t>Modifiez le style du titre</a:t>
            </a:r>
          </a:p>
        </p:txBody>
      </p:sp>
      <p:sp>
        <p:nvSpPr>
          <p:cNvPr id="7" name="Text Placeholder 2"/>
          <p:cNvSpPr>
            <a:spLocks noGrp="1"/>
          </p:cNvSpPr>
          <p:nvPr>
            <p:ph type="body" idx="1"/>
          </p:nvPr>
        </p:nvSpPr>
        <p:spPr>
          <a:xfrm>
            <a:off x="283952" y="2424752"/>
            <a:ext cx="8694000" cy="639762"/>
          </a:xfrm>
        </p:spPr>
        <p:txBody>
          <a:bodyPr anchor="b">
            <a:normAutofit/>
          </a:bodyPr>
          <a:lstStyle>
            <a:lvl1pPr marL="0" indent="0" algn="ctr" eaLnBrk="1" latinLnBrk="0" hangingPunct="1">
              <a:buNone/>
              <a:defRPr kumimoji="0" lang="fr-FR" sz="2800" kern="1200">
                <a:solidFill>
                  <a:srgbClr val="2E507A">
                    <a:alpha val="81000"/>
                  </a:srgbClr>
                </a:solidFill>
                <a:latin typeface="+mn-lt"/>
                <a:ea typeface="+mn-ea"/>
                <a:cs typeface="+mn-cs"/>
              </a:defRPr>
            </a:lvl1pPr>
            <a:lvl2pPr marL="457200" indent="0" eaLnBrk="1" latinLnBrk="0" hangingPunct="1">
              <a:buNone/>
              <a:defRPr kumimoji="0" lang="fr-FR" sz="2000" b="1"/>
            </a:lvl2pPr>
            <a:lvl3pPr marL="914400" indent="0" eaLnBrk="1" latinLnBrk="0" hangingPunct="1">
              <a:buNone/>
              <a:defRPr kumimoji="0" lang="fr-FR" sz="1800" b="1"/>
            </a:lvl3pPr>
            <a:lvl4pPr marL="1371600" indent="0" eaLnBrk="1" latinLnBrk="0" hangingPunct="1">
              <a:buNone/>
              <a:defRPr kumimoji="0" lang="fr-FR" sz="1600" b="1"/>
            </a:lvl4pPr>
            <a:lvl5pPr marL="1828800" indent="0" eaLnBrk="1" latinLnBrk="0" hangingPunct="1">
              <a:buNone/>
              <a:defRPr kumimoji="0" lang="fr-FR" sz="1600" b="1"/>
            </a:lvl5pPr>
            <a:lvl6pPr marL="2286000" indent="0" eaLnBrk="1" latinLnBrk="0" hangingPunct="1">
              <a:buNone/>
              <a:defRPr kumimoji="0" lang="fr-FR" sz="1600" b="1"/>
            </a:lvl6pPr>
            <a:lvl7pPr marL="2743200" indent="0" eaLnBrk="1" latinLnBrk="0" hangingPunct="1">
              <a:buNone/>
              <a:defRPr kumimoji="0" lang="fr-FR" sz="1600" b="1"/>
            </a:lvl7pPr>
            <a:lvl8pPr marL="3200400" indent="0" eaLnBrk="1" latinLnBrk="0" hangingPunct="1">
              <a:buNone/>
              <a:defRPr kumimoji="0" lang="fr-FR" sz="1600" b="1"/>
            </a:lvl8pPr>
            <a:lvl9pPr marL="3657600" indent="0" eaLnBrk="1" latinLnBrk="0" hangingPunct="1">
              <a:buNone/>
              <a:defRPr kumimoji="0" lang="fr-FR" sz="1600" b="1"/>
            </a:lvl9pPr>
          </a:lstStyle>
          <a:p>
            <a:pPr lvl="0" eaLnBrk="1" latinLnBrk="0" hangingPunct="1"/>
            <a:r>
              <a:rPr lang="fr-FR" smtClean="0"/>
              <a:t>Cliquez pour modifier les styles du texte du masque</a:t>
            </a:r>
          </a:p>
        </p:txBody>
      </p:sp>
    </p:spTree>
    <p:extLst>
      <p:ext uri="{BB962C8B-B14F-4D97-AF65-F5344CB8AC3E}">
        <p14:creationId xmlns:p14="http://schemas.microsoft.com/office/powerpoint/2010/main" xmlns="" val="1435886063"/>
      </p:ext>
    </p:extLst>
  </p:cSld>
  <p:clrMapOvr>
    <a:masterClrMapping/>
  </p:clrMapOvr>
  <mc:AlternateContent xmlns:mc="http://schemas.openxmlformats.org/markup-compatibility/2006">
    <mc:Choice xmlns:p14="http://schemas.microsoft.com/office/powerpoint/2010/main" xmlns="" Requires="p14">
      <p:transition spd="slow" p14:dur="2000">
        <p:push dir="u"/>
      </p:transition>
    </mc:Choice>
    <mc:Fallback>
      <p:transition spd="slow">
        <p:push dir="u"/>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Titre avec text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eaLnBrk="1" latinLnBrk="0" hangingPunct="1">
              <a:defRPr kumimoji="0" lang="fr-FR">
                <a:solidFill>
                  <a:schemeClr val="bg1"/>
                </a:solidFill>
              </a:defRPr>
            </a:lvl1pPr>
          </a:lstStyle>
          <a:p>
            <a:fld id="{A258050E-B668-4FA7-85AD-C750C80A6E9B}" type="datetimeFigureOut">
              <a:rPr lang="en-US">
                <a:solidFill>
                  <a:prstClr val="white"/>
                </a:solidFill>
              </a:rPr>
              <a:pPr/>
              <a:t>6/24/2014</a:t>
            </a:fld>
            <a:endParaRPr>
              <a:solidFill>
                <a:prstClr val="white"/>
              </a:solidFill>
            </a:endParaRPr>
          </a:p>
        </p:txBody>
      </p:sp>
      <p:sp>
        <p:nvSpPr>
          <p:cNvPr id="4" name="Footer Placeholder 3"/>
          <p:cNvSpPr>
            <a:spLocks noGrp="1"/>
          </p:cNvSpPr>
          <p:nvPr>
            <p:ph type="ftr" sz="quarter" idx="11"/>
          </p:nvPr>
        </p:nvSpPr>
        <p:spPr/>
        <p:txBody>
          <a:bodyPr/>
          <a:lstStyle>
            <a:lvl1pPr eaLnBrk="1" latinLnBrk="0" hangingPunct="1">
              <a:defRPr kumimoji="0" lang="fr-FR">
                <a:solidFill>
                  <a:schemeClr val="bg1"/>
                </a:solidFill>
              </a:defRPr>
            </a:lvl1pPr>
          </a:lstStyle>
          <a:p>
            <a:endParaRPr>
              <a:solidFill>
                <a:prstClr val="white"/>
              </a:solidFill>
            </a:endParaRPr>
          </a:p>
        </p:txBody>
      </p:sp>
      <p:sp>
        <p:nvSpPr>
          <p:cNvPr id="5" name="Slide Number Placeholder 4"/>
          <p:cNvSpPr>
            <a:spLocks noGrp="1"/>
          </p:cNvSpPr>
          <p:nvPr>
            <p:ph type="sldNum" sz="quarter" idx="12"/>
          </p:nvPr>
        </p:nvSpPr>
        <p:spPr/>
        <p:txBody>
          <a:bodyPr/>
          <a:lstStyle>
            <a:lvl1pPr eaLnBrk="1" latinLnBrk="0" hangingPunct="1">
              <a:defRPr kumimoji="0" lang="fr-FR">
                <a:solidFill>
                  <a:schemeClr val="bg1"/>
                </a:solidFill>
              </a:defRPr>
            </a:lvl1pPr>
          </a:lstStyle>
          <a:p>
            <a:fld id="{240D5ECE-8B49-45CD-BE81-EF81920D1969}" type="slidenum">
              <a:rPr>
                <a:solidFill>
                  <a:prstClr val="white"/>
                </a:solidFill>
              </a:rPr>
              <a:pPr/>
              <a:t>‹N°›</a:t>
            </a:fld>
            <a:endParaRPr>
              <a:solidFill>
                <a:prstClr val="white"/>
              </a:solidFill>
            </a:endParaRPr>
          </a:p>
        </p:txBody>
      </p:sp>
      <p:sp>
        <p:nvSpPr>
          <p:cNvPr id="7" name="Rectangle 6"/>
          <p:cNvSpPr/>
          <p:nvPr userDrawn="1"/>
        </p:nvSpPr>
        <p:spPr>
          <a:xfrm>
            <a:off x="0" y="2895600"/>
            <a:ext cx="7543800" cy="2133600"/>
          </a:xfrm>
          <a:prstGeom prst="rect">
            <a:avLst/>
          </a:prstGeom>
          <a:gradFill flip="none" rotWithShape="1">
            <a:gsLst>
              <a:gs pos="63000">
                <a:schemeClr val="tx1">
                  <a:lumMod val="85000"/>
                  <a:lumOff val="15000"/>
                  <a:alpha val="49000"/>
                </a:schemeClr>
              </a:gs>
              <a:gs pos="100000">
                <a:schemeClr val="tx1">
                  <a:lumMod val="95000"/>
                  <a:lumOff val="5000"/>
                  <a:alpha val="5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9" name="Title 1"/>
          <p:cNvSpPr>
            <a:spLocks noGrp="1"/>
          </p:cNvSpPr>
          <p:nvPr>
            <p:ph type="title"/>
          </p:nvPr>
        </p:nvSpPr>
        <p:spPr>
          <a:xfrm>
            <a:off x="414867" y="3200400"/>
            <a:ext cx="7010400" cy="1676400"/>
          </a:xfrm>
        </p:spPr>
        <p:txBody>
          <a:bodyPr>
            <a:normAutofit/>
          </a:bodyPr>
          <a:lstStyle>
            <a:lvl1pPr marL="0" algn="l" defTabSz="914400" rtl="0" eaLnBrk="1" latinLnBrk="0" hangingPunct="1">
              <a:defRPr kumimoji="0" lang="fr-FR" sz="4000" kern="1200">
                <a:solidFill>
                  <a:schemeClr val="bg1"/>
                </a:solidFill>
                <a:latin typeface="+mn-lt"/>
                <a:ea typeface="+mn-ea"/>
                <a:cs typeface="+mn-cs"/>
              </a:defRPr>
            </a:lvl1pPr>
          </a:lstStyle>
          <a:p>
            <a:pPr eaLnBrk="1" latinLnBrk="0" hangingPunct="1"/>
            <a:r>
              <a:rPr lang="fr-FR" smtClean="0"/>
              <a:t>Cliquez pour modifier le style du titre</a:t>
            </a:r>
            <a:endParaRPr/>
          </a:p>
        </p:txBody>
      </p:sp>
      <p:sp>
        <p:nvSpPr>
          <p:cNvPr id="10" name="Text Placeholder 15"/>
          <p:cNvSpPr>
            <a:spLocks noGrp="1"/>
          </p:cNvSpPr>
          <p:nvPr>
            <p:ph type="body" sz="quarter" idx="14" hasCustomPrompt="1"/>
          </p:nvPr>
        </p:nvSpPr>
        <p:spPr>
          <a:xfrm>
            <a:off x="4648200" y="664780"/>
            <a:ext cx="4191000" cy="381000"/>
          </a:xfrm>
        </p:spPr>
        <p:txBody>
          <a:bodyPr>
            <a:normAutofit/>
          </a:bodyPr>
          <a:lstStyle>
            <a:lvl1pPr algn="r" eaLnBrk="1" latinLnBrk="0" hangingPunct="1">
              <a:buNone/>
              <a:defRPr kumimoji="0" lang="fr-FR" sz="1800" b="1" kern="1200">
                <a:solidFill>
                  <a:schemeClr val="bg1">
                    <a:lumMod val="65000"/>
                  </a:schemeClr>
                </a:solidFill>
                <a:latin typeface="Calibri" pitchFamily="34" charset="0"/>
                <a:ea typeface="+mn-ea"/>
                <a:cs typeface="+mn-cs"/>
              </a:defRPr>
            </a:lvl1pPr>
          </a:lstStyle>
          <a:p>
            <a:pPr lvl="0"/>
            <a:r>
              <a:rPr kumimoji="0" lang="fr-FR"/>
              <a:t>Modifiez le style des sous-titres du masque</a:t>
            </a:r>
          </a:p>
        </p:txBody>
      </p:sp>
    </p:spTree>
    <p:extLst>
      <p:ext uri="{BB962C8B-B14F-4D97-AF65-F5344CB8AC3E}">
        <p14:creationId xmlns:p14="http://schemas.microsoft.com/office/powerpoint/2010/main" xmlns="" val="3678180553"/>
      </p:ext>
    </p:extLst>
  </p:cSld>
  <p:clrMapOvr>
    <a:masterClrMapping/>
  </p:clrMapOvr>
  <mc:AlternateContent xmlns:mc="http://schemas.openxmlformats.org/markup-compatibility/2006">
    <mc:Choice xmlns:p14="http://schemas.microsoft.com/office/powerpoint/2010/main" xmlns="" Requires="p14">
      <p:transition spd="slow" p14:dur="2000">
        <p14:vortex/>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utoUpdateAnimBg="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Média avec légen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eaLnBrk="1" latinLnBrk="0" hangingPunct="1">
              <a:defRPr kumimoji="0" lang="fr-FR">
                <a:solidFill>
                  <a:schemeClr val="bg1"/>
                </a:solidFill>
              </a:defRPr>
            </a:lvl1pPr>
          </a:lstStyle>
          <a:p>
            <a:fld id="{A258050E-B668-4FA7-85AD-C750C80A6E9B}" type="datetimeFigureOut">
              <a:rPr lang="en-US">
                <a:solidFill>
                  <a:prstClr val="white"/>
                </a:solidFill>
              </a:rPr>
              <a:pPr/>
              <a:t>6/24/2014</a:t>
            </a:fld>
            <a:endParaRPr>
              <a:solidFill>
                <a:prstClr val="white"/>
              </a:solidFill>
            </a:endParaRPr>
          </a:p>
        </p:txBody>
      </p:sp>
      <p:sp>
        <p:nvSpPr>
          <p:cNvPr id="4" name="Footer Placeholder 3"/>
          <p:cNvSpPr>
            <a:spLocks noGrp="1"/>
          </p:cNvSpPr>
          <p:nvPr>
            <p:ph type="ftr" sz="quarter" idx="11"/>
          </p:nvPr>
        </p:nvSpPr>
        <p:spPr/>
        <p:txBody>
          <a:bodyPr/>
          <a:lstStyle>
            <a:lvl1pPr eaLnBrk="1" latinLnBrk="0" hangingPunct="1">
              <a:defRPr kumimoji="0" lang="fr-FR">
                <a:solidFill>
                  <a:schemeClr val="bg1"/>
                </a:solidFill>
              </a:defRPr>
            </a:lvl1pPr>
          </a:lstStyle>
          <a:p>
            <a:endParaRPr>
              <a:solidFill>
                <a:prstClr val="white"/>
              </a:solidFill>
            </a:endParaRPr>
          </a:p>
        </p:txBody>
      </p:sp>
      <p:sp>
        <p:nvSpPr>
          <p:cNvPr id="5" name="Slide Number Placeholder 4"/>
          <p:cNvSpPr>
            <a:spLocks noGrp="1"/>
          </p:cNvSpPr>
          <p:nvPr>
            <p:ph type="sldNum" sz="quarter" idx="12"/>
          </p:nvPr>
        </p:nvSpPr>
        <p:spPr/>
        <p:txBody>
          <a:bodyPr/>
          <a:lstStyle>
            <a:lvl1pPr eaLnBrk="1" latinLnBrk="0" hangingPunct="1">
              <a:defRPr kumimoji="0" lang="fr-FR">
                <a:solidFill>
                  <a:schemeClr val="bg1"/>
                </a:solidFill>
              </a:defRPr>
            </a:lvl1pPr>
          </a:lstStyle>
          <a:p>
            <a:fld id="{240D5ECE-8B49-45CD-BE81-EF81920D1969}" type="slidenum">
              <a:rPr>
                <a:solidFill>
                  <a:prstClr val="white"/>
                </a:solidFill>
              </a:rPr>
              <a:pPr/>
              <a:t>‹N°›</a:t>
            </a:fld>
            <a:endParaRPr>
              <a:solidFill>
                <a:prstClr val="white"/>
              </a:solidFill>
            </a:endParaRPr>
          </a:p>
        </p:txBody>
      </p:sp>
      <p:sp>
        <p:nvSpPr>
          <p:cNvPr id="6" name="Rectangle 5"/>
          <p:cNvSpPr/>
          <p:nvPr userDrawn="1"/>
        </p:nvSpPr>
        <p:spPr>
          <a:xfrm>
            <a:off x="595263" y="4800600"/>
            <a:ext cx="4873752"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a:solidFill>
                <a:prstClr val="white"/>
              </a:solidFill>
              <a:latin typeface="Georgia" pitchFamily="18" charset="0"/>
            </a:endParaRPr>
          </a:p>
        </p:txBody>
      </p:sp>
      <p:sp>
        <p:nvSpPr>
          <p:cNvPr id="7" name="Title 1"/>
          <p:cNvSpPr>
            <a:spLocks noGrp="1"/>
          </p:cNvSpPr>
          <p:nvPr>
            <p:ph type="title"/>
          </p:nvPr>
        </p:nvSpPr>
        <p:spPr>
          <a:xfrm>
            <a:off x="606552" y="4800600"/>
            <a:ext cx="4809244" cy="566738"/>
          </a:xfrm>
        </p:spPr>
        <p:txBody>
          <a:bodyPr anchor="b">
            <a:normAutofit/>
          </a:bodyPr>
          <a:lstStyle>
            <a:lvl1pPr algn="ctr" eaLnBrk="1" latinLnBrk="0" hangingPunct="1">
              <a:defRPr kumimoji="0" lang="fr-FR" sz="1800" b="0" i="1">
                <a:solidFill>
                  <a:schemeClr val="bg1">
                    <a:lumMod val="85000"/>
                  </a:schemeClr>
                </a:solidFill>
                <a:latin typeface="Georgia" pitchFamily="18" charset="0"/>
              </a:defRPr>
            </a:lvl1pPr>
          </a:lstStyle>
          <a:p>
            <a:pPr eaLnBrk="1" latinLnBrk="0" hangingPunct="1"/>
            <a:r>
              <a:rPr lang="fr-FR" smtClean="0"/>
              <a:t>Cliquez pour modifier le style du titre</a:t>
            </a:r>
            <a:endParaRPr/>
          </a:p>
        </p:txBody>
      </p:sp>
      <p:sp>
        <p:nvSpPr>
          <p:cNvPr id="9" name="Media Placeholder 8"/>
          <p:cNvSpPr>
            <a:spLocks noGrp="1"/>
          </p:cNvSpPr>
          <p:nvPr>
            <p:ph type="media" sz="quarter" idx="13"/>
          </p:nvPr>
        </p:nvSpPr>
        <p:spPr>
          <a:xfrm>
            <a:off x="587022" y="838200"/>
            <a:ext cx="4873752" cy="3812822"/>
          </a:xfrm>
        </p:spPr>
        <p:txBody>
          <a:bodyPr/>
          <a:lstStyle>
            <a:lvl1pPr eaLnBrk="1" latinLnBrk="0" hangingPunct="1">
              <a:buNone/>
              <a:defRPr kumimoji="0" lang="fr-FR"/>
            </a:lvl1pPr>
          </a:lstStyle>
          <a:p>
            <a:pPr eaLnBrk="1" latinLnBrk="0" hangingPunct="1"/>
            <a:r>
              <a:rPr lang="fr-FR" dirty="0" smtClean="0"/>
              <a:t>Cliquez sur l'icône pour ajouter l'élément multimédia</a:t>
            </a:r>
            <a:endParaRPr/>
          </a:p>
        </p:txBody>
      </p:sp>
      <p:sp>
        <p:nvSpPr>
          <p:cNvPr id="11" name="Text Placeholder 10"/>
          <p:cNvSpPr>
            <a:spLocks noGrp="1"/>
          </p:cNvSpPr>
          <p:nvPr>
            <p:ph type="body" sz="quarter" idx="14"/>
          </p:nvPr>
        </p:nvSpPr>
        <p:spPr>
          <a:xfrm>
            <a:off x="5776863" y="838200"/>
            <a:ext cx="2819400" cy="4636911"/>
          </a:xfrm>
        </p:spPr>
        <p:txBody>
          <a:bodyPr>
            <a:normAutofit/>
          </a:bodyPr>
          <a:lstStyle>
            <a:lvl1pPr marL="0" indent="0" algn="l" eaLnBrk="1" latinLnBrk="0" hangingPunct="1">
              <a:buNone/>
              <a:defRPr kumimoji="0" lang="fr-FR" sz="2400">
                <a:solidFill>
                  <a:schemeClr val="bg1"/>
                </a:solidFill>
              </a:defRPr>
            </a:lvl1pPr>
          </a:lstStyle>
          <a:p>
            <a:pPr lvl="0" eaLnBrk="1" latinLnBrk="0" hangingPunct="1"/>
            <a:r>
              <a:rPr lang="fr-FR" smtClean="0"/>
              <a:t>Cliquez pour modifier les styles du texte du masque</a:t>
            </a:r>
          </a:p>
        </p:txBody>
      </p:sp>
    </p:spTree>
    <p:extLst>
      <p:ext uri="{BB962C8B-B14F-4D97-AF65-F5344CB8AC3E}">
        <p14:creationId xmlns:p14="http://schemas.microsoft.com/office/powerpoint/2010/main" xmlns="" val="1452689973"/>
      </p:ext>
    </p:extLst>
  </p:cSld>
  <p:clrMapOvr>
    <a:masterClrMapping/>
  </p:clrMapOvr>
  <mc:AlternateContent xmlns:mc="http://schemas.openxmlformats.org/markup-compatibility/2006">
    <mc:Choice xmlns:p14="http://schemas.microsoft.com/office/powerpoint/2010/main" xmlns="" Requires="p14">
      <p:transition spd="slow" p14:dur="2000">
        <p:wipe/>
      </p:transition>
    </mc:Choice>
    <mc:Fallback>
      <p:transition spd="slow">
        <p:wip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2_Titre et texte vertical">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a:p>
        </p:txBody>
      </p:sp>
      <p:sp>
        <p:nvSpPr>
          <p:cNvPr id="4" name="Date Placeholder 3"/>
          <p:cNvSpPr>
            <a:spLocks noGrp="1"/>
          </p:cNvSpPr>
          <p:nvPr>
            <p:ph type="dt" sz="half" idx="10"/>
          </p:nvPr>
        </p:nvSpPr>
        <p:spPr/>
        <p:txBody>
          <a:bodyPr/>
          <a:lstStyle/>
          <a:p>
            <a:fld id="{A258050E-B668-4FA7-85AD-C750C80A6E9B}" type="datetimeFigureOut">
              <a:rPr lang="en-US">
                <a:solidFill>
                  <a:srgbClr val="262626">
                    <a:tint val="75000"/>
                  </a:srgbClr>
                </a:solidFill>
              </a:rPr>
              <a:pPr/>
              <a:t>6/24/2014</a:t>
            </a:fld>
            <a:endParaRPr>
              <a:solidFill>
                <a:srgbClr val="262626">
                  <a:tint val="75000"/>
                </a:srgbClr>
              </a:solidFill>
            </a:endParaRPr>
          </a:p>
        </p:txBody>
      </p:sp>
      <p:sp>
        <p:nvSpPr>
          <p:cNvPr id="5" name="Footer Placeholder 4"/>
          <p:cNvSpPr>
            <a:spLocks noGrp="1"/>
          </p:cNvSpPr>
          <p:nvPr>
            <p:ph type="ftr" sz="quarter" idx="11"/>
          </p:nvPr>
        </p:nvSpPr>
        <p:spPr/>
        <p:txBody>
          <a:bodyPr/>
          <a:lstStyle/>
          <a:p>
            <a:endParaRPr>
              <a:solidFill>
                <a:srgbClr val="262626">
                  <a:tint val="75000"/>
                </a:srgbClr>
              </a:solidFill>
            </a:endParaRPr>
          </a:p>
        </p:txBody>
      </p:sp>
      <p:sp>
        <p:nvSpPr>
          <p:cNvPr id="6" name="Slide Number Placeholder 5"/>
          <p:cNvSpPr>
            <a:spLocks noGrp="1"/>
          </p:cNvSpPr>
          <p:nvPr>
            <p:ph type="sldNum" sz="quarter" idx="12"/>
          </p:nvPr>
        </p:nvSpPr>
        <p:spPr/>
        <p:txBody>
          <a:bodyPr/>
          <a:lstStyle/>
          <a:p>
            <a:fld id="{240D5ECE-8B49-45CD-BE81-EF81920D1969}" type="slidenum">
              <a:rPr>
                <a:solidFill>
                  <a:srgbClr val="262626">
                    <a:tint val="75000"/>
                  </a:srgbClr>
                </a:solidFill>
              </a:rPr>
              <a:pPr/>
              <a:t>‹N°›</a:t>
            </a:fld>
            <a:endParaRPr>
              <a:solidFill>
                <a:srgbClr val="262626">
                  <a:tint val="75000"/>
                </a:srgbClr>
              </a:solidFill>
            </a:endParaRPr>
          </a:p>
        </p:txBody>
      </p:sp>
      <p:sp>
        <p:nvSpPr>
          <p:cNvPr id="14" name="Title 1"/>
          <p:cNvSpPr>
            <a:spLocks noGrp="1"/>
          </p:cNvSpPr>
          <p:nvPr>
            <p:ph type="title" hasCustomPrompt="1"/>
          </p:nvPr>
        </p:nvSpPr>
        <p:spPr>
          <a:xfrm>
            <a:off x="0" y="414867"/>
            <a:ext cx="5029200" cy="457200"/>
          </a:xfrm>
          <a:solidFill>
            <a:schemeClr val="tx1">
              <a:lumMod val="50000"/>
              <a:lumOff val="50000"/>
            </a:schemeClr>
          </a:solidFill>
        </p:spPr>
        <p:txBody>
          <a:bodyPr>
            <a:normAutofit/>
          </a:bodyPr>
          <a:lstStyle>
            <a:lvl1pPr algn="l" eaLnBrk="1" latinLnBrk="0" hangingPunct="1">
              <a:defRPr kumimoji="0" lang="fr-FR" sz="2800" b="1" kern="1200" baseline="0">
                <a:solidFill>
                  <a:schemeClr val="bg1"/>
                </a:solidFill>
                <a:latin typeface="+mn-lt"/>
                <a:ea typeface="+mn-ea"/>
                <a:cs typeface="+mn-cs"/>
              </a:defRPr>
            </a:lvl1pPr>
          </a:lstStyle>
          <a:p>
            <a:r>
              <a:rPr kumimoji="0" lang="fr-FR"/>
              <a:t>    Modifiez le style du titre</a:t>
            </a:r>
          </a:p>
        </p:txBody>
      </p:sp>
    </p:spTree>
    <p:extLst>
      <p:ext uri="{BB962C8B-B14F-4D97-AF65-F5344CB8AC3E}">
        <p14:creationId xmlns:p14="http://schemas.microsoft.com/office/powerpoint/2010/main" xmlns="" val="1140493497"/>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grpSp>
        <p:nvGrpSpPr>
          <p:cNvPr id="7" name="Group 6"/>
          <p:cNvGrpSpPr/>
          <p:nvPr/>
        </p:nvGrpSpPr>
        <p:grpSpPr>
          <a:xfrm>
            <a:off x="0" y="0"/>
            <a:ext cx="9144000" cy="6858000"/>
            <a:chOff x="0" y="0"/>
            <a:chExt cx="9144000" cy="6858000"/>
          </a:xfrm>
        </p:grpSpPr>
        <p:pic>
          <p:nvPicPr>
            <p:cNvPr id="8" name="Rectangle 7"/>
            <p:cNvPicPr>
              <a:picLocks noChangeAspect="1"/>
            </p:cNvPicPr>
            <p:nvPr/>
          </p:nvPicPr>
          <p:blipFill>
            <a:blip r:embed="rId2">
              <a:duotone>
                <a:schemeClr val="accent2"/>
                <a:srgbClr val="FFFFFF"/>
              </a:duotone>
            </a:blip>
            <a:stretch>
              <a:fillRect/>
            </a:stretch>
          </p:blipFill>
          <p:spPr>
            <a:xfrm>
              <a:off x="0" y="857"/>
              <a:ext cx="8139683" cy="6857143"/>
            </a:xfrm>
            <a:prstGeom prst="rect">
              <a:avLst/>
            </a:prstGeom>
            <a:noFill/>
            <a:ln>
              <a:noFill/>
            </a:ln>
          </p:spPr>
        </p:pic>
        <p:pic>
          <p:nvPicPr>
            <p:cNvPr id="9" name="Rectangle 8"/>
            <p:cNvPicPr>
              <a:picLocks noChangeAspect="1"/>
            </p:cNvPicPr>
            <p:nvPr/>
          </p:nvPicPr>
          <p:blipFill>
            <a:blip r:embed="rId3">
              <a:duotone>
                <a:schemeClr val="accent3"/>
                <a:srgbClr val="FFFFFF"/>
              </a:duotone>
            </a:blip>
            <a:stretch>
              <a:fillRect/>
            </a:stretch>
          </p:blipFill>
          <p:spPr>
            <a:xfrm>
              <a:off x="3150349" y="0"/>
              <a:ext cx="5993651" cy="5244445"/>
            </a:xfrm>
            <a:prstGeom prst="rect">
              <a:avLst/>
            </a:prstGeom>
            <a:noFill/>
            <a:ln>
              <a:noFill/>
            </a:ln>
          </p:spPr>
        </p:pic>
        <p:pic>
          <p:nvPicPr>
            <p:cNvPr id="10" name="Rectangle 9"/>
            <p:cNvPicPr>
              <a:picLocks noChangeAspect="1"/>
            </p:cNvPicPr>
            <p:nvPr/>
          </p:nvPicPr>
          <p:blipFill>
            <a:blip r:embed="rId4">
              <a:duotone>
                <a:schemeClr val="accent1"/>
                <a:srgbClr val="FFFFFF"/>
              </a:duotone>
            </a:blip>
            <a:stretch>
              <a:fillRect/>
            </a:stretch>
          </p:blipFill>
          <p:spPr>
            <a:xfrm>
              <a:off x="293206" y="1042127"/>
              <a:ext cx="8850794" cy="5815873"/>
            </a:xfrm>
            <a:prstGeom prst="rect">
              <a:avLst/>
            </a:prstGeom>
            <a:noFill/>
            <a:ln>
              <a:noFill/>
            </a:ln>
          </p:spPr>
        </p:pic>
      </p:grpSp>
      <p:sp>
        <p:nvSpPr>
          <p:cNvPr id="2" name="Shape 1"/>
          <p:cNvSpPr>
            <a:spLocks noGrp="1"/>
          </p:cNvSpPr>
          <p:nvPr>
            <p:ph type="title"/>
          </p:nvPr>
        </p:nvSpPr>
        <p:spPr>
          <a:xfrm>
            <a:off x="722313" y="762000"/>
            <a:ext cx="7772400" cy="1362075"/>
          </a:xfrm>
        </p:spPr>
        <p:txBody>
          <a:bodyPr anchor="b" anchorCtr="0"/>
          <a:lstStyle>
            <a:lvl1pPr algn="l" latinLnBrk="0">
              <a:defRPr lang="fr-FR" sz="4000" b="1" cap="all"/>
            </a:lvl1pPr>
          </a:lstStyle>
          <a:p>
            <a:r>
              <a:rPr lang="en-US" smtClean="0"/>
              <a:t>Click to edit Master title style</a:t>
            </a:r>
            <a:endParaRPr lang="fr-FR"/>
          </a:p>
        </p:txBody>
      </p:sp>
      <p:sp>
        <p:nvSpPr>
          <p:cNvPr id="3" name="Shape 2"/>
          <p:cNvSpPr>
            <a:spLocks noGrp="1"/>
          </p:cNvSpPr>
          <p:nvPr>
            <p:ph type="body" idx="1"/>
          </p:nvPr>
        </p:nvSpPr>
        <p:spPr>
          <a:xfrm>
            <a:off x="722313" y="2209800"/>
            <a:ext cx="7772400" cy="1500187"/>
          </a:xfrm>
        </p:spPr>
        <p:txBody>
          <a:bodyPr anchor="t" anchorCtr="0"/>
          <a:lstStyle>
            <a:lvl1pPr marL="0" indent="0" latinLnBrk="0">
              <a:buNone/>
              <a:defRPr lang="fr-FR" sz="2000">
                <a:solidFill>
                  <a:schemeClr val="tx1"/>
                </a:solidFill>
              </a:defRPr>
            </a:lvl1pPr>
            <a:lvl2pPr marL="457200" indent="0">
              <a:buNone/>
              <a:defRPr lang="fr-FR" sz="1800">
                <a:solidFill>
                  <a:schemeClr val="tx1">
                    <a:tint val="75000"/>
                  </a:schemeClr>
                </a:solidFill>
              </a:defRPr>
            </a:lvl2pPr>
            <a:lvl3pPr marL="914400" indent="0">
              <a:buNone/>
              <a:defRPr lang="fr-FR" sz="1600">
                <a:solidFill>
                  <a:schemeClr val="tx1">
                    <a:tint val="75000"/>
                  </a:schemeClr>
                </a:solidFill>
              </a:defRPr>
            </a:lvl3pPr>
            <a:lvl4pPr marL="1371600" indent="0">
              <a:buNone/>
              <a:defRPr lang="fr-FR" sz="1400">
                <a:solidFill>
                  <a:schemeClr val="tx1">
                    <a:tint val="75000"/>
                  </a:schemeClr>
                </a:solidFill>
              </a:defRPr>
            </a:lvl4pPr>
            <a:lvl5pPr marL="1828800" indent="0">
              <a:buNone/>
              <a:defRPr lang="fr-FR" sz="1400">
                <a:solidFill>
                  <a:schemeClr val="tx1">
                    <a:tint val="75000"/>
                  </a:schemeClr>
                </a:solidFill>
              </a:defRPr>
            </a:lvl5pPr>
            <a:lvl6pPr marL="2286000" indent="0">
              <a:buNone/>
              <a:defRPr lang="fr-FR" sz="1400">
                <a:solidFill>
                  <a:schemeClr val="tx1">
                    <a:tint val="75000"/>
                  </a:schemeClr>
                </a:solidFill>
              </a:defRPr>
            </a:lvl6pPr>
            <a:lvl7pPr marL="2743200" indent="0">
              <a:buNone/>
              <a:defRPr lang="fr-FR" sz="1400">
                <a:solidFill>
                  <a:schemeClr val="tx1">
                    <a:tint val="75000"/>
                  </a:schemeClr>
                </a:solidFill>
              </a:defRPr>
            </a:lvl7pPr>
            <a:lvl8pPr marL="3200400" indent="0">
              <a:buNone/>
              <a:defRPr lang="fr-FR" sz="1400">
                <a:solidFill>
                  <a:schemeClr val="tx1">
                    <a:tint val="75000"/>
                  </a:schemeClr>
                </a:solidFill>
              </a:defRPr>
            </a:lvl8pPr>
            <a:lvl9pPr marL="3657600" indent="0">
              <a:buNone/>
              <a:defRPr lang="fr-FR" sz="1400">
                <a:solidFill>
                  <a:schemeClr val="tx1">
                    <a:tint val="75000"/>
                  </a:schemeClr>
                </a:solidFill>
              </a:defRPr>
            </a:lvl9pPr>
          </a:lstStyle>
          <a:p>
            <a:pPr lvl="0"/>
            <a:r>
              <a:rPr lang="en-US" smtClean="0"/>
              <a:t>Click to edit Master text styles</a:t>
            </a:r>
          </a:p>
        </p:txBody>
      </p:sp>
      <p:sp>
        <p:nvSpPr>
          <p:cNvPr id="4" name="Shape 3"/>
          <p:cNvSpPr>
            <a:spLocks noGrp="1"/>
          </p:cNvSpPr>
          <p:nvPr>
            <p:ph type="dt" sz="half" idx="10"/>
          </p:nvPr>
        </p:nvSpPr>
        <p:spPr/>
        <p:txBody>
          <a:bodyPr/>
          <a:lstStyle/>
          <a:p>
            <a:fld id="{F0C22852-A508-4967-A48D-48354254F1AE}" type="datetimeFigureOut">
              <a:rPr lang="en-US">
                <a:solidFill>
                  <a:prstClr val="black"/>
                </a:solidFill>
              </a:rPr>
              <a:pPr/>
              <a:t>6/24/2014</a:t>
            </a:fld>
            <a:endParaRPr>
              <a:solidFill>
                <a:prstClr val="black"/>
              </a:solidFill>
            </a:endParaRPr>
          </a:p>
        </p:txBody>
      </p:sp>
      <p:sp>
        <p:nvSpPr>
          <p:cNvPr id="5" name="Shape 4"/>
          <p:cNvSpPr>
            <a:spLocks noGrp="1"/>
          </p:cNvSpPr>
          <p:nvPr>
            <p:ph type="ftr" sz="quarter" idx="11"/>
          </p:nvPr>
        </p:nvSpPr>
        <p:spPr/>
        <p:txBody>
          <a:bodyPr/>
          <a:lstStyle/>
          <a:p>
            <a:endParaRPr>
              <a:solidFill>
                <a:prstClr val="black"/>
              </a:solidFill>
            </a:endParaRPr>
          </a:p>
        </p:txBody>
      </p:sp>
      <p:sp>
        <p:nvSpPr>
          <p:cNvPr id="6" name="Shape 5"/>
          <p:cNvSpPr>
            <a:spLocks noGrp="1"/>
          </p:cNvSpPr>
          <p:nvPr>
            <p:ph type="sldNum" sz="quarter" idx="12"/>
          </p:nvPr>
        </p:nvSpPr>
        <p:spPr/>
        <p:txBody>
          <a:bodyPr/>
          <a:lstStyle/>
          <a:p>
            <a:fld id="{4B6EAAFC-84C7-4BE1-BC5E-CE208EE20C26}" type="slidenum">
              <a:rPr>
                <a:solidFill>
                  <a:prstClr val="black"/>
                </a:solidFill>
              </a:rPr>
              <a:pPr/>
              <a:t>‹N°›</a:t>
            </a:fld>
            <a:endParaRPr>
              <a:solidFill>
                <a:prstClr val="black"/>
              </a:solidFill>
            </a:endParaRPr>
          </a:p>
        </p:txBody>
      </p:sp>
    </p:spTree>
    <p:extLst>
      <p:ext uri="{BB962C8B-B14F-4D97-AF65-F5344CB8AC3E}">
        <p14:creationId xmlns:p14="http://schemas.microsoft.com/office/powerpoint/2010/main" xmlns="" val="41596534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Shape 1"/>
          <p:cNvSpPr>
            <a:spLocks noGrp="1"/>
          </p:cNvSpPr>
          <p:nvPr>
            <p:ph type="title"/>
          </p:nvPr>
        </p:nvSpPr>
        <p:spPr/>
        <p:txBody>
          <a:bodyPr/>
          <a:lstStyle/>
          <a:p>
            <a:r>
              <a:rPr lang="en-US" smtClean="0"/>
              <a:t>Click to edit Master title style</a:t>
            </a:r>
            <a:endParaRPr lang="fr-FR"/>
          </a:p>
        </p:txBody>
      </p:sp>
      <p:sp>
        <p:nvSpPr>
          <p:cNvPr id="3" name="Shape 2"/>
          <p:cNvSpPr>
            <a:spLocks noGrp="1"/>
          </p:cNvSpPr>
          <p:nvPr>
            <p:ph sz="half" idx="1"/>
          </p:nvPr>
        </p:nvSpPr>
        <p:spPr>
          <a:xfrm>
            <a:off x="685800" y="1295401"/>
            <a:ext cx="3886200" cy="4830767"/>
          </a:xfrm>
        </p:spPr>
        <p:txBody>
          <a:bodyPr/>
          <a:lstStyle>
            <a:lvl1pPr latinLnBrk="0">
              <a:defRPr lang="fr-FR" sz="2800"/>
            </a:lvl1pPr>
            <a:lvl2pPr>
              <a:defRPr lang="fr-FR" sz="2400"/>
            </a:lvl2pPr>
            <a:lvl3pPr>
              <a:defRPr lang="fr-FR" sz="2000"/>
            </a:lvl3pPr>
            <a:lvl4pPr>
              <a:defRPr lang="fr-FR" sz="1800"/>
            </a:lvl4pPr>
            <a:lvl5pPr>
              <a:defRPr lang="fr-FR" sz="1800"/>
            </a:lvl5pPr>
            <a:lvl6pPr>
              <a:defRPr lang="fr-FR" sz="1800"/>
            </a:lvl6pPr>
            <a:lvl7pPr>
              <a:defRPr lang="fr-FR" sz="1800"/>
            </a:lvl7pPr>
            <a:lvl8pPr>
              <a:defRPr lang="fr-FR" sz="1800"/>
            </a:lvl8pPr>
            <a:lvl9pPr>
              <a:defRPr lang="fr-F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Shape 3"/>
          <p:cNvSpPr>
            <a:spLocks noGrp="1"/>
          </p:cNvSpPr>
          <p:nvPr>
            <p:ph sz="half" idx="2"/>
          </p:nvPr>
        </p:nvSpPr>
        <p:spPr>
          <a:xfrm>
            <a:off x="4800600" y="1295401"/>
            <a:ext cx="3886200" cy="4830766"/>
          </a:xfrm>
        </p:spPr>
        <p:txBody>
          <a:bodyPr/>
          <a:lstStyle>
            <a:lvl1pPr latinLnBrk="0">
              <a:defRPr lang="fr-FR" sz="2800"/>
            </a:lvl1pPr>
            <a:lvl2pPr>
              <a:defRPr lang="fr-FR" sz="2400"/>
            </a:lvl2pPr>
            <a:lvl3pPr>
              <a:defRPr lang="fr-FR" sz="2000"/>
            </a:lvl3pPr>
            <a:lvl4pPr>
              <a:defRPr lang="fr-FR" sz="1800"/>
            </a:lvl4pPr>
            <a:lvl5pPr>
              <a:defRPr lang="fr-FR" sz="1800"/>
            </a:lvl5pPr>
            <a:lvl6pPr>
              <a:defRPr lang="fr-FR" sz="1800"/>
            </a:lvl6pPr>
            <a:lvl7pPr>
              <a:defRPr lang="fr-FR" sz="1800"/>
            </a:lvl7pPr>
            <a:lvl8pPr>
              <a:defRPr lang="fr-FR" sz="1800"/>
            </a:lvl8pPr>
            <a:lvl9pPr>
              <a:defRPr lang="fr-F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Shape 4"/>
          <p:cNvSpPr>
            <a:spLocks noGrp="1"/>
          </p:cNvSpPr>
          <p:nvPr>
            <p:ph type="dt" sz="half" idx="10"/>
          </p:nvPr>
        </p:nvSpPr>
        <p:spPr/>
        <p:txBody>
          <a:bodyPr/>
          <a:lstStyle/>
          <a:p>
            <a:fld id="{F0C22852-A508-4967-A48D-48354254F1AE}" type="datetimeFigureOut">
              <a:rPr lang="en-US">
                <a:solidFill>
                  <a:prstClr val="black"/>
                </a:solidFill>
              </a:rPr>
              <a:pPr/>
              <a:t>6/24/2014</a:t>
            </a:fld>
            <a:endParaRPr>
              <a:solidFill>
                <a:prstClr val="black"/>
              </a:solidFill>
            </a:endParaRPr>
          </a:p>
        </p:txBody>
      </p:sp>
      <p:sp>
        <p:nvSpPr>
          <p:cNvPr id="6" name="Shape 5"/>
          <p:cNvSpPr>
            <a:spLocks noGrp="1"/>
          </p:cNvSpPr>
          <p:nvPr>
            <p:ph type="ftr" sz="quarter" idx="11"/>
          </p:nvPr>
        </p:nvSpPr>
        <p:spPr/>
        <p:txBody>
          <a:bodyPr/>
          <a:lstStyle/>
          <a:p>
            <a:endParaRPr>
              <a:solidFill>
                <a:prstClr val="black"/>
              </a:solidFill>
            </a:endParaRPr>
          </a:p>
        </p:txBody>
      </p:sp>
      <p:sp>
        <p:nvSpPr>
          <p:cNvPr id="7" name="Shape 6"/>
          <p:cNvSpPr>
            <a:spLocks noGrp="1"/>
          </p:cNvSpPr>
          <p:nvPr>
            <p:ph type="sldNum" sz="quarter" idx="12"/>
          </p:nvPr>
        </p:nvSpPr>
        <p:spPr/>
        <p:txBody>
          <a:bodyPr/>
          <a:lstStyle/>
          <a:p>
            <a:fld id="{4B6EAAFC-84C7-4BE1-BC5E-CE208EE20C26}" type="slidenum">
              <a:rPr>
                <a:solidFill>
                  <a:prstClr val="black"/>
                </a:solidFill>
              </a:rPr>
              <a:pPr/>
              <a:t>‹N°›</a:t>
            </a:fld>
            <a:endParaRPr>
              <a:solidFill>
                <a:prstClr val="black"/>
              </a:solidFill>
            </a:endParaRPr>
          </a:p>
        </p:txBody>
      </p:sp>
    </p:spTree>
    <p:extLst>
      <p:ext uri="{BB962C8B-B14F-4D97-AF65-F5344CB8AC3E}">
        <p14:creationId xmlns:p14="http://schemas.microsoft.com/office/powerpoint/2010/main" xmlns="" val="16785851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Shape 1"/>
          <p:cNvSpPr>
            <a:spLocks noGrp="1"/>
          </p:cNvSpPr>
          <p:nvPr>
            <p:ph type="title"/>
          </p:nvPr>
        </p:nvSpPr>
        <p:spPr/>
        <p:txBody>
          <a:bodyPr/>
          <a:lstStyle>
            <a:lvl1pPr latinLnBrk="0">
              <a:defRPr lang="fr-FR"/>
            </a:lvl1pPr>
          </a:lstStyle>
          <a:p>
            <a:r>
              <a:rPr lang="en-US" smtClean="0"/>
              <a:t>Click to edit Master title style</a:t>
            </a:r>
            <a:endParaRPr lang="fr-FR"/>
          </a:p>
        </p:txBody>
      </p:sp>
      <p:sp>
        <p:nvSpPr>
          <p:cNvPr id="3" name="Shape 2"/>
          <p:cNvSpPr>
            <a:spLocks noGrp="1"/>
          </p:cNvSpPr>
          <p:nvPr>
            <p:ph type="body" idx="1"/>
          </p:nvPr>
        </p:nvSpPr>
        <p:spPr>
          <a:xfrm>
            <a:off x="685800" y="1295400"/>
            <a:ext cx="3887788" cy="639762"/>
          </a:xfrm>
        </p:spPr>
        <p:txBody>
          <a:bodyPr anchor="b"/>
          <a:lstStyle>
            <a:lvl1pPr marL="0" indent="0" latinLnBrk="0">
              <a:buNone/>
              <a:defRPr lang="fr-FR" sz="2400" b="1"/>
            </a:lvl1pPr>
            <a:lvl2pPr marL="457200" indent="0">
              <a:buNone/>
              <a:defRPr lang="fr-FR" sz="2000" b="1"/>
            </a:lvl2pPr>
            <a:lvl3pPr marL="914400" indent="0">
              <a:buNone/>
              <a:defRPr lang="fr-FR" sz="1800" b="1"/>
            </a:lvl3pPr>
            <a:lvl4pPr marL="1371600" indent="0">
              <a:buNone/>
              <a:defRPr lang="fr-FR" sz="1600" b="1"/>
            </a:lvl4pPr>
            <a:lvl5pPr marL="1828800" indent="0">
              <a:buNone/>
              <a:defRPr lang="fr-FR" sz="1600" b="1"/>
            </a:lvl5pPr>
            <a:lvl6pPr marL="2286000" indent="0">
              <a:buNone/>
              <a:defRPr lang="fr-FR" sz="1600" b="1"/>
            </a:lvl6pPr>
            <a:lvl7pPr marL="2743200" indent="0">
              <a:buNone/>
              <a:defRPr lang="fr-FR" sz="1600" b="1"/>
            </a:lvl7pPr>
            <a:lvl8pPr marL="3200400" indent="0">
              <a:buNone/>
              <a:defRPr lang="fr-FR" sz="1600" b="1"/>
            </a:lvl8pPr>
            <a:lvl9pPr marL="3657600" indent="0">
              <a:buNone/>
              <a:defRPr lang="fr-FR" sz="1600" b="1"/>
            </a:lvl9pPr>
          </a:lstStyle>
          <a:p>
            <a:pPr lvl="0"/>
            <a:r>
              <a:rPr lang="en-US" smtClean="0"/>
              <a:t>Click to edit Master text styles</a:t>
            </a:r>
          </a:p>
        </p:txBody>
      </p:sp>
      <p:sp>
        <p:nvSpPr>
          <p:cNvPr id="4" name="Shape 3"/>
          <p:cNvSpPr>
            <a:spLocks noGrp="1"/>
          </p:cNvSpPr>
          <p:nvPr>
            <p:ph sz="half" idx="2"/>
          </p:nvPr>
        </p:nvSpPr>
        <p:spPr>
          <a:xfrm>
            <a:off x="685800" y="1981201"/>
            <a:ext cx="3886200" cy="4144963"/>
          </a:xfrm>
        </p:spPr>
        <p:txBody>
          <a:bodyPr/>
          <a:lstStyle>
            <a:lvl1pPr latinLnBrk="0">
              <a:defRPr lang="fr-FR" sz="2400"/>
            </a:lvl1pPr>
            <a:lvl2pPr>
              <a:defRPr lang="fr-FR" sz="2000"/>
            </a:lvl2pPr>
            <a:lvl3pPr>
              <a:defRPr lang="fr-FR" sz="1800"/>
            </a:lvl3pPr>
            <a:lvl4pPr>
              <a:defRPr lang="fr-FR" sz="1600"/>
            </a:lvl4pPr>
            <a:lvl5pPr>
              <a:defRPr lang="fr-FR" sz="1600"/>
            </a:lvl5pPr>
            <a:lvl6pPr>
              <a:defRPr lang="fr-FR" sz="1600"/>
            </a:lvl6pPr>
            <a:lvl7pPr>
              <a:defRPr lang="fr-FR" sz="1600"/>
            </a:lvl7pPr>
            <a:lvl8pPr>
              <a:defRPr lang="fr-FR" sz="1600"/>
            </a:lvl8pPr>
            <a:lvl9pPr>
              <a:defRPr lang="fr-F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Shape 4"/>
          <p:cNvSpPr>
            <a:spLocks noGrp="1"/>
          </p:cNvSpPr>
          <p:nvPr>
            <p:ph type="body" sz="quarter" idx="3"/>
          </p:nvPr>
        </p:nvSpPr>
        <p:spPr>
          <a:xfrm>
            <a:off x="4800600" y="1295400"/>
            <a:ext cx="3886200" cy="639762"/>
          </a:xfrm>
        </p:spPr>
        <p:txBody>
          <a:bodyPr anchor="b"/>
          <a:lstStyle>
            <a:lvl1pPr marL="0" indent="0" latinLnBrk="0">
              <a:buNone/>
              <a:defRPr lang="fr-FR" sz="2400" b="1"/>
            </a:lvl1pPr>
            <a:lvl2pPr marL="457200" indent="0">
              <a:buNone/>
              <a:defRPr lang="fr-FR" sz="2000" b="1"/>
            </a:lvl2pPr>
            <a:lvl3pPr marL="914400" indent="0">
              <a:buNone/>
              <a:defRPr lang="fr-FR" sz="1800" b="1"/>
            </a:lvl3pPr>
            <a:lvl4pPr marL="1371600" indent="0">
              <a:buNone/>
              <a:defRPr lang="fr-FR" sz="1600" b="1"/>
            </a:lvl4pPr>
            <a:lvl5pPr marL="1828800" indent="0">
              <a:buNone/>
              <a:defRPr lang="fr-FR" sz="1600" b="1"/>
            </a:lvl5pPr>
            <a:lvl6pPr marL="2286000" indent="0">
              <a:buNone/>
              <a:defRPr lang="fr-FR" sz="1600" b="1"/>
            </a:lvl6pPr>
            <a:lvl7pPr marL="2743200" indent="0">
              <a:buNone/>
              <a:defRPr lang="fr-FR" sz="1600" b="1"/>
            </a:lvl7pPr>
            <a:lvl8pPr marL="3200400" indent="0">
              <a:buNone/>
              <a:defRPr lang="fr-FR" sz="1600" b="1"/>
            </a:lvl8pPr>
            <a:lvl9pPr marL="3657600" indent="0">
              <a:buNone/>
              <a:defRPr lang="fr-FR" sz="1600" b="1"/>
            </a:lvl9pPr>
          </a:lstStyle>
          <a:p>
            <a:pPr lvl="0"/>
            <a:r>
              <a:rPr lang="en-US" smtClean="0"/>
              <a:t>Click to edit Master text styles</a:t>
            </a:r>
          </a:p>
        </p:txBody>
      </p:sp>
      <p:sp>
        <p:nvSpPr>
          <p:cNvPr id="6" name="Shape 5"/>
          <p:cNvSpPr>
            <a:spLocks noGrp="1"/>
          </p:cNvSpPr>
          <p:nvPr>
            <p:ph sz="quarter" idx="4"/>
          </p:nvPr>
        </p:nvSpPr>
        <p:spPr>
          <a:xfrm>
            <a:off x="4800600" y="1981201"/>
            <a:ext cx="3886200" cy="4144963"/>
          </a:xfrm>
        </p:spPr>
        <p:txBody>
          <a:bodyPr/>
          <a:lstStyle>
            <a:lvl1pPr latinLnBrk="0">
              <a:defRPr lang="fr-FR" sz="2400"/>
            </a:lvl1pPr>
            <a:lvl2pPr>
              <a:defRPr lang="fr-FR" sz="2000"/>
            </a:lvl2pPr>
            <a:lvl3pPr>
              <a:defRPr lang="fr-FR" sz="1800"/>
            </a:lvl3pPr>
            <a:lvl4pPr>
              <a:defRPr lang="fr-FR" sz="1600"/>
            </a:lvl4pPr>
            <a:lvl5pPr>
              <a:defRPr lang="fr-FR" sz="1600"/>
            </a:lvl5pPr>
            <a:lvl6pPr>
              <a:defRPr lang="fr-FR" sz="1600"/>
            </a:lvl6pPr>
            <a:lvl7pPr>
              <a:defRPr lang="fr-FR" sz="1600"/>
            </a:lvl7pPr>
            <a:lvl8pPr>
              <a:defRPr lang="fr-FR" sz="1600"/>
            </a:lvl8pPr>
            <a:lvl9pPr>
              <a:defRPr lang="fr-F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Shape 6"/>
          <p:cNvSpPr>
            <a:spLocks noGrp="1"/>
          </p:cNvSpPr>
          <p:nvPr>
            <p:ph type="dt" sz="half" idx="10"/>
          </p:nvPr>
        </p:nvSpPr>
        <p:spPr/>
        <p:txBody>
          <a:bodyPr/>
          <a:lstStyle/>
          <a:p>
            <a:fld id="{F0C22852-A508-4967-A48D-48354254F1AE}" type="datetimeFigureOut">
              <a:rPr lang="en-US">
                <a:solidFill>
                  <a:prstClr val="black"/>
                </a:solidFill>
              </a:rPr>
              <a:pPr/>
              <a:t>6/24/2014</a:t>
            </a:fld>
            <a:endParaRPr>
              <a:solidFill>
                <a:prstClr val="black"/>
              </a:solidFill>
            </a:endParaRPr>
          </a:p>
        </p:txBody>
      </p:sp>
      <p:sp>
        <p:nvSpPr>
          <p:cNvPr id="8" name="Shape 7"/>
          <p:cNvSpPr>
            <a:spLocks noGrp="1"/>
          </p:cNvSpPr>
          <p:nvPr>
            <p:ph type="ftr" sz="quarter" idx="11"/>
          </p:nvPr>
        </p:nvSpPr>
        <p:spPr/>
        <p:txBody>
          <a:bodyPr/>
          <a:lstStyle/>
          <a:p>
            <a:endParaRPr>
              <a:solidFill>
                <a:prstClr val="black"/>
              </a:solidFill>
            </a:endParaRPr>
          </a:p>
        </p:txBody>
      </p:sp>
      <p:sp>
        <p:nvSpPr>
          <p:cNvPr id="9" name="Shape 8"/>
          <p:cNvSpPr>
            <a:spLocks noGrp="1"/>
          </p:cNvSpPr>
          <p:nvPr>
            <p:ph type="sldNum" sz="quarter" idx="12"/>
          </p:nvPr>
        </p:nvSpPr>
        <p:spPr/>
        <p:txBody>
          <a:bodyPr/>
          <a:lstStyle/>
          <a:p>
            <a:fld id="{4B6EAAFC-84C7-4BE1-BC5E-CE208EE20C26}" type="slidenum">
              <a:rPr>
                <a:solidFill>
                  <a:prstClr val="black"/>
                </a:solidFill>
              </a:rPr>
              <a:pPr/>
              <a:t>‹N°›</a:t>
            </a:fld>
            <a:endParaRPr>
              <a:solidFill>
                <a:prstClr val="black"/>
              </a:solidFill>
            </a:endParaRPr>
          </a:p>
        </p:txBody>
      </p:sp>
    </p:spTree>
    <p:extLst>
      <p:ext uri="{BB962C8B-B14F-4D97-AF65-F5344CB8AC3E}">
        <p14:creationId xmlns:p14="http://schemas.microsoft.com/office/powerpoint/2010/main" xmlns="" val="3161407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Shape 1"/>
          <p:cNvSpPr>
            <a:spLocks noGrp="1"/>
          </p:cNvSpPr>
          <p:nvPr>
            <p:ph type="title"/>
          </p:nvPr>
        </p:nvSpPr>
        <p:spPr/>
        <p:txBody>
          <a:bodyPr/>
          <a:lstStyle/>
          <a:p>
            <a:r>
              <a:rPr lang="en-US" smtClean="0"/>
              <a:t>Click to edit Master title style</a:t>
            </a:r>
            <a:endParaRPr lang="fr-FR"/>
          </a:p>
        </p:txBody>
      </p:sp>
      <p:sp>
        <p:nvSpPr>
          <p:cNvPr id="3" name="Shape 2"/>
          <p:cNvSpPr>
            <a:spLocks noGrp="1"/>
          </p:cNvSpPr>
          <p:nvPr>
            <p:ph type="dt" sz="half" idx="10"/>
          </p:nvPr>
        </p:nvSpPr>
        <p:spPr/>
        <p:txBody>
          <a:bodyPr/>
          <a:lstStyle/>
          <a:p>
            <a:fld id="{F0C22852-A508-4967-A48D-48354254F1AE}" type="datetimeFigureOut">
              <a:rPr lang="en-US">
                <a:solidFill>
                  <a:prstClr val="black"/>
                </a:solidFill>
              </a:rPr>
              <a:pPr/>
              <a:t>6/24/2014</a:t>
            </a:fld>
            <a:endParaRPr>
              <a:solidFill>
                <a:prstClr val="black"/>
              </a:solidFill>
            </a:endParaRPr>
          </a:p>
        </p:txBody>
      </p:sp>
      <p:sp>
        <p:nvSpPr>
          <p:cNvPr id="4" name="Shape 3"/>
          <p:cNvSpPr>
            <a:spLocks noGrp="1"/>
          </p:cNvSpPr>
          <p:nvPr>
            <p:ph type="ftr" sz="quarter" idx="11"/>
          </p:nvPr>
        </p:nvSpPr>
        <p:spPr/>
        <p:txBody>
          <a:bodyPr/>
          <a:lstStyle/>
          <a:p>
            <a:endParaRPr>
              <a:solidFill>
                <a:prstClr val="black"/>
              </a:solidFill>
            </a:endParaRPr>
          </a:p>
        </p:txBody>
      </p:sp>
      <p:sp>
        <p:nvSpPr>
          <p:cNvPr id="5" name="Shape 4"/>
          <p:cNvSpPr>
            <a:spLocks noGrp="1"/>
          </p:cNvSpPr>
          <p:nvPr>
            <p:ph type="sldNum" sz="quarter" idx="12"/>
          </p:nvPr>
        </p:nvSpPr>
        <p:spPr/>
        <p:txBody>
          <a:bodyPr/>
          <a:lstStyle/>
          <a:p>
            <a:fld id="{4B6EAAFC-84C7-4BE1-BC5E-CE208EE20C26}" type="slidenum">
              <a:rPr>
                <a:solidFill>
                  <a:prstClr val="black"/>
                </a:solidFill>
              </a:rPr>
              <a:pPr/>
              <a:t>‹N°›</a:t>
            </a:fld>
            <a:endParaRPr>
              <a:solidFill>
                <a:prstClr val="black"/>
              </a:solidFill>
            </a:endParaRPr>
          </a:p>
        </p:txBody>
      </p:sp>
    </p:spTree>
    <p:extLst>
      <p:ext uri="{BB962C8B-B14F-4D97-AF65-F5344CB8AC3E}">
        <p14:creationId xmlns:p14="http://schemas.microsoft.com/office/powerpoint/2010/main" xmlns="" val="3074434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825590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7"/>
          <p:cNvGrpSpPr/>
          <p:nvPr/>
        </p:nvGrpSpPr>
        <p:grpSpPr>
          <a:xfrm>
            <a:off x="0" y="0"/>
            <a:ext cx="9144000" cy="6858000"/>
            <a:chOff x="0" y="0"/>
            <a:chExt cx="9144000" cy="6858000"/>
          </a:xfrm>
        </p:grpSpPr>
        <p:pic>
          <p:nvPicPr>
            <p:cNvPr id="9" name="Rectangle 8"/>
            <p:cNvPicPr>
              <a:picLocks noChangeAspect="1"/>
            </p:cNvPicPr>
            <p:nvPr/>
          </p:nvPicPr>
          <p:blipFill>
            <a:blip r:embed="rId2">
              <a:duotone>
                <a:schemeClr val="accent2"/>
                <a:srgbClr val="FFFFFF"/>
              </a:duotone>
            </a:blip>
            <a:stretch>
              <a:fillRect/>
            </a:stretch>
          </p:blipFill>
          <p:spPr>
            <a:xfrm>
              <a:off x="0" y="857"/>
              <a:ext cx="8139683" cy="6857143"/>
            </a:xfrm>
            <a:prstGeom prst="rect">
              <a:avLst/>
            </a:prstGeom>
            <a:noFill/>
            <a:ln>
              <a:noFill/>
            </a:ln>
          </p:spPr>
        </p:pic>
        <p:pic>
          <p:nvPicPr>
            <p:cNvPr id="10" name="Rectangle 9"/>
            <p:cNvPicPr>
              <a:picLocks noChangeAspect="1"/>
            </p:cNvPicPr>
            <p:nvPr/>
          </p:nvPicPr>
          <p:blipFill>
            <a:blip r:embed="rId3">
              <a:duotone>
                <a:schemeClr val="accent3"/>
                <a:srgbClr val="FFFFFF"/>
              </a:duotone>
            </a:blip>
            <a:stretch>
              <a:fillRect/>
            </a:stretch>
          </p:blipFill>
          <p:spPr>
            <a:xfrm>
              <a:off x="3150349" y="0"/>
              <a:ext cx="5993651" cy="5244445"/>
            </a:xfrm>
            <a:prstGeom prst="rect">
              <a:avLst/>
            </a:prstGeom>
            <a:noFill/>
            <a:ln>
              <a:noFill/>
            </a:ln>
          </p:spPr>
        </p:pic>
        <p:pic>
          <p:nvPicPr>
            <p:cNvPr id="11" name="Rectangle 10"/>
            <p:cNvPicPr>
              <a:picLocks noChangeAspect="1"/>
            </p:cNvPicPr>
            <p:nvPr/>
          </p:nvPicPr>
          <p:blipFill>
            <a:blip r:embed="rId4">
              <a:duotone>
                <a:schemeClr val="accent1"/>
                <a:srgbClr val="FFFFFF"/>
              </a:duotone>
            </a:blip>
            <a:stretch>
              <a:fillRect/>
            </a:stretch>
          </p:blipFill>
          <p:spPr>
            <a:xfrm>
              <a:off x="293206" y="1042127"/>
              <a:ext cx="8850794" cy="5815873"/>
            </a:xfrm>
            <a:prstGeom prst="rect">
              <a:avLst/>
            </a:prstGeom>
            <a:noFill/>
            <a:ln>
              <a:noFill/>
            </a:ln>
          </p:spPr>
        </p:pic>
      </p:grpSp>
      <p:sp>
        <p:nvSpPr>
          <p:cNvPr id="2" name="Shape 1"/>
          <p:cNvSpPr>
            <a:spLocks noGrp="1"/>
          </p:cNvSpPr>
          <p:nvPr>
            <p:ph type="title"/>
          </p:nvPr>
        </p:nvSpPr>
        <p:spPr>
          <a:xfrm>
            <a:off x="457200" y="273050"/>
            <a:ext cx="3008313" cy="1162050"/>
          </a:xfrm>
        </p:spPr>
        <p:txBody>
          <a:bodyPr anchor="b"/>
          <a:lstStyle>
            <a:lvl1pPr algn="l" latinLnBrk="0">
              <a:defRPr lang="fr-FR" sz="2000" b="1"/>
            </a:lvl1pPr>
          </a:lstStyle>
          <a:p>
            <a:r>
              <a:rPr lang="en-US" smtClean="0"/>
              <a:t>Click to edit Master title style</a:t>
            </a:r>
            <a:endParaRPr lang="fr-FR"/>
          </a:p>
        </p:txBody>
      </p:sp>
      <p:sp>
        <p:nvSpPr>
          <p:cNvPr id="3" name="Shape 2"/>
          <p:cNvSpPr>
            <a:spLocks noGrp="1"/>
          </p:cNvSpPr>
          <p:nvPr>
            <p:ph idx="1"/>
          </p:nvPr>
        </p:nvSpPr>
        <p:spPr>
          <a:xfrm>
            <a:off x="3575050" y="273050"/>
            <a:ext cx="5111750" cy="5853113"/>
          </a:xfrm>
        </p:spPr>
        <p:txBody>
          <a:bodyPr/>
          <a:lstStyle>
            <a:lvl1pPr latinLnBrk="0">
              <a:defRPr lang="fr-FR" sz="3200"/>
            </a:lvl1pPr>
            <a:lvl2pPr>
              <a:defRPr lang="fr-FR" sz="2800"/>
            </a:lvl2pPr>
            <a:lvl3pPr>
              <a:defRPr lang="fr-FR" sz="2400"/>
            </a:lvl3pPr>
            <a:lvl4pPr>
              <a:defRPr lang="fr-FR" sz="2000"/>
            </a:lvl4pPr>
            <a:lvl5pPr>
              <a:defRPr lang="fr-FR" sz="2000"/>
            </a:lvl5pPr>
            <a:lvl6pPr>
              <a:defRPr lang="fr-FR" sz="2000"/>
            </a:lvl6pPr>
            <a:lvl7pPr>
              <a:defRPr lang="fr-FR" sz="2000"/>
            </a:lvl7pPr>
            <a:lvl8pPr>
              <a:defRPr lang="fr-FR" sz="2000"/>
            </a:lvl8pPr>
            <a:lvl9pPr>
              <a:defRPr lang="fr-F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Shape 3"/>
          <p:cNvSpPr>
            <a:spLocks noGrp="1"/>
          </p:cNvSpPr>
          <p:nvPr>
            <p:ph type="body" sz="half" idx="2"/>
          </p:nvPr>
        </p:nvSpPr>
        <p:spPr>
          <a:xfrm>
            <a:off x="457200" y="1435100"/>
            <a:ext cx="3008313" cy="4691063"/>
          </a:xfrm>
        </p:spPr>
        <p:txBody>
          <a:bodyPr/>
          <a:lstStyle>
            <a:lvl1pPr marL="0" indent="0" latinLnBrk="0">
              <a:buNone/>
              <a:defRPr lang="fr-FR" sz="1400"/>
            </a:lvl1pPr>
            <a:lvl2pPr marL="457200" indent="0">
              <a:buNone/>
              <a:defRPr lang="fr-FR" sz="1200"/>
            </a:lvl2pPr>
            <a:lvl3pPr marL="914400" indent="0">
              <a:buNone/>
              <a:defRPr lang="fr-FR" sz="1000"/>
            </a:lvl3pPr>
            <a:lvl4pPr marL="1371600" indent="0">
              <a:buNone/>
              <a:defRPr lang="fr-FR" sz="900"/>
            </a:lvl4pPr>
            <a:lvl5pPr marL="1828800" indent="0">
              <a:buNone/>
              <a:defRPr lang="fr-FR" sz="900"/>
            </a:lvl5pPr>
            <a:lvl6pPr marL="2286000" indent="0">
              <a:buNone/>
              <a:defRPr lang="fr-FR" sz="900"/>
            </a:lvl6pPr>
            <a:lvl7pPr marL="2743200" indent="0">
              <a:buNone/>
              <a:defRPr lang="fr-FR" sz="900"/>
            </a:lvl7pPr>
            <a:lvl8pPr marL="3200400" indent="0">
              <a:buNone/>
              <a:defRPr lang="fr-FR" sz="900"/>
            </a:lvl8pPr>
            <a:lvl9pPr marL="3657600" indent="0">
              <a:buNone/>
              <a:defRPr lang="fr-FR" sz="900"/>
            </a:lvl9pPr>
          </a:lstStyle>
          <a:p>
            <a:pPr lvl="0"/>
            <a:r>
              <a:rPr lang="en-US" smtClean="0"/>
              <a:t>Click to edit Master text styles</a:t>
            </a:r>
          </a:p>
        </p:txBody>
      </p:sp>
      <p:sp>
        <p:nvSpPr>
          <p:cNvPr id="5" name="Shape 4"/>
          <p:cNvSpPr>
            <a:spLocks noGrp="1"/>
          </p:cNvSpPr>
          <p:nvPr>
            <p:ph type="dt" sz="half" idx="10"/>
          </p:nvPr>
        </p:nvSpPr>
        <p:spPr/>
        <p:txBody>
          <a:bodyPr/>
          <a:lstStyle/>
          <a:p>
            <a:fld id="{F0C22852-A508-4967-A48D-48354254F1AE}" type="datetimeFigureOut">
              <a:rPr lang="en-US">
                <a:solidFill>
                  <a:prstClr val="black"/>
                </a:solidFill>
              </a:rPr>
              <a:pPr/>
              <a:t>6/24/2014</a:t>
            </a:fld>
            <a:endParaRPr>
              <a:solidFill>
                <a:prstClr val="black"/>
              </a:solidFill>
            </a:endParaRPr>
          </a:p>
        </p:txBody>
      </p:sp>
      <p:sp>
        <p:nvSpPr>
          <p:cNvPr id="6" name="Shape 5"/>
          <p:cNvSpPr>
            <a:spLocks noGrp="1"/>
          </p:cNvSpPr>
          <p:nvPr>
            <p:ph type="ftr" sz="quarter" idx="11"/>
          </p:nvPr>
        </p:nvSpPr>
        <p:spPr/>
        <p:txBody>
          <a:bodyPr/>
          <a:lstStyle/>
          <a:p>
            <a:endParaRPr>
              <a:solidFill>
                <a:prstClr val="black"/>
              </a:solidFill>
            </a:endParaRPr>
          </a:p>
        </p:txBody>
      </p:sp>
      <p:sp>
        <p:nvSpPr>
          <p:cNvPr id="7" name="Shape 6"/>
          <p:cNvSpPr>
            <a:spLocks noGrp="1"/>
          </p:cNvSpPr>
          <p:nvPr>
            <p:ph type="sldNum" sz="quarter" idx="12"/>
          </p:nvPr>
        </p:nvSpPr>
        <p:spPr/>
        <p:txBody>
          <a:bodyPr/>
          <a:lstStyle/>
          <a:p>
            <a:fld id="{4B6EAAFC-84C7-4BE1-BC5E-CE208EE20C26}" type="slidenum">
              <a:rPr>
                <a:solidFill>
                  <a:prstClr val="black"/>
                </a:solidFill>
              </a:rPr>
              <a:pPr/>
              <a:t>‹N°›</a:t>
            </a:fld>
            <a:endParaRPr>
              <a:solidFill>
                <a:prstClr val="black"/>
              </a:solidFill>
            </a:endParaRPr>
          </a:p>
        </p:txBody>
      </p:sp>
    </p:spTree>
    <p:extLst>
      <p:ext uri="{BB962C8B-B14F-4D97-AF65-F5344CB8AC3E}">
        <p14:creationId xmlns:p14="http://schemas.microsoft.com/office/powerpoint/2010/main" xmlns="" val="655136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0" y="0"/>
            <a:ext cx="9144000" cy="6858000"/>
            <a:chOff x="0" y="0"/>
            <a:chExt cx="9144000" cy="6858000"/>
          </a:xfrm>
        </p:grpSpPr>
        <p:pic>
          <p:nvPicPr>
            <p:cNvPr id="9" name="Rectangle 8"/>
            <p:cNvPicPr>
              <a:picLocks noChangeAspect="1"/>
            </p:cNvPicPr>
            <p:nvPr/>
          </p:nvPicPr>
          <p:blipFill>
            <a:blip r:embed="rId2">
              <a:duotone>
                <a:schemeClr val="accent2"/>
                <a:srgbClr val="FFFFFF"/>
              </a:duotone>
            </a:blip>
            <a:stretch>
              <a:fillRect/>
            </a:stretch>
          </p:blipFill>
          <p:spPr>
            <a:xfrm>
              <a:off x="0" y="857"/>
              <a:ext cx="8139683" cy="6857143"/>
            </a:xfrm>
            <a:prstGeom prst="rect">
              <a:avLst/>
            </a:prstGeom>
            <a:noFill/>
            <a:ln>
              <a:noFill/>
            </a:ln>
          </p:spPr>
        </p:pic>
        <p:pic>
          <p:nvPicPr>
            <p:cNvPr id="10" name="Rectangle 9"/>
            <p:cNvPicPr>
              <a:picLocks noChangeAspect="1"/>
            </p:cNvPicPr>
            <p:nvPr/>
          </p:nvPicPr>
          <p:blipFill>
            <a:blip r:embed="rId3">
              <a:duotone>
                <a:schemeClr val="accent3"/>
                <a:srgbClr val="FFFFFF"/>
              </a:duotone>
            </a:blip>
            <a:stretch>
              <a:fillRect/>
            </a:stretch>
          </p:blipFill>
          <p:spPr>
            <a:xfrm>
              <a:off x="3150349" y="0"/>
              <a:ext cx="5993651" cy="5244445"/>
            </a:xfrm>
            <a:prstGeom prst="rect">
              <a:avLst/>
            </a:prstGeom>
            <a:noFill/>
            <a:ln>
              <a:noFill/>
            </a:ln>
          </p:spPr>
        </p:pic>
        <p:pic>
          <p:nvPicPr>
            <p:cNvPr id="11" name="Rectangle 10"/>
            <p:cNvPicPr>
              <a:picLocks noChangeAspect="1"/>
            </p:cNvPicPr>
            <p:nvPr/>
          </p:nvPicPr>
          <p:blipFill>
            <a:blip r:embed="rId4">
              <a:duotone>
                <a:schemeClr val="accent1"/>
                <a:srgbClr val="FFFFFF"/>
              </a:duotone>
            </a:blip>
            <a:stretch>
              <a:fillRect/>
            </a:stretch>
          </p:blipFill>
          <p:spPr>
            <a:xfrm>
              <a:off x="293206" y="1042127"/>
              <a:ext cx="8850794" cy="5815873"/>
            </a:xfrm>
            <a:prstGeom prst="rect">
              <a:avLst/>
            </a:prstGeom>
            <a:noFill/>
            <a:ln>
              <a:noFill/>
            </a:ln>
          </p:spPr>
        </p:pic>
      </p:grpSp>
      <p:sp>
        <p:nvSpPr>
          <p:cNvPr id="2" name="Shape 1"/>
          <p:cNvSpPr>
            <a:spLocks noGrp="1"/>
          </p:cNvSpPr>
          <p:nvPr>
            <p:ph type="title"/>
          </p:nvPr>
        </p:nvSpPr>
        <p:spPr>
          <a:xfrm>
            <a:off x="1792288" y="4800600"/>
            <a:ext cx="5486400" cy="566738"/>
          </a:xfrm>
        </p:spPr>
        <p:txBody>
          <a:bodyPr anchor="b"/>
          <a:lstStyle>
            <a:lvl1pPr algn="l" latinLnBrk="0">
              <a:defRPr lang="fr-FR" sz="2000" b="1"/>
            </a:lvl1pPr>
          </a:lstStyle>
          <a:p>
            <a:r>
              <a:rPr lang="en-US" smtClean="0"/>
              <a:t>Click to edit Master title style</a:t>
            </a:r>
            <a:endParaRPr lang="fr-FR"/>
          </a:p>
        </p:txBody>
      </p:sp>
      <p:sp>
        <p:nvSpPr>
          <p:cNvPr id="3" name="Shape 2"/>
          <p:cNvSpPr>
            <a:spLocks noGrp="1"/>
          </p:cNvSpPr>
          <p:nvPr>
            <p:ph type="pic" idx="1"/>
          </p:nvPr>
        </p:nvSpPr>
        <p:spPr>
          <a:xfrm>
            <a:off x="1792288" y="612775"/>
            <a:ext cx="5486400" cy="4114800"/>
          </a:xfrm>
        </p:spPr>
        <p:txBody>
          <a:bodyPr/>
          <a:lstStyle>
            <a:lvl1pPr marL="0" indent="0" latinLnBrk="0">
              <a:buNone/>
              <a:defRPr lang="fr-FR" sz="3200"/>
            </a:lvl1pPr>
            <a:lvl2pPr marL="457200" indent="0">
              <a:buNone/>
              <a:defRPr lang="fr-FR" sz="2800"/>
            </a:lvl2pPr>
            <a:lvl3pPr marL="914400" indent="0">
              <a:buNone/>
              <a:defRPr lang="fr-FR" sz="2400"/>
            </a:lvl3pPr>
            <a:lvl4pPr marL="1371600" indent="0">
              <a:buNone/>
              <a:defRPr lang="fr-FR" sz="2000"/>
            </a:lvl4pPr>
            <a:lvl5pPr marL="1828800" indent="0">
              <a:buNone/>
              <a:defRPr lang="fr-FR" sz="2000"/>
            </a:lvl5pPr>
            <a:lvl6pPr marL="2286000" indent="0">
              <a:buNone/>
              <a:defRPr lang="fr-FR" sz="2000"/>
            </a:lvl6pPr>
            <a:lvl7pPr marL="2743200" indent="0">
              <a:buNone/>
              <a:defRPr lang="fr-FR" sz="2000"/>
            </a:lvl7pPr>
            <a:lvl8pPr marL="3200400" indent="0">
              <a:buNone/>
              <a:defRPr lang="fr-FR" sz="2000"/>
            </a:lvl8pPr>
            <a:lvl9pPr marL="3657600" indent="0">
              <a:buNone/>
              <a:defRPr lang="fr-FR" sz="2000"/>
            </a:lvl9pPr>
          </a:lstStyle>
          <a:p>
            <a:r>
              <a:rPr lang="en-US" dirty="0" smtClean="0"/>
              <a:t>Click icon to add picture</a:t>
            </a:r>
            <a:endParaRPr lang="fr-FR" dirty="0"/>
          </a:p>
        </p:txBody>
      </p:sp>
      <p:sp>
        <p:nvSpPr>
          <p:cNvPr id="4" name="Shape 3"/>
          <p:cNvSpPr>
            <a:spLocks noGrp="1"/>
          </p:cNvSpPr>
          <p:nvPr>
            <p:ph type="body" sz="half" idx="2"/>
          </p:nvPr>
        </p:nvSpPr>
        <p:spPr>
          <a:xfrm>
            <a:off x="1792288" y="5367338"/>
            <a:ext cx="5486400" cy="804862"/>
          </a:xfrm>
        </p:spPr>
        <p:txBody>
          <a:bodyPr/>
          <a:lstStyle>
            <a:lvl1pPr marL="0" indent="0" latinLnBrk="0">
              <a:buNone/>
              <a:defRPr lang="fr-FR" sz="1400"/>
            </a:lvl1pPr>
            <a:lvl2pPr marL="457200" indent="0">
              <a:buNone/>
              <a:defRPr lang="fr-FR" sz="1200"/>
            </a:lvl2pPr>
            <a:lvl3pPr marL="914400" indent="0">
              <a:buNone/>
              <a:defRPr lang="fr-FR" sz="1000"/>
            </a:lvl3pPr>
            <a:lvl4pPr marL="1371600" indent="0">
              <a:buNone/>
              <a:defRPr lang="fr-FR" sz="900"/>
            </a:lvl4pPr>
            <a:lvl5pPr marL="1828800" indent="0">
              <a:buNone/>
              <a:defRPr lang="fr-FR" sz="900"/>
            </a:lvl5pPr>
            <a:lvl6pPr marL="2286000" indent="0">
              <a:buNone/>
              <a:defRPr lang="fr-FR" sz="900"/>
            </a:lvl6pPr>
            <a:lvl7pPr marL="2743200" indent="0">
              <a:buNone/>
              <a:defRPr lang="fr-FR" sz="900"/>
            </a:lvl7pPr>
            <a:lvl8pPr marL="3200400" indent="0">
              <a:buNone/>
              <a:defRPr lang="fr-FR" sz="900"/>
            </a:lvl8pPr>
            <a:lvl9pPr marL="3657600" indent="0">
              <a:buNone/>
              <a:defRPr lang="fr-FR" sz="900"/>
            </a:lvl9pPr>
          </a:lstStyle>
          <a:p>
            <a:pPr lvl="0"/>
            <a:r>
              <a:rPr lang="en-US" smtClean="0"/>
              <a:t>Click to edit Master text styles</a:t>
            </a:r>
          </a:p>
        </p:txBody>
      </p:sp>
      <p:sp>
        <p:nvSpPr>
          <p:cNvPr id="5" name="Shape 4"/>
          <p:cNvSpPr>
            <a:spLocks noGrp="1"/>
          </p:cNvSpPr>
          <p:nvPr>
            <p:ph type="dt" sz="half" idx="10"/>
          </p:nvPr>
        </p:nvSpPr>
        <p:spPr/>
        <p:txBody>
          <a:bodyPr/>
          <a:lstStyle/>
          <a:p>
            <a:fld id="{F0C22852-A508-4967-A48D-48354254F1AE}" type="datetimeFigureOut">
              <a:rPr lang="en-US">
                <a:solidFill>
                  <a:prstClr val="black"/>
                </a:solidFill>
              </a:rPr>
              <a:pPr/>
              <a:t>6/24/2014</a:t>
            </a:fld>
            <a:endParaRPr>
              <a:solidFill>
                <a:prstClr val="black"/>
              </a:solidFill>
            </a:endParaRPr>
          </a:p>
        </p:txBody>
      </p:sp>
      <p:sp>
        <p:nvSpPr>
          <p:cNvPr id="6" name="Shape 5"/>
          <p:cNvSpPr>
            <a:spLocks noGrp="1"/>
          </p:cNvSpPr>
          <p:nvPr>
            <p:ph type="ftr" sz="quarter" idx="11"/>
          </p:nvPr>
        </p:nvSpPr>
        <p:spPr/>
        <p:txBody>
          <a:bodyPr/>
          <a:lstStyle/>
          <a:p>
            <a:endParaRPr>
              <a:solidFill>
                <a:prstClr val="black"/>
              </a:solidFill>
            </a:endParaRPr>
          </a:p>
        </p:txBody>
      </p:sp>
      <p:sp>
        <p:nvSpPr>
          <p:cNvPr id="7" name="Shape 6"/>
          <p:cNvSpPr>
            <a:spLocks noGrp="1"/>
          </p:cNvSpPr>
          <p:nvPr>
            <p:ph type="sldNum" sz="quarter" idx="12"/>
          </p:nvPr>
        </p:nvSpPr>
        <p:spPr/>
        <p:txBody>
          <a:bodyPr/>
          <a:lstStyle/>
          <a:p>
            <a:fld id="{4B6EAAFC-84C7-4BE1-BC5E-CE208EE20C26}" type="slidenum">
              <a:rPr>
                <a:solidFill>
                  <a:prstClr val="black"/>
                </a:solidFill>
              </a:rPr>
              <a:pPr/>
              <a:t>‹N°›</a:t>
            </a:fld>
            <a:endParaRPr>
              <a:solidFill>
                <a:prstClr val="black"/>
              </a:solidFill>
            </a:endParaRPr>
          </a:p>
        </p:txBody>
      </p:sp>
    </p:spTree>
    <p:extLst>
      <p:ext uri="{BB962C8B-B14F-4D97-AF65-F5344CB8AC3E}">
        <p14:creationId xmlns:p14="http://schemas.microsoft.com/office/powerpoint/2010/main" xmlns="" val="1557162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4" name="Group 13"/>
          <p:cNvGrpSpPr/>
          <p:nvPr/>
        </p:nvGrpSpPr>
        <p:grpSpPr>
          <a:xfrm>
            <a:off x="0" y="0"/>
            <a:ext cx="9144000" cy="6867525"/>
            <a:chOff x="0" y="0"/>
            <a:chExt cx="9144000" cy="6867525"/>
          </a:xfrm>
        </p:grpSpPr>
        <p:grpSp>
          <p:nvGrpSpPr>
            <p:cNvPr id="10" name="Group 10"/>
            <p:cNvGrpSpPr/>
            <p:nvPr/>
          </p:nvGrpSpPr>
          <p:grpSpPr>
            <a:xfrm>
              <a:off x="0" y="0"/>
              <a:ext cx="9144000" cy="6858000"/>
              <a:chOff x="0" y="0"/>
              <a:chExt cx="9144000" cy="6858000"/>
            </a:xfrm>
          </p:grpSpPr>
          <p:pic>
            <p:nvPicPr>
              <p:cNvPr id="7" name="Rectangle 6"/>
              <p:cNvPicPr>
                <a:picLocks noChangeAspect="1"/>
              </p:cNvPicPr>
              <p:nvPr/>
            </p:nvPicPr>
            <p:blipFill>
              <a:blip r:embed="rId25">
                <a:duotone>
                  <a:schemeClr val="accent2"/>
                  <a:srgbClr val="FFFFFF"/>
                </a:duotone>
              </a:blip>
              <a:stretch>
                <a:fillRect/>
              </a:stretch>
            </p:blipFill>
            <p:spPr>
              <a:xfrm>
                <a:off x="0" y="857"/>
                <a:ext cx="8139683" cy="6857143"/>
              </a:xfrm>
              <a:prstGeom prst="rect">
                <a:avLst/>
              </a:prstGeom>
              <a:noFill/>
              <a:ln>
                <a:noFill/>
              </a:ln>
            </p:spPr>
          </p:pic>
          <p:pic>
            <p:nvPicPr>
              <p:cNvPr id="8" name="Rectangle 7"/>
              <p:cNvPicPr>
                <a:picLocks noChangeAspect="1"/>
              </p:cNvPicPr>
              <p:nvPr/>
            </p:nvPicPr>
            <p:blipFill>
              <a:blip r:embed="rId26">
                <a:duotone>
                  <a:schemeClr val="accent3"/>
                  <a:srgbClr val="FFFFFF"/>
                </a:duotone>
              </a:blip>
              <a:stretch>
                <a:fillRect/>
              </a:stretch>
            </p:blipFill>
            <p:spPr>
              <a:xfrm>
                <a:off x="3150349" y="0"/>
                <a:ext cx="5993651" cy="5244445"/>
              </a:xfrm>
              <a:prstGeom prst="rect">
                <a:avLst/>
              </a:prstGeom>
              <a:noFill/>
              <a:ln>
                <a:noFill/>
              </a:ln>
            </p:spPr>
          </p:pic>
          <p:pic>
            <p:nvPicPr>
              <p:cNvPr id="9" name="Rectangle 8"/>
              <p:cNvPicPr>
                <a:picLocks noChangeAspect="1"/>
              </p:cNvPicPr>
              <p:nvPr/>
            </p:nvPicPr>
            <p:blipFill>
              <a:blip r:embed="rId27">
                <a:duotone>
                  <a:schemeClr val="accent1"/>
                  <a:srgbClr val="FFFFFF"/>
                </a:duotone>
              </a:blip>
              <a:stretch>
                <a:fillRect/>
              </a:stretch>
            </p:blipFill>
            <p:spPr>
              <a:xfrm>
                <a:off x="293206" y="1042127"/>
                <a:ext cx="8850794" cy="5815873"/>
              </a:xfrm>
              <a:prstGeom prst="rect">
                <a:avLst/>
              </a:prstGeom>
              <a:noFill/>
              <a:ln>
                <a:noFill/>
              </a:ln>
            </p:spPr>
          </p:pic>
        </p:grpSp>
        <p:sp>
          <p:nvSpPr>
            <p:cNvPr id="12" name="Rectangle 11"/>
            <p:cNvSpPr/>
            <p:nvPr/>
          </p:nvSpPr>
          <p:spPr>
            <a:xfrm flipV="1">
              <a:off x="685800" y="1152525"/>
              <a:ext cx="8458200" cy="5715000"/>
            </a:xfrm>
            <a:prstGeom prst="rect">
              <a:avLst/>
            </a:prstGeom>
            <a:gradFill flip="none" rotWithShape="1">
              <a:gsLst>
                <a:gs pos="100000">
                  <a:schemeClr val="bg1">
                    <a:alpha val="35000"/>
                  </a:schemeClr>
                </a:gs>
                <a:gs pos="40000">
                  <a:schemeClr val="bg1">
                    <a:alpha val="35000"/>
                  </a:schemeClr>
                </a:gs>
                <a:gs pos="21000">
                  <a:schemeClr val="bg1">
                    <a:alpha val="0"/>
                  </a:schemeClr>
                </a:gs>
              </a:gsLst>
              <a:lin ang="0" scaled="1"/>
              <a:tileRect/>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cxnSp>
          <p:nvCxnSpPr>
            <p:cNvPr id="13" name="Straight Connector 12"/>
            <p:cNvCxnSpPr/>
            <p:nvPr/>
          </p:nvCxnSpPr>
          <p:spPr>
            <a:xfrm>
              <a:off x="685800" y="1152525"/>
              <a:ext cx="8458200" cy="1588"/>
            </a:xfrm>
            <a:prstGeom prst="line">
              <a:avLst/>
            </a:prstGeom>
            <a:ln w="6350" cap="rnd" cmpd="sng" algn="ctr">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2" name="Title Placeholder 1"/>
          <p:cNvSpPr>
            <a:spLocks noGrp="1"/>
          </p:cNvSpPr>
          <p:nvPr>
            <p:ph type="title"/>
          </p:nvPr>
        </p:nvSpPr>
        <p:spPr>
          <a:xfrm>
            <a:off x="685800" y="142875"/>
            <a:ext cx="8001000" cy="1112838"/>
          </a:xfrm>
          <a:prstGeom prst="rect">
            <a:avLst/>
          </a:prstGeom>
        </p:spPr>
        <p:txBody>
          <a:bodyPr vert="horz" rtlCol="0" anchor="b" anchorCtr="0">
            <a:normAutofit/>
          </a:bodyPr>
          <a:lstStyle/>
          <a:p>
            <a:r>
              <a:rPr lang="fr-FR"/>
              <a:t>Cliquez pour modifier le style du titre</a:t>
            </a:r>
          </a:p>
        </p:txBody>
      </p:sp>
      <p:sp>
        <p:nvSpPr>
          <p:cNvPr id="3" name="Text Placeholder 2"/>
          <p:cNvSpPr>
            <a:spLocks noGrp="1"/>
          </p:cNvSpPr>
          <p:nvPr>
            <p:ph type="body" idx="1"/>
          </p:nvPr>
        </p:nvSpPr>
        <p:spPr>
          <a:xfrm>
            <a:off x="685800" y="1295401"/>
            <a:ext cx="8001000" cy="4830763"/>
          </a:xfrm>
          <a:prstGeom prst="rect">
            <a:avLst/>
          </a:prstGeom>
        </p:spPr>
        <p:txBody>
          <a:bodyPr vert="horz"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Date Placeholder 3"/>
          <p:cNvSpPr>
            <a:spLocks noGrp="1"/>
          </p:cNvSpPr>
          <p:nvPr>
            <p:ph type="dt" sz="half" idx="2"/>
          </p:nvPr>
        </p:nvSpPr>
        <p:spPr>
          <a:xfrm>
            <a:off x="685800" y="6356350"/>
            <a:ext cx="2133600" cy="365125"/>
          </a:xfrm>
          <a:prstGeom prst="rect">
            <a:avLst/>
          </a:prstGeom>
        </p:spPr>
        <p:txBody>
          <a:bodyPr vert="horz" rtlCol="0" anchor="ctr"/>
          <a:lstStyle>
            <a:lvl1pPr algn="l" latinLnBrk="0">
              <a:defRPr lang="fr-FR" sz="1200">
                <a:solidFill>
                  <a:schemeClr val="tx1"/>
                </a:solidFill>
              </a:defRPr>
            </a:lvl1pPr>
          </a:lstStyle>
          <a:p>
            <a:fld id="{F0C22852-A508-4967-A48D-48354254F1AE}" type="datetimeFigureOut">
              <a:rPr lang="en-US">
                <a:solidFill>
                  <a:prstClr val="black"/>
                </a:solidFill>
              </a:rPr>
              <a:pPr/>
              <a:t>6/24/2014</a:t>
            </a:fld>
            <a:endParaRPr>
              <a:solidFill>
                <a:prstClr val="black"/>
              </a:solidFill>
            </a:endParaRPr>
          </a:p>
        </p:txBody>
      </p:sp>
      <p:sp>
        <p:nvSpPr>
          <p:cNvPr id="5" name="Footer Placeholder 4"/>
          <p:cNvSpPr>
            <a:spLocks noGrp="1"/>
          </p:cNvSpPr>
          <p:nvPr>
            <p:ph type="ftr" sz="quarter" idx="3"/>
          </p:nvPr>
        </p:nvSpPr>
        <p:spPr>
          <a:xfrm>
            <a:off x="3238500" y="6356350"/>
            <a:ext cx="2895600" cy="365125"/>
          </a:xfrm>
          <a:prstGeom prst="rect">
            <a:avLst/>
          </a:prstGeom>
        </p:spPr>
        <p:txBody>
          <a:bodyPr vert="horz" rtlCol="0" anchor="ctr"/>
          <a:lstStyle>
            <a:lvl1pPr algn="ctr" latinLnBrk="0">
              <a:defRPr lang="fr-FR" sz="1200">
                <a:solidFill>
                  <a:schemeClr val="tx1"/>
                </a:solidFill>
              </a:defRPr>
            </a:lvl1pPr>
          </a:lstStyle>
          <a:p>
            <a:endParaRPr>
              <a:solidFill>
                <a:prstClr val="black"/>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rtlCol="0" anchor="ctr"/>
          <a:lstStyle>
            <a:lvl1pPr algn="r" latinLnBrk="0">
              <a:defRPr lang="fr-FR" sz="1200">
                <a:solidFill>
                  <a:schemeClr val="tx1"/>
                </a:solidFill>
              </a:defRPr>
            </a:lvl1pPr>
          </a:lstStyle>
          <a:p>
            <a:fld id="{4B6EAAFC-84C7-4BE1-BC5E-CE208EE20C26}" type="slidenum">
              <a:rPr>
                <a:solidFill>
                  <a:prstClr val="black"/>
                </a:solidFill>
              </a:rPr>
              <a:pPr/>
              <a:t>‹N°›</a:t>
            </a:fld>
            <a:endParaRPr>
              <a:solidFill>
                <a:prstClr val="black"/>
              </a:solidFill>
            </a:endParaRPr>
          </a:p>
        </p:txBody>
      </p:sp>
    </p:spTree>
    <p:extLst>
      <p:ext uri="{BB962C8B-B14F-4D97-AF65-F5344CB8AC3E}">
        <p14:creationId xmlns:p14="http://schemas.microsoft.com/office/powerpoint/2010/main" xmlns="" val="97866112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718" r:id="rId10"/>
    <p:sldLayoutId id="2147483704" r:id="rId11"/>
    <p:sldLayoutId id="2147483707" r:id="rId12"/>
    <p:sldLayoutId id="2147483710" r:id="rId13"/>
    <p:sldLayoutId id="2147483711" r:id="rId14"/>
    <p:sldLayoutId id="2147483713" r:id="rId15"/>
    <p:sldLayoutId id="2147483715" r:id="rId16"/>
    <p:sldLayoutId id="2147483717" r:id="rId17"/>
    <p:sldLayoutId id="2147483689" r:id="rId18"/>
    <p:sldLayoutId id="2147483692" r:id="rId19"/>
    <p:sldLayoutId id="2147483695" r:id="rId20"/>
    <p:sldLayoutId id="2147483696" r:id="rId21"/>
    <p:sldLayoutId id="2147483698" r:id="rId22"/>
    <p:sldLayoutId id="2147483700" r:id="rId23"/>
  </p:sldLayoutIdLst>
  <p:transition>
    <p:fade/>
  </p:transition>
  <p:timing>
    <p:tnLst>
      <p:par>
        <p:cTn id="1" dur="indefinite" restart="never" nodeType="tmRoot"/>
      </p:par>
    </p:tnLst>
  </p:timing>
  <p:txStyles>
    <p:titleStyle>
      <a:lvl1pPr algn="l" rtl="0" eaLnBrk="1" latinLnBrk="0" hangingPunct="1">
        <a:spcBef>
          <a:spcPct val="0"/>
        </a:spcBef>
        <a:buNone/>
        <a:defRPr lang="fr-FR" sz="4000" kern="1200" cap="all" baseline="0">
          <a:solidFill>
            <a:schemeClr val="tx1"/>
          </a:solidFill>
          <a:latin typeface="+mj-lt"/>
          <a:ea typeface="+mj-ea"/>
          <a:cs typeface="+mj-cs"/>
        </a:defRPr>
      </a:lvl1pPr>
    </p:titleStyle>
    <p:bodyStyle>
      <a:lvl1pPr marL="342900" indent="-342900" algn="l" rtl="0" eaLnBrk="1" latinLnBrk="0" hangingPunct="1">
        <a:spcBef>
          <a:spcPts val="600"/>
        </a:spcBef>
        <a:spcAft>
          <a:spcPts val="600"/>
        </a:spcAft>
        <a:buFont typeface="Arial"/>
        <a:buChar char="•"/>
        <a:defRPr lang="fr-FR" sz="2800" kern="1200">
          <a:solidFill>
            <a:schemeClr val="tx1"/>
          </a:solidFill>
          <a:latin typeface="+mn-lt"/>
          <a:ea typeface="+mn-ea"/>
          <a:cs typeface="+mn-cs"/>
        </a:defRPr>
      </a:lvl1pPr>
      <a:lvl2pPr marL="742950" indent="-285750" algn="l" rtl="0" eaLnBrk="1" latinLnBrk="0" hangingPunct="1">
        <a:spcBef>
          <a:spcPts val="600"/>
        </a:spcBef>
        <a:spcAft>
          <a:spcPts val="600"/>
        </a:spcAft>
        <a:buFont typeface="Arial"/>
        <a:buChar char="–"/>
        <a:defRPr lang="fr-FR" sz="2400" kern="1200">
          <a:solidFill>
            <a:schemeClr val="tx1"/>
          </a:solidFill>
          <a:latin typeface="+mn-lt"/>
          <a:ea typeface="+mn-ea"/>
          <a:cs typeface="+mn-cs"/>
        </a:defRPr>
      </a:lvl2pPr>
      <a:lvl3pPr marL="1143000" indent="-228600" algn="l" rtl="0" eaLnBrk="1" latinLnBrk="0" hangingPunct="1">
        <a:spcBef>
          <a:spcPts val="600"/>
        </a:spcBef>
        <a:spcAft>
          <a:spcPts val="600"/>
        </a:spcAft>
        <a:buFont typeface="Arial"/>
        <a:buChar char="•"/>
        <a:defRPr lang="fr-FR" sz="2000" kern="1200">
          <a:solidFill>
            <a:schemeClr val="tx1"/>
          </a:solidFill>
          <a:latin typeface="+mn-lt"/>
          <a:ea typeface="+mn-ea"/>
          <a:cs typeface="+mn-cs"/>
        </a:defRPr>
      </a:lvl3pPr>
      <a:lvl4pPr marL="1600200" indent="-228600" algn="l" rtl="0" eaLnBrk="1" latinLnBrk="0" hangingPunct="1">
        <a:spcBef>
          <a:spcPts val="600"/>
        </a:spcBef>
        <a:spcAft>
          <a:spcPts val="600"/>
        </a:spcAft>
        <a:buFont typeface="Arial"/>
        <a:buChar char="–"/>
        <a:defRPr lang="fr-FR" sz="1800" kern="1200">
          <a:solidFill>
            <a:schemeClr val="tx1"/>
          </a:solidFill>
          <a:latin typeface="+mn-lt"/>
          <a:ea typeface="+mn-ea"/>
          <a:cs typeface="+mn-cs"/>
        </a:defRPr>
      </a:lvl4pPr>
      <a:lvl5pPr marL="2057400" indent="-228600" algn="l" rtl="0" eaLnBrk="1" latinLnBrk="0" hangingPunct="1">
        <a:spcBef>
          <a:spcPts val="600"/>
        </a:spcBef>
        <a:spcAft>
          <a:spcPts val="600"/>
        </a:spcAft>
        <a:buFont typeface="Arial"/>
        <a:buChar char="»"/>
        <a:defRPr lang="fr-FR" sz="1800" kern="1200">
          <a:solidFill>
            <a:schemeClr val="tx1"/>
          </a:solidFill>
          <a:latin typeface="+mn-lt"/>
          <a:ea typeface="+mn-ea"/>
          <a:cs typeface="+mn-cs"/>
        </a:defRPr>
      </a:lvl5pPr>
      <a:lvl6pPr marL="2514600" indent="-228600" algn="l" rtl="0" eaLnBrk="1" latinLnBrk="0" hangingPunct="1">
        <a:spcBef>
          <a:spcPct val="20000"/>
        </a:spcBef>
        <a:buFont typeface="Arial"/>
        <a:buChar char="•"/>
        <a:defRPr lang="fr-F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lang="fr-F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lang="fr-F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lang="fr-FR" sz="2000" kern="1200">
          <a:solidFill>
            <a:schemeClr val="tx1"/>
          </a:solidFill>
          <a:latin typeface="+mn-lt"/>
          <a:ea typeface="+mn-ea"/>
          <a:cs typeface="+mn-cs"/>
        </a:defRPr>
      </a:lvl9pPr>
    </p:bodyStyle>
    <p:otherStyle>
      <a:lvl1pPr marL="0" algn="l" rtl="0" eaLnBrk="1" latinLnBrk="0" hangingPunct="1">
        <a:defRPr lang="fr-FR" kern="1200">
          <a:solidFill>
            <a:schemeClr val="tx1"/>
          </a:solidFill>
          <a:latin typeface="+mn-lt"/>
          <a:ea typeface="+mn-ea"/>
          <a:cs typeface="+mn-cs"/>
        </a:defRPr>
      </a:lvl1pPr>
      <a:lvl2pPr marL="457200" algn="l" rtl="0" eaLnBrk="1" hangingPunct="1">
        <a:defRPr lang="fr-FR" kern="1200">
          <a:solidFill>
            <a:schemeClr val="tx1"/>
          </a:solidFill>
          <a:latin typeface="+mn-lt"/>
          <a:ea typeface="+mn-ea"/>
          <a:cs typeface="+mn-cs"/>
        </a:defRPr>
      </a:lvl2pPr>
      <a:lvl3pPr marL="914400" algn="l" rtl="0" eaLnBrk="1" hangingPunct="1">
        <a:defRPr lang="fr-FR" kern="1200">
          <a:solidFill>
            <a:schemeClr val="tx1"/>
          </a:solidFill>
          <a:latin typeface="+mn-lt"/>
          <a:ea typeface="+mn-ea"/>
          <a:cs typeface="+mn-cs"/>
        </a:defRPr>
      </a:lvl3pPr>
      <a:lvl4pPr marL="1371600" algn="l" rtl="0" eaLnBrk="1" hangingPunct="1">
        <a:defRPr lang="fr-FR" kern="1200">
          <a:solidFill>
            <a:schemeClr val="tx1"/>
          </a:solidFill>
          <a:latin typeface="+mn-lt"/>
          <a:ea typeface="+mn-ea"/>
          <a:cs typeface="+mn-cs"/>
        </a:defRPr>
      </a:lvl4pPr>
      <a:lvl5pPr marL="1828800" algn="l" rtl="0" eaLnBrk="1" hangingPunct="1">
        <a:defRPr lang="fr-FR" kern="1200">
          <a:solidFill>
            <a:schemeClr val="tx1"/>
          </a:solidFill>
          <a:latin typeface="+mn-lt"/>
          <a:ea typeface="+mn-ea"/>
          <a:cs typeface="+mn-cs"/>
        </a:defRPr>
      </a:lvl5pPr>
      <a:lvl6pPr marL="2286000" algn="l" rtl="0" eaLnBrk="1" hangingPunct="1">
        <a:defRPr lang="fr-FR" kern="1200">
          <a:solidFill>
            <a:schemeClr val="tx1"/>
          </a:solidFill>
          <a:latin typeface="+mn-lt"/>
          <a:ea typeface="+mn-ea"/>
          <a:cs typeface="+mn-cs"/>
        </a:defRPr>
      </a:lvl6pPr>
      <a:lvl7pPr marL="2743200" algn="l" rtl="0" eaLnBrk="1" hangingPunct="1">
        <a:defRPr lang="fr-FR" kern="1200">
          <a:solidFill>
            <a:schemeClr val="tx1"/>
          </a:solidFill>
          <a:latin typeface="+mn-lt"/>
          <a:ea typeface="+mn-ea"/>
          <a:cs typeface="+mn-cs"/>
        </a:defRPr>
      </a:lvl7pPr>
      <a:lvl8pPr marL="3200400" algn="l" rtl="0" eaLnBrk="1" hangingPunct="1">
        <a:defRPr lang="fr-FR" kern="1200">
          <a:solidFill>
            <a:schemeClr val="tx1"/>
          </a:solidFill>
          <a:latin typeface="+mn-lt"/>
          <a:ea typeface="+mn-ea"/>
          <a:cs typeface="+mn-cs"/>
        </a:defRPr>
      </a:lvl8pPr>
      <a:lvl9pPr marL="3657600" algn="l" rtl="0" eaLnBrk="1" hangingPunct="1">
        <a:defRPr lang="fr-F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media" Target="../media/media1.wmv"/><Relationship Id="rId2" Type="http://schemas.openxmlformats.org/officeDocument/2006/relationships/slideLayout" Target="../slideLayouts/slideLayout1.xml"/><Relationship Id="rId1" Type="http://schemas.openxmlformats.org/officeDocument/2006/relationships/video" Target="NULL" TargetMode="External"/><Relationship Id="rId4" Type="http://schemas.openxmlformats.org/officeDocument/2006/relationships/image" Target="../media/image1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8" Type="http://schemas.openxmlformats.org/officeDocument/2006/relationships/image" Target="../media/image27.jpeg"/><Relationship Id="rId13" Type="http://schemas.microsoft.com/office/2007/relationships/diagramDrawing" Target="../diagrams/drawing1.xml"/><Relationship Id="rId3" Type="http://schemas.openxmlformats.org/officeDocument/2006/relationships/image" Target="../media/image26.png"/><Relationship Id="rId7" Type="http://schemas.openxmlformats.org/officeDocument/2006/relationships/diagramColors" Target="../diagrams/colors1.xml"/><Relationship Id="rId12" Type="http://schemas.openxmlformats.org/officeDocument/2006/relationships/image" Target="../media/image3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QuickStyle" Target="../diagrams/quickStyle1.xml"/><Relationship Id="rId11" Type="http://schemas.openxmlformats.org/officeDocument/2006/relationships/image" Target="../media/image30.jpeg"/><Relationship Id="rId5" Type="http://schemas.openxmlformats.org/officeDocument/2006/relationships/diagramLayout" Target="../diagrams/layout1.xml"/><Relationship Id="rId10" Type="http://schemas.openxmlformats.org/officeDocument/2006/relationships/image" Target="../media/image29.jpeg"/><Relationship Id="rId4" Type="http://schemas.openxmlformats.org/officeDocument/2006/relationships/diagramData" Target="../diagrams/data1.xml"/><Relationship Id="rId9" Type="http://schemas.openxmlformats.org/officeDocument/2006/relationships/image" Target="../media/image2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16.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35.emf"/></Relationships>
</file>

<file path=ppt/slides/_rels/slide17.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2.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gif"/><Relationship Id="rId1" Type="http://schemas.openxmlformats.org/officeDocument/2006/relationships/slideLayout" Target="../slideLayouts/slideLayout7.xml"/><Relationship Id="rId4" Type="http://schemas.openxmlformats.org/officeDocument/2006/relationships/image" Target="../media/image18.gif"/></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43.jpeg"/><Relationship Id="rId4" Type="http://schemas.openxmlformats.org/officeDocument/2006/relationships/image" Target="../media/image42.jpeg"/></Relationships>
</file>

<file path=ppt/slides/_rels/slide31.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jpeg"/><Relationship Id="rId4" Type="http://schemas.openxmlformats.org/officeDocument/2006/relationships/image" Target="../media/image45.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3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1.xml"/><Relationship Id="rId5" Type="http://schemas.openxmlformats.org/officeDocument/2006/relationships/image" Target="../media/image21.emf"/><Relationship Id="rId4" Type="http://schemas.openxmlformats.org/officeDocument/2006/relationships/image" Target="../media/image20.jpeg"/></Relationships>
</file>

<file path=ppt/slides/_rels/slide4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ctrTitle"/>
          </p:nvPr>
        </p:nvSpPr>
        <p:spPr/>
        <p:txBody>
          <a:bodyPr/>
          <a:lstStyle/>
          <a:p>
            <a:endParaRPr lang="fr-FR" dirty="0"/>
          </a:p>
        </p:txBody>
      </p:sp>
      <p:sp>
        <p:nvSpPr>
          <p:cNvPr id="8" name="Sous-titre 7"/>
          <p:cNvSpPr>
            <a:spLocks noGrp="1"/>
          </p:cNvSpPr>
          <p:nvPr>
            <p:ph type="subTitle" idx="1"/>
          </p:nvPr>
        </p:nvSpPr>
        <p:spPr/>
        <p:txBody>
          <a:bodyPr/>
          <a:lstStyle/>
          <a:p>
            <a:endParaRPr lang="fr-FR" dirty="0"/>
          </a:p>
        </p:txBody>
      </p:sp>
      <p:pic>
        <p:nvPicPr>
          <p:cNvPr id="4" name="2222">
            <a:hlinkClick r:id="" action="ppaction://media"/>
          </p:cNvPr>
          <p:cNvPicPr>
            <a:picLocks noChangeAspect="1"/>
          </p:cNvPicPr>
          <p:nvPr>
            <a:videoFile r:link="rId1"/>
            <p:extLst>
              <p:ext uri="{DAA4B4D4-6D71-4841-9C94-3DE7FCFB9230}">
                <p14:media xmlns:p14="http://schemas.microsoft.com/office/powerpoint/2010/main" xmlns="" r:embed="rId3"/>
              </p:ext>
            </p:extLst>
          </p:nvPr>
        </p:nvPicPr>
        <p:blipFill>
          <a:blip r:embed="rId4"/>
          <a:stretch>
            <a:fillRect/>
          </a:stretch>
        </p:blipFill>
        <p:spPr>
          <a:xfrm>
            <a:off x="10510" y="10510"/>
            <a:ext cx="9144000" cy="6858000"/>
          </a:xfrm>
          <a:prstGeom prst="rect">
            <a:avLst/>
          </a:prstGeom>
        </p:spPr>
      </p:pic>
    </p:spTree>
    <p:extLst>
      <p:ext uri="{BB962C8B-B14F-4D97-AF65-F5344CB8AC3E}">
        <p14:creationId xmlns:p14="http://schemas.microsoft.com/office/powerpoint/2010/main" xmlns="" val="173359637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repeatCount="indefinite" fill="hold" display="0">
                  <p:stCondLst>
                    <p:cond delay="indefinite"/>
                  </p:stCondLst>
                </p:cTn>
                <p:tgtEl>
                  <p:spTgt spid="4"/>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rrondir un rectangle avec un coin diagonal 1"/>
          <p:cNvSpPr/>
          <p:nvPr/>
        </p:nvSpPr>
        <p:spPr>
          <a:xfrm>
            <a:off x="640739" y="221129"/>
            <a:ext cx="7092280" cy="562630"/>
          </a:xfrm>
          <a:prstGeom prst="round2DiagRect">
            <a:avLst>
              <a:gd name="adj1" fmla="val 50000"/>
              <a:gd name="adj2" fmla="val 0"/>
            </a:avLst>
          </a:prstGeom>
          <a:solidFill>
            <a:schemeClr val="accent2">
              <a:alpha val="30980"/>
            </a:schemeClr>
          </a:solidFill>
          <a:ln>
            <a:noFill/>
          </a:ln>
          <a:effectLst>
            <a:glow rad="139700">
              <a:schemeClr val="accent2">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a:spAutoFit/>
          </a:bodyPr>
          <a:lstStyle/>
          <a:p>
            <a:pPr marL="177800" lvl="0" algn="ctr"/>
            <a:r>
              <a:rPr lang="fr-FR" sz="2000" b="1" dirty="0">
                <a:effectLst>
                  <a:outerShdw blurRad="38100" dist="38100" dir="2700000" algn="tl">
                    <a:srgbClr val="000000">
                      <a:alpha val="43137"/>
                    </a:srgbClr>
                  </a:outerShdw>
                </a:effectLst>
                <a:latin typeface="Times New Roman" pitchFamily="18" charset="0"/>
                <a:cs typeface="Times New Roman" pitchFamily="18" charset="0"/>
              </a:rPr>
              <a:t>Revue générale sur les </a:t>
            </a:r>
            <a:r>
              <a:rPr lang="fr-FR" sz="2000" b="1" dirty="0" smtClean="0">
                <a:effectLst>
                  <a:outerShdw blurRad="38100" dist="38100" dir="2700000" algn="tl">
                    <a:srgbClr val="000000">
                      <a:alpha val="43137"/>
                    </a:srgbClr>
                  </a:outerShdw>
                </a:effectLst>
                <a:latin typeface="Times New Roman" pitchFamily="18" charset="0"/>
                <a:cs typeface="Times New Roman" pitchFamily="18" charset="0"/>
              </a:rPr>
              <a:t>granulats</a:t>
            </a:r>
            <a:endParaRPr lang="fr-FR" sz="20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Ellipse 2"/>
          <p:cNvSpPr/>
          <p:nvPr/>
        </p:nvSpPr>
        <p:spPr>
          <a:xfrm>
            <a:off x="618705" y="155028"/>
            <a:ext cx="432048" cy="562630"/>
          </a:xfrm>
          <a:prstGeom prst="ellipse">
            <a:avLst/>
          </a:prstGeom>
          <a:solidFill>
            <a:schemeClr val="accent4">
              <a:lumMod val="60000"/>
              <a:lumOff val="40000"/>
            </a:schemeClr>
          </a:solidFill>
          <a:ln w="34925" cap="flat" cmpd="sng" algn="ctr">
            <a:solidFill>
              <a:schemeClr val="tx1"/>
            </a:solidFill>
            <a:prstDash val="solid"/>
          </a:ln>
          <a:effectLst>
            <a:glow rad="228600">
              <a:schemeClr val="accent2">
                <a:satMod val="175000"/>
                <a:alpha val="40000"/>
              </a:schemeClr>
            </a:glow>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ysClr val="window" lastClr="FFFFFF"/>
              </a:solidFill>
              <a:effectLst>
                <a:glow rad="228600">
                  <a:schemeClr val="accent4">
                    <a:satMod val="175000"/>
                    <a:alpha val="40000"/>
                  </a:schemeClr>
                </a:glow>
              </a:effectLst>
              <a:uLnTx/>
              <a:uFillTx/>
              <a:latin typeface="Times New Roman" pitchFamily="18" charset="0"/>
              <a:cs typeface="Times New Roman" pitchFamily="18" charset="0"/>
            </a:endParaRPr>
          </a:p>
        </p:txBody>
      </p:sp>
      <p:sp>
        <p:nvSpPr>
          <p:cNvPr id="101377" name="Rectangle 1"/>
          <p:cNvSpPr>
            <a:spLocks noChangeArrowheads="1"/>
          </p:cNvSpPr>
          <p:nvPr/>
        </p:nvSpPr>
        <p:spPr bwMode="auto">
          <a:xfrm>
            <a:off x="418641" y="2049137"/>
            <a:ext cx="8416888"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algn="just" fontAlgn="base">
              <a:spcBef>
                <a:spcPct val="0"/>
              </a:spcBef>
              <a:spcAft>
                <a:spcPct val="0"/>
              </a:spcAft>
              <a:buFont typeface="Wingdings" pitchFamily="2" charset="2"/>
              <a:buChar char=""/>
              <a:tabLst>
                <a:tab pos="914400" algn="l"/>
              </a:tabLst>
            </a:pPr>
            <a:r>
              <a:rPr lang="fr-FR" sz="1200" dirty="0" smtClean="0">
                <a:latin typeface="Arial" pitchFamily="34" charset="0"/>
                <a:ea typeface="Times New Roman" pitchFamily="18" charset="0"/>
                <a:cs typeface="Arial" pitchFamily="34" charset="0"/>
              </a:rPr>
              <a:t> </a:t>
            </a:r>
            <a:r>
              <a:rPr lang="fr-FR" b="1" dirty="0" smtClean="0">
                <a:latin typeface="Times New Roman" pitchFamily="18" charset="0"/>
                <a:ea typeface="Times New Roman" pitchFamily="18" charset="0"/>
                <a:cs typeface="Times New Roman" pitchFamily="18" charset="0"/>
              </a:rPr>
              <a:t>L’ENG (Entreprise Nationale des Granulats) est une Société Par Actions (S.P.A.), 100% à capitaux publics. </a:t>
            </a:r>
            <a:endParaRPr lang="fr-FR" b="1" dirty="0" smtClean="0">
              <a:latin typeface="Times New Roman" pitchFamily="18" charset="0"/>
              <a:cs typeface="Times New Roman" pitchFamily="18" charset="0"/>
            </a:endParaRPr>
          </a:p>
          <a:p>
            <a:pPr lvl="0" eaLnBrk="0" fontAlgn="base" hangingPunct="0">
              <a:spcBef>
                <a:spcPct val="0"/>
              </a:spcBef>
              <a:spcAft>
                <a:spcPct val="0"/>
              </a:spcAft>
              <a:tabLst>
                <a:tab pos="914400" algn="l"/>
              </a:tabLst>
            </a:pPr>
            <a:endParaRPr lang="fr-FR" b="1" dirty="0" smtClean="0">
              <a:latin typeface="Times New Roman" pitchFamily="18" charset="0"/>
              <a:cs typeface="Times New Roman" pitchFamily="18" charset="0"/>
            </a:endParaRPr>
          </a:p>
          <a:p>
            <a:pPr lvl="1" algn="just" fontAlgn="base">
              <a:spcBef>
                <a:spcPct val="0"/>
              </a:spcBef>
              <a:spcAft>
                <a:spcPct val="0"/>
              </a:spcAft>
              <a:buFont typeface="Wingdings" pitchFamily="2" charset="2"/>
              <a:buChar char=""/>
              <a:tabLst>
                <a:tab pos="914400" algn="l"/>
              </a:tabLst>
            </a:pPr>
            <a:r>
              <a:rPr lang="fr-FR" b="1" dirty="0" smtClean="0">
                <a:latin typeface="Times New Roman" pitchFamily="18" charset="0"/>
                <a:ea typeface="Times New Roman" pitchFamily="18" charset="0"/>
                <a:cs typeface="Times New Roman" pitchFamily="18" charset="0"/>
              </a:rPr>
              <a:t>L’ENG faites  une étude de production </a:t>
            </a:r>
            <a:r>
              <a:rPr lang="fr-FR" b="1" dirty="0" smtClean="0">
                <a:latin typeface="Times New Roman" pitchFamily="18" charset="0"/>
                <a:cs typeface="Times New Roman" pitchFamily="18" charset="0"/>
              </a:rPr>
              <a:t>des granulats dans l’Algérie</a:t>
            </a:r>
            <a:r>
              <a:rPr lang="fr-FR" b="1" dirty="0" smtClean="0">
                <a:latin typeface="Times New Roman" pitchFamily="18" charset="0"/>
                <a:ea typeface="Times New Roman" pitchFamily="18" charset="0"/>
                <a:cs typeface="Times New Roman" pitchFamily="18" charset="0"/>
              </a:rPr>
              <a:t> et enregistrée les résultats suivants:</a:t>
            </a:r>
          </a:p>
          <a:p>
            <a:pPr lvl="1">
              <a:buFont typeface="Arial" pitchFamily="34" charset="0"/>
              <a:buChar char="•"/>
            </a:pPr>
            <a:r>
              <a:rPr lang="fr-FR" b="1" dirty="0" smtClean="0">
                <a:latin typeface="Times New Roman" pitchFamily="18" charset="0"/>
                <a:ea typeface="Times New Roman" pitchFamily="18" charset="0"/>
                <a:cs typeface="Times New Roman" pitchFamily="18" charset="0"/>
              </a:rPr>
              <a:t> </a:t>
            </a:r>
            <a:r>
              <a:rPr lang="fr-FR" b="1" dirty="0" smtClean="0">
                <a:latin typeface="Times New Roman" pitchFamily="18" charset="0"/>
                <a:cs typeface="Times New Roman" pitchFamily="18" charset="0"/>
              </a:rPr>
              <a:t>Granulats : </a:t>
            </a:r>
          </a:p>
          <a:p>
            <a:pPr lvl="2"/>
            <a:r>
              <a:rPr lang="fr-FR" b="1" dirty="0" smtClean="0">
                <a:latin typeface="Times New Roman" pitchFamily="18" charset="0"/>
                <a:cs typeface="Times New Roman" pitchFamily="18" charset="0"/>
              </a:rPr>
              <a:t>-2007 :   9 millions de tonnes </a:t>
            </a:r>
          </a:p>
          <a:p>
            <a:pPr lvl="2"/>
            <a:r>
              <a:rPr lang="fr-FR" b="1" dirty="0" smtClean="0">
                <a:latin typeface="Times New Roman" pitchFamily="18" charset="0"/>
                <a:cs typeface="Times New Roman" pitchFamily="18" charset="0"/>
              </a:rPr>
              <a:t>-2008 : 10 millions de tonnes   </a:t>
            </a:r>
          </a:p>
          <a:p>
            <a:pPr lvl="2"/>
            <a:r>
              <a:rPr lang="fr-FR" b="1" dirty="0" smtClean="0">
                <a:latin typeface="Times New Roman" pitchFamily="18" charset="0"/>
                <a:cs typeface="Times New Roman" pitchFamily="18" charset="0"/>
              </a:rPr>
              <a:t>-2010 : 12 - 13 millions de tonnes </a:t>
            </a:r>
          </a:p>
          <a:p>
            <a:pPr marL="457200" marR="0" lvl="1" indent="0" algn="just" defTabSz="914400" rtl="0" eaLnBrk="1" fontAlgn="base" latinLnBrk="0" hangingPunct="1">
              <a:lnSpc>
                <a:spcPct val="100000"/>
              </a:lnSpc>
              <a:spcBef>
                <a:spcPct val="0"/>
              </a:spcBef>
              <a:spcAft>
                <a:spcPct val="0"/>
              </a:spcAft>
              <a:buClrTx/>
              <a:buSzTx/>
              <a:buFont typeface="Arial" pitchFamily="34" charset="0"/>
              <a:buChar char="•"/>
              <a:tabLst>
                <a:tab pos="914400" algn="l"/>
              </a:tabLst>
            </a:pPr>
            <a:endPar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457200" marR="0" lvl="1" indent="0" algn="just" defTabSz="914400" rtl="0" eaLnBrk="1" fontAlgn="base" latinLnBrk="0" hangingPunct="1">
              <a:lnSpc>
                <a:spcPct val="100000"/>
              </a:lnSpc>
              <a:spcBef>
                <a:spcPct val="0"/>
              </a:spcBef>
              <a:spcAft>
                <a:spcPct val="0"/>
              </a:spcAft>
              <a:buClrTx/>
              <a:buSzTx/>
              <a:buFont typeface="Wingdings" pitchFamily="2" charset="2"/>
              <a:buChar char=""/>
              <a:tabLst>
                <a:tab pos="914400" algn="l"/>
              </a:tabLst>
            </a:pPr>
            <a:endParaRPr lang="fr-FR" sz="1200" dirty="0" smtClean="0">
              <a:latin typeface="Arial" pitchFamily="34" charset="0"/>
              <a:ea typeface="Times New Roman" pitchFamily="18" charset="0"/>
              <a:cs typeface="Arial" pitchFamily="34" charset="0"/>
            </a:endParaRPr>
          </a:p>
        </p:txBody>
      </p:sp>
      <p:sp>
        <p:nvSpPr>
          <p:cNvPr id="7" name="Rectangle 6"/>
          <p:cNvSpPr/>
          <p:nvPr/>
        </p:nvSpPr>
        <p:spPr>
          <a:xfrm>
            <a:off x="1412840" y="1602821"/>
            <a:ext cx="6085640" cy="369332"/>
          </a:xfrm>
          <a:prstGeom prst="rect">
            <a:avLst/>
          </a:prstGeom>
        </p:spPr>
        <p:txBody>
          <a:bodyPr wrap="none">
            <a:spAutoFit/>
          </a:bodyPr>
          <a:lstStyle/>
          <a:p>
            <a:r>
              <a:rPr lang="fr-FR" b="1" dirty="0" smtClean="0">
                <a:latin typeface="Times New Roman" pitchFamily="18" charset="0"/>
                <a:cs typeface="Times New Roman" pitchFamily="18" charset="0"/>
              </a:rPr>
              <a:t>Production des granulats dans l’Algérie (étude du L’ENG) </a:t>
            </a:r>
            <a:r>
              <a:rPr lang="fr-FR" b="1" dirty="0" smtClean="0"/>
              <a:t> :</a:t>
            </a:r>
          </a:p>
        </p:txBody>
      </p:sp>
      <p:sp>
        <p:nvSpPr>
          <p:cNvPr id="8" name="Rectangle 7"/>
          <p:cNvSpPr/>
          <p:nvPr/>
        </p:nvSpPr>
        <p:spPr>
          <a:xfrm>
            <a:off x="2841760" y="1316382"/>
            <a:ext cx="3365088" cy="369332"/>
          </a:xfrm>
          <a:prstGeom prst="rect">
            <a:avLst/>
          </a:prstGeom>
        </p:spPr>
        <p:txBody>
          <a:bodyPr wrap="none">
            <a:spAutoFit/>
          </a:bodyPr>
          <a:lstStyle/>
          <a:p>
            <a:r>
              <a:rPr lang="fr-FR" b="1" dirty="0" smtClean="0">
                <a:latin typeface="Times New Roman" pitchFamily="18" charset="0"/>
                <a:cs typeface="Times New Roman" pitchFamily="18" charset="0"/>
              </a:rPr>
              <a:t>Origine des granulats en Algérie</a:t>
            </a:r>
            <a:endParaRPr lang="fr-FR" b="1" dirty="0">
              <a:latin typeface="Times New Roman" pitchFamily="18" charset="0"/>
              <a:cs typeface="Times New Roman" pitchFamily="18" charset="0"/>
            </a:endParaRPr>
          </a:p>
        </p:txBody>
      </p:sp>
      <p:graphicFrame>
        <p:nvGraphicFramePr>
          <p:cNvPr id="9" name="Tableau 8"/>
          <p:cNvGraphicFramePr>
            <a:graphicFrameLocks noGrp="1"/>
          </p:cNvGraphicFramePr>
          <p:nvPr/>
        </p:nvGraphicFramePr>
        <p:xfrm>
          <a:off x="1112704" y="2176199"/>
          <a:ext cx="6786390" cy="2667000"/>
        </p:xfrm>
        <a:graphic>
          <a:graphicData uri="http://schemas.openxmlformats.org/drawingml/2006/table">
            <a:tbl>
              <a:tblPr/>
              <a:tblGrid>
                <a:gridCol w="6786390"/>
              </a:tblGrid>
              <a:tr h="0">
                <a:tc>
                  <a:txBody>
                    <a:bodyPr/>
                    <a:lstStyle/>
                    <a:p>
                      <a:pPr marL="457200" indent="180340">
                        <a:lnSpc>
                          <a:spcPct val="150000"/>
                        </a:lnSpc>
                        <a:spcBef>
                          <a:spcPts val="1200"/>
                        </a:spcBef>
                        <a:spcAft>
                          <a:spcPts val="0"/>
                        </a:spcAft>
                        <a:tabLst>
                          <a:tab pos="3905250" algn="l"/>
                        </a:tabLst>
                      </a:pPr>
                      <a:r>
                        <a:rPr lang="fr-FR" sz="1800" b="1" dirty="0">
                          <a:solidFill>
                            <a:srgbClr val="000000"/>
                          </a:solidFill>
                          <a:latin typeface="Times New Roman"/>
                          <a:ea typeface="Times New Roman"/>
                          <a:cs typeface="Arial"/>
                        </a:rPr>
                        <a:t>ALLUVIONS                                                             11%</a:t>
                      </a:r>
                      <a:endParaRPr lang="fr-FR" sz="1800" dirty="0">
                        <a:latin typeface="Calibri"/>
                        <a:ea typeface="Times New Roman"/>
                        <a:cs typeface="Arial"/>
                      </a:endParaRPr>
                    </a:p>
                    <a:p>
                      <a:pPr marL="457200" indent="180340" algn="just">
                        <a:lnSpc>
                          <a:spcPct val="150000"/>
                        </a:lnSpc>
                        <a:spcBef>
                          <a:spcPts val="1200"/>
                        </a:spcBef>
                        <a:spcAft>
                          <a:spcPts val="0"/>
                        </a:spcAft>
                        <a:tabLst>
                          <a:tab pos="3905250" algn="l"/>
                        </a:tabLst>
                      </a:pPr>
                      <a:r>
                        <a:rPr lang="fr-FR" sz="1800" b="1" dirty="0">
                          <a:solidFill>
                            <a:srgbClr val="000000"/>
                          </a:solidFill>
                          <a:latin typeface="Times New Roman"/>
                          <a:ea typeface="Times New Roman"/>
                          <a:cs typeface="Arial"/>
                        </a:rPr>
                        <a:t>ROCHES MASSIVES                                               89%</a:t>
                      </a:r>
                      <a:endParaRPr lang="fr-FR" sz="1800" dirty="0">
                        <a:latin typeface="Calibri"/>
                        <a:ea typeface="Times New Roman"/>
                        <a:cs typeface="Arial"/>
                      </a:endParaRPr>
                    </a:p>
                    <a:p>
                      <a:pPr marL="457200" indent="180340" algn="just">
                        <a:lnSpc>
                          <a:spcPct val="150000"/>
                        </a:lnSpc>
                        <a:spcBef>
                          <a:spcPts val="1200"/>
                        </a:spcBef>
                        <a:spcAft>
                          <a:spcPts val="0"/>
                        </a:spcAft>
                        <a:tabLst>
                          <a:tab pos="3905250" algn="l"/>
                        </a:tabLst>
                      </a:pPr>
                      <a:r>
                        <a:rPr lang="fr-FR" sz="1800" b="1" dirty="0">
                          <a:solidFill>
                            <a:srgbClr val="000000"/>
                          </a:solidFill>
                          <a:latin typeface="Times New Roman"/>
                          <a:ea typeface="Times New Roman"/>
                          <a:cs typeface="Arial"/>
                        </a:rPr>
                        <a:t>                                                        DONT </a:t>
                      </a:r>
                      <a:endParaRPr lang="fr-FR" sz="1800" dirty="0">
                        <a:latin typeface="Calibri"/>
                        <a:ea typeface="Times New Roman"/>
                        <a:cs typeface="Arial"/>
                      </a:endParaRPr>
                    </a:p>
                    <a:p>
                      <a:pPr marL="457200" indent="180340" algn="just">
                        <a:lnSpc>
                          <a:spcPct val="150000"/>
                        </a:lnSpc>
                        <a:spcBef>
                          <a:spcPts val="1200"/>
                        </a:spcBef>
                        <a:spcAft>
                          <a:spcPts val="0"/>
                        </a:spcAft>
                        <a:tabLst>
                          <a:tab pos="3905250" algn="l"/>
                        </a:tabLst>
                      </a:pPr>
                      <a:r>
                        <a:rPr lang="fr-FR" sz="1800" b="1" dirty="0">
                          <a:solidFill>
                            <a:srgbClr val="000000"/>
                          </a:solidFill>
                          <a:latin typeface="Times New Roman"/>
                          <a:ea typeface="Times New Roman"/>
                          <a:cs typeface="Arial"/>
                        </a:rPr>
                        <a:t>CALCAIRES                                                             82%</a:t>
                      </a:r>
                      <a:endParaRPr lang="fr-FR" sz="1800" dirty="0">
                        <a:latin typeface="Calibri"/>
                        <a:ea typeface="Times New Roman"/>
                        <a:cs typeface="Arial"/>
                      </a:endParaRPr>
                    </a:p>
                    <a:p>
                      <a:pPr marL="457200" indent="180340" algn="just">
                        <a:lnSpc>
                          <a:spcPct val="150000"/>
                        </a:lnSpc>
                        <a:spcBef>
                          <a:spcPts val="1200"/>
                        </a:spcBef>
                        <a:spcAft>
                          <a:spcPts val="0"/>
                        </a:spcAft>
                        <a:tabLst>
                          <a:tab pos="3905250" algn="l"/>
                        </a:tabLst>
                      </a:pPr>
                      <a:r>
                        <a:rPr lang="fr-FR" sz="1800" b="1" dirty="0">
                          <a:solidFill>
                            <a:srgbClr val="000000"/>
                          </a:solidFill>
                          <a:latin typeface="Times New Roman"/>
                          <a:ea typeface="Times New Roman"/>
                          <a:cs typeface="Arial"/>
                        </a:rPr>
                        <a:t>ERUPTIVES                                                              07%</a:t>
                      </a:r>
                      <a:endParaRPr lang="fr-FR" sz="1800"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to="" calcmode="lin" valueType="num">
                                      <p:cBhvr>
                                        <p:cTn id="10" dur="1" fill="hold"/>
                                        <p:tgtEl>
                                          <p:spTgt spid="4"/>
                                        </p:tgtEl>
                                        <p:attrNameLst>
                                          <p:attrName/>
                                        </p:attrNameLst>
                                      </p:cBhvr>
                                    </p:anim>
                                  </p:childTnLst>
                                </p:cTn>
                              </p:par>
                              <p:par>
                                <p:cTn id="11" presetID="37"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anim calcmode="lin" valueType="num">
                                      <p:cBhvr>
                                        <p:cTn id="14" dur="500" fill="hold"/>
                                        <p:tgtEl>
                                          <p:spTgt spid="8"/>
                                        </p:tgtEl>
                                        <p:attrNameLst>
                                          <p:attrName>ppt_x</p:attrName>
                                        </p:attrNameLst>
                                      </p:cBhvr>
                                      <p:tavLst>
                                        <p:tav tm="0">
                                          <p:val>
                                            <p:strVal val="#ppt_x"/>
                                          </p:val>
                                        </p:tav>
                                        <p:tav tm="100000">
                                          <p:val>
                                            <p:strVal val="#ppt_x"/>
                                          </p:val>
                                        </p:tav>
                                      </p:tavLst>
                                    </p:anim>
                                    <p:anim calcmode="lin" valueType="num">
                                      <p:cBhvr>
                                        <p:cTn id="15" dur="450" decel="100000" fill="hold"/>
                                        <p:tgtEl>
                                          <p:spTgt spid="8"/>
                                        </p:tgtEl>
                                        <p:attrNameLst>
                                          <p:attrName>ppt_y</p:attrName>
                                        </p:attrNameLst>
                                      </p:cBhvr>
                                      <p:tavLst>
                                        <p:tav tm="0">
                                          <p:val>
                                            <p:strVal val="#ppt_y+1"/>
                                          </p:val>
                                        </p:tav>
                                        <p:tav tm="100000">
                                          <p:val>
                                            <p:strVal val="#ppt_y-.03"/>
                                          </p:val>
                                        </p:tav>
                                      </p:tavLst>
                                    </p:anim>
                                    <p:anim calcmode="lin" valueType="num">
                                      <p:cBhvr>
                                        <p:cTn id="16" dur="50" accel="100000" fill="hold">
                                          <p:stCondLst>
                                            <p:cond delay="450"/>
                                          </p:stCondLst>
                                        </p:cTn>
                                        <p:tgtEl>
                                          <p:spTgt spid="8"/>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anim calcmode="lin" valueType="num">
                                      <p:cBhvr>
                                        <p:cTn id="20" dur="500" fill="hold"/>
                                        <p:tgtEl>
                                          <p:spTgt spid="9"/>
                                        </p:tgtEl>
                                        <p:attrNameLst>
                                          <p:attrName>ppt_x</p:attrName>
                                        </p:attrNameLst>
                                      </p:cBhvr>
                                      <p:tavLst>
                                        <p:tav tm="0">
                                          <p:val>
                                            <p:strVal val="#ppt_x"/>
                                          </p:val>
                                        </p:tav>
                                        <p:tav tm="100000">
                                          <p:val>
                                            <p:strVal val="#ppt_x"/>
                                          </p:val>
                                        </p:tav>
                                      </p:tavLst>
                                    </p:anim>
                                    <p:anim calcmode="lin" valueType="num">
                                      <p:cBhvr>
                                        <p:cTn id="21" dur="450" decel="100000" fill="hold"/>
                                        <p:tgtEl>
                                          <p:spTgt spid="9"/>
                                        </p:tgtEl>
                                        <p:attrNameLst>
                                          <p:attrName>ppt_y</p:attrName>
                                        </p:attrNameLst>
                                      </p:cBhvr>
                                      <p:tavLst>
                                        <p:tav tm="0">
                                          <p:val>
                                            <p:strVal val="#ppt_y+1"/>
                                          </p:val>
                                        </p:tav>
                                        <p:tav tm="100000">
                                          <p:val>
                                            <p:strVal val="#ppt_y-.03"/>
                                          </p:val>
                                        </p:tav>
                                      </p:tavLst>
                                    </p:anim>
                                    <p:anim calcmode="lin" valueType="num">
                                      <p:cBhvr>
                                        <p:cTn id="22" dur="50" accel="100000" fill="hold">
                                          <p:stCondLst>
                                            <p:cond delay="45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xit" presetSubtype="4" fill="hold" grpId="1" nodeType="clickEffect">
                                  <p:stCondLst>
                                    <p:cond delay="0"/>
                                  </p:stCondLst>
                                  <p:childTnLst>
                                    <p:anim calcmode="lin" valueType="num">
                                      <p:cBhvr additive="base">
                                        <p:cTn id="26" dur="500"/>
                                        <p:tgtEl>
                                          <p:spTgt spid="8"/>
                                        </p:tgtEl>
                                        <p:attrNameLst>
                                          <p:attrName>ppt_x</p:attrName>
                                        </p:attrNameLst>
                                      </p:cBhvr>
                                      <p:tavLst>
                                        <p:tav tm="0">
                                          <p:val>
                                            <p:strVal val="ppt_x"/>
                                          </p:val>
                                        </p:tav>
                                        <p:tav tm="100000">
                                          <p:val>
                                            <p:strVal val="ppt_x"/>
                                          </p:val>
                                        </p:tav>
                                      </p:tavLst>
                                    </p:anim>
                                    <p:anim calcmode="lin" valueType="num">
                                      <p:cBhvr additive="base">
                                        <p:cTn id="27" dur="500"/>
                                        <p:tgtEl>
                                          <p:spTgt spid="8"/>
                                        </p:tgtEl>
                                        <p:attrNameLst>
                                          <p:attrName>ppt_y</p:attrName>
                                        </p:attrNameLst>
                                      </p:cBhvr>
                                      <p:tavLst>
                                        <p:tav tm="0">
                                          <p:val>
                                            <p:strVal val="ppt_y"/>
                                          </p:val>
                                        </p:tav>
                                        <p:tav tm="100000">
                                          <p:val>
                                            <p:strVal val="1+ppt_h/2"/>
                                          </p:val>
                                        </p:tav>
                                      </p:tavLst>
                                    </p:anim>
                                    <p:set>
                                      <p:cBhvr>
                                        <p:cTn id="28" dur="1" fill="hold">
                                          <p:stCondLst>
                                            <p:cond delay="499"/>
                                          </p:stCondLst>
                                        </p:cTn>
                                        <p:tgtEl>
                                          <p:spTgt spid="8"/>
                                        </p:tgtEl>
                                        <p:attrNameLst>
                                          <p:attrName>style.visibility</p:attrName>
                                        </p:attrNameLst>
                                      </p:cBhvr>
                                      <p:to>
                                        <p:strVal val="hidden"/>
                                      </p:to>
                                    </p:set>
                                  </p:childTnLst>
                                </p:cTn>
                              </p:par>
                              <p:par>
                                <p:cTn id="29" presetID="2" presetClass="exit" presetSubtype="4" fill="hold" nodeType="withEffect">
                                  <p:stCondLst>
                                    <p:cond delay="0"/>
                                  </p:stCondLst>
                                  <p:childTnLst>
                                    <p:anim calcmode="lin" valueType="num">
                                      <p:cBhvr additive="base">
                                        <p:cTn id="30" dur="500"/>
                                        <p:tgtEl>
                                          <p:spTgt spid="9"/>
                                        </p:tgtEl>
                                        <p:attrNameLst>
                                          <p:attrName>ppt_x</p:attrName>
                                        </p:attrNameLst>
                                      </p:cBhvr>
                                      <p:tavLst>
                                        <p:tav tm="0">
                                          <p:val>
                                            <p:strVal val="ppt_x"/>
                                          </p:val>
                                        </p:tav>
                                        <p:tav tm="100000">
                                          <p:val>
                                            <p:strVal val="ppt_x"/>
                                          </p:val>
                                        </p:tav>
                                      </p:tavLst>
                                    </p:anim>
                                    <p:anim calcmode="lin" valueType="num">
                                      <p:cBhvr additive="base">
                                        <p:cTn id="31" dur="500"/>
                                        <p:tgtEl>
                                          <p:spTgt spid="9"/>
                                        </p:tgtEl>
                                        <p:attrNameLst>
                                          <p:attrName>ppt_y</p:attrName>
                                        </p:attrNameLst>
                                      </p:cBhvr>
                                      <p:tavLst>
                                        <p:tav tm="0">
                                          <p:val>
                                            <p:strVal val="ppt_y"/>
                                          </p:val>
                                        </p:tav>
                                        <p:tav tm="100000">
                                          <p:val>
                                            <p:strVal val="1+ppt_h/2"/>
                                          </p:val>
                                        </p:tav>
                                      </p:tavLst>
                                    </p:anim>
                                    <p:set>
                                      <p:cBhvr>
                                        <p:cTn id="32" dur="1" fill="hold">
                                          <p:stCondLst>
                                            <p:cond delay="499"/>
                                          </p:stCondLst>
                                        </p:cTn>
                                        <p:tgtEl>
                                          <p:spTgt spid="9"/>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 to="" calcmode="lin" valueType="num">
                                      <p:cBhvr>
                                        <p:cTn id="37" dur="1" fill="hold"/>
                                        <p:tgtEl>
                                          <p:spTgt spid="7"/>
                                        </p:tgtEl>
                                        <p:attrNameLst>
                                          <p:attrName/>
                                        </p:attrNameLst>
                                      </p:cBhvr>
                                    </p:anim>
                                  </p:childTnLst>
                                </p:cTn>
                              </p:par>
                              <p:par>
                                <p:cTn id="38" presetID="24" presetClass="entr" presetSubtype="0" fill="hold" grpId="0" nodeType="withEffect">
                                  <p:stCondLst>
                                    <p:cond delay="0"/>
                                  </p:stCondLst>
                                  <p:childTnLst>
                                    <p:set>
                                      <p:cBhvr>
                                        <p:cTn id="39" dur="1" fill="hold">
                                          <p:stCondLst>
                                            <p:cond delay="0"/>
                                          </p:stCondLst>
                                        </p:cTn>
                                        <p:tgtEl>
                                          <p:spTgt spid="101377"/>
                                        </p:tgtEl>
                                        <p:attrNameLst>
                                          <p:attrName>style.visibility</p:attrName>
                                        </p:attrNameLst>
                                      </p:cBhvr>
                                      <p:to>
                                        <p:strVal val="visible"/>
                                      </p:to>
                                    </p:set>
                                    <p:anim to="" calcmode="lin" valueType="num">
                                      <p:cBhvr>
                                        <p:cTn id="40" dur="1" fill="hold"/>
                                        <p:tgtEl>
                                          <p:spTgt spid="10137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01377" grpId="0"/>
      <p:bldP spid="7" grpId="0"/>
      <p:bldP spid="8" grpId="0"/>
      <p:bldP spid="8"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2"/>
          <p:cNvSpPr>
            <a:spLocks noGrp="1"/>
          </p:cNvSpPr>
          <p:nvPr>
            <p:ph type="body" idx="1"/>
          </p:nvPr>
        </p:nvSpPr>
        <p:spPr>
          <a:noFill/>
        </p:spPr>
        <p:txBody>
          <a:bodyPr>
            <a:normAutofit lnSpcReduction="10000"/>
          </a:bodyPr>
          <a:lstStyle/>
          <a:p>
            <a:pPr algn="ctr"/>
            <a:r>
              <a:rPr sz="4800" b="1" cap="all" smtClean="0">
                <a:ln w="9000" cmpd="sng">
                  <a:solidFill>
                    <a:schemeClr val="tx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ambria" pitchFamily="18" charset="0"/>
                <a:cs typeface="Times New Roman" pitchFamily="18" charset="0"/>
              </a:rPr>
              <a:t>Partie Ii</a:t>
            </a:r>
            <a:r>
              <a:rPr sz="4800" smtClean="0">
                <a:ln>
                  <a:solidFill>
                    <a:schemeClr val="tx1"/>
                  </a:solidFill>
                </a:ln>
                <a:solidFill>
                  <a:srgbClr val="262626"/>
                </a:solidFill>
                <a:latin typeface="Times New Roman" pitchFamily="18" charset="0"/>
                <a:ea typeface="Adobe Fan Heiti Std B" pitchFamily="34" charset="-128"/>
                <a:cs typeface="Times New Roman" pitchFamily="18" charset="0"/>
              </a:rPr>
              <a:t>:</a:t>
            </a:r>
            <a:r>
              <a:rPr sz="4800" b="1" i="1" smtClean="0"/>
              <a:t> Les constituants du béton</a:t>
            </a:r>
            <a:r>
              <a:rPr sz="4800" b="1" i="1" smtClean="0">
                <a:ln>
                  <a:solidFill>
                    <a:srgbClr val="0000FF"/>
                  </a:solidFill>
                </a:ln>
                <a:effectLst>
                  <a:reflection blurRad="6350" stA="55000" endA="300" endPos="45500" dir="5400000" sy="-100000" algn="bl" rotWithShape="0"/>
                </a:effectLst>
                <a:cs typeface="Times New Roman" pitchFamily="18" charset="0"/>
              </a:rPr>
              <a:t> </a:t>
            </a:r>
            <a:endParaRPr sz="4800" i="1" smtClean="0">
              <a:ln>
                <a:solidFill>
                  <a:schemeClr val="tx1"/>
                </a:solidFill>
              </a:ln>
              <a:effectLst/>
              <a:cs typeface="Times New Roman" pitchFamily="18" charset="0"/>
            </a:endParaRPr>
          </a:p>
          <a:p>
            <a:endParaRPr lang="fr-FR" sz="48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iterate type="lt">
                                    <p:tmPct val="10000"/>
                                  </p:iterate>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rrondir un rectangle avec un coin diagonal 1"/>
          <p:cNvSpPr/>
          <p:nvPr/>
        </p:nvSpPr>
        <p:spPr>
          <a:xfrm>
            <a:off x="618705" y="155028"/>
            <a:ext cx="7092280" cy="562630"/>
          </a:xfrm>
          <a:prstGeom prst="round2DiagRect">
            <a:avLst>
              <a:gd name="adj1" fmla="val 50000"/>
              <a:gd name="adj2" fmla="val 0"/>
            </a:avLst>
          </a:prstGeom>
          <a:solidFill>
            <a:schemeClr val="accent2">
              <a:alpha val="30980"/>
            </a:schemeClr>
          </a:solidFill>
          <a:ln>
            <a:noFill/>
          </a:ln>
          <a:effectLst>
            <a:glow rad="139700">
              <a:schemeClr val="accent2">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a:spAutoFit/>
          </a:bodyPr>
          <a:lstStyle/>
          <a:p>
            <a:pPr marL="177800" algn="ctr"/>
            <a:r>
              <a:rPr lang="fr-FR" sz="2000" b="1" dirty="0" smtClean="0">
                <a:solidFill>
                  <a:srgbClr val="262626"/>
                </a:solidFill>
                <a:effectLst>
                  <a:outerShdw blurRad="38100" dist="38100" dir="2700000" algn="tl">
                    <a:srgbClr val="000000">
                      <a:alpha val="43137"/>
                    </a:srgbClr>
                  </a:outerShdw>
                </a:effectLst>
                <a:latin typeface="Times New Roman" pitchFamily="18" charset="0"/>
                <a:cs typeface="Times New Roman" pitchFamily="18" charset="0"/>
              </a:rPr>
              <a:t>Les constituants du béton </a:t>
            </a:r>
            <a:endParaRPr lang="fr-FR" sz="2000" b="1" dirty="0">
              <a:solidFill>
                <a:srgbClr val="262626"/>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Ellipse 2"/>
          <p:cNvSpPr/>
          <p:nvPr/>
        </p:nvSpPr>
        <p:spPr>
          <a:xfrm>
            <a:off x="618705" y="155028"/>
            <a:ext cx="432048" cy="562630"/>
          </a:xfrm>
          <a:prstGeom prst="ellipse">
            <a:avLst/>
          </a:prstGeom>
          <a:solidFill>
            <a:schemeClr val="accent4">
              <a:lumMod val="60000"/>
              <a:lumOff val="40000"/>
            </a:schemeClr>
          </a:solidFill>
          <a:ln w="34925" cap="flat" cmpd="sng" algn="ctr">
            <a:solidFill>
              <a:schemeClr val="tx1"/>
            </a:solidFill>
            <a:prstDash val="solid"/>
          </a:ln>
          <a:effectLst>
            <a:glow rad="228600">
              <a:schemeClr val="accent2">
                <a:satMod val="175000"/>
                <a:alpha val="40000"/>
              </a:schemeClr>
            </a:glow>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txBody>
          <a:bodyPr rtlCol="0" anchor="ctr"/>
          <a:lstStyle/>
          <a:p>
            <a:pPr algn="ctr">
              <a:defRPr/>
            </a:pPr>
            <a:endParaRPr lang="fr-FR" b="1" kern="0" dirty="0">
              <a:solidFill>
                <a:sysClr val="window" lastClr="FFFFFF"/>
              </a:solidFill>
              <a:effectLst>
                <a:glow rad="228600">
                  <a:srgbClr val="00B0F0">
                    <a:satMod val="175000"/>
                    <a:alpha val="40000"/>
                  </a:srgbClr>
                </a:glow>
              </a:effectLst>
              <a:latin typeface="Times New Roman" pitchFamily="18" charset="0"/>
              <a:cs typeface="Times New Roman" pitchFamily="18" charset="0"/>
            </a:endParaRPr>
          </a:p>
        </p:txBody>
      </p:sp>
      <p:sp>
        <p:nvSpPr>
          <p:cNvPr id="8" name="Text Box 31"/>
          <p:cNvSpPr txBox="1">
            <a:spLocks noChangeArrowheads="1"/>
          </p:cNvSpPr>
          <p:nvPr/>
        </p:nvSpPr>
        <p:spPr bwMode="gray">
          <a:xfrm>
            <a:off x="526413" y="946836"/>
            <a:ext cx="355462"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400" b="1" dirty="0">
                <a:solidFill>
                  <a:srgbClr val="FFFFFF"/>
                </a:solidFill>
                <a:latin typeface="Times New Roman" pitchFamily="18" charset="0"/>
                <a:cs typeface="Times New Roman" pitchFamily="18" charset="0"/>
              </a:rPr>
              <a:t>1</a:t>
            </a:r>
          </a:p>
        </p:txBody>
      </p:sp>
      <p:sp>
        <p:nvSpPr>
          <p:cNvPr id="11" name="Plaque 10"/>
          <p:cNvSpPr/>
          <p:nvPr/>
        </p:nvSpPr>
        <p:spPr>
          <a:xfrm>
            <a:off x="1204039" y="915178"/>
            <a:ext cx="2162013" cy="557342"/>
          </a:xfrm>
          <a:prstGeom prst="plaque">
            <a:avLst/>
          </a:prstGeom>
          <a:solidFill>
            <a:schemeClr val="tx2">
              <a:lumMod val="20000"/>
              <a:lumOff val="80000"/>
            </a:schemeClr>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b="1" dirty="0">
              <a:solidFill>
                <a:prstClr val="white"/>
              </a:solidFill>
              <a:latin typeface="Times New Roman" pitchFamily="18" charset="0"/>
              <a:cs typeface="Times New Roman" pitchFamily="18" charset="0"/>
            </a:endParaRPr>
          </a:p>
        </p:txBody>
      </p:sp>
      <p:sp>
        <p:nvSpPr>
          <p:cNvPr id="10" name="TextBox 9"/>
          <p:cNvSpPr txBox="1"/>
          <p:nvPr/>
        </p:nvSpPr>
        <p:spPr>
          <a:xfrm>
            <a:off x="1223600" y="957979"/>
            <a:ext cx="2262492" cy="584775"/>
          </a:xfrm>
          <a:prstGeom prst="rect">
            <a:avLst/>
          </a:prstGeom>
          <a:noFill/>
        </p:spPr>
        <p:txBody>
          <a:bodyPr wrap="square" rtlCol="0">
            <a:spAutoFit/>
          </a:bodyPr>
          <a:lstStyle/>
          <a:p>
            <a:r>
              <a:rPr lang="fr-MC" sz="3200"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Times New Roman" pitchFamily="18" charset="0"/>
                <a:cs typeface="Times New Roman" pitchFamily="18" charset="0"/>
              </a:rPr>
              <a:t>Le béton :</a:t>
            </a:r>
            <a:endParaRPr lang="fr-FR" sz="3200"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Times New Roman" pitchFamily="18" charset="0"/>
              <a:cs typeface="Times New Roman" pitchFamily="18" charset="0"/>
            </a:endParaRPr>
          </a:p>
        </p:txBody>
      </p:sp>
      <p:sp>
        <p:nvSpPr>
          <p:cNvPr id="12" name="Rounded Rectangle 11"/>
          <p:cNvSpPr/>
          <p:nvPr/>
        </p:nvSpPr>
        <p:spPr>
          <a:xfrm>
            <a:off x="0" y="1630435"/>
            <a:ext cx="9021170" cy="4521958"/>
          </a:xfrm>
          <a:prstGeom prst="roundRect">
            <a:avLst/>
          </a:prstGeom>
          <a:gradFill flip="none"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0800000" scaled="1"/>
            <a:tileRect/>
          </a:gra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fr-FR" b="1" dirty="0">
              <a:solidFill>
                <a:srgbClr val="262626"/>
              </a:solidFill>
              <a:latin typeface="Times New Roman" pitchFamily="18" charset="0"/>
              <a:cs typeface="Times New Roman" pitchFamily="18" charset="0"/>
            </a:endParaRPr>
          </a:p>
        </p:txBody>
      </p:sp>
      <p:sp>
        <p:nvSpPr>
          <p:cNvPr id="13" name="TextBox 12"/>
          <p:cNvSpPr txBox="1"/>
          <p:nvPr/>
        </p:nvSpPr>
        <p:spPr>
          <a:xfrm>
            <a:off x="68239" y="1916288"/>
            <a:ext cx="8552509" cy="3785652"/>
          </a:xfrm>
          <a:prstGeom prst="rect">
            <a:avLst/>
          </a:prstGeom>
          <a:noFill/>
        </p:spPr>
        <p:txBody>
          <a:bodyPr wrap="square" rtlCol="0">
            <a:spAutoFit/>
          </a:bodyPr>
          <a:lstStyle/>
          <a:p>
            <a:pPr marL="457200" indent="-457200" algn="just">
              <a:buFont typeface="Wingdings" panose="05000000000000000000" pitchFamily="2" charset="2"/>
              <a:buChar char="v"/>
            </a:pPr>
            <a:r>
              <a:rPr lang="fr-FR" sz="2400" b="1" dirty="0" smtClean="0">
                <a:latin typeface="Times New Roman" pitchFamily="18" charset="0"/>
                <a:cs typeface="Times New Roman" pitchFamily="18" charset="0"/>
              </a:rPr>
              <a:t>Le béton est un matériau composite. Il est constitué de plusieurs matériaux différents, qui deviennent homogènes entre eux, soit à la mise en œuvre (béton frais), soit après durcissement (béton durci). Ses composants sont déterminés dans des proportions étudiées afin d’obtenir des propriétés souhaitées telles que la résistance mécanique, la consistance, la durabilité, l’aspect architectural (formes, teintes, textures), la résistance au feu, l’isolation thermique et phonique, et ceci en utilisant des méthodes spécialisées dites « méthodes de formulation du béton »</a:t>
            </a:r>
            <a:endParaRPr lang="fr-FR" sz="2400" b="1" dirty="0">
              <a:solidFill>
                <a:srgbClr val="262626"/>
              </a:solidFill>
              <a:latin typeface="Times New Roman" pitchFamily="18" charset="0"/>
              <a:cs typeface="Times New Roman" pitchFamily="18" charset="0"/>
            </a:endParaRPr>
          </a:p>
        </p:txBody>
      </p:sp>
      <p:sp>
        <p:nvSpPr>
          <p:cNvPr id="14" name="Rectangle 39"/>
          <p:cNvSpPr>
            <a:spLocks noChangeArrowheads="1"/>
          </p:cNvSpPr>
          <p:nvPr/>
        </p:nvSpPr>
        <p:spPr bwMode="gray">
          <a:xfrm rot="3419336">
            <a:off x="470850" y="885964"/>
            <a:ext cx="479426" cy="520700"/>
          </a:xfrm>
          <a:prstGeom prst="rect">
            <a:avLst/>
          </a:prstGeom>
          <a:gradFill rotWithShape="1">
            <a:gsLst>
              <a:gs pos="0">
                <a:srgbClr val="4383E1"/>
              </a:gs>
              <a:gs pos="100000">
                <a:srgbClr val="1F3D68"/>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4383E1"/>
            </a:extrusionClr>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flatTx/>
          </a:bodyPr>
          <a:lstStyle/>
          <a:p>
            <a:endParaRPr lang="fr-FR" b="1" dirty="0">
              <a:latin typeface="Times New Roman" pitchFamily="18" charset="0"/>
              <a:cs typeface="Times New Roman" pitchFamily="18" charset="0"/>
            </a:endParaRPr>
          </a:p>
        </p:txBody>
      </p:sp>
      <p:sp>
        <p:nvSpPr>
          <p:cNvPr id="15" name="Text Box 42"/>
          <p:cNvSpPr txBox="1">
            <a:spLocks noChangeArrowheads="1"/>
          </p:cNvSpPr>
          <p:nvPr/>
        </p:nvSpPr>
        <p:spPr bwMode="gray">
          <a:xfrm>
            <a:off x="526413" y="915178"/>
            <a:ext cx="338554"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400" b="1" dirty="0" smtClean="0">
                <a:solidFill>
                  <a:srgbClr val="FFFFFF"/>
                </a:solidFill>
                <a:latin typeface="Times New Roman" pitchFamily="18" charset="0"/>
                <a:cs typeface="Times New Roman" pitchFamily="18" charset="0"/>
              </a:rPr>
              <a:t>2</a:t>
            </a:r>
            <a:endParaRPr lang="en-US" sz="2400" b="1" dirty="0">
              <a:solidFill>
                <a:srgbClr val="FFFFFF"/>
              </a:solidFill>
              <a:latin typeface="Times New Roman" pitchFamily="18" charset="0"/>
              <a:cs typeface="Times New Roman" pitchFamily="18" charset="0"/>
            </a:endParaRPr>
          </a:p>
        </p:txBody>
      </p:sp>
      <p:grpSp>
        <p:nvGrpSpPr>
          <p:cNvPr id="52" name="Group 89"/>
          <p:cNvGrpSpPr>
            <a:grpSpLocks/>
          </p:cNvGrpSpPr>
          <p:nvPr/>
        </p:nvGrpSpPr>
        <p:grpSpPr bwMode="auto">
          <a:xfrm>
            <a:off x="1370166" y="1516741"/>
            <a:ext cx="5665213" cy="819150"/>
            <a:chOff x="1248" y="1116"/>
            <a:chExt cx="4942" cy="516"/>
          </a:xfrm>
        </p:grpSpPr>
        <p:sp>
          <p:nvSpPr>
            <p:cNvPr id="53" name="AutoShape 4"/>
            <p:cNvSpPr>
              <a:spLocks noChangeArrowheads="1"/>
            </p:cNvSpPr>
            <p:nvPr/>
          </p:nvSpPr>
          <p:spPr bwMode="gray">
            <a:xfrm>
              <a:off x="1510" y="1132"/>
              <a:ext cx="4596" cy="345"/>
            </a:xfrm>
            <a:prstGeom prst="roundRect">
              <a:avLst>
                <a:gd name="adj" fmla="val 50000"/>
              </a:avLst>
            </a:prstGeom>
            <a:gradFill rotWithShape="1">
              <a:gsLst>
                <a:gs pos="0">
                  <a:srgbClr val="F9F5D5"/>
                </a:gs>
                <a:gs pos="100000">
                  <a:srgbClr val="F5EEB7"/>
                </a:gs>
              </a:gsLst>
              <a:lin ang="0" scaled="1"/>
            </a:gradFill>
            <a:ln w="38100" algn="ctr">
              <a:solidFill>
                <a:srgbClr val="C5A667"/>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1"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endParaRPr>
            </a:p>
          </p:txBody>
        </p:sp>
        <p:sp>
          <p:nvSpPr>
            <p:cNvPr id="54" name="Text Box 10"/>
            <p:cNvSpPr txBox="1">
              <a:spLocks noChangeArrowheads="1"/>
            </p:cNvSpPr>
            <p:nvPr/>
          </p:nvSpPr>
          <p:spPr bwMode="gray">
            <a:xfrm>
              <a:off x="1815" y="1151"/>
              <a:ext cx="4375" cy="3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0" lang="fr-FR" sz="2800" b="1"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Classification des bétons:</a:t>
              </a:r>
              <a:endParaRPr kumimoji="0" lang="fr-FR" sz="2800" b="1" i="0" u="none" strike="noStrike" kern="0" cap="none" spc="0" normalizeH="0" baseline="0" noProof="0" dirty="0">
                <a:ln>
                  <a:noFill/>
                </a:ln>
                <a:solidFill>
                  <a:prstClr val="black"/>
                </a:solidFill>
                <a:effectLst/>
                <a:uLnTx/>
                <a:uFillTx/>
                <a:latin typeface="Times New Roman" pitchFamily="18" charset="0"/>
                <a:cs typeface="Times New Roman" pitchFamily="18" charset="0"/>
              </a:endParaRPr>
            </a:p>
          </p:txBody>
        </p:sp>
        <p:grpSp>
          <p:nvGrpSpPr>
            <p:cNvPr id="55" name="Group 84"/>
            <p:cNvGrpSpPr>
              <a:grpSpLocks/>
            </p:cNvGrpSpPr>
            <p:nvPr/>
          </p:nvGrpSpPr>
          <p:grpSpPr bwMode="auto">
            <a:xfrm>
              <a:off x="1248" y="1116"/>
              <a:ext cx="576" cy="516"/>
              <a:chOff x="1248" y="1116"/>
              <a:chExt cx="576" cy="516"/>
            </a:xfrm>
          </p:grpSpPr>
          <p:sp>
            <p:nvSpPr>
              <p:cNvPr id="57" name="Oval 56"/>
              <p:cNvSpPr>
                <a:spLocks noChangeArrowheads="1"/>
              </p:cNvSpPr>
              <p:nvPr/>
            </p:nvSpPr>
            <p:spPr bwMode="gray">
              <a:xfrm rot="1758052">
                <a:off x="1310" y="1215"/>
                <a:ext cx="514" cy="417"/>
              </a:xfrm>
              <a:prstGeom prst="ellipse">
                <a:avLst/>
              </a:prstGeom>
              <a:solidFill>
                <a:srgbClr val="333333"/>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1"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endParaRPr>
              </a:p>
            </p:txBody>
          </p:sp>
          <p:sp>
            <p:nvSpPr>
              <p:cNvPr id="58" name="Oval 57"/>
              <p:cNvSpPr>
                <a:spLocks noChangeArrowheads="1"/>
              </p:cNvSpPr>
              <p:nvPr/>
            </p:nvSpPr>
            <p:spPr bwMode="gray">
              <a:xfrm rot="1758052">
                <a:off x="1248" y="1116"/>
                <a:ext cx="514" cy="417"/>
              </a:xfrm>
              <a:prstGeom prst="ellipse">
                <a:avLst/>
              </a:prstGeom>
              <a:gradFill rotWithShape="1">
                <a:gsLst>
                  <a:gs pos="0">
                    <a:srgbClr val="A67A32"/>
                  </a:gs>
                  <a:gs pos="100000">
                    <a:srgbClr val="4D3817"/>
                  </a:gs>
                </a:gsLst>
                <a:lin ang="540000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1"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endParaRPr>
              </a:p>
            </p:txBody>
          </p:sp>
          <p:pic>
            <p:nvPicPr>
              <p:cNvPr id="59" name="Picture 79" descr="Picture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344" y="1224"/>
                <a:ext cx="239" cy="2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sp>
        <p:nvSpPr>
          <p:cNvPr id="60" name="TextBox 59"/>
          <p:cNvSpPr txBox="1"/>
          <p:nvPr/>
        </p:nvSpPr>
        <p:spPr>
          <a:xfrm>
            <a:off x="1054904" y="2134098"/>
            <a:ext cx="6801194" cy="707886"/>
          </a:xfrm>
          <a:prstGeom prst="rect">
            <a:avLst/>
          </a:prstGeom>
          <a:noFill/>
        </p:spPr>
        <p:txBody>
          <a:bodyPr wrap="square" rtlCol="0">
            <a:spAutoFit/>
          </a:bodyPr>
          <a:lstStyle/>
          <a:p>
            <a:r>
              <a:rPr lang="fr-FR" sz="4000" b="1" dirty="0" smtClean="0">
                <a:solidFill>
                  <a:prstClr val="black"/>
                </a:solidFill>
                <a:latin typeface="Times New Roman" pitchFamily="18" charset="0"/>
                <a:cs typeface="Times New Roman" pitchFamily="18" charset="0"/>
              </a:rPr>
              <a:t>1 Leur masse volumique</a:t>
            </a:r>
            <a:endParaRPr lang="fr-FR" sz="4000" b="1" dirty="0">
              <a:solidFill>
                <a:prstClr val="black"/>
              </a:solidFill>
              <a:latin typeface="Times New Roman" pitchFamily="18" charset="0"/>
              <a:cs typeface="Times New Roman" pitchFamily="18" charset="0"/>
            </a:endParaRPr>
          </a:p>
        </p:txBody>
      </p:sp>
      <p:grpSp>
        <p:nvGrpSpPr>
          <p:cNvPr id="61" name="Group 40"/>
          <p:cNvGrpSpPr/>
          <p:nvPr/>
        </p:nvGrpSpPr>
        <p:grpSpPr>
          <a:xfrm>
            <a:off x="1224886" y="1516377"/>
            <a:ext cx="6933063" cy="4705352"/>
            <a:chOff x="2286000" y="762000"/>
            <a:chExt cx="4705350" cy="4705352"/>
          </a:xfrm>
          <a:effectLst>
            <a:outerShdw blurRad="63500" sx="102000" sy="102000" algn="ctr" rotWithShape="0">
              <a:prstClr val="black">
                <a:alpha val="40000"/>
              </a:prstClr>
            </a:outerShdw>
          </a:effectLst>
          <a:scene3d>
            <a:camera prst="perspectiveFront" fov="2400000">
              <a:rot lat="19500000" lon="19500000" rev="2400000"/>
            </a:camera>
            <a:lightRig rig="threePt" dir="t"/>
          </a:scene3d>
        </p:grpSpPr>
        <p:sp>
          <p:nvSpPr>
            <p:cNvPr id="62" name="Teardrop 61"/>
            <p:cNvSpPr/>
            <p:nvPr/>
          </p:nvSpPr>
          <p:spPr>
            <a:xfrm rot="5400000">
              <a:off x="2286000" y="762000"/>
              <a:ext cx="2236970" cy="2236970"/>
            </a:xfrm>
            <a:prstGeom prst="teardrop">
              <a:avLst>
                <a:gd name="adj" fmla="val 100919"/>
              </a:avLst>
            </a:prstGeom>
            <a:solidFill>
              <a:sysClr val="window" lastClr="FFFFFF">
                <a:lumMod val="65000"/>
              </a:sysClr>
            </a:solidFill>
            <a:ln w="25400" cap="flat" cmpd="sng" algn="ctr">
              <a:noFill/>
              <a:prstDash val="solid"/>
            </a:ln>
            <a:effectLst/>
            <a:sp3d>
              <a:bevelT w="127000" h="127000"/>
              <a:bevelB w="127000" h="127000"/>
            </a:sp3d>
          </p:spPr>
          <p:txBody>
            <a:bodyPr vert="vert27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smtClean="0">
                <a:ln>
                  <a:noFill/>
                </a:ln>
                <a:solidFill>
                  <a:prstClr val="white"/>
                </a:solidFill>
                <a:effectLst/>
                <a:uLnTx/>
                <a:uFillTx/>
                <a:latin typeface="Times New Roman" pitchFamily="18" charset="0"/>
                <a:cs typeface="Times New Roman" pitchFamily="18" charset="0"/>
              </a:endParaRPr>
            </a:p>
          </p:txBody>
        </p:sp>
        <p:sp>
          <p:nvSpPr>
            <p:cNvPr id="63" name="Oval 62"/>
            <p:cNvSpPr/>
            <p:nvPr/>
          </p:nvSpPr>
          <p:spPr>
            <a:xfrm>
              <a:off x="2440274" y="916274"/>
              <a:ext cx="1928422" cy="1928422"/>
            </a:xfrm>
            <a:prstGeom prst="ellipse">
              <a:avLst/>
            </a:prstGeom>
            <a:solidFill>
              <a:schemeClr val="accent1">
                <a:lumMod val="20000"/>
                <a:lumOff val="80000"/>
              </a:schemeClr>
            </a:solidFill>
            <a:ln w="25400" cap="flat" cmpd="sng" algn="ctr">
              <a:noFill/>
              <a:prstDash val="solid"/>
            </a:ln>
            <a:effectLst>
              <a:innerShdw blurRad="63500" dist="50800" dir="18900000">
                <a:prstClr val="black">
                  <a:alpha val="50000"/>
                </a:prstClr>
              </a:innerShdw>
            </a:effectLs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Béton très lourd: &gt; 2600 Kg/m</a:t>
              </a:r>
              <a:r>
                <a:rPr kumimoji="0" lang="fr-FR" sz="2400" b="1" i="0" u="none" strike="noStrike" kern="0" cap="none" spc="0" normalizeH="0" baseline="30000" noProof="0" dirty="0" smtClean="0">
                  <a:ln>
                    <a:noFill/>
                  </a:ln>
                  <a:solidFill>
                    <a:prstClr val="black"/>
                  </a:solidFill>
                  <a:effectLst/>
                  <a:uLnTx/>
                  <a:uFillTx/>
                  <a:latin typeface="Times New Roman" pitchFamily="18" charset="0"/>
                  <a:cs typeface="Times New Roman" pitchFamily="18" charset="0"/>
                </a:rPr>
                <a:t>3</a:t>
              </a:r>
              <a:endParaRPr kumimoji="0" lang="en-US" sz="2400" b="1" i="0" u="none" strike="noStrike" kern="0" cap="none" spc="-20" normalizeH="0" baseline="0" noProof="0" dirty="0" smtClean="0">
                <a:ln>
                  <a:noFill/>
                </a:ln>
                <a:solidFill>
                  <a:prstClr val="white">
                    <a:lumMod val="95000"/>
                  </a:prstClr>
                </a:solidFill>
                <a:effectLst/>
                <a:uLnTx/>
                <a:uFillTx/>
                <a:latin typeface="Times New Roman" pitchFamily="18" charset="0"/>
                <a:cs typeface="Times New Roman" pitchFamily="18" charset="0"/>
              </a:endParaRPr>
            </a:p>
          </p:txBody>
        </p:sp>
        <p:sp>
          <p:nvSpPr>
            <p:cNvPr id="64" name="Teardrop 63"/>
            <p:cNvSpPr/>
            <p:nvPr/>
          </p:nvSpPr>
          <p:spPr>
            <a:xfrm>
              <a:off x="2286000" y="3230380"/>
              <a:ext cx="2236970" cy="2236970"/>
            </a:xfrm>
            <a:prstGeom prst="teardrop">
              <a:avLst>
                <a:gd name="adj" fmla="val 100919"/>
              </a:avLst>
            </a:prstGeom>
            <a:solidFill>
              <a:sysClr val="window" lastClr="FFFFFF">
                <a:lumMod val="65000"/>
              </a:sysClr>
            </a:solidFill>
            <a:ln w="25400" cap="flat" cmpd="sng" algn="ctr">
              <a:noFill/>
              <a:prstDash val="solid"/>
            </a:ln>
            <a:effectLst/>
            <a:sp3d>
              <a:bevelT w="127000" h="127000"/>
              <a:bevelB w="127000" h="127000"/>
            </a:sp3d>
          </p:spPr>
          <p:txBody>
            <a:bodyPr vert="vert27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smtClean="0">
                <a:ln>
                  <a:noFill/>
                </a:ln>
                <a:solidFill>
                  <a:prstClr val="white"/>
                </a:solidFill>
                <a:effectLst/>
                <a:uLnTx/>
                <a:uFillTx/>
                <a:latin typeface="Times New Roman" pitchFamily="18" charset="0"/>
                <a:cs typeface="Times New Roman" pitchFamily="18" charset="0"/>
              </a:endParaRPr>
            </a:p>
          </p:txBody>
        </p:sp>
        <p:sp>
          <p:nvSpPr>
            <p:cNvPr id="65" name="Oval 64"/>
            <p:cNvSpPr/>
            <p:nvPr/>
          </p:nvSpPr>
          <p:spPr>
            <a:xfrm>
              <a:off x="2440274" y="3384654"/>
              <a:ext cx="1928422" cy="1928422"/>
            </a:xfrm>
            <a:prstGeom prst="ellipse">
              <a:avLst/>
            </a:prstGeom>
            <a:solidFill>
              <a:srgbClr val="4F81BD"/>
            </a:solidFill>
            <a:ln w="25400" cap="flat" cmpd="sng" algn="ctr">
              <a:noFill/>
              <a:prstDash val="solid"/>
            </a:ln>
            <a:effectLst>
              <a:innerShdw blurRad="63500" dist="50800" dir="18900000">
                <a:prstClr val="black">
                  <a:alpha val="50000"/>
                </a:prstClr>
              </a:innerShdw>
            </a:effectLst>
            <a:sp3d/>
          </p:spPr>
          <p:txBody>
            <a:bodyPr rtlCol="0" anchor="ctr"/>
            <a:lstStyle/>
            <a:p>
              <a:pPr algn="ctr">
                <a:defRPr/>
              </a:pPr>
              <a:endParaRPr lang="fr-FR" sz="2400" b="1" kern="0" dirty="0" smtClean="0">
                <a:solidFill>
                  <a:prstClr val="black"/>
                </a:solidFill>
                <a:latin typeface="Times New Roman" pitchFamily="18" charset="0"/>
                <a:cs typeface="Times New Roman" pitchFamily="18" charset="0"/>
              </a:endParaRPr>
            </a:p>
            <a:p>
              <a:pPr algn="ctr">
                <a:defRPr/>
              </a:pPr>
              <a:r>
                <a:rPr lang="fr-FR" sz="2400" b="1" kern="0" dirty="0" smtClean="0">
                  <a:solidFill>
                    <a:prstClr val="black"/>
                  </a:solidFill>
                  <a:latin typeface="Times New Roman" pitchFamily="18" charset="0"/>
                  <a:cs typeface="Times New Roman" pitchFamily="18" charset="0"/>
                </a:rPr>
                <a:t>Béton lourd (béton courant): 2000 - 2600 Kg/m</a:t>
              </a:r>
              <a:r>
                <a:rPr lang="fr-FR" sz="2400" b="1" kern="0" baseline="30000" dirty="0" smtClean="0">
                  <a:solidFill>
                    <a:prstClr val="black"/>
                  </a:solidFill>
                  <a:latin typeface="Times New Roman" pitchFamily="18" charset="0"/>
                  <a:cs typeface="Times New Roman" pitchFamily="18" charset="0"/>
                </a:rPr>
                <a:t>3</a:t>
              </a:r>
              <a:endParaRPr lang="en-US" sz="2400" b="1" kern="0" spc="-20" dirty="0" smtClean="0">
                <a:solidFill>
                  <a:prstClr val="white">
                    <a:lumMod val="95000"/>
                  </a:prstClr>
                </a:solidFill>
                <a:latin typeface="Times New Roman" pitchFamily="18" charset="0"/>
                <a:cs typeface="Times New Roman" pitchFamily="18" charset="0"/>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20" normalizeH="0" baseline="0" noProof="0" dirty="0" smtClean="0">
                <a:ln>
                  <a:noFill/>
                </a:ln>
                <a:solidFill>
                  <a:prstClr val="white">
                    <a:lumMod val="95000"/>
                  </a:prstClr>
                </a:solidFill>
                <a:effectLst/>
                <a:uLnTx/>
                <a:uFillTx/>
                <a:latin typeface="Times New Roman" pitchFamily="18" charset="0"/>
                <a:cs typeface="Times New Roman" pitchFamily="18" charset="0"/>
              </a:endParaRPr>
            </a:p>
          </p:txBody>
        </p:sp>
        <p:sp>
          <p:nvSpPr>
            <p:cNvPr id="66" name="Teardrop 65"/>
            <p:cNvSpPr/>
            <p:nvPr/>
          </p:nvSpPr>
          <p:spPr>
            <a:xfrm rot="16200000">
              <a:off x="4754380" y="3230382"/>
              <a:ext cx="2236970" cy="2236970"/>
            </a:xfrm>
            <a:prstGeom prst="teardrop">
              <a:avLst>
                <a:gd name="adj" fmla="val 100919"/>
              </a:avLst>
            </a:prstGeom>
            <a:solidFill>
              <a:sysClr val="window" lastClr="FFFFFF">
                <a:lumMod val="65000"/>
              </a:sysClr>
            </a:solidFill>
            <a:ln w="25400" cap="flat" cmpd="sng" algn="ctr">
              <a:noFill/>
              <a:prstDash val="solid"/>
            </a:ln>
            <a:effectLst/>
            <a:sp3d>
              <a:bevelT w="127000" h="127000"/>
              <a:bevelB w="127000" h="127000"/>
            </a:sp3d>
          </p:spPr>
          <p:txBody>
            <a:bodyPr vert="vert27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smtClean="0">
                <a:ln>
                  <a:noFill/>
                </a:ln>
                <a:solidFill>
                  <a:prstClr val="white"/>
                </a:solidFill>
                <a:effectLst/>
                <a:uLnTx/>
                <a:uFillTx/>
                <a:latin typeface="Times New Roman" pitchFamily="18" charset="0"/>
                <a:cs typeface="Times New Roman" pitchFamily="18" charset="0"/>
              </a:endParaRPr>
            </a:p>
          </p:txBody>
        </p:sp>
        <p:sp>
          <p:nvSpPr>
            <p:cNvPr id="67" name="Oval 66"/>
            <p:cNvSpPr/>
            <p:nvPr/>
          </p:nvSpPr>
          <p:spPr>
            <a:xfrm>
              <a:off x="4908653" y="3384654"/>
              <a:ext cx="1928422" cy="1928422"/>
            </a:xfrm>
            <a:prstGeom prst="ellipse">
              <a:avLst/>
            </a:prstGeom>
            <a:solidFill>
              <a:srgbClr val="F79646">
                <a:lumMod val="50000"/>
              </a:srgbClr>
            </a:solidFill>
            <a:ln w="25400" cap="flat" cmpd="sng" algn="ctr">
              <a:noFill/>
              <a:prstDash val="solid"/>
            </a:ln>
            <a:effectLst>
              <a:innerShdw blurRad="63500" dist="50800" dir="18900000">
                <a:prstClr val="black">
                  <a:alpha val="50000"/>
                </a:prstClr>
              </a:innerShdw>
            </a:effectLs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Béton léger: 800 - 2000 Kg/m</a:t>
              </a:r>
              <a:r>
                <a:rPr kumimoji="0" lang="fr-FR" sz="2400" b="1" i="0" u="none" strike="noStrike" kern="0" cap="none" spc="0" normalizeH="0" baseline="30000" noProof="0" dirty="0" smtClean="0">
                  <a:ln>
                    <a:noFill/>
                  </a:ln>
                  <a:solidFill>
                    <a:prstClr val="black"/>
                  </a:solidFill>
                  <a:effectLst/>
                  <a:uLnTx/>
                  <a:uFillTx/>
                  <a:latin typeface="Times New Roman" pitchFamily="18" charset="0"/>
                  <a:cs typeface="Times New Roman" pitchFamily="18" charset="0"/>
                </a:rPr>
                <a:t>3</a:t>
              </a:r>
              <a:endParaRPr kumimoji="0" lang="en-US" sz="2400" b="1" i="0" u="none" strike="noStrike" kern="0" cap="none" spc="-20" normalizeH="0" baseline="0" noProof="0" dirty="0" smtClean="0">
                <a:ln>
                  <a:noFill/>
                </a:ln>
                <a:solidFill>
                  <a:prstClr val="white">
                    <a:lumMod val="95000"/>
                  </a:prstClr>
                </a:solidFill>
                <a:effectLst/>
                <a:uLnTx/>
                <a:uFillTx/>
                <a:latin typeface="Times New Roman" pitchFamily="18" charset="0"/>
                <a:cs typeface="Times New Roman" pitchFamily="18" charset="0"/>
              </a:endParaRPr>
            </a:p>
          </p:txBody>
        </p:sp>
      </p:grpSp>
      <p:grpSp>
        <p:nvGrpSpPr>
          <p:cNvPr id="96" name="Group 90"/>
          <p:cNvGrpSpPr>
            <a:grpSpLocks/>
          </p:cNvGrpSpPr>
          <p:nvPr/>
        </p:nvGrpSpPr>
        <p:grpSpPr bwMode="auto">
          <a:xfrm>
            <a:off x="1382176" y="725979"/>
            <a:ext cx="5633719" cy="685800"/>
            <a:chOff x="1296" y="1680"/>
            <a:chExt cx="4810" cy="432"/>
          </a:xfrm>
        </p:grpSpPr>
        <p:sp>
          <p:nvSpPr>
            <p:cNvPr id="97" name="AutoShape 39"/>
            <p:cNvSpPr>
              <a:spLocks noChangeArrowheads="1"/>
            </p:cNvSpPr>
            <p:nvPr/>
          </p:nvSpPr>
          <p:spPr bwMode="gray">
            <a:xfrm>
              <a:off x="1510" y="1709"/>
              <a:ext cx="4596" cy="345"/>
            </a:xfrm>
            <a:prstGeom prst="roundRect">
              <a:avLst>
                <a:gd name="adj" fmla="val 50000"/>
              </a:avLst>
            </a:prstGeom>
            <a:gradFill rotWithShape="1">
              <a:gsLst>
                <a:gs pos="0">
                  <a:srgbClr val="F9F5D5"/>
                </a:gs>
                <a:gs pos="100000">
                  <a:srgbClr val="F5EEB7"/>
                </a:gs>
              </a:gsLst>
              <a:lin ang="0" scaled="1"/>
            </a:gradFill>
            <a:ln w="38100" algn="ctr">
              <a:solidFill>
                <a:srgbClr val="74A73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1"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endParaRPr>
            </a:p>
          </p:txBody>
        </p:sp>
        <p:sp>
          <p:nvSpPr>
            <p:cNvPr id="98" name="Text Box 44"/>
            <p:cNvSpPr txBox="1">
              <a:spLocks noChangeArrowheads="1"/>
            </p:cNvSpPr>
            <p:nvPr/>
          </p:nvSpPr>
          <p:spPr bwMode="gray">
            <a:xfrm>
              <a:off x="1776" y="1728"/>
              <a:ext cx="4330" cy="2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0" lang="fr-FR" sz="2400" b="1" i="0" u="none" strike="noStrike" kern="0" cap="none" spc="0" normalizeH="0" baseline="0" noProof="0" dirty="0">
                  <a:ln>
                    <a:noFill/>
                  </a:ln>
                  <a:solidFill>
                    <a:prstClr val="black"/>
                  </a:solidFill>
                  <a:effectLst/>
                  <a:uLnTx/>
                  <a:uFillTx/>
                  <a:latin typeface="Times New Roman" pitchFamily="18" charset="0"/>
                  <a:cs typeface="Times New Roman" pitchFamily="18" charset="0"/>
                </a:rPr>
                <a:t>Principaux Propriétés du béton </a:t>
              </a:r>
              <a:r>
                <a:rPr kumimoji="0" lang="fr-FR" sz="2400" b="1"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a:t>
              </a:r>
              <a:endParaRPr kumimoji="0" lang="fr-FR" sz="2400" b="1" i="0" u="none" strike="noStrike" kern="0" cap="none" spc="0" normalizeH="0" baseline="0" noProof="0" dirty="0">
                <a:ln>
                  <a:noFill/>
                </a:ln>
                <a:solidFill>
                  <a:prstClr val="black"/>
                </a:solidFill>
                <a:effectLst/>
                <a:uLnTx/>
                <a:uFillTx/>
                <a:latin typeface="Times New Roman" pitchFamily="18" charset="0"/>
                <a:cs typeface="Times New Roman" pitchFamily="18" charset="0"/>
              </a:endParaRPr>
            </a:p>
          </p:txBody>
        </p:sp>
        <p:grpSp>
          <p:nvGrpSpPr>
            <p:cNvPr id="99" name="Group 85"/>
            <p:cNvGrpSpPr>
              <a:grpSpLocks/>
            </p:cNvGrpSpPr>
            <p:nvPr/>
          </p:nvGrpSpPr>
          <p:grpSpPr bwMode="auto">
            <a:xfrm>
              <a:off x="1296" y="1680"/>
              <a:ext cx="528" cy="432"/>
              <a:chOff x="1296" y="1680"/>
              <a:chExt cx="528" cy="432"/>
            </a:xfrm>
          </p:grpSpPr>
          <p:sp>
            <p:nvSpPr>
              <p:cNvPr id="100" name="Oval 41"/>
              <p:cNvSpPr>
                <a:spLocks noChangeArrowheads="1"/>
              </p:cNvSpPr>
              <p:nvPr/>
            </p:nvSpPr>
            <p:spPr bwMode="gray">
              <a:xfrm rot="1758052">
                <a:off x="1310" y="1695"/>
                <a:ext cx="514" cy="417"/>
              </a:xfrm>
              <a:prstGeom prst="ellipse">
                <a:avLst/>
              </a:prstGeom>
              <a:gradFill rotWithShape="1">
                <a:gsLst>
                  <a:gs pos="0">
                    <a:srgbClr val="006600"/>
                  </a:gs>
                  <a:gs pos="100000">
                    <a:srgbClr val="002F00"/>
                  </a:gs>
                </a:gsLst>
                <a:lin ang="540000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1"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endParaRPr>
              </a:p>
            </p:txBody>
          </p:sp>
          <p:sp>
            <p:nvSpPr>
              <p:cNvPr id="101" name="Oval 42"/>
              <p:cNvSpPr>
                <a:spLocks noChangeArrowheads="1"/>
              </p:cNvSpPr>
              <p:nvPr/>
            </p:nvSpPr>
            <p:spPr bwMode="gray">
              <a:xfrm rot="1758052">
                <a:off x="1296" y="1680"/>
                <a:ext cx="514" cy="417"/>
              </a:xfrm>
              <a:prstGeom prst="ellipse">
                <a:avLst/>
              </a:prstGeom>
              <a:gradFill rotWithShape="1">
                <a:gsLst>
                  <a:gs pos="0">
                    <a:srgbClr val="74A731"/>
                  </a:gs>
                  <a:gs pos="100000">
                    <a:srgbClr val="364D17"/>
                  </a:gs>
                </a:gsLst>
                <a:lin ang="540000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1"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endParaRPr>
              </a:p>
            </p:txBody>
          </p:sp>
          <p:pic>
            <p:nvPicPr>
              <p:cNvPr id="102" name="Picture 80" descr="Picture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344" y="1704"/>
                <a:ext cx="239" cy="2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sp>
        <p:nvSpPr>
          <p:cNvPr id="103" name="AutoShape 4"/>
          <p:cNvSpPr>
            <a:spLocks noChangeArrowheads="1"/>
          </p:cNvSpPr>
          <p:nvPr/>
        </p:nvSpPr>
        <p:spPr bwMode="auto">
          <a:xfrm>
            <a:off x="0" y="2781722"/>
            <a:ext cx="4104456" cy="4076278"/>
          </a:xfrm>
          <a:prstGeom prst="roundRect">
            <a:avLst>
              <a:gd name="adj" fmla="val 4690"/>
            </a:avLst>
          </a:prstGeom>
          <a:noFill/>
          <a:ln w="57150">
            <a:solidFill>
              <a:srgbClr val="88CE58"/>
            </a:solidFill>
            <a:round/>
            <a:headEnd/>
            <a:tailEnd/>
          </a:ln>
          <a:effectLst/>
          <a:extLst>
            <a:ext uri="{909E8E84-426E-40DD-AFC4-6F175D3DCCD1}">
              <a14:hiddenFill xmlns:a14="http://schemas.microsoft.com/office/drawing/2010/main" xmlns="">
                <a:solidFill>
                  <a:srgbClr val="D2D8A8"/>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1"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endParaRPr>
          </a:p>
        </p:txBody>
      </p:sp>
      <p:sp>
        <p:nvSpPr>
          <p:cNvPr id="104" name="AutoShape 5"/>
          <p:cNvSpPr>
            <a:spLocks noChangeArrowheads="1"/>
          </p:cNvSpPr>
          <p:nvPr/>
        </p:nvSpPr>
        <p:spPr bwMode="gray">
          <a:xfrm>
            <a:off x="368300" y="2241197"/>
            <a:ext cx="3600400" cy="527404"/>
          </a:xfrm>
          <a:prstGeom prst="roundRect">
            <a:avLst>
              <a:gd name="adj" fmla="val 50000"/>
            </a:avLst>
          </a:prstGeom>
          <a:gradFill rotWithShape="1">
            <a:gsLst>
              <a:gs pos="0">
                <a:srgbClr val="66B828"/>
              </a:gs>
              <a:gs pos="100000">
                <a:srgbClr val="2F611D"/>
              </a:gs>
            </a:gsLst>
            <a:lin ang="540000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1"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endParaRPr>
          </a:p>
        </p:txBody>
      </p:sp>
      <p:sp>
        <p:nvSpPr>
          <p:cNvPr id="105" name="AutoShape 12"/>
          <p:cNvSpPr>
            <a:spLocks noChangeArrowheads="1"/>
          </p:cNvSpPr>
          <p:nvPr/>
        </p:nvSpPr>
        <p:spPr bwMode="auto">
          <a:xfrm>
            <a:off x="5010386" y="2781722"/>
            <a:ext cx="4133614" cy="4076278"/>
          </a:xfrm>
          <a:prstGeom prst="roundRect">
            <a:avLst>
              <a:gd name="adj" fmla="val 4690"/>
            </a:avLst>
          </a:prstGeom>
          <a:noFill/>
          <a:ln w="57150">
            <a:solidFill>
              <a:srgbClr val="4B71DD"/>
            </a:solidFill>
            <a:round/>
            <a:headEnd/>
            <a:tailEnd/>
          </a:ln>
          <a:effectLst/>
          <a:extLst>
            <a:ext uri="{909E8E84-426E-40DD-AFC4-6F175D3DCCD1}">
              <a14:hiddenFill xmlns:a14="http://schemas.microsoft.com/office/drawing/2010/main" xmlns="">
                <a:solidFill>
                  <a:srgbClr val="6FC5E3"/>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1"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endParaRPr>
          </a:p>
        </p:txBody>
      </p:sp>
      <p:sp>
        <p:nvSpPr>
          <p:cNvPr id="106" name="AutoShape 13"/>
          <p:cNvSpPr>
            <a:spLocks noChangeArrowheads="1"/>
          </p:cNvSpPr>
          <p:nvPr/>
        </p:nvSpPr>
        <p:spPr bwMode="gray">
          <a:xfrm>
            <a:off x="5083069" y="2229812"/>
            <a:ext cx="3816424" cy="530000"/>
          </a:xfrm>
          <a:prstGeom prst="roundRect">
            <a:avLst>
              <a:gd name="adj" fmla="val 50000"/>
            </a:avLst>
          </a:prstGeom>
          <a:gradFill rotWithShape="1">
            <a:gsLst>
              <a:gs pos="0">
                <a:srgbClr val="6D8CE5"/>
              </a:gs>
              <a:gs pos="100000">
                <a:srgbClr val="32416A"/>
              </a:gs>
            </a:gsLst>
            <a:lin ang="540000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1"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endParaRPr>
          </a:p>
        </p:txBody>
      </p:sp>
      <p:sp>
        <p:nvSpPr>
          <p:cNvPr id="107" name="Freeform 16"/>
          <p:cNvSpPr>
            <a:spLocks/>
          </p:cNvSpPr>
          <p:nvPr/>
        </p:nvSpPr>
        <p:spPr bwMode="gray">
          <a:xfrm rot="7084508" flipV="1">
            <a:off x="1258919" y="1197771"/>
            <a:ext cx="1427782" cy="1157288"/>
          </a:xfrm>
          <a:custGeom>
            <a:avLst/>
            <a:gdLst>
              <a:gd name="T0" fmla="*/ 0 w 982"/>
              <a:gd name="T1" fmla="*/ 2147483647 h 774"/>
              <a:gd name="T2" fmla="*/ 2147483647 w 982"/>
              <a:gd name="T3" fmla="*/ 2147483647 h 774"/>
              <a:gd name="T4" fmla="*/ 2147483647 w 982"/>
              <a:gd name="T5" fmla="*/ 2147483647 h 774"/>
              <a:gd name="T6" fmla="*/ 2147483647 w 982"/>
              <a:gd name="T7" fmla="*/ 2147483647 h 774"/>
              <a:gd name="T8" fmla="*/ 2147483647 w 982"/>
              <a:gd name="T9" fmla="*/ 2147483647 h 774"/>
              <a:gd name="T10" fmla="*/ 2147483647 w 982"/>
              <a:gd name="T11" fmla="*/ 2147483647 h 774"/>
              <a:gd name="T12" fmla="*/ 2147483647 w 982"/>
              <a:gd name="T13" fmla="*/ 2147483647 h 774"/>
              <a:gd name="T14" fmla="*/ 2147483647 w 982"/>
              <a:gd name="T15" fmla="*/ 2147483647 h 774"/>
              <a:gd name="T16" fmla="*/ 2147483647 w 982"/>
              <a:gd name="T17" fmla="*/ 2147483647 h 774"/>
              <a:gd name="T18" fmla="*/ 2147483647 w 982"/>
              <a:gd name="T19" fmla="*/ 2147483647 h 774"/>
              <a:gd name="T20" fmla="*/ 2147483647 w 982"/>
              <a:gd name="T21" fmla="*/ 2147483647 h 774"/>
              <a:gd name="T22" fmla="*/ 2147483647 w 982"/>
              <a:gd name="T23" fmla="*/ 2147483647 h 774"/>
              <a:gd name="T24" fmla="*/ 2147483647 w 982"/>
              <a:gd name="T25" fmla="*/ 2147483647 h 774"/>
              <a:gd name="T26" fmla="*/ 2147483647 w 982"/>
              <a:gd name="T27" fmla="*/ 2147483647 h 774"/>
              <a:gd name="T28" fmla="*/ 2147483647 w 982"/>
              <a:gd name="T29" fmla="*/ 2147483647 h 774"/>
              <a:gd name="T30" fmla="*/ 2147483647 w 982"/>
              <a:gd name="T31" fmla="*/ 2147483647 h 774"/>
              <a:gd name="T32" fmla="*/ 2147483647 w 982"/>
              <a:gd name="T33" fmla="*/ 2147483647 h 774"/>
              <a:gd name="T34" fmla="*/ 2147483647 w 982"/>
              <a:gd name="T35" fmla="*/ 2147483647 h 774"/>
              <a:gd name="T36" fmla="*/ 2147483647 w 982"/>
              <a:gd name="T37" fmla="*/ 2147483647 h 774"/>
              <a:gd name="T38" fmla="*/ 2147483647 w 982"/>
              <a:gd name="T39" fmla="*/ 2147483647 h 774"/>
              <a:gd name="T40" fmla="*/ 2147483647 w 982"/>
              <a:gd name="T41" fmla="*/ 2147483647 h 774"/>
              <a:gd name="T42" fmla="*/ 2147483647 w 982"/>
              <a:gd name="T43" fmla="*/ 2147483647 h 774"/>
              <a:gd name="T44" fmla="*/ 2147483647 w 982"/>
              <a:gd name="T45" fmla="*/ 2147483647 h 774"/>
              <a:gd name="T46" fmla="*/ 2147483647 w 982"/>
              <a:gd name="T47" fmla="*/ 2147483647 h 774"/>
              <a:gd name="T48" fmla="*/ 2147483647 w 982"/>
              <a:gd name="T49" fmla="*/ 2147483647 h 774"/>
              <a:gd name="T50" fmla="*/ 2147483647 w 982"/>
              <a:gd name="T51" fmla="*/ 2147483647 h 774"/>
              <a:gd name="T52" fmla="*/ 2147483647 w 982"/>
              <a:gd name="T53" fmla="*/ 0 h 774"/>
              <a:gd name="T54" fmla="*/ 2147483647 w 982"/>
              <a:gd name="T55" fmla="*/ 2147483647 h 774"/>
              <a:gd name="T56" fmla="*/ 2147483647 w 982"/>
              <a:gd name="T57" fmla="*/ 2147483647 h 774"/>
              <a:gd name="T58" fmla="*/ 2147483647 w 982"/>
              <a:gd name="T59" fmla="*/ 2147483647 h 774"/>
              <a:gd name="T60" fmla="*/ 2147483647 w 982"/>
              <a:gd name="T61" fmla="*/ 2147483647 h 774"/>
              <a:gd name="T62" fmla="*/ 2147483647 w 982"/>
              <a:gd name="T63" fmla="*/ 2147483647 h 774"/>
              <a:gd name="T64" fmla="*/ 2147483647 w 982"/>
              <a:gd name="T65" fmla="*/ 2147483647 h 774"/>
              <a:gd name="T66" fmla="*/ 2147483647 w 982"/>
              <a:gd name="T67" fmla="*/ 2147483647 h 774"/>
              <a:gd name="T68" fmla="*/ 2147483647 w 982"/>
              <a:gd name="T69" fmla="*/ 2147483647 h 774"/>
              <a:gd name="T70" fmla="*/ 2147483647 w 982"/>
              <a:gd name="T71" fmla="*/ 2147483647 h 774"/>
              <a:gd name="T72" fmla="*/ 2147483647 w 982"/>
              <a:gd name="T73" fmla="*/ 2147483647 h 774"/>
              <a:gd name="T74" fmla="*/ 2147483647 w 982"/>
              <a:gd name="T75" fmla="*/ 2147483647 h 774"/>
              <a:gd name="T76" fmla="*/ 2147483647 w 982"/>
              <a:gd name="T77" fmla="*/ 2147483647 h 774"/>
              <a:gd name="T78" fmla="*/ 2147483647 w 982"/>
              <a:gd name="T79" fmla="*/ 2147483647 h 774"/>
              <a:gd name="T80" fmla="*/ 2147483647 w 982"/>
              <a:gd name="T81" fmla="*/ 2147483647 h 774"/>
              <a:gd name="T82" fmla="*/ 2147483647 w 982"/>
              <a:gd name="T83" fmla="*/ 2147483647 h 774"/>
              <a:gd name="T84" fmla="*/ 2147483647 w 982"/>
              <a:gd name="T85" fmla="*/ 2147483647 h 774"/>
              <a:gd name="T86" fmla="*/ 2147483647 w 982"/>
              <a:gd name="T87" fmla="*/ 2147483647 h 774"/>
              <a:gd name="T88" fmla="*/ 2147483647 w 982"/>
              <a:gd name="T89" fmla="*/ 2147483647 h 774"/>
              <a:gd name="T90" fmla="*/ 2147483647 w 982"/>
              <a:gd name="T91" fmla="*/ 2147483647 h 774"/>
              <a:gd name="T92" fmla="*/ 2147483647 w 982"/>
              <a:gd name="T93" fmla="*/ 2147483647 h 774"/>
              <a:gd name="T94" fmla="*/ 2147483647 w 982"/>
              <a:gd name="T95" fmla="*/ 2147483647 h 774"/>
              <a:gd name="T96" fmla="*/ 2147483647 w 982"/>
              <a:gd name="T97" fmla="*/ 2147483647 h 774"/>
              <a:gd name="T98" fmla="*/ 2147483647 w 982"/>
              <a:gd name="T99" fmla="*/ 2147483647 h 774"/>
              <a:gd name="T100" fmla="*/ 2147483647 w 982"/>
              <a:gd name="T101" fmla="*/ 2147483647 h 774"/>
              <a:gd name="T102" fmla="*/ 2147483647 w 982"/>
              <a:gd name="T103" fmla="*/ 2147483647 h 774"/>
              <a:gd name="T104" fmla="*/ 0 w 982"/>
              <a:gd name="T105" fmla="*/ 2147483647 h 774"/>
              <a:gd name="T106" fmla="*/ 0 w 982"/>
              <a:gd name="T107" fmla="*/ 2147483647 h 7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gradFill rotWithShape="1">
            <a:gsLst>
              <a:gs pos="0">
                <a:srgbClr val="93D267">
                  <a:alpha val="32001"/>
                </a:srgbClr>
              </a:gs>
              <a:gs pos="100000">
                <a:srgbClr val="88CE58"/>
              </a:gs>
            </a:gsLst>
            <a:lin ang="0" scaled="1"/>
          </a:gradFill>
          <a:ln>
            <a:noFill/>
          </a:ln>
          <a:extLst>
            <a:ext uri="{91240B29-F687-4F45-9708-019B960494DF}">
              <a14:hiddenLine xmlns:a14="http://schemas.microsoft.com/office/drawing/2010/main" xmlns="" w="12700">
                <a:solidFill>
                  <a:srgbClr val="000000"/>
                </a:solidFill>
                <a:prstDash val="solid"/>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1"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endParaRPr>
          </a:p>
        </p:txBody>
      </p:sp>
      <p:sp>
        <p:nvSpPr>
          <p:cNvPr id="108" name="Freeform 17"/>
          <p:cNvSpPr>
            <a:spLocks/>
          </p:cNvSpPr>
          <p:nvPr/>
        </p:nvSpPr>
        <p:spPr bwMode="gray">
          <a:xfrm rot="3471622">
            <a:off x="6154375" y="1145278"/>
            <a:ext cx="1466850" cy="1155700"/>
          </a:xfrm>
          <a:custGeom>
            <a:avLst/>
            <a:gdLst>
              <a:gd name="T0" fmla="*/ 0 w 982"/>
              <a:gd name="T1" fmla="*/ 2147483647 h 774"/>
              <a:gd name="T2" fmla="*/ 2147483647 w 982"/>
              <a:gd name="T3" fmla="*/ 2147483647 h 774"/>
              <a:gd name="T4" fmla="*/ 2147483647 w 982"/>
              <a:gd name="T5" fmla="*/ 2147483647 h 774"/>
              <a:gd name="T6" fmla="*/ 2147483647 w 982"/>
              <a:gd name="T7" fmla="*/ 2147483647 h 774"/>
              <a:gd name="T8" fmla="*/ 2147483647 w 982"/>
              <a:gd name="T9" fmla="*/ 2147483647 h 774"/>
              <a:gd name="T10" fmla="*/ 2147483647 w 982"/>
              <a:gd name="T11" fmla="*/ 2147483647 h 774"/>
              <a:gd name="T12" fmla="*/ 2147483647 w 982"/>
              <a:gd name="T13" fmla="*/ 2147483647 h 774"/>
              <a:gd name="T14" fmla="*/ 2147483647 w 982"/>
              <a:gd name="T15" fmla="*/ 2147483647 h 774"/>
              <a:gd name="T16" fmla="*/ 2147483647 w 982"/>
              <a:gd name="T17" fmla="*/ 2147483647 h 774"/>
              <a:gd name="T18" fmla="*/ 2147483647 w 982"/>
              <a:gd name="T19" fmla="*/ 2147483647 h 774"/>
              <a:gd name="T20" fmla="*/ 2147483647 w 982"/>
              <a:gd name="T21" fmla="*/ 2147483647 h 774"/>
              <a:gd name="T22" fmla="*/ 2147483647 w 982"/>
              <a:gd name="T23" fmla="*/ 2147483647 h 774"/>
              <a:gd name="T24" fmla="*/ 2147483647 w 982"/>
              <a:gd name="T25" fmla="*/ 2147483647 h 774"/>
              <a:gd name="T26" fmla="*/ 2147483647 w 982"/>
              <a:gd name="T27" fmla="*/ 2147483647 h 774"/>
              <a:gd name="T28" fmla="*/ 2147483647 w 982"/>
              <a:gd name="T29" fmla="*/ 2147483647 h 774"/>
              <a:gd name="T30" fmla="*/ 2147483647 w 982"/>
              <a:gd name="T31" fmla="*/ 2147483647 h 774"/>
              <a:gd name="T32" fmla="*/ 2147483647 w 982"/>
              <a:gd name="T33" fmla="*/ 2147483647 h 774"/>
              <a:gd name="T34" fmla="*/ 2147483647 w 982"/>
              <a:gd name="T35" fmla="*/ 2147483647 h 774"/>
              <a:gd name="T36" fmla="*/ 2147483647 w 982"/>
              <a:gd name="T37" fmla="*/ 2147483647 h 774"/>
              <a:gd name="T38" fmla="*/ 2147483647 w 982"/>
              <a:gd name="T39" fmla="*/ 2147483647 h 774"/>
              <a:gd name="T40" fmla="*/ 2147483647 w 982"/>
              <a:gd name="T41" fmla="*/ 2147483647 h 774"/>
              <a:gd name="T42" fmla="*/ 2147483647 w 982"/>
              <a:gd name="T43" fmla="*/ 2147483647 h 774"/>
              <a:gd name="T44" fmla="*/ 2147483647 w 982"/>
              <a:gd name="T45" fmla="*/ 2147483647 h 774"/>
              <a:gd name="T46" fmla="*/ 2147483647 w 982"/>
              <a:gd name="T47" fmla="*/ 2147483647 h 774"/>
              <a:gd name="T48" fmla="*/ 2147483647 w 982"/>
              <a:gd name="T49" fmla="*/ 2147483647 h 774"/>
              <a:gd name="T50" fmla="*/ 2147483647 w 982"/>
              <a:gd name="T51" fmla="*/ 2147483647 h 774"/>
              <a:gd name="T52" fmla="*/ 2147483647 w 982"/>
              <a:gd name="T53" fmla="*/ 0 h 774"/>
              <a:gd name="T54" fmla="*/ 2147483647 w 982"/>
              <a:gd name="T55" fmla="*/ 2147483647 h 774"/>
              <a:gd name="T56" fmla="*/ 2147483647 w 982"/>
              <a:gd name="T57" fmla="*/ 2147483647 h 774"/>
              <a:gd name="T58" fmla="*/ 2147483647 w 982"/>
              <a:gd name="T59" fmla="*/ 2147483647 h 774"/>
              <a:gd name="T60" fmla="*/ 2147483647 w 982"/>
              <a:gd name="T61" fmla="*/ 2147483647 h 774"/>
              <a:gd name="T62" fmla="*/ 2147483647 w 982"/>
              <a:gd name="T63" fmla="*/ 2147483647 h 774"/>
              <a:gd name="T64" fmla="*/ 2147483647 w 982"/>
              <a:gd name="T65" fmla="*/ 2147483647 h 774"/>
              <a:gd name="T66" fmla="*/ 2147483647 w 982"/>
              <a:gd name="T67" fmla="*/ 2147483647 h 774"/>
              <a:gd name="T68" fmla="*/ 2147483647 w 982"/>
              <a:gd name="T69" fmla="*/ 2147483647 h 774"/>
              <a:gd name="T70" fmla="*/ 2147483647 w 982"/>
              <a:gd name="T71" fmla="*/ 2147483647 h 774"/>
              <a:gd name="T72" fmla="*/ 2147483647 w 982"/>
              <a:gd name="T73" fmla="*/ 2147483647 h 774"/>
              <a:gd name="T74" fmla="*/ 2147483647 w 982"/>
              <a:gd name="T75" fmla="*/ 2147483647 h 774"/>
              <a:gd name="T76" fmla="*/ 2147483647 w 982"/>
              <a:gd name="T77" fmla="*/ 2147483647 h 774"/>
              <a:gd name="T78" fmla="*/ 2147483647 w 982"/>
              <a:gd name="T79" fmla="*/ 2147483647 h 774"/>
              <a:gd name="T80" fmla="*/ 2147483647 w 982"/>
              <a:gd name="T81" fmla="*/ 2147483647 h 774"/>
              <a:gd name="T82" fmla="*/ 2147483647 w 982"/>
              <a:gd name="T83" fmla="*/ 2147483647 h 774"/>
              <a:gd name="T84" fmla="*/ 2147483647 w 982"/>
              <a:gd name="T85" fmla="*/ 2147483647 h 774"/>
              <a:gd name="T86" fmla="*/ 2147483647 w 982"/>
              <a:gd name="T87" fmla="*/ 2147483647 h 774"/>
              <a:gd name="T88" fmla="*/ 2147483647 w 982"/>
              <a:gd name="T89" fmla="*/ 2147483647 h 774"/>
              <a:gd name="T90" fmla="*/ 2147483647 w 982"/>
              <a:gd name="T91" fmla="*/ 2147483647 h 774"/>
              <a:gd name="T92" fmla="*/ 2147483647 w 982"/>
              <a:gd name="T93" fmla="*/ 2147483647 h 774"/>
              <a:gd name="T94" fmla="*/ 2147483647 w 982"/>
              <a:gd name="T95" fmla="*/ 2147483647 h 774"/>
              <a:gd name="T96" fmla="*/ 2147483647 w 982"/>
              <a:gd name="T97" fmla="*/ 2147483647 h 774"/>
              <a:gd name="T98" fmla="*/ 2147483647 w 982"/>
              <a:gd name="T99" fmla="*/ 2147483647 h 774"/>
              <a:gd name="T100" fmla="*/ 2147483647 w 982"/>
              <a:gd name="T101" fmla="*/ 2147483647 h 774"/>
              <a:gd name="T102" fmla="*/ 2147483647 w 982"/>
              <a:gd name="T103" fmla="*/ 2147483647 h 774"/>
              <a:gd name="T104" fmla="*/ 0 w 982"/>
              <a:gd name="T105" fmla="*/ 2147483647 h 774"/>
              <a:gd name="T106" fmla="*/ 0 w 982"/>
              <a:gd name="T107" fmla="*/ 2147483647 h 7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gradFill rotWithShape="1">
            <a:gsLst>
              <a:gs pos="0">
                <a:srgbClr val="B48EED">
                  <a:alpha val="32001"/>
                </a:srgbClr>
              </a:gs>
              <a:gs pos="100000">
                <a:srgbClr val="AD83EB"/>
              </a:gs>
            </a:gsLst>
            <a:lin ang="0" scaled="1"/>
          </a:gradFill>
          <a:ln>
            <a:noFill/>
          </a:ln>
          <a:extLst>
            <a:ext uri="{91240B29-F687-4F45-9708-019B960494DF}">
              <a14:hiddenLine xmlns:a14="http://schemas.microsoft.com/office/drawing/2010/main" xmlns="" w="12700">
                <a:solidFill>
                  <a:srgbClr val="000000"/>
                </a:solidFill>
                <a:prstDash val="solid"/>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1"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endParaRPr>
          </a:p>
        </p:txBody>
      </p:sp>
      <p:sp>
        <p:nvSpPr>
          <p:cNvPr id="109" name="Text Box 19"/>
          <p:cNvSpPr txBox="1">
            <a:spLocks noChangeArrowheads="1"/>
          </p:cNvSpPr>
          <p:nvPr/>
        </p:nvSpPr>
        <p:spPr bwMode="gray">
          <a:xfrm>
            <a:off x="929997" y="2287448"/>
            <a:ext cx="2408032"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a:r>
              <a:rPr lang="fr-FR" sz="2800" b="1" dirty="0" smtClean="0">
                <a:latin typeface="Times New Roman" pitchFamily="18" charset="0"/>
                <a:cs typeface="Times New Roman" pitchFamily="18" charset="0"/>
              </a:rPr>
              <a:t>Le béton frais </a:t>
            </a:r>
            <a:endParaRPr lang="fr-FR" sz="2800" b="1" dirty="0">
              <a:solidFill>
                <a:prstClr val="black"/>
              </a:solidFill>
              <a:latin typeface="Times New Roman" pitchFamily="18" charset="0"/>
              <a:cs typeface="Times New Roman" pitchFamily="18" charset="0"/>
            </a:endParaRPr>
          </a:p>
        </p:txBody>
      </p:sp>
      <p:sp>
        <p:nvSpPr>
          <p:cNvPr id="110" name="Text Box 21"/>
          <p:cNvSpPr txBox="1">
            <a:spLocks noChangeArrowheads="1"/>
          </p:cNvSpPr>
          <p:nvPr/>
        </p:nvSpPr>
        <p:spPr bwMode="gray">
          <a:xfrm>
            <a:off x="5291187" y="2164090"/>
            <a:ext cx="3586113"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fr-FR" sz="2800" b="1" dirty="0" smtClean="0">
                <a:solidFill>
                  <a:prstClr val="black"/>
                </a:solidFill>
                <a:latin typeface="Times New Roman" pitchFamily="18" charset="0"/>
                <a:cs typeface="Times New Roman" pitchFamily="18" charset="0"/>
              </a:rPr>
              <a:t>Le b</a:t>
            </a:r>
            <a:r>
              <a:rPr lang="fr-FR" sz="2800" b="1" dirty="0" smtClean="0">
                <a:solidFill>
                  <a:prstClr val="black"/>
                </a:solidFill>
                <a:latin typeface="Times New Roman" pitchFamily="18" charset="0"/>
                <a:cs typeface="Times New Roman" pitchFamily="18" charset="0"/>
              </a:rPr>
              <a:t>éton </a:t>
            </a:r>
            <a:r>
              <a:rPr lang="fr-FR" sz="2800" b="1" dirty="0" smtClean="0">
                <a:solidFill>
                  <a:prstClr val="black"/>
                </a:solidFill>
                <a:latin typeface="Times New Roman" pitchFamily="18" charset="0"/>
                <a:cs typeface="Times New Roman" pitchFamily="18" charset="0"/>
              </a:rPr>
              <a:t>durci </a:t>
            </a:r>
            <a:endParaRPr lang="en-US" sz="2800" b="1" dirty="0">
              <a:solidFill>
                <a:srgbClr val="FFFFFF"/>
              </a:solidFill>
              <a:latin typeface="Times New Roman" pitchFamily="18" charset="0"/>
              <a:cs typeface="Times New Roman" pitchFamily="18" charset="0"/>
            </a:endParaRPr>
          </a:p>
        </p:txBody>
      </p:sp>
      <p:sp>
        <p:nvSpPr>
          <p:cNvPr id="112" name="ZoneTexte 18"/>
          <p:cNvSpPr txBox="1"/>
          <p:nvPr/>
        </p:nvSpPr>
        <p:spPr>
          <a:xfrm>
            <a:off x="5010386" y="2926567"/>
            <a:ext cx="4133614" cy="3046988"/>
          </a:xfrm>
          <a:prstGeom prst="rect">
            <a:avLst/>
          </a:prstGeom>
          <a:noFill/>
        </p:spPr>
        <p:txBody>
          <a:bodyPr wrap="square" rtlCol="0">
            <a:spAutoFit/>
          </a:bodyPr>
          <a:lstStyle/>
          <a:p>
            <a:pPr algn="ctr"/>
            <a:r>
              <a:rPr lang="fr-FR" sz="2400" b="1" dirty="0" smtClean="0">
                <a:latin typeface="Times New Roman" pitchFamily="18" charset="0"/>
                <a:cs typeface="Times New Roman" pitchFamily="18" charset="0"/>
              </a:rPr>
              <a:t>solide dont les propriétés de résistance mécanique et de durabilité s’acquièrent au cours du déroulement de réactions physico-chimiques entre ses constituants, d’une durée de quelques jours à quelques semaines.</a:t>
            </a:r>
            <a:endParaRPr lang="fr-FR" sz="2400" b="1" dirty="0">
              <a:solidFill>
                <a:prstClr val="black"/>
              </a:solidFill>
              <a:latin typeface="Times New Roman" pitchFamily="18" charset="0"/>
              <a:cs typeface="Times New Roman" pitchFamily="18" charset="0"/>
            </a:endParaRPr>
          </a:p>
        </p:txBody>
      </p:sp>
      <p:sp>
        <p:nvSpPr>
          <p:cNvPr id="73" name="TextBox 59"/>
          <p:cNvSpPr txBox="1"/>
          <p:nvPr/>
        </p:nvSpPr>
        <p:spPr>
          <a:xfrm>
            <a:off x="1018334" y="2112064"/>
            <a:ext cx="6801194" cy="707886"/>
          </a:xfrm>
          <a:prstGeom prst="rect">
            <a:avLst/>
          </a:prstGeom>
          <a:noFill/>
        </p:spPr>
        <p:txBody>
          <a:bodyPr wrap="square" rtlCol="0">
            <a:spAutoFit/>
          </a:bodyPr>
          <a:lstStyle/>
          <a:p>
            <a:r>
              <a:rPr lang="fr-FR" sz="4000" b="1" dirty="0" smtClean="0">
                <a:solidFill>
                  <a:prstClr val="black"/>
                </a:solidFill>
                <a:latin typeface="Times New Roman" pitchFamily="18" charset="0"/>
                <a:cs typeface="Times New Roman" pitchFamily="18" charset="0"/>
              </a:rPr>
              <a:t>2 Leur destination</a:t>
            </a:r>
            <a:endParaRPr lang="fr-FR" sz="4000" b="1" dirty="0">
              <a:solidFill>
                <a:prstClr val="black"/>
              </a:solidFill>
              <a:latin typeface="Times New Roman" pitchFamily="18" charset="0"/>
              <a:cs typeface="Times New Roman" pitchFamily="18" charset="0"/>
            </a:endParaRPr>
          </a:p>
        </p:txBody>
      </p:sp>
      <p:grpSp>
        <p:nvGrpSpPr>
          <p:cNvPr id="87" name="Group 40"/>
          <p:cNvGrpSpPr/>
          <p:nvPr/>
        </p:nvGrpSpPr>
        <p:grpSpPr>
          <a:xfrm>
            <a:off x="1072486" y="1708148"/>
            <a:ext cx="6933063" cy="4705352"/>
            <a:chOff x="2286000" y="762000"/>
            <a:chExt cx="4705350" cy="4705352"/>
          </a:xfrm>
          <a:effectLst>
            <a:outerShdw blurRad="63500" sx="102000" sy="102000" algn="ctr" rotWithShape="0">
              <a:prstClr val="black">
                <a:alpha val="40000"/>
              </a:prstClr>
            </a:outerShdw>
          </a:effectLst>
          <a:scene3d>
            <a:camera prst="perspectiveFront" fov="2400000">
              <a:rot lat="19500000" lon="19500000" rev="2400000"/>
            </a:camera>
            <a:lightRig rig="threePt" dir="t"/>
          </a:scene3d>
        </p:grpSpPr>
        <p:sp>
          <p:nvSpPr>
            <p:cNvPr id="88" name="Teardrop 61"/>
            <p:cNvSpPr/>
            <p:nvPr/>
          </p:nvSpPr>
          <p:spPr>
            <a:xfrm rot="5400000">
              <a:off x="2286000" y="762000"/>
              <a:ext cx="2236970" cy="2236970"/>
            </a:xfrm>
            <a:prstGeom prst="teardrop">
              <a:avLst>
                <a:gd name="adj" fmla="val 100919"/>
              </a:avLst>
            </a:prstGeom>
            <a:solidFill>
              <a:sysClr val="window" lastClr="FFFFFF">
                <a:lumMod val="65000"/>
              </a:sysClr>
            </a:solidFill>
            <a:ln w="25400" cap="flat" cmpd="sng" algn="ctr">
              <a:noFill/>
              <a:prstDash val="solid"/>
            </a:ln>
            <a:effectLst/>
            <a:sp3d>
              <a:bevelT w="127000" h="127000"/>
              <a:bevelB w="127000" h="127000"/>
            </a:sp3d>
          </p:spPr>
          <p:txBody>
            <a:bodyPr vert="vert27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smtClean="0">
                <a:ln>
                  <a:noFill/>
                </a:ln>
                <a:solidFill>
                  <a:prstClr val="white"/>
                </a:solidFill>
                <a:effectLst/>
                <a:uLnTx/>
                <a:uFillTx/>
                <a:latin typeface="Times New Roman" pitchFamily="18" charset="0"/>
                <a:cs typeface="Times New Roman" pitchFamily="18" charset="0"/>
              </a:endParaRPr>
            </a:p>
          </p:txBody>
        </p:sp>
        <p:sp>
          <p:nvSpPr>
            <p:cNvPr id="89" name="Oval 62"/>
            <p:cNvSpPr/>
            <p:nvPr/>
          </p:nvSpPr>
          <p:spPr>
            <a:xfrm>
              <a:off x="2440274" y="916274"/>
              <a:ext cx="1928422" cy="1928422"/>
            </a:xfrm>
            <a:prstGeom prst="ellipse">
              <a:avLst/>
            </a:prstGeom>
            <a:solidFill>
              <a:schemeClr val="accent1">
                <a:lumMod val="20000"/>
                <a:lumOff val="80000"/>
              </a:schemeClr>
            </a:solidFill>
            <a:ln w="25400" cap="flat" cmpd="sng" algn="ctr">
              <a:noFill/>
              <a:prstDash val="solid"/>
            </a:ln>
            <a:effectLst>
              <a:innerShdw blurRad="63500" dist="50800" dir="18900000">
                <a:prstClr val="black">
                  <a:alpha val="50000"/>
                </a:prstClr>
              </a:innerShdw>
            </a:effectLst>
            <a:sp3d/>
          </p:spPr>
          <p:txBody>
            <a:bodyPr rtlCol="0" anchor="ctr"/>
            <a:lstStyle/>
            <a:p>
              <a:pPr lvl="0" algn="ctr">
                <a:defRPr/>
              </a:pPr>
              <a:r>
                <a:rPr lang="fr-FR" sz="2800" b="1" dirty="0" smtClean="0">
                  <a:latin typeface="Times New Roman" pitchFamily="18" charset="0"/>
                  <a:cs typeface="Times New Roman" pitchFamily="18" charset="0"/>
                </a:rPr>
                <a:t>Bétons compactés</a:t>
              </a:r>
              <a:endParaRPr kumimoji="0" lang="en-US" sz="2800" b="1" i="0" u="none" strike="noStrike" kern="0" cap="none" spc="-20" normalizeH="0" baseline="0" noProof="0" dirty="0" smtClean="0">
                <a:ln>
                  <a:noFill/>
                </a:ln>
                <a:solidFill>
                  <a:prstClr val="white">
                    <a:lumMod val="95000"/>
                  </a:prstClr>
                </a:solidFill>
                <a:effectLst/>
                <a:uLnTx/>
                <a:uFillTx/>
                <a:latin typeface="Times New Roman" pitchFamily="18" charset="0"/>
                <a:cs typeface="Times New Roman" pitchFamily="18" charset="0"/>
              </a:endParaRPr>
            </a:p>
          </p:txBody>
        </p:sp>
        <p:sp>
          <p:nvSpPr>
            <p:cNvPr id="90" name="Teardrop 63"/>
            <p:cNvSpPr/>
            <p:nvPr/>
          </p:nvSpPr>
          <p:spPr>
            <a:xfrm>
              <a:off x="2286000" y="3230380"/>
              <a:ext cx="2236970" cy="2236970"/>
            </a:xfrm>
            <a:prstGeom prst="teardrop">
              <a:avLst>
                <a:gd name="adj" fmla="val 100919"/>
              </a:avLst>
            </a:prstGeom>
            <a:solidFill>
              <a:sysClr val="window" lastClr="FFFFFF">
                <a:lumMod val="65000"/>
              </a:sysClr>
            </a:solidFill>
            <a:ln w="25400" cap="flat" cmpd="sng" algn="ctr">
              <a:noFill/>
              <a:prstDash val="solid"/>
            </a:ln>
            <a:effectLst/>
            <a:sp3d>
              <a:bevelT w="127000" h="127000"/>
              <a:bevelB w="127000" h="127000"/>
            </a:sp3d>
          </p:spPr>
          <p:txBody>
            <a:bodyPr vert="vert27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smtClean="0">
                <a:ln>
                  <a:noFill/>
                </a:ln>
                <a:solidFill>
                  <a:prstClr val="white"/>
                </a:solidFill>
                <a:effectLst/>
                <a:uLnTx/>
                <a:uFillTx/>
                <a:latin typeface="Times New Roman" pitchFamily="18" charset="0"/>
                <a:cs typeface="Times New Roman" pitchFamily="18" charset="0"/>
              </a:endParaRPr>
            </a:p>
          </p:txBody>
        </p:sp>
        <p:sp>
          <p:nvSpPr>
            <p:cNvPr id="91" name="Oval 64"/>
            <p:cNvSpPr/>
            <p:nvPr/>
          </p:nvSpPr>
          <p:spPr>
            <a:xfrm>
              <a:off x="2440274" y="3384654"/>
              <a:ext cx="1928422" cy="1928422"/>
            </a:xfrm>
            <a:prstGeom prst="ellipse">
              <a:avLst/>
            </a:prstGeom>
            <a:solidFill>
              <a:srgbClr val="00B0F0"/>
            </a:solidFill>
            <a:ln w="25400" cap="flat" cmpd="sng" algn="ctr">
              <a:noFill/>
              <a:prstDash val="solid"/>
            </a:ln>
            <a:effectLst>
              <a:innerShdw blurRad="63500" dist="50800" dir="18900000">
                <a:prstClr val="black">
                  <a:alpha val="50000"/>
                </a:prstClr>
              </a:innerShdw>
            </a:effectLst>
            <a:sp3d/>
          </p:spPr>
          <p:txBody>
            <a:bodyPr rtlCol="0" anchor="ctr"/>
            <a:lstStyle/>
            <a:p>
              <a:pPr lvl="0" algn="ctr">
                <a:defRPr/>
              </a:pPr>
              <a:r>
                <a:rPr lang="fr-FR" sz="2800" b="1" dirty="0" smtClean="0">
                  <a:latin typeface="Times New Roman" pitchFamily="18" charset="0"/>
                  <a:cs typeface="Times New Roman" pitchFamily="18" charset="0"/>
                </a:rPr>
                <a:t>Bétons projetés</a:t>
              </a:r>
              <a:endParaRPr kumimoji="0" lang="en-US" sz="2800" b="1" i="0" u="none" strike="noStrike" kern="0" cap="none" spc="-20" normalizeH="0" baseline="0" noProof="0" dirty="0" smtClean="0">
                <a:ln>
                  <a:noFill/>
                </a:ln>
                <a:solidFill>
                  <a:prstClr val="white">
                    <a:lumMod val="95000"/>
                  </a:prstClr>
                </a:solidFill>
                <a:effectLst/>
                <a:uLnTx/>
                <a:uFillTx/>
                <a:latin typeface="Times New Roman" pitchFamily="18" charset="0"/>
                <a:cs typeface="Times New Roman" pitchFamily="18" charset="0"/>
              </a:endParaRPr>
            </a:p>
          </p:txBody>
        </p:sp>
        <p:sp>
          <p:nvSpPr>
            <p:cNvPr id="92" name="Teardrop 65"/>
            <p:cNvSpPr/>
            <p:nvPr/>
          </p:nvSpPr>
          <p:spPr>
            <a:xfrm rot="16200000">
              <a:off x="4754380" y="3230382"/>
              <a:ext cx="2236970" cy="2236970"/>
            </a:xfrm>
            <a:prstGeom prst="teardrop">
              <a:avLst>
                <a:gd name="adj" fmla="val 100919"/>
              </a:avLst>
            </a:prstGeom>
            <a:solidFill>
              <a:sysClr val="window" lastClr="FFFFFF">
                <a:lumMod val="65000"/>
              </a:sysClr>
            </a:solidFill>
            <a:ln w="25400" cap="flat" cmpd="sng" algn="ctr">
              <a:noFill/>
              <a:prstDash val="solid"/>
            </a:ln>
            <a:effectLst/>
            <a:sp3d>
              <a:bevelT w="127000" h="127000"/>
              <a:bevelB w="127000" h="127000"/>
            </a:sp3d>
          </p:spPr>
          <p:txBody>
            <a:bodyPr vert="vert27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smtClean="0">
                <a:ln>
                  <a:noFill/>
                </a:ln>
                <a:solidFill>
                  <a:prstClr val="white"/>
                </a:solidFill>
                <a:effectLst/>
                <a:uLnTx/>
                <a:uFillTx/>
                <a:latin typeface="Times New Roman" pitchFamily="18" charset="0"/>
                <a:cs typeface="Times New Roman" pitchFamily="18" charset="0"/>
              </a:endParaRPr>
            </a:p>
          </p:txBody>
        </p:sp>
        <p:sp>
          <p:nvSpPr>
            <p:cNvPr id="93" name="Oval 66"/>
            <p:cNvSpPr/>
            <p:nvPr/>
          </p:nvSpPr>
          <p:spPr>
            <a:xfrm>
              <a:off x="4908653" y="3384654"/>
              <a:ext cx="1928422" cy="1928422"/>
            </a:xfrm>
            <a:prstGeom prst="ellipse">
              <a:avLst/>
            </a:prstGeom>
            <a:solidFill>
              <a:srgbClr val="FFFF00"/>
            </a:solidFill>
            <a:ln w="25400" cap="flat" cmpd="sng" algn="ctr">
              <a:noFill/>
              <a:prstDash val="solid"/>
            </a:ln>
            <a:effectLst>
              <a:innerShdw blurRad="63500" dist="50800" dir="18900000">
                <a:prstClr val="black">
                  <a:alpha val="50000"/>
                </a:prstClr>
              </a:innerShdw>
            </a:effectLst>
            <a:sp3d/>
          </p:spPr>
          <p:txBody>
            <a:bodyPr rtlCol="0" anchor="ctr"/>
            <a:lstStyle/>
            <a:p>
              <a:pPr lvl="0" algn="ctr">
                <a:defRPr/>
              </a:pPr>
              <a:r>
                <a:rPr lang="fr-FR" sz="2400" b="1" dirty="0" smtClean="0">
                  <a:latin typeface="Times New Roman" pitchFamily="18" charset="0"/>
                  <a:cs typeface="Times New Roman" pitchFamily="18" charset="0"/>
                </a:rPr>
                <a:t>Bétons autonivelants (</a:t>
              </a:r>
              <a:r>
                <a:rPr lang="fr-FR" sz="2000" b="1" dirty="0" smtClean="0">
                  <a:latin typeface="Times New Roman" pitchFamily="18" charset="0"/>
                  <a:cs typeface="Times New Roman" pitchFamily="18" charset="0"/>
                </a:rPr>
                <a:t>autoplaçants</a:t>
              </a:r>
              <a:r>
                <a:rPr lang="fr-FR" sz="2400" b="1" dirty="0" smtClean="0">
                  <a:latin typeface="Times New Roman" pitchFamily="18" charset="0"/>
                  <a:cs typeface="Times New Roman" pitchFamily="18" charset="0"/>
                </a:rPr>
                <a:t>)</a:t>
              </a:r>
              <a:endParaRPr kumimoji="0" lang="en-US" sz="2400" b="1" i="0" u="none" strike="noStrike" kern="0" cap="none" spc="-20" normalizeH="0" baseline="0" noProof="0" dirty="0" smtClean="0">
                <a:ln>
                  <a:noFill/>
                </a:ln>
                <a:solidFill>
                  <a:prstClr val="white">
                    <a:lumMod val="95000"/>
                  </a:prstClr>
                </a:solidFill>
                <a:effectLst/>
                <a:uLnTx/>
                <a:uFillTx/>
                <a:latin typeface="Times New Roman" pitchFamily="18" charset="0"/>
                <a:cs typeface="Times New Roman" pitchFamily="18" charset="0"/>
              </a:endParaRPr>
            </a:p>
          </p:txBody>
        </p:sp>
      </p:grpSp>
      <p:grpSp>
        <p:nvGrpSpPr>
          <p:cNvPr id="113" name="Group 40"/>
          <p:cNvGrpSpPr/>
          <p:nvPr/>
        </p:nvGrpSpPr>
        <p:grpSpPr>
          <a:xfrm>
            <a:off x="1834486" y="2152650"/>
            <a:ext cx="3296047" cy="4705350"/>
            <a:chOff x="2286000" y="762000"/>
            <a:chExt cx="2236970" cy="4705350"/>
          </a:xfrm>
          <a:effectLst>
            <a:outerShdw blurRad="63500" sx="102000" sy="102000" algn="ctr" rotWithShape="0">
              <a:prstClr val="black">
                <a:alpha val="40000"/>
              </a:prstClr>
            </a:outerShdw>
          </a:effectLst>
          <a:scene3d>
            <a:camera prst="perspectiveFront" fov="2400000">
              <a:rot lat="19500000" lon="19500000" rev="2400000"/>
            </a:camera>
            <a:lightRig rig="threePt" dir="t"/>
          </a:scene3d>
        </p:grpSpPr>
        <p:sp>
          <p:nvSpPr>
            <p:cNvPr id="114" name="Teardrop 61"/>
            <p:cNvSpPr/>
            <p:nvPr/>
          </p:nvSpPr>
          <p:spPr>
            <a:xfrm rot="5400000">
              <a:off x="2286000" y="762000"/>
              <a:ext cx="2236970" cy="2236970"/>
            </a:xfrm>
            <a:prstGeom prst="teardrop">
              <a:avLst>
                <a:gd name="adj" fmla="val 100919"/>
              </a:avLst>
            </a:prstGeom>
            <a:solidFill>
              <a:sysClr val="window" lastClr="FFFFFF">
                <a:lumMod val="65000"/>
              </a:sysClr>
            </a:solidFill>
            <a:ln w="25400" cap="flat" cmpd="sng" algn="ctr">
              <a:noFill/>
              <a:prstDash val="solid"/>
            </a:ln>
            <a:effectLst/>
            <a:sp3d>
              <a:bevelT w="127000" h="127000"/>
              <a:bevelB w="127000" h="127000"/>
            </a:sp3d>
          </p:spPr>
          <p:txBody>
            <a:bodyPr vert="vert27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smtClean="0">
                <a:ln>
                  <a:noFill/>
                </a:ln>
                <a:solidFill>
                  <a:prstClr val="white"/>
                </a:solidFill>
                <a:effectLst/>
                <a:uLnTx/>
                <a:uFillTx/>
                <a:latin typeface="Times New Roman" pitchFamily="18" charset="0"/>
                <a:cs typeface="Times New Roman" pitchFamily="18" charset="0"/>
              </a:endParaRPr>
            </a:p>
          </p:txBody>
        </p:sp>
        <p:sp>
          <p:nvSpPr>
            <p:cNvPr id="115" name="Oval 62"/>
            <p:cNvSpPr/>
            <p:nvPr/>
          </p:nvSpPr>
          <p:spPr>
            <a:xfrm>
              <a:off x="2440274" y="916274"/>
              <a:ext cx="1928422" cy="1928422"/>
            </a:xfrm>
            <a:prstGeom prst="ellipse">
              <a:avLst/>
            </a:prstGeom>
            <a:solidFill>
              <a:schemeClr val="accent1">
                <a:lumMod val="20000"/>
                <a:lumOff val="80000"/>
              </a:schemeClr>
            </a:solidFill>
            <a:ln w="25400" cap="flat" cmpd="sng" algn="ctr">
              <a:noFill/>
              <a:prstDash val="solid"/>
            </a:ln>
            <a:effectLst>
              <a:innerShdw blurRad="63500" dist="50800" dir="18900000">
                <a:prstClr val="black">
                  <a:alpha val="50000"/>
                </a:prstClr>
              </a:innerShdw>
            </a:effectLst>
            <a:sp3d/>
          </p:spPr>
          <p:txBody>
            <a:bodyPr rtlCol="0" anchor="ctr"/>
            <a:lstStyle/>
            <a:p>
              <a:pPr lvl="0" algn="ctr">
                <a:defRPr/>
              </a:pPr>
              <a:r>
                <a:rPr lang="fr-FR" sz="2800" b="1" dirty="0" smtClean="0">
                  <a:latin typeface="Times New Roman" pitchFamily="18" charset="0"/>
                  <a:cs typeface="Times New Roman" pitchFamily="18" charset="0"/>
                </a:rPr>
                <a:t>Bétons coulables sous l’eau</a:t>
              </a:r>
              <a:endParaRPr kumimoji="0" lang="en-US" sz="2800" b="1" i="0" u="none" strike="noStrike" kern="0" cap="none" spc="-20" normalizeH="0" baseline="0" noProof="0" dirty="0" smtClean="0">
                <a:ln>
                  <a:noFill/>
                </a:ln>
                <a:solidFill>
                  <a:prstClr val="white">
                    <a:lumMod val="95000"/>
                  </a:prstClr>
                </a:solidFill>
                <a:effectLst/>
                <a:uLnTx/>
                <a:uFillTx/>
                <a:latin typeface="Times New Roman" pitchFamily="18" charset="0"/>
                <a:cs typeface="Times New Roman" pitchFamily="18" charset="0"/>
              </a:endParaRPr>
            </a:p>
          </p:txBody>
        </p:sp>
        <p:sp>
          <p:nvSpPr>
            <p:cNvPr id="116" name="Teardrop 63"/>
            <p:cNvSpPr/>
            <p:nvPr/>
          </p:nvSpPr>
          <p:spPr>
            <a:xfrm>
              <a:off x="2286000" y="3230380"/>
              <a:ext cx="2236970" cy="2236970"/>
            </a:xfrm>
            <a:prstGeom prst="teardrop">
              <a:avLst>
                <a:gd name="adj" fmla="val 100919"/>
              </a:avLst>
            </a:prstGeom>
            <a:solidFill>
              <a:sysClr val="window" lastClr="FFFFFF">
                <a:lumMod val="65000"/>
              </a:sysClr>
            </a:solidFill>
            <a:ln w="25400" cap="flat" cmpd="sng" algn="ctr">
              <a:noFill/>
              <a:prstDash val="solid"/>
            </a:ln>
            <a:effectLst/>
            <a:sp3d>
              <a:bevelT w="127000" h="127000"/>
              <a:bevelB w="127000" h="127000"/>
            </a:sp3d>
          </p:spPr>
          <p:txBody>
            <a:bodyPr vert="vert27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smtClean="0">
                <a:ln>
                  <a:noFill/>
                </a:ln>
                <a:solidFill>
                  <a:prstClr val="white"/>
                </a:solidFill>
                <a:effectLst/>
                <a:uLnTx/>
                <a:uFillTx/>
                <a:latin typeface="Times New Roman" pitchFamily="18" charset="0"/>
                <a:cs typeface="Times New Roman" pitchFamily="18" charset="0"/>
              </a:endParaRPr>
            </a:p>
          </p:txBody>
        </p:sp>
        <p:sp>
          <p:nvSpPr>
            <p:cNvPr id="117" name="Oval 64"/>
            <p:cNvSpPr/>
            <p:nvPr/>
          </p:nvSpPr>
          <p:spPr>
            <a:xfrm>
              <a:off x="2440274" y="3384654"/>
              <a:ext cx="1928422" cy="1928422"/>
            </a:xfrm>
            <a:prstGeom prst="ellipse">
              <a:avLst/>
            </a:prstGeom>
            <a:solidFill>
              <a:srgbClr val="00B0F0"/>
            </a:solidFill>
            <a:ln w="25400" cap="flat" cmpd="sng" algn="ctr">
              <a:noFill/>
              <a:prstDash val="solid"/>
            </a:ln>
            <a:effectLst>
              <a:innerShdw blurRad="63500" dist="50800" dir="18900000">
                <a:prstClr val="black">
                  <a:alpha val="50000"/>
                </a:prstClr>
              </a:innerShdw>
            </a:effectLst>
            <a:sp3d/>
          </p:spPr>
          <p:txBody>
            <a:bodyPr rtlCol="0" anchor="ctr"/>
            <a:lstStyle/>
            <a:p>
              <a:pPr lvl="0" algn="ctr">
                <a:defRPr/>
              </a:pPr>
              <a:r>
                <a:rPr lang="fr-FR" sz="2800" b="1" dirty="0" smtClean="0">
                  <a:latin typeface="Times New Roman" pitchFamily="18" charset="0"/>
                  <a:cs typeface="Times New Roman" pitchFamily="18" charset="0"/>
                </a:rPr>
                <a:t>Bétons fibrés</a:t>
              </a:r>
              <a:endParaRPr kumimoji="0" lang="en-US" sz="2800" b="1" i="0" u="none" strike="noStrike" kern="0" cap="none" spc="-20" normalizeH="0" baseline="0" noProof="0" dirty="0" smtClean="0">
                <a:ln>
                  <a:noFill/>
                </a:ln>
                <a:solidFill>
                  <a:prstClr val="white">
                    <a:lumMod val="95000"/>
                  </a:prstClr>
                </a:solidFill>
                <a:effectLst/>
                <a:uLnTx/>
                <a:uFillTx/>
                <a:latin typeface="Times New Roman" pitchFamily="18" charset="0"/>
                <a:cs typeface="Times New Roman" pitchFamily="18" charset="0"/>
              </a:endParaRPr>
            </a:p>
          </p:txBody>
        </p:sp>
      </p:grpSp>
      <p:sp>
        <p:nvSpPr>
          <p:cNvPr id="56" name="TextBox 59"/>
          <p:cNvSpPr txBox="1"/>
          <p:nvPr/>
        </p:nvSpPr>
        <p:spPr>
          <a:xfrm>
            <a:off x="917804" y="2117114"/>
            <a:ext cx="6801194" cy="707886"/>
          </a:xfrm>
          <a:prstGeom prst="rect">
            <a:avLst/>
          </a:prstGeom>
          <a:noFill/>
        </p:spPr>
        <p:txBody>
          <a:bodyPr wrap="square" rtlCol="0">
            <a:spAutoFit/>
          </a:bodyPr>
          <a:lstStyle/>
          <a:p>
            <a:r>
              <a:rPr lang="fr-FR" sz="4000" b="1" dirty="0" smtClean="0">
                <a:solidFill>
                  <a:prstClr val="black"/>
                </a:solidFill>
                <a:latin typeface="Times New Roman" pitchFamily="18" charset="0"/>
                <a:cs typeface="Times New Roman" pitchFamily="18" charset="0"/>
              </a:rPr>
              <a:t>3 Leur granularité</a:t>
            </a:r>
            <a:endParaRPr lang="fr-FR" sz="4000" b="1" dirty="0">
              <a:solidFill>
                <a:prstClr val="black"/>
              </a:solidFill>
              <a:latin typeface="Times New Roman" pitchFamily="18" charset="0"/>
              <a:cs typeface="Times New Roman" pitchFamily="18" charset="0"/>
            </a:endParaRPr>
          </a:p>
        </p:txBody>
      </p:sp>
      <p:sp>
        <p:nvSpPr>
          <p:cNvPr id="70" name="AutoShape 2"/>
          <p:cNvSpPr>
            <a:spLocks noChangeArrowheads="1"/>
          </p:cNvSpPr>
          <p:nvPr/>
        </p:nvSpPr>
        <p:spPr bwMode="gray">
          <a:xfrm>
            <a:off x="1893888" y="2997959"/>
            <a:ext cx="5556250" cy="1447800"/>
          </a:xfrm>
          <a:prstGeom prst="roundRect">
            <a:avLst>
              <a:gd name="adj" fmla="val 11505"/>
            </a:avLst>
          </a:prstGeom>
          <a:gradFill rotWithShape="1">
            <a:gsLst>
              <a:gs pos="0">
                <a:srgbClr val="F3DA47"/>
              </a:gs>
              <a:gs pos="100000">
                <a:schemeClr val="bg1"/>
              </a:gs>
            </a:gsLst>
            <a:lin ang="0" scaled="1"/>
          </a:gradFill>
          <a:ln>
            <a:noFill/>
          </a:ln>
          <a:effectLst/>
          <a:extLst>
            <a:ext uri="{91240B29-F687-4F45-9708-019B960494DF}">
              <a14:hiddenLine xmlns:a14="http://schemas.microsoft.com/office/drawing/2010/main" xmlns="" w="6350" algn="ctr">
                <a:solidFill>
                  <a:schemeClr val="tx1"/>
                </a:solidFill>
                <a:prstDash val="sysDot"/>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lang="fr-FR" b="1" dirty="0" smtClean="0">
                <a:latin typeface="Times New Roman" pitchFamily="18" charset="0"/>
                <a:cs typeface="Times New Roman" pitchFamily="18" charset="0"/>
              </a:rPr>
              <a:t>   </a:t>
            </a:r>
            <a:r>
              <a:rPr lang="fr-FR" sz="2400" b="1" dirty="0" smtClean="0">
                <a:latin typeface="Times New Roman" pitchFamily="18" charset="0"/>
                <a:cs typeface="Times New Roman" pitchFamily="18" charset="0"/>
              </a:rPr>
              <a:t>D 8 ≤ D max &lt;16mm</a:t>
            </a:r>
            <a:endParaRPr lang="fr-FR" sz="2400" b="1" dirty="0">
              <a:latin typeface="Times New Roman" pitchFamily="18" charset="0"/>
              <a:cs typeface="Times New Roman" pitchFamily="18" charset="0"/>
            </a:endParaRPr>
          </a:p>
        </p:txBody>
      </p:sp>
      <p:pic>
        <p:nvPicPr>
          <p:cNvPr id="72" name="Picture 5" descr="DO_circle001"/>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82600" y="2801109"/>
            <a:ext cx="1714500" cy="171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4" name="AutoShape 2"/>
          <p:cNvSpPr>
            <a:spLocks noChangeArrowheads="1"/>
          </p:cNvSpPr>
          <p:nvPr/>
        </p:nvSpPr>
        <p:spPr bwMode="gray">
          <a:xfrm>
            <a:off x="1837121" y="5030883"/>
            <a:ext cx="5556250" cy="1447800"/>
          </a:xfrm>
          <a:prstGeom prst="roundRect">
            <a:avLst>
              <a:gd name="adj" fmla="val 11505"/>
            </a:avLst>
          </a:prstGeom>
          <a:gradFill rotWithShape="1">
            <a:gsLst>
              <a:gs pos="0">
                <a:srgbClr val="F3DA47"/>
              </a:gs>
              <a:gs pos="100000">
                <a:schemeClr val="bg1"/>
              </a:gs>
            </a:gsLst>
            <a:lin ang="0" scaled="1"/>
          </a:gradFill>
          <a:ln>
            <a:noFill/>
          </a:ln>
          <a:effectLst/>
          <a:extLst>
            <a:ext uri="{91240B29-F687-4F45-9708-019B960494DF}">
              <a14:hiddenLine xmlns:a14="http://schemas.microsoft.com/office/drawing/2010/main" xmlns="" w="6350" algn="ctr">
                <a:solidFill>
                  <a:schemeClr val="tx1"/>
                </a:solidFill>
                <a:prstDash val="sysDot"/>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lang="fr-FR" b="1" dirty="0" smtClean="0">
                <a:latin typeface="Times New Roman" pitchFamily="18" charset="0"/>
                <a:cs typeface="Times New Roman" pitchFamily="18" charset="0"/>
              </a:rPr>
              <a:t> </a:t>
            </a:r>
            <a:r>
              <a:rPr lang="fr-FR" sz="2400" b="1" dirty="0" smtClean="0">
                <a:latin typeface="Times New Roman" pitchFamily="18" charset="0"/>
                <a:cs typeface="Times New Roman" pitchFamily="18" charset="0"/>
              </a:rPr>
              <a:t>16  ≤ D max &lt; 31.5 mm.</a:t>
            </a:r>
            <a:endParaRPr lang="fr-FR" sz="2400" b="1" dirty="0">
              <a:latin typeface="Times New Roman" pitchFamily="18" charset="0"/>
              <a:cs typeface="Times New Roman" pitchFamily="18" charset="0"/>
            </a:endParaRPr>
          </a:p>
        </p:txBody>
      </p:sp>
      <p:sp>
        <p:nvSpPr>
          <p:cNvPr id="75" name="AutoShape 2"/>
          <p:cNvSpPr>
            <a:spLocks noChangeArrowheads="1"/>
          </p:cNvSpPr>
          <p:nvPr/>
        </p:nvSpPr>
        <p:spPr bwMode="gray">
          <a:xfrm>
            <a:off x="2084388" y="3683759"/>
            <a:ext cx="5556250" cy="1447800"/>
          </a:xfrm>
          <a:prstGeom prst="roundRect">
            <a:avLst>
              <a:gd name="adj" fmla="val 11505"/>
            </a:avLst>
          </a:prstGeom>
          <a:gradFill rotWithShape="1">
            <a:gsLst>
              <a:gs pos="0">
                <a:srgbClr val="F3DA47"/>
              </a:gs>
              <a:gs pos="100000">
                <a:schemeClr val="bg1"/>
              </a:gs>
            </a:gsLst>
            <a:lin ang="0" scaled="1"/>
          </a:gradFill>
          <a:ln>
            <a:noFill/>
          </a:ln>
          <a:effectLst/>
          <a:extLst>
            <a:ext uri="{91240B29-F687-4F45-9708-019B960494DF}">
              <a14:hiddenLine xmlns:a14="http://schemas.microsoft.com/office/drawing/2010/main" xmlns="" w="6350" algn="ctr">
                <a:solidFill>
                  <a:schemeClr val="tx1"/>
                </a:solidFill>
                <a:prstDash val="sysDot"/>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lang="fr-FR" b="1" dirty="0" smtClean="0">
                <a:latin typeface="Times New Roman" pitchFamily="18" charset="0"/>
                <a:cs typeface="Times New Roman" pitchFamily="18" charset="0"/>
              </a:rPr>
              <a:t>    </a:t>
            </a:r>
            <a:r>
              <a:rPr lang="fr-FR" sz="2400" b="1" dirty="0" smtClean="0">
                <a:latin typeface="Times New Roman" pitchFamily="18" charset="0"/>
                <a:cs typeface="Times New Roman" pitchFamily="18" charset="0"/>
              </a:rPr>
              <a:t>31.5 ≤ D max  &lt; 63 mm.</a:t>
            </a:r>
            <a:endParaRPr lang="fr-FR" sz="2400" b="1" dirty="0">
              <a:latin typeface="Times New Roman" pitchFamily="18" charset="0"/>
              <a:cs typeface="Times New Roman" pitchFamily="18" charset="0"/>
            </a:endParaRPr>
          </a:p>
        </p:txBody>
      </p:sp>
      <p:sp>
        <p:nvSpPr>
          <p:cNvPr id="76" name="Rectangle 75"/>
          <p:cNvSpPr/>
          <p:nvPr/>
        </p:nvSpPr>
        <p:spPr>
          <a:xfrm>
            <a:off x="829367" y="3429000"/>
            <a:ext cx="1088761" cy="369332"/>
          </a:xfrm>
          <a:prstGeom prst="rect">
            <a:avLst/>
          </a:prstGeom>
        </p:spPr>
        <p:txBody>
          <a:bodyPr wrap="none">
            <a:spAutoFit/>
          </a:bodyPr>
          <a:lstStyle/>
          <a:p>
            <a:pPr algn="ctr">
              <a:spcBef>
                <a:spcPct val="50000"/>
              </a:spcBef>
            </a:pPr>
            <a:r>
              <a:rPr lang="fr-FR" b="1" dirty="0" smtClean="0">
                <a:latin typeface="Times New Roman" pitchFamily="18" charset="0"/>
                <a:cs typeface="Times New Roman" pitchFamily="18" charset="0"/>
              </a:rPr>
              <a:t>Béton fin</a:t>
            </a:r>
            <a:endPar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pic>
        <p:nvPicPr>
          <p:cNvPr id="78" name="Picture 5" descr="DO_circle001"/>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95300" y="4731509"/>
            <a:ext cx="1714500" cy="171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9" name="Rectangle 78"/>
          <p:cNvSpPr/>
          <p:nvPr/>
        </p:nvSpPr>
        <p:spPr>
          <a:xfrm>
            <a:off x="700601" y="5271869"/>
            <a:ext cx="1344100" cy="646331"/>
          </a:xfrm>
          <a:prstGeom prst="rect">
            <a:avLst/>
          </a:prstGeom>
        </p:spPr>
        <p:txBody>
          <a:bodyPr wrap="square">
            <a:spAutoFit/>
          </a:bodyPr>
          <a:lstStyle/>
          <a:p>
            <a:pPr algn="ctr">
              <a:spcBef>
                <a:spcPct val="50000"/>
              </a:spcBef>
            </a:pPr>
            <a:r>
              <a:rPr lang="fr-FR" b="1" dirty="0" smtClean="0">
                <a:latin typeface="Times New Roman" pitchFamily="18" charset="0"/>
                <a:cs typeface="Times New Roman" pitchFamily="18" charset="0"/>
              </a:rPr>
              <a:t>Béton moyen</a:t>
            </a:r>
            <a:endPar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pic>
        <p:nvPicPr>
          <p:cNvPr id="80" name="Picture 5" descr="DO_circle001"/>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615950" y="3530600"/>
            <a:ext cx="1714500" cy="171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1" name="Rectangle 80"/>
          <p:cNvSpPr/>
          <p:nvPr/>
        </p:nvSpPr>
        <p:spPr>
          <a:xfrm>
            <a:off x="853001" y="4128869"/>
            <a:ext cx="1242499" cy="707886"/>
          </a:xfrm>
          <a:prstGeom prst="rect">
            <a:avLst/>
          </a:prstGeom>
        </p:spPr>
        <p:txBody>
          <a:bodyPr wrap="square">
            <a:spAutoFit/>
          </a:bodyPr>
          <a:lstStyle/>
          <a:p>
            <a:pPr algn="ctr">
              <a:spcBef>
                <a:spcPct val="50000"/>
              </a:spcBef>
            </a:pPr>
            <a:r>
              <a:rPr lang="fr-FR" sz="2000" b="1" dirty="0" smtClean="0">
                <a:latin typeface="Times New Roman" pitchFamily="18" charset="0"/>
                <a:cs typeface="Times New Roman" pitchFamily="18" charset="0"/>
              </a:rPr>
              <a:t>Béton gros</a:t>
            </a:r>
            <a:endParaRPr lang="en-U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sp>
        <p:nvSpPr>
          <p:cNvPr id="82" name="Rectangle 81"/>
          <p:cNvSpPr/>
          <p:nvPr/>
        </p:nvSpPr>
        <p:spPr>
          <a:xfrm>
            <a:off x="1441230" y="5479534"/>
            <a:ext cx="5581870" cy="400110"/>
          </a:xfrm>
          <a:prstGeom prst="rect">
            <a:avLst/>
          </a:prstGeom>
        </p:spPr>
        <p:txBody>
          <a:bodyPr wrap="square">
            <a:spAutoFit/>
          </a:bodyPr>
          <a:lstStyle/>
          <a:p>
            <a:r>
              <a:rPr lang="fr-FR" sz="2000" b="1" dirty="0" smtClean="0">
                <a:latin typeface="Times New Roman" pitchFamily="18" charset="0"/>
                <a:cs typeface="Times New Roman" pitchFamily="18" charset="0"/>
              </a:rPr>
              <a:t>D max:   Dimension maximale des granulats</a:t>
            </a:r>
            <a:endParaRPr lang="fr-FR" sz="2000" b="1" dirty="0">
              <a:latin typeface="Times New Roman" pitchFamily="18" charset="0"/>
              <a:cs typeface="Times New Roman" pitchFamily="18" charset="0"/>
            </a:endParaRPr>
          </a:p>
        </p:txBody>
      </p:sp>
      <p:sp>
        <p:nvSpPr>
          <p:cNvPr id="85" name="AutoShape 2"/>
          <p:cNvSpPr>
            <a:spLocks noChangeArrowheads="1"/>
          </p:cNvSpPr>
          <p:nvPr/>
        </p:nvSpPr>
        <p:spPr bwMode="gray">
          <a:xfrm>
            <a:off x="1614488" y="3022599"/>
            <a:ext cx="5556250" cy="1016759"/>
          </a:xfrm>
          <a:prstGeom prst="roundRect">
            <a:avLst>
              <a:gd name="adj" fmla="val 11505"/>
            </a:avLst>
          </a:prstGeom>
          <a:gradFill rotWithShape="1">
            <a:gsLst>
              <a:gs pos="0">
                <a:srgbClr val="F3DA47"/>
              </a:gs>
              <a:gs pos="100000">
                <a:schemeClr val="bg1"/>
              </a:gs>
            </a:gsLst>
            <a:lin ang="0" scaled="1"/>
          </a:gradFill>
          <a:ln>
            <a:noFill/>
          </a:ln>
          <a:effectLst/>
          <a:extLst>
            <a:ext uri="{91240B29-F687-4F45-9708-019B960494DF}">
              <a14:hiddenLine xmlns:a14="http://schemas.microsoft.com/office/drawing/2010/main" xmlns="" w="6350" algn="ctr">
                <a:solidFill>
                  <a:schemeClr val="tx1"/>
                </a:solidFill>
                <a:prstDash val="sysDot"/>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lang="fr-FR" b="1" dirty="0" smtClean="0">
                <a:latin typeface="Times New Roman" pitchFamily="18" charset="0"/>
                <a:cs typeface="Times New Roman" pitchFamily="18" charset="0"/>
              </a:rPr>
              <a:t>Affaissement (Aff.)  0 à 2 cm</a:t>
            </a:r>
          </a:p>
          <a:p>
            <a:endParaRPr lang="fr-FR" b="1" dirty="0">
              <a:latin typeface="Times New Roman" pitchFamily="18" charset="0"/>
              <a:cs typeface="Times New Roman" pitchFamily="18" charset="0"/>
            </a:endParaRPr>
          </a:p>
        </p:txBody>
      </p:sp>
      <p:pic>
        <p:nvPicPr>
          <p:cNvPr id="86" name="Picture 11" descr="DP_circle001"/>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660400" y="3009900"/>
            <a:ext cx="1219200" cy="1092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4" name="AutoShape 2"/>
          <p:cNvSpPr>
            <a:spLocks noChangeArrowheads="1"/>
          </p:cNvSpPr>
          <p:nvPr/>
        </p:nvSpPr>
        <p:spPr bwMode="gray">
          <a:xfrm>
            <a:off x="1619250" y="5308599"/>
            <a:ext cx="5556250" cy="1016759"/>
          </a:xfrm>
          <a:prstGeom prst="roundRect">
            <a:avLst>
              <a:gd name="adj" fmla="val 11505"/>
            </a:avLst>
          </a:prstGeom>
          <a:gradFill rotWithShape="1">
            <a:gsLst>
              <a:gs pos="0">
                <a:srgbClr val="F3DA47"/>
              </a:gs>
              <a:gs pos="100000">
                <a:schemeClr val="bg1"/>
              </a:gs>
            </a:gsLst>
            <a:lin ang="0" scaled="1"/>
          </a:gradFill>
          <a:ln>
            <a:noFill/>
          </a:ln>
          <a:effectLst/>
          <a:extLst>
            <a:ext uri="{91240B29-F687-4F45-9708-019B960494DF}">
              <a14:hiddenLine xmlns:a14="http://schemas.microsoft.com/office/drawing/2010/main" xmlns="" w="6350" algn="ctr">
                <a:solidFill>
                  <a:schemeClr val="tx1"/>
                </a:solidFill>
                <a:prstDash val="sysDot"/>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lang="fr-FR" b="1" dirty="0" smtClean="0">
                <a:latin typeface="Times New Roman" pitchFamily="18" charset="0"/>
                <a:cs typeface="Times New Roman" pitchFamily="18" charset="0"/>
              </a:rPr>
              <a:t>Affaissement (Aff.) 6 à 9 cm</a:t>
            </a:r>
            <a:endParaRPr lang="fr-FR" b="1" dirty="0">
              <a:latin typeface="Times New Roman" pitchFamily="18" charset="0"/>
              <a:cs typeface="Times New Roman" pitchFamily="18" charset="0"/>
            </a:endParaRPr>
          </a:p>
        </p:txBody>
      </p:sp>
      <p:sp>
        <p:nvSpPr>
          <p:cNvPr id="95" name="AutoShape 2"/>
          <p:cNvSpPr>
            <a:spLocks noChangeArrowheads="1"/>
          </p:cNvSpPr>
          <p:nvPr/>
        </p:nvSpPr>
        <p:spPr bwMode="gray">
          <a:xfrm>
            <a:off x="1652588" y="4178299"/>
            <a:ext cx="5556250" cy="1016759"/>
          </a:xfrm>
          <a:prstGeom prst="roundRect">
            <a:avLst>
              <a:gd name="adj" fmla="val 11505"/>
            </a:avLst>
          </a:prstGeom>
          <a:gradFill rotWithShape="1">
            <a:gsLst>
              <a:gs pos="0">
                <a:srgbClr val="F3DA47"/>
              </a:gs>
              <a:gs pos="100000">
                <a:schemeClr val="bg1"/>
              </a:gs>
            </a:gsLst>
            <a:lin ang="0" scaled="1"/>
          </a:gradFill>
          <a:ln>
            <a:noFill/>
          </a:ln>
          <a:effectLst/>
          <a:extLst>
            <a:ext uri="{91240B29-F687-4F45-9708-019B960494DF}">
              <a14:hiddenLine xmlns:a14="http://schemas.microsoft.com/office/drawing/2010/main" xmlns="" w="6350" algn="ctr">
                <a:solidFill>
                  <a:schemeClr val="tx1"/>
                </a:solidFill>
                <a:prstDash val="sysDot"/>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lang="fr-FR" b="1" dirty="0" smtClean="0">
                <a:latin typeface="Times New Roman" pitchFamily="18" charset="0"/>
                <a:cs typeface="Times New Roman" pitchFamily="18" charset="0"/>
              </a:rPr>
              <a:t>Affaissement (Aff.) 3 à 5 cm</a:t>
            </a:r>
            <a:endParaRPr lang="fr-FR" b="1" dirty="0">
              <a:latin typeface="Times New Roman" pitchFamily="18" charset="0"/>
              <a:cs typeface="Times New Roman" pitchFamily="18" charset="0"/>
            </a:endParaRPr>
          </a:p>
        </p:txBody>
      </p:sp>
      <p:pic>
        <p:nvPicPr>
          <p:cNvPr id="118" name="Picture 11" descr="DP_circle001"/>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660400" y="4140200"/>
            <a:ext cx="1219200" cy="1092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9" name="Picture 11" descr="DP_circle001"/>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660400" y="5295900"/>
            <a:ext cx="1295400" cy="1092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1" name="Rectangle 120"/>
          <p:cNvSpPr/>
          <p:nvPr/>
        </p:nvSpPr>
        <p:spPr>
          <a:xfrm>
            <a:off x="868899" y="3231634"/>
            <a:ext cx="947201" cy="646331"/>
          </a:xfrm>
          <a:prstGeom prst="rect">
            <a:avLst/>
          </a:prstGeom>
        </p:spPr>
        <p:txBody>
          <a:bodyPr wrap="square">
            <a:spAutoFit/>
          </a:bodyPr>
          <a:lstStyle/>
          <a:p>
            <a:r>
              <a:rPr lang="fr-FR" b="1" dirty="0" smtClean="0">
                <a:latin typeface="Times New Roman" pitchFamily="18" charset="0"/>
                <a:cs typeface="Times New Roman" pitchFamily="18" charset="0"/>
              </a:rPr>
              <a:t>  Très ferme</a:t>
            </a:r>
            <a:endParaRPr lang="fr-FR" b="1" dirty="0">
              <a:latin typeface="Times New Roman" pitchFamily="18" charset="0"/>
              <a:cs typeface="Times New Roman" pitchFamily="18" charset="0"/>
            </a:endParaRPr>
          </a:p>
        </p:txBody>
      </p:sp>
      <p:sp>
        <p:nvSpPr>
          <p:cNvPr id="122" name="Rectangle 121"/>
          <p:cNvSpPr/>
          <p:nvPr/>
        </p:nvSpPr>
        <p:spPr>
          <a:xfrm>
            <a:off x="932516" y="4488934"/>
            <a:ext cx="761747" cy="369332"/>
          </a:xfrm>
          <a:prstGeom prst="rect">
            <a:avLst/>
          </a:prstGeom>
        </p:spPr>
        <p:txBody>
          <a:bodyPr wrap="none">
            <a:spAutoFit/>
          </a:bodyPr>
          <a:lstStyle/>
          <a:p>
            <a:r>
              <a:rPr lang="fr-FR" b="1" dirty="0" smtClean="0">
                <a:latin typeface="Times New Roman" pitchFamily="18" charset="0"/>
                <a:cs typeface="Times New Roman" pitchFamily="18" charset="0"/>
              </a:rPr>
              <a:t>ferme</a:t>
            </a:r>
            <a:endParaRPr lang="fr-FR" b="1" dirty="0">
              <a:latin typeface="Times New Roman" pitchFamily="18" charset="0"/>
              <a:cs typeface="Times New Roman" pitchFamily="18" charset="0"/>
            </a:endParaRPr>
          </a:p>
        </p:txBody>
      </p:sp>
      <p:sp>
        <p:nvSpPr>
          <p:cNvPr id="123" name="Rectangle 122"/>
          <p:cNvSpPr/>
          <p:nvPr/>
        </p:nvSpPr>
        <p:spPr>
          <a:xfrm>
            <a:off x="755348" y="5657334"/>
            <a:ext cx="1082348" cy="369332"/>
          </a:xfrm>
          <a:prstGeom prst="rect">
            <a:avLst/>
          </a:prstGeom>
        </p:spPr>
        <p:txBody>
          <a:bodyPr wrap="none">
            <a:spAutoFit/>
          </a:bodyPr>
          <a:lstStyle/>
          <a:p>
            <a:r>
              <a:rPr lang="fr-FR" b="1" dirty="0" smtClean="0">
                <a:latin typeface="Times New Roman" pitchFamily="18" charset="0"/>
                <a:cs typeface="Times New Roman" pitchFamily="18" charset="0"/>
              </a:rPr>
              <a:t>plastique</a:t>
            </a:r>
            <a:endParaRPr lang="fr-FR" b="1" dirty="0">
              <a:latin typeface="Times New Roman" pitchFamily="18" charset="0"/>
              <a:cs typeface="Times New Roman" pitchFamily="18" charset="0"/>
            </a:endParaRPr>
          </a:p>
        </p:txBody>
      </p:sp>
      <p:sp>
        <p:nvSpPr>
          <p:cNvPr id="120" name="AutoShape 2"/>
          <p:cNvSpPr>
            <a:spLocks noChangeArrowheads="1"/>
          </p:cNvSpPr>
          <p:nvPr/>
        </p:nvSpPr>
        <p:spPr bwMode="gray">
          <a:xfrm>
            <a:off x="1581150" y="3365120"/>
            <a:ext cx="5556250" cy="1016759"/>
          </a:xfrm>
          <a:prstGeom prst="roundRect">
            <a:avLst>
              <a:gd name="adj" fmla="val 11505"/>
            </a:avLst>
          </a:prstGeom>
          <a:gradFill rotWithShape="1">
            <a:gsLst>
              <a:gs pos="0">
                <a:srgbClr val="F3DA47"/>
              </a:gs>
              <a:gs pos="100000">
                <a:schemeClr val="bg1"/>
              </a:gs>
            </a:gsLst>
            <a:lin ang="0" scaled="1"/>
          </a:gradFill>
          <a:ln>
            <a:noFill/>
          </a:ln>
          <a:effectLst/>
          <a:extLst>
            <a:ext uri="{91240B29-F687-4F45-9708-019B960494DF}">
              <a14:hiddenLine xmlns:a14="http://schemas.microsoft.com/office/drawing/2010/main" xmlns="" w="6350" algn="ctr">
                <a:solidFill>
                  <a:schemeClr val="tx1"/>
                </a:solidFill>
                <a:prstDash val="sysDot"/>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lang="fr-FR" b="1" dirty="0" smtClean="0">
                <a:latin typeface="Times New Roman" pitchFamily="18" charset="0"/>
                <a:cs typeface="Times New Roman" pitchFamily="18" charset="0"/>
              </a:rPr>
              <a:t>Affaissement (Aff.) 10 à 13 cm</a:t>
            </a:r>
            <a:endParaRPr lang="fr-FR" b="1" dirty="0">
              <a:latin typeface="Times New Roman" pitchFamily="18" charset="0"/>
              <a:cs typeface="Times New Roman" pitchFamily="18" charset="0"/>
            </a:endParaRPr>
          </a:p>
        </p:txBody>
      </p:sp>
      <p:pic>
        <p:nvPicPr>
          <p:cNvPr id="124" name="Picture 11" descr="DP_circle001"/>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698500" y="3263900"/>
            <a:ext cx="1219200" cy="1092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7" name="AutoShape 2"/>
          <p:cNvSpPr>
            <a:spLocks noChangeArrowheads="1"/>
          </p:cNvSpPr>
          <p:nvPr/>
        </p:nvSpPr>
        <p:spPr bwMode="gray">
          <a:xfrm>
            <a:off x="1655858" y="4703669"/>
            <a:ext cx="5556250" cy="1016759"/>
          </a:xfrm>
          <a:prstGeom prst="roundRect">
            <a:avLst>
              <a:gd name="adj" fmla="val 11505"/>
            </a:avLst>
          </a:prstGeom>
          <a:gradFill rotWithShape="1">
            <a:gsLst>
              <a:gs pos="0">
                <a:srgbClr val="F3DA47"/>
              </a:gs>
              <a:gs pos="100000">
                <a:schemeClr val="bg1"/>
              </a:gs>
            </a:gsLst>
            <a:lin ang="0" scaled="1"/>
          </a:gradFill>
          <a:ln>
            <a:noFill/>
          </a:ln>
          <a:effectLst/>
          <a:extLst>
            <a:ext uri="{91240B29-F687-4F45-9708-019B960494DF}">
              <a14:hiddenLine xmlns:a14="http://schemas.microsoft.com/office/drawing/2010/main" xmlns="" w="6350" algn="ctr">
                <a:solidFill>
                  <a:schemeClr val="tx1"/>
                </a:solidFill>
                <a:prstDash val="sysDot"/>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lang="fr-FR" b="1" dirty="0" smtClean="0">
                <a:latin typeface="Times New Roman" pitchFamily="18" charset="0"/>
                <a:cs typeface="Times New Roman" pitchFamily="18" charset="0"/>
              </a:rPr>
              <a:t>Affaissement (Aff.) &gt;14 cm</a:t>
            </a:r>
            <a:endParaRPr lang="fr-FR" b="1" dirty="0">
              <a:latin typeface="Times New Roman" pitchFamily="18" charset="0"/>
              <a:cs typeface="Times New Roman" pitchFamily="18" charset="0"/>
            </a:endParaRPr>
          </a:p>
        </p:txBody>
      </p:sp>
      <p:pic>
        <p:nvPicPr>
          <p:cNvPr id="128" name="Picture 11" descr="DP_circle001"/>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749300" y="4597400"/>
            <a:ext cx="1219200" cy="1092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1" name="Rectangle 130"/>
          <p:cNvSpPr/>
          <p:nvPr/>
        </p:nvSpPr>
        <p:spPr>
          <a:xfrm>
            <a:off x="999361" y="3612634"/>
            <a:ext cx="617477" cy="369332"/>
          </a:xfrm>
          <a:prstGeom prst="rect">
            <a:avLst/>
          </a:prstGeom>
        </p:spPr>
        <p:txBody>
          <a:bodyPr wrap="none">
            <a:spAutoFit/>
          </a:bodyPr>
          <a:lstStyle/>
          <a:p>
            <a:r>
              <a:rPr lang="fr-FR" b="1" dirty="0" smtClean="0">
                <a:latin typeface="Times New Roman" pitchFamily="18" charset="0"/>
                <a:cs typeface="Times New Roman" pitchFamily="18" charset="0"/>
              </a:rPr>
              <a:t>mou</a:t>
            </a:r>
            <a:endParaRPr lang="fr-FR" b="1" dirty="0">
              <a:latin typeface="Times New Roman" pitchFamily="18" charset="0"/>
              <a:cs typeface="Times New Roman" pitchFamily="18" charset="0"/>
            </a:endParaRPr>
          </a:p>
        </p:txBody>
      </p:sp>
      <p:sp>
        <p:nvSpPr>
          <p:cNvPr id="132" name="Rectangle 131"/>
          <p:cNvSpPr/>
          <p:nvPr/>
        </p:nvSpPr>
        <p:spPr>
          <a:xfrm>
            <a:off x="834145" y="4933434"/>
            <a:ext cx="1110112" cy="369332"/>
          </a:xfrm>
          <a:prstGeom prst="rect">
            <a:avLst/>
          </a:prstGeom>
        </p:spPr>
        <p:txBody>
          <a:bodyPr wrap="none">
            <a:spAutoFit/>
          </a:bodyPr>
          <a:lstStyle/>
          <a:p>
            <a:r>
              <a:rPr lang="fr-FR" b="1" dirty="0" smtClean="0">
                <a:latin typeface="Times New Roman" pitchFamily="18" charset="0"/>
                <a:cs typeface="Times New Roman" pitchFamily="18" charset="0"/>
              </a:rPr>
              <a:t>Très mou</a:t>
            </a:r>
            <a:endParaRPr lang="fr-FR" b="1" dirty="0">
              <a:latin typeface="Times New Roman" pitchFamily="18" charset="0"/>
              <a:cs typeface="Times New Roman" pitchFamily="18" charset="0"/>
            </a:endParaRPr>
          </a:p>
        </p:txBody>
      </p:sp>
      <p:sp>
        <p:nvSpPr>
          <p:cNvPr id="133" name="TextBox 59"/>
          <p:cNvSpPr txBox="1"/>
          <p:nvPr/>
        </p:nvSpPr>
        <p:spPr>
          <a:xfrm>
            <a:off x="665641" y="2235200"/>
            <a:ext cx="7918794" cy="584775"/>
          </a:xfrm>
          <a:prstGeom prst="rect">
            <a:avLst/>
          </a:prstGeom>
          <a:noFill/>
        </p:spPr>
        <p:txBody>
          <a:bodyPr wrap="square" rtlCol="0">
            <a:spAutoFit/>
          </a:bodyPr>
          <a:lstStyle/>
          <a:p>
            <a:r>
              <a:rPr lang="fr-FR" sz="3200" b="1" dirty="0" smtClean="0">
                <a:solidFill>
                  <a:prstClr val="black"/>
                </a:solidFill>
                <a:latin typeface="Times New Roman" pitchFamily="18" charset="0"/>
                <a:cs typeface="Times New Roman" pitchFamily="18" charset="0"/>
              </a:rPr>
              <a:t>3 Leur </a:t>
            </a:r>
            <a:r>
              <a:rPr lang="fr-FR" sz="3200" b="1" dirty="0" smtClean="0">
                <a:latin typeface="Times New Roman" pitchFamily="18" charset="0"/>
                <a:cs typeface="Times New Roman" pitchFamily="18" charset="0"/>
              </a:rPr>
              <a:t>consistance (cône </a:t>
            </a:r>
            <a:r>
              <a:rPr lang="fr-FR" sz="3200" b="1" dirty="0" smtClean="0">
                <a:latin typeface="Times New Roman" pitchFamily="18" charset="0"/>
                <a:cs typeface="Times New Roman" pitchFamily="18" charset="0"/>
              </a:rPr>
              <a:t>d’Abrams</a:t>
            </a:r>
            <a:r>
              <a:rPr lang="fr-FR" sz="3200" b="1" dirty="0" smtClean="0">
                <a:latin typeface="Times New Roman" pitchFamily="18" charset="0"/>
                <a:cs typeface="Times New Roman" pitchFamily="18" charset="0"/>
              </a:rPr>
              <a:t>) </a:t>
            </a:r>
            <a:endParaRPr lang="fr-FR" sz="3200" b="1" dirty="0">
              <a:solidFill>
                <a:prstClr val="black"/>
              </a:solidFill>
              <a:latin typeface="Times New Roman" pitchFamily="18" charset="0"/>
              <a:cs typeface="Times New Roman" pitchFamily="18" charset="0"/>
            </a:endParaRPr>
          </a:p>
        </p:txBody>
      </p:sp>
      <p:sp>
        <p:nvSpPr>
          <p:cNvPr id="58369" name="Rectangle 1"/>
          <p:cNvSpPr>
            <a:spLocks noChangeArrowheads="1"/>
          </p:cNvSpPr>
          <p:nvPr/>
        </p:nvSpPr>
        <p:spPr bwMode="auto">
          <a:xfrm>
            <a:off x="264405" y="2974554"/>
            <a:ext cx="3547431"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mélange de matériaux solides en suspension dans l’eau, se trouve en état foisonné à la sortie des appareils de malaxage et en état compacté après sa mise en œuvre dans son coffrage ; </a:t>
            </a:r>
            <a:endParaRPr kumimoji="0" lang="fr-FR" sz="24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389792500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anim calcmode="lin" valueType="num">
                                      <p:cBhvr>
                                        <p:cTn id="15" dur="5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10">
                                            <p:txEl>
                                              <p:pRg st="0" end="0"/>
                                            </p:txEl>
                                          </p:spTgt>
                                        </p:tgtEl>
                                        <p:attrNameLst>
                                          <p:attrName>ppt_h</p:attrName>
                                        </p:attrNameLst>
                                      </p:cBhvr>
                                      <p:tavLst>
                                        <p:tav tm="0">
                                          <p:val>
                                            <p:fltVal val="0"/>
                                          </p:val>
                                        </p:tav>
                                        <p:tav tm="100000">
                                          <p:val>
                                            <p:strVal val="#ppt_h"/>
                                          </p:val>
                                        </p:tav>
                                      </p:tavLst>
                                    </p:anim>
                                    <p:animEffect transition="in" filter="fade">
                                      <p:cBhvr>
                                        <p:cTn id="17" dur="500"/>
                                        <p:tgtEl>
                                          <p:spTgt spid="10">
                                            <p:txEl>
                                              <p:pRg st="0" end="0"/>
                                            </p:txEl>
                                          </p:spTgt>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22" presetClass="entr" presetSubtype="1" fill="hold" nodeType="withEffect">
                                  <p:stCondLst>
                                    <p:cond delay="0"/>
                                  </p:stCondLst>
                                  <p:childTnLst>
                                    <p:set>
                                      <p:cBhvr>
                                        <p:cTn id="28" dur="1" fill="hold">
                                          <p:stCondLst>
                                            <p:cond delay="0"/>
                                          </p:stCondLst>
                                        </p:cTn>
                                        <p:tgtEl>
                                          <p:spTgt spid="13">
                                            <p:txEl>
                                              <p:pRg st="0" end="0"/>
                                            </p:txEl>
                                          </p:spTgt>
                                        </p:tgtEl>
                                        <p:attrNameLst>
                                          <p:attrName>style.visibility</p:attrName>
                                        </p:attrNameLst>
                                      </p:cBhvr>
                                      <p:to>
                                        <p:strVal val="visible"/>
                                      </p:to>
                                    </p:set>
                                    <p:animEffect transition="in" filter="wipe(up)">
                                      <p:cBhvr>
                                        <p:cTn id="29" dur="1000"/>
                                        <p:tgtEl>
                                          <p:spTgt spid="13">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37" presetClass="exit" presetSubtype="0" fill="hold" grpId="1" nodeType="clickEffect">
                                  <p:stCondLst>
                                    <p:cond delay="0"/>
                                  </p:stCondLst>
                                  <p:childTnLst>
                                    <p:animEffect transition="out" filter="fade">
                                      <p:cBhvr>
                                        <p:cTn id="33" dur="1000"/>
                                        <p:tgtEl>
                                          <p:spTgt spid="12"/>
                                        </p:tgtEl>
                                      </p:cBhvr>
                                    </p:animEffect>
                                    <p:anim calcmode="lin" valueType="num">
                                      <p:cBhvr>
                                        <p:cTn id="34" dur="1000"/>
                                        <p:tgtEl>
                                          <p:spTgt spid="12"/>
                                        </p:tgtEl>
                                        <p:attrNameLst>
                                          <p:attrName>ppt_x</p:attrName>
                                        </p:attrNameLst>
                                      </p:cBhvr>
                                      <p:tavLst>
                                        <p:tav tm="0">
                                          <p:val>
                                            <p:strVal val="ppt_x"/>
                                          </p:val>
                                        </p:tav>
                                        <p:tav tm="100000">
                                          <p:val>
                                            <p:strVal val="ppt_x"/>
                                          </p:val>
                                        </p:tav>
                                      </p:tavLst>
                                    </p:anim>
                                    <p:anim calcmode="lin" valueType="num">
                                      <p:cBhvr>
                                        <p:cTn id="35" dur="100" decel="100000"/>
                                        <p:tgtEl>
                                          <p:spTgt spid="12"/>
                                        </p:tgtEl>
                                        <p:attrNameLst>
                                          <p:attrName>ppt_y</p:attrName>
                                        </p:attrNameLst>
                                      </p:cBhvr>
                                      <p:tavLst>
                                        <p:tav tm="0">
                                          <p:val>
                                            <p:strVal val="ppt_y"/>
                                          </p:val>
                                        </p:tav>
                                        <p:tav tm="100000">
                                          <p:val>
                                            <p:strVal val="ppt_y-.03"/>
                                          </p:val>
                                        </p:tav>
                                      </p:tavLst>
                                    </p:anim>
                                    <p:anim calcmode="lin" valueType="num">
                                      <p:cBhvr>
                                        <p:cTn id="36" dur="900" accel="100000">
                                          <p:stCondLst>
                                            <p:cond delay="100"/>
                                          </p:stCondLst>
                                        </p:cTn>
                                        <p:tgtEl>
                                          <p:spTgt spid="12"/>
                                        </p:tgtEl>
                                        <p:attrNameLst>
                                          <p:attrName>ppt_y</p:attrName>
                                        </p:attrNameLst>
                                      </p:cBhvr>
                                      <p:tavLst>
                                        <p:tav tm="0">
                                          <p:val>
                                            <p:strVal val="ppt_y"/>
                                          </p:val>
                                        </p:tav>
                                        <p:tav tm="100000">
                                          <p:val>
                                            <p:strVal val="ppt_y+1"/>
                                          </p:val>
                                        </p:tav>
                                      </p:tavLst>
                                    </p:anim>
                                    <p:set>
                                      <p:cBhvr>
                                        <p:cTn id="37" dur="1" fill="hold">
                                          <p:stCondLst>
                                            <p:cond delay="999"/>
                                          </p:stCondLst>
                                        </p:cTn>
                                        <p:tgtEl>
                                          <p:spTgt spid="12"/>
                                        </p:tgtEl>
                                        <p:attrNameLst>
                                          <p:attrName>style.visibility</p:attrName>
                                        </p:attrNameLst>
                                      </p:cBhvr>
                                      <p:to>
                                        <p:strVal val="hidden"/>
                                      </p:to>
                                    </p:set>
                                  </p:childTnLst>
                                </p:cTn>
                              </p:par>
                              <p:par>
                                <p:cTn id="38" presetID="37" presetClass="exit" presetSubtype="0" fill="hold" grpId="0" nodeType="withEffect">
                                  <p:stCondLst>
                                    <p:cond delay="0"/>
                                  </p:stCondLst>
                                  <p:childTnLst>
                                    <p:animEffect transition="out" filter="fade">
                                      <p:cBhvr>
                                        <p:cTn id="39" dur="1000"/>
                                        <p:tgtEl>
                                          <p:spTgt spid="13">
                                            <p:txEl>
                                              <p:pRg st="0" end="0"/>
                                            </p:txEl>
                                          </p:spTgt>
                                        </p:tgtEl>
                                      </p:cBhvr>
                                    </p:animEffect>
                                    <p:anim calcmode="lin" valueType="num">
                                      <p:cBhvr>
                                        <p:cTn id="40" dur="1000"/>
                                        <p:tgtEl>
                                          <p:spTgt spid="13">
                                            <p:txEl>
                                              <p:pRg st="0" end="0"/>
                                            </p:txEl>
                                          </p:spTgt>
                                        </p:tgtEl>
                                        <p:attrNameLst>
                                          <p:attrName>ppt_x</p:attrName>
                                        </p:attrNameLst>
                                      </p:cBhvr>
                                      <p:tavLst>
                                        <p:tav tm="0">
                                          <p:val>
                                            <p:strVal val="ppt_x"/>
                                          </p:val>
                                        </p:tav>
                                        <p:tav tm="100000">
                                          <p:val>
                                            <p:strVal val="ppt_x"/>
                                          </p:val>
                                        </p:tav>
                                      </p:tavLst>
                                    </p:anim>
                                    <p:anim calcmode="lin" valueType="num">
                                      <p:cBhvr>
                                        <p:cTn id="41" dur="100" decel="100000"/>
                                        <p:tgtEl>
                                          <p:spTgt spid="13">
                                            <p:txEl>
                                              <p:pRg st="0" end="0"/>
                                            </p:txEl>
                                          </p:spTgt>
                                        </p:tgtEl>
                                        <p:attrNameLst>
                                          <p:attrName>ppt_y</p:attrName>
                                        </p:attrNameLst>
                                      </p:cBhvr>
                                      <p:tavLst>
                                        <p:tav tm="0">
                                          <p:val>
                                            <p:strVal val="ppt_y"/>
                                          </p:val>
                                        </p:tav>
                                        <p:tav tm="100000">
                                          <p:val>
                                            <p:strVal val="ppt_y-.03"/>
                                          </p:val>
                                        </p:tav>
                                      </p:tavLst>
                                    </p:anim>
                                    <p:anim calcmode="lin" valueType="num">
                                      <p:cBhvr>
                                        <p:cTn id="42" dur="900" accel="100000">
                                          <p:stCondLst>
                                            <p:cond delay="100"/>
                                          </p:stCondLst>
                                        </p:cTn>
                                        <p:tgtEl>
                                          <p:spTgt spid="13">
                                            <p:txEl>
                                              <p:pRg st="0" end="0"/>
                                            </p:txEl>
                                          </p:spTgt>
                                        </p:tgtEl>
                                        <p:attrNameLst>
                                          <p:attrName>ppt_y</p:attrName>
                                        </p:attrNameLst>
                                      </p:cBhvr>
                                      <p:tavLst>
                                        <p:tav tm="0">
                                          <p:val>
                                            <p:strVal val="ppt_y"/>
                                          </p:val>
                                        </p:tav>
                                        <p:tav tm="100000">
                                          <p:val>
                                            <p:strVal val="ppt_y+1"/>
                                          </p:val>
                                        </p:tav>
                                      </p:tavLst>
                                    </p:anim>
                                    <p:set>
                                      <p:cBhvr>
                                        <p:cTn id="43" dur="1" fill="hold">
                                          <p:stCondLst>
                                            <p:cond delay="999"/>
                                          </p:stCondLst>
                                        </p:cTn>
                                        <p:tgtEl>
                                          <p:spTgt spid="13">
                                            <p:txEl>
                                              <p:pRg st="0" end="0"/>
                                            </p:txEl>
                                          </p:spTgt>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nodeType="clickEffect">
                                  <p:stCondLst>
                                    <p:cond delay="0"/>
                                  </p:stCondLst>
                                  <p:childTnLst>
                                    <p:set>
                                      <p:cBhvr>
                                        <p:cTn id="47" dur="1" fill="hold">
                                          <p:stCondLst>
                                            <p:cond delay="0"/>
                                          </p:stCondLst>
                                        </p:cTn>
                                        <p:tgtEl>
                                          <p:spTgt spid="52"/>
                                        </p:tgtEl>
                                        <p:attrNameLst>
                                          <p:attrName>style.visibility</p:attrName>
                                        </p:attrNameLst>
                                      </p:cBhvr>
                                      <p:to>
                                        <p:strVal val="visible"/>
                                      </p:to>
                                    </p:set>
                                    <p:animEffect transition="in" filter="wipe(left)">
                                      <p:cBhvr>
                                        <p:cTn id="48" dur="500"/>
                                        <p:tgtEl>
                                          <p:spTgt spid="52"/>
                                        </p:tgtEl>
                                      </p:cBhvr>
                                    </p:animEffect>
                                  </p:childTnLst>
                                </p:cTn>
                              </p:par>
                              <p:par>
                                <p:cTn id="49" presetID="37" presetClass="entr" presetSubtype="0" fill="hold" nodeType="withEffect">
                                  <p:stCondLst>
                                    <p:cond delay="0"/>
                                  </p:stCondLst>
                                  <p:childTnLst>
                                    <p:set>
                                      <p:cBhvr>
                                        <p:cTn id="50" dur="1" fill="hold">
                                          <p:stCondLst>
                                            <p:cond delay="0"/>
                                          </p:stCondLst>
                                        </p:cTn>
                                        <p:tgtEl>
                                          <p:spTgt spid="60">
                                            <p:txEl>
                                              <p:pRg st="0" end="0"/>
                                            </p:txEl>
                                          </p:spTgt>
                                        </p:tgtEl>
                                        <p:attrNameLst>
                                          <p:attrName>style.visibility</p:attrName>
                                        </p:attrNameLst>
                                      </p:cBhvr>
                                      <p:to>
                                        <p:strVal val="visible"/>
                                      </p:to>
                                    </p:set>
                                    <p:animEffect transition="in" filter="fade">
                                      <p:cBhvr>
                                        <p:cTn id="51" dur="1000"/>
                                        <p:tgtEl>
                                          <p:spTgt spid="60">
                                            <p:txEl>
                                              <p:pRg st="0" end="0"/>
                                            </p:txEl>
                                          </p:spTgt>
                                        </p:tgtEl>
                                      </p:cBhvr>
                                    </p:animEffect>
                                    <p:anim calcmode="lin" valueType="num">
                                      <p:cBhvr>
                                        <p:cTn id="52" dur="100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53" dur="900" decel="100000" fill="hold"/>
                                        <p:tgtEl>
                                          <p:spTgt spid="60">
                                            <p:txEl>
                                              <p:pRg st="0" end="0"/>
                                            </p:txEl>
                                          </p:spTgt>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60">
                                            <p:txEl>
                                              <p:pRg st="0" end="0"/>
                                            </p:txEl>
                                          </p:spTgt>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61"/>
                                        </p:tgtEl>
                                        <p:attrNameLst>
                                          <p:attrName>style.visibility</p:attrName>
                                        </p:attrNameLst>
                                      </p:cBhvr>
                                      <p:to>
                                        <p:strVal val="visible"/>
                                      </p:to>
                                    </p:set>
                                    <p:animEffect transition="in" filter="fade">
                                      <p:cBhvr>
                                        <p:cTn id="57" dur="1000"/>
                                        <p:tgtEl>
                                          <p:spTgt spid="61"/>
                                        </p:tgtEl>
                                      </p:cBhvr>
                                    </p:animEffect>
                                    <p:anim calcmode="lin" valueType="num">
                                      <p:cBhvr>
                                        <p:cTn id="58" dur="1000" fill="hold"/>
                                        <p:tgtEl>
                                          <p:spTgt spid="61"/>
                                        </p:tgtEl>
                                        <p:attrNameLst>
                                          <p:attrName>ppt_x</p:attrName>
                                        </p:attrNameLst>
                                      </p:cBhvr>
                                      <p:tavLst>
                                        <p:tav tm="0">
                                          <p:val>
                                            <p:strVal val="#ppt_x"/>
                                          </p:val>
                                        </p:tav>
                                        <p:tav tm="100000">
                                          <p:val>
                                            <p:strVal val="#ppt_x"/>
                                          </p:val>
                                        </p:tav>
                                      </p:tavLst>
                                    </p:anim>
                                    <p:anim calcmode="lin" valueType="num">
                                      <p:cBhvr>
                                        <p:cTn id="59" dur="900" decel="100000" fill="hold"/>
                                        <p:tgtEl>
                                          <p:spTgt spid="61"/>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61"/>
                                        </p:tgtEl>
                                        <p:attrNameLst>
                                          <p:attrName>ppt_y</p:attrName>
                                        </p:attrNameLst>
                                      </p:cBhvr>
                                      <p:tavLst>
                                        <p:tav tm="0">
                                          <p:val>
                                            <p:strVal val="#ppt_y-.03"/>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xit" presetSubtype="4" fill="hold" grpId="0" nodeType="clickEffect">
                                  <p:stCondLst>
                                    <p:cond delay="0"/>
                                  </p:stCondLst>
                                  <p:childTnLst>
                                    <p:anim calcmode="lin" valueType="num">
                                      <p:cBhvr additive="base">
                                        <p:cTn id="64" dur="500"/>
                                        <p:tgtEl>
                                          <p:spTgt spid="60">
                                            <p:txEl>
                                              <p:pRg st="0" end="0"/>
                                            </p:txEl>
                                          </p:spTgt>
                                        </p:tgtEl>
                                        <p:attrNameLst>
                                          <p:attrName>ppt_x</p:attrName>
                                        </p:attrNameLst>
                                      </p:cBhvr>
                                      <p:tavLst>
                                        <p:tav tm="0">
                                          <p:val>
                                            <p:strVal val="ppt_x"/>
                                          </p:val>
                                        </p:tav>
                                        <p:tav tm="100000">
                                          <p:val>
                                            <p:strVal val="ppt_x"/>
                                          </p:val>
                                        </p:tav>
                                      </p:tavLst>
                                    </p:anim>
                                    <p:anim calcmode="lin" valueType="num">
                                      <p:cBhvr additive="base">
                                        <p:cTn id="65" dur="500"/>
                                        <p:tgtEl>
                                          <p:spTgt spid="60">
                                            <p:txEl>
                                              <p:pRg st="0" end="0"/>
                                            </p:txEl>
                                          </p:spTgt>
                                        </p:tgtEl>
                                        <p:attrNameLst>
                                          <p:attrName>ppt_y</p:attrName>
                                        </p:attrNameLst>
                                      </p:cBhvr>
                                      <p:tavLst>
                                        <p:tav tm="0">
                                          <p:val>
                                            <p:strVal val="ppt_y"/>
                                          </p:val>
                                        </p:tav>
                                        <p:tav tm="100000">
                                          <p:val>
                                            <p:strVal val="1+ppt_h/2"/>
                                          </p:val>
                                        </p:tav>
                                      </p:tavLst>
                                    </p:anim>
                                    <p:set>
                                      <p:cBhvr>
                                        <p:cTn id="66" dur="1" fill="hold">
                                          <p:stCondLst>
                                            <p:cond delay="499"/>
                                          </p:stCondLst>
                                        </p:cTn>
                                        <p:tgtEl>
                                          <p:spTgt spid="60">
                                            <p:txEl>
                                              <p:pRg st="0" end="0"/>
                                            </p:txEl>
                                          </p:spTgt>
                                        </p:tgtEl>
                                        <p:attrNameLst>
                                          <p:attrName>style.visibility</p:attrName>
                                        </p:attrNameLst>
                                      </p:cBhvr>
                                      <p:to>
                                        <p:strVal val="hidden"/>
                                      </p:to>
                                    </p:set>
                                  </p:childTnLst>
                                </p:cTn>
                              </p:par>
                              <p:par>
                                <p:cTn id="67" presetID="12" presetClass="exit" presetSubtype="4" fill="hold" nodeType="withEffect">
                                  <p:stCondLst>
                                    <p:cond delay="0"/>
                                  </p:stCondLst>
                                  <p:childTnLst>
                                    <p:anim calcmode="lin" valueType="num">
                                      <p:cBhvr additive="base">
                                        <p:cTn id="68" dur="1000"/>
                                        <p:tgtEl>
                                          <p:spTgt spid="61"/>
                                        </p:tgtEl>
                                        <p:attrNameLst>
                                          <p:attrName>ppt_y</p:attrName>
                                        </p:attrNameLst>
                                      </p:cBhvr>
                                      <p:tavLst>
                                        <p:tav tm="0">
                                          <p:val>
                                            <p:strVal val="#ppt_y"/>
                                          </p:val>
                                        </p:tav>
                                        <p:tav tm="100000">
                                          <p:val>
                                            <p:strVal val="#ppt_y+#ppt_h*1.125000"/>
                                          </p:val>
                                        </p:tav>
                                      </p:tavLst>
                                    </p:anim>
                                    <p:animEffect transition="out" filter="wipe(down)">
                                      <p:cBhvr>
                                        <p:cTn id="69" dur="1000"/>
                                        <p:tgtEl>
                                          <p:spTgt spid="61"/>
                                        </p:tgtEl>
                                      </p:cBhvr>
                                    </p:animEffect>
                                    <p:set>
                                      <p:cBhvr>
                                        <p:cTn id="70" dur="1" fill="hold">
                                          <p:stCondLst>
                                            <p:cond delay="999"/>
                                          </p:stCondLst>
                                        </p:cTn>
                                        <p:tgtEl>
                                          <p:spTgt spid="61"/>
                                        </p:tgtEl>
                                        <p:attrNameLst>
                                          <p:attrName>style.visibility</p:attrName>
                                        </p:attrNameLst>
                                      </p:cBhvr>
                                      <p:to>
                                        <p:strVal val="hidden"/>
                                      </p:to>
                                    </p:set>
                                  </p:childTnLst>
                                </p:cTn>
                              </p:par>
                              <p:par>
                                <p:cTn id="71" presetID="1" presetClass="exit" presetSubtype="0" fill="hold" grpId="1" nodeType="withEffect">
                                  <p:stCondLst>
                                    <p:cond delay="0"/>
                                  </p:stCondLst>
                                  <p:childTnLst>
                                    <p:set>
                                      <p:cBhvr>
                                        <p:cTn id="72" dur="1" fill="hold">
                                          <p:stCondLst>
                                            <p:cond delay="0"/>
                                          </p:stCondLst>
                                        </p:cTn>
                                        <p:tgtEl>
                                          <p:spTgt spid="8"/>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nodeType="clickEffect">
                                  <p:stCondLst>
                                    <p:cond delay="0"/>
                                  </p:stCondLst>
                                  <p:childTnLst>
                                    <p:set>
                                      <p:cBhvr>
                                        <p:cTn id="76" dur="1" fill="hold">
                                          <p:stCondLst>
                                            <p:cond delay="0"/>
                                          </p:stCondLst>
                                        </p:cTn>
                                        <p:tgtEl>
                                          <p:spTgt spid="73">
                                            <p:txEl>
                                              <p:pRg st="0" end="0"/>
                                            </p:txEl>
                                          </p:spTgt>
                                        </p:tgtEl>
                                        <p:attrNameLst>
                                          <p:attrName>style.visibility</p:attrName>
                                        </p:attrNameLst>
                                      </p:cBhvr>
                                      <p:to>
                                        <p:strVal val="visible"/>
                                      </p:to>
                                    </p:set>
                                    <p:anim calcmode="lin" valueType="num">
                                      <p:cBhvr additive="base">
                                        <p:cTn id="77" dur="500" fill="hold"/>
                                        <p:tgtEl>
                                          <p:spTgt spid="73">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73">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0"/>
                                  </p:stCondLst>
                                  <p:childTnLst>
                                    <p:set>
                                      <p:cBhvr>
                                        <p:cTn id="80" dur="1" fill="hold">
                                          <p:stCondLst>
                                            <p:cond delay="0"/>
                                          </p:stCondLst>
                                        </p:cTn>
                                        <p:tgtEl>
                                          <p:spTgt spid="87"/>
                                        </p:tgtEl>
                                        <p:attrNameLst>
                                          <p:attrName>style.visibility</p:attrName>
                                        </p:attrNameLst>
                                      </p:cBhvr>
                                      <p:to>
                                        <p:strVal val="visible"/>
                                      </p:to>
                                    </p:set>
                                    <p:anim calcmode="lin" valueType="num">
                                      <p:cBhvr additive="base">
                                        <p:cTn id="81" dur="500" fill="hold"/>
                                        <p:tgtEl>
                                          <p:spTgt spid="87"/>
                                        </p:tgtEl>
                                        <p:attrNameLst>
                                          <p:attrName>ppt_x</p:attrName>
                                        </p:attrNameLst>
                                      </p:cBhvr>
                                      <p:tavLst>
                                        <p:tav tm="0">
                                          <p:val>
                                            <p:strVal val="#ppt_x"/>
                                          </p:val>
                                        </p:tav>
                                        <p:tav tm="100000">
                                          <p:val>
                                            <p:strVal val="#ppt_x"/>
                                          </p:val>
                                        </p:tav>
                                      </p:tavLst>
                                    </p:anim>
                                    <p:anim calcmode="lin" valueType="num">
                                      <p:cBhvr additive="base">
                                        <p:cTn id="82" dur="500" fill="hold"/>
                                        <p:tgtEl>
                                          <p:spTgt spid="87"/>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8" presetClass="exit" presetSubtype="16" fill="hold" nodeType="clickEffect">
                                  <p:stCondLst>
                                    <p:cond delay="0"/>
                                  </p:stCondLst>
                                  <p:childTnLst>
                                    <p:animEffect transition="out" filter="diamond(in)">
                                      <p:cBhvr>
                                        <p:cTn id="86" dur="2000"/>
                                        <p:tgtEl>
                                          <p:spTgt spid="87"/>
                                        </p:tgtEl>
                                      </p:cBhvr>
                                    </p:animEffect>
                                    <p:set>
                                      <p:cBhvr>
                                        <p:cTn id="87" dur="1" fill="hold">
                                          <p:stCondLst>
                                            <p:cond delay="1999"/>
                                          </p:stCondLst>
                                        </p:cTn>
                                        <p:tgtEl>
                                          <p:spTgt spid="87"/>
                                        </p:tgtEl>
                                        <p:attrNameLst>
                                          <p:attrName>style.visibility</p:attrName>
                                        </p:attrNameLst>
                                      </p:cBhvr>
                                      <p:to>
                                        <p:strVal val="hidden"/>
                                      </p:to>
                                    </p:set>
                                  </p:childTnLst>
                                </p:cTn>
                              </p:par>
                            </p:childTnLst>
                          </p:cTn>
                        </p:par>
                      </p:childTnLst>
                    </p:cTn>
                  </p:par>
                  <p:par>
                    <p:cTn id="88" fill="hold">
                      <p:stCondLst>
                        <p:cond delay="indefinite"/>
                      </p:stCondLst>
                      <p:childTnLst>
                        <p:par>
                          <p:cTn id="89" fill="hold">
                            <p:stCondLst>
                              <p:cond delay="0"/>
                            </p:stCondLst>
                            <p:childTnLst>
                              <p:par>
                                <p:cTn id="90" presetID="8" presetClass="entr" presetSubtype="16" fill="hold" nodeType="clickEffect">
                                  <p:stCondLst>
                                    <p:cond delay="0"/>
                                  </p:stCondLst>
                                  <p:childTnLst>
                                    <p:set>
                                      <p:cBhvr>
                                        <p:cTn id="91" dur="1" fill="hold">
                                          <p:stCondLst>
                                            <p:cond delay="0"/>
                                          </p:stCondLst>
                                        </p:cTn>
                                        <p:tgtEl>
                                          <p:spTgt spid="113"/>
                                        </p:tgtEl>
                                        <p:attrNameLst>
                                          <p:attrName>style.visibility</p:attrName>
                                        </p:attrNameLst>
                                      </p:cBhvr>
                                      <p:to>
                                        <p:strVal val="visible"/>
                                      </p:to>
                                    </p:set>
                                    <p:animEffect transition="in" filter="diamond(in)">
                                      <p:cBhvr>
                                        <p:cTn id="92" dur="2000"/>
                                        <p:tgtEl>
                                          <p:spTgt spid="113"/>
                                        </p:tgtEl>
                                      </p:cBhvr>
                                    </p:animEffect>
                                  </p:childTnLst>
                                </p:cTn>
                              </p:par>
                            </p:childTnLst>
                          </p:cTn>
                        </p:par>
                      </p:childTnLst>
                    </p:cTn>
                  </p:par>
                  <p:par>
                    <p:cTn id="93" fill="hold">
                      <p:stCondLst>
                        <p:cond delay="indefinite"/>
                      </p:stCondLst>
                      <p:childTnLst>
                        <p:par>
                          <p:cTn id="94" fill="hold">
                            <p:stCondLst>
                              <p:cond delay="0"/>
                            </p:stCondLst>
                            <p:childTnLst>
                              <p:par>
                                <p:cTn id="95" presetID="8" presetClass="exit" presetSubtype="16" fill="hold" grpId="0" nodeType="clickEffect">
                                  <p:stCondLst>
                                    <p:cond delay="0"/>
                                  </p:stCondLst>
                                  <p:childTnLst>
                                    <p:animEffect transition="out" filter="diamond(in)">
                                      <p:cBhvr>
                                        <p:cTn id="96" dur="2000"/>
                                        <p:tgtEl>
                                          <p:spTgt spid="73">
                                            <p:txEl>
                                              <p:pRg st="0" end="0"/>
                                            </p:txEl>
                                          </p:spTgt>
                                        </p:tgtEl>
                                      </p:cBhvr>
                                    </p:animEffect>
                                    <p:set>
                                      <p:cBhvr>
                                        <p:cTn id="97" dur="1" fill="hold">
                                          <p:stCondLst>
                                            <p:cond delay="1999"/>
                                          </p:stCondLst>
                                        </p:cTn>
                                        <p:tgtEl>
                                          <p:spTgt spid="73">
                                            <p:txEl>
                                              <p:pRg st="0" end="0"/>
                                            </p:txEl>
                                          </p:spTgt>
                                        </p:tgtEl>
                                        <p:attrNameLst>
                                          <p:attrName>style.visibility</p:attrName>
                                        </p:attrNameLst>
                                      </p:cBhvr>
                                      <p:to>
                                        <p:strVal val="hidden"/>
                                      </p:to>
                                    </p:set>
                                  </p:childTnLst>
                                </p:cTn>
                              </p:par>
                            </p:childTnLst>
                          </p:cTn>
                        </p:par>
                      </p:childTnLst>
                    </p:cTn>
                  </p:par>
                  <p:par>
                    <p:cTn id="98" fill="hold">
                      <p:stCondLst>
                        <p:cond delay="indefinite"/>
                      </p:stCondLst>
                      <p:childTnLst>
                        <p:par>
                          <p:cTn id="99" fill="hold">
                            <p:stCondLst>
                              <p:cond delay="0"/>
                            </p:stCondLst>
                            <p:childTnLst>
                              <p:par>
                                <p:cTn id="100" presetID="2" presetClass="exit" presetSubtype="4" fill="hold" nodeType="clickEffect">
                                  <p:stCondLst>
                                    <p:cond delay="0"/>
                                  </p:stCondLst>
                                  <p:childTnLst>
                                    <p:anim calcmode="lin" valueType="num">
                                      <p:cBhvr additive="base">
                                        <p:cTn id="101" dur="500"/>
                                        <p:tgtEl>
                                          <p:spTgt spid="113"/>
                                        </p:tgtEl>
                                        <p:attrNameLst>
                                          <p:attrName>ppt_x</p:attrName>
                                        </p:attrNameLst>
                                      </p:cBhvr>
                                      <p:tavLst>
                                        <p:tav tm="0">
                                          <p:val>
                                            <p:strVal val="ppt_x"/>
                                          </p:val>
                                        </p:tav>
                                        <p:tav tm="100000">
                                          <p:val>
                                            <p:strVal val="ppt_x"/>
                                          </p:val>
                                        </p:tav>
                                      </p:tavLst>
                                    </p:anim>
                                    <p:anim calcmode="lin" valueType="num">
                                      <p:cBhvr additive="base">
                                        <p:cTn id="102" dur="500"/>
                                        <p:tgtEl>
                                          <p:spTgt spid="113"/>
                                        </p:tgtEl>
                                        <p:attrNameLst>
                                          <p:attrName>ppt_y</p:attrName>
                                        </p:attrNameLst>
                                      </p:cBhvr>
                                      <p:tavLst>
                                        <p:tav tm="0">
                                          <p:val>
                                            <p:strVal val="ppt_y"/>
                                          </p:val>
                                        </p:tav>
                                        <p:tav tm="100000">
                                          <p:val>
                                            <p:strVal val="1+ppt_h/2"/>
                                          </p:val>
                                        </p:tav>
                                      </p:tavLst>
                                    </p:anim>
                                    <p:set>
                                      <p:cBhvr>
                                        <p:cTn id="103" dur="1" fill="hold">
                                          <p:stCondLst>
                                            <p:cond delay="499"/>
                                          </p:stCondLst>
                                        </p:cTn>
                                        <p:tgtEl>
                                          <p:spTgt spid="113"/>
                                        </p:tgtEl>
                                        <p:attrNameLst>
                                          <p:attrName>style.visibility</p:attrName>
                                        </p:attrNameLst>
                                      </p:cBhvr>
                                      <p:to>
                                        <p:strVal val="hidden"/>
                                      </p:to>
                                    </p:set>
                                  </p:childTnLst>
                                </p:cTn>
                              </p:par>
                            </p:childTnLst>
                          </p:cTn>
                        </p:par>
                      </p:childTnLst>
                    </p:cTn>
                  </p:par>
                  <p:par>
                    <p:cTn id="104" fill="hold">
                      <p:stCondLst>
                        <p:cond delay="indefinite"/>
                      </p:stCondLst>
                      <p:childTnLst>
                        <p:par>
                          <p:cTn id="105" fill="hold">
                            <p:stCondLst>
                              <p:cond delay="0"/>
                            </p:stCondLst>
                            <p:childTnLst>
                              <p:par>
                                <p:cTn id="106" presetID="2" presetClass="entr" presetSubtype="4" fill="hold" nodeType="clickEffect">
                                  <p:stCondLst>
                                    <p:cond delay="0"/>
                                  </p:stCondLst>
                                  <p:childTnLst>
                                    <p:set>
                                      <p:cBhvr>
                                        <p:cTn id="107" dur="1" fill="hold">
                                          <p:stCondLst>
                                            <p:cond delay="0"/>
                                          </p:stCondLst>
                                        </p:cTn>
                                        <p:tgtEl>
                                          <p:spTgt spid="56">
                                            <p:txEl>
                                              <p:pRg st="0" end="0"/>
                                            </p:txEl>
                                          </p:spTgt>
                                        </p:tgtEl>
                                        <p:attrNameLst>
                                          <p:attrName>style.visibility</p:attrName>
                                        </p:attrNameLst>
                                      </p:cBhvr>
                                      <p:to>
                                        <p:strVal val="visible"/>
                                      </p:to>
                                    </p:set>
                                    <p:anim calcmode="lin" valueType="num">
                                      <p:cBhvr additive="base">
                                        <p:cTn id="108" dur="500" fill="hold"/>
                                        <p:tgtEl>
                                          <p:spTgt spid="56">
                                            <p:txEl>
                                              <p:pRg st="0" end="0"/>
                                            </p:txEl>
                                          </p:spTgt>
                                        </p:tgtEl>
                                        <p:attrNameLst>
                                          <p:attrName>ppt_x</p:attrName>
                                        </p:attrNameLst>
                                      </p:cBhvr>
                                      <p:tavLst>
                                        <p:tav tm="0">
                                          <p:val>
                                            <p:strVal val="#ppt_x"/>
                                          </p:val>
                                        </p:tav>
                                        <p:tav tm="100000">
                                          <p:val>
                                            <p:strVal val="#ppt_x"/>
                                          </p:val>
                                        </p:tav>
                                      </p:tavLst>
                                    </p:anim>
                                    <p:anim calcmode="lin" valueType="num">
                                      <p:cBhvr additive="base">
                                        <p:cTn id="109" dur="500" fill="hold"/>
                                        <p:tgtEl>
                                          <p:spTgt spid="56">
                                            <p:txEl>
                                              <p:pRg st="0" end="0"/>
                                            </p:txEl>
                                          </p:spTgt>
                                        </p:tgtEl>
                                        <p:attrNameLst>
                                          <p:attrName>ppt_y</p:attrName>
                                        </p:attrNameLst>
                                      </p:cBhvr>
                                      <p:tavLst>
                                        <p:tav tm="0">
                                          <p:val>
                                            <p:strVal val="1+#ppt_h/2"/>
                                          </p:val>
                                        </p:tav>
                                        <p:tav tm="100000">
                                          <p:val>
                                            <p:strVal val="#ppt_y"/>
                                          </p:val>
                                        </p:tav>
                                      </p:tavLst>
                                    </p:anim>
                                  </p:childTnLst>
                                </p:cTn>
                              </p:par>
                              <p:par>
                                <p:cTn id="110" presetID="2" presetClass="entr" presetSubtype="8" fill="hold" nodeType="withEffect">
                                  <p:stCondLst>
                                    <p:cond delay="0"/>
                                  </p:stCondLst>
                                  <p:childTnLst>
                                    <p:set>
                                      <p:cBhvr>
                                        <p:cTn id="111" dur="1" fill="hold">
                                          <p:stCondLst>
                                            <p:cond delay="0"/>
                                          </p:stCondLst>
                                        </p:cTn>
                                        <p:tgtEl>
                                          <p:spTgt spid="72"/>
                                        </p:tgtEl>
                                        <p:attrNameLst>
                                          <p:attrName>style.visibility</p:attrName>
                                        </p:attrNameLst>
                                      </p:cBhvr>
                                      <p:to>
                                        <p:strVal val="visible"/>
                                      </p:to>
                                    </p:set>
                                    <p:anim calcmode="lin" valueType="num">
                                      <p:cBhvr additive="base">
                                        <p:cTn id="112" dur="500" fill="hold"/>
                                        <p:tgtEl>
                                          <p:spTgt spid="72"/>
                                        </p:tgtEl>
                                        <p:attrNameLst>
                                          <p:attrName>ppt_x</p:attrName>
                                        </p:attrNameLst>
                                      </p:cBhvr>
                                      <p:tavLst>
                                        <p:tav tm="0">
                                          <p:val>
                                            <p:strVal val="0-#ppt_w/2"/>
                                          </p:val>
                                        </p:tav>
                                        <p:tav tm="100000">
                                          <p:val>
                                            <p:strVal val="#ppt_x"/>
                                          </p:val>
                                        </p:tav>
                                      </p:tavLst>
                                    </p:anim>
                                    <p:anim calcmode="lin" valueType="num">
                                      <p:cBhvr additive="base">
                                        <p:cTn id="113" dur="500" fill="hold"/>
                                        <p:tgtEl>
                                          <p:spTgt spid="72"/>
                                        </p:tgtEl>
                                        <p:attrNameLst>
                                          <p:attrName>ppt_y</p:attrName>
                                        </p:attrNameLst>
                                      </p:cBhvr>
                                      <p:tavLst>
                                        <p:tav tm="0">
                                          <p:val>
                                            <p:strVal val="#ppt_y"/>
                                          </p:val>
                                        </p:tav>
                                        <p:tav tm="100000">
                                          <p:val>
                                            <p:strVal val="#ppt_y"/>
                                          </p:val>
                                        </p:tav>
                                      </p:tavLst>
                                    </p:anim>
                                  </p:childTnLst>
                                </p:cTn>
                              </p:par>
                              <p:par>
                                <p:cTn id="114" presetID="24" presetClass="entr" presetSubtype="0" fill="hold" grpId="0" nodeType="withEffect">
                                  <p:stCondLst>
                                    <p:cond delay="0"/>
                                  </p:stCondLst>
                                  <p:childTnLst>
                                    <p:set>
                                      <p:cBhvr>
                                        <p:cTn id="115" dur="1" fill="hold">
                                          <p:stCondLst>
                                            <p:cond delay="0"/>
                                          </p:stCondLst>
                                        </p:cTn>
                                        <p:tgtEl>
                                          <p:spTgt spid="76"/>
                                        </p:tgtEl>
                                        <p:attrNameLst>
                                          <p:attrName>style.visibility</p:attrName>
                                        </p:attrNameLst>
                                      </p:cBhvr>
                                      <p:to>
                                        <p:strVal val="visible"/>
                                      </p:to>
                                    </p:set>
                                    <p:anim to="" calcmode="lin" valueType="num">
                                      <p:cBhvr>
                                        <p:cTn id="116" dur="1" fill="hold"/>
                                        <p:tgtEl>
                                          <p:spTgt spid="76"/>
                                        </p:tgtEl>
                                        <p:attrNameLst>
                                          <p:attrName/>
                                        </p:attrNameLst>
                                      </p:cBhvr>
                                    </p:anim>
                                  </p:childTnLst>
                                </p:cTn>
                              </p:par>
                              <p:par>
                                <p:cTn id="117" presetID="2" presetClass="entr" presetSubtype="2" fill="hold" grpId="0" nodeType="withEffect">
                                  <p:stCondLst>
                                    <p:cond delay="0"/>
                                  </p:stCondLst>
                                  <p:childTnLst>
                                    <p:set>
                                      <p:cBhvr>
                                        <p:cTn id="118" dur="1" fill="hold">
                                          <p:stCondLst>
                                            <p:cond delay="0"/>
                                          </p:stCondLst>
                                        </p:cTn>
                                        <p:tgtEl>
                                          <p:spTgt spid="70"/>
                                        </p:tgtEl>
                                        <p:attrNameLst>
                                          <p:attrName>style.visibility</p:attrName>
                                        </p:attrNameLst>
                                      </p:cBhvr>
                                      <p:to>
                                        <p:strVal val="visible"/>
                                      </p:to>
                                    </p:set>
                                    <p:anim calcmode="lin" valueType="num">
                                      <p:cBhvr additive="base">
                                        <p:cTn id="119" dur="500" fill="hold"/>
                                        <p:tgtEl>
                                          <p:spTgt spid="70"/>
                                        </p:tgtEl>
                                        <p:attrNameLst>
                                          <p:attrName>ppt_x</p:attrName>
                                        </p:attrNameLst>
                                      </p:cBhvr>
                                      <p:tavLst>
                                        <p:tav tm="0">
                                          <p:val>
                                            <p:strVal val="1+#ppt_w/2"/>
                                          </p:val>
                                        </p:tav>
                                        <p:tav tm="100000">
                                          <p:val>
                                            <p:strVal val="#ppt_x"/>
                                          </p:val>
                                        </p:tav>
                                      </p:tavLst>
                                    </p:anim>
                                    <p:anim calcmode="lin" valueType="num">
                                      <p:cBhvr additive="base">
                                        <p:cTn id="120" dur="500" fill="hold"/>
                                        <p:tgtEl>
                                          <p:spTgt spid="70"/>
                                        </p:tgtEl>
                                        <p:attrNameLst>
                                          <p:attrName>ppt_y</p:attrName>
                                        </p:attrNameLst>
                                      </p:cBhvr>
                                      <p:tavLst>
                                        <p:tav tm="0">
                                          <p:val>
                                            <p:strVal val="#ppt_y"/>
                                          </p:val>
                                        </p:tav>
                                        <p:tav tm="100000">
                                          <p:val>
                                            <p:strVal val="#ppt_y"/>
                                          </p:val>
                                        </p:tav>
                                      </p:tavLst>
                                    </p:anim>
                                  </p:childTnLst>
                                </p:cTn>
                              </p:par>
                              <p:par>
                                <p:cTn id="121" presetID="2" presetClass="entr" presetSubtype="8" fill="hold" nodeType="withEffect">
                                  <p:stCondLst>
                                    <p:cond delay="0"/>
                                  </p:stCondLst>
                                  <p:childTnLst>
                                    <p:set>
                                      <p:cBhvr>
                                        <p:cTn id="122" dur="1" fill="hold">
                                          <p:stCondLst>
                                            <p:cond delay="0"/>
                                          </p:stCondLst>
                                        </p:cTn>
                                        <p:tgtEl>
                                          <p:spTgt spid="78"/>
                                        </p:tgtEl>
                                        <p:attrNameLst>
                                          <p:attrName>style.visibility</p:attrName>
                                        </p:attrNameLst>
                                      </p:cBhvr>
                                      <p:to>
                                        <p:strVal val="visible"/>
                                      </p:to>
                                    </p:set>
                                    <p:anim calcmode="lin" valueType="num">
                                      <p:cBhvr additive="base">
                                        <p:cTn id="123" dur="500" fill="hold"/>
                                        <p:tgtEl>
                                          <p:spTgt spid="78"/>
                                        </p:tgtEl>
                                        <p:attrNameLst>
                                          <p:attrName>ppt_x</p:attrName>
                                        </p:attrNameLst>
                                      </p:cBhvr>
                                      <p:tavLst>
                                        <p:tav tm="0">
                                          <p:val>
                                            <p:strVal val="0-#ppt_w/2"/>
                                          </p:val>
                                        </p:tav>
                                        <p:tav tm="100000">
                                          <p:val>
                                            <p:strVal val="#ppt_x"/>
                                          </p:val>
                                        </p:tav>
                                      </p:tavLst>
                                    </p:anim>
                                    <p:anim calcmode="lin" valueType="num">
                                      <p:cBhvr additive="base">
                                        <p:cTn id="124" dur="500" fill="hold"/>
                                        <p:tgtEl>
                                          <p:spTgt spid="78"/>
                                        </p:tgtEl>
                                        <p:attrNameLst>
                                          <p:attrName>ppt_y</p:attrName>
                                        </p:attrNameLst>
                                      </p:cBhvr>
                                      <p:tavLst>
                                        <p:tav tm="0">
                                          <p:val>
                                            <p:strVal val="#ppt_y"/>
                                          </p:val>
                                        </p:tav>
                                        <p:tav tm="100000">
                                          <p:val>
                                            <p:strVal val="#ppt_y"/>
                                          </p:val>
                                        </p:tav>
                                      </p:tavLst>
                                    </p:anim>
                                  </p:childTnLst>
                                </p:cTn>
                              </p:par>
                              <p:par>
                                <p:cTn id="125" presetID="24" presetClass="entr" presetSubtype="0" fill="hold" grpId="0" nodeType="withEffect">
                                  <p:stCondLst>
                                    <p:cond delay="0"/>
                                  </p:stCondLst>
                                  <p:childTnLst>
                                    <p:set>
                                      <p:cBhvr>
                                        <p:cTn id="126" dur="1" fill="hold">
                                          <p:stCondLst>
                                            <p:cond delay="0"/>
                                          </p:stCondLst>
                                        </p:cTn>
                                        <p:tgtEl>
                                          <p:spTgt spid="79"/>
                                        </p:tgtEl>
                                        <p:attrNameLst>
                                          <p:attrName>style.visibility</p:attrName>
                                        </p:attrNameLst>
                                      </p:cBhvr>
                                      <p:to>
                                        <p:strVal val="visible"/>
                                      </p:to>
                                    </p:set>
                                    <p:anim to="" calcmode="lin" valueType="num">
                                      <p:cBhvr>
                                        <p:cTn id="127" dur="1" fill="hold"/>
                                        <p:tgtEl>
                                          <p:spTgt spid="79"/>
                                        </p:tgtEl>
                                        <p:attrNameLst>
                                          <p:attrName/>
                                        </p:attrNameLst>
                                      </p:cBhvr>
                                    </p:anim>
                                  </p:childTnLst>
                                </p:cTn>
                              </p:par>
                              <p:par>
                                <p:cTn id="128" presetID="2" presetClass="entr" presetSubtype="2" fill="hold" grpId="0" nodeType="withEffect">
                                  <p:stCondLst>
                                    <p:cond delay="0"/>
                                  </p:stCondLst>
                                  <p:childTnLst>
                                    <p:set>
                                      <p:cBhvr>
                                        <p:cTn id="129" dur="1" fill="hold">
                                          <p:stCondLst>
                                            <p:cond delay="0"/>
                                          </p:stCondLst>
                                        </p:cTn>
                                        <p:tgtEl>
                                          <p:spTgt spid="74"/>
                                        </p:tgtEl>
                                        <p:attrNameLst>
                                          <p:attrName>style.visibility</p:attrName>
                                        </p:attrNameLst>
                                      </p:cBhvr>
                                      <p:to>
                                        <p:strVal val="visible"/>
                                      </p:to>
                                    </p:set>
                                    <p:anim calcmode="lin" valueType="num">
                                      <p:cBhvr additive="base">
                                        <p:cTn id="130" dur="500" fill="hold"/>
                                        <p:tgtEl>
                                          <p:spTgt spid="74"/>
                                        </p:tgtEl>
                                        <p:attrNameLst>
                                          <p:attrName>ppt_x</p:attrName>
                                        </p:attrNameLst>
                                      </p:cBhvr>
                                      <p:tavLst>
                                        <p:tav tm="0">
                                          <p:val>
                                            <p:strVal val="1+#ppt_w/2"/>
                                          </p:val>
                                        </p:tav>
                                        <p:tav tm="100000">
                                          <p:val>
                                            <p:strVal val="#ppt_x"/>
                                          </p:val>
                                        </p:tav>
                                      </p:tavLst>
                                    </p:anim>
                                    <p:anim calcmode="lin" valueType="num">
                                      <p:cBhvr additive="base">
                                        <p:cTn id="131" dur="500" fill="hold"/>
                                        <p:tgtEl>
                                          <p:spTgt spid="74"/>
                                        </p:tgtEl>
                                        <p:attrNameLst>
                                          <p:attrName>ppt_y</p:attrName>
                                        </p:attrNameLst>
                                      </p:cBhvr>
                                      <p:tavLst>
                                        <p:tav tm="0">
                                          <p:val>
                                            <p:strVal val="#ppt_y"/>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8" presetClass="exit" presetSubtype="16" fill="hold" nodeType="clickEffect">
                                  <p:stCondLst>
                                    <p:cond delay="0"/>
                                  </p:stCondLst>
                                  <p:childTnLst>
                                    <p:animEffect transition="out" filter="diamond(in)">
                                      <p:cBhvr>
                                        <p:cTn id="135" dur="2000"/>
                                        <p:tgtEl>
                                          <p:spTgt spid="72"/>
                                        </p:tgtEl>
                                      </p:cBhvr>
                                    </p:animEffect>
                                    <p:set>
                                      <p:cBhvr>
                                        <p:cTn id="136" dur="1" fill="hold">
                                          <p:stCondLst>
                                            <p:cond delay="1999"/>
                                          </p:stCondLst>
                                        </p:cTn>
                                        <p:tgtEl>
                                          <p:spTgt spid="72"/>
                                        </p:tgtEl>
                                        <p:attrNameLst>
                                          <p:attrName>style.visibility</p:attrName>
                                        </p:attrNameLst>
                                      </p:cBhvr>
                                      <p:to>
                                        <p:strVal val="hidden"/>
                                      </p:to>
                                    </p:set>
                                  </p:childTnLst>
                                </p:cTn>
                              </p:par>
                              <p:par>
                                <p:cTn id="137" presetID="2" presetClass="exit" presetSubtype="4" fill="hold" grpId="1" nodeType="withEffect">
                                  <p:stCondLst>
                                    <p:cond delay="0"/>
                                  </p:stCondLst>
                                  <p:childTnLst>
                                    <p:anim calcmode="lin" valueType="num">
                                      <p:cBhvr additive="base">
                                        <p:cTn id="138" dur="500"/>
                                        <p:tgtEl>
                                          <p:spTgt spid="76"/>
                                        </p:tgtEl>
                                        <p:attrNameLst>
                                          <p:attrName>ppt_x</p:attrName>
                                        </p:attrNameLst>
                                      </p:cBhvr>
                                      <p:tavLst>
                                        <p:tav tm="0">
                                          <p:val>
                                            <p:strVal val="ppt_x"/>
                                          </p:val>
                                        </p:tav>
                                        <p:tav tm="100000">
                                          <p:val>
                                            <p:strVal val="ppt_x"/>
                                          </p:val>
                                        </p:tav>
                                      </p:tavLst>
                                    </p:anim>
                                    <p:anim calcmode="lin" valueType="num">
                                      <p:cBhvr additive="base">
                                        <p:cTn id="139" dur="500"/>
                                        <p:tgtEl>
                                          <p:spTgt spid="76"/>
                                        </p:tgtEl>
                                        <p:attrNameLst>
                                          <p:attrName>ppt_y</p:attrName>
                                        </p:attrNameLst>
                                      </p:cBhvr>
                                      <p:tavLst>
                                        <p:tav tm="0">
                                          <p:val>
                                            <p:strVal val="ppt_y"/>
                                          </p:val>
                                        </p:tav>
                                        <p:tav tm="100000">
                                          <p:val>
                                            <p:strVal val="1+ppt_h/2"/>
                                          </p:val>
                                        </p:tav>
                                      </p:tavLst>
                                    </p:anim>
                                    <p:set>
                                      <p:cBhvr>
                                        <p:cTn id="140" dur="1" fill="hold">
                                          <p:stCondLst>
                                            <p:cond delay="499"/>
                                          </p:stCondLst>
                                        </p:cTn>
                                        <p:tgtEl>
                                          <p:spTgt spid="76"/>
                                        </p:tgtEl>
                                        <p:attrNameLst>
                                          <p:attrName>style.visibility</p:attrName>
                                        </p:attrNameLst>
                                      </p:cBhvr>
                                      <p:to>
                                        <p:strVal val="hidden"/>
                                      </p:to>
                                    </p:set>
                                  </p:childTnLst>
                                </p:cTn>
                              </p:par>
                              <p:par>
                                <p:cTn id="141" presetID="2" presetClass="exit" presetSubtype="4" fill="hold" grpId="1" nodeType="withEffect">
                                  <p:stCondLst>
                                    <p:cond delay="0"/>
                                  </p:stCondLst>
                                  <p:childTnLst>
                                    <p:anim calcmode="lin" valueType="num">
                                      <p:cBhvr additive="base">
                                        <p:cTn id="142" dur="500"/>
                                        <p:tgtEl>
                                          <p:spTgt spid="79"/>
                                        </p:tgtEl>
                                        <p:attrNameLst>
                                          <p:attrName>ppt_x</p:attrName>
                                        </p:attrNameLst>
                                      </p:cBhvr>
                                      <p:tavLst>
                                        <p:tav tm="0">
                                          <p:val>
                                            <p:strVal val="ppt_x"/>
                                          </p:val>
                                        </p:tav>
                                        <p:tav tm="100000">
                                          <p:val>
                                            <p:strVal val="ppt_x"/>
                                          </p:val>
                                        </p:tav>
                                      </p:tavLst>
                                    </p:anim>
                                    <p:anim calcmode="lin" valueType="num">
                                      <p:cBhvr additive="base">
                                        <p:cTn id="143" dur="500"/>
                                        <p:tgtEl>
                                          <p:spTgt spid="79"/>
                                        </p:tgtEl>
                                        <p:attrNameLst>
                                          <p:attrName>ppt_y</p:attrName>
                                        </p:attrNameLst>
                                      </p:cBhvr>
                                      <p:tavLst>
                                        <p:tav tm="0">
                                          <p:val>
                                            <p:strVal val="ppt_y"/>
                                          </p:val>
                                        </p:tav>
                                        <p:tav tm="100000">
                                          <p:val>
                                            <p:strVal val="1+ppt_h/2"/>
                                          </p:val>
                                        </p:tav>
                                      </p:tavLst>
                                    </p:anim>
                                    <p:set>
                                      <p:cBhvr>
                                        <p:cTn id="144" dur="1" fill="hold">
                                          <p:stCondLst>
                                            <p:cond delay="499"/>
                                          </p:stCondLst>
                                        </p:cTn>
                                        <p:tgtEl>
                                          <p:spTgt spid="79"/>
                                        </p:tgtEl>
                                        <p:attrNameLst>
                                          <p:attrName>style.visibility</p:attrName>
                                        </p:attrNameLst>
                                      </p:cBhvr>
                                      <p:to>
                                        <p:strVal val="hidden"/>
                                      </p:to>
                                    </p:set>
                                  </p:childTnLst>
                                </p:cTn>
                              </p:par>
                              <p:par>
                                <p:cTn id="145" presetID="8" presetClass="exit" presetSubtype="16" fill="hold" grpId="1" nodeType="withEffect">
                                  <p:stCondLst>
                                    <p:cond delay="0"/>
                                  </p:stCondLst>
                                  <p:childTnLst>
                                    <p:animEffect transition="out" filter="diamond(in)">
                                      <p:cBhvr>
                                        <p:cTn id="146" dur="2000"/>
                                        <p:tgtEl>
                                          <p:spTgt spid="70"/>
                                        </p:tgtEl>
                                      </p:cBhvr>
                                    </p:animEffect>
                                    <p:set>
                                      <p:cBhvr>
                                        <p:cTn id="147" dur="1" fill="hold">
                                          <p:stCondLst>
                                            <p:cond delay="1999"/>
                                          </p:stCondLst>
                                        </p:cTn>
                                        <p:tgtEl>
                                          <p:spTgt spid="70"/>
                                        </p:tgtEl>
                                        <p:attrNameLst>
                                          <p:attrName>style.visibility</p:attrName>
                                        </p:attrNameLst>
                                      </p:cBhvr>
                                      <p:to>
                                        <p:strVal val="hidden"/>
                                      </p:to>
                                    </p:set>
                                  </p:childTnLst>
                                </p:cTn>
                              </p:par>
                              <p:par>
                                <p:cTn id="148" presetID="8" presetClass="exit" presetSubtype="16" fill="hold" grpId="1" nodeType="withEffect">
                                  <p:stCondLst>
                                    <p:cond delay="0"/>
                                  </p:stCondLst>
                                  <p:childTnLst>
                                    <p:animEffect transition="out" filter="diamond(in)">
                                      <p:cBhvr>
                                        <p:cTn id="149" dur="2000"/>
                                        <p:tgtEl>
                                          <p:spTgt spid="74"/>
                                        </p:tgtEl>
                                      </p:cBhvr>
                                    </p:animEffect>
                                    <p:set>
                                      <p:cBhvr>
                                        <p:cTn id="150" dur="1" fill="hold">
                                          <p:stCondLst>
                                            <p:cond delay="1999"/>
                                          </p:stCondLst>
                                        </p:cTn>
                                        <p:tgtEl>
                                          <p:spTgt spid="74"/>
                                        </p:tgtEl>
                                        <p:attrNameLst>
                                          <p:attrName>style.visibility</p:attrName>
                                        </p:attrNameLst>
                                      </p:cBhvr>
                                      <p:to>
                                        <p:strVal val="hidden"/>
                                      </p:to>
                                    </p:set>
                                  </p:childTnLst>
                                </p:cTn>
                              </p:par>
                              <p:par>
                                <p:cTn id="151" presetID="8" presetClass="exit" presetSubtype="16" fill="hold" nodeType="withEffect">
                                  <p:stCondLst>
                                    <p:cond delay="0"/>
                                  </p:stCondLst>
                                  <p:childTnLst>
                                    <p:animEffect transition="out" filter="diamond(in)">
                                      <p:cBhvr>
                                        <p:cTn id="152" dur="2000"/>
                                        <p:tgtEl>
                                          <p:spTgt spid="78"/>
                                        </p:tgtEl>
                                      </p:cBhvr>
                                    </p:animEffect>
                                    <p:set>
                                      <p:cBhvr>
                                        <p:cTn id="153" dur="1" fill="hold">
                                          <p:stCondLst>
                                            <p:cond delay="1999"/>
                                          </p:stCondLst>
                                        </p:cTn>
                                        <p:tgtEl>
                                          <p:spTgt spid="78"/>
                                        </p:tgtEl>
                                        <p:attrNameLst>
                                          <p:attrName>style.visibility</p:attrName>
                                        </p:attrNameLst>
                                      </p:cBhvr>
                                      <p:to>
                                        <p:strVal val="hidden"/>
                                      </p:to>
                                    </p:set>
                                  </p:childTnLst>
                                </p:cTn>
                              </p:par>
                            </p:childTnLst>
                          </p:cTn>
                        </p:par>
                      </p:childTnLst>
                    </p:cTn>
                  </p:par>
                  <p:par>
                    <p:cTn id="154" fill="hold">
                      <p:stCondLst>
                        <p:cond delay="indefinite"/>
                      </p:stCondLst>
                      <p:childTnLst>
                        <p:par>
                          <p:cTn id="155" fill="hold">
                            <p:stCondLst>
                              <p:cond delay="0"/>
                            </p:stCondLst>
                            <p:childTnLst>
                              <p:par>
                                <p:cTn id="156" presetID="2" presetClass="entr" presetSubtype="8" fill="hold" nodeType="clickEffect">
                                  <p:stCondLst>
                                    <p:cond delay="0"/>
                                  </p:stCondLst>
                                  <p:childTnLst>
                                    <p:set>
                                      <p:cBhvr>
                                        <p:cTn id="157" dur="1" fill="hold">
                                          <p:stCondLst>
                                            <p:cond delay="0"/>
                                          </p:stCondLst>
                                        </p:cTn>
                                        <p:tgtEl>
                                          <p:spTgt spid="80"/>
                                        </p:tgtEl>
                                        <p:attrNameLst>
                                          <p:attrName>style.visibility</p:attrName>
                                        </p:attrNameLst>
                                      </p:cBhvr>
                                      <p:to>
                                        <p:strVal val="visible"/>
                                      </p:to>
                                    </p:set>
                                    <p:anim calcmode="lin" valueType="num">
                                      <p:cBhvr additive="base">
                                        <p:cTn id="158" dur="500" fill="hold"/>
                                        <p:tgtEl>
                                          <p:spTgt spid="80"/>
                                        </p:tgtEl>
                                        <p:attrNameLst>
                                          <p:attrName>ppt_x</p:attrName>
                                        </p:attrNameLst>
                                      </p:cBhvr>
                                      <p:tavLst>
                                        <p:tav tm="0">
                                          <p:val>
                                            <p:strVal val="0-#ppt_w/2"/>
                                          </p:val>
                                        </p:tav>
                                        <p:tav tm="100000">
                                          <p:val>
                                            <p:strVal val="#ppt_x"/>
                                          </p:val>
                                        </p:tav>
                                      </p:tavLst>
                                    </p:anim>
                                    <p:anim calcmode="lin" valueType="num">
                                      <p:cBhvr additive="base">
                                        <p:cTn id="159" dur="500" fill="hold"/>
                                        <p:tgtEl>
                                          <p:spTgt spid="80"/>
                                        </p:tgtEl>
                                        <p:attrNameLst>
                                          <p:attrName>ppt_y</p:attrName>
                                        </p:attrNameLst>
                                      </p:cBhvr>
                                      <p:tavLst>
                                        <p:tav tm="0">
                                          <p:val>
                                            <p:strVal val="#ppt_y"/>
                                          </p:val>
                                        </p:tav>
                                        <p:tav tm="100000">
                                          <p:val>
                                            <p:strVal val="#ppt_y"/>
                                          </p:val>
                                        </p:tav>
                                      </p:tavLst>
                                    </p:anim>
                                  </p:childTnLst>
                                </p:cTn>
                              </p:par>
                              <p:par>
                                <p:cTn id="160" presetID="2" presetClass="entr" presetSubtype="4" fill="hold" grpId="0" nodeType="withEffect">
                                  <p:stCondLst>
                                    <p:cond delay="0"/>
                                  </p:stCondLst>
                                  <p:childTnLst>
                                    <p:set>
                                      <p:cBhvr>
                                        <p:cTn id="161" dur="1" fill="hold">
                                          <p:stCondLst>
                                            <p:cond delay="0"/>
                                          </p:stCondLst>
                                        </p:cTn>
                                        <p:tgtEl>
                                          <p:spTgt spid="82"/>
                                        </p:tgtEl>
                                        <p:attrNameLst>
                                          <p:attrName>style.visibility</p:attrName>
                                        </p:attrNameLst>
                                      </p:cBhvr>
                                      <p:to>
                                        <p:strVal val="visible"/>
                                      </p:to>
                                    </p:set>
                                    <p:anim calcmode="lin" valueType="num">
                                      <p:cBhvr additive="base">
                                        <p:cTn id="162" dur="500" fill="hold"/>
                                        <p:tgtEl>
                                          <p:spTgt spid="82"/>
                                        </p:tgtEl>
                                        <p:attrNameLst>
                                          <p:attrName>ppt_x</p:attrName>
                                        </p:attrNameLst>
                                      </p:cBhvr>
                                      <p:tavLst>
                                        <p:tav tm="0">
                                          <p:val>
                                            <p:strVal val="#ppt_x"/>
                                          </p:val>
                                        </p:tav>
                                        <p:tav tm="100000">
                                          <p:val>
                                            <p:strVal val="#ppt_x"/>
                                          </p:val>
                                        </p:tav>
                                      </p:tavLst>
                                    </p:anim>
                                    <p:anim calcmode="lin" valueType="num">
                                      <p:cBhvr additive="base">
                                        <p:cTn id="163" dur="500" fill="hold"/>
                                        <p:tgtEl>
                                          <p:spTgt spid="82"/>
                                        </p:tgtEl>
                                        <p:attrNameLst>
                                          <p:attrName>ppt_y</p:attrName>
                                        </p:attrNameLst>
                                      </p:cBhvr>
                                      <p:tavLst>
                                        <p:tav tm="0">
                                          <p:val>
                                            <p:strVal val="1+#ppt_h/2"/>
                                          </p:val>
                                        </p:tav>
                                        <p:tav tm="100000">
                                          <p:val>
                                            <p:strVal val="#ppt_y"/>
                                          </p:val>
                                        </p:tav>
                                      </p:tavLst>
                                    </p:anim>
                                  </p:childTnLst>
                                </p:cTn>
                              </p:par>
                              <p:par>
                                <p:cTn id="164" presetID="2" presetClass="entr" presetSubtype="2" fill="hold" grpId="0" nodeType="withEffect">
                                  <p:stCondLst>
                                    <p:cond delay="0"/>
                                  </p:stCondLst>
                                  <p:childTnLst>
                                    <p:set>
                                      <p:cBhvr>
                                        <p:cTn id="165" dur="1" fill="hold">
                                          <p:stCondLst>
                                            <p:cond delay="0"/>
                                          </p:stCondLst>
                                        </p:cTn>
                                        <p:tgtEl>
                                          <p:spTgt spid="75"/>
                                        </p:tgtEl>
                                        <p:attrNameLst>
                                          <p:attrName>style.visibility</p:attrName>
                                        </p:attrNameLst>
                                      </p:cBhvr>
                                      <p:to>
                                        <p:strVal val="visible"/>
                                      </p:to>
                                    </p:set>
                                    <p:anim calcmode="lin" valueType="num">
                                      <p:cBhvr additive="base">
                                        <p:cTn id="166" dur="500" fill="hold"/>
                                        <p:tgtEl>
                                          <p:spTgt spid="75"/>
                                        </p:tgtEl>
                                        <p:attrNameLst>
                                          <p:attrName>ppt_x</p:attrName>
                                        </p:attrNameLst>
                                      </p:cBhvr>
                                      <p:tavLst>
                                        <p:tav tm="0">
                                          <p:val>
                                            <p:strVal val="1+#ppt_w/2"/>
                                          </p:val>
                                        </p:tav>
                                        <p:tav tm="100000">
                                          <p:val>
                                            <p:strVal val="#ppt_x"/>
                                          </p:val>
                                        </p:tav>
                                      </p:tavLst>
                                    </p:anim>
                                    <p:anim calcmode="lin" valueType="num">
                                      <p:cBhvr additive="base">
                                        <p:cTn id="167" dur="500" fill="hold"/>
                                        <p:tgtEl>
                                          <p:spTgt spid="75"/>
                                        </p:tgtEl>
                                        <p:attrNameLst>
                                          <p:attrName>ppt_y</p:attrName>
                                        </p:attrNameLst>
                                      </p:cBhvr>
                                      <p:tavLst>
                                        <p:tav tm="0">
                                          <p:val>
                                            <p:strVal val="#ppt_y"/>
                                          </p:val>
                                        </p:tav>
                                        <p:tav tm="100000">
                                          <p:val>
                                            <p:strVal val="#ppt_y"/>
                                          </p:val>
                                        </p:tav>
                                      </p:tavLst>
                                    </p:anim>
                                  </p:childTnLst>
                                </p:cTn>
                              </p:par>
                              <p:par>
                                <p:cTn id="168" presetID="24" presetClass="entr" presetSubtype="0" fill="hold" grpId="0" nodeType="withEffect">
                                  <p:stCondLst>
                                    <p:cond delay="0"/>
                                  </p:stCondLst>
                                  <p:childTnLst>
                                    <p:set>
                                      <p:cBhvr>
                                        <p:cTn id="169" dur="1" fill="hold">
                                          <p:stCondLst>
                                            <p:cond delay="0"/>
                                          </p:stCondLst>
                                        </p:cTn>
                                        <p:tgtEl>
                                          <p:spTgt spid="81"/>
                                        </p:tgtEl>
                                        <p:attrNameLst>
                                          <p:attrName>style.visibility</p:attrName>
                                        </p:attrNameLst>
                                      </p:cBhvr>
                                      <p:to>
                                        <p:strVal val="visible"/>
                                      </p:to>
                                    </p:set>
                                    <p:anim to="" calcmode="lin" valueType="num">
                                      <p:cBhvr>
                                        <p:cTn id="170" dur="1" fill="hold"/>
                                        <p:tgtEl>
                                          <p:spTgt spid="81"/>
                                        </p:tgtEl>
                                        <p:attrNameLst>
                                          <p:attrName/>
                                        </p:attrNameLst>
                                      </p:cBhvr>
                                    </p:anim>
                                  </p:childTnLst>
                                </p:cTn>
                              </p:par>
                            </p:childTnLst>
                          </p:cTn>
                        </p:par>
                      </p:childTnLst>
                    </p:cTn>
                  </p:par>
                  <p:par>
                    <p:cTn id="171" fill="hold">
                      <p:stCondLst>
                        <p:cond delay="indefinite"/>
                      </p:stCondLst>
                      <p:childTnLst>
                        <p:par>
                          <p:cTn id="172" fill="hold">
                            <p:stCondLst>
                              <p:cond delay="0"/>
                            </p:stCondLst>
                            <p:childTnLst>
                              <p:par>
                                <p:cTn id="173" presetID="2" presetClass="exit" presetSubtype="4" fill="hold" nodeType="clickEffect">
                                  <p:stCondLst>
                                    <p:cond delay="0"/>
                                  </p:stCondLst>
                                  <p:childTnLst>
                                    <p:anim calcmode="lin" valueType="num">
                                      <p:cBhvr additive="base">
                                        <p:cTn id="174" dur="500"/>
                                        <p:tgtEl>
                                          <p:spTgt spid="80"/>
                                        </p:tgtEl>
                                        <p:attrNameLst>
                                          <p:attrName>ppt_x</p:attrName>
                                        </p:attrNameLst>
                                      </p:cBhvr>
                                      <p:tavLst>
                                        <p:tav tm="0">
                                          <p:val>
                                            <p:strVal val="ppt_x"/>
                                          </p:val>
                                        </p:tav>
                                        <p:tav tm="100000">
                                          <p:val>
                                            <p:strVal val="ppt_x"/>
                                          </p:val>
                                        </p:tav>
                                      </p:tavLst>
                                    </p:anim>
                                    <p:anim calcmode="lin" valueType="num">
                                      <p:cBhvr additive="base">
                                        <p:cTn id="175" dur="500"/>
                                        <p:tgtEl>
                                          <p:spTgt spid="80"/>
                                        </p:tgtEl>
                                        <p:attrNameLst>
                                          <p:attrName>ppt_y</p:attrName>
                                        </p:attrNameLst>
                                      </p:cBhvr>
                                      <p:tavLst>
                                        <p:tav tm="0">
                                          <p:val>
                                            <p:strVal val="ppt_y"/>
                                          </p:val>
                                        </p:tav>
                                        <p:tav tm="100000">
                                          <p:val>
                                            <p:strVal val="1+ppt_h/2"/>
                                          </p:val>
                                        </p:tav>
                                      </p:tavLst>
                                    </p:anim>
                                    <p:set>
                                      <p:cBhvr>
                                        <p:cTn id="176" dur="1" fill="hold">
                                          <p:stCondLst>
                                            <p:cond delay="499"/>
                                          </p:stCondLst>
                                        </p:cTn>
                                        <p:tgtEl>
                                          <p:spTgt spid="80"/>
                                        </p:tgtEl>
                                        <p:attrNameLst>
                                          <p:attrName>style.visibility</p:attrName>
                                        </p:attrNameLst>
                                      </p:cBhvr>
                                      <p:to>
                                        <p:strVal val="hidden"/>
                                      </p:to>
                                    </p:set>
                                  </p:childTnLst>
                                </p:cTn>
                              </p:par>
                              <p:par>
                                <p:cTn id="177" presetID="2" presetClass="exit" presetSubtype="4" fill="hold" grpId="1" nodeType="withEffect">
                                  <p:stCondLst>
                                    <p:cond delay="0"/>
                                  </p:stCondLst>
                                  <p:childTnLst>
                                    <p:anim calcmode="lin" valueType="num">
                                      <p:cBhvr additive="base">
                                        <p:cTn id="178" dur="500"/>
                                        <p:tgtEl>
                                          <p:spTgt spid="81"/>
                                        </p:tgtEl>
                                        <p:attrNameLst>
                                          <p:attrName>ppt_x</p:attrName>
                                        </p:attrNameLst>
                                      </p:cBhvr>
                                      <p:tavLst>
                                        <p:tav tm="0">
                                          <p:val>
                                            <p:strVal val="ppt_x"/>
                                          </p:val>
                                        </p:tav>
                                        <p:tav tm="100000">
                                          <p:val>
                                            <p:strVal val="ppt_x"/>
                                          </p:val>
                                        </p:tav>
                                      </p:tavLst>
                                    </p:anim>
                                    <p:anim calcmode="lin" valueType="num">
                                      <p:cBhvr additive="base">
                                        <p:cTn id="179" dur="500"/>
                                        <p:tgtEl>
                                          <p:spTgt spid="81"/>
                                        </p:tgtEl>
                                        <p:attrNameLst>
                                          <p:attrName>ppt_y</p:attrName>
                                        </p:attrNameLst>
                                      </p:cBhvr>
                                      <p:tavLst>
                                        <p:tav tm="0">
                                          <p:val>
                                            <p:strVal val="ppt_y"/>
                                          </p:val>
                                        </p:tav>
                                        <p:tav tm="100000">
                                          <p:val>
                                            <p:strVal val="1+ppt_h/2"/>
                                          </p:val>
                                        </p:tav>
                                      </p:tavLst>
                                    </p:anim>
                                    <p:set>
                                      <p:cBhvr>
                                        <p:cTn id="180" dur="1" fill="hold">
                                          <p:stCondLst>
                                            <p:cond delay="499"/>
                                          </p:stCondLst>
                                        </p:cTn>
                                        <p:tgtEl>
                                          <p:spTgt spid="81"/>
                                        </p:tgtEl>
                                        <p:attrNameLst>
                                          <p:attrName>style.visibility</p:attrName>
                                        </p:attrNameLst>
                                      </p:cBhvr>
                                      <p:to>
                                        <p:strVal val="hidden"/>
                                      </p:to>
                                    </p:set>
                                  </p:childTnLst>
                                </p:cTn>
                              </p:par>
                              <p:par>
                                <p:cTn id="181" presetID="2" presetClass="exit" presetSubtype="4" fill="hold" grpId="1" nodeType="withEffect">
                                  <p:stCondLst>
                                    <p:cond delay="0"/>
                                  </p:stCondLst>
                                  <p:childTnLst>
                                    <p:anim calcmode="lin" valueType="num">
                                      <p:cBhvr additive="base">
                                        <p:cTn id="182" dur="500"/>
                                        <p:tgtEl>
                                          <p:spTgt spid="75"/>
                                        </p:tgtEl>
                                        <p:attrNameLst>
                                          <p:attrName>ppt_x</p:attrName>
                                        </p:attrNameLst>
                                      </p:cBhvr>
                                      <p:tavLst>
                                        <p:tav tm="0">
                                          <p:val>
                                            <p:strVal val="ppt_x"/>
                                          </p:val>
                                        </p:tav>
                                        <p:tav tm="100000">
                                          <p:val>
                                            <p:strVal val="ppt_x"/>
                                          </p:val>
                                        </p:tav>
                                      </p:tavLst>
                                    </p:anim>
                                    <p:anim calcmode="lin" valueType="num">
                                      <p:cBhvr additive="base">
                                        <p:cTn id="183" dur="500"/>
                                        <p:tgtEl>
                                          <p:spTgt spid="75"/>
                                        </p:tgtEl>
                                        <p:attrNameLst>
                                          <p:attrName>ppt_y</p:attrName>
                                        </p:attrNameLst>
                                      </p:cBhvr>
                                      <p:tavLst>
                                        <p:tav tm="0">
                                          <p:val>
                                            <p:strVal val="ppt_y"/>
                                          </p:val>
                                        </p:tav>
                                        <p:tav tm="100000">
                                          <p:val>
                                            <p:strVal val="1+ppt_h/2"/>
                                          </p:val>
                                        </p:tav>
                                      </p:tavLst>
                                    </p:anim>
                                    <p:set>
                                      <p:cBhvr>
                                        <p:cTn id="184" dur="1" fill="hold">
                                          <p:stCondLst>
                                            <p:cond delay="499"/>
                                          </p:stCondLst>
                                        </p:cTn>
                                        <p:tgtEl>
                                          <p:spTgt spid="75"/>
                                        </p:tgtEl>
                                        <p:attrNameLst>
                                          <p:attrName>style.visibility</p:attrName>
                                        </p:attrNameLst>
                                      </p:cBhvr>
                                      <p:to>
                                        <p:strVal val="hidden"/>
                                      </p:to>
                                    </p:set>
                                  </p:childTnLst>
                                </p:cTn>
                              </p:par>
                              <p:par>
                                <p:cTn id="185" presetID="2" presetClass="exit" presetSubtype="4" fill="hold" grpId="1" nodeType="withEffect">
                                  <p:stCondLst>
                                    <p:cond delay="0"/>
                                  </p:stCondLst>
                                  <p:childTnLst>
                                    <p:anim calcmode="lin" valueType="num">
                                      <p:cBhvr additive="base">
                                        <p:cTn id="186" dur="500"/>
                                        <p:tgtEl>
                                          <p:spTgt spid="82"/>
                                        </p:tgtEl>
                                        <p:attrNameLst>
                                          <p:attrName>ppt_x</p:attrName>
                                        </p:attrNameLst>
                                      </p:cBhvr>
                                      <p:tavLst>
                                        <p:tav tm="0">
                                          <p:val>
                                            <p:strVal val="ppt_x"/>
                                          </p:val>
                                        </p:tav>
                                        <p:tav tm="100000">
                                          <p:val>
                                            <p:strVal val="ppt_x"/>
                                          </p:val>
                                        </p:tav>
                                      </p:tavLst>
                                    </p:anim>
                                    <p:anim calcmode="lin" valueType="num">
                                      <p:cBhvr additive="base">
                                        <p:cTn id="187" dur="500"/>
                                        <p:tgtEl>
                                          <p:spTgt spid="82"/>
                                        </p:tgtEl>
                                        <p:attrNameLst>
                                          <p:attrName>ppt_y</p:attrName>
                                        </p:attrNameLst>
                                      </p:cBhvr>
                                      <p:tavLst>
                                        <p:tav tm="0">
                                          <p:val>
                                            <p:strVal val="ppt_y"/>
                                          </p:val>
                                        </p:tav>
                                        <p:tav tm="100000">
                                          <p:val>
                                            <p:strVal val="1+ppt_h/2"/>
                                          </p:val>
                                        </p:tav>
                                      </p:tavLst>
                                    </p:anim>
                                    <p:set>
                                      <p:cBhvr>
                                        <p:cTn id="188" dur="1" fill="hold">
                                          <p:stCondLst>
                                            <p:cond delay="499"/>
                                          </p:stCondLst>
                                        </p:cTn>
                                        <p:tgtEl>
                                          <p:spTgt spid="82"/>
                                        </p:tgtEl>
                                        <p:attrNameLst>
                                          <p:attrName>style.visibility</p:attrName>
                                        </p:attrNameLst>
                                      </p:cBhvr>
                                      <p:to>
                                        <p:strVal val="hidden"/>
                                      </p:to>
                                    </p:set>
                                  </p:childTnLst>
                                </p:cTn>
                              </p:par>
                            </p:childTnLst>
                          </p:cTn>
                        </p:par>
                      </p:childTnLst>
                    </p:cTn>
                  </p:par>
                  <p:par>
                    <p:cTn id="189" fill="hold">
                      <p:stCondLst>
                        <p:cond delay="indefinite"/>
                      </p:stCondLst>
                      <p:childTnLst>
                        <p:par>
                          <p:cTn id="190" fill="hold">
                            <p:stCondLst>
                              <p:cond delay="0"/>
                            </p:stCondLst>
                            <p:childTnLst>
                              <p:par>
                                <p:cTn id="191" presetID="2" presetClass="exit" presetSubtype="4" fill="hold" grpId="0" nodeType="clickEffect">
                                  <p:stCondLst>
                                    <p:cond delay="0"/>
                                  </p:stCondLst>
                                  <p:childTnLst>
                                    <p:anim calcmode="lin" valueType="num">
                                      <p:cBhvr additive="base">
                                        <p:cTn id="192" dur="500"/>
                                        <p:tgtEl>
                                          <p:spTgt spid="56">
                                            <p:txEl>
                                              <p:pRg st="0" end="0"/>
                                            </p:txEl>
                                          </p:spTgt>
                                        </p:tgtEl>
                                        <p:attrNameLst>
                                          <p:attrName>ppt_x</p:attrName>
                                        </p:attrNameLst>
                                      </p:cBhvr>
                                      <p:tavLst>
                                        <p:tav tm="0">
                                          <p:val>
                                            <p:strVal val="ppt_x"/>
                                          </p:val>
                                        </p:tav>
                                        <p:tav tm="100000">
                                          <p:val>
                                            <p:strVal val="ppt_x"/>
                                          </p:val>
                                        </p:tav>
                                      </p:tavLst>
                                    </p:anim>
                                    <p:anim calcmode="lin" valueType="num">
                                      <p:cBhvr additive="base">
                                        <p:cTn id="193" dur="500"/>
                                        <p:tgtEl>
                                          <p:spTgt spid="56">
                                            <p:txEl>
                                              <p:pRg st="0" end="0"/>
                                            </p:txEl>
                                          </p:spTgt>
                                        </p:tgtEl>
                                        <p:attrNameLst>
                                          <p:attrName>ppt_y</p:attrName>
                                        </p:attrNameLst>
                                      </p:cBhvr>
                                      <p:tavLst>
                                        <p:tav tm="0">
                                          <p:val>
                                            <p:strVal val="ppt_y"/>
                                          </p:val>
                                        </p:tav>
                                        <p:tav tm="100000">
                                          <p:val>
                                            <p:strVal val="1+ppt_h/2"/>
                                          </p:val>
                                        </p:tav>
                                      </p:tavLst>
                                    </p:anim>
                                    <p:set>
                                      <p:cBhvr>
                                        <p:cTn id="194" dur="1" fill="hold">
                                          <p:stCondLst>
                                            <p:cond delay="499"/>
                                          </p:stCondLst>
                                        </p:cTn>
                                        <p:tgtEl>
                                          <p:spTgt spid="56">
                                            <p:txEl>
                                              <p:pRg st="0" end="0"/>
                                            </p:txEl>
                                          </p:spTgt>
                                        </p:tgtEl>
                                        <p:attrNameLst>
                                          <p:attrName>style.visibility</p:attrName>
                                        </p:attrNameLst>
                                      </p:cBhvr>
                                      <p:to>
                                        <p:strVal val="hidden"/>
                                      </p:to>
                                    </p:set>
                                  </p:childTnLst>
                                </p:cTn>
                              </p:par>
                            </p:childTnLst>
                          </p:cTn>
                        </p:par>
                      </p:childTnLst>
                    </p:cTn>
                  </p:par>
                  <p:par>
                    <p:cTn id="195" fill="hold">
                      <p:stCondLst>
                        <p:cond delay="indefinite"/>
                      </p:stCondLst>
                      <p:childTnLst>
                        <p:par>
                          <p:cTn id="196" fill="hold">
                            <p:stCondLst>
                              <p:cond delay="0"/>
                            </p:stCondLst>
                            <p:childTnLst>
                              <p:par>
                                <p:cTn id="197" presetID="2" presetClass="entr" presetSubtype="4" fill="hold" grpId="0" nodeType="clickEffect">
                                  <p:stCondLst>
                                    <p:cond delay="0"/>
                                  </p:stCondLst>
                                  <p:childTnLst>
                                    <p:set>
                                      <p:cBhvr>
                                        <p:cTn id="198" dur="1" fill="hold">
                                          <p:stCondLst>
                                            <p:cond delay="0"/>
                                          </p:stCondLst>
                                        </p:cTn>
                                        <p:tgtEl>
                                          <p:spTgt spid="133"/>
                                        </p:tgtEl>
                                        <p:attrNameLst>
                                          <p:attrName>style.visibility</p:attrName>
                                        </p:attrNameLst>
                                      </p:cBhvr>
                                      <p:to>
                                        <p:strVal val="visible"/>
                                      </p:to>
                                    </p:set>
                                    <p:anim calcmode="lin" valueType="num">
                                      <p:cBhvr additive="base">
                                        <p:cTn id="199" dur="500" fill="hold"/>
                                        <p:tgtEl>
                                          <p:spTgt spid="133"/>
                                        </p:tgtEl>
                                        <p:attrNameLst>
                                          <p:attrName>ppt_x</p:attrName>
                                        </p:attrNameLst>
                                      </p:cBhvr>
                                      <p:tavLst>
                                        <p:tav tm="0">
                                          <p:val>
                                            <p:strVal val="#ppt_x"/>
                                          </p:val>
                                        </p:tav>
                                        <p:tav tm="100000">
                                          <p:val>
                                            <p:strVal val="#ppt_x"/>
                                          </p:val>
                                        </p:tav>
                                      </p:tavLst>
                                    </p:anim>
                                    <p:anim calcmode="lin" valueType="num">
                                      <p:cBhvr additive="base">
                                        <p:cTn id="200" dur="500" fill="hold"/>
                                        <p:tgtEl>
                                          <p:spTgt spid="133"/>
                                        </p:tgtEl>
                                        <p:attrNameLst>
                                          <p:attrName>ppt_y</p:attrName>
                                        </p:attrNameLst>
                                      </p:cBhvr>
                                      <p:tavLst>
                                        <p:tav tm="0">
                                          <p:val>
                                            <p:strVal val="1+#ppt_h/2"/>
                                          </p:val>
                                        </p:tav>
                                        <p:tav tm="100000">
                                          <p:val>
                                            <p:strVal val="#ppt_y"/>
                                          </p:val>
                                        </p:tav>
                                      </p:tavLst>
                                    </p:anim>
                                  </p:childTnLst>
                                </p:cTn>
                              </p:par>
                              <p:par>
                                <p:cTn id="201" presetID="2" presetClass="entr" presetSubtype="4" fill="hold" nodeType="withEffect">
                                  <p:stCondLst>
                                    <p:cond delay="0"/>
                                  </p:stCondLst>
                                  <p:childTnLst>
                                    <p:set>
                                      <p:cBhvr>
                                        <p:cTn id="202" dur="1" fill="hold">
                                          <p:stCondLst>
                                            <p:cond delay="0"/>
                                          </p:stCondLst>
                                        </p:cTn>
                                        <p:tgtEl>
                                          <p:spTgt spid="86"/>
                                        </p:tgtEl>
                                        <p:attrNameLst>
                                          <p:attrName>style.visibility</p:attrName>
                                        </p:attrNameLst>
                                      </p:cBhvr>
                                      <p:to>
                                        <p:strVal val="visible"/>
                                      </p:to>
                                    </p:set>
                                    <p:anim calcmode="lin" valueType="num">
                                      <p:cBhvr additive="base">
                                        <p:cTn id="203" dur="500" fill="hold"/>
                                        <p:tgtEl>
                                          <p:spTgt spid="86"/>
                                        </p:tgtEl>
                                        <p:attrNameLst>
                                          <p:attrName>ppt_x</p:attrName>
                                        </p:attrNameLst>
                                      </p:cBhvr>
                                      <p:tavLst>
                                        <p:tav tm="0">
                                          <p:val>
                                            <p:strVal val="#ppt_x"/>
                                          </p:val>
                                        </p:tav>
                                        <p:tav tm="100000">
                                          <p:val>
                                            <p:strVal val="#ppt_x"/>
                                          </p:val>
                                        </p:tav>
                                      </p:tavLst>
                                    </p:anim>
                                    <p:anim calcmode="lin" valueType="num">
                                      <p:cBhvr additive="base">
                                        <p:cTn id="204" dur="500" fill="hold"/>
                                        <p:tgtEl>
                                          <p:spTgt spid="86"/>
                                        </p:tgtEl>
                                        <p:attrNameLst>
                                          <p:attrName>ppt_y</p:attrName>
                                        </p:attrNameLst>
                                      </p:cBhvr>
                                      <p:tavLst>
                                        <p:tav tm="0">
                                          <p:val>
                                            <p:strVal val="1+#ppt_h/2"/>
                                          </p:val>
                                        </p:tav>
                                        <p:tav tm="100000">
                                          <p:val>
                                            <p:strVal val="#ppt_y"/>
                                          </p:val>
                                        </p:tav>
                                      </p:tavLst>
                                    </p:anim>
                                  </p:childTnLst>
                                </p:cTn>
                              </p:par>
                              <p:par>
                                <p:cTn id="205" presetID="2" presetClass="entr" presetSubtype="4" fill="hold" grpId="0" nodeType="withEffect">
                                  <p:stCondLst>
                                    <p:cond delay="0"/>
                                  </p:stCondLst>
                                  <p:childTnLst>
                                    <p:set>
                                      <p:cBhvr>
                                        <p:cTn id="206" dur="1" fill="hold">
                                          <p:stCondLst>
                                            <p:cond delay="0"/>
                                          </p:stCondLst>
                                        </p:cTn>
                                        <p:tgtEl>
                                          <p:spTgt spid="121"/>
                                        </p:tgtEl>
                                        <p:attrNameLst>
                                          <p:attrName>style.visibility</p:attrName>
                                        </p:attrNameLst>
                                      </p:cBhvr>
                                      <p:to>
                                        <p:strVal val="visible"/>
                                      </p:to>
                                    </p:set>
                                    <p:anim calcmode="lin" valueType="num">
                                      <p:cBhvr additive="base">
                                        <p:cTn id="207" dur="500" fill="hold"/>
                                        <p:tgtEl>
                                          <p:spTgt spid="121"/>
                                        </p:tgtEl>
                                        <p:attrNameLst>
                                          <p:attrName>ppt_x</p:attrName>
                                        </p:attrNameLst>
                                      </p:cBhvr>
                                      <p:tavLst>
                                        <p:tav tm="0">
                                          <p:val>
                                            <p:strVal val="#ppt_x"/>
                                          </p:val>
                                        </p:tav>
                                        <p:tav tm="100000">
                                          <p:val>
                                            <p:strVal val="#ppt_x"/>
                                          </p:val>
                                        </p:tav>
                                      </p:tavLst>
                                    </p:anim>
                                    <p:anim calcmode="lin" valueType="num">
                                      <p:cBhvr additive="base">
                                        <p:cTn id="208" dur="500" fill="hold"/>
                                        <p:tgtEl>
                                          <p:spTgt spid="121"/>
                                        </p:tgtEl>
                                        <p:attrNameLst>
                                          <p:attrName>ppt_y</p:attrName>
                                        </p:attrNameLst>
                                      </p:cBhvr>
                                      <p:tavLst>
                                        <p:tav tm="0">
                                          <p:val>
                                            <p:strVal val="1+#ppt_h/2"/>
                                          </p:val>
                                        </p:tav>
                                        <p:tav tm="100000">
                                          <p:val>
                                            <p:strVal val="#ppt_y"/>
                                          </p:val>
                                        </p:tav>
                                      </p:tavLst>
                                    </p:anim>
                                  </p:childTnLst>
                                </p:cTn>
                              </p:par>
                              <p:par>
                                <p:cTn id="209" presetID="2" presetClass="entr" presetSubtype="8" fill="hold" grpId="0" nodeType="withEffect">
                                  <p:stCondLst>
                                    <p:cond delay="0"/>
                                  </p:stCondLst>
                                  <p:childTnLst>
                                    <p:set>
                                      <p:cBhvr>
                                        <p:cTn id="210" dur="1" fill="hold">
                                          <p:stCondLst>
                                            <p:cond delay="0"/>
                                          </p:stCondLst>
                                        </p:cTn>
                                        <p:tgtEl>
                                          <p:spTgt spid="85"/>
                                        </p:tgtEl>
                                        <p:attrNameLst>
                                          <p:attrName>style.visibility</p:attrName>
                                        </p:attrNameLst>
                                      </p:cBhvr>
                                      <p:to>
                                        <p:strVal val="visible"/>
                                      </p:to>
                                    </p:set>
                                    <p:anim calcmode="lin" valueType="num">
                                      <p:cBhvr additive="base">
                                        <p:cTn id="211" dur="500" fill="hold"/>
                                        <p:tgtEl>
                                          <p:spTgt spid="85"/>
                                        </p:tgtEl>
                                        <p:attrNameLst>
                                          <p:attrName>ppt_x</p:attrName>
                                        </p:attrNameLst>
                                      </p:cBhvr>
                                      <p:tavLst>
                                        <p:tav tm="0">
                                          <p:val>
                                            <p:strVal val="0-#ppt_w/2"/>
                                          </p:val>
                                        </p:tav>
                                        <p:tav tm="100000">
                                          <p:val>
                                            <p:strVal val="#ppt_x"/>
                                          </p:val>
                                        </p:tav>
                                      </p:tavLst>
                                    </p:anim>
                                    <p:anim calcmode="lin" valueType="num">
                                      <p:cBhvr additive="base">
                                        <p:cTn id="212" dur="500" fill="hold"/>
                                        <p:tgtEl>
                                          <p:spTgt spid="85"/>
                                        </p:tgtEl>
                                        <p:attrNameLst>
                                          <p:attrName>ppt_y</p:attrName>
                                        </p:attrNameLst>
                                      </p:cBhvr>
                                      <p:tavLst>
                                        <p:tav tm="0">
                                          <p:val>
                                            <p:strVal val="#ppt_y"/>
                                          </p:val>
                                        </p:tav>
                                        <p:tav tm="100000">
                                          <p:val>
                                            <p:strVal val="#ppt_y"/>
                                          </p:val>
                                        </p:tav>
                                      </p:tavLst>
                                    </p:anim>
                                  </p:childTnLst>
                                </p:cTn>
                              </p:par>
                              <p:par>
                                <p:cTn id="213" presetID="2" presetClass="entr" presetSubtype="4" fill="hold" nodeType="withEffect">
                                  <p:stCondLst>
                                    <p:cond delay="0"/>
                                  </p:stCondLst>
                                  <p:childTnLst>
                                    <p:set>
                                      <p:cBhvr>
                                        <p:cTn id="214" dur="1" fill="hold">
                                          <p:stCondLst>
                                            <p:cond delay="0"/>
                                          </p:stCondLst>
                                        </p:cTn>
                                        <p:tgtEl>
                                          <p:spTgt spid="118"/>
                                        </p:tgtEl>
                                        <p:attrNameLst>
                                          <p:attrName>style.visibility</p:attrName>
                                        </p:attrNameLst>
                                      </p:cBhvr>
                                      <p:to>
                                        <p:strVal val="visible"/>
                                      </p:to>
                                    </p:set>
                                    <p:anim calcmode="lin" valueType="num">
                                      <p:cBhvr additive="base">
                                        <p:cTn id="215" dur="500" fill="hold"/>
                                        <p:tgtEl>
                                          <p:spTgt spid="118"/>
                                        </p:tgtEl>
                                        <p:attrNameLst>
                                          <p:attrName>ppt_x</p:attrName>
                                        </p:attrNameLst>
                                      </p:cBhvr>
                                      <p:tavLst>
                                        <p:tav tm="0">
                                          <p:val>
                                            <p:strVal val="#ppt_x"/>
                                          </p:val>
                                        </p:tav>
                                        <p:tav tm="100000">
                                          <p:val>
                                            <p:strVal val="#ppt_x"/>
                                          </p:val>
                                        </p:tav>
                                      </p:tavLst>
                                    </p:anim>
                                    <p:anim calcmode="lin" valueType="num">
                                      <p:cBhvr additive="base">
                                        <p:cTn id="216" dur="500" fill="hold"/>
                                        <p:tgtEl>
                                          <p:spTgt spid="118"/>
                                        </p:tgtEl>
                                        <p:attrNameLst>
                                          <p:attrName>ppt_y</p:attrName>
                                        </p:attrNameLst>
                                      </p:cBhvr>
                                      <p:tavLst>
                                        <p:tav tm="0">
                                          <p:val>
                                            <p:strVal val="1+#ppt_h/2"/>
                                          </p:val>
                                        </p:tav>
                                        <p:tav tm="100000">
                                          <p:val>
                                            <p:strVal val="#ppt_y"/>
                                          </p:val>
                                        </p:tav>
                                      </p:tavLst>
                                    </p:anim>
                                  </p:childTnLst>
                                </p:cTn>
                              </p:par>
                              <p:par>
                                <p:cTn id="217" presetID="2" presetClass="entr" presetSubtype="4" fill="hold" grpId="0" nodeType="withEffect">
                                  <p:stCondLst>
                                    <p:cond delay="0"/>
                                  </p:stCondLst>
                                  <p:childTnLst>
                                    <p:set>
                                      <p:cBhvr>
                                        <p:cTn id="218" dur="1" fill="hold">
                                          <p:stCondLst>
                                            <p:cond delay="0"/>
                                          </p:stCondLst>
                                        </p:cTn>
                                        <p:tgtEl>
                                          <p:spTgt spid="122"/>
                                        </p:tgtEl>
                                        <p:attrNameLst>
                                          <p:attrName>style.visibility</p:attrName>
                                        </p:attrNameLst>
                                      </p:cBhvr>
                                      <p:to>
                                        <p:strVal val="visible"/>
                                      </p:to>
                                    </p:set>
                                    <p:anim calcmode="lin" valueType="num">
                                      <p:cBhvr additive="base">
                                        <p:cTn id="219" dur="500" fill="hold"/>
                                        <p:tgtEl>
                                          <p:spTgt spid="122"/>
                                        </p:tgtEl>
                                        <p:attrNameLst>
                                          <p:attrName>ppt_x</p:attrName>
                                        </p:attrNameLst>
                                      </p:cBhvr>
                                      <p:tavLst>
                                        <p:tav tm="0">
                                          <p:val>
                                            <p:strVal val="#ppt_x"/>
                                          </p:val>
                                        </p:tav>
                                        <p:tav tm="100000">
                                          <p:val>
                                            <p:strVal val="#ppt_x"/>
                                          </p:val>
                                        </p:tav>
                                      </p:tavLst>
                                    </p:anim>
                                    <p:anim calcmode="lin" valueType="num">
                                      <p:cBhvr additive="base">
                                        <p:cTn id="220" dur="500" fill="hold"/>
                                        <p:tgtEl>
                                          <p:spTgt spid="122"/>
                                        </p:tgtEl>
                                        <p:attrNameLst>
                                          <p:attrName>ppt_y</p:attrName>
                                        </p:attrNameLst>
                                      </p:cBhvr>
                                      <p:tavLst>
                                        <p:tav tm="0">
                                          <p:val>
                                            <p:strVal val="1+#ppt_h/2"/>
                                          </p:val>
                                        </p:tav>
                                        <p:tav tm="100000">
                                          <p:val>
                                            <p:strVal val="#ppt_y"/>
                                          </p:val>
                                        </p:tav>
                                      </p:tavLst>
                                    </p:anim>
                                  </p:childTnLst>
                                </p:cTn>
                              </p:par>
                              <p:par>
                                <p:cTn id="221" presetID="2" presetClass="entr" presetSubtype="8" fill="hold" grpId="0" nodeType="withEffect">
                                  <p:stCondLst>
                                    <p:cond delay="0"/>
                                  </p:stCondLst>
                                  <p:childTnLst>
                                    <p:set>
                                      <p:cBhvr>
                                        <p:cTn id="222" dur="1" fill="hold">
                                          <p:stCondLst>
                                            <p:cond delay="0"/>
                                          </p:stCondLst>
                                        </p:cTn>
                                        <p:tgtEl>
                                          <p:spTgt spid="95"/>
                                        </p:tgtEl>
                                        <p:attrNameLst>
                                          <p:attrName>style.visibility</p:attrName>
                                        </p:attrNameLst>
                                      </p:cBhvr>
                                      <p:to>
                                        <p:strVal val="visible"/>
                                      </p:to>
                                    </p:set>
                                    <p:anim calcmode="lin" valueType="num">
                                      <p:cBhvr additive="base">
                                        <p:cTn id="223" dur="500" fill="hold"/>
                                        <p:tgtEl>
                                          <p:spTgt spid="95"/>
                                        </p:tgtEl>
                                        <p:attrNameLst>
                                          <p:attrName>ppt_x</p:attrName>
                                        </p:attrNameLst>
                                      </p:cBhvr>
                                      <p:tavLst>
                                        <p:tav tm="0">
                                          <p:val>
                                            <p:strVal val="0-#ppt_w/2"/>
                                          </p:val>
                                        </p:tav>
                                        <p:tav tm="100000">
                                          <p:val>
                                            <p:strVal val="#ppt_x"/>
                                          </p:val>
                                        </p:tav>
                                      </p:tavLst>
                                    </p:anim>
                                    <p:anim calcmode="lin" valueType="num">
                                      <p:cBhvr additive="base">
                                        <p:cTn id="224" dur="500" fill="hold"/>
                                        <p:tgtEl>
                                          <p:spTgt spid="95"/>
                                        </p:tgtEl>
                                        <p:attrNameLst>
                                          <p:attrName>ppt_y</p:attrName>
                                        </p:attrNameLst>
                                      </p:cBhvr>
                                      <p:tavLst>
                                        <p:tav tm="0">
                                          <p:val>
                                            <p:strVal val="#ppt_y"/>
                                          </p:val>
                                        </p:tav>
                                        <p:tav tm="100000">
                                          <p:val>
                                            <p:strVal val="#ppt_y"/>
                                          </p:val>
                                        </p:tav>
                                      </p:tavLst>
                                    </p:anim>
                                  </p:childTnLst>
                                </p:cTn>
                              </p:par>
                              <p:par>
                                <p:cTn id="225" presetID="4" presetClass="entr" presetSubtype="16" fill="hold" nodeType="withEffect">
                                  <p:stCondLst>
                                    <p:cond delay="0"/>
                                  </p:stCondLst>
                                  <p:childTnLst>
                                    <p:set>
                                      <p:cBhvr>
                                        <p:cTn id="226" dur="1" fill="hold">
                                          <p:stCondLst>
                                            <p:cond delay="0"/>
                                          </p:stCondLst>
                                        </p:cTn>
                                        <p:tgtEl>
                                          <p:spTgt spid="119"/>
                                        </p:tgtEl>
                                        <p:attrNameLst>
                                          <p:attrName>style.visibility</p:attrName>
                                        </p:attrNameLst>
                                      </p:cBhvr>
                                      <p:to>
                                        <p:strVal val="visible"/>
                                      </p:to>
                                    </p:set>
                                    <p:animEffect transition="in" filter="box(in)">
                                      <p:cBhvr>
                                        <p:cTn id="227" dur="500"/>
                                        <p:tgtEl>
                                          <p:spTgt spid="119"/>
                                        </p:tgtEl>
                                      </p:cBhvr>
                                    </p:animEffect>
                                  </p:childTnLst>
                                </p:cTn>
                              </p:par>
                              <p:par>
                                <p:cTn id="228" presetID="4" presetClass="entr" presetSubtype="16" fill="hold" grpId="0" nodeType="withEffect">
                                  <p:stCondLst>
                                    <p:cond delay="0"/>
                                  </p:stCondLst>
                                  <p:childTnLst>
                                    <p:set>
                                      <p:cBhvr>
                                        <p:cTn id="229" dur="1" fill="hold">
                                          <p:stCondLst>
                                            <p:cond delay="0"/>
                                          </p:stCondLst>
                                        </p:cTn>
                                        <p:tgtEl>
                                          <p:spTgt spid="123"/>
                                        </p:tgtEl>
                                        <p:attrNameLst>
                                          <p:attrName>style.visibility</p:attrName>
                                        </p:attrNameLst>
                                      </p:cBhvr>
                                      <p:to>
                                        <p:strVal val="visible"/>
                                      </p:to>
                                    </p:set>
                                    <p:animEffect transition="in" filter="box(in)">
                                      <p:cBhvr>
                                        <p:cTn id="230" dur="500"/>
                                        <p:tgtEl>
                                          <p:spTgt spid="123"/>
                                        </p:tgtEl>
                                      </p:cBhvr>
                                    </p:animEffect>
                                  </p:childTnLst>
                                </p:cTn>
                              </p:par>
                              <p:par>
                                <p:cTn id="231" presetID="2" presetClass="entr" presetSubtype="8" fill="hold" grpId="0" nodeType="withEffect">
                                  <p:stCondLst>
                                    <p:cond delay="0"/>
                                  </p:stCondLst>
                                  <p:childTnLst>
                                    <p:set>
                                      <p:cBhvr>
                                        <p:cTn id="232" dur="1" fill="hold">
                                          <p:stCondLst>
                                            <p:cond delay="0"/>
                                          </p:stCondLst>
                                        </p:cTn>
                                        <p:tgtEl>
                                          <p:spTgt spid="94"/>
                                        </p:tgtEl>
                                        <p:attrNameLst>
                                          <p:attrName>style.visibility</p:attrName>
                                        </p:attrNameLst>
                                      </p:cBhvr>
                                      <p:to>
                                        <p:strVal val="visible"/>
                                      </p:to>
                                    </p:set>
                                    <p:anim calcmode="lin" valueType="num">
                                      <p:cBhvr additive="base">
                                        <p:cTn id="233" dur="500" fill="hold"/>
                                        <p:tgtEl>
                                          <p:spTgt spid="94"/>
                                        </p:tgtEl>
                                        <p:attrNameLst>
                                          <p:attrName>ppt_x</p:attrName>
                                        </p:attrNameLst>
                                      </p:cBhvr>
                                      <p:tavLst>
                                        <p:tav tm="0">
                                          <p:val>
                                            <p:strVal val="0-#ppt_w/2"/>
                                          </p:val>
                                        </p:tav>
                                        <p:tav tm="100000">
                                          <p:val>
                                            <p:strVal val="#ppt_x"/>
                                          </p:val>
                                        </p:tav>
                                      </p:tavLst>
                                    </p:anim>
                                    <p:anim calcmode="lin" valueType="num">
                                      <p:cBhvr additive="base">
                                        <p:cTn id="234" dur="500" fill="hold"/>
                                        <p:tgtEl>
                                          <p:spTgt spid="94"/>
                                        </p:tgtEl>
                                        <p:attrNameLst>
                                          <p:attrName>ppt_y</p:attrName>
                                        </p:attrNameLst>
                                      </p:cBhvr>
                                      <p:tavLst>
                                        <p:tav tm="0">
                                          <p:val>
                                            <p:strVal val="#ppt_y"/>
                                          </p:val>
                                        </p:tav>
                                        <p:tav tm="100000">
                                          <p:val>
                                            <p:strVal val="#ppt_y"/>
                                          </p:val>
                                        </p:tav>
                                      </p:tavLst>
                                    </p:anim>
                                  </p:childTnLst>
                                </p:cTn>
                              </p:par>
                            </p:childTnLst>
                          </p:cTn>
                        </p:par>
                      </p:childTnLst>
                    </p:cTn>
                  </p:par>
                  <p:par>
                    <p:cTn id="235" fill="hold">
                      <p:stCondLst>
                        <p:cond delay="indefinite"/>
                      </p:stCondLst>
                      <p:childTnLst>
                        <p:par>
                          <p:cTn id="236" fill="hold">
                            <p:stCondLst>
                              <p:cond delay="0"/>
                            </p:stCondLst>
                            <p:childTnLst>
                              <p:par>
                                <p:cTn id="237" presetID="2" presetClass="exit" presetSubtype="4" fill="hold" nodeType="clickEffect">
                                  <p:stCondLst>
                                    <p:cond delay="0"/>
                                  </p:stCondLst>
                                  <p:childTnLst>
                                    <p:anim calcmode="lin" valueType="num">
                                      <p:cBhvr additive="base">
                                        <p:cTn id="238" dur="500"/>
                                        <p:tgtEl>
                                          <p:spTgt spid="86"/>
                                        </p:tgtEl>
                                        <p:attrNameLst>
                                          <p:attrName>ppt_x</p:attrName>
                                        </p:attrNameLst>
                                      </p:cBhvr>
                                      <p:tavLst>
                                        <p:tav tm="0">
                                          <p:val>
                                            <p:strVal val="ppt_x"/>
                                          </p:val>
                                        </p:tav>
                                        <p:tav tm="100000">
                                          <p:val>
                                            <p:strVal val="ppt_x"/>
                                          </p:val>
                                        </p:tav>
                                      </p:tavLst>
                                    </p:anim>
                                    <p:anim calcmode="lin" valueType="num">
                                      <p:cBhvr additive="base">
                                        <p:cTn id="239" dur="500"/>
                                        <p:tgtEl>
                                          <p:spTgt spid="86"/>
                                        </p:tgtEl>
                                        <p:attrNameLst>
                                          <p:attrName>ppt_y</p:attrName>
                                        </p:attrNameLst>
                                      </p:cBhvr>
                                      <p:tavLst>
                                        <p:tav tm="0">
                                          <p:val>
                                            <p:strVal val="ppt_y"/>
                                          </p:val>
                                        </p:tav>
                                        <p:tav tm="100000">
                                          <p:val>
                                            <p:strVal val="1+ppt_h/2"/>
                                          </p:val>
                                        </p:tav>
                                      </p:tavLst>
                                    </p:anim>
                                    <p:set>
                                      <p:cBhvr>
                                        <p:cTn id="240" dur="1" fill="hold">
                                          <p:stCondLst>
                                            <p:cond delay="499"/>
                                          </p:stCondLst>
                                        </p:cTn>
                                        <p:tgtEl>
                                          <p:spTgt spid="86"/>
                                        </p:tgtEl>
                                        <p:attrNameLst>
                                          <p:attrName>style.visibility</p:attrName>
                                        </p:attrNameLst>
                                      </p:cBhvr>
                                      <p:to>
                                        <p:strVal val="hidden"/>
                                      </p:to>
                                    </p:set>
                                  </p:childTnLst>
                                </p:cTn>
                              </p:par>
                              <p:par>
                                <p:cTn id="241" presetID="2" presetClass="exit" presetSubtype="4" fill="hold" grpId="1" nodeType="withEffect">
                                  <p:stCondLst>
                                    <p:cond delay="0"/>
                                  </p:stCondLst>
                                  <p:childTnLst>
                                    <p:anim calcmode="lin" valueType="num">
                                      <p:cBhvr additive="base">
                                        <p:cTn id="242" dur="500"/>
                                        <p:tgtEl>
                                          <p:spTgt spid="85"/>
                                        </p:tgtEl>
                                        <p:attrNameLst>
                                          <p:attrName>ppt_x</p:attrName>
                                        </p:attrNameLst>
                                      </p:cBhvr>
                                      <p:tavLst>
                                        <p:tav tm="0">
                                          <p:val>
                                            <p:strVal val="ppt_x"/>
                                          </p:val>
                                        </p:tav>
                                        <p:tav tm="100000">
                                          <p:val>
                                            <p:strVal val="ppt_x"/>
                                          </p:val>
                                        </p:tav>
                                      </p:tavLst>
                                    </p:anim>
                                    <p:anim calcmode="lin" valueType="num">
                                      <p:cBhvr additive="base">
                                        <p:cTn id="243" dur="500"/>
                                        <p:tgtEl>
                                          <p:spTgt spid="85"/>
                                        </p:tgtEl>
                                        <p:attrNameLst>
                                          <p:attrName>ppt_y</p:attrName>
                                        </p:attrNameLst>
                                      </p:cBhvr>
                                      <p:tavLst>
                                        <p:tav tm="0">
                                          <p:val>
                                            <p:strVal val="ppt_y"/>
                                          </p:val>
                                        </p:tav>
                                        <p:tav tm="100000">
                                          <p:val>
                                            <p:strVal val="1+ppt_h/2"/>
                                          </p:val>
                                        </p:tav>
                                      </p:tavLst>
                                    </p:anim>
                                    <p:set>
                                      <p:cBhvr>
                                        <p:cTn id="244" dur="1" fill="hold">
                                          <p:stCondLst>
                                            <p:cond delay="499"/>
                                          </p:stCondLst>
                                        </p:cTn>
                                        <p:tgtEl>
                                          <p:spTgt spid="85"/>
                                        </p:tgtEl>
                                        <p:attrNameLst>
                                          <p:attrName>style.visibility</p:attrName>
                                        </p:attrNameLst>
                                      </p:cBhvr>
                                      <p:to>
                                        <p:strVal val="hidden"/>
                                      </p:to>
                                    </p:set>
                                  </p:childTnLst>
                                </p:cTn>
                              </p:par>
                              <p:par>
                                <p:cTn id="245" presetID="2" presetClass="exit" presetSubtype="4" fill="hold" grpId="1" nodeType="withEffect">
                                  <p:stCondLst>
                                    <p:cond delay="0"/>
                                  </p:stCondLst>
                                  <p:childTnLst>
                                    <p:anim calcmode="lin" valueType="num">
                                      <p:cBhvr additive="base">
                                        <p:cTn id="246" dur="500"/>
                                        <p:tgtEl>
                                          <p:spTgt spid="121"/>
                                        </p:tgtEl>
                                        <p:attrNameLst>
                                          <p:attrName>ppt_x</p:attrName>
                                        </p:attrNameLst>
                                      </p:cBhvr>
                                      <p:tavLst>
                                        <p:tav tm="0">
                                          <p:val>
                                            <p:strVal val="ppt_x"/>
                                          </p:val>
                                        </p:tav>
                                        <p:tav tm="100000">
                                          <p:val>
                                            <p:strVal val="ppt_x"/>
                                          </p:val>
                                        </p:tav>
                                      </p:tavLst>
                                    </p:anim>
                                    <p:anim calcmode="lin" valueType="num">
                                      <p:cBhvr additive="base">
                                        <p:cTn id="247" dur="500"/>
                                        <p:tgtEl>
                                          <p:spTgt spid="121"/>
                                        </p:tgtEl>
                                        <p:attrNameLst>
                                          <p:attrName>ppt_y</p:attrName>
                                        </p:attrNameLst>
                                      </p:cBhvr>
                                      <p:tavLst>
                                        <p:tav tm="0">
                                          <p:val>
                                            <p:strVal val="ppt_y"/>
                                          </p:val>
                                        </p:tav>
                                        <p:tav tm="100000">
                                          <p:val>
                                            <p:strVal val="1+ppt_h/2"/>
                                          </p:val>
                                        </p:tav>
                                      </p:tavLst>
                                    </p:anim>
                                    <p:set>
                                      <p:cBhvr>
                                        <p:cTn id="248" dur="1" fill="hold">
                                          <p:stCondLst>
                                            <p:cond delay="499"/>
                                          </p:stCondLst>
                                        </p:cTn>
                                        <p:tgtEl>
                                          <p:spTgt spid="121"/>
                                        </p:tgtEl>
                                        <p:attrNameLst>
                                          <p:attrName>style.visibility</p:attrName>
                                        </p:attrNameLst>
                                      </p:cBhvr>
                                      <p:to>
                                        <p:strVal val="hidden"/>
                                      </p:to>
                                    </p:set>
                                  </p:childTnLst>
                                </p:cTn>
                              </p:par>
                              <p:par>
                                <p:cTn id="249" presetID="2" presetClass="exit" presetSubtype="4" fill="hold" grpId="1" nodeType="withEffect">
                                  <p:stCondLst>
                                    <p:cond delay="0"/>
                                  </p:stCondLst>
                                  <p:childTnLst>
                                    <p:anim calcmode="lin" valueType="num">
                                      <p:cBhvr additive="base">
                                        <p:cTn id="250" dur="500"/>
                                        <p:tgtEl>
                                          <p:spTgt spid="122"/>
                                        </p:tgtEl>
                                        <p:attrNameLst>
                                          <p:attrName>ppt_x</p:attrName>
                                        </p:attrNameLst>
                                      </p:cBhvr>
                                      <p:tavLst>
                                        <p:tav tm="0">
                                          <p:val>
                                            <p:strVal val="ppt_x"/>
                                          </p:val>
                                        </p:tav>
                                        <p:tav tm="100000">
                                          <p:val>
                                            <p:strVal val="ppt_x"/>
                                          </p:val>
                                        </p:tav>
                                      </p:tavLst>
                                    </p:anim>
                                    <p:anim calcmode="lin" valueType="num">
                                      <p:cBhvr additive="base">
                                        <p:cTn id="251" dur="500"/>
                                        <p:tgtEl>
                                          <p:spTgt spid="122"/>
                                        </p:tgtEl>
                                        <p:attrNameLst>
                                          <p:attrName>ppt_y</p:attrName>
                                        </p:attrNameLst>
                                      </p:cBhvr>
                                      <p:tavLst>
                                        <p:tav tm="0">
                                          <p:val>
                                            <p:strVal val="ppt_y"/>
                                          </p:val>
                                        </p:tav>
                                        <p:tav tm="100000">
                                          <p:val>
                                            <p:strVal val="1+ppt_h/2"/>
                                          </p:val>
                                        </p:tav>
                                      </p:tavLst>
                                    </p:anim>
                                    <p:set>
                                      <p:cBhvr>
                                        <p:cTn id="252" dur="1" fill="hold">
                                          <p:stCondLst>
                                            <p:cond delay="499"/>
                                          </p:stCondLst>
                                        </p:cTn>
                                        <p:tgtEl>
                                          <p:spTgt spid="122"/>
                                        </p:tgtEl>
                                        <p:attrNameLst>
                                          <p:attrName>style.visibility</p:attrName>
                                        </p:attrNameLst>
                                      </p:cBhvr>
                                      <p:to>
                                        <p:strVal val="hidden"/>
                                      </p:to>
                                    </p:set>
                                  </p:childTnLst>
                                </p:cTn>
                              </p:par>
                              <p:par>
                                <p:cTn id="253" presetID="2" presetClass="exit" presetSubtype="4" fill="hold" nodeType="withEffect">
                                  <p:stCondLst>
                                    <p:cond delay="0"/>
                                  </p:stCondLst>
                                  <p:childTnLst>
                                    <p:anim calcmode="lin" valueType="num">
                                      <p:cBhvr additive="base">
                                        <p:cTn id="254" dur="500"/>
                                        <p:tgtEl>
                                          <p:spTgt spid="118"/>
                                        </p:tgtEl>
                                        <p:attrNameLst>
                                          <p:attrName>ppt_x</p:attrName>
                                        </p:attrNameLst>
                                      </p:cBhvr>
                                      <p:tavLst>
                                        <p:tav tm="0">
                                          <p:val>
                                            <p:strVal val="ppt_x"/>
                                          </p:val>
                                        </p:tav>
                                        <p:tav tm="100000">
                                          <p:val>
                                            <p:strVal val="ppt_x"/>
                                          </p:val>
                                        </p:tav>
                                      </p:tavLst>
                                    </p:anim>
                                    <p:anim calcmode="lin" valueType="num">
                                      <p:cBhvr additive="base">
                                        <p:cTn id="255" dur="500"/>
                                        <p:tgtEl>
                                          <p:spTgt spid="118"/>
                                        </p:tgtEl>
                                        <p:attrNameLst>
                                          <p:attrName>ppt_y</p:attrName>
                                        </p:attrNameLst>
                                      </p:cBhvr>
                                      <p:tavLst>
                                        <p:tav tm="0">
                                          <p:val>
                                            <p:strVal val="ppt_y"/>
                                          </p:val>
                                        </p:tav>
                                        <p:tav tm="100000">
                                          <p:val>
                                            <p:strVal val="1+ppt_h/2"/>
                                          </p:val>
                                        </p:tav>
                                      </p:tavLst>
                                    </p:anim>
                                    <p:set>
                                      <p:cBhvr>
                                        <p:cTn id="256" dur="1" fill="hold">
                                          <p:stCondLst>
                                            <p:cond delay="499"/>
                                          </p:stCondLst>
                                        </p:cTn>
                                        <p:tgtEl>
                                          <p:spTgt spid="118"/>
                                        </p:tgtEl>
                                        <p:attrNameLst>
                                          <p:attrName>style.visibility</p:attrName>
                                        </p:attrNameLst>
                                      </p:cBhvr>
                                      <p:to>
                                        <p:strVal val="hidden"/>
                                      </p:to>
                                    </p:set>
                                  </p:childTnLst>
                                </p:cTn>
                              </p:par>
                              <p:par>
                                <p:cTn id="257" presetID="2" presetClass="exit" presetSubtype="4" fill="hold" grpId="1" nodeType="withEffect">
                                  <p:stCondLst>
                                    <p:cond delay="0"/>
                                  </p:stCondLst>
                                  <p:childTnLst>
                                    <p:anim calcmode="lin" valueType="num">
                                      <p:cBhvr additive="base">
                                        <p:cTn id="258" dur="500"/>
                                        <p:tgtEl>
                                          <p:spTgt spid="95"/>
                                        </p:tgtEl>
                                        <p:attrNameLst>
                                          <p:attrName>ppt_x</p:attrName>
                                        </p:attrNameLst>
                                      </p:cBhvr>
                                      <p:tavLst>
                                        <p:tav tm="0">
                                          <p:val>
                                            <p:strVal val="ppt_x"/>
                                          </p:val>
                                        </p:tav>
                                        <p:tav tm="100000">
                                          <p:val>
                                            <p:strVal val="ppt_x"/>
                                          </p:val>
                                        </p:tav>
                                      </p:tavLst>
                                    </p:anim>
                                    <p:anim calcmode="lin" valueType="num">
                                      <p:cBhvr additive="base">
                                        <p:cTn id="259" dur="500"/>
                                        <p:tgtEl>
                                          <p:spTgt spid="95"/>
                                        </p:tgtEl>
                                        <p:attrNameLst>
                                          <p:attrName>ppt_y</p:attrName>
                                        </p:attrNameLst>
                                      </p:cBhvr>
                                      <p:tavLst>
                                        <p:tav tm="0">
                                          <p:val>
                                            <p:strVal val="ppt_y"/>
                                          </p:val>
                                        </p:tav>
                                        <p:tav tm="100000">
                                          <p:val>
                                            <p:strVal val="1+ppt_h/2"/>
                                          </p:val>
                                        </p:tav>
                                      </p:tavLst>
                                    </p:anim>
                                    <p:set>
                                      <p:cBhvr>
                                        <p:cTn id="260" dur="1" fill="hold">
                                          <p:stCondLst>
                                            <p:cond delay="499"/>
                                          </p:stCondLst>
                                        </p:cTn>
                                        <p:tgtEl>
                                          <p:spTgt spid="95"/>
                                        </p:tgtEl>
                                        <p:attrNameLst>
                                          <p:attrName>style.visibility</p:attrName>
                                        </p:attrNameLst>
                                      </p:cBhvr>
                                      <p:to>
                                        <p:strVal val="hidden"/>
                                      </p:to>
                                    </p:set>
                                  </p:childTnLst>
                                </p:cTn>
                              </p:par>
                              <p:par>
                                <p:cTn id="261" presetID="2" presetClass="exit" presetSubtype="4" fill="hold" nodeType="withEffect">
                                  <p:stCondLst>
                                    <p:cond delay="0"/>
                                  </p:stCondLst>
                                  <p:childTnLst>
                                    <p:anim calcmode="lin" valueType="num">
                                      <p:cBhvr additive="base">
                                        <p:cTn id="262" dur="500"/>
                                        <p:tgtEl>
                                          <p:spTgt spid="119"/>
                                        </p:tgtEl>
                                        <p:attrNameLst>
                                          <p:attrName>ppt_x</p:attrName>
                                        </p:attrNameLst>
                                      </p:cBhvr>
                                      <p:tavLst>
                                        <p:tav tm="0">
                                          <p:val>
                                            <p:strVal val="ppt_x"/>
                                          </p:val>
                                        </p:tav>
                                        <p:tav tm="100000">
                                          <p:val>
                                            <p:strVal val="ppt_x"/>
                                          </p:val>
                                        </p:tav>
                                      </p:tavLst>
                                    </p:anim>
                                    <p:anim calcmode="lin" valueType="num">
                                      <p:cBhvr additive="base">
                                        <p:cTn id="263" dur="500"/>
                                        <p:tgtEl>
                                          <p:spTgt spid="119"/>
                                        </p:tgtEl>
                                        <p:attrNameLst>
                                          <p:attrName>ppt_y</p:attrName>
                                        </p:attrNameLst>
                                      </p:cBhvr>
                                      <p:tavLst>
                                        <p:tav tm="0">
                                          <p:val>
                                            <p:strVal val="ppt_y"/>
                                          </p:val>
                                        </p:tav>
                                        <p:tav tm="100000">
                                          <p:val>
                                            <p:strVal val="1+ppt_h/2"/>
                                          </p:val>
                                        </p:tav>
                                      </p:tavLst>
                                    </p:anim>
                                    <p:set>
                                      <p:cBhvr>
                                        <p:cTn id="264" dur="1" fill="hold">
                                          <p:stCondLst>
                                            <p:cond delay="499"/>
                                          </p:stCondLst>
                                        </p:cTn>
                                        <p:tgtEl>
                                          <p:spTgt spid="119"/>
                                        </p:tgtEl>
                                        <p:attrNameLst>
                                          <p:attrName>style.visibility</p:attrName>
                                        </p:attrNameLst>
                                      </p:cBhvr>
                                      <p:to>
                                        <p:strVal val="hidden"/>
                                      </p:to>
                                    </p:set>
                                  </p:childTnLst>
                                </p:cTn>
                              </p:par>
                              <p:par>
                                <p:cTn id="265" presetID="2" presetClass="exit" presetSubtype="4" fill="hold" grpId="1" nodeType="withEffect">
                                  <p:stCondLst>
                                    <p:cond delay="0"/>
                                  </p:stCondLst>
                                  <p:childTnLst>
                                    <p:anim calcmode="lin" valueType="num">
                                      <p:cBhvr additive="base">
                                        <p:cTn id="266" dur="500"/>
                                        <p:tgtEl>
                                          <p:spTgt spid="123"/>
                                        </p:tgtEl>
                                        <p:attrNameLst>
                                          <p:attrName>ppt_x</p:attrName>
                                        </p:attrNameLst>
                                      </p:cBhvr>
                                      <p:tavLst>
                                        <p:tav tm="0">
                                          <p:val>
                                            <p:strVal val="ppt_x"/>
                                          </p:val>
                                        </p:tav>
                                        <p:tav tm="100000">
                                          <p:val>
                                            <p:strVal val="ppt_x"/>
                                          </p:val>
                                        </p:tav>
                                      </p:tavLst>
                                    </p:anim>
                                    <p:anim calcmode="lin" valueType="num">
                                      <p:cBhvr additive="base">
                                        <p:cTn id="267" dur="500"/>
                                        <p:tgtEl>
                                          <p:spTgt spid="123"/>
                                        </p:tgtEl>
                                        <p:attrNameLst>
                                          <p:attrName>ppt_y</p:attrName>
                                        </p:attrNameLst>
                                      </p:cBhvr>
                                      <p:tavLst>
                                        <p:tav tm="0">
                                          <p:val>
                                            <p:strVal val="ppt_y"/>
                                          </p:val>
                                        </p:tav>
                                        <p:tav tm="100000">
                                          <p:val>
                                            <p:strVal val="1+ppt_h/2"/>
                                          </p:val>
                                        </p:tav>
                                      </p:tavLst>
                                    </p:anim>
                                    <p:set>
                                      <p:cBhvr>
                                        <p:cTn id="268" dur="1" fill="hold">
                                          <p:stCondLst>
                                            <p:cond delay="499"/>
                                          </p:stCondLst>
                                        </p:cTn>
                                        <p:tgtEl>
                                          <p:spTgt spid="123"/>
                                        </p:tgtEl>
                                        <p:attrNameLst>
                                          <p:attrName>style.visibility</p:attrName>
                                        </p:attrNameLst>
                                      </p:cBhvr>
                                      <p:to>
                                        <p:strVal val="hidden"/>
                                      </p:to>
                                    </p:set>
                                  </p:childTnLst>
                                </p:cTn>
                              </p:par>
                              <p:par>
                                <p:cTn id="269" presetID="2" presetClass="exit" presetSubtype="4" fill="hold" grpId="1" nodeType="withEffect">
                                  <p:stCondLst>
                                    <p:cond delay="0"/>
                                  </p:stCondLst>
                                  <p:childTnLst>
                                    <p:anim calcmode="lin" valueType="num">
                                      <p:cBhvr additive="base">
                                        <p:cTn id="270" dur="500"/>
                                        <p:tgtEl>
                                          <p:spTgt spid="94"/>
                                        </p:tgtEl>
                                        <p:attrNameLst>
                                          <p:attrName>ppt_x</p:attrName>
                                        </p:attrNameLst>
                                      </p:cBhvr>
                                      <p:tavLst>
                                        <p:tav tm="0">
                                          <p:val>
                                            <p:strVal val="ppt_x"/>
                                          </p:val>
                                        </p:tav>
                                        <p:tav tm="100000">
                                          <p:val>
                                            <p:strVal val="ppt_x"/>
                                          </p:val>
                                        </p:tav>
                                      </p:tavLst>
                                    </p:anim>
                                    <p:anim calcmode="lin" valueType="num">
                                      <p:cBhvr additive="base">
                                        <p:cTn id="271" dur="500"/>
                                        <p:tgtEl>
                                          <p:spTgt spid="94"/>
                                        </p:tgtEl>
                                        <p:attrNameLst>
                                          <p:attrName>ppt_y</p:attrName>
                                        </p:attrNameLst>
                                      </p:cBhvr>
                                      <p:tavLst>
                                        <p:tav tm="0">
                                          <p:val>
                                            <p:strVal val="ppt_y"/>
                                          </p:val>
                                        </p:tav>
                                        <p:tav tm="100000">
                                          <p:val>
                                            <p:strVal val="1+ppt_h/2"/>
                                          </p:val>
                                        </p:tav>
                                      </p:tavLst>
                                    </p:anim>
                                    <p:set>
                                      <p:cBhvr>
                                        <p:cTn id="272" dur="1" fill="hold">
                                          <p:stCondLst>
                                            <p:cond delay="499"/>
                                          </p:stCondLst>
                                        </p:cTn>
                                        <p:tgtEl>
                                          <p:spTgt spid="94"/>
                                        </p:tgtEl>
                                        <p:attrNameLst>
                                          <p:attrName>style.visibility</p:attrName>
                                        </p:attrNameLst>
                                      </p:cBhvr>
                                      <p:to>
                                        <p:strVal val="hidden"/>
                                      </p:to>
                                    </p:set>
                                  </p:childTnLst>
                                </p:cTn>
                              </p:par>
                            </p:childTnLst>
                          </p:cTn>
                        </p:par>
                      </p:childTnLst>
                    </p:cTn>
                  </p:par>
                  <p:par>
                    <p:cTn id="273" fill="hold">
                      <p:stCondLst>
                        <p:cond delay="indefinite"/>
                      </p:stCondLst>
                      <p:childTnLst>
                        <p:par>
                          <p:cTn id="274" fill="hold">
                            <p:stCondLst>
                              <p:cond delay="0"/>
                            </p:stCondLst>
                            <p:childTnLst>
                              <p:par>
                                <p:cTn id="275" presetID="2" presetClass="entr" presetSubtype="8" fill="hold" nodeType="clickEffect">
                                  <p:stCondLst>
                                    <p:cond delay="0"/>
                                  </p:stCondLst>
                                  <p:childTnLst>
                                    <p:set>
                                      <p:cBhvr>
                                        <p:cTn id="276" dur="1" fill="hold">
                                          <p:stCondLst>
                                            <p:cond delay="0"/>
                                          </p:stCondLst>
                                        </p:cTn>
                                        <p:tgtEl>
                                          <p:spTgt spid="124"/>
                                        </p:tgtEl>
                                        <p:attrNameLst>
                                          <p:attrName>style.visibility</p:attrName>
                                        </p:attrNameLst>
                                      </p:cBhvr>
                                      <p:to>
                                        <p:strVal val="visible"/>
                                      </p:to>
                                    </p:set>
                                    <p:anim calcmode="lin" valueType="num">
                                      <p:cBhvr additive="base">
                                        <p:cTn id="277" dur="500" fill="hold"/>
                                        <p:tgtEl>
                                          <p:spTgt spid="124"/>
                                        </p:tgtEl>
                                        <p:attrNameLst>
                                          <p:attrName>ppt_x</p:attrName>
                                        </p:attrNameLst>
                                      </p:cBhvr>
                                      <p:tavLst>
                                        <p:tav tm="0">
                                          <p:val>
                                            <p:strVal val="0-#ppt_w/2"/>
                                          </p:val>
                                        </p:tav>
                                        <p:tav tm="100000">
                                          <p:val>
                                            <p:strVal val="#ppt_x"/>
                                          </p:val>
                                        </p:tav>
                                      </p:tavLst>
                                    </p:anim>
                                    <p:anim calcmode="lin" valueType="num">
                                      <p:cBhvr additive="base">
                                        <p:cTn id="278" dur="500" fill="hold"/>
                                        <p:tgtEl>
                                          <p:spTgt spid="124"/>
                                        </p:tgtEl>
                                        <p:attrNameLst>
                                          <p:attrName>ppt_y</p:attrName>
                                        </p:attrNameLst>
                                      </p:cBhvr>
                                      <p:tavLst>
                                        <p:tav tm="0">
                                          <p:val>
                                            <p:strVal val="#ppt_y"/>
                                          </p:val>
                                        </p:tav>
                                        <p:tav tm="100000">
                                          <p:val>
                                            <p:strVal val="#ppt_y"/>
                                          </p:val>
                                        </p:tav>
                                      </p:tavLst>
                                    </p:anim>
                                  </p:childTnLst>
                                </p:cTn>
                              </p:par>
                              <p:par>
                                <p:cTn id="279" presetID="2" presetClass="entr" presetSubtype="8" fill="hold" grpId="0" nodeType="withEffect">
                                  <p:stCondLst>
                                    <p:cond delay="0"/>
                                  </p:stCondLst>
                                  <p:childTnLst>
                                    <p:set>
                                      <p:cBhvr>
                                        <p:cTn id="280" dur="1" fill="hold">
                                          <p:stCondLst>
                                            <p:cond delay="0"/>
                                          </p:stCondLst>
                                        </p:cTn>
                                        <p:tgtEl>
                                          <p:spTgt spid="120"/>
                                        </p:tgtEl>
                                        <p:attrNameLst>
                                          <p:attrName>style.visibility</p:attrName>
                                        </p:attrNameLst>
                                      </p:cBhvr>
                                      <p:to>
                                        <p:strVal val="visible"/>
                                      </p:to>
                                    </p:set>
                                    <p:anim calcmode="lin" valueType="num">
                                      <p:cBhvr additive="base">
                                        <p:cTn id="281" dur="500" fill="hold"/>
                                        <p:tgtEl>
                                          <p:spTgt spid="120"/>
                                        </p:tgtEl>
                                        <p:attrNameLst>
                                          <p:attrName>ppt_x</p:attrName>
                                        </p:attrNameLst>
                                      </p:cBhvr>
                                      <p:tavLst>
                                        <p:tav tm="0">
                                          <p:val>
                                            <p:strVal val="0-#ppt_w/2"/>
                                          </p:val>
                                        </p:tav>
                                        <p:tav tm="100000">
                                          <p:val>
                                            <p:strVal val="#ppt_x"/>
                                          </p:val>
                                        </p:tav>
                                      </p:tavLst>
                                    </p:anim>
                                    <p:anim calcmode="lin" valueType="num">
                                      <p:cBhvr additive="base">
                                        <p:cTn id="282" dur="500" fill="hold"/>
                                        <p:tgtEl>
                                          <p:spTgt spid="120"/>
                                        </p:tgtEl>
                                        <p:attrNameLst>
                                          <p:attrName>ppt_y</p:attrName>
                                        </p:attrNameLst>
                                      </p:cBhvr>
                                      <p:tavLst>
                                        <p:tav tm="0">
                                          <p:val>
                                            <p:strVal val="#ppt_y"/>
                                          </p:val>
                                        </p:tav>
                                        <p:tav tm="100000">
                                          <p:val>
                                            <p:strVal val="#ppt_y"/>
                                          </p:val>
                                        </p:tav>
                                      </p:tavLst>
                                    </p:anim>
                                  </p:childTnLst>
                                </p:cTn>
                              </p:par>
                              <p:par>
                                <p:cTn id="283" presetID="2" presetClass="entr" presetSubtype="8" fill="hold" grpId="0" nodeType="withEffect">
                                  <p:stCondLst>
                                    <p:cond delay="0"/>
                                  </p:stCondLst>
                                  <p:childTnLst>
                                    <p:set>
                                      <p:cBhvr>
                                        <p:cTn id="284" dur="1" fill="hold">
                                          <p:stCondLst>
                                            <p:cond delay="0"/>
                                          </p:stCondLst>
                                        </p:cTn>
                                        <p:tgtEl>
                                          <p:spTgt spid="131"/>
                                        </p:tgtEl>
                                        <p:attrNameLst>
                                          <p:attrName>style.visibility</p:attrName>
                                        </p:attrNameLst>
                                      </p:cBhvr>
                                      <p:to>
                                        <p:strVal val="visible"/>
                                      </p:to>
                                    </p:set>
                                    <p:anim calcmode="lin" valueType="num">
                                      <p:cBhvr additive="base">
                                        <p:cTn id="285" dur="500" fill="hold"/>
                                        <p:tgtEl>
                                          <p:spTgt spid="131"/>
                                        </p:tgtEl>
                                        <p:attrNameLst>
                                          <p:attrName>ppt_x</p:attrName>
                                        </p:attrNameLst>
                                      </p:cBhvr>
                                      <p:tavLst>
                                        <p:tav tm="0">
                                          <p:val>
                                            <p:strVal val="0-#ppt_w/2"/>
                                          </p:val>
                                        </p:tav>
                                        <p:tav tm="100000">
                                          <p:val>
                                            <p:strVal val="#ppt_x"/>
                                          </p:val>
                                        </p:tav>
                                      </p:tavLst>
                                    </p:anim>
                                    <p:anim calcmode="lin" valueType="num">
                                      <p:cBhvr additive="base">
                                        <p:cTn id="286" dur="500" fill="hold"/>
                                        <p:tgtEl>
                                          <p:spTgt spid="131"/>
                                        </p:tgtEl>
                                        <p:attrNameLst>
                                          <p:attrName>ppt_y</p:attrName>
                                        </p:attrNameLst>
                                      </p:cBhvr>
                                      <p:tavLst>
                                        <p:tav tm="0">
                                          <p:val>
                                            <p:strVal val="#ppt_y"/>
                                          </p:val>
                                        </p:tav>
                                        <p:tav tm="100000">
                                          <p:val>
                                            <p:strVal val="#ppt_y"/>
                                          </p:val>
                                        </p:tav>
                                      </p:tavLst>
                                    </p:anim>
                                  </p:childTnLst>
                                </p:cTn>
                              </p:par>
                              <p:par>
                                <p:cTn id="287" presetID="2" presetClass="entr" presetSubtype="8" fill="hold" nodeType="withEffect">
                                  <p:stCondLst>
                                    <p:cond delay="0"/>
                                  </p:stCondLst>
                                  <p:childTnLst>
                                    <p:set>
                                      <p:cBhvr>
                                        <p:cTn id="288" dur="1" fill="hold">
                                          <p:stCondLst>
                                            <p:cond delay="0"/>
                                          </p:stCondLst>
                                        </p:cTn>
                                        <p:tgtEl>
                                          <p:spTgt spid="128"/>
                                        </p:tgtEl>
                                        <p:attrNameLst>
                                          <p:attrName>style.visibility</p:attrName>
                                        </p:attrNameLst>
                                      </p:cBhvr>
                                      <p:to>
                                        <p:strVal val="visible"/>
                                      </p:to>
                                    </p:set>
                                    <p:anim calcmode="lin" valueType="num">
                                      <p:cBhvr additive="base">
                                        <p:cTn id="289" dur="500" fill="hold"/>
                                        <p:tgtEl>
                                          <p:spTgt spid="128"/>
                                        </p:tgtEl>
                                        <p:attrNameLst>
                                          <p:attrName>ppt_x</p:attrName>
                                        </p:attrNameLst>
                                      </p:cBhvr>
                                      <p:tavLst>
                                        <p:tav tm="0">
                                          <p:val>
                                            <p:strVal val="0-#ppt_w/2"/>
                                          </p:val>
                                        </p:tav>
                                        <p:tav tm="100000">
                                          <p:val>
                                            <p:strVal val="#ppt_x"/>
                                          </p:val>
                                        </p:tav>
                                      </p:tavLst>
                                    </p:anim>
                                    <p:anim calcmode="lin" valueType="num">
                                      <p:cBhvr additive="base">
                                        <p:cTn id="290" dur="500" fill="hold"/>
                                        <p:tgtEl>
                                          <p:spTgt spid="128"/>
                                        </p:tgtEl>
                                        <p:attrNameLst>
                                          <p:attrName>ppt_y</p:attrName>
                                        </p:attrNameLst>
                                      </p:cBhvr>
                                      <p:tavLst>
                                        <p:tav tm="0">
                                          <p:val>
                                            <p:strVal val="#ppt_y"/>
                                          </p:val>
                                        </p:tav>
                                        <p:tav tm="100000">
                                          <p:val>
                                            <p:strVal val="#ppt_y"/>
                                          </p:val>
                                        </p:tav>
                                      </p:tavLst>
                                    </p:anim>
                                  </p:childTnLst>
                                </p:cTn>
                              </p:par>
                              <p:par>
                                <p:cTn id="291" presetID="2" presetClass="entr" presetSubtype="8" fill="hold" grpId="0" nodeType="withEffect">
                                  <p:stCondLst>
                                    <p:cond delay="0"/>
                                  </p:stCondLst>
                                  <p:childTnLst>
                                    <p:set>
                                      <p:cBhvr>
                                        <p:cTn id="292" dur="1" fill="hold">
                                          <p:stCondLst>
                                            <p:cond delay="0"/>
                                          </p:stCondLst>
                                        </p:cTn>
                                        <p:tgtEl>
                                          <p:spTgt spid="132"/>
                                        </p:tgtEl>
                                        <p:attrNameLst>
                                          <p:attrName>style.visibility</p:attrName>
                                        </p:attrNameLst>
                                      </p:cBhvr>
                                      <p:to>
                                        <p:strVal val="visible"/>
                                      </p:to>
                                    </p:set>
                                    <p:anim calcmode="lin" valueType="num">
                                      <p:cBhvr additive="base">
                                        <p:cTn id="293" dur="500" fill="hold"/>
                                        <p:tgtEl>
                                          <p:spTgt spid="132"/>
                                        </p:tgtEl>
                                        <p:attrNameLst>
                                          <p:attrName>ppt_x</p:attrName>
                                        </p:attrNameLst>
                                      </p:cBhvr>
                                      <p:tavLst>
                                        <p:tav tm="0">
                                          <p:val>
                                            <p:strVal val="0-#ppt_w/2"/>
                                          </p:val>
                                        </p:tav>
                                        <p:tav tm="100000">
                                          <p:val>
                                            <p:strVal val="#ppt_x"/>
                                          </p:val>
                                        </p:tav>
                                      </p:tavLst>
                                    </p:anim>
                                    <p:anim calcmode="lin" valueType="num">
                                      <p:cBhvr additive="base">
                                        <p:cTn id="294" dur="500" fill="hold"/>
                                        <p:tgtEl>
                                          <p:spTgt spid="132"/>
                                        </p:tgtEl>
                                        <p:attrNameLst>
                                          <p:attrName>ppt_y</p:attrName>
                                        </p:attrNameLst>
                                      </p:cBhvr>
                                      <p:tavLst>
                                        <p:tav tm="0">
                                          <p:val>
                                            <p:strVal val="#ppt_y"/>
                                          </p:val>
                                        </p:tav>
                                        <p:tav tm="100000">
                                          <p:val>
                                            <p:strVal val="#ppt_y"/>
                                          </p:val>
                                        </p:tav>
                                      </p:tavLst>
                                    </p:anim>
                                  </p:childTnLst>
                                </p:cTn>
                              </p:par>
                              <p:par>
                                <p:cTn id="295" presetID="2" presetClass="entr" presetSubtype="8" fill="hold" grpId="0" nodeType="withEffect">
                                  <p:stCondLst>
                                    <p:cond delay="0"/>
                                  </p:stCondLst>
                                  <p:childTnLst>
                                    <p:set>
                                      <p:cBhvr>
                                        <p:cTn id="296" dur="1" fill="hold">
                                          <p:stCondLst>
                                            <p:cond delay="0"/>
                                          </p:stCondLst>
                                        </p:cTn>
                                        <p:tgtEl>
                                          <p:spTgt spid="127"/>
                                        </p:tgtEl>
                                        <p:attrNameLst>
                                          <p:attrName>style.visibility</p:attrName>
                                        </p:attrNameLst>
                                      </p:cBhvr>
                                      <p:to>
                                        <p:strVal val="visible"/>
                                      </p:to>
                                    </p:set>
                                    <p:anim calcmode="lin" valueType="num">
                                      <p:cBhvr additive="base">
                                        <p:cTn id="297" dur="500" fill="hold"/>
                                        <p:tgtEl>
                                          <p:spTgt spid="127"/>
                                        </p:tgtEl>
                                        <p:attrNameLst>
                                          <p:attrName>ppt_x</p:attrName>
                                        </p:attrNameLst>
                                      </p:cBhvr>
                                      <p:tavLst>
                                        <p:tav tm="0">
                                          <p:val>
                                            <p:strVal val="0-#ppt_w/2"/>
                                          </p:val>
                                        </p:tav>
                                        <p:tav tm="100000">
                                          <p:val>
                                            <p:strVal val="#ppt_x"/>
                                          </p:val>
                                        </p:tav>
                                      </p:tavLst>
                                    </p:anim>
                                    <p:anim calcmode="lin" valueType="num">
                                      <p:cBhvr additive="base">
                                        <p:cTn id="298" dur="500" fill="hold"/>
                                        <p:tgtEl>
                                          <p:spTgt spid="127"/>
                                        </p:tgtEl>
                                        <p:attrNameLst>
                                          <p:attrName>ppt_y</p:attrName>
                                        </p:attrNameLst>
                                      </p:cBhvr>
                                      <p:tavLst>
                                        <p:tav tm="0">
                                          <p:val>
                                            <p:strVal val="#ppt_y"/>
                                          </p:val>
                                        </p:tav>
                                        <p:tav tm="100000">
                                          <p:val>
                                            <p:strVal val="#ppt_y"/>
                                          </p:val>
                                        </p:tav>
                                      </p:tavLst>
                                    </p:anim>
                                  </p:childTnLst>
                                </p:cTn>
                              </p:par>
                            </p:childTnLst>
                          </p:cTn>
                        </p:par>
                      </p:childTnLst>
                    </p:cTn>
                  </p:par>
                  <p:par>
                    <p:cTn id="299" fill="hold">
                      <p:stCondLst>
                        <p:cond delay="indefinite"/>
                      </p:stCondLst>
                      <p:childTnLst>
                        <p:par>
                          <p:cTn id="300" fill="hold">
                            <p:stCondLst>
                              <p:cond delay="0"/>
                            </p:stCondLst>
                            <p:childTnLst>
                              <p:par>
                                <p:cTn id="301" presetID="12" presetClass="exit" presetSubtype="4" fill="hold" nodeType="clickEffect">
                                  <p:stCondLst>
                                    <p:cond delay="0"/>
                                  </p:stCondLst>
                                  <p:childTnLst>
                                    <p:anim calcmode="lin" valueType="num">
                                      <p:cBhvr additive="base">
                                        <p:cTn id="302" dur="1000"/>
                                        <p:tgtEl>
                                          <p:spTgt spid="52"/>
                                        </p:tgtEl>
                                        <p:attrNameLst>
                                          <p:attrName>ppt_y</p:attrName>
                                        </p:attrNameLst>
                                      </p:cBhvr>
                                      <p:tavLst>
                                        <p:tav tm="0">
                                          <p:val>
                                            <p:strVal val="#ppt_y"/>
                                          </p:val>
                                        </p:tav>
                                        <p:tav tm="100000">
                                          <p:val>
                                            <p:strVal val="#ppt_y+#ppt_h*1.125000"/>
                                          </p:val>
                                        </p:tav>
                                      </p:tavLst>
                                    </p:anim>
                                    <p:animEffect transition="out" filter="wipe(down)">
                                      <p:cBhvr>
                                        <p:cTn id="303" dur="1000"/>
                                        <p:tgtEl>
                                          <p:spTgt spid="52"/>
                                        </p:tgtEl>
                                      </p:cBhvr>
                                    </p:animEffect>
                                    <p:set>
                                      <p:cBhvr>
                                        <p:cTn id="304" dur="1" fill="hold">
                                          <p:stCondLst>
                                            <p:cond delay="999"/>
                                          </p:stCondLst>
                                        </p:cTn>
                                        <p:tgtEl>
                                          <p:spTgt spid="52"/>
                                        </p:tgtEl>
                                        <p:attrNameLst>
                                          <p:attrName>style.visibility</p:attrName>
                                        </p:attrNameLst>
                                      </p:cBhvr>
                                      <p:to>
                                        <p:strVal val="hidden"/>
                                      </p:to>
                                    </p:set>
                                  </p:childTnLst>
                                </p:cTn>
                              </p:par>
                              <p:par>
                                <p:cTn id="305" presetID="2" presetClass="exit" presetSubtype="4" fill="hold" nodeType="withEffect">
                                  <p:stCondLst>
                                    <p:cond delay="0"/>
                                  </p:stCondLst>
                                  <p:childTnLst>
                                    <p:anim calcmode="lin" valueType="num">
                                      <p:cBhvr additive="base">
                                        <p:cTn id="306" dur="500"/>
                                        <p:tgtEl>
                                          <p:spTgt spid="124"/>
                                        </p:tgtEl>
                                        <p:attrNameLst>
                                          <p:attrName>ppt_x</p:attrName>
                                        </p:attrNameLst>
                                      </p:cBhvr>
                                      <p:tavLst>
                                        <p:tav tm="0">
                                          <p:val>
                                            <p:strVal val="ppt_x"/>
                                          </p:val>
                                        </p:tav>
                                        <p:tav tm="100000">
                                          <p:val>
                                            <p:strVal val="ppt_x"/>
                                          </p:val>
                                        </p:tav>
                                      </p:tavLst>
                                    </p:anim>
                                    <p:anim calcmode="lin" valueType="num">
                                      <p:cBhvr additive="base">
                                        <p:cTn id="307" dur="500"/>
                                        <p:tgtEl>
                                          <p:spTgt spid="124"/>
                                        </p:tgtEl>
                                        <p:attrNameLst>
                                          <p:attrName>ppt_y</p:attrName>
                                        </p:attrNameLst>
                                      </p:cBhvr>
                                      <p:tavLst>
                                        <p:tav tm="0">
                                          <p:val>
                                            <p:strVal val="ppt_y"/>
                                          </p:val>
                                        </p:tav>
                                        <p:tav tm="100000">
                                          <p:val>
                                            <p:strVal val="1+ppt_h/2"/>
                                          </p:val>
                                        </p:tav>
                                      </p:tavLst>
                                    </p:anim>
                                    <p:set>
                                      <p:cBhvr>
                                        <p:cTn id="308" dur="1" fill="hold">
                                          <p:stCondLst>
                                            <p:cond delay="499"/>
                                          </p:stCondLst>
                                        </p:cTn>
                                        <p:tgtEl>
                                          <p:spTgt spid="124"/>
                                        </p:tgtEl>
                                        <p:attrNameLst>
                                          <p:attrName>style.visibility</p:attrName>
                                        </p:attrNameLst>
                                      </p:cBhvr>
                                      <p:to>
                                        <p:strVal val="hidden"/>
                                      </p:to>
                                    </p:set>
                                  </p:childTnLst>
                                </p:cTn>
                              </p:par>
                              <p:par>
                                <p:cTn id="309" presetID="2" presetClass="exit" presetSubtype="4" fill="hold" nodeType="withEffect">
                                  <p:stCondLst>
                                    <p:cond delay="0"/>
                                  </p:stCondLst>
                                  <p:childTnLst>
                                    <p:anim calcmode="lin" valueType="num">
                                      <p:cBhvr additive="base">
                                        <p:cTn id="310" dur="500"/>
                                        <p:tgtEl>
                                          <p:spTgt spid="131"/>
                                        </p:tgtEl>
                                        <p:attrNameLst>
                                          <p:attrName>ppt_x</p:attrName>
                                        </p:attrNameLst>
                                      </p:cBhvr>
                                      <p:tavLst>
                                        <p:tav tm="0">
                                          <p:val>
                                            <p:strVal val="ppt_x"/>
                                          </p:val>
                                        </p:tav>
                                        <p:tav tm="100000">
                                          <p:val>
                                            <p:strVal val="ppt_x"/>
                                          </p:val>
                                        </p:tav>
                                      </p:tavLst>
                                    </p:anim>
                                    <p:anim calcmode="lin" valueType="num">
                                      <p:cBhvr additive="base">
                                        <p:cTn id="311" dur="500"/>
                                        <p:tgtEl>
                                          <p:spTgt spid="131"/>
                                        </p:tgtEl>
                                        <p:attrNameLst>
                                          <p:attrName>ppt_y</p:attrName>
                                        </p:attrNameLst>
                                      </p:cBhvr>
                                      <p:tavLst>
                                        <p:tav tm="0">
                                          <p:val>
                                            <p:strVal val="ppt_y"/>
                                          </p:val>
                                        </p:tav>
                                        <p:tav tm="100000">
                                          <p:val>
                                            <p:strVal val="1+ppt_h/2"/>
                                          </p:val>
                                        </p:tav>
                                      </p:tavLst>
                                    </p:anim>
                                    <p:set>
                                      <p:cBhvr>
                                        <p:cTn id="312" dur="1" fill="hold">
                                          <p:stCondLst>
                                            <p:cond delay="499"/>
                                          </p:stCondLst>
                                        </p:cTn>
                                        <p:tgtEl>
                                          <p:spTgt spid="131"/>
                                        </p:tgtEl>
                                        <p:attrNameLst>
                                          <p:attrName>style.visibility</p:attrName>
                                        </p:attrNameLst>
                                      </p:cBhvr>
                                      <p:to>
                                        <p:strVal val="hidden"/>
                                      </p:to>
                                    </p:set>
                                  </p:childTnLst>
                                </p:cTn>
                              </p:par>
                              <p:par>
                                <p:cTn id="313" presetID="2" presetClass="exit" presetSubtype="4" fill="hold" nodeType="withEffect">
                                  <p:stCondLst>
                                    <p:cond delay="0"/>
                                  </p:stCondLst>
                                  <p:childTnLst>
                                    <p:anim calcmode="lin" valueType="num">
                                      <p:cBhvr additive="base">
                                        <p:cTn id="314" dur="500"/>
                                        <p:tgtEl>
                                          <p:spTgt spid="120"/>
                                        </p:tgtEl>
                                        <p:attrNameLst>
                                          <p:attrName>ppt_x</p:attrName>
                                        </p:attrNameLst>
                                      </p:cBhvr>
                                      <p:tavLst>
                                        <p:tav tm="0">
                                          <p:val>
                                            <p:strVal val="ppt_x"/>
                                          </p:val>
                                        </p:tav>
                                        <p:tav tm="100000">
                                          <p:val>
                                            <p:strVal val="ppt_x"/>
                                          </p:val>
                                        </p:tav>
                                      </p:tavLst>
                                    </p:anim>
                                    <p:anim calcmode="lin" valueType="num">
                                      <p:cBhvr additive="base">
                                        <p:cTn id="315" dur="500"/>
                                        <p:tgtEl>
                                          <p:spTgt spid="120"/>
                                        </p:tgtEl>
                                        <p:attrNameLst>
                                          <p:attrName>ppt_y</p:attrName>
                                        </p:attrNameLst>
                                      </p:cBhvr>
                                      <p:tavLst>
                                        <p:tav tm="0">
                                          <p:val>
                                            <p:strVal val="ppt_y"/>
                                          </p:val>
                                        </p:tav>
                                        <p:tav tm="100000">
                                          <p:val>
                                            <p:strVal val="1+ppt_h/2"/>
                                          </p:val>
                                        </p:tav>
                                      </p:tavLst>
                                    </p:anim>
                                    <p:set>
                                      <p:cBhvr>
                                        <p:cTn id="316" dur="1" fill="hold">
                                          <p:stCondLst>
                                            <p:cond delay="499"/>
                                          </p:stCondLst>
                                        </p:cTn>
                                        <p:tgtEl>
                                          <p:spTgt spid="120"/>
                                        </p:tgtEl>
                                        <p:attrNameLst>
                                          <p:attrName>style.visibility</p:attrName>
                                        </p:attrNameLst>
                                      </p:cBhvr>
                                      <p:to>
                                        <p:strVal val="hidden"/>
                                      </p:to>
                                    </p:set>
                                  </p:childTnLst>
                                </p:cTn>
                              </p:par>
                              <p:par>
                                <p:cTn id="317" presetID="2" presetClass="exit" presetSubtype="4" fill="hold" nodeType="withEffect">
                                  <p:stCondLst>
                                    <p:cond delay="0"/>
                                  </p:stCondLst>
                                  <p:childTnLst>
                                    <p:anim calcmode="lin" valueType="num">
                                      <p:cBhvr additive="base">
                                        <p:cTn id="318" dur="500"/>
                                        <p:tgtEl>
                                          <p:spTgt spid="128"/>
                                        </p:tgtEl>
                                        <p:attrNameLst>
                                          <p:attrName>ppt_x</p:attrName>
                                        </p:attrNameLst>
                                      </p:cBhvr>
                                      <p:tavLst>
                                        <p:tav tm="0">
                                          <p:val>
                                            <p:strVal val="ppt_x"/>
                                          </p:val>
                                        </p:tav>
                                        <p:tav tm="100000">
                                          <p:val>
                                            <p:strVal val="ppt_x"/>
                                          </p:val>
                                        </p:tav>
                                      </p:tavLst>
                                    </p:anim>
                                    <p:anim calcmode="lin" valueType="num">
                                      <p:cBhvr additive="base">
                                        <p:cTn id="319" dur="500"/>
                                        <p:tgtEl>
                                          <p:spTgt spid="128"/>
                                        </p:tgtEl>
                                        <p:attrNameLst>
                                          <p:attrName>ppt_y</p:attrName>
                                        </p:attrNameLst>
                                      </p:cBhvr>
                                      <p:tavLst>
                                        <p:tav tm="0">
                                          <p:val>
                                            <p:strVal val="ppt_y"/>
                                          </p:val>
                                        </p:tav>
                                        <p:tav tm="100000">
                                          <p:val>
                                            <p:strVal val="1+ppt_h/2"/>
                                          </p:val>
                                        </p:tav>
                                      </p:tavLst>
                                    </p:anim>
                                    <p:set>
                                      <p:cBhvr>
                                        <p:cTn id="320" dur="1" fill="hold">
                                          <p:stCondLst>
                                            <p:cond delay="499"/>
                                          </p:stCondLst>
                                        </p:cTn>
                                        <p:tgtEl>
                                          <p:spTgt spid="128"/>
                                        </p:tgtEl>
                                        <p:attrNameLst>
                                          <p:attrName>style.visibility</p:attrName>
                                        </p:attrNameLst>
                                      </p:cBhvr>
                                      <p:to>
                                        <p:strVal val="hidden"/>
                                      </p:to>
                                    </p:set>
                                  </p:childTnLst>
                                </p:cTn>
                              </p:par>
                              <p:par>
                                <p:cTn id="321" presetID="2" presetClass="exit" presetSubtype="4" fill="hold" nodeType="withEffect">
                                  <p:stCondLst>
                                    <p:cond delay="0"/>
                                  </p:stCondLst>
                                  <p:childTnLst>
                                    <p:anim calcmode="lin" valueType="num">
                                      <p:cBhvr additive="base">
                                        <p:cTn id="322" dur="500"/>
                                        <p:tgtEl>
                                          <p:spTgt spid="132"/>
                                        </p:tgtEl>
                                        <p:attrNameLst>
                                          <p:attrName>ppt_x</p:attrName>
                                        </p:attrNameLst>
                                      </p:cBhvr>
                                      <p:tavLst>
                                        <p:tav tm="0">
                                          <p:val>
                                            <p:strVal val="ppt_x"/>
                                          </p:val>
                                        </p:tav>
                                        <p:tav tm="100000">
                                          <p:val>
                                            <p:strVal val="ppt_x"/>
                                          </p:val>
                                        </p:tav>
                                      </p:tavLst>
                                    </p:anim>
                                    <p:anim calcmode="lin" valueType="num">
                                      <p:cBhvr additive="base">
                                        <p:cTn id="323" dur="500"/>
                                        <p:tgtEl>
                                          <p:spTgt spid="132"/>
                                        </p:tgtEl>
                                        <p:attrNameLst>
                                          <p:attrName>ppt_y</p:attrName>
                                        </p:attrNameLst>
                                      </p:cBhvr>
                                      <p:tavLst>
                                        <p:tav tm="0">
                                          <p:val>
                                            <p:strVal val="ppt_y"/>
                                          </p:val>
                                        </p:tav>
                                        <p:tav tm="100000">
                                          <p:val>
                                            <p:strVal val="1+ppt_h/2"/>
                                          </p:val>
                                        </p:tav>
                                      </p:tavLst>
                                    </p:anim>
                                    <p:set>
                                      <p:cBhvr>
                                        <p:cTn id="324" dur="1" fill="hold">
                                          <p:stCondLst>
                                            <p:cond delay="499"/>
                                          </p:stCondLst>
                                        </p:cTn>
                                        <p:tgtEl>
                                          <p:spTgt spid="132"/>
                                        </p:tgtEl>
                                        <p:attrNameLst>
                                          <p:attrName>style.visibility</p:attrName>
                                        </p:attrNameLst>
                                      </p:cBhvr>
                                      <p:to>
                                        <p:strVal val="hidden"/>
                                      </p:to>
                                    </p:set>
                                  </p:childTnLst>
                                </p:cTn>
                              </p:par>
                              <p:par>
                                <p:cTn id="325" presetID="2" presetClass="exit" presetSubtype="4" fill="hold" nodeType="withEffect">
                                  <p:stCondLst>
                                    <p:cond delay="0"/>
                                  </p:stCondLst>
                                  <p:childTnLst>
                                    <p:anim calcmode="lin" valueType="num">
                                      <p:cBhvr additive="base">
                                        <p:cTn id="326" dur="500"/>
                                        <p:tgtEl>
                                          <p:spTgt spid="127"/>
                                        </p:tgtEl>
                                        <p:attrNameLst>
                                          <p:attrName>ppt_x</p:attrName>
                                        </p:attrNameLst>
                                      </p:cBhvr>
                                      <p:tavLst>
                                        <p:tav tm="0">
                                          <p:val>
                                            <p:strVal val="ppt_x"/>
                                          </p:val>
                                        </p:tav>
                                        <p:tav tm="100000">
                                          <p:val>
                                            <p:strVal val="ppt_x"/>
                                          </p:val>
                                        </p:tav>
                                      </p:tavLst>
                                    </p:anim>
                                    <p:anim calcmode="lin" valueType="num">
                                      <p:cBhvr additive="base">
                                        <p:cTn id="327" dur="500"/>
                                        <p:tgtEl>
                                          <p:spTgt spid="127"/>
                                        </p:tgtEl>
                                        <p:attrNameLst>
                                          <p:attrName>ppt_y</p:attrName>
                                        </p:attrNameLst>
                                      </p:cBhvr>
                                      <p:tavLst>
                                        <p:tav tm="0">
                                          <p:val>
                                            <p:strVal val="ppt_y"/>
                                          </p:val>
                                        </p:tav>
                                        <p:tav tm="100000">
                                          <p:val>
                                            <p:strVal val="1+ppt_h/2"/>
                                          </p:val>
                                        </p:tav>
                                      </p:tavLst>
                                    </p:anim>
                                    <p:set>
                                      <p:cBhvr>
                                        <p:cTn id="328" dur="1" fill="hold">
                                          <p:stCondLst>
                                            <p:cond delay="499"/>
                                          </p:stCondLst>
                                        </p:cTn>
                                        <p:tgtEl>
                                          <p:spTgt spid="127"/>
                                        </p:tgtEl>
                                        <p:attrNameLst>
                                          <p:attrName>style.visibility</p:attrName>
                                        </p:attrNameLst>
                                      </p:cBhvr>
                                      <p:to>
                                        <p:strVal val="hidden"/>
                                      </p:to>
                                    </p:set>
                                  </p:childTnLst>
                                </p:cTn>
                              </p:par>
                              <p:par>
                                <p:cTn id="329" presetID="2" presetClass="exit" presetSubtype="4" fill="hold" nodeType="withEffect">
                                  <p:stCondLst>
                                    <p:cond delay="0"/>
                                  </p:stCondLst>
                                  <p:childTnLst>
                                    <p:anim calcmode="lin" valueType="num">
                                      <p:cBhvr additive="base">
                                        <p:cTn id="330" dur="500"/>
                                        <p:tgtEl>
                                          <p:spTgt spid="133"/>
                                        </p:tgtEl>
                                        <p:attrNameLst>
                                          <p:attrName>ppt_x</p:attrName>
                                        </p:attrNameLst>
                                      </p:cBhvr>
                                      <p:tavLst>
                                        <p:tav tm="0">
                                          <p:val>
                                            <p:strVal val="ppt_x"/>
                                          </p:val>
                                        </p:tav>
                                        <p:tav tm="100000">
                                          <p:val>
                                            <p:strVal val="ppt_x"/>
                                          </p:val>
                                        </p:tav>
                                      </p:tavLst>
                                    </p:anim>
                                    <p:anim calcmode="lin" valueType="num">
                                      <p:cBhvr additive="base">
                                        <p:cTn id="331" dur="500"/>
                                        <p:tgtEl>
                                          <p:spTgt spid="133"/>
                                        </p:tgtEl>
                                        <p:attrNameLst>
                                          <p:attrName>ppt_y</p:attrName>
                                        </p:attrNameLst>
                                      </p:cBhvr>
                                      <p:tavLst>
                                        <p:tav tm="0">
                                          <p:val>
                                            <p:strVal val="ppt_y"/>
                                          </p:val>
                                        </p:tav>
                                        <p:tav tm="100000">
                                          <p:val>
                                            <p:strVal val="1+ppt_h/2"/>
                                          </p:val>
                                        </p:tav>
                                      </p:tavLst>
                                    </p:anim>
                                    <p:set>
                                      <p:cBhvr>
                                        <p:cTn id="332" dur="1" fill="hold">
                                          <p:stCondLst>
                                            <p:cond delay="499"/>
                                          </p:stCondLst>
                                        </p:cTn>
                                        <p:tgtEl>
                                          <p:spTgt spid="133"/>
                                        </p:tgtEl>
                                        <p:attrNameLst>
                                          <p:attrName>style.visibility</p:attrName>
                                        </p:attrNameLst>
                                      </p:cBhvr>
                                      <p:to>
                                        <p:strVal val="hidden"/>
                                      </p:to>
                                    </p:set>
                                  </p:childTnLst>
                                </p:cTn>
                              </p:par>
                            </p:childTnLst>
                          </p:cTn>
                        </p:par>
                      </p:childTnLst>
                    </p:cTn>
                  </p:par>
                  <p:par>
                    <p:cTn id="333" fill="hold">
                      <p:stCondLst>
                        <p:cond delay="indefinite"/>
                      </p:stCondLst>
                      <p:childTnLst>
                        <p:par>
                          <p:cTn id="334" fill="hold">
                            <p:stCondLst>
                              <p:cond delay="0"/>
                            </p:stCondLst>
                            <p:childTnLst>
                              <p:par>
                                <p:cTn id="335" presetID="22" presetClass="entr" presetSubtype="8" fill="hold" nodeType="clickEffect">
                                  <p:stCondLst>
                                    <p:cond delay="0"/>
                                  </p:stCondLst>
                                  <p:childTnLst>
                                    <p:set>
                                      <p:cBhvr>
                                        <p:cTn id="336" dur="1" fill="hold">
                                          <p:stCondLst>
                                            <p:cond delay="0"/>
                                          </p:stCondLst>
                                        </p:cTn>
                                        <p:tgtEl>
                                          <p:spTgt spid="96"/>
                                        </p:tgtEl>
                                        <p:attrNameLst>
                                          <p:attrName>style.visibility</p:attrName>
                                        </p:attrNameLst>
                                      </p:cBhvr>
                                      <p:to>
                                        <p:strVal val="visible"/>
                                      </p:to>
                                    </p:set>
                                    <p:animEffect transition="in" filter="wipe(left)">
                                      <p:cBhvr>
                                        <p:cTn id="337" dur="500"/>
                                        <p:tgtEl>
                                          <p:spTgt spid="96"/>
                                        </p:tgtEl>
                                      </p:cBhvr>
                                    </p:animEffect>
                                  </p:childTnLst>
                                </p:cTn>
                              </p:par>
                              <p:par>
                                <p:cTn id="338" presetID="22" presetClass="entr" presetSubtype="1" fill="hold" nodeType="withEffect">
                                  <p:stCondLst>
                                    <p:cond delay="0"/>
                                  </p:stCondLst>
                                  <p:childTnLst>
                                    <p:set>
                                      <p:cBhvr>
                                        <p:cTn id="339" dur="1" fill="hold">
                                          <p:stCondLst>
                                            <p:cond delay="0"/>
                                          </p:stCondLst>
                                        </p:cTn>
                                        <p:tgtEl>
                                          <p:spTgt spid="108"/>
                                        </p:tgtEl>
                                        <p:attrNameLst>
                                          <p:attrName>style.visibility</p:attrName>
                                        </p:attrNameLst>
                                      </p:cBhvr>
                                      <p:to>
                                        <p:strVal val="visible"/>
                                      </p:to>
                                    </p:set>
                                    <p:animEffect transition="in" filter="wipe(up)">
                                      <p:cBhvr>
                                        <p:cTn id="340" dur="500"/>
                                        <p:tgtEl>
                                          <p:spTgt spid="108"/>
                                        </p:tgtEl>
                                      </p:cBhvr>
                                    </p:animEffect>
                                  </p:childTnLst>
                                </p:cTn>
                              </p:par>
                              <p:par>
                                <p:cTn id="341" presetID="22" presetClass="entr" presetSubtype="1" fill="hold" nodeType="withEffect">
                                  <p:stCondLst>
                                    <p:cond delay="0"/>
                                  </p:stCondLst>
                                  <p:childTnLst>
                                    <p:set>
                                      <p:cBhvr>
                                        <p:cTn id="342" dur="1" fill="hold">
                                          <p:stCondLst>
                                            <p:cond delay="0"/>
                                          </p:stCondLst>
                                        </p:cTn>
                                        <p:tgtEl>
                                          <p:spTgt spid="107"/>
                                        </p:tgtEl>
                                        <p:attrNameLst>
                                          <p:attrName>style.visibility</p:attrName>
                                        </p:attrNameLst>
                                      </p:cBhvr>
                                      <p:to>
                                        <p:strVal val="visible"/>
                                      </p:to>
                                    </p:set>
                                    <p:animEffect transition="in" filter="wipe(up)">
                                      <p:cBhvr>
                                        <p:cTn id="343" dur="500"/>
                                        <p:tgtEl>
                                          <p:spTgt spid="107"/>
                                        </p:tgtEl>
                                      </p:cBhvr>
                                    </p:animEffect>
                                  </p:childTnLst>
                                </p:cTn>
                              </p:par>
                              <p:par>
                                <p:cTn id="344" presetID="42" presetClass="entr" presetSubtype="0" fill="hold" nodeType="withEffect">
                                  <p:stCondLst>
                                    <p:cond delay="0"/>
                                  </p:stCondLst>
                                  <p:childTnLst>
                                    <p:set>
                                      <p:cBhvr>
                                        <p:cTn id="345" dur="1" fill="hold">
                                          <p:stCondLst>
                                            <p:cond delay="0"/>
                                          </p:stCondLst>
                                        </p:cTn>
                                        <p:tgtEl>
                                          <p:spTgt spid="110"/>
                                        </p:tgtEl>
                                        <p:attrNameLst>
                                          <p:attrName>style.visibility</p:attrName>
                                        </p:attrNameLst>
                                      </p:cBhvr>
                                      <p:to>
                                        <p:strVal val="visible"/>
                                      </p:to>
                                    </p:set>
                                    <p:animEffect transition="in" filter="fade">
                                      <p:cBhvr>
                                        <p:cTn id="346" dur="500"/>
                                        <p:tgtEl>
                                          <p:spTgt spid="110"/>
                                        </p:tgtEl>
                                      </p:cBhvr>
                                    </p:animEffect>
                                    <p:anim calcmode="lin" valueType="num">
                                      <p:cBhvr>
                                        <p:cTn id="347" dur="500" fill="hold"/>
                                        <p:tgtEl>
                                          <p:spTgt spid="110"/>
                                        </p:tgtEl>
                                        <p:attrNameLst>
                                          <p:attrName>ppt_x</p:attrName>
                                        </p:attrNameLst>
                                      </p:cBhvr>
                                      <p:tavLst>
                                        <p:tav tm="0">
                                          <p:val>
                                            <p:strVal val="#ppt_x"/>
                                          </p:val>
                                        </p:tav>
                                        <p:tav tm="100000">
                                          <p:val>
                                            <p:strVal val="#ppt_x"/>
                                          </p:val>
                                        </p:tav>
                                      </p:tavLst>
                                    </p:anim>
                                    <p:anim calcmode="lin" valueType="num">
                                      <p:cBhvr>
                                        <p:cTn id="348" dur="500" fill="hold"/>
                                        <p:tgtEl>
                                          <p:spTgt spid="110"/>
                                        </p:tgtEl>
                                        <p:attrNameLst>
                                          <p:attrName>ppt_y</p:attrName>
                                        </p:attrNameLst>
                                      </p:cBhvr>
                                      <p:tavLst>
                                        <p:tav tm="0">
                                          <p:val>
                                            <p:strVal val="#ppt_y+.1"/>
                                          </p:val>
                                        </p:tav>
                                        <p:tav tm="100000">
                                          <p:val>
                                            <p:strVal val="#ppt_y"/>
                                          </p:val>
                                        </p:tav>
                                      </p:tavLst>
                                    </p:anim>
                                  </p:childTnLst>
                                </p:cTn>
                              </p:par>
                              <p:par>
                                <p:cTn id="349" presetID="42" presetClass="entr" presetSubtype="0" fill="hold" nodeType="withEffect">
                                  <p:stCondLst>
                                    <p:cond delay="0"/>
                                  </p:stCondLst>
                                  <p:childTnLst>
                                    <p:set>
                                      <p:cBhvr>
                                        <p:cTn id="350" dur="1" fill="hold">
                                          <p:stCondLst>
                                            <p:cond delay="0"/>
                                          </p:stCondLst>
                                        </p:cTn>
                                        <p:tgtEl>
                                          <p:spTgt spid="106"/>
                                        </p:tgtEl>
                                        <p:attrNameLst>
                                          <p:attrName>style.visibility</p:attrName>
                                        </p:attrNameLst>
                                      </p:cBhvr>
                                      <p:to>
                                        <p:strVal val="visible"/>
                                      </p:to>
                                    </p:set>
                                    <p:animEffect transition="in" filter="fade">
                                      <p:cBhvr>
                                        <p:cTn id="351" dur="500"/>
                                        <p:tgtEl>
                                          <p:spTgt spid="106"/>
                                        </p:tgtEl>
                                      </p:cBhvr>
                                    </p:animEffect>
                                    <p:anim calcmode="lin" valueType="num">
                                      <p:cBhvr>
                                        <p:cTn id="352" dur="500" fill="hold"/>
                                        <p:tgtEl>
                                          <p:spTgt spid="106"/>
                                        </p:tgtEl>
                                        <p:attrNameLst>
                                          <p:attrName>ppt_x</p:attrName>
                                        </p:attrNameLst>
                                      </p:cBhvr>
                                      <p:tavLst>
                                        <p:tav tm="0">
                                          <p:val>
                                            <p:strVal val="#ppt_x"/>
                                          </p:val>
                                        </p:tav>
                                        <p:tav tm="100000">
                                          <p:val>
                                            <p:strVal val="#ppt_x"/>
                                          </p:val>
                                        </p:tav>
                                      </p:tavLst>
                                    </p:anim>
                                    <p:anim calcmode="lin" valueType="num">
                                      <p:cBhvr>
                                        <p:cTn id="353" dur="500" fill="hold"/>
                                        <p:tgtEl>
                                          <p:spTgt spid="106"/>
                                        </p:tgtEl>
                                        <p:attrNameLst>
                                          <p:attrName>ppt_y</p:attrName>
                                        </p:attrNameLst>
                                      </p:cBhvr>
                                      <p:tavLst>
                                        <p:tav tm="0">
                                          <p:val>
                                            <p:strVal val="#ppt_y+.1"/>
                                          </p:val>
                                        </p:tav>
                                        <p:tav tm="100000">
                                          <p:val>
                                            <p:strVal val="#ppt_y"/>
                                          </p:val>
                                        </p:tav>
                                      </p:tavLst>
                                    </p:anim>
                                  </p:childTnLst>
                                </p:cTn>
                              </p:par>
                              <p:par>
                                <p:cTn id="354" presetID="42" presetClass="entr" presetSubtype="0" fill="hold" nodeType="withEffect">
                                  <p:stCondLst>
                                    <p:cond delay="0"/>
                                  </p:stCondLst>
                                  <p:childTnLst>
                                    <p:set>
                                      <p:cBhvr>
                                        <p:cTn id="355" dur="1" fill="hold">
                                          <p:stCondLst>
                                            <p:cond delay="0"/>
                                          </p:stCondLst>
                                        </p:cTn>
                                        <p:tgtEl>
                                          <p:spTgt spid="104"/>
                                        </p:tgtEl>
                                        <p:attrNameLst>
                                          <p:attrName>style.visibility</p:attrName>
                                        </p:attrNameLst>
                                      </p:cBhvr>
                                      <p:to>
                                        <p:strVal val="visible"/>
                                      </p:to>
                                    </p:set>
                                    <p:animEffect transition="in" filter="fade">
                                      <p:cBhvr>
                                        <p:cTn id="356" dur="500"/>
                                        <p:tgtEl>
                                          <p:spTgt spid="104"/>
                                        </p:tgtEl>
                                      </p:cBhvr>
                                    </p:animEffect>
                                    <p:anim calcmode="lin" valueType="num">
                                      <p:cBhvr>
                                        <p:cTn id="357" dur="500" fill="hold"/>
                                        <p:tgtEl>
                                          <p:spTgt spid="104"/>
                                        </p:tgtEl>
                                        <p:attrNameLst>
                                          <p:attrName>ppt_x</p:attrName>
                                        </p:attrNameLst>
                                      </p:cBhvr>
                                      <p:tavLst>
                                        <p:tav tm="0">
                                          <p:val>
                                            <p:strVal val="#ppt_x"/>
                                          </p:val>
                                        </p:tav>
                                        <p:tav tm="100000">
                                          <p:val>
                                            <p:strVal val="#ppt_x"/>
                                          </p:val>
                                        </p:tav>
                                      </p:tavLst>
                                    </p:anim>
                                    <p:anim calcmode="lin" valueType="num">
                                      <p:cBhvr>
                                        <p:cTn id="358" dur="500" fill="hold"/>
                                        <p:tgtEl>
                                          <p:spTgt spid="104"/>
                                        </p:tgtEl>
                                        <p:attrNameLst>
                                          <p:attrName>ppt_y</p:attrName>
                                        </p:attrNameLst>
                                      </p:cBhvr>
                                      <p:tavLst>
                                        <p:tav tm="0">
                                          <p:val>
                                            <p:strVal val="#ppt_y+.1"/>
                                          </p:val>
                                        </p:tav>
                                        <p:tav tm="100000">
                                          <p:val>
                                            <p:strVal val="#ppt_y"/>
                                          </p:val>
                                        </p:tav>
                                      </p:tavLst>
                                    </p:anim>
                                  </p:childTnLst>
                                </p:cTn>
                              </p:par>
                              <p:par>
                                <p:cTn id="359" presetID="42" presetClass="entr" presetSubtype="0" fill="hold" nodeType="withEffect">
                                  <p:stCondLst>
                                    <p:cond delay="0"/>
                                  </p:stCondLst>
                                  <p:childTnLst>
                                    <p:set>
                                      <p:cBhvr>
                                        <p:cTn id="360" dur="1" fill="hold">
                                          <p:stCondLst>
                                            <p:cond delay="0"/>
                                          </p:stCondLst>
                                        </p:cTn>
                                        <p:tgtEl>
                                          <p:spTgt spid="109"/>
                                        </p:tgtEl>
                                        <p:attrNameLst>
                                          <p:attrName>style.visibility</p:attrName>
                                        </p:attrNameLst>
                                      </p:cBhvr>
                                      <p:to>
                                        <p:strVal val="visible"/>
                                      </p:to>
                                    </p:set>
                                    <p:animEffect transition="in" filter="fade">
                                      <p:cBhvr>
                                        <p:cTn id="361" dur="500"/>
                                        <p:tgtEl>
                                          <p:spTgt spid="109"/>
                                        </p:tgtEl>
                                      </p:cBhvr>
                                    </p:animEffect>
                                    <p:anim calcmode="lin" valueType="num">
                                      <p:cBhvr>
                                        <p:cTn id="362" dur="500" fill="hold"/>
                                        <p:tgtEl>
                                          <p:spTgt spid="109"/>
                                        </p:tgtEl>
                                        <p:attrNameLst>
                                          <p:attrName>ppt_x</p:attrName>
                                        </p:attrNameLst>
                                      </p:cBhvr>
                                      <p:tavLst>
                                        <p:tav tm="0">
                                          <p:val>
                                            <p:strVal val="#ppt_x"/>
                                          </p:val>
                                        </p:tav>
                                        <p:tav tm="100000">
                                          <p:val>
                                            <p:strVal val="#ppt_x"/>
                                          </p:val>
                                        </p:tav>
                                      </p:tavLst>
                                    </p:anim>
                                    <p:anim calcmode="lin" valueType="num">
                                      <p:cBhvr>
                                        <p:cTn id="363" dur="500" fill="hold"/>
                                        <p:tgtEl>
                                          <p:spTgt spid="109"/>
                                        </p:tgtEl>
                                        <p:attrNameLst>
                                          <p:attrName>ppt_y</p:attrName>
                                        </p:attrNameLst>
                                      </p:cBhvr>
                                      <p:tavLst>
                                        <p:tav tm="0">
                                          <p:val>
                                            <p:strVal val="#ppt_y+.1"/>
                                          </p:val>
                                        </p:tav>
                                        <p:tav tm="100000">
                                          <p:val>
                                            <p:strVal val="#ppt_y"/>
                                          </p:val>
                                        </p:tav>
                                      </p:tavLst>
                                    </p:anim>
                                  </p:childTnLst>
                                </p:cTn>
                              </p:par>
                              <p:par>
                                <p:cTn id="364" presetID="22" presetClass="entr" presetSubtype="4" fill="hold" nodeType="withEffect">
                                  <p:stCondLst>
                                    <p:cond delay="0"/>
                                  </p:stCondLst>
                                  <p:childTnLst>
                                    <p:set>
                                      <p:cBhvr>
                                        <p:cTn id="365" dur="1" fill="hold">
                                          <p:stCondLst>
                                            <p:cond delay="0"/>
                                          </p:stCondLst>
                                        </p:cTn>
                                        <p:tgtEl>
                                          <p:spTgt spid="105"/>
                                        </p:tgtEl>
                                        <p:attrNameLst>
                                          <p:attrName>style.visibility</p:attrName>
                                        </p:attrNameLst>
                                      </p:cBhvr>
                                      <p:to>
                                        <p:strVal val="visible"/>
                                      </p:to>
                                    </p:set>
                                    <p:animEffect transition="in" filter="wipe(down)">
                                      <p:cBhvr>
                                        <p:cTn id="366" dur="500"/>
                                        <p:tgtEl>
                                          <p:spTgt spid="105"/>
                                        </p:tgtEl>
                                      </p:cBhvr>
                                    </p:animEffect>
                                  </p:childTnLst>
                                </p:cTn>
                              </p:par>
                              <p:par>
                                <p:cTn id="367" presetID="22" presetClass="entr" presetSubtype="4" fill="hold" grpId="0" nodeType="withEffect">
                                  <p:stCondLst>
                                    <p:cond delay="0"/>
                                  </p:stCondLst>
                                  <p:childTnLst>
                                    <p:set>
                                      <p:cBhvr>
                                        <p:cTn id="368" dur="1" fill="hold">
                                          <p:stCondLst>
                                            <p:cond delay="0"/>
                                          </p:stCondLst>
                                        </p:cTn>
                                        <p:tgtEl>
                                          <p:spTgt spid="103"/>
                                        </p:tgtEl>
                                        <p:attrNameLst>
                                          <p:attrName>style.visibility</p:attrName>
                                        </p:attrNameLst>
                                      </p:cBhvr>
                                      <p:to>
                                        <p:strVal val="visible"/>
                                      </p:to>
                                    </p:set>
                                    <p:animEffect transition="in" filter="wipe(down)">
                                      <p:cBhvr>
                                        <p:cTn id="369" dur="500"/>
                                        <p:tgtEl>
                                          <p:spTgt spid="103"/>
                                        </p:tgtEl>
                                      </p:cBhvr>
                                    </p:animEffect>
                                  </p:childTnLst>
                                </p:cTn>
                              </p:par>
                              <p:par>
                                <p:cTn id="370" presetID="22" presetClass="entr" presetSubtype="1" fill="hold" nodeType="withEffect">
                                  <p:stCondLst>
                                    <p:cond delay="0"/>
                                  </p:stCondLst>
                                  <p:childTnLst>
                                    <p:set>
                                      <p:cBhvr>
                                        <p:cTn id="371" dur="1" fill="hold">
                                          <p:stCondLst>
                                            <p:cond delay="0"/>
                                          </p:stCondLst>
                                        </p:cTn>
                                        <p:tgtEl>
                                          <p:spTgt spid="112">
                                            <p:txEl>
                                              <p:pRg st="0" end="0"/>
                                            </p:txEl>
                                          </p:spTgt>
                                        </p:tgtEl>
                                        <p:attrNameLst>
                                          <p:attrName>style.visibility</p:attrName>
                                        </p:attrNameLst>
                                      </p:cBhvr>
                                      <p:to>
                                        <p:strVal val="visible"/>
                                      </p:to>
                                    </p:set>
                                    <p:animEffect transition="in" filter="wipe(up)">
                                      <p:cBhvr>
                                        <p:cTn id="372" dur="500"/>
                                        <p:tgtEl>
                                          <p:spTgt spid="112">
                                            <p:txEl>
                                              <p:pRg st="0" end="0"/>
                                            </p:txEl>
                                          </p:spTgt>
                                        </p:tgtEl>
                                      </p:cBhvr>
                                    </p:animEffect>
                                  </p:childTnLst>
                                </p:cTn>
                              </p:par>
                              <p:par>
                                <p:cTn id="373" presetID="24" presetClass="entr" presetSubtype="0" fill="hold" grpId="0" nodeType="withEffect">
                                  <p:stCondLst>
                                    <p:cond delay="0"/>
                                  </p:stCondLst>
                                  <p:childTnLst>
                                    <p:set>
                                      <p:cBhvr>
                                        <p:cTn id="374" dur="1" fill="hold">
                                          <p:stCondLst>
                                            <p:cond delay="0"/>
                                          </p:stCondLst>
                                        </p:cTn>
                                        <p:tgtEl>
                                          <p:spTgt spid="58369"/>
                                        </p:tgtEl>
                                        <p:attrNameLst>
                                          <p:attrName>style.visibility</p:attrName>
                                        </p:attrNameLst>
                                      </p:cBhvr>
                                      <p:to>
                                        <p:strVal val="visible"/>
                                      </p:to>
                                    </p:set>
                                    <p:anim to="" calcmode="lin" valueType="num">
                                      <p:cBhvr>
                                        <p:cTn id="375" dur="1" fill="hold"/>
                                        <p:tgtEl>
                                          <p:spTgt spid="5836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11" grpId="0" animBg="1"/>
      <p:bldP spid="12" grpId="0" animBg="1"/>
      <p:bldP spid="12" grpId="1" animBg="1"/>
      <p:bldP spid="13" grpId="0" build="allAtOnce"/>
      <p:bldP spid="15" grpId="0"/>
      <p:bldP spid="60" grpId="0" build="allAtOnce"/>
      <p:bldP spid="103" grpId="0" animBg="1"/>
      <p:bldP spid="73" grpId="0" build="allAtOnce"/>
      <p:bldP spid="56" grpId="0" build="allAtOnce"/>
      <p:bldP spid="70" grpId="0" animBg="1"/>
      <p:bldP spid="70" grpId="1" animBg="1"/>
      <p:bldP spid="74" grpId="0" animBg="1"/>
      <p:bldP spid="74" grpId="1" animBg="1"/>
      <p:bldP spid="75" grpId="0" animBg="1"/>
      <p:bldP spid="75" grpId="1" animBg="1"/>
      <p:bldP spid="76" grpId="0"/>
      <p:bldP spid="76" grpId="1"/>
      <p:bldP spid="79" grpId="0"/>
      <p:bldP spid="79" grpId="1"/>
      <p:bldP spid="81" grpId="0"/>
      <p:bldP spid="81" grpId="1"/>
      <p:bldP spid="82" grpId="0"/>
      <p:bldP spid="82" grpId="1"/>
      <p:bldP spid="85" grpId="0" animBg="1"/>
      <p:bldP spid="85" grpId="1" animBg="1"/>
      <p:bldP spid="94" grpId="0" animBg="1"/>
      <p:bldP spid="94" grpId="1" animBg="1"/>
      <p:bldP spid="95" grpId="0" animBg="1"/>
      <p:bldP spid="95" grpId="1" animBg="1"/>
      <p:bldP spid="121" grpId="0"/>
      <p:bldP spid="121" grpId="1"/>
      <p:bldP spid="122" grpId="0"/>
      <p:bldP spid="122" grpId="1"/>
      <p:bldP spid="123" grpId="0"/>
      <p:bldP spid="123" grpId="1"/>
      <p:bldP spid="120" grpId="0" animBg="1"/>
      <p:bldP spid="127" grpId="0" animBg="1"/>
      <p:bldP spid="131" grpId="0"/>
      <p:bldP spid="132" grpId="0"/>
      <p:bldP spid="133" grpId="0"/>
      <p:bldP spid="5836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673100" y="584199"/>
            <a:ext cx="8990380" cy="685801"/>
          </a:xfrm>
        </p:spPr>
        <p:txBody>
          <a:bodyPr>
            <a:normAutofit/>
          </a:bodyPr>
          <a:lstStyle/>
          <a:p>
            <a:r>
              <a:rPr lang="fr-FR" sz="3200" dirty="0" smtClean="0">
                <a:latin typeface="Times New Roman" pitchFamily="18" charset="0"/>
                <a:cs typeface="Times New Roman" pitchFamily="18" charset="0"/>
              </a:rPr>
              <a:t>Les Constituants du béton:</a:t>
            </a:r>
            <a:endParaRPr lang="fr-FR" sz="3200" dirty="0">
              <a:latin typeface="Times New Roman" pitchFamily="18" charset="0"/>
              <a:cs typeface="Times New Roman" pitchFamily="18" charset="0"/>
            </a:endParaRPr>
          </a:p>
        </p:txBody>
      </p:sp>
      <p:pic>
        <p:nvPicPr>
          <p:cNvPr id="5" name="Picture 4"/>
          <p:cNvPicPr>
            <a:picLocks noChangeAspect="1"/>
          </p:cNvPicPr>
          <p:nvPr/>
        </p:nvPicPr>
        <p:blipFill>
          <a:blip r:embed="rId3"/>
          <a:stretch>
            <a:fillRect/>
          </a:stretch>
        </p:blipFill>
        <p:spPr>
          <a:xfrm>
            <a:off x="0" y="1255713"/>
            <a:ext cx="9144000" cy="5602287"/>
          </a:xfrm>
          <a:prstGeom prst="rect">
            <a:avLst/>
          </a:prstGeom>
        </p:spPr>
      </p:pic>
      <p:graphicFrame>
        <p:nvGraphicFramePr>
          <p:cNvPr id="6" name="Diagram 5"/>
          <p:cNvGraphicFramePr/>
          <p:nvPr>
            <p:extLst>
              <p:ext uri="{D42A27DB-BD31-4B8C-83A1-F6EECF244321}">
                <p14:modId xmlns:p14="http://schemas.microsoft.com/office/powerpoint/2010/main" xmlns="" val="4027451469"/>
              </p:ext>
            </p:extLst>
          </p:nvPr>
        </p:nvGraphicFramePr>
        <p:xfrm>
          <a:off x="319489" y="1446251"/>
          <a:ext cx="9161728" cy="521344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Arrondir un rectangle avec un coin diagonal 1"/>
          <p:cNvSpPr/>
          <p:nvPr/>
        </p:nvSpPr>
        <p:spPr>
          <a:xfrm>
            <a:off x="596671" y="155028"/>
            <a:ext cx="7969290" cy="562630"/>
          </a:xfrm>
          <a:prstGeom prst="round2DiagRect">
            <a:avLst>
              <a:gd name="adj1" fmla="val 50000"/>
              <a:gd name="adj2" fmla="val 0"/>
            </a:avLst>
          </a:prstGeom>
          <a:solidFill>
            <a:schemeClr val="tx2">
              <a:lumMod val="60000"/>
              <a:lumOff val="40000"/>
              <a:alpha val="30980"/>
            </a:schemeClr>
          </a:solidFill>
          <a:ln>
            <a:noFill/>
          </a:ln>
          <a:effectLst>
            <a:glow rad="139700">
              <a:schemeClr val="accent2">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a:spAutoFit/>
          </a:bodyPr>
          <a:lstStyle/>
          <a:p>
            <a:pPr marL="177800" algn="ctr"/>
            <a:r>
              <a:rPr lang="fr-FR" sz="2000" b="1" dirty="0" smtClean="0">
                <a:solidFill>
                  <a:srgbClr val="262626"/>
                </a:solidFill>
                <a:effectLst>
                  <a:outerShdw blurRad="38100" dist="38100" dir="2700000" algn="tl">
                    <a:srgbClr val="000000">
                      <a:alpha val="43137"/>
                    </a:srgbClr>
                  </a:outerShdw>
                </a:effectLst>
                <a:latin typeface="Times New Roman" pitchFamily="18" charset="0"/>
                <a:cs typeface="Times New Roman" pitchFamily="18" charset="0"/>
              </a:rPr>
              <a:t>Les constituants du béton </a:t>
            </a:r>
            <a:endParaRPr lang="fr-FR" sz="2000" b="1" dirty="0">
              <a:solidFill>
                <a:srgbClr val="262626"/>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9" name="Ellipse 2"/>
          <p:cNvSpPr/>
          <p:nvPr/>
        </p:nvSpPr>
        <p:spPr>
          <a:xfrm>
            <a:off x="618705" y="155028"/>
            <a:ext cx="485474" cy="562630"/>
          </a:xfrm>
          <a:prstGeom prst="ellipse">
            <a:avLst/>
          </a:prstGeom>
          <a:solidFill>
            <a:srgbClr val="FFC000"/>
          </a:solidFill>
          <a:ln w="34925" cap="flat" cmpd="sng" algn="ctr">
            <a:solidFill>
              <a:schemeClr val="tx1"/>
            </a:solidFill>
            <a:prstDash val="solid"/>
          </a:ln>
          <a:effectLst>
            <a:glow rad="228600">
              <a:schemeClr val="accent2">
                <a:satMod val="175000"/>
                <a:alpha val="40000"/>
              </a:schemeClr>
            </a:glow>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i="0" u="none" strike="noStrike" kern="0" normalizeH="0" baseline="0" noProof="0" dirty="0">
              <a:ln w="0"/>
              <a:solidFill>
                <a:schemeClr val="accent1"/>
              </a:solidFill>
              <a:effectLst>
                <a:outerShdw blurRad="38100" dist="25400" dir="5400000" algn="ctr" rotWithShape="0">
                  <a:srgbClr val="6E747A">
                    <a:alpha val="43000"/>
                  </a:srgbClr>
                </a:outerShdw>
              </a:effectLst>
              <a:uLnTx/>
              <a:uFillTx/>
              <a:latin typeface="Times New Roman" pitchFamily="18" charset="0"/>
              <a:cs typeface="Times New Roman" pitchFamily="18" charset="0"/>
            </a:endParaRPr>
          </a:p>
        </p:txBody>
      </p:sp>
      <p:sp>
        <p:nvSpPr>
          <p:cNvPr id="181274" name="Oval 26" descr="Papier recyclé"/>
          <p:cNvSpPr>
            <a:spLocks noChangeArrowheads="1"/>
          </p:cNvSpPr>
          <p:nvPr/>
        </p:nvSpPr>
        <p:spPr bwMode="auto">
          <a:xfrm>
            <a:off x="1049758" y="1804930"/>
            <a:ext cx="2131647" cy="781050"/>
          </a:xfrm>
          <a:prstGeom prst="ellipse">
            <a:avLst/>
          </a:prstGeom>
          <a:blipFill dpi="0" rotWithShape="0">
            <a:blip r:embed="rId8"/>
            <a:srcRect/>
            <a:tile tx="0" ty="0" sx="100000" sy="100000" flip="none" algn="tl"/>
          </a:blipFill>
          <a:ln w="12700">
            <a:solidFill>
              <a:srgbClr val="000514"/>
            </a:solidFill>
            <a:round/>
            <a:headEnd/>
            <a:tailEnd/>
          </a:ln>
        </p:spPr>
        <p:txBody>
          <a:bodyPr vert="horz" wrap="none" lIns="85039" tIns="42520" rIns="85039" bIns="425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2200" b="1" i="0" u="none" strike="noStrike" cap="none" normalizeH="0" baseline="0" dirty="0" smtClean="0">
                <a:ln>
                  <a:noFill/>
                </a:ln>
                <a:effectLst/>
                <a:latin typeface="Times New Roman" pitchFamily="18" charset="0"/>
                <a:ea typeface="Arial" pitchFamily="34" charset="0"/>
                <a:cs typeface="Times New Roman" pitchFamily="18" charset="0"/>
              </a:rPr>
              <a:t>Ciment</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300" b="1" i="0" u="none" strike="noStrike" cap="none" normalizeH="0" baseline="0" dirty="0" smtClean="0">
                <a:ln>
                  <a:noFill/>
                </a:ln>
                <a:effectLst/>
                <a:latin typeface="Times New Roman" pitchFamily="18" charset="0"/>
                <a:ea typeface="Arial" pitchFamily="34" charset="0"/>
                <a:cs typeface="Times New Roman" pitchFamily="18" charset="0"/>
              </a:rPr>
              <a:t>7 à 14% du volume</a:t>
            </a:r>
            <a:endParaRPr kumimoji="0" lang="fr-FR" sz="1800" b="0" i="0" u="none" strike="noStrike" cap="none" normalizeH="0" baseline="0" dirty="0" smtClean="0">
              <a:ln>
                <a:noFill/>
              </a:ln>
              <a:effectLst/>
              <a:latin typeface="Times New Roman" pitchFamily="18" charset="0"/>
              <a:cs typeface="Times New Roman" pitchFamily="18" charset="0"/>
            </a:endParaRPr>
          </a:p>
        </p:txBody>
      </p:sp>
      <p:grpSp>
        <p:nvGrpSpPr>
          <p:cNvPr id="3" name="Group 27"/>
          <p:cNvGrpSpPr>
            <a:grpSpLocks/>
          </p:cNvGrpSpPr>
          <p:nvPr/>
        </p:nvGrpSpPr>
        <p:grpSpPr bwMode="auto">
          <a:xfrm>
            <a:off x="1795883" y="2543118"/>
            <a:ext cx="2632897" cy="781050"/>
            <a:chOff x="1728" y="1632"/>
            <a:chExt cx="1584" cy="528"/>
          </a:xfrm>
        </p:grpSpPr>
        <p:sp>
          <p:nvSpPr>
            <p:cNvPr id="52227" name="Oval 28" descr="Sable"/>
            <p:cNvSpPr>
              <a:spLocks noChangeArrowheads="1"/>
            </p:cNvSpPr>
            <p:nvPr/>
          </p:nvSpPr>
          <p:spPr bwMode="auto">
            <a:xfrm>
              <a:off x="2064" y="1632"/>
              <a:ext cx="1248" cy="528"/>
            </a:xfrm>
            <a:prstGeom prst="ellipse">
              <a:avLst/>
            </a:prstGeom>
            <a:blipFill dpi="0" rotWithShape="0">
              <a:blip r:embed="rId9"/>
              <a:srcRect/>
              <a:tile tx="0" ty="0" sx="100000" sy="100000" flip="none" algn="tl"/>
            </a:blipFill>
            <a:ln w="9525">
              <a:solidFill>
                <a:srgbClr val="FFFFFF"/>
              </a:solidFill>
              <a:round/>
              <a:headEnd/>
              <a:tailEnd/>
            </a:ln>
          </p:spPr>
          <p:txBody>
            <a:bodyPr vert="horz" wrap="square" lIns="85039" tIns="42520" rIns="85039" bIns="425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effectLst/>
                <a:latin typeface="Times New Roman" pitchFamily="18" charset="0"/>
                <a:cs typeface="Times New Roman" pitchFamily="18" charset="0"/>
              </a:endParaRPr>
            </a:p>
          </p:txBody>
        </p:sp>
        <p:sp>
          <p:nvSpPr>
            <p:cNvPr id="52228" name="Text Box 29"/>
            <p:cNvSpPr txBox="1">
              <a:spLocks noChangeArrowheads="1"/>
            </p:cNvSpPr>
            <p:nvPr/>
          </p:nvSpPr>
          <p:spPr bwMode="auto">
            <a:xfrm>
              <a:off x="1728" y="1728"/>
              <a:ext cx="240" cy="288"/>
            </a:xfrm>
            <a:prstGeom prst="rect">
              <a:avLst/>
            </a:prstGeom>
            <a:noFill/>
            <a:ln w="9525">
              <a:noFill/>
              <a:miter lim="800000"/>
              <a:headEnd/>
              <a:tailEnd/>
            </a:ln>
          </p:spPr>
          <p:txBody>
            <a:bodyPr vert="horz" wrap="square" lIns="85039" tIns="42520" rIns="85039" bIns="425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2200" b="0" i="0" u="none" strike="noStrike" cap="none" normalizeH="0" baseline="0" dirty="0" smtClean="0">
                  <a:ln>
                    <a:noFill/>
                  </a:ln>
                  <a:effectLst/>
                  <a:latin typeface="Times New Roman" pitchFamily="18" charset="0"/>
                  <a:ea typeface="Arial" pitchFamily="34" charset="0"/>
                  <a:cs typeface="Times New Roman" pitchFamily="18" charset="0"/>
                </a:rPr>
                <a:t>+</a:t>
              </a:r>
              <a:endParaRPr kumimoji="0" lang="fr-FR" sz="1800" b="0" i="0" u="none" strike="noStrike" cap="none" normalizeH="0" baseline="0" dirty="0" smtClean="0">
                <a:ln>
                  <a:noFill/>
                </a:ln>
                <a:effectLst/>
                <a:latin typeface="Times New Roman" pitchFamily="18" charset="0"/>
                <a:cs typeface="Times New Roman" pitchFamily="18" charset="0"/>
              </a:endParaRPr>
            </a:p>
          </p:txBody>
        </p:sp>
        <p:sp>
          <p:nvSpPr>
            <p:cNvPr id="52229" name="Oval 30"/>
            <p:cNvSpPr>
              <a:spLocks noChangeArrowheads="1"/>
            </p:cNvSpPr>
            <p:nvPr/>
          </p:nvSpPr>
          <p:spPr bwMode="auto">
            <a:xfrm>
              <a:off x="2064" y="1632"/>
              <a:ext cx="1248" cy="528"/>
            </a:xfrm>
            <a:prstGeom prst="ellipse">
              <a:avLst/>
            </a:prstGeom>
            <a:solidFill>
              <a:srgbClr val="AEA18A">
                <a:alpha val="50195"/>
              </a:srgbClr>
            </a:solidFill>
            <a:ln w="12700">
              <a:solidFill>
                <a:srgbClr val="555555"/>
              </a:solidFill>
              <a:round/>
              <a:headEnd/>
              <a:tailEnd/>
            </a:ln>
          </p:spPr>
          <p:txBody>
            <a:bodyPr vert="horz" wrap="square" lIns="85039" tIns="42520" rIns="85039" bIns="425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2200" b="1" i="0" u="none" strike="noStrike" cap="none" normalizeH="0" baseline="0" dirty="0" smtClean="0">
                  <a:ln>
                    <a:noFill/>
                  </a:ln>
                  <a:effectLst/>
                  <a:latin typeface="Times New Roman" pitchFamily="18" charset="0"/>
                  <a:ea typeface="Arial" pitchFamily="34" charset="0"/>
                  <a:cs typeface="Times New Roman" pitchFamily="18" charset="0"/>
                </a:rPr>
                <a:t>Granulats</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300" b="1" i="0" u="none" strike="noStrike" cap="none" normalizeH="0" baseline="0" dirty="0" smtClean="0">
                  <a:ln>
                    <a:noFill/>
                  </a:ln>
                  <a:effectLst/>
                  <a:latin typeface="Times New Roman" pitchFamily="18" charset="0"/>
                  <a:ea typeface="Arial" pitchFamily="34" charset="0"/>
                  <a:cs typeface="Times New Roman" pitchFamily="18" charset="0"/>
                </a:rPr>
                <a:t>60 à 70% du volume</a:t>
              </a:r>
              <a:endParaRPr kumimoji="0" lang="fr-FR" sz="1800" b="0" i="0" u="none" strike="noStrike" cap="none" normalizeH="0" baseline="0" dirty="0" smtClean="0">
                <a:ln>
                  <a:noFill/>
                </a:ln>
                <a:effectLst/>
                <a:latin typeface="Times New Roman" pitchFamily="18" charset="0"/>
                <a:cs typeface="Times New Roman" pitchFamily="18" charset="0"/>
              </a:endParaRPr>
            </a:p>
          </p:txBody>
        </p:sp>
      </p:grpSp>
      <p:grpSp>
        <p:nvGrpSpPr>
          <p:cNvPr id="4" name="Group 31"/>
          <p:cNvGrpSpPr>
            <a:grpSpLocks/>
          </p:cNvGrpSpPr>
          <p:nvPr/>
        </p:nvGrpSpPr>
        <p:grpSpPr bwMode="auto">
          <a:xfrm>
            <a:off x="2937296" y="3414655"/>
            <a:ext cx="2631114" cy="781050"/>
            <a:chOff x="2448" y="2208"/>
            <a:chExt cx="1584" cy="528"/>
          </a:xfrm>
        </p:grpSpPr>
        <p:sp>
          <p:nvSpPr>
            <p:cNvPr id="52231" name="Oval 32" descr="Gouttelettes"/>
            <p:cNvSpPr>
              <a:spLocks noChangeArrowheads="1"/>
            </p:cNvSpPr>
            <p:nvPr/>
          </p:nvSpPr>
          <p:spPr bwMode="auto">
            <a:xfrm>
              <a:off x="2784" y="2208"/>
              <a:ext cx="1248" cy="528"/>
            </a:xfrm>
            <a:prstGeom prst="ellipse">
              <a:avLst/>
            </a:prstGeom>
            <a:blipFill dpi="0" rotWithShape="0">
              <a:blip r:embed="rId10"/>
              <a:srcRect/>
              <a:tile tx="0" ty="0" sx="100000" sy="100000" flip="none" algn="tl"/>
            </a:blipFill>
            <a:ln w="12700">
              <a:solidFill>
                <a:srgbClr val="6263B3"/>
              </a:solidFill>
              <a:round/>
              <a:headEnd/>
              <a:tailEnd/>
            </a:ln>
          </p:spPr>
          <p:txBody>
            <a:bodyPr vert="horz" wrap="square" lIns="85039" tIns="42520" rIns="85039" bIns="425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2200" b="1" i="0" u="none" strike="noStrike" cap="none" normalizeH="0" baseline="0" dirty="0" smtClean="0">
                  <a:ln>
                    <a:noFill/>
                  </a:ln>
                  <a:effectLst/>
                  <a:latin typeface="Times New Roman" pitchFamily="18" charset="0"/>
                  <a:ea typeface="Arial" pitchFamily="34" charset="0"/>
                  <a:cs typeface="Times New Roman" pitchFamily="18" charset="0"/>
                </a:rPr>
                <a:t>Eau</a:t>
              </a:r>
              <a:br>
                <a:rPr kumimoji="0" lang="fr-FR" sz="2200" b="1" i="0" u="none" strike="noStrike" cap="none" normalizeH="0" baseline="0" dirty="0" smtClean="0">
                  <a:ln>
                    <a:noFill/>
                  </a:ln>
                  <a:effectLst/>
                  <a:latin typeface="Times New Roman" pitchFamily="18" charset="0"/>
                  <a:ea typeface="Arial" pitchFamily="34" charset="0"/>
                  <a:cs typeface="Times New Roman" pitchFamily="18" charset="0"/>
                </a:rPr>
              </a:br>
              <a:r>
                <a:rPr kumimoji="0" lang="fr-FR" sz="1300" b="1" i="0" u="none" strike="noStrike" cap="none" normalizeH="0" baseline="0" dirty="0" smtClean="0">
                  <a:ln>
                    <a:noFill/>
                  </a:ln>
                  <a:effectLst/>
                  <a:latin typeface="Times New Roman" pitchFamily="18" charset="0"/>
                  <a:ea typeface="Arial" pitchFamily="34" charset="0"/>
                  <a:cs typeface="Times New Roman" pitchFamily="18" charset="0"/>
                </a:rPr>
                <a:t>14 à 22% du volume</a:t>
              </a:r>
              <a:endParaRPr kumimoji="0" lang="fr-FR" sz="1800" b="0" i="0" u="none" strike="noStrike" cap="none" normalizeH="0" baseline="0" dirty="0" smtClean="0">
                <a:ln>
                  <a:noFill/>
                </a:ln>
                <a:effectLst/>
                <a:latin typeface="Times New Roman" pitchFamily="18" charset="0"/>
                <a:cs typeface="Times New Roman" pitchFamily="18" charset="0"/>
              </a:endParaRPr>
            </a:p>
          </p:txBody>
        </p:sp>
        <p:sp>
          <p:nvSpPr>
            <p:cNvPr id="52232" name="Text Box 33"/>
            <p:cNvSpPr txBox="1">
              <a:spLocks noChangeArrowheads="1"/>
            </p:cNvSpPr>
            <p:nvPr/>
          </p:nvSpPr>
          <p:spPr bwMode="auto">
            <a:xfrm>
              <a:off x="2448" y="2304"/>
              <a:ext cx="240" cy="288"/>
            </a:xfrm>
            <a:prstGeom prst="rect">
              <a:avLst/>
            </a:prstGeom>
            <a:noFill/>
            <a:ln w="9525">
              <a:noFill/>
              <a:miter lim="800000"/>
              <a:headEnd/>
              <a:tailEnd/>
            </a:ln>
          </p:spPr>
          <p:txBody>
            <a:bodyPr vert="horz" wrap="square" lIns="85039" tIns="42520" rIns="85039" bIns="425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2200" b="1" i="0" u="none" strike="noStrike" cap="none" normalizeH="0" baseline="0" dirty="0" smtClean="0">
                  <a:ln>
                    <a:noFill/>
                  </a:ln>
                  <a:effectLst/>
                  <a:latin typeface="Times New Roman" pitchFamily="18" charset="0"/>
                  <a:ea typeface="Arial" pitchFamily="34" charset="0"/>
                  <a:cs typeface="Times New Roman" pitchFamily="18" charset="0"/>
                </a:rPr>
                <a:t>+</a:t>
              </a:r>
              <a:endParaRPr kumimoji="0" lang="fr-FR" sz="1800" b="0" i="0" u="none" strike="noStrike" cap="none" normalizeH="0" baseline="0" dirty="0" smtClean="0">
                <a:ln>
                  <a:noFill/>
                </a:ln>
                <a:effectLst/>
                <a:latin typeface="Times New Roman" pitchFamily="18" charset="0"/>
                <a:cs typeface="Times New Roman" pitchFamily="18" charset="0"/>
              </a:endParaRPr>
            </a:p>
          </p:txBody>
        </p:sp>
      </p:grpSp>
      <p:grpSp>
        <p:nvGrpSpPr>
          <p:cNvPr id="7" name="Group 34"/>
          <p:cNvGrpSpPr>
            <a:grpSpLocks/>
          </p:cNvGrpSpPr>
          <p:nvPr/>
        </p:nvGrpSpPr>
        <p:grpSpPr bwMode="auto">
          <a:xfrm>
            <a:off x="4010446" y="4221105"/>
            <a:ext cx="2952199" cy="922338"/>
            <a:chOff x="3168" y="2784"/>
            <a:chExt cx="1776" cy="624"/>
          </a:xfrm>
        </p:grpSpPr>
        <p:sp>
          <p:nvSpPr>
            <p:cNvPr id="52234" name="Oval 35" descr="fond fluid"/>
            <p:cNvSpPr>
              <a:spLocks noChangeArrowheads="1"/>
            </p:cNvSpPr>
            <p:nvPr/>
          </p:nvSpPr>
          <p:spPr bwMode="auto">
            <a:xfrm>
              <a:off x="3504" y="2784"/>
              <a:ext cx="1440" cy="624"/>
            </a:xfrm>
            <a:prstGeom prst="ellipse">
              <a:avLst/>
            </a:prstGeom>
            <a:blipFill dpi="0" rotWithShape="0">
              <a:blip r:embed="rId11" cstate="print"/>
              <a:srcRect/>
              <a:stretch>
                <a:fillRect/>
              </a:stretch>
            </a:blipFill>
            <a:ln w="12700">
              <a:solidFill>
                <a:srgbClr val="FF9933"/>
              </a:solidFill>
              <a:round/>
              <a:headEnd/>
              <a:tailEnd/>
            </a:ln>
          </p:spPr>
          <p:txBody>
            <a:bodyPr vert="horz" wrap="square" lIns="85039" tIns="42520" rIns="85039" bIns="425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2200" b="1" i="0" u="none" strike="noStrike" cap="none" normalizeH="0" baseline="0" dirty="0" smtClean="0">
                  <a:ln>
                    <a:noFill/>
                  </a:ln>
                  <a:effectLst/>
                  <a:latin typeface="Times New Roman" pitchFamily="18" charset="0"/>
                  <a:ea typeface="Arial" pitchFamily="34" charset="0"/>
                  <a:cs typeface="Times New Roman" pitchFamily="18" charset="0"/>
                </a:rPr>
                <a:t>Adjuvant</a:t>
              </a:r>
              <a:br>
                <a:rPr kumimoji="0" lang="fr-FR" sz="2200" b="1" i="0" u="none" strike="noStrike" cap="none" normalizeH="0" baseline="0" dirty="0" smtClean="0">
                  <a:ln>
                    <a:noFill/>
                  </a:ln>
                  <a:effectLst/>
                  <a:latin typeface="Times New Roman" pitchFamily="18" charset="0"/>
                  <a:ea typeface="Arial" pitchFamily="34" charset="0"/>
                  <a:cs typeface="Times New Roman" pitchFamily="18" charset="0"/>
                </a:rPr>
              </a:br>
              <a:r>
                <a:rPr kumimoji="0" lang="fr-FR" sz="1300" b="1" i="0" u="none" strike="noStrike" cap="none" normalizeH="0" baseline="0" dirty="0" smtClean="0">
                  <a:ln>
                    <a:noFill/>
                  </a:ln>
                  <a:effectLst/>
                  <a:latin typeface="Times New Roman" pitchFamily="18" charset="0"/>
                  <a:ea typeface="Arial" pitchFamily="34" charset="0"/>
                  <a:cs typeface="Times New Roman" pitchFamily="18" charset="0"/>
                </a:rPr>
                <a:t>inférieur à 2% du volume</a:t>
              </a:r>
              <a:endParaRPr kumimoji="0" lang="fr-FR" sz="1800" b="0" i="0" u="none" strike="noStrike" cap="none" normalizeH="0" baseline="0" dirty="0" smtClean="0">
                <a:ln>
                  <a:noFill/>
                </a:ln>
                <a:effectLst/>
                <a:latin typeface="Times New Roman" pitchFamily="18" charset="0"/>
                <a:cs typeface="Times New Roman" pitchFamily="18" charset="0"/>
              </a:endParaRPr>
            </a:p>
          </p:txBody>
        </p:sp>
        <p:sp>
          <p:nvSpPr>
            <p:cNvPr id="52235" name="Text Box 36"/>
            <p:cNvSpPr txBox="1">
              <a:spLocks noChangeArrowheads="1"/>
            </p:cNvSpPr>
            <p:nvPr/>
          </p:nvSpPr>
          <p:spPr bwMode="auto">
            <a:xfrm>
              <a:off x="3168" y="2928"/>
              <a:ext cx="240" cy="288"/>
            </a:xfrm>
            <a:prstGeom prst="rect">
              <a:avLst/>
            </a:prstGeom>
            <a:noFill/>
            <a:ln w="9525">
              <a:noFill/>
              <a:miter lim="800000"/>
              <a:headEnd/>
              <a:tailEnd/>
            </a:ln>
          </p:spPr>
          <p:txBody>
            <a:bodyPr vert="horz" wrap="square" lIns="85039" tIns="42520" rIns="85039" bIns="425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2200" b="0" i="0" u="none" strike="noStrike" cap="none" normalizeH="0" baseline="0" dirty="0" smtClean="0">
                  <a:ln>
                    <a:noFill/>
                  </a:ln>
                  <a:effectLst/>
                  <a:latin typeface="Times New Roman" pitchFamily="18" charset="0"/>
                  <a:ea typeface="Arial" pitchFamily="34" charset="0"/>
                  <a:cs typeface="Times New Roman" pitchFamily="18" charset="0"/>
                </a:rPr>
                <a:t>+</a:t>
              </a:r>
              <a:endParaRPr kumimoji="0" lang="fr-FR" sz="1800" b="0" i="0" u="none" strike="noStrike" cap="none" normalizeH="0" baseline="0" dirty="0" smtClean="0">
                <a:ln>
                  <a:noFill/>
                </a:ln>
                <a:effectLst/>
                <a:latin typeface="Times New Roman" pitchFamily="18" charset="0"/>
                <a:cs typeface="Times New Roman" pitchFamily="18" charset="0"/>
              </a:endParaRPr>
            </a:p>
          </p:txBody>
        </p:sp>
      </p:grpSp>
      <p:grpSp>
        <p:nvGrpSpPr>
          <p:cNvPr id="10" name="Group 38"/>
          <p:cNvGrpSpPr>
            <a:grpSpLocks/>
          </p:cNvGrpSpPr>
          <p:nvPr/>
        </p:nvGrpSpPr>
        <p:grpSpPr bwMode="auto">
          <a:xfrm>
            <a:off x="5553495" y="5160905"/>
            <a:ext cx="2632897" cy="781050"/>
            <a:chOff x="4080" y="3456"/>
            <a:chExt cx="1584" cy="528"/>
          </a:xfrm>
        </p:grpSpPr>
        <p:sp>
          <p:nvSpPr>
            <p:cNvPr id="52237" name="Oval 39" descr="WB01304G"/>
            <p:cNvSpPr>
              <a:spLocks noChangeArrowheads="1"/>
            </p:cNvSpPr>
            <p:nvPr/>
          </p:nvSpPr>
          <p:spPr bwMode="auto">
            <a:xfrm>
              <a:off x="4416" y="3456"/>
              <a:ext cx="1248" cy="528"/>
            </a:xfrm>
            <a:prstGeom prst="ellipse">
              <a:avLst/>
            </a:prstGeom>
            <a:blipFill dpi="0" rotWithShape="0">
              <a:blip r:embed="rId12"/>
              <a:srcRect/>
              <a:stretch>
                <a:fillRect/>
              </a:stretch>
            </a:blipFill>
            <a:ln w="9525">
              <a:solidFill>
                <a:srgbClr val="7AAFE4"/>
              </a:solidFill>
              <a:round/>
              <a:headEnd/>
              <a:tailEnd/>
            </a:ln>
          </p:spPr>
          <p:txBody>
            <a:bodyPr vert="horz" wrap="square" lIns="85039" tIns="42520" rIns="85039" bIns="425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2200" b="1" i="0" u="none" strike="noStrike" cap="none" normalizeH="0" baseline="0" dirty="0" smtClean="0">
                  <a:ln>
                    <a:noFill/>
                  </a:ln>
                  <a:effectLst/>
                  <a:latin typeface="Times New Roman" pitchFamily="18" charset="0"/>
                  <a:ea typeface="Arial" pitchFamily="34" charset="0"/>
                  <a:cs typeface="Times New Roman" pitchFamily="18" charset="0"/>
                </a:rPr>
                <a:t>Air</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300" b="1" i="0" u="none" strike="noStrike" cap="none" normalizeH="0" baseline="0" dirty="0" smtClean="0">
                  <a:ln>
                    <a:noFill/>
                  </a:ln>
                  <a:effectLst/>
                  <a:latin typeface="Times New Roman" pitchFamily="18" charset="0"/>
                  <a:ea typeface="Arial" pitchFamily="34" charset="0"/>
                  <a:cs typeface="Times New Roman" pitchFamily="18" charset="0"/>
                </a:rPr>
                <a:t>1 à 6% du volume</a:t>
              </a:r>
              <a:endParaRPr kumimoji="0" lang="fr-FR" sz="1800" b="0" i="0" u="none" strike="noStrike" cap="none" normalizeH="0" baseline="0" dirty="0" smtClean="0">
                <a:ln>
                  <a:noFill/>
                </a:ln>
                <a:effectLst/>
                <a:latin typeface="Times New Roman" pitchFamily="18" charset="0"/>
                <a:cs typeface="Times New Roman" pitchFamily="18" charset="0"/>
              </a:endParaRPr>
            </a:p>
          </p:txBody>
        </p:sp>
        <p:sp>
          <p:nvSpPr>
            <p:cNvPr id="52238" name="Text Box 40"/>
            <p:cNvSpPr txBox="1">
              <a:spLocks noChangeArrowheads="1"/>
            </p:cNvSpPr>
            <p:nvPr/>
          </p:nvSpPr>
          <p:spPr bwMode="auto">
            <a:xfrm>
              <a:off x="4080" y="3552"/>
              <a:ext cx="240" cy="288"/>
            </a:xfrm>
            <a:prstGeom prst="rect">
              <a:avLst/>
            </a:prstGeom>
            <a:noFill/>
            <a:ln w="9525">
              <a:noFill/>
              <a:miter lim="800000"/>
              <a:headEnd/>
              <a:tailEnd/>
            </a:ln>
          </p:spPr>
          <p:txBody>
            <a:bodyPr vert="horz" wrap="square" lIns="85039" tIns="42520" rIns="85039" bIns="425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2200" b="1" i="0" u="none" strike="noStrike" cap="none" normalizeH="0" baseline="0" dirty="0" smtClean="0">
                  <a:ln>
                    <a:noFill/>
                  </a:ln>
                  <a:effectLst/>
                  <a:latin typeface="Times New Roman" pitchFamily="18" charset="0"/>
                  <a:ea typeface="Arial" pitchFamily="34" charset="0"/>
                  <a:cs typeface="Times New Roman" pitchFamily="18" charset="0"/>
                </a:rPr>
                <a:t>+</a:t>
              </a:r>
              <a:endParaRPr kumimoji="0" lang="fr-FR" sz="1800" b="0" i="0" u="none" strike="noStrike" cap="none" normalizeH="0" baseline="0" dirty="0" smtClean="0">
                <a:ln>
                  <a:noFill/>
                </a:ln>
                <a:effectLst/>
                <a:latin typeface="Times New Roman" pitchFamily="18" charset="0"/>
                <a:cs typeface="Times New Roman" pitchFamily="18" charset="0"/>
              </a:endParaRPr>
            </a:p>
          </p:txBody>
        </p:sp>
      </p:grpSp>
    </p:spTree>
    <p:extLst>
      <p:ext uri="{BB962C8B-B14F-4D97-AF65-F5344CB8AC3E}">
        <p14:creationId xmlns:p14="http://schemas.microsoft.com/office/powerpoint/2010/main" xmlns="" val="258957844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2000"/>
                                        <p:tgtEl>
                                          <p:spTgt spid="2"/>
                                        </p:tgtEl>
                                      </p:cBhvr>
                                    </p:animEffect>
                                    <p:anim calcmode="lin" valueType="num">
                                      <p:cBhvr>
                                        <p:cTn id="16" dur="2000" fill="hold"/>
                                        <p:tgtEl>
                                          <p:spTgt spid="2"/>
                                        </p:tgtEl>
                                        <p:attrNameLst>
                                          <p:attrName>ppt_w</p:attrName>
                                        </p:attrNameLst>
                                      </p:cBhvr>
                                      <p:tavLst>
                                        <p:tav tm="0" fmla="#ppt_w*sin(2.5*pi*$)">
                                          <p:val>
                                            <p:fltVal val="0"/>
                                          </p:val>
                                        </p:tav>
                                        <p:tav tm="100000">
                                          <p:val>
                                            <p:fltVal val="1"/>
                                          </p:val>
                                        </p:tav>
                                      </p:tavLst>
                                    </p:anim>
                                    <p:anim calcmode="lin" valueType="num">
                                      <p:cBhvr>
                                        <p:cTn id="17" dur="2000" fill="hold"/>
                                        <p:tgtEl>
                                          <p:spTgt spid="2"/>
                                        </p:tgtEl>
                                        <p:attrNameLst>
                                          <p:attrName>ppt_h</p:attrName>
                                        </p:attrNameLst>
                                      </p:cBhvr>
                                      <p:tavLst>
                                        <p:tav tm="0">
                                          <p:val>
                                            <p:strVal val="#ppt_h"/>
                                          </p:val>
                                        </p:tav>
                                        <p:tav tm="100000">
                                          <p:val>
                                            <p:strVal val="#ppt_h"/>
                                          </p:val>
                                        </p:tav>
                                      </p:tavLst>
                                    </p:anim>
                                  </p:childTnLst>
                                </p:cTn>
                              </p:par>
                              <p:par>
                                <p:cTn id="18" presetID="2" presetClass="entr" presetSubtype="12" fill="hold" grpId="0" nodeType="withEffect">
                                  <p:stCondLst>
                                    <p:cond delay="0"/>
                                  </p:stCondLst>
                                  <p:childTnLst>
                                    <p:set>
                                      <p:cBhvr>
                                        <p:cTn id="19" dur="1" fill="hold">
                                          <p:stCondLst>
                                            <p:cond delay="0"/>
                                          </p:stCondLst>
                                        </p:cTn>
                                        <p:tgtEl>
                                          <p:spTgt spid="6">
                                            <p:graphicEl>
                                              <a:dgm id="{D6366C5E-C7B9-45C3-A2EA-D11168D17D06}"/>
                                            </p:graphicEl>
                                          </p:spTgt>
                                        </p:tgtEl>
                                        <p:attrNameLst>
                                          <p:attrName>style.visibility</p:attrName>
                                        </p:attrNameLst>
                                      </p:cBhvr>
                                      <p:to>
                                        <p:strVal val="visible"/>
                                      </p:to>
                                    </p:set>
                                    <p:anim calcmode="lin" valueType="num">
                                      <p:cBhvr additive="base">
                                        <p:cTn id="20" dur="500" fill="hold"/>
                                        <p:tgtEl>
                                          <p:spTgt spid="6">
                                            <p:graphicEl>
                                              <a:dgm id="{D6366C5E-C7B9-45C3-A2EA-D11168D17D06}"/>
                                            </p:graphic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6">
                                            <p:graphicEl>
                                              <a:dgm id="{D6366C5E-C7B9-45C3-A2EA-D11168D17D06}"/>
                                            </p:graphicEl>
                                          </p:spTgt>
                                        </p:tgtEl>
                                        <p:attrNameLst>
                                          <p:attrName>ppt_y</p:attrName>
                                        </p:attrNameLst>
                                      </p:cBhvr>
                                      <p:tavLst>
                                        <p:tav tm="0">
                                          <p:val>
                                            <p:strVal val="1+#ppt_h/2"/>
                                          </p:val>
                                        </p:tav>
                                        <p:tav tm="100000">
                                          <p:val>
                                            <p:strVal val="#ppt_y"/>
                                          </p:val>
                                        </p:tav>
                                      </p:tavLst>
                                    </p:anim>
                                  </p:childTnLst>
                                </p:cTn>
                              </p:par>
                              <p:par>
                                <p:cTn id="22" presetID="53" presetClass="entr" presetSubtype="0" fill="hold" grpId="1" nodeType="withEffect">
                                  <p:stCondLst>
                                    <p:cond delay="0"/>
                                  </p:stCondLst>
                                  <p:childTnLst>
                                    <p:set>
                                      <p:cBhvr>
                                        <p:cTn id="23" dur="1" fill="hold">
                                          <p:stCondLst>
                                            <p:cond delay="0"/>
                                          </p:stCondLst>
                                        </p:cTn>
                                        <p:tgtEl>
                                          <p:spTgt spid="6">
                                            <p:graphicEl>
                                              <a:dgm id="{D6366C5E-C7B9-45C3-A2EA-D11168D17D06}"/>
                                            </p:graphicEl>
                                          </p:spTgt>
                                        </p:tgtEl>
                                        <p:attrNameLst>
                                          <p:attrName>style.visibility</p:attrName>
                                        </p:attrNameLst>
                                      </p:cBhvr>
                                      <p:to>
                                        <p:strVal val="visible"/>
                                      </p:to>
                                    </p:set>
                                    <p:anim calcmode="lin" valueType="num">
                                      <p:cBhvr>
                                        <p:cTn id="24" dur="500" fill="hold"/>
                                        <p:tgtEl>
                                          <p:spTgt spid="6">
                                            <p:graphicEl>
                                              <a:dgm id="{D6366C5E-C7B9-45C3-A2EA-D11168D17D06}"/>
                                            </p:graphicEl>
                                          </p:spTgt>
                                        </p:tgtEl>
                                        <p:attrNameLst>
                                          <p:attrName>ppt_w</p:attrName>
                                        </p:attrNameLst>
                                      </p:cBhvr>
                                      <p:tavLst>
                                        <p:tav tm="0">
                                          <p:val>
                                            <p:fltVal val="0"/>
                                          </p:val>
                                        </p:tav>
                                        <p:tav tm="100000">
                                          <p:val>
                                            <p:strVal val="#ppt_w"/>
                                          </p:val>
                                        </p:tav>
                                      </p:tavLst>
                                    </p:anim>
                                    <p:anim calcmode="lin" valueType="num">
                                      <p:cBhvr>
                                        <p:cTn id="25" dur="500" fill="hold"/>
                                        <p:tgtEl>
                                          <p:spTgt spid="6">
                                            <p:graphicEl>
                                              <a:dgm id="{D6366C5E-C7B9-45C3-A2EA-D11168D17D06}"/>
                                            </p:graphicEl>
                                          </p:spTgt>
                                        </p:tgtEl>
                                        <p:attrNameLst>
                                          <p:attrName>ppt_h</p:attrName>
                                        </p:attrNameLst>
                                      </p:cBhvr>
                                      <p:tavLst>
                                        <p:tav tm="0">
                                          <p:val>
                                            <p:fltVal val="0"/>
                                          </p:val>
                                        </p:tav>
                                        <p:tav tm="100000">
                                          <p:val>
                                            <p:strVal val="#ppt_h"/>
                                          </p:val>
                                        </p:tav>
                                      </p:tavLst>
                                    </p:anim>
                                    <p:animEffect transition="in" filter="fade">
                                      <p:cBhvr>
                                        <p:cTn id="26" dur="500"/>
                                        <p:tgtEl>
                                          <p:spTgt spid="6">
                                            <p:graphicEl>
                                              <a:dgm id="{D6366C5E-C7B9-45C3-A2EA-D11168D17D06}"/>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24" presetClass="entr" presetSubtype="0" fill="hold" grpId="0" nodeType="clickEffect">
                                  <p:stCondLst>
                                    <p:cond delay="0"/>
                                  </p:stCondLst>
                                  <p:childTnLst>
                                    <p:set>
                                      <p:cBhvr>
                                        <p:cTn id="30" dur="1" fill="hold">
                                          <p:stCondLst>
                                            <p:cond delay="0"/>
                                          </p:stCondLst>
                                        </p:cTn>
                                        <p:tgtEl>
                                          <p:spTgt spid="181274"/>
                                        </p:tgtEl>
                                        <p:attrNameLst>
                                          <p:attrName>style.visibility</p:attrName>
                                        </p:attrNameLst>
                                      </p:cBhvr>
                                      <p:to>
                                        <p:strVal val="visible"/>
                                      </p:to>
                                    </p:set>
                                    <p:anim to="" calcmode="lin" valueType="num">
                                      <p:cBhvr>
                                        <p:cTn id="31" dur="1" fill="hold"/>
                                        <p:tgtEl>
                                          <p:spTgt spid="181274"/>
                                        </p:tgtEl>
                                        <p:attrNameLst>
                                          <p:attrName/>
                                        </p:attrNameLst>
                                      </p:cBhvr>
                                    </p:anim>
                                  </p:childTnLst>
                                </p:cTn>
                              </p:par>
                              <p:par>
                                <p:cTn id="32" presetID="24" presetClass="entr" presetSubtype="0" fill="hold" nodeType="withEffect">
                                  <p:stCondLst>
                                    <p:cond delay="0"/>
                                  </p:stCondLst>
                                  <p:childTnLst>
                                    <p:set>
                                      <p:cBhvr>
                                        <p:cTn id="33" dur="1" fill="hold">
                                          <p:stCondLst>
                                            <p:cond delay="0"/>
                                          </p:stCondLst>
                                        </p:cTn>
                                        <p:tgtEl>
                                          <p:spTgt spid="3"/>
                                        </p:tgtEl>
                                        <p:attrNameLst>
                                          <p:attrName>style.visibility</p:attrName>
                                        </p:attrNameLst>
                                      </p:cBhvr>
                                      <p:to>
                                        <p:strVal val="visible"/>
                                      </p:to>
                                    </p:set>
                                    <p:anim to="" calcmode="lin" valueType="num">
                                      <p:cBhvr>
                                        <p:cTn id="34" dur="1" fill="hold"/>
                                        <p:tgtEl>
                                          <p:spTgt spid="3"/>
                                        </p:tgtEl>
                                        <p:attrNameLst>
                                          <p:attrName/>
                                        </p:attrNameLst>
                                      </p:cBhvr>
                                    </p:anim>
                                  </p:childTnLst>
                                </p:cTn>
                              </p:par>
                              <p:par>
                                <p:cTn id="35" presetID="24" presetClass="entr" presetSubtype="0" fill="hold" grpId="2" nodeType="withEffect">
                                  <p:stCondLst>
                                    <p:cond delay="0"/>
                                  </p:stCondLst>
                                  <p:childTnLst>
                                    <p:set>
                                      <p:cBhvr>
                                        <p:cTn id="36" dur="1" fill="hold">
                                          <p:stCondLst>
                                            <p:cond delay="0"/>
                                          </p:stCondLst>
                                        </p:cTn>
                                        <p:tgtEl>
                                          <p:spTgt spid="6"/>
                                        </p:tgtEl>
                                        <p:attrNameLst>
                                          <p:attrName>style.visibility</p:attrName>
                                        </p:attrNameLst>
                                      </p:cBhvr>
                                      <p:to>
                                        <p:strVal val="visible"/>
                                      </p:to>
                                    </p:set>
                                    <p:anim to="" calcmode="lin" valueType="num">
                                      <p:cBhvr>
                                        <p:cTn id="37" dur="1" fill="hold"/>
                                        <p:tgtEl>
                                          <p:spTgt spid="6"/>
                                        </p:tgtEl>
                                        <p:attrNameLst>
                                          <p:attrName/>
                                        </p:attrNameLst>
                                      </p:cBhvr>
                                    </p:anim>
                                  </p:childTnLst>
                                </p:cTn>
                              </p:par>
                              <p:par>
                                <p:cTn id="38" presetID="24" presetClass="entr" presetSubtype="0" fill="hold" nodeType="withEffect">
                                  <p:stCondLst>
                                    <p:cond delay="0"/>
                                  </p:stCondLst>
                                  <p:childTnLst>
                                    <p:set>
                                      <p:cBhvr>
                                        <p:cTn id="39" dur="1" fill="hold">
                                          <p:stCondLst>
                                            <p:cond delay="0"/>
                                          </p:stCondLst>
                                        </p:cTn>
                                        <p:tgtEl>
                                          <p:spTgt spid="4"/>
                                        </p:tgtEl>
                                        <p:attrNameLst>
                                          <p:attrName>style.visibility</p:attrName>
                                        </p:attrNameLst>
                                      </p:cBhvr>
                                      <p:to>
                                        <p:strVal val="visible"/>
                                      </p:to>
                                    </p:set>
                                    <p:anim to="" calcmode="lin" valueType="num">
                                      <p:cBhvr>
                                        <p:cTn id="40" dur="1" fill="hold"/>
                                        <p:tgtEl>
                                          <p:spTgt spid="4"/>
                                        </p:tgtEl>
                                        <p:attrNameLst>
                                          <p:attrName/>
                                        </p:attrNameLst>
                                      </p:cBhvr>
                                    </p:anim>
                                  </p:childTnLst>
                                </p:cTn>
                              </p:par>
                              <p:par>
                                <p:cTn id="41" presetID="24" presetClass="entr" presetSubtype="0" fill="hold" nodeType="withEffect">
                                  <p:stCondLst>
                                    <p:cond delay="0"/>
                                  </p:stCondLst>
                                  <p:childTnLst>
                                    <p:set>
                                      <p:cBhvr>
                                        <p:cTn id="42" dur="1" fill="hold">
                                          <p:stCondLst>
                                            <p:cond delay="0"/>
                                          </p:stCondLst>
                                        </p:cTn>
                                        <p:tgtEl>
                                          <p:spTgt spid="7"/>
                                        </p:tgtEl>
                                        <p:attrNameLst>
                                          <p:attrName>style.visibility</p:attrName>
                                        </p:attrNameLst>
                                      </p:cBhvr>
                                      <p:to>
                                        <p:strVal val="visible"/>
                                      </p:to>
                                    </p:set>
                                    <p:anim to="" calcmode="lin" valueType="num">
                                      <p:cBhvr>
                                        <p:cTn id="43" dur="1" fill="hold"/>
                                        <p:tgtEl>
                                          <p:spTgt spid="7"/>
                                        </p:tgtEl>
                                        <p:attrNameLst>
                                          <p:attrName/>
                                        </p:attrNameLst>
                                      </p:cBhvr>
                                    </p:anim>
                                  </p:childTnLst>
                                </p:cTn>
                              </p:par>
                              <p:par>
                                <p:cTn id="44" presetID="24" presetClass="entr" presetSubtype="0" fill="hold" nodeType="withEffect">
                                  <p:stCondLst>
                                    <p:cond delay="0"/>
                                  </p:stCondLst>
                                  <p:childTnLst>
                                    <p:set>
                                      <p:cBhvr>
                                        <p:cTn id="45" dur="1" fill="hold">
                                          <p:stCondLst>
                                            <p:cond delay="0"/>
                                          </p:stCondLst>
                                        </p:cTn>
                                        <p:tgtEl>
                                          <p:spTgt spid="10"/>
                                        </p:tgtEl>
                                        <p:attrNameLst>
                                          <p:attrName>style.visibility</p:attrName>
                                        </p:attrNameLst>
                                      </p:cBhvr>
                                      <p:to>
                                        <p:strVal val="visible"/>
                                      </p:to>
                                    </p:set>
                                    <p:anim to="" calcmode="lin" valueType="num">
                                      <p:cBhvr>
                                        <p:cTn id="46" dur="1" fill="hold"/>
                                        <p:tgtEl>
                                          <p:spTgt spid="1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6" grpId="0" uiExpand="1">
        <p:bldSub>
          <a:bldDgm bld="one"/>
        </p:bldSub>
      </p:bldGraphic>
      <p:bldGraphic spid="6" grpId="1" uiExpand="1">
        <p:bldSub>
          <a:bldDgm bld="one"/>
        </p:bldSub>
      </p:bldGraphic>
      <p:bldGraphic spid="6" grpId="2">
        <p:bldSub>
          <a:bldDgm bld="one"/>
        </p:bldSub>
      </p:bldGraphic>
      <p:bldP spid="8" grpId="0" animBg="1"/>
      <p:bldP spid="9" grpId="0" animBg="1"/>
      <p:bldP spid="18127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86621" y="1977394"/>
            <a:ext cx="7354844" cy="2308324"/>
          </a:xfrm>
          <a:prstGeom prst="rect">
            <a:avLst/>
          </a:prstGeom>
        </p:spPr>
        <p:txBody>
          <a:bodyPr wrap="square">
            <a:spAutoFit/>
          </a:bodyPr>
          <a:lstStyle/>
          <a:p>
            <a:pPr algn="ctr"/>
            <a:r>
              <a:rPr lang="fr-FR" sz="4800" b="1" cap="all" dirty="0" smtClean="0">
                <a:ln w="9000" cmpd="sng">
                  <a:solidFill>
                    <a:schemeClr val="tx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ambria" pitchFamily="18" charset="0"/>
                <a:cs typeface="Times New Roman" pitchFamily="18" charset="0"/>
              </a:rPr>
              <a:t>Partie III</a:t>
            </a:r>
            <a:r>
              <a:rPr lang="fr-FR" sz="4800" dirty="0" smtClean="0">
                <a:ln>
                  <a:solidFill>
                    <a:schemeClr val="tx1"/>
                  </a:solidFill>
                </a:ln>
                <a:solidFill>
                  <a:srgbClr val="262626"/>
                </a:solidFill>
                <a:latin typeface="Times New Roman" pitchFamily="18" charset="0"/>
                <a:ea typeface="Adobe Fan Heiti Std B" pitchFamily="34" charset="-128"/>
                <a:cs typeface="Times New Roman" pitchFamily="18" charset="0"/>
              </a:rPr>
              <a:t>: </a:t>
            </a:r>
            <a:r>
              <a:rPr lang="fr-FR" sz="4800" b="1" dirty="0" smtClean="0"/>
              <a:t>Influence des constituants sur la qualité du béton</a:t>
            </a:r>
            <a:endParaRPr lang="fr-FR" sz="4800" i="1" dirty="0" smtClean="0">
              <a:ln>
                <a:solidFill>
                  <a:schemeClr val="tx1"/>
                </a:solidFill>
              </a:ln>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to="" calcmode="lin" valueType="num">
                                      <p:cBhvr>
                                        <p:cTn id="7" dur="1" fill="hold"/>
                                        <p:tgtEl>
                                          <p:spTgt spid="4">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3"/>
          <a:stretch>
            <a:fillRect/>
          </a:stretch>
        </p:blipFill>
        <p:spPr>
          <a:xfrm>
            <a:off x="0" y="1255713"/>
            <a:ext cx="9144000" cy="5602287"/>
          </a:xfrm>
          <a:prstGeom prst="rect">
            <a:avLst/>
          </a:prstGeom>
        </p:spPr>
      </p:pic>
      <p:sp>
        <p:nvSpPr>
          <p:cNvPr id="3" name="Titre 1"/>
          <p:cNvSpPr>
            <a:spLocks noGrp="1"/>
          </p:cNvSpPr>
          <p:nvPr>
            <p:ph type="title"/>
          </p:nvPr>
        </p:nvSpPr>
        <p:spPr>
          <a:xfrm>
            <a:off x="685800" y="142875"/>
            <a:ext cx="8001000" cy="1112838"/>
          </a:xfrm>
        </p:spPr>
        <p:txBody>
          <a:bodyPr>
            <a:normAutofit fontScale="90000"/>
          </a:bodyPr>
          <a:lstStyle/>
          <a:p>
            <a:r>
              <a:rPr smtClean="0">
                <a:cs typeface="Times New Roman" pitchFamily="18" charset="0"/>
              </a:rPr>
              <a:t>Influence des constituants sur la qualité du béton</a:t>
            </a:r>
            <a:endParaRPr lang="fr-FR" dirty="0">
              <a:cs typeface="Times New Roman" pitchFamily="18" charset="0"/>
            </a:endParaRPr>
          </a:p>
        </p:txBody>
      </p:sp>
      <p:sp>
        <p:nvSpPr>
          <p:cNvPr id="44033" name="Rectangle 1"/>
          <p:cNvSpPr>
            <a:spLocks noChangeArrowheads="1"/>
          </p:cNvSpPr>
          <p:nvPr/>
        </p:nvSpPr>
        <p:spPr bwMode="auto">
          <a:xfrm>
            <a:off x="550841" y="1366091"/>
            <a:ext cx="3767771"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lvl="0" indent="180975" defTabSz="914400" rtl="0" eaLnBrk="1" fontAlgn="base" latinLnBrk="0" hangingPunct="1">
              <a:lnSpc>
                <a:spcPct val="100000"/>
              </a:lnSpc>
              <a:spcBef>
                <a:spcPct val="0"/>
              </a:spcBef>
              <a:spcAft>
                <a:spcPct val="0"/>
              </a:spcAft>
              <a:buClrTx/>
              <a:buSzTx/>
              <a:buFontTx/>
              <a:buNone/>
              <a:tabLst/>
            </a:pPr>
            <a:r>
              <a:rPr lang="fr-FR" b="1" cap="all" dirty="0" smtClean="0">
                <a:ln w="0"/>
                <a:effectLst>
                  <a:reflection blurRad="12700" stA="50000" endPos="50000" dist="5000" dir="5400000" sy="-100000" rotWithShape="0"/>
                </a:effectLst>
                <a:latin typeface="Times New Roman" pitchFamily="18" charset="0"/>
                <a:ea typeface="Times New Roman" pitchFamily="18" charset="0"/>
                <a:cs typeface="Times New Roman" pitchFamily="18" charset="0"/>
              </a:rPr>
              <a:t>1.</a:t>
            </a:r>
            <a:r>
              <a:rPr kumimoji="0" lang="fr-FR" b="1" i="0" u="none" strike="noStrike" cap="all" normalizeH="0" baseline="0" dirty="0" smtClean="0">
                <a:ln w="0"/>
                <a:effectLst>
                  <a:reflection blurRad="12700" stA="50000" endPos="50000" dist="5000" dir="5400000" sy="-100000" rotWithShape="0"/>
                </a:effectLst>
                <a:latin typeface="Times New Roman" pitchFamily="18" charset="0"/>
                <a:ea typeface="Times New Roman" pitchFamily="18" charset="0"/>
                <a:cs typeface="Times New Roman" pitchFamily="18" charset="0"/>
              </a:rPr>
              <a:t>Influence du ciment :</a:t>
            </a:r>
            <a:endParaRPr kumimoji="0" lang="fr-FR" b="1" i="0" u="none" strike="noStrike" cap="all" normalizeH="0" baseline="0" dirty="0" smtClean="0">
              <a:ln w="0"/>
              <a:effectLst>
                <a:reflection blurRad="12700" stA="50000" endPos="50000" dist="5000" dir="5400000" sy="-100000" rotWithShape="0"/>
              </a:effectLst>
              <a:latin typeface="Times New Roman" pitchFamily="18" charset="0"/>
              <a:cs typeface="Times New Roman" pitchFamily="18" charset="0"/>
            </a:endParaRPr>
          </a:p>
        </p:txBody>
      </p:sp>
      <p:sp>
        <p:nvSpPr>
          <p:cNvPr id="44034" name="Rectangle 2"/>
          <p:cNvSpPr>
            <a:spLocks noChangeArrowheads="1"/>
          </p:cNvSpPr>
          <p:nvPr/>
        </p:nvSpPr>
        <p:spPr bwMode="auto">
          <a:xfrm>
            <a:off x="220338" y="2379642"/>
            <a:ext cx="8449937"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On peut étudier l’influence des ciments selon leur quantité (dosage) et leur qualité.</a:t>
            </a:r>
            <a:endParaRPr kumimoji="0" lang="fr-FR" b="1"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44036" name="Object 4"/>
          <p:cNvGraphicFramePr>
            <a:graphicFrameLocks noChangeAspect="1"/>
          </p:cNvGraphicFramePr>
          <p:nvPr/>
        </p:nvGraphicFramePr>
        <p:xfrm>
          <a:off x="2842352" y="3927513"/>
          <a:ext cx="2511845" cy="798723"/>
        </p:xfrm>
        <a:graphic>
          <a:graphicData uri="http://schemas.openxmlformats.org/presentationml/2006/ole">
            <p:oleObj spid="_x0000_s44036" name="Équation" r:id="rId4" imgW="1397000" imgH="431800" progId="Equation.3">
              <p:embed/>
            </p:oleObj>
          </a:graphicData>
        </a:graphic>
      </p:graphicFrame>
      <p:graphicFrame>
        <p:nvGraphicFramePr>
          <p:cNvPr id="44035" name="Object 3"/>
          <p:cNvGraphicFramePr>
            <a:graphicFrameLocks noChangeAspect="1"/>
          </p:cNvGraphicFramePr>
          <p:nvPr/>
        </p:nvGraphicFramePr>
        <p:xfrm>
          <a:off x="0" y="885825"/>
          <a:ext cx="114300" cy="219075"/>
        </p:xfrm>
        <a:graphic>
          <a:graphicData uri="http://schemas.openxmlformats.org/presentationml/2006/ole">
            <p:oleObj spid="_x0000_s44035" name="Équation" r:id="rId5" imgW="114151" imgH="215619" progId="Equation.3">
              <p:embed/>
            </p:oleObj>
          </a:graphicData>
        </a:graphic>
      </p:graphicFrame>
      <p:sp>
        <p:nvSpPr>
          <p:cNvPr id="44037" name="Rectangle 5"/>
          <p:cNvSpPr>
            <a:spLocks noChangeArrowheads="1"/>
          </p:cNvSpPr>
          <p:nvPr/>
        </p:nvSpPr>
        <p:spPr bwMode="auto">
          <a:xfrm>
            <a:off x="330506" y="2798285"/>
            <a:ext cx="8372819" cy="12926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l"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La résistance du béton et son ouvrabilité sont proportionnels à la quantité de ciment (dosage).</a:t>
            </a:r>
            <a:endParaRPr kumimoji="0" lang="fr-FR"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80975" algn="l"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Ce qu’exprime la formule de DREUX : </a:t>
            </a:r>
            <a:endParaRPr kumimoji="0" lang="fr-FR"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80975"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039" name="Rectangle 7"/>
          <p:cNvSpPr>
            <a:spLocks noChangeArrowheads="1"/>
          </p:cNvSpPr>
          <p:nvPr/>
        </p:nvSpPr>
        <p:spPr bwMode="auto">
          <a:xfrm>
            <a:off x="319490" y="4924539"/>
            <a:ext cx="9144000"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l"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Avec :  </a:t>
            </a:r>
            <a:endParaRPr kumimoji="0" lang="fr-FR"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80975" algn="l"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a:t>
            </a:r>
            <a:r>
              <a:rPr kumimoji="0" lang="fr-FR" sz="20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CE</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classe vraie du ciment choisi à 28 jours.</a:t>
            </a:r>
            <a:endParaRPr kumimoji="0" lang="fr-FR"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80975" algn="l"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a:t>
            </a:r>
            <a:r>
              <a:rPr kumimoji="0" lang="fr-FR" sz="20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C</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résistance moyenne en compression du béton. On a généralement :   </a:t>
            </a:r>
          </a:p>
          <a:p>
            <a:pPr marL="0" marR="0" lvl="0" indent="180975" algn="l"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a:t>
            </a:r>
            <a:r>
              <a:rPr kumimoji="0" lang="fr-FR" sz="20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c</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1,15.f</a:t>
            </a:r>
            <a:r>
              <a:rPr kumimoji="0" lang="fr-FR" sz="20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c28</a:t>
            </a:r>
            <a:endPar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180975" algn="l"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G : coefficient granulaire qui dépend des granulats choisis.</a:t>
            </a:r>
            <a:r>
              <a:rPr kumimoji="0" lang="fr-FR" sz="2000" b="0" i="0" u="none" strike="noStrike" cap="none" normalizeH="0" baseline="0" dirty="0" smtClean="0">
                <a:ln>
                  <a:noFill/>
                </a:ln>
                <a:solidFill>
                  <a:schemeClr val="tx1"/>
                </a:solidFill>
                <a:effectLst/>
                <a:latin typeface="Times New Roman" pitchFamily="18" charset="0"/>
                <a:cs typeface="Times New Roman" pitchFamily="18" charset="0"/>
              </a:rPr>
              <a:t> </a:t>
            </a:r>
          </a:p>
        </p:txBody>
      </p:sp>
      <p:sp>
        <p:nvSpPr>
          <p:cNvPr id="11" name="Rectangle 10"/>
          <p:cNvSpPr/>
          <p:nvPr/>
        </p:nvSpPr>
        <p:spPr>
          <a:xfrm>
            <a:off x="599234" y="1812141"/>
            <a:ext cx="4389343" cy="400110"/>
          </a:xfrm>
          <a:prstGeom prst="rect">
            <a:avLst/>
          </a:prstGeom>
        </p:spPr>
        <p:txBody>
          <a:bodyPr wrap="none">
            <a:spAutoFit/>
          </a:bodyPr>
          <a:lstStyle/>
          <a:p>
            <a:r>
              <a:rPr lang="fr-FR" sz="2000" b="1" dirty="0" smtClean="0">
                <a:latin typeface="Times New Roman" pitchFamily="18" charset="0"/>
                <a:cs typeface="Times New Roman" pitchFamily="18" charset="0"/>
              </a:rPr>
              <a:t>1.1Influence de la quantité du ciment :</a:t>
            </a:r>
            <a:endParaRPr lang="fr-FR"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to="" calcmode="lin" valueType="num">
                                      <p:cBhvr>
                                        <p:cTn id="7" dur="1" fill="hold"/>
                                        <p:tgtEl>
                                          <p:spTgt spid="3"/>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4033"/>
                                        </p:tgtEl>
                                        <p:attrNameLst>
                                          <p:attrName>style.visibility</p:attrName>
                                        </p:attrNameLst>
                                      </p:cBhvr>
                                      <p:to>
                                        <p:strVal val="visible"/>
                                      </p:to>
                                    </p:set>
                                    <p:anim to="" calcmode="lin" valueType="num">
                                      <p:cBhvr>
                                        <p:cTn id="12" dur="1" fill="hold"/>
                                        <p:tgtEl>
                                          <p:spTgt spid="44033"/>
                                        </p:tgtEl>
                                        <p:attrNameLst>
                                          <p:attrName/>
                                        </p:attrNameLst>
                                      </p:cBhvr>
                                    </p:anim>
                                  </p:childTnLst>
                                </p:cTn>
                              </p:par>
                              <p:par>
                                <p:cTn id="13" presetID="24"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to="" calcmode="lin" valueType="num">
                                      <p:cBhvr>
                                        <p:cTn id="15" dur="1" fill="hold"/>
                                        <p:tgtEl>
                                          <p:spTgt spid="11"/>
                                        </p:tgtEl>
                                        <p:attrNameLst>
                                          <p:attrName/>
                                        </p:attrNameLst>
                                      </p:cBhvr>
                                    </p:anim>
                                  </p:childTnLst>
                                </p:cTn>
                              </p:par>
                              <p:par>
                                <p:cTn id="16" presetID="24" presetClass="entr" presetSubtype="0" fill="hold" grpId="0" nodeType="withEffect">
                                  <p:stCondLst>
                                    <p:cond delay="0"/>
                                  </p:stCondLst>
                                  <p:childTnLst>
                                    <p:set>
                                      <p:cBhvr>
                                        <p:cTn id="17" dur="1" fill="hold">
                                          <p:stCondLst>
                                            <p:cond delay="0"/>
                                          </p:stCondLst>
                                        </p:cTn>
                                        <p:tgtEl>
                                          <p:spTgt spid="44034"/>
                                        </p:tgtEl>
                                        <p:attrNameLst>
                                          <p:attrName>style.visibility</p:attrName>
                                        </p:attrNameLst>
                                      </p:cBhvr>
                                      <p:to>
                                        <p:strVal val="visible"/>
                                      </p:to>
                                    </p:set>
                                    <p:anim to="" calcmode="lin" valueType="num">
                                      <p:cBhvr>
                                        <p:cTn id="18" dur="1" fill="hold"/>
                                        <p:tgtEl>
                                          <p:spTgt spid="44034"/>
                                        </p:tgtEl>
                                        <p:attrNameLst>
                                          <p:attrName/>
                                        </p:attrNameLst>
                                      </p:cBhvr>
                                    </p:anim>
                                  </p:childTnLst>
                                </p:cTn>
                              </p:par>
                              <p:par>
                                <p:cTn id="19" presetID="24" presetClass="entr" presetSubtype="0" fill="hold" grpId="0" nodeType="withEffect">
                                  <p:stCondLst>
                                    <p:cond delay="0"/>
                                  </p:stCondLst>
                                  <p:childTnLst>
                                    <p:set>
                                      <p:cBhvr>
                                        <p:cTn id="20" dur="1" fill="hold">
                                          <p:stCondLst>
                                            <p:cond delay="0"/>
                                          </p:stCondLst>
                                        </p:cTn>
                                        <p:tgtEl>
                                          <p:spTgt spid="44037"/>
                                        </p:tgtEl>
                                        <p:attrNameLst>
                                          <p:attrName>style.visibility</p:attrName>
                                        </p:attrNameLst>
                                      </p:cBhvr>
                                      <p:to>
                                        <p:strVal val="visible"/>
                                      </p:to>
                                    </p:set>
                                    <p:anim to="" calcmode="lin" valueType="num">
                                      <p:cBhvr>
                                        <p:cTn id="21" dur="1" fill="hold"/>
                                        <p:tgtEl>
                                          <p:spTgt spid="44037"/>
                                        </p:tgtEl>
                                        <p:attrNameLst>
                                          <p:attrName/>
                                        </p:attrNameLst>
                                      </p:cBhvr>
                                    </p:anim>
                                  </p:childTnLst>
                                </p:cTn>
                              </p:par>
                              <p:par>
                                <p:cTn id="22" presetID="24" presetClass="entr" presetSubtype="0" fill="hold" nodeType="withEffect">
                                  <p:stCondLst>
                                    <p:cond delay="0"/>
                                  </p:stCondLst>
                                  <p:childTnLst>
                                    <p:set>
                                      <p:cBhvr>
                                        <p:cTn id="23" dur="1" fill="hold">
                                          <p:stCondLst>
                                            <p:cond delay="0"/>
                                          </p:stCondLst>
                                        </p:cTn>
                                        <p:tgtEl>
                                          <p:spTgt spid="44036"/>
                                        </p:tgtEl>
                                        <p:attrNameLst>
                                          <p:attrName>style.visibility</p:attrName>
                                        </p:attrNameLst>
                                      </p:cBhvr>
                                      <p:to>
                                        <p:strVal val="visible"/>
                                      </p:to>
                                    </p:set>
                                    <p:anim to="" calcmode="lin" valueType="num">
                                      <p:cBhvr>
                                        <p:cTn id="24" dur="1" fill="hold"/>
                                        <p:tgtEl>
                                          <p:spTgt spid="44036"/>
                                        </p:tgtEl>
                                        <p:attrNameLst>
                                          <p:attrName/>
                                        </p:attrNameLst>
                                      </p:cBhvr>
                                    </p:anim>
                                  </p:childTnLst>
                                </p:cTn>
                              </p:par>
                              <p:par>
                                <p:cTn id="25" presetID="24" presetClass="entr" presetSubtype="0" fill="hold" grpId="0" nodeType="withEffect">
                                  <p:stCondLst>
                                    <p:cond delay="0"/>
                                  </p:stCondLst>
                                  <p:childTnLst>
                                    <p:set>
                                      <p:cBhvr>
                                        <p:cTn id="26" dur="1" fill="hold">
                                          <p:stCondLst>
                                            <p:cond delay="0"/>
                                          </p:stCondLst>
                                        </p:cTn>
                                        <p:tgtEl>
                                          <p:spTgt spid="44039"/>
                                        </p:tgtEl>
                                        <p:attrNameLst>
                                          <p:attrName>style.visibility</p:attrName>
                                        </p:attrNameLst>
                                      </p:cBhvr>
                                      <p:to>
                                        <p:strVal val="visible"/>
                                      </p:to>
                                    </p:set>
                                    <p:anim to="" calcmode="lin" valueType="num">
                                      <p:cBhvr>
                                        <p:cTn id="27" dur="1" fill="hold"/>
                                        <p:tgtEl>
                                          <p:spTgt spid="4403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4033" grpId="0"/>
      <p:bldP spid="44034" grpId="0"/>
      <p:bldP spid="44037" grpId="0"/>
      <p:bldP spid="44039"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smtClean="0"/>
              <a:t>Influence des constituants sur la qualité du béton</a:t>
            </a:r>
            <a:endParaRPr lang="fr-FR" dirty="0"/>
          </a:p>
        </p:txBody>
      </p:sp>
      <p:pic>
        <p:nvPicPr>
          <p:cNvPr id="5" name="Picture 4"/>
          <p:cNvPicPr>
            <a:picLocks noChangeAspect="1"/>
          </p:cNvPicPr>
          <p:nvPr/>
        </p:nvPicPr>
        <p:blipFill>
          <a:blip r:embed="rId2"/>
          <a:stretch>
            <a:fillRect/>
          </a:stretch>
        </p:blipFill>
        <p:spPr>
          <a:xfrm>
            <a:off x="0" y="1255713"/>
            <a:ext cx="9144000" cy="5602287"/>
          </a:xfrm>
          <a:prstGeom prst="rect">
            <a:avLst/>
          </a:prstGeom>
        </p:spPr>
      </p:pic>
      <p:pic>
        <p:nvPicPr>
          <p:cNvPr id="131073" name="Picture 1"/>
          <p:cNvPicPr>
            <a:picLocks noChangeAspect="1" noChangeArrowheads="1"/>
          </p:cNvPicPr>
          <p:nvPr/>
        </p:nvPicPr>
        <p:blipFill>
          <a:blip r:embed="rId3"/>
          <a:srcRect/>
          <a:stretch>
            <a:fillRect/>
          </a:stretch>
        </p:blipFill>
        <p:spPr bwMode="auto">
          <a:xfrm>
            <a:off x="2456767" y="2908453"/>
            <a:ext cx="3609975" cy="3095625"/>
          </a:xfrm>
          <a:prstGeom prst="rect">
            <a:avLst/>
          </a:prstGeom>
          <a:noFill/>
          <a:ln w="9525">
            <a:noFill/>
            <a:miter lim="800000"/>
            <a:headEnd/>
            <a:tailEnd/>
          </a:ln>
        </p:spPr>
      </p:pic>
      <p:sp>
        <p:nvSpPr>
          <p:cNvPr id="131074" name="Rectangle 2"/>
          <p:cNvSpPr>
            <a:spLocks noChangeArrowheads="1"/>
          </p:cNvSpPr>
          <p:nvPr/>
        </p:nvSpPr>
        <p:spPr bwMode="auto">
          <a:xfrm>
            <a:off x="2302527" y="6048261"/>
            <a:ext cx="3646583"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0" eaLnBrk="1" fontAlgn="base" latinLnBrk="0" hangingPunct="1">
              <a:lnSpc>
                <a:spcPct val="100000"/>
              </a:lnSpc>
              <a:spcBef>
                <a:spcPct val="0"/>
              </a:spcBef>
              <a:spcAft>
                <a:spcPct val="0"/>
              </a:spcAft>
              <a:buClrTx/>
              <a:buSzTx/>
              <a:buFontTx/>
              <a:buNone/>
              <a:tabLst>
                <a:tab pos="1257300" algn="l"/>
                <a:tab pos="2835275" algn="ctr"/>
              </a:tabLst>
            </a:pP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Influence de la nature du ciment</a:t>
            </a:r>
            <a:endParaRPr kumimoji="0" lang="fr-FR" b="1"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31075" name="Picture 3"/>
          <p:cNvPicPr>
            <a:picLocks noChangeAspect="1" noChangeArrowheads="1"/>
          </p:cNvPicPr>
          <p:nvPr/>
        </p:nvPicPr>
        <p:blipFill>
          <a:blip r:embed="rId4"/>
          <a:srcRect/>
          <a:stretch>
            <a:fillRect/>
          </a:stretch>
        </p:blipFill>
        <p:spPr bwMode="auto">
          <a:xfrm>
            <a:off x="2478807" y="2093205"/>
            <a:ext cx="3609975" cy="3686175"/>
          </a:xfrm>
          <a:prstGeom prst="rect">
            <a:avLst/>
          </a:prstGeom>
          <a:noFill/>
          <a:ln w="9525">
            <a:noFill/>
            <a:miter lim="800000"/>
            <a:headEnd/>
            <a:tailEnd/>
          </a:ln>
        </p:spPr>
      </p:pic>
      <p:sp>
        <p:nvSpPr>
          <p:cNvPr id="8" name="Rectangle 7"/>
          <p:cNvSpPr/>
          <p:nvPr/>
        </p:nvSpPr>
        <p:spPr>
          <a:xfrm>
            <a:off x="2455777" y="6028454"/>
            <a:ext cx="3778599" cy="458074"/>
          </a:xfrm>
          <a:prstGeom prst="rect">
            <a:avLst/>
          </a:prstGeom>
        </p:spPr>
        <p:txBody>
          <a:bodyPr wrap="none">
            <a:spAutoFit/>
          </a:bodyPr>
          <a:lstStyle/>
          <a:p>
            <a:pPr lvl="0" indent="180975" algn="justLow" eaLnBrk="0" fontAlgn="base" hangingPunct="0">
              <a:lnSpc>
                <a:spcPct val="150000"/>
              </a:lnSpc>
              <a:spcBef>
                <a:spcPct val="0"/>
              </a:spcBef>
              <a:spcAft>
                <a:spcPct val="0"/>
              </a:spcAft>
              <a:tabLst>
                <a:tab pos="5600700" algn="l"/>
              </a:tabLst>
            </a:pPr>
            <a:r>
              <a:rPr lang="fr-FR" b="1" dirty="0" smtClean="0">
                <a:latin typeface="Times New Roman" pitchFamily="18" charset="0"/>
                <a:ea typeface="Times New Roman" pitchFamily="18" charset="0"/>
                <a:cs typeface="Times New Roman" pitchFamily="18" charset="0"/>
              </a:rPr>
              <a:t>Influence de la finesse des ciments.</a:t>
            </a:r>
          </a:p>
        </p:txBody>
      </p:sp>
      <p:sp>
        <p:nvSpPr>
          <p:cNvPr id="9" name="Rectangle 8"/>
          <p:cNvSpPr/>
          <p:nvPr/>
        </p:nvSpPr>
        <p:spPr>
          <a:xfrm>
            <a:off x="776688" y="1417099"/>
            <a:ext cx="5877499" cy="923330"/>
          </a:xfrm>
          <a:prstGeom prst="rect">
            <a:avLst/>
          </a:prstGeom>
        </p:spPr>
        <p:txBody>
          <a:bodyPr wrap="square">
            <a:spAutoFit/>
          </a:bodyPr>
          <a:lstStyle/>
          <a:p>
            <a:pPr lvl="0" indent="180975" algn="justLow" eaLnBrk="0" fontAlgn="base" hangingPunct="0">
              <a:lnSpc>
                <a:spcPct val="150000"/>
              </a:lnSpc>
              <a:spcBef>
                <a:spcPct val="0"/>
              </a:spcBef>
              <a:spcAft>
                <a:spcPct val="0"/>
              </a:spcAft>
              <a:tabLst>
                <a:tab pos="5600700" algn="l"/>
              </a:tabLst>
            </a:pPr>
            <a:r>
              <a:rPr lang="fr-FR" b="1" dirty="0" smtClean="0">
                <a:latin typeface="Times New Roman" pitchFamily="18" charset="0"/>
                <a:ea typeface="Times New Roman" pitchFamily="18" charset="0"/>
                <a:cs typeface="Times New Roman" pitchFamily="18" charset="0"/>
              </a:rPr>
              <a:t>1.2. Influence des différentes qualités du ciment :</a:t>
            </a:r>
            <a:endParaRPr lang="fr-FR" dirty="0" smtClean="0">
              <a:latin typeface="Times New Roman" pitchFamily="18" charset="0"/>
              <a:cs typeface="Times New Roman" pitchFamily="18" charset="0"/>
            </a:endParaRPr>
          </a:p>
          <a:p>
            <a:pPr lvl="0" indent="180975" algn="justLow" eaLnBrk="0" fontAlgn="base" hangingPunct="0">
              <a:lnSpc>
                <a:spcPct val="150000"/>
              </a:lnSpc>
              <a:spcBef>
                <a:spcPct val="0"/>
              </a:spcBef>
              <a:spcAft>
                <a:spcPct val="0"/>
              </a:spcAft>
              <a:tabLst>
                <a:tab pos="5600700" algn="l"/>
              </a:tabLst>
            </a:pPr>
            <a:r>
              <a:rPr lang="fr-FR" b="1" dirty="0" smtClean="0">
                <a:latin typeface="Times New Roman" pitchFamily="18" charset="0"/>
                <a:ea typeface="Times New Roman" pitchFamily="18" charset="0"/>
                <a:cs typeface="Times New Roman" pitchFamily="18" charset="0"/>
              </a:rPr>
              <a:t>1.2.1. Nature ou type du ciment : </a:t>
            </a:r>
          </a:p>
        </p:txBody>
      </p:sp>
      <p:sp>
        <p:nvSpPr>
          <p:cNvPr id="10" name="Rectangle 9"/>
          <p:cNvSpPr/>
          <p:nvPr/>
        </p:nvSpPr>
        <p:spPr>
          <a:xfrm>
            <a:off x="655503" y="1873487"/>
            <a:ext cx="8224092" cy="3831818"/>
          </a:xfrm>
          <a:prstGeom prst="rect">
            <a:avLst/>
          </a:prstGeom>
        </p:spPr>
        <p:txBody>
          <a:bodyPr wrap="square">
            <a:spAutoFit/>
          </a:bodyPr>
          <a:lstStyle/>
          <a:p>
            <a:pPr lvl="0" indent="180975" algn="justLow" eaLnBrk="0" fontAlgn="base" hangingPunct="0">
              <a:lnSpc>
                <a:spcPct val="150000"/>
              </a:lnSpc>
              <a:spcBef>
                <a:spcPct val="0"/>
              </a:spcBef>
              <a:spcAft>
                <a:spcPct val="0"/>
              </a:spcAft>
              <a:tabLst>
                <a:tab pos="5600700" algn="l"/>
              </a:tabLst>
            </a:pPr>
            <a:r>
              <a:rPr lang="fr-FR" b="1" dirty="0" smtClean="0">
                <a:latin typeface="Times New Roman" pitchFamily="18" charset="0"/>
                <a:ea typeface="Times New Roman" pitchFamily="18" charset="0"/>
                <a:cs typeface="Times New Roman" pitchFamily="18" charset="0"/>
              </a:rPr>
              <a:t>1.2.2. Classe de résistance : </a:t>
            </a:r>
            <a:endParaRPr lang="fr-FR" dirty="0" smtClean="0">
              <a:latin typeface="Times New Roman" pitchFamily="18" charset="0"/>
              <a:cs typeface="Times New Roman" pitchFamily="18" charset="0"/>
            </a:endParaRPr>
          </a:p>
          <a:p>
            <a:pPr lvl="0" indent="180975" algn="justLow" eaLnBrk="0" fontAlgn="base" hangingPunct="0">
              <a:lnSpc>
                <a:spcPct val="150000"/>
              </a:lnSpc>
              <a:spcBef>
                <a:spcPct val="0"/>
              </a:spcBef>
              <a:spcAft>
                <a:spcPct val="0"/>
              </a:spcAft>
              <a:tabLst>
                <a:tab pos="5600700" algn="l"/>
              </a:tabLst>
            </a:pPr>
            <a:r>
              <a:rPr lang="fr-FR" dirty="0" smtClean="0">
                <a:latin typeface="Times New Roman" pitchFamily="18" charset="0"/>
                <a:ea typeface="Times New Roman" pitchFamily="18" charset="0"/>
                <a:cs typeface="Times New Roman" pitchFamily="18" charset="0"/>
              </a:rPr>
              <a:t>La résistance à la compression d’un béton conservé à 20°C est proportionnelle à la résistance normale du ciment.</a:t>
            </a:r>
            <a:endParaRPr lang="fr-FR" dirty="0" smtClean="0">
              <a:latin typeface="Times New Roman" pitchFamily="18" charset="0"/>
              <a:cs typeface="Times New Roman" pitchFamily="18" charset="0"/>
            </a:endParaRPr>
          </a:p>
          <a:p>
            <a:pPr lvl="0" indent="180975" algn="justLow" eaLnBrk="0" fontAlgn="base" hangingPunct="0">
              <a:lnSpc>
                <a:spcPct val="150000"/>
              </a:lnSpc>
              <a:spcBef>
                <a:spcPct val="0"/>
              </a:spcBef>
              <a:spcAft>
                <a:spcPct val="0"/>
              </a:spcAft>
              <a:tabLst>
                <a:tab pos="5600700" algn="l"/>
              </a:tabLst>
            </a:pPr>
            <a:r>
              <a:rPr lang="fr-FR" dirty="0" smtClean="0">
                <a:latin typeface="Times New Roman" pitchFamily="18" charset="0"/>
                <a:ea typeface="Times New Roman" pitchFamily="18" charset="0"/>
                <a:cs typeface="Times New Roman" pitchFamily="18" charset="0"/>
              </a:rPr>
              <a:t>Et encore d’après la relation de DREUX, cité précédemment, on confirme cette proportionnalité entre la classe de résistance du ciment et la résistance caractéristique du béton .   </a:t>
            </a:r>
            <a:endParaRPr lang="fr-FR" dirty="0" smtClean="0">
              <a:latin typeface="Times New Roman" pitchFamily="18" charset="0"/>
              <a:cs typeface="Times New Roman" pitchFamily="18" charset="0"/>
            </a:endParaRPr>
          </a:p>
          <a:p>
            <a:pPr lvl="0" indent="180975" algn="justLow" eaLnBrk="0" fontAlgn="base" hangingPunct="0">
              <a:lnSpc>
                <a:spcPct val="150000"/>
              </a:lnSpc>
              <a:spcBef>
                <a:spcPct val="0"/>
              </a:spcBef>
              <a:spcAft>
                <a:spcPct val="0"/>
              </a:spcAft>
              <a:tabLst>
                <a:tab pos="5600700" algn="l"/>
              </a:tabLst>
            </a:pPr>
            <a:r>
              <a:rPr lang="fr-FR" b="1" dirty="0" smtClean="0">
                <a:latin typeface="Times New Roman" pitchFamily="18" charset="0"/>
                <a:ea typeface="Times New Roman" pitchFamily="18" charset="0"/>
                <a:cs typeface="Times New Roman" pitchFamily="18" charset="0"/>
              </a:rPr>
              <a:t>1.2.3. Temps de début de prise : </a:t>
            </a:r>
            <a:endParaRPr lang="fr-FR" dirty="0" smtClean="0">
              <a:latin typeface="Times New Roman" pitchFamily="18" charset="0"/>
              <a:cs typeface="Times New Roman" pitchFamily="18" charset="0"/>
            </a:endParaRPr>
          </a:p>
          <a:p>
            <a:pPr lvl="0" indent="180975" algn="justLow" eaLnBrk="0" fontAlgn="base" hangingPunct="0">
              <a:lnSpc>
                <a:spcPct val="150000"/>
              </a:lnSpc>
              <a:spcBef>
                <a:spcPct val="0"/>
              </a:spcBef>
              <a:spcAft>
                <a:spcPct val="0"/>
              </a:spcAft>
              <a:tabLst>
                <a:tab pos="5600700" algn="l"/>
              </a:tabLst>
            </a:pPr>
            <a:r>
              <a:rPr lang="fr-FR" dirty="0" smtClean="0">
                <a:latin typeface="Times New Roman" pitchFamily="18" charset="0"/>
                <a:ea typeface="Times New Roman" pitchFamily="18" charset="0"/>
                <a:cs typeface="Times New Roman" pitchFamily="18" charset="0"/>
              </a:rPr>
              <a:t>Temps de prise, mesuré à 20°C, est en relation directe avec la durée pendant laquelle un béton, à la même température, pourrait être transporté et mis en place .</a:t>
            </a:r>
            <a:endParaRPr lang="fr-FR" dirty="0"/>
          </a:p>
        </p:txBody>
      </p:sp>
      <p:sp>
        <p:nvSpPr>
          <p:cNvPr id="11" name="Rectangle 10"/>
          <p:cNvSpPr/>
          <p:nvPr/>
        </p:nvSpPr>
        <p:spPr>
          <a:xfrm>
            <a:off x="583894" y="1566586"/>
            <a:ext cx="8102906" cy="4662815"/>
          </a:xfrm>
          <a:prstGeom prst="rect">
            <a:avLst/>
          </a:prstGeom>
        </p:spPr>
        <p:txBody>
          <a:bodyPr wrap="square">
            <a:spAutoFit/>
          </a:bodyPr>
          <a:lstStyle/>
          <a:p>
            <a:pPr lvl="0" indent="180975" algn="justLow" eaLnBrk="0" fontAlgn="base" hangingPunct="0">
              <a:lnSpc>
                <a:spcPct val="150000"/>
              </a:lnSpc>
              <a:spcBef>
                <a:spcPct val="0"/>
              </a:spcBef>
              <a:spcAft>
                <a:spcPct val="0"/>
              </a:spcAft>
              <a:tabLst>
                <a:tab pos="5600700" algn="l"/>
              </a:tabLst>
            </a:pPr>
            <a:r>
              <a:rPr lang="fr-FR" b="1" dirty="0" smtClean="0">
                <a:latin typeface="Times New Roman" pitchFamily="18" charset="0"/>
                <a:ea typeface="Times New Roman" pitchFamily="18" charset="0"/>
                <a:cs typeface="Times New Roman" pitchFamily="18" charset="0"/>
              </a:rPr>
              <a:t>1.2.5. Teneur limite en sulfates :</a:t>
            </a:r>
            <a:r>
              <a:rPr lang="fr-FR" dirty="0" smtClean="0">
                <a:latin typeface="Times New Roman" pitchFamily="18" charset="0"/>
                <a:ea typeface="Times New Roman" pitchFamily="18" charset="0"/>
                <a:cs typeface="Times New Roman" pitchFamily="18" charset="0"/>
              </a:rPr>
              <a:t> </a:t>
            </a:r>
            <a:endParaRPr lang="fr-FR" dirty="0" smtClean="0">
              <a:latin typeface="Times New Roman" pitchFamily="18" charset="0"/>
              <a:cs typeface="Times New Roman" pitchFamily="18" charset="0"/>
            </a:endParaRPr>
          </a:p>
          <a:p>
            <a:pPr lvl="0" indent="180975" algn="justLow" eaLnBrk="0" fontAlgn="base" hangingPunct="0">
              <a:lnSpc>
                <a:spcPct val="150000"/>
              </a:lnSpc>
              <a:spcBef>
                <a:spcPct val="0"/>
              </a:spcBef>
              <a:spcAft>
                <a:spcPct val="0"/>
              </a:spcAft>
              <a:tabLst>
                <a:tab pos="5600700" algn="l"/>
              </a:tabLst>
            </a:pPr>
            <a:r>
              <a:rPr lang="fr-FR" dirty="0" smtClean="0">
                <a:latin typeface="Times New Roman" pitchFamily="18" charset="0"/>
                <a:ea typeface="Times New Roman" pitchFamily="18" charset="0"/>
                <a:cs typeface="Times New Roman" pitchFamily="18" charset="0"/>
              </a:rPr>
              <a:t>Un excès d’ions sulfates peut provoquer des gonflements par réactions tardives     (après prise) avec l’aluminate tricalcique .   </a:t>
            </a:r>
            <a:endParaRPr lang="fr-FR" dirty="0" smtClean="0">
              <a:latin typeface="Times New Roman" pitchFamily="18" charset="0"/>
              <a:cs typeface="Times New Roman" pitchFamily="18" charset="0"/>
            </a:endParaRPr>
          </a:p>
          <a:p>
            <a:pPr lvl="0" indent="180975" algn="justLow" eaLnBrk="0" fontAlgn="base" hangingPunct="0">
              <a:lnSpc>
                <a:spcPct val="150000"/>
              </a:lnSpc>
              <a:spcBef>
                <a:spcPct val="0"/>
              </a:spcBef>
              <a:spcAft>
                <a:spcPct val="0"/>
              </a:spcAft>
              <a:tabLst>
                <a:tab pos="5600700" algn="l"/>
              </a:tabLst>
            </a:pPr>
            <a:r>
              <a:rPr lang="fr-FR" b="1" dirty="0" smtClean="0">
                <a:latin typeface="Times New Roman" pitchFamily="18" charset="0"/>
                <a:ea typeface="Times New Roman" pitchFamily="18" charset="0"/>
                <a:cs typeface="Times New Roman" pitchFamily="18" charset="0"/>
              </a:rPr>
              <a:t>III.2.2.6. Indice d’hydraulicité :</a:t>
            </a:r>
            <a:r>
              <a:rPr lang="fr-FR" dirty="0" smtClean="0">
                <a:latin typeface="Times New Roman" pitchFamily="18" charset="0"/>
                <a:ea typeface="Times New Roman" pitchFamily="18" charset="0"/>
                <a:cs typeface="Times New Roman" pitchFamily="18" charset="0"/>
              </a:rPr>
              <a:t> </a:t>
            </a:r>
            <a:endParaRPr lang="fr-FR" dirty="0" smtClean="0">
              <a:latin typeface="Times New Roman" pitchFamily="18" charset="0"/>
              <a:cs typeface="Times New Roman" pitchFamily="18" charset="0"/>
            </a:endParaRPr>
          </a:p>
          <a:p>
            <a:pPr lvl="0" indent="180975" algn="justLow" eaLnBrk="0" fontAlgn="base" hangingPunct="0">
              <a:lnSpc>
                <a:spcPct val="150000"/>
              </a:lnSpc>
              <a:spcBef>
                <a:spcPct val="0"/>
              </a:spcBef>
              <a:spcAft>
                <a:spcPct val="0"/>
              </a:spcAft>
              <a:tabLst>
                <a:tab pos="5600700" algn="l"/>
              </a:tabLst>
            </a:pPr>
            <a:r>
              <a:rPr lang="fr-FR" dirty="0" smtClean="0">
                <a:latin typeface="Times New Roman" pitchFamily="18" charset="0"/>
                <a:ea typeface="Times New Roman" pitchFamily="18" charset="0"/>
                <a:cs typeface="Times New Roman" pitchFamily="18" charset="0"/>
              </a:rPr>
              <a:t>La résistance chimique des ciments est d'autant meilleure que leur indice d'hydraulicité est plus élevé, d’où une résistance en compression du béton plus importante [1].</a:t>
            </a:r>
            <a:endParaRPr lang="fr-FR" dirty="0" smtClean="0">
              <a:latin typeface="Times New Roman" pitchFamily="18" charset="0"/>
              <a:cs typeface="Times New Roman" pitchFamily="18" charset="0"/>
            </a:endParaRPr>
          </a:p>
          <a:p>
            <a:pPr lvl="0" indent="180975" algn="justLow" eaLnBrk="0" fontAlgn="base" hangingPunct="0">
              <a:lnSpc>
                <a:spcPct val="150000"/>
              </a:lnSpc>
              <a:spcBef>
                <a:spcPct val="0"/>
              </a:spcBef>
              <a:spcAft>
                <a:spcPct val="0"/>
              </a:spcAft>
              <a:tabLst>
                <a:tab pos="5600700" algn="l"/>
              </a:tabLst>
            </a:pPr>
            <a:r>
              <a:rPr lang="fr-FR" b="1" dirty="0" smtClean="0">
                <a:latin typeface="Times New Roman" pitchFamily="18" charset="0"/>
                <a:ea typeface="Times New Roman" pitchFamily="18" charset="0"/>
                <a:cs typeface="Times New Roman" pitchFamily="18" charset="0"/>
              </a:rPr>
              <a:t>III.3. Influence des eaux :</a:t>
            </a:r>
            <a:endParaRPr lang="fr-FR" dirty="0" smtClean="0">
              <a:latin typeface="Times New Roman" pitchFamily="18" charset="0"/>
              <a:cs typeface="Times New Roman" pitchFamily="18" charset="0"/>
            </a:endParaRPr>
          </a:p>
          <a:p>
            <a:pPr lvl="0" indent="180975" algn="justLow" eaLnBrk="0" fontAlgn="base" hangingPunct="0">
              <a:lnSpc>
                <a:spcPct val="150000"/>
              </a:lnSpc>
              <a:spcBef>
                <a:spcPct val="0"/>
              </a:spcBef>
              <a:spcAft>
                <a:spcPct val="0"/>
              </a:spcAft>
              <a:tabLst>
                <a:tab pos="5600700" algn="l"/>
              </a:tabLst>
            </a:pPr>
            <a:r>
              <a:rPr lang="fr-FR" dirty="0" smtClean="0">
                <a:latin typeface="Times New Roman" pitchFamily="18" charset="0"/>
                <a:ea typeface="Times New Roman" pitchFamily="18" charset="0"/>
                <a:cs typeface="Times New Roman" pitchFamily="18" charset="0"/>
              </a:rPr>
              <a:t>L’eau influe principalement sur l’ouvrabilité du béton surtout en terme de quantité. En terme de qualité, on s’intéresse surtout aux influences des impuretés que l’on peut rencontrer dans les eaux.</a:t>
            </a:r>
            <a:endParaRPr lang="fr-FR" dirty="0" smtClean="0">
              <a:latin typeface="Times New Roman" pitchFamily="18" charset="0"/>
              <a:cs typeface="Times New Roman" pitchFamily="18" charset="0"/>
            </a:endParaRPr>
          </a:p>
        </p:txBody>
      </p:sp>
      <p:sp>
        <p:nvSpPr>
          <p:cNvPr id="12" name="Rectangle 11"/>
          <p:cNvSpPr/>
          <p:nvPr/>
        </p:nvSpPr>
        <p:spPr>
          <a:xfrm>
            <a:off x="633468" y="1561855"/>
            <a:ext cx="7893587" cy="4662815"/>
          </a:xfrm>
          <a:prstGeom prst="rect">
            <a:avLst/>
          </a:prstGeom>
        </p:spPr>
        <p:txBody>
          <a:bodyPr wrap="square">
            <a:spAutoFit/>
          </a:bodyPr>
          <a:lstStyle/>
          <a:p>
            <a:pPr lvl="0" indent="180975" algn="justLow" eaLnBrk="0" fontAlgn="base" hangingPunct="0">
              <a:lnSpc>
                <a:spcPct val="150000"/>
              </a:lnSpc>
              <a:spcBef>
                <a:spcPct val="0"/>
              </a:spcBef>
              <a:spcAft>
                <a:spcPct val="0"/>
              </a:spcAft>
              <a:tabLst>
                <a:tab pos="5600700" algn="l"/>
              </a:tabLst>
            </a:pPr>
            <a:r>
              <a:rPr lang="fr-FR" b="1" dirty="0" smtClean="0">
                <a:latin typeface="Times New Roman" pitchFamily="18" charset="0"/>
                <a:ea typeface="Times New Roman" pitchFamily="18" charset="0"/>
                <a:cs typeface="Times New Roman" pitchFamily="18" charset="0"/>
              </a:rPr>
              <a:t>3.1. Influence de la quantité d’eau E :</a:t>
            </a:r>
            <a:r>
              <a:rPr lang="fr-FR" dirty="0" smtClean="0">
                <a:latin typeface="Times New Roman" pitchFamily="18" charset="0"/>
                <a:ea typeface="Times New Roman" pitchFamily="18" charset="0"/>
                <a:cs typeface="Times New Roman" pitchFamily="18" charset="0"/>
              </a:rPr>
              <a:t> </a:t>
            </a:r>
            <a:endParaRPr lang="fr-FR" dirty="0" smtClean="0">
              <a:latin typeface="Times New Roman" pitchFamily="18" charset="0"/>
              <a:cs typeface="Times New Roman" pitchFamily="18" charset="0"/>
            </a:endParaRPr>
          </a:p>
          <a:p>
            <a:pPr lvl="0" indent="180975" algn="justLow" eaLnBrk="0" fontAlgn="base" hangingPunct="0">
              <a:lnSpc>
                <a:spcPct val="150000"/>
              </a:lnSpc>
              <a:spcBef>
                <a:spcPct val="0"/>
              </a:spcBef>
              <a:spcAft>
                <a:spcPct val="0"/>
              </a:spcAft>
              <a:tabLst>
                <a:tab pos="5600700" algn="l"/>
              </a:tabLst>
            </a:pPr>
            <a:r>
              <a:rPr lang="fr-FR" dirty="0" smtClean="0">
                <a:latin typeface="Times New Roman" pitchFamily="18" charset="0"/>
                <a:ea typeface="Times New Roman" pitchFamily="18" charset="0"/>
                <a:cs typeface="Times New Roman" pitchFamily="18" charset="0"/>
              </a:rPr>
              <a:t>C’est tout à fait clair que l’augmentation de l’eau fait augmenter les différents paramètres de la consistance et de l’ouvrabilité (affaissement au cône d’Abrams, étalement à la table à secousse, temps d’écoulement au maniabilimétre,…).</a:t>
            </a:r>
            <a:endParaRPr lang="fr-FR" dirty="0" smtClean="0">
              <a:latin typeface="Times New Roman" pitchFamily="18" charset="0"/>
              <a:cs typeface="Times New Roman" pitchFamily="18" charset="0"/>
            </a:endParaRPr>
          </a:p>
          <a:p>
            <a:pPr lvl="0" indent="180975" algn="justLow" eaLnBrk="0" fontAlgn="base" hangingPunct="0">
              <a:lnSpc>
                <a:spcPct val="150000"/>
              </a:lnSpc>
              <a:spcBef>
                <a:spcPct val="0"/>
              </a:spcBef>
              <a:spcAft>
                <a:spcPct val="0"/>
              </a:spcAft>
              <a:tabLst>
                <a:tab pos="5600700" algn="l"/>
              </a:tabLst>
            </a:pPr>
            <a:r>
              <a:rPr lang="fr-FR" dirty="0" smtClean="0">
                <a:latin typeface="Times New Roman" pitchFamily="18" charset="0"/>
                <a:ea typeface="Times New Roman" pitchFamily="18" charset="0"/>
                <a:cs typeface="Times New Roman" pitchFamily="18" charset="0"/>
              </a:rPr>
              <a:t>La quantité d’eau n’influence pas seulement le béton frais, mais encore le béton durci. Ce qui a été démontré par DREUX par la formule vue précédemment dans l’influence du ciment cette formule indique la proportionnalité inverse entre la quantité d’eau E et la résistance caractéristique R</a:t>
            </a:r>
            <a:r>
              <a:rPr lang="fr-FR" baseline="-30000" dirty="0" smtClean="0">
                <a:latin typeface="Times New Roman" pitchFamily="18" charset="0"/>
                <a:ea typeface="Times New Roman" pitchFamily="18" charset="0"/>
                <a:cs typeface="Times New Roman" pitchFamily="18" charset="0"/>
              </a:rPr>
              <a:t>c</a:t>
            </a:r>
            <a:r>
              <a:rPr lang="fr-FR" dirty="0" smtClean="0">
                <a:latin typeface="Times New Roman" pitchFamily="18" charset="0"/>
                <a:ea typeface="Times New Roman" pitchFamily="18" charset="0"/>
                <a:cs typeface="Times New Roman" pitchFamily="18" charset="0"/>
              </a:rPr>
              <a:t>.</a:t>
            </a:r>
            <a:endParaRPr lang="fr-FR" dirty="0" smtClean="0">
              <a:latin typeface="Times New Roman" pitchFamily="18" charset="0"/>
              <a:cs typeface="Times New Roman" pitchFamily="18" charset="0"/>
            </a:endParaRPr>
          </a:p>
          <a:p>
            <a:pPr lvl="0" indent="180975" algn="justLow" eaLnBrk="0" fontAlgn="base" hangingPunct="0">
              <a:lnSpc>
                <a:spcPct val="150000"/>
              </a:lnSpc>
              <a:spcBef>
                <a:spcPct val="0"/>
              </a:spcBef>
              <a:spcAft>
                <a:spcPct val="0"/>
              </a:spcAft>
              <a:tabLst>
                <a:tab pos="5600700" algn="l"/>
              </a:tabLst>
            </a:pPr>
            <a:r>
              <a:rPr lang="fr-FR" b="1" dirty="0" smtClean="0">
                <a:latin typeface="Times New Roman" pitchFamily="18" charset="0"/>
                <a:ea typeface="Times New Roman" pitchFamily="18" charset="0"/>
                <a:cs typeface="Times New Roman" pitchFamily="18" charset="0"/>
              </a:rPr>
              <a:t>III.3.2. Influence des qualités de l’eau :</a:t>
            </a:r>
            <a:r>
              <a:rPr lang="fr-FR" dirty="0" smtClean="0">
                <a:latin typeface="Times New Roman" pitchFamily="18" charset="0"/>
                <a:ea typeface="Times New Roman" pitchFamily="18" charset="0"/>
                <a:cs typeface="Times New Roman" pitchFamily="18" charset="0"/>
              </a:rPr>
              <a:t> </a:t>
            </a:r>
            <a:endParaRPr lang="fr-FR" dirty="0" smtClean="0">
              <a:latin typeface="Times New Roman" pitchFamily="18" charset="0"/>
              <a:cs typeface="Times New Roman" pitchFamily="18" charset="0"/>
            </a:endParaRPr>
          </a:p>
          <a:p>
            <a:pPr lvl="0" indent="180975" algn="justLow" eaLnBrk="0" fontAlgn="base" hangingPunct="0">
              <a:lnSpc>
                <a:spcPct val="150000"/>
              </a:lnSpc>
              <a:spcBef>
                <a:spcPct val="0"/>
              </a:spcBef>
              <a:spcAft>
                <a:spcPct val="0"/>
              </a:spcAft>
              <a:tabLst>
                <a:tab pos="5600700" algn="l"/>
              </a:tabLst>
            </a:pPr>
            <a:r>
              <a:rPr lang="fr-FR" dirty="0" smtClean="0">
                <a:latin typeface="Times New Roman" pitchFamily="18" charset="0"/>
                <a:ea typeface="Times New Roman" pitchFamily="18" charset="0"/>
                <a:cs typeface="Times New Roman" pitchFamily="18" charset="0"/>
              </a:rPr>
              <a:t> On étudie les principales impuretés (Les sulfates, Les chlorures, Les sels …..) rencontrées et leurs actions sur le béton, que se soit frais ou durci.</a:t>
            </a:r>
            <a:endParaRPr lang="fr-FR" dirty="0" smtClean="0">
              <a:latin typeface="Times New Roman" pitchFamily="18" charset="0"/>
              <a:cs typeface="Times New Roman" pitchFamily="18" charset="0"/>
            </a:endParaRPr>
          </a:p>
        </p:txBody>
      </p:sp>
      <p:sp>
        <p:nvSpPr>
          <p:cNvPr id="13" name="Rectangle 12"/>
          <p:cNvSpPr/>
          <p:nvPr/>
        </p:nvSpPr>
        <p:spPr>
          <a:xfrm>
            <a:off x="693199" y="1533572"/>
            <a:ext cx="3047629" cy="458074"/>
          </a:xfrm>
          <a:prstGeom prst="rect">
            <a:avLst/>
          </a:prstGeom>
        </p:spPr>
        <p:txBody>
          <a:bodyPr wrap="none">
            <a:spAutoFit/>
          </a:bodyPr>
          <a:lstStyle/>
          <a:p>
            <a:pPr lvl="0" indent="180975" algn="justLow" eaLnBrk="0" fontAlgn="base" hangingPunct="0">
              <a:lnSpc>
                <a:spcPct val="150000"/>
              </a:lnSpc>
              <a:spcBef>
                <a:spcPct val="0"/>
              </a:spcBef>
              <a:spcAft>
                <a:spcPct val="0"/>
              </a:spcAft>
              <a:tabLst>
                <a:tab pos="5600700" algn="l"/>
              </a:tabLst>
            </a:pPr>
            <a:r>
              <a:rPr lang="fr-FR" b="1" dirty="0" smtClean="0">
                <a:latin typeface="Times New Roman" pitchFamily="18" charset="0"/>
                <a:ea typeface="Times New Roman" pitchFamily="18" charset="0"/>
                <a:cs typeface="Times New Roman" pitchFamily="18" charset="0"/>
              </a:rPr>
              <a:t>1.2.4. Finesse des ciments :</a:t>
            </a:r>
            <a:r>
              <a:rPr lang="fr-FR" dirty="0" smtClean="0">
                <a:latin typeface="Times New Roman" pitchFamily="18" charset="0"/>
                <a:ea typeface="Times New Roman" pitchFamily="18" charset="0"/>
                <a:cs typeface="Times New Roman" pitchFamily="18" charset="0"/>
              </a:rPr>
              <a:t> </a:t>
            </a:r>
            <a:endParaRPr lang="fr-FR" b="1" dirty="0" smtClean="0">
              <a:latin typeface="Times New Roman" pitchFamily="18" charset="0"/>
              <a:ea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to="" calcmode="lin" valueType="num">
                                      <p:cBhvr>
                                        <p:cTn id="7" dur="1" fill="hold"/>
                                        <p:tgtEl>
                                          <p:spTgt spid="9"/>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131073"/>
                                        </p:tgtEl>
                                        <p:attrNameLst>
                                          <p:attrName>style.visibility</p:attrName>
                                        </p:attrNameLst>
                                      </p:cBhvr>
                                      <p:to>
                                        <p:strVal val="visible"/>
                                      </p:to>
                                    </p:set>
                                    <p:anim to="" calcmode="lin" valueType="num">
                                      <p:cBhvr>
                                        <p:cTn id="10" dur="1" fill="hold"/>
                                        <p:tgtEl>
                                          <p:spTgt spid="131073"/>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131074"/>
                                        </p:tgtEl>
                                        <p:attrNameLst>
                                          <p:attrName>style.visibility</p:attrName>
                                        </p:attrNameLst>
                                      </p:cBhvr>
                                      <p:to>
                                        <p:strVal val="visible"/>
                                      </p:to>
                                    </p:set>
                                    <p:anim to="" calcmode="lin" valueType="num">
                                      <p:cBhvr>
                                        <p:cTn id="13" dur="1" fill="hold"/>
                                        <p:tgtEl>
                                          <p:spTgt spid="131074"/>
                                        </p:tgtEl>
                                        <p:attrNameLst>
                                          <p:attrName/>
                                        </p:attrNameLst>
                                      </p:cBhvr>
                                    </p:anim>
                                  </p:childTnLst>
                                </p:cTn>
                              </p:par>
                            </p:childTnLst>
                          </p:cTn>
                        </p:par>
                      </p:childTnLst>
                    </p:cTn>
                  </p:par>
                  <p:par>
                    <p:cTn id="14" fill="hold">
                      <p:stCondLst>
                        <p:cond delay="indefinite"/>
                      </p:stCondLst>
                      <p:childTnLst>
                        <p:par>
                          <p:cTn id="15" fill="hold">
                            <p:stCondLst>
                              <p:cond delay="0"/>
                            </p:stCondLst>
                            <p:childTnLst>
                              <p:par>
                                <p:cTn id="16" presetID="2" presetClass="exit" presetSubtype="4" fill="hold" grpId="1" nodeType="clickEffect">
                                  <p:stCondLst>
                                    <p:cond delay="0"/>
                                  </p:stCondLst>
                                  <p:childTnLst>
                                    <p:anim calcmode="lin" valueType="num">
                                      <p:cBhvr additive="base">
                                        <p:cTn id="17" dur="500"/>
                                        <p:tgtEl>
                                          <p:spTgt spid="9"/>
                                        </p:tgtEl>
                                        <p:attrNameLst>
                                          <p:attrName>ppt_x</p:attrName>
                                        </p:attrNameLst>
                                      </p:cBhvr>
                                      <p:tavLst>
                                        <p:tav tm="0">
                                          <p:val>
                                            <p:strVal val="ppt_x"/>
                                          </p:val>
                                        </p:tav>
                                        <p:tav tm="100000">
                                          <p:val>
                                            <p:strVal val="ppt_x"/>
                                          </p:val>
                                        </p:tav>
                                      </p:tavLst>
                                    </p:anim>
                                    <p:anim calcmode="lin" valueType="num">
                                      <p:cBhvr additive="base">
                                        <p:cTn id="18" dur="500"/>
                                        <p:tgtEl>
                                          <p:spTgt spid="9"/>
                                        </p:tgtEl>
                                        <p:attrNameLst>
                                          <p:attrName>ppt_y</p:attrName>
                                        </p:attrNameLst>
                                      </p:cBhvr>
                                      <p:tavLst>
                                        <p:tav tm="0">
                                          <p:val>
                                            <p:strVal val="ppt_y"/>
                                          </p:val>
                                        </p:tav>
                                        <p:tav tm="100000">
                                          <p:val>
                                            <p:strVal val="1+ppt_h/2"/>
                                          </p:val>
                                        </p:tav>
                                      </p:tavLst>
                                    </p:anim>
                                    <p:set>
                                      <p:cBhvr>
                                        <p:cTn id="19" dur="1" fill="hold">
                                          <p:stCondLst>
                                            <p:cond delay="499"/>
                                          </p:stCondLst>
                                        </p:cTn>
                                        <p:tgtEl>
                                          <p:spTgt spid="9"/>
                                        </p:tgtEl>
                                        <p:attrNameLst>
                                          <p:attrName>style.visibility</p:attrName>
                                        </p:attrNameLst>
                                      </p:cBhvr>
                                      <p:to>
                                        <p:strVal val="hidden"/>
                                      </p:to>
                                    </p:set>
                                  </p:childTnLst>
                                </p:cTn>
                              </p:par>
                              <p:par>
                                <p:cTn id="20" presetID="2" presetClass="exit" presetSubtype="4" fill="hold" nodeType="withEffect">
                                  <p:stCondLst>
                                    <p:cond delay="0"/>
                                  </p:stCondLst>
                                  <p:childTnLst>
                                    <p:anim calcmode="lin" valueType="num">
                                      <p:cBhvr additive="base">
                                        <p:cTn id="21" dur="500"/>
                                        <p:tgtEl>
                                          <p:spTgt spid="131073"/>
                                        </p:tgtEl>
                                        <p:attrNameLst>
                                          <p:attrName>ppt_x</p:attrName>
                                        </p:attrNameLst>
                                      </p:cBhvr>
                                      <p:tavLst>
                                        <p:tav tm="0">
                                          <p:val>
                                            <p:strVal val="ppt_x"/>
                                          </p:val>
                                        </p:tav>
                                        <p:tav tm="100000">
                                          <p:val>
                                            <p:strVal val="ppt_x"/>
                                          </p:val>
                                        </p:tav>
                                      </p:tavLst>
                                    </p:anim>
                                    <p:anim calcmode="lin" valueType="num">
                                      <p:cBhvr additive="base">
                                        <p:cTn id="22" dur="500"/>
                                        <p:tgtEl>
                                          <p:spTgt spid="131073"/>
                                        </p:tgtEl>
                                        <p:attrNameLst>
                                          <p:attrName>ppt_y</p:attrName>
                                        </p:attrNameLst>
                                      </p:cBhvr>
                                      <p:tavLst>
                                        <p:tav tm="0">
                                          <p:val>
                                            <p:strVal val="ppt_y"/>
                                          </p:val>
                                        </p:tav>
                                        <p:tav tm="100000">
                                          <p:val>
                                            <p:strVal val="1+ppt_h/2"/>
                                          </p:val>
                                        </p:tav>
                                      </p:tavLst>
                                    </p:anim>
                                    <p:set>
                                      <p:cBhvr>
                                        <p:cTn id="23" dur="1" fill="hold">
                                          <p:stCondLst>
                                            <p:cond delay="499"/>
                                          </p:stCondLst>
                                        </p:cTn>
                                        <p:tgtEl>
                                          <p:spTgt spid="131073"/>
                                        </p:tgtEl>
                                        <p:attrNameLst>
                                          <p:attrName>style.visibility</p:attrName>
                                        </p:attrNameLst>
                                      </p:cBhvr>
                                      <p:to>
                                        <p:strVal val="hidden"/>
                                      </p:to>
                                    </p:set>
                                  </p:childTnLst>
                                </p:cTn>
                              </p:par>
                              <p:par>
                                <p:cTn id="24" presetID="2" presetClass="exit" presetSubtype="4" fill="hold" grpId="1" nodeType="withEffect">
                                  <p:stCondLst>
                                    <p:cond delay="0"/>
                                  </p:stCondLst>
                                  <p:childTnLst>
                                    <p:anim calcmode="lin" valueType="num">
                                      <p:cBhvr additive="base">
                                        <p:cTn id="25" dur="500"/>
                                        <p:tgtEl>
                                          <p:spTgt spid="131074"/>
                                        </p:tgtEl>
                                        <p:attrNameLst>
                                          <p:attrName>ppt_x</p:attrName>
                                        </p:attrNameLst>
                                      </p:cBhvr>
                                      <p:tavLst>
                                        <p:tav tm="0">
                                          <p:val>
                                            <p:strVal val="ppt_x"/>
                                          </p:val>
                                        </p:tav>
                                        <p:tav tm="100000">
                                          <p:val>
                                            <p:strVal val="ppt_x"/>
                                          </p:val>
                                        </p:tav>
                                      </p:tavLst>
                                    </p:anim>
                                    <p:anim calcmode="lin" valueType="num">
                                      <p:cBhvr additive="base">
                                        <p:cTn id="26" dur="500"/>
                                        <p:tgtEl>
                                          <p:spTgt spid="131074"/>
                                        </p:tgtEl>
                                        <p:attrNameLst>
                                          <p:attrName>ppt_y</p:attrName>
                                        </p:attrNameLst>
                                      </p:cBhvr>
                                      <p:tavLst>
                                        <p:tav tm="0">
                                          <p:val>
                                            <p:strVal val="ppt_y"/>
                                          </p:val>
                                        </p:tav>
                                        <p:tav tm="100000">
                                          <p:val>
                                            <p:strVal val="1+ppt_h/2"/>
                                          </p:val>
                                        </p:tav>
                                      </p:tavLst>
                                    </p:anim>
                                    <p:set>
                                      <p:cBhvr>
                                        <p:cTn id="27" dur="1" fill="hold">
                                          <p:stCondLst>
                                            <p:cond delay="499"/>
                                          </p:stCondLst>
                                        </p:cTn>
                                        <p:tgtEl>
                                          <p:spTgt spid="131074"/>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 to="" calcmode="lin" valueType="num">
                                      <p:cBhvr>
                                        <p:cTn id="32" dur="1" fill="hold"/>
                                        <p:tgtEl>
                                          <p:spTgt spid="10"/>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 presetClass="exit" presetSubtype="4" fill="hold" grpId="1" nodeType="clickEffect">
                                  <p:stCondLst>
                                    <p:cond delay="0"/>
                                  </p:stCondLst>
                                  <p:childTnLst>
                                    <p:anim calcmode="lin" valueType="num">
                                      <p:cBhvr additive="base">
                                        <p:cTn id="36" dur="500"/>
                                        <p:tgtEl>
                                          <p:spTgt spid="10"/>
                                        </p:tgtEl>
                                        <p:attrNameLst>
                                          <p:attrName>ppt_x</p:attrName>
                                        </p:attrNameLst>
                                      </p:cBhvr>
                                      <p:tavLst>
                                        <p:tav tm="0">
                                          <p:val>
                                            <p:strVal val="ppt_x"/>
                                          </p:val>
                                        </p:tav>
                                        <p:tav tm="100000">
                                          <p:val>
                                            <p:strVal val="ppt_x"/>
                                          </p:val>
                                        </p:tav>
                                      </p:tavLst>
                                    </p:anim>
                                    <p:anim calcmode="lin" valueType="num">
                                      <p:cBhvr additive="base">
                                        <p:cTn id="37" dur="500"/>
                                        <p:tgtEl>
                                          <p:spTgt spid="10"/>
                                        </p:tgtEl>
                                        <p:attrNameLst>
                                          <p:attrName>ppt_y</p:attrName>
                                        </p:attrNameLst>
                                      </p:cBhvr>
                                      <p:tavLst>
                                        <p:tav tm="0">
                                          <p:val>
                                            <p:strVal val="ppt_y"/>
                                          </p:val>
                                        </p:tav>
                                        <p:tav tm="100000">
                                          <p:val>
                                            <p:strVal val="1+ppt_h/2"/>
                                          </p:val>
                                        </p:tav>
                                      </p:tavLst>
                                    </p:anim>
                                    <p:set>
                                      <p:cBhvr>
                                        <p:cTn id="38" dur="1" fill="hold">
                                          <p:stCondLst>
                                            <p:cond delay="499"/>
                                          </p:stCondLst>
                                        </p:cTn>
                                        <p:tgtEl>
                                          <p:spTgt spid="10"/>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4"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 to="" calcmode="lin" valueType="num">
                                      <p:cBhvr>
                                        <p:cTn id="43" dur="1" fill="hold"/>
                                        <p:tgtEl>
                                          <p:spTgt spid="13"/>
                                        </p:tgtEl>
                                        <p:attrNameLst>
                                          <p:attrName/>
                                        </p:attrNameLst>
                                      </p:cBhvr>
                                    </p:anim>
                                  </p:childTnLst>
                                </p:cTn>
                              </p:par>
                              <p:par>
                                <p:cTn id="44" presetID="24" presetClass="entr" presetSubtype="0" fill="hold" nodeType="withEffect">
                                  <p:stCondLst>
                                    <p:cond delay="0"/>
                                  </p:stCondLst>
                                  <p:childTnLst>
                                    <p:set>
                                      <p:cBhvr>
                                        <p:cTn id="45" dur="1" fill="hold">
                                          <p:stCondLst>
                                            <p:cond delay="0"/>
                                          </p:stCondLst>
                                        </p:cTn>
                                        <p:tgtEl>
                                          <p:spTgt spid="131075"/>
                                        </p:tgtEl>
                                        <p:attrNameLst>
                                          <p:attrName>style.visibility</p:attrName>
                                        </p:attrNameLst>
                                      </p:cBhvr>
                                      <p:to>
                                        <p:strVal val="visible"/>
                                      </p:to>
                                    </p:set>
                                    <p:anim to="" calcmode="lin" valueType="num">
                                      <p:cBhvr>
                                        <p:cTn id="46" dur="1" fill="hold"/>
                                        <p:tgtEl>
                                          <p:spTgt spid="131075"/>
                                        </p:tgtEl>
                                        <p:attrNameLst>
                                          <p:attrName/>
                                        </p:attrNameLst>
                                      </p:cBhvr>
                                    </p:anim>
                                  </p:childTnLst>
                                </p:cTn>
                              </p:par>
                              <p:par>
                                <p:cTn id="47" presetID="24" presetClass="entr" presetSubtype="0"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anim to="" calcmode="lin" valueType="num">
                                      <p:cBhvr>
                                        <p:cTn id="49" dur="1" fill="hold"/>
                                        <p:tgtEl>
                                          <p:spTgt spid="8"/>
                                        </p:tgtEl>
                                        <p:attrNameLst>
                                          <p:attrName/>
                                        </p:attrNameLst>
                                      </p:cBhvr>
                                    </p:anim>
                                  </p:childTnLst>
                                </p:cTn>
                              </p:par>
                            </p:childTnLst>
                          </p:cTn>
                        </p:par>
                      </p:childTnLst>
                    </p:cTn>
                  </p:par>
                  <p:par>
                    <p:cTn id="50" fill="hold">
                      <p:stCondLst>
                        <p:cond delay="indefinite"/>
                      </p:stCondLst>
                      <p:childTnLst>
                        <p:par>
                          <p:cTn id="51" fill="hold">
                            <p:stCondLst>
                              <p:cond delay="0"/>
                            </p:stCondLst>
                            <p:childTnLst>
                              <p:par>
                                <p:cTn id="52" presetID="2" presetClass="exit" presetSubtype="4" fill="hold" grpId="1" nodeType="clickEffect">
                                  <p:stCondLst>
                                    <p:cond delay="0"/>
                                  </p:stCondLst>
                                  <p:childTnLst>
                                    <p:anim calcmode="lin" valueType="num">
                                      <p:cBhvr additive="base">
                                        <p:cTn id="53" dur="500"/>
                                        <p:tgtEl>
                                          <p:spTgt spid="13"/>
                                        </p:tgtEl>
                                        <p:attrNameLst>
                                          <p:attrName>ppt_x</p:attrName>
                                        </p:attrNameLst>
                                      </p:cBhvr>
                                      <p:tavLst>
                                        <p:tav tm="0">
                                          <p:val>
                                            <p:strVal val="ppt_x"/>
                                          </p:val>
                                        </p:tav>
                                        <p:tav tm="100000">
                                          <p:val>
                                            <p:strVal val="ppt_x"/>
                                          </p:val>
                                        </p:tav>
                                      </p:tavLst>
                                    </p:anim>
                                    <p:anim calcmode="lin" valueType="num">
                                      <p:cBhvr additive="base">
                                        <p:cTn id="54" dur="500"/>
                                        <p:tgtEl>
                                          <p:spTgt spid="13"/>
                                        </p:tgtEl>
                                        <p:attrNameLst>
                                          <p:attrName>ppt_y</p:attrName>
                                        </p:attrNameLst>
                                      </p:cBhvr>
                                      <p:tavLst>
                                        <p:tav tm="0">
                                          <p:val>
                                            <p:strVal val="ppt_y"/>
                                          </p:val>
                                        </p:tav>
                                        <p:tav tm="100000">
                                          <p:val>
                                            <p:strVal val="1+ppt_h/2"/>
                                          </p:val>
                                        </p:tav>
                                      </p:tavLst>
                                    </p:anim>
                                    <p:set>
                                      <p:cBhvr>
                                        <p:cTn id="55" dur="1" fill="hold">
                                          <p:stCondLst>
                                            <p:cond delay="499"/>
                                          </p:stCondLst>
                                        </p:cTn>
                                        <p:tgtEl>
                                          <p:spTgt spid="13"/>
                                        </p:tgtEl>
                                        <p:attrNameLst>
                                          <p:attrName>style.visibility</p:attrName>
                                        </p:attrNameLst>
                                      </p:cBhvr>
                                      <p:to>
                                        <p:strVal val="hidden"/>
                                      </p:to>
                                    </p:set>
                                  </p:childTnLst>
                                </p:cTn>
                              </p:par>
                              <p:par>
                                <p:cTn id="56" presetID="2" presetClass="exit" presetSubtype="4" fill="hold" nodeType="withEffect">
                                  <p:stCondLst>
                                    <p:cond delay="0"/>
                                  </p:stCondLst>
                                  <p:childTnLst>
                                    <p:anim calcmode="lin" valueType="num">
                                      <p:cBhvr additive="base">
                                        <p:cTn id="57" dur="500"/>
                                        <p:tgtEl>
                                          <p:spTgt spid="131075"/>
                                        </p:tgtEl>
                                        <p:attrNameLst>
                                          <p:attrName>ppt_x</p:attrName>
                                        </p:attrNameLst>
                                      </p:cBhvr>
                                      <p:tavLst>
                                        <p:tav tm="0">
                                          <p:val>
                                            <p:strVal val="ppt_x"/>
                                          </p:val>
                                        </p:tav>
                                        <p:tav tm="100000">
                                          <p:val>
                                            <p:strVal val="ppt_x"/>
                                          </p:val>
                                        </p:tav>
                                      </p:tavLst>
                                    </p:anim>
                                    <p:anim calcmode="lin" valueType="num">
                                      <p:cBhvr additive="base">
                                        <p:cTn id="58" dur="500"/>
                                        <p:tgtEl>
                                          <p:spTgt spid="131075"/>
                                        </p:tgtEl>
                                        <p:attrNameLst>
                                          <p:attrName>ppt_y</p:attrName>
                                        </p:attrNameLst>
                                      </p:cBhvr>
                                      <p:tavLst>
                                        <p:tav tm="0">
                                          <p:val>
                                            <p:strVal val="ppt_y"/>
                                          </p:val>
                                        </p:tav>
                                        <p:tav tm="100000">
                                          <p:val>
                                            <p:strVal val="1+ppt_h/2"/>
                                          </p:val>
                                        </p:tav>
                                      </p:tavLst>
                                    </p:anim>
                                    <p:set>
                                      <p:cBhvr>
                                        <p:cTn id="59" dur="1" fill="hold">
                                          <p:stCondLst>
                                            <p:cond delay="499"/>
                                          </p:stCondLst>
                                        </p:cTn>
                                        <p:tgtEl>
                                          <p:spTgt spid="131075"/>
                                        </p:tgtEl>
                                        <p:attrNameLst>
                                          <p:attrName>style.visibility</p:attrName>
                                        </p:attrNameLst>
                                      </p:cBhvr>
                                      <p:to>
                                        <p:strVal val="hidden"/>
                                      </p:to>
                                    </p:set>
                                  </p:childTnLst>
                                </p:cTn>
                              </p:par>
                              <p:par>
                                <p:cTn id="60" presetID="2" presetClass="exit" presetSubtype="4" fill="hold" grpId="1" nodeType="withEffect">
                                  <p:stCondLst>
                                    <p:cond delay="0"/>
                                  </p:stCondLst>
                                  <p:childTnLst>
                                    <p:anim calcmode="lin" valueType="num">
                                      <p:cBhvr additive="base">
                                        <p:cTn id="61" dur="500"/>
                                        <p:tgtEl>
                                          <p:spTgt spid="8"/>
                                        </p:tgtEl>
                                        <p:attrNameLst>
                                          <p:attrName>ppt_x</p:attrName>
                                        </p:attrNameLst>
                                      </p:cBhvr>
                                      <p:tavLst>
                                        <p:tav tm="0">
                                          <p:val>
                                            <p:strVal val="ppt_x"/>
                                          </p:val>
                                        </p:tav>
                                        <p:tav tm="100000">
                                          <p:val>
                                            <p:strVal val="ppt_x"/>
                                          </p:val>
                                        </p:tav>
                                      </p:tavLst>
                                    </p:anim>
                                    <p:anim calcmode="lin" valueType="num">
                                      <p:cBhvr additive="base">
                                        <p:cTn id="62" dur="500"/>
                                        <p:tgtEl>
                                          <p:spTgt spid="8"/>
                                        </p:tgtEl>
                                        <p:attrNameLst>
                                          <p:attrName>ppt_y</p:attrName>
                                        </p:attrNameLst>
                                      </p:cBhvr>
                                      <p:tavLst>
                                        <p:tav tm="0">
                                          <p:val>
                                            <p:strVal val="ppt_y"/>
                                          </p:val>
                                        </p:tav>
                                        <p:tav tm="100000">
                                          <p:val>
                                            <p:strVal val="1+ppt_h/2"/>
                                          </p:val>
                                        </p:tav>
                                      </p:tavLst>
                                    </p:anim>
                                    <p:set>
                                      <p:cBhvr>
                                        <p:cTn id="63" dur="1" fill="hold">
                                          <p:stCondLst>
                                            <p:cond delay="499"/>
                                          </p:stCondLst>
                                        </p:cTn>
                                        <p:tgtEl>
                                          <p:spTgt spid="8"/>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24" presetClass="entr" presetSubtype="0" fill="hold" grpId="0" nodeType="clickEffect">
                                  <p:stCondLst>
                                    <p:cond delay="0"/>
                                  </p:stCondLst>
                                  <p:childTnLst>
                                    <p:set>
                                      <p:cBhvr>
                                        <p:cTn id="67" dur="1" fill="hold">
                                          <p:stCondLst>
                                            <p:cond delay="0"/>
                                          </p:stCondLst>
                                        </p:cTn>
                                        <p:tgtEl>
                                          <p:spTgt spid="11"/>
                                        </p:tgtEl>
                                        <p:attrNameLst>
                                          <p:attrName>style.visibility</p:attrName>
                                        </p:attrNameLst>
                                      </p:cBhvr>
                                      <p:to>
                                        <p:strVal val="visible"/>
                                      </p:to>
                                    </p:set>
                                    <p:anim to="" calcmode="lin" valueType="num">
                                      <p:cBhvr>
                                        <p:cTn id="68" dur="1" fill="hold"/>
                                        <p:tgtEl>
                                          <p:spTgt spid="11"/>
                                        </p:tgtEl>
                                        <p:attrNameLst>
                                          <p:attrName/>
                                        </p:attrNameLst>
                                      </p:cBhvr>
                                    </p:anim>
                                  </p:childTnLst>
                                </p:cTn>
                              </p:par>
                            </p:childTnLst>
                          </p:cTn>
                        </p:par>
                      </p:childTnLst>
                    </p:cTn>
                  </p:par>
                  <p:par>
                    <p:cTn id="69" fill="hold">
                      <p:stCondLst>
                        <p:cond delay="indefinite"/>
                      </p:stCondLst>
                      <p:childTnLst>
                        <p:par>
                          <p:cTn id="70" fill="hold">
                            <p:stCondLst>
                              <p:cond delay="0"/>
                            </p:stCondLst>
                            <p:childTnLst>
                              <p:par>
                                <p:cTn id="71" presetID="2" presetClass="exit" presetSubtype="4" fill="hold" grpId="1" nodeType="clickEffect">
                                  <p:stCondLst>
                                    <p:cond delay="0"/>
                                  </p:stCondLst>
                                  <p:childTnLst>
                                    <p:anim calcmode="lin" valueType="num">
                                      <p:cBhvr additive="base">
                                        <p:cTn id="72" dur="500"/>
                                        <p:tgtEl>
                                          <p:spTgt spid="11"/>
                                        </p:tgtEl>
                                        <p:attrNameLst>
                                          <p:attrName>ppt_x</p:attrName>
                                        </p:attrNameLst>
                                      </p:cBhvr>
                                      <p:tavLst>
                                        <p:tav tm="0">
                                          <p:val>
                                            <p:strVal val="ppt_x"/>
                                          </p:val>
                                        </p:tav>
                                        <p:tav tm="100000">
                                          <p:val>
                                            <p:strVal val="ppt_x"/>
                                          </p:val>
                                        </p:tav>
                                      </p:tavLst>
                                    </p:anim>
                                    <p:anim calcmode="lin" valueType="num">
                                      <p:cBhvr additive="base">
                                        <p:cTn id="73" dur="500"/>
                                        <p:tgtEl>
                                          <p:spTgt spid="11"/>
                                        </p:tgtEl>
                                        <p:attrNameLst>
                                          <p:attrName>ppt_y</p:attrName>
                                        </p:attrNameLst>
                                      </p:cBhvr>
                                      <p:tavLst>
                                        <p:tav tm="0">
                                          <p:val>
                                            <p:strVal val="ppt_y"/>
                                          </p:val>
                                        </p:tav>
                                        <p:tav tm="100000">
                                          <p:val>
                                            <p:strVal val="1+ppt_h/2"/>
                                          </p:val>
                                        </p:tav>
                                      </p:tavLst>
                                    </p:anim>
                                    <p:set>
                                      <p:cBhvr>
                                        <p:cTn id="74" dur="1" fill="hold">
                                          <p:stCondLst>
                                            <p:cond delay="499"/>
                                          </p:stCondLst>
                                        </p:cTn>
                                        <p:tgtEl>
                                          <p:spTgt spid="11"/>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24" presetClass="entr" presetSubtype="0" fill="hold" grpId="0" nodeType="clickEffect">
                                  <p:stCondLst>
                                    <p:cond delay="0"/>
                                  </p:stCondLst>
                                  <p:childTnLst>
                                    <p:set>
                                      <p:cBhvr>
                                        <p:cTn id="78" dur="1" fill="hold">
                                          <p:stCondLst>
                                            <p:cond delay="0"/>
                                          </p:stCondLst>
                                        </p:cTn>
                                        <p:tgtEl>
                                          <p:spTgt spid="12"/>
                                        </p:tgtEl>
                                        <p:attrNameLst>
                                          <p:attrName>style.visibility</p:attrName>
                                        </p:attrNameLst>
                                      </p:cBhvr>
                                      <p:to>
                                        <p:strVal val="visible"/>
                                      </p:to>
                                    </p:set>
                                    <p:anim to="" calcmode="lin" valueType="num">
                                      <p:cBhvr>
                                        <p:cTn id="79" dur="1" fill="hold"/>
                                        <p:tgtEl>
                                          <p:spTgt spid="1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4" grpId="0"/>
      <p:bldP spid="131074" grpId="1"/>
      <p:bldP spid="8" grpId="0"/>
      <p:bldP spid="8" grpId="1"/>
      <p:bldP spid="9" grpId="0"/>
      <p:bldP spid="9" grpId="1"/>
      <p:bldP spid="10" grpId="0"/>
      <p:bldP spid="10" grpId="1"/>
      <p:bldP spid="11" grpId="0"/>
      <p:bldP spid="11" grpId="1"/>
      <p:bldP spid="12" grpId="0"/>
      <p:bldP spid="13" grpId="0"/>
      <p:bldP spid="13"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2"/>
          <a:stretch>
            <a:fillRect/>
          </a:stretch>
        </p:blipFill>
        <p:spPr>
          <a:xfrm>
            <a:off x="0" y="1255713"/>
            <a:ext cx="9144000" cy="5602287"/>
          </a:xfrm>
          <a:prstGeom prst="rect">
            <a:avLst/>
          </a:prstGeom>
        </p:spPr>
      </p:pic>
      <p:sp>
        <p:nvSpPr>
          <p:cNvPr id="5" name="Titre 1"/>
          <p:cNvSpPr>
            <a:spLocks noGrp="1"/>
          </p:cNvSpPr>
          <p:nvPr>
            <p:ph type="title"/>
          </p:nvPr>
        </p:nvSpPr>
        <p:spPr>
          <a:xfrm>
            <a:off x="685800" y="142875"/>
            <a:ext cx="8001000" cy="1112838"/>
          </a:xfrm>
        </p:spPr>
        <p:txBody>
          <a:bodyPr>
            <a:normAutofit fontScale="90000"/>
          </a:bodyPr>
          <a:lstStyle/>
          <a:p>
            <a:r>
              <a:rPr smtClean="0"/>
              <a:t>Influence des constituants sur la qualité du béton</a:t>
            </a:r>
            <a:endParaRPr lang="fr-FR" dirty="0"/>
          </a:p>
        </p:txBody>
      </p:sp>
      <p:sp>
        <p:nvSpPr>
          <p:cNvPr id="7" name="Rectangle 6"/>
          <p:cNvSpPr/>
          <p:nvPr/>
        </p:nvSpPr>
        <p:spPr>
          <a:xfrm>
            <a:off x="744261" y="1299990"/>
            <a:ext cx="3028393" cy="507831"/>
          </a:xfrm>
          <a:prstGeom prst="rect">
            <a:avLst/>
          </a:prstGeom>
        </p:spPr>
        <p:txBody>
          <a:bodyPr wrap="square">
            <a:spAutoFit/>
          </a:bodyPr>
          <a:lstStyle/>
          <a:p>
            <a:pPr lvl="0" indent="180975" algn="justLow" eaLnBrk="0" fontAlgn="base" hangingPunct="0">
              <a:lnSpc>
                <a:spcPct val="150000"/>
              </a:lnSpc>
              <a:spcBef>
                <a:spcPct val="0"/>
              </a:spcBef>
              <a:spcAft>
                <a:spcPct val="0"/>
              </a:spcAft>
              <a:tabLst>
                <a:tab pos="5600700" algn="l"/>
              </a:tabLst>
            </a:pPr>
            <a:r>
              <a:rPr lang="fr-FR" b="1" dirty="0" smtClean="0">
                <a:latin typeface="Times New Roman" pitchFamily="18" charset="0"/>
                <a:ea typeface="Times New Roman" pitchFamily="18" charset="0"/>
                <a:cs typeface="Times New Roman" pitchFamily="18" charset="0"/>
              </a:rPr>
              <a:t>4. Influence des granulats :</a:t>
            </a:r>
            <a:endParaRPr lang="fr-FR" dirty="0" smtClean="0">
              <a:latin typeface="Times New Roman" pitchFamily="18" charset="0"/>
              <a:cs typeface="Times New Roman" pitchFamily="18" charset="0"/>
            </a:endParaRPr>
          </a:p>
        </p:txBody>
      </p:sp>
      <p:graphicFrame>
        <p:nvGraphicFramePr>
          <p:cNvPr id="8" name="Tableau 7"/>
          <p:cNvGraphicFramePr>
            <a:graphicFrameLocks noGrp="1"/>
          </p:cNvGraphicFramePr>
          <p:nvPr/>
        </p:nvGraphicFramePr>
        <p:xfrm>
          <a:off x="1053239" y="2194875"/>
          <a:ext cx="7495850" cy="4486539"/>
        </p:xfrm>
        <a:graphic>
          <a:graphicData uri="http://schemas.openxmlformats.org/drawingml/2006/table">
            <a:tbl>
              <a:tblPr/>
              <a:tblGrid>
                <a:gridCol w="3752836"/>
                <a:gridCol w="3743014"/>
              </a:tblGrid>
              <a:tr h="1033066">
                <a:tc>
                  <a:txBody>
                    <a:bodyPr/>
                    <a:lstStyle/>
                    <a:p>
                      <a:pPr indent="180340" algn="just">
                        <a:lnSpc>
                          <a:spcPct val="150000"/>
                        </a:lnSpc>
                        <a:spcBef>
                          <a:spcPts val="1200"/>
                        </a:spcBef>
                        <a:spcAft>
                          <a:spcPts val="1200"/>
                        </a:spcAft>
                      </a:pPr>
                      <a:r>
                        <a:rPr lang="fr-FR" sz="1800" b="1" dirty="0">
                          <a:solidFill>
                            <a:srgbClr val="000000"/>
                          </a:solidFill>
                          <a:latin typeface="Times New Roman"/>
                          <a:ea typeface="Times New Roman"/>
                        </a:rPr>
                        <a:t>Caractéristique</a:t>
                      </a:r>
                      <a:endParaRPr lang="fr-FR" sz="1800" dirty="0">
                        <a:latin typeface="Times New Roman"/>
                        <a:ea typeface="Times New Roman"/>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DE9D9"/>
                    </a:solidFill>
                  </a:tcPr>
                </a:tc>
                <a:tc>
                  <a:txBody>
                    <a:bodyPr/>
                    <a:lstStyle/>
                    <a:p>
                      <a:pPr indent="180340" algn="just">
                        <a:lnSpc>
                          <a:spcPct val="100000"/>
                        </a:lnSpc>
                        <a:spcBef>
                          <a:spcPts val="1200"/>
                        </a:spcBef>
                        <a:spcAft>
                          <a:spcPts val="1200"/>
                        </a:spcAft>
                      </a:pPr>
                      <a:r>
                        <a:rPr lang="fr-FR" sz="1800" b="1" dirty="0">
                          <a:solidFill>
                            <a:srgbClr val="000000"/>
                          </a:solidFill>
                          <a:latin typeface="Times New Roman"/>
                          <a:ea typeface="Times New Roman"/>
                        </a:rPr>
                        <a:t>à G/S élevé par rapport  </a:t>
                      </a:r>
                      <a:endParaRPr lang="fr-FR" sz="1800" b="1" dirty="0" smtClean="0">
                        <a:solidFill>
                          <a:srgbClr val="000000"/>
                        </a:solidFill>
                        <a:latin typeface="Times New Roman"/>
                        <a:ea typeface="Times New Roman"/>
                      </a:endParaRPr>
                    </a:p>
                    <a:p>
                      <a:pPr indent="180340" algn="just">
                        <a:lnSpc>
                          <a:spcPct val="100000"/>
                        </a:lnSpc>
                        <a:spcBef>
                          <a:spcPts val="1200"/>
                        </a:spcBef>
                        <a:spcAft>
                          <a:spcPts val="1200"/>
                        </a:spcAft>
                      </a:pPr>
                      <a:r>
                        <a:rPr lang="fr-FR" sz="1800" b="1" dirty="0" smtClean="0">
                          <a:solidFill>
                            <a:srgbClr val="000000"/>
                          </a:solidFill>
                          <a:latin typeface="Times New Roman"/>
                          <a:ea typeface="Times New Roman"/>
                        </a:rPr>
                        <a:t>à </a:t>
                      </a:r>
                      <a:r>
                        <a:rPr lang="fr-FR" sz="1800" b="1" dirty="0">
                          <a:solidFill>
                            <a:srgbClr val="000000"/>
                          </a:solidFill>
                          <a:latin typeface="Times New Roman"/>
                          <a:ea typeface="Times New Roman"/>
                        </a:rPr>
                        <a:t>faible G/S</a:t>
                      </a:r>
                      <a:endParaRPr lang="fr-FR" sz="1800" dirty="0">
                        <a:latin typeface="Times New Roman"/>
                        <a:ea typeface="Times New Roman"/>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DE9D9"/>
                    </a:solidFill>
                  </a:tcPr>
                </a:tc>
              </a:tr>
              <a:tr h="385276">
                <a:tc>
                  <a:txBody>
                    <a:bodyPr/>
                    <a:lstStyle/>
                    <a:p>
                      <a:pPr indent="180340" algn="just">
                        <a:lnSpc>
                          <a:spcPct val="150000"/>
                        </a:lnSpc>
                        <a:spcAft>
                          <a:spcPts val="1200"/>
                        </a:spcAft>
                      </a:pPr>
                      <a:r>
                        <a:rPr lang="fr-FR" sz="1800" b="1" dirty="0">
                          <a:solidFill>
                            <a:srgbClr val="000000"/>
                          </a:solidFill>
                          <a:latin typeface="Times New Roman"/>
                          <a:ea typeface="Times New Roman"/>
                        </a:rPr>
                        <a:t>Ouvrabilité</a:t>
                      </a:r>
                      <a:endParaRPr lang="fr-FR" sz="1800" dirty="0">
                        <a:latin typeface="Times New Roman"/>
                        <a:ea typeface="Times New Roman"/>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DE9D9"/>
                    </a:solidFill>
                  </a:tcPr>
                </a:tc>
                <a:tc>
                  <a:txBody>
                    <a:bodyPr/>
                    <a:lstStyle/>
                    <a:p>
                      <a:pPr indent="180340" algn="just">
                        <a:lnSpc>
                          <a:spcPct val="150000"/>
                        </a:lnSpc>
                        <a:spcAft>
                          <a:spcPts val="1200"/>
                        </a:spcAft>
                      </a:pPr>
                      <a:r>
                        <a:rPr lang="fr-FR" sz="1800" b="1" dirty="0">
                          <a:solidFill>
                            <a:srgbClr val="000000"/>
                          </a:solidFill>
                          <a:latin typeface="Times New Roman"/>
                          <a:ea typeface="Times New Roman"/>
                        </a:rPr>
                        <a:t>Moins bonne surtout si G/S &gt; 2,2</a:t>
                      </a:r>
                      <a:endParaRPr lang="fr-FR" sz="1800" dirty="0">
                        <a:latin typeface="Times New Roman"/>
                        <a:ea typeface="Times New Roman"/>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385276">
                <a:tc>
                  <a:txBody>
                    <a:bodyPr/>
                    <a:lstStyle/>
                    <a:p>
                      <a:pPr indent="180340" algn="just">
                        <a:lnSpc>
                          <a:spcPct val="150000"/>
                        </a:lnSpc>
                        <a:spcAft>
                          <a:spcPts val="1200"/>
                        </a:spcAft>
                      </a:pPr>
                      <a:r>
                        <a:rPr lang="fr-FR" sz="1800" b="1" dirty="0">
                          <a:solidFill>
                            <a:srgbClr val="000000"/>
                          </a:solidFill>
                          <a:latin typeface="Times New Roman"/>
                          <a:ea typeface="Times New Roman"/>
                        </a:rPr>
                        <a:t>Résistance en compression</a:t>
                      </a:r>
                      <a:endParaRPr lang="fr-FR" sz="1800" dirty="0">
                        <a:latin typeface="Times New Roman"/>
                        <a:ea typeface="Times New Roman"/>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DE9D9"/>
                    </a:solidFill>
                  </a:tcPr>
                </a:tc>
                <a:tc>
                  <a:txBody>
                    <a:bodyPr/>
                    <a:lstStyle/>
                    <a:p>
                      <a:pPr indent="180340" algn="just">
                        <a:lnSpc>
                          <a:spcPct val="150000"/>
                        </a:lnSpc>
                        <a:spcAft>
                          <a:spcPts val="1200"/>
                        </a:spcAft>
                      </a:pPr>
                      <a:r>
                        <a:rPr lang="fr-FR" sz="1800" b="1" dirty="0">
                          <a:solidFill>
                            <a:srgbClr val="000000"/>
                          </a:solidFill>
                          <a:latin typeface="Times New Roman"/>
                          <a:ea typeface="Times New Roman"/>
                        </a:rPr>
                        <a:t>Meilleure surtout si G/S &gt; 2,2</a:t>
                      </a:r>
                      <a:endParaRPr lang="fr-FR" sz="1800" dirty="0">
                        <a:latin typeface="Times New Roman"/>
                        <a:ea typeface="Times New Roman"/>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385276">
                <a:tc>
                  <a:txBody>
                    <a:bodyPr/>
                    <a:lstStyle/>
                    <a:p>
                      <a:pPr indent="180340" algn="just">
                        <a:lnSpc>
                          <a:spcPct val="150000"/>
                        </a:lnSpc>
                        <a:spcAft>
                          <a:spcPts val="1200"/>
                        </a:spcAft>
                      </a:pPr>
                      <a:r>
                        <a:rPr lang="fr-FR" sz="1800" b="1" dirty="0">
                          <a:solidFill>
                            <a:srgbClr val="000000"/>
                          </a:solidFill>
                          <a:latin typeface="Times New Roman"/>
                          <a:ea typeface="Times New Roman"/>
                        </a:rPr>
                        <a:t>Résistance en traction</a:t>
                      </a:r>
                      <a:endParaRPr lang="fr-FR" sz="1800" dirty="0">
                        <a:latin typeface="Times New Roman"/>
                        <a:ea typeface="Times New Roman"/>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DE9D9"/>
                    </a:solidFill>
                  </a:tcPr>
                </a:tc>
                <a:tc>
                  <a:txBody>
                    <a:bodyPr/>
                    <a:lstStyle/>
                    <a:p>
                      <a:pPr indent="180340" algn="just">
                        <a:lnSpc>
                          <a:spcPct val="150000"/>
                        </a:lnSpc>
                        <a:spcAft>
                          <a:spcPts val="1200"/>
                        </a:spcAft>
                      </a:pPr>
                      <a:r>
                        <a:rPr lang="fr-FR" sz="1800" b="1" dirty="0">
                          <a:solidFill>
                            <a:srgbClr val="000000"/>
                          </a:solidFill>
                          <a:latin typeface="Times New Roman"/>
                          <a:ea typeface="Times New Roman"/>
                        </a:rPr>
                        <a:t>Sans corrélation apparente</a:t>
                      </a:r>
                      <a:endParaRPr lang="fr-FR" sz="1800" dirty="0">
                        <a:latin typeface="Times New Roman"/>
                        <a:ea typeface="Times New Roman"/>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984593">
                <a:tc>
                  <a:txBody>
                    <a:bodyPr/>
                    <a:lstStyle/>
                    <a:p>
                      <a:pPr indent="180340" algn="just">
                        <a:lnSpc>
                          <a:spcPct val="150000"/>
                        </a:lnSpc>
                        <a:spcAft>
                          <a:spcPts val="1200"/>
                        </a:spcAft>
                      </a:pPr>
                      <a:r>
                        <a:rPr lang="fr-FR" sz="1800" b="1" dirty="0">
                          <a:solidFill>
                            <a:srgbClr val="000000"/>
                          </a:solidFill>
                          <a:latin typeface="Times New Roman"/>
                          <a:ea typeface="Times New Roman"/>
                        </a:rPr>
                        <a:t>Module d’élasticité</a:t>
                      </a:r>
                      <a:endParaRPr lang="fr-FR" sz="1800" dirty="0">
                        <a:latin typeface="Times New Roman"/>
                        <a:ea typeface="Times New Roman"/>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DE9D9"/>
                    </a:solidFill>
                  </a:tcPr>
                </a:tc>
                <a:tc>
                  <a:txBody>
                    <a:bodyPr/>
                    <a:lstStyle/>
                    <a:p>
                      <a:pPr indent="180340" algn="just">
                        <a:lnSpc>
                          <a:spcPct val="150000"/>
                        </a:lnSpc>
                        <a:spcAft>
                          <a:spcPts val="1200"/>
                        </a:spcAft>
                      </a:pPr>
                      <a:r>
                        <a:rPr lang="fr-FR" sz="1800" b="1" dirty="0">
                          <a:solidFill>
                            <a:srgbClr val="000000"/>
                          </a:solidFill>
                          <a:latin typeface="Times New Roman"/>
                          <a:ea typeface="Times New Roman"/>
                        </a:rPr>
                        <a:t>Sans corrélation nette sauf </a:t>
                      </a:r>
                      <a:endParaRPr lang="fr-FR" sz="1800" dirty="0">
                        <a:latin typeface="Times New Roman"/>
                        <a:ea typeface="Times New Roman"/>
                      </a:endParaRPr>
                    </a:p>
                    <a:p>
                      <a:pPr indent="180340" algn="just">
                        <a:lnSpc>
                          <a:spcPct val="150000"/>
                        </a:lnSpc>
                        <a:spcAft>
                          <a:spcPts val="1200"/>
                        </a:spcAft>
                      </a:pPr>
                      <a:r>
                        <a:rPr lang="fr-FR" sz="1800" b="1" dirty="0">
                          <a:solidFill>
                            <a:srgbClr val="000000"/>
                          </a:solidFill>
                          <a:latin typeface="Times New Roman"/>
                          <a:ea typeface="Times New Roman"/>
                        </a:rPr>
                        <a:t>pour le module un plus élevé</a:t>
                      </a:r>
                      <a:endParaRPr lang="fr-FR" sz="1800" dirty="0">
                        <a:latin typeface="Times New Roman"/>
                        <a:ea typeface="Times New Roman"/>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385276">
                <a:tc>
                  <a:txBody>
                    <a:bodyPr/>
                    <a:lstStyle/>
                    <a:p>
                      <a:pPr indent="180340" algn="just">
                        <a:lnSpc>
                          <a:spcPct val="150000"/>
                        </a:lnSpc>
                        <a:spcAft>
                          <a:spcPts val="1200"/>
                        </a:spcAft>
                      </a:pPr>
                      <a:r>
                        <a:rPr lang="fr-FR" sz="1800" b="1" dirty="0">
                          <a:solidFill>
                            <a:srgbClr val="000000"/>
                          </a:solidFill>
                          <a:latin typeface="Times New Roman"/>
                          <a:ea typeface="Times New Roman"/>
                        </a:rPr>
                        <a:t>Vitesse du son</a:t>
                      </a:r>
                      <a:endParaRPr lang="fr-FR" sz="1800" dirty="0">
                        <a:latin typeface="Times New Roman"/>
                        <a:ea typeface="Times New Roman"/>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DE9D9"/>
                    </a:solidFill>
                  </a:tcPr>
                </a:tc>
                <a:tc>
                  <a:txBody>
                    <a:bodyPr/>
                    <a:lstStyle/>
                    <a:p>
                      <a:pPr indent="180340" algn="just">
                        <a:lnSpc>
                          <a:spcPct val="150000"/>
                        </a:lnSpc>
                        <a:spcAft>
                          <a:spcPts val="1200"/>
                        </a:spcAft>
                      </a:pPr>
                      <a:r>
                        <a:rPr lang="fr-FR" sz="1800" b="1" dirty="0">
                          <a:solidFill>
                            <a:srgbClr val="000000"/>
                          </a:solidFill>
                          <a:latin typeface="Times New Roman"/>
                          <a:ea typeface="Times New Roman"/>
                        </a:rPr>
                        <a:t>Sans corrélation très nette</a:t>
                      </a:r>
                      <a:endParaRPr lang="fr-FR" sz="1800" dirty="0">
                        <a:latin typeface="Times New Roman"/>
                        <a:ea typeface="Times New Roman"/>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385276">
                <a:tc>
                  <a:txBody>
                    <a:bodyPr/>
                    <a:lstStyle/>
                    <a:p>
                      <a:pPr indent="180340" algn="just">
                        <a:lnSpc>
                          <a:spcPct val="150000"/>
                        </a:lnSpc>
                        <a:spcAft>
                          <a:spcPts val="1200"/>
                        </a:spcAft>
                      </a:pPr>
                      <a:r>
                        <a:rPr lang="fr-FR" sz="1800" b="1" dirty="0">
                          <a:solidFill>
                            <a:srgbClr val="000000"/>
                          </a:solidFill>
                          <a:latin typeface="Times New Roman"/>
                          <a:ea typeface="Times New Roman"/>
                        </a:rPr>
                        <a:t>Retrait</a:t>
                      </a:r>
                      <a:endParaRPr lang="fr-FR" sz="1800" dirty="0">
                        <a:latin typeface="Times New Roman"/>
                        <a:ea typeface="Times New Roman"/>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DE9D9"/>
                    </a:solidFill>
                  </a:tcPr>
                </a:tc>
                <a:tc>
                  <a:txBody>
                    <a:bodyPr/>
                    <a:lstStyle/>
                    <a:p>
                      <a:pPr indent="180340" algn="just">
                        <a:lnSpc>
                          <a:spcPct val="150000"/>
                        </a:lnSpc>
                        <a:spcAft>
                          <a:spcPts val="1200"/>
                        </a:spcAft>
                      </a:pPr>
                      <a:r>
                        <a:rPr lang="fr-FR" sz="1800" b="1" dirty="0">
                          <a:solidFill>
                            <a:srgbClr val="000000"/>
                          </a:solidFill>
                          <a:latin typeface="Times New Roman"/>
                          <a:ea typeface="Times New Roman"/>
                        </a:rPr>
                        <a:t>Sans corrélation très nette</a:t>
                      </a:r>
                      <a:endParaRPr lang="fr-FR" sz="1800" dirty="0">
                        <a:latin typeface="Times New Roman"/>
                        <a:ea typeface="Times New Roman"/>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385276">
                <a:tc>
                  <a:txBody>
                    <a:bodyPr/>
                    <a:lstStyle/>
                    <a:p>
                      <a:pPr indent="180340" algn="just">
                        <a:lnSpc>
                          <a:spcPct val="150000"/>
                        </a:lnSpc>
                        <a:spcAft>
                          <a:spcPts val="1200"/>
                        </a:spcAft>
                      </a:pPr>
                      <a:r>
                        <a:rPr lang="fr-FR" sz="1800" b="1" dirty="0">
                          <a:solidFill>
                            <a:srgbClr val="000000"/>
                          </a:solidFill>
                          <a:latin typeface="Times New Roman"/>
                          <a:ea typeface="Times New Roman"/>
                        </a:rPr>
                        <a:t>Compacité, Densité</a:t>
                      </a:r>
                      <a:endParaRPr lang="fr-FR" sz="1800" dirty="0">
                        <a:latin typeface="Times New Roman"/>
                        <a:ea typeface="Times New Roman"/>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DE9D9"/>
                    </a:solidFill>
                  </a:tcPr>
                </a:tc>
                <a:tc>
                  <a:txBody>
                    <a:bodyPr/>
                    <a:lstStyle/>
                    <a:p>
                      <a:pPr indent="180340" algn="just">
                        <a:lnSpc>
                          <a:spcPct val="150000"/>
                        </a:lnSpc>
                        <a:spcAft>
                          <a:spcPts val="1200"/>
                        </a:spcAft>
                      </a:pPr>
                      <a:r>
                        <a:rPr lang="fr-FR" sz="1800" b="1" dirty="0">
                          <a:solidFill>
                            <a:srgbClr val="000000"/>
                          </a:solidFill>
                          <a:latin typeface="Times New Roman"/>
                          <a:ea typeface="Times New Roman"/>
                        </a:rPr>
                        <a:t>Légèrement supérieure si G/S &gt; 2,2</a:t>
                      </a:r>
                      <a:endParaRPr lang="fr-FR" sz="1800" dirty="0">
                        <a:latin typeface="Times New Roman"/>
                        <a:ea typeface="Times New Roman"/>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bl>
          </a:graphicData>
        </a:graphic>
      </p:graphicFrame>
      <p:sp>
        <p:nvSpPr>
          <p:cNvPr id="9" name="Rectangle 8"/>
          <p:cNvSpPr/>
          <p:nvPr/>
        </p:nvSpPr>
        <p:spPr>
          <a:xfrm>
            <a:off x="2956133" y="1712987"/>
            <a:ext cx="5117748" cy="369332"/>
          </a:xfrm>
          <a:prstGeom prst="rect">
            <a:avLst/>
          </a:prstGeom>
        </p:spPr>
        <p:txBody>
          <a:bodyPr wrap="none">
            <a:spAutoFit/>
          </a:bodyPr>
          <a:lstStyle/>
          <a:p>
            <a:r>
              <a:rPr lang="fr-FR" b="1" dirty="0" smtClean="0">
                <a:latin typeface="Times New Roman" pitchFamily="18" charset="0"/>
                <a:cs typeface="Times New Roman" pitchFamily="18" charset="0"/>
              </a:rPr>
              <a:t>Influence du rapport G/S sur les qualités du béton</a:t>
            </a:r>
            <a:endParaRPr lang="fr-FR" b="1" dirty="0">
              <a:latin typeface="Times New Roman" pitchFamily="18" charset="0"/>
              <a:cs typeface="Times New Roman" pitchFamily="18" charset="0"/>
            </a:endParaRPr>
          </a:p>
        </p:txBody>
      </p:sp>
      <p:sp>
        <p:nvSpPr>
          <p:cNvPr id="10" name="Rectangle 9"/>
          <p:cNvSpPr/>
          <p:nvPr/>
        </p:nvSpPr>
        <p:spPr>
          <a:xfrm>
            <a:off x="392363" y="1632723"/>
            <a:ext cx="2784737" cy="507831"/>
          </a:xfrm>
          <a:prstGeom prst="rect">
            <a:avLst/>
          </a:prstGeom>
        </p:spPr>
        <p:txBody>
          <a:bodyPr wrap="none">
            <a:spAutoFit/>
          </a:bodyPr>
          <a:lstStyle/>
          <a:p>
            <a:pPr lvl="0" indent="180975" algn="justLow" eaLnBrk="0" fontAlgn="base" hangingPunct="0">
              <a:lnSpc>
                <a:spcPct val="150000"/>
              </a:lnSpc>
              <a:spcBef>
                <a:spcPct val="0"/>
              </a:spcBef>
              <a:spcAft>
                <a:spcPct val="0"/>
              </a:spcAft>
              <a:tabLst>
                <a:tab pos="5600700" algn="l"/>
              </a:tabLst>
            </a:pPr>
            <a:r>
              <a:rPr lang="fr-FR" b="1" dirty="0" smtClean="0">
                <a:latin typeface="Times New Roman" pitchFamily="18" charset="0"/>
                <a:ea typeface="Times New Roman" pitchFamily="18" charset="0"/>
                <a:cs typeface="Times New Roman" pitchFamily="18" charset="0"/>
              </a:rPr>
              <a:t>4.1. Granularité  (G/S) : </a:t>
            </a:r>
            <a:endParaRPr lang="fr-FR" dirty="0" smtClean="0">
              <a:latin typeface="Times New Roman" pitchFamily="18" charset="0"/>
              <a:cs typeface="Times New Roman" pitchFamily="18" charset="0"/>
            </a:endParaRPr>
          </a:p>
        </p:txBody>
      </p:sp>
      <p:pic>
        <p:nvPicPr>
          <p:cNvPr id="130049" name="Picture 1"/>
          <p:cNvPicPr>
            <a:picLocks noChangeAspect="1" noChangeArrowheads="1"/>
          </p:cNvPicPr>
          <p:nvPr/>
        </p:nvPicPr>
        <p:blipFill>
          <a:blip r:embed="rId3"/>
          <a:srcRect/>
          <a:stretch>
            <a:fillRect/>
          </a:stretch>
        </p:blipFill>
        <p:spPr bwMode="auto">
          <a:xfrm>
            <a:off x="2335576" y="2010579"/>
            <a:ext cx="4880473" cy="3895725"/>
          </a:xfrm>
          <a:prstGeom prst="rect">
            <a:avLst/>
          </a:prstGeom>
          <a:noFill/>
          <a:ln w="9525">
            <a:noFill/>
            <a:miter lim="800000"/>
            <a:headEnd/>
            <a:tailEnd/>
          </a:ln>
        </p:spPr>
      </p:pic>
      <p:sp>
        <p:nvSpPr>
          <p:cNvPr id="11" name="Rectangle 10"/>
          <p:cNvSpPr/>
          <p:nvPr/>
        </p:nvSpPr>
        <p:spPr>
          <a:xfrm>
            <a:off x="2064076" y="6031602"/>
            <a:ext cx="5803833" cy="369332"/>
          </a:xfrm>
          <a:prstGeom prst="rect">
            <a:avLst/>
          </a:prstGeom>
        </p:spPr>
        <p:txBody>
          <a:bodyPr wrap="none">
            <a:spAutoFit/>
          </a:bodyPr>
          <a:lstStyle/>
          <a:p>
            <a:r>
              <a:rPr lang="fr-FR" b="1" dirty="0" smtClean="0">
                <a:latin typeface="Times New Roman" pitchFamily="18" charset="0"/>
                <a:cs typeface="Times New Roman" pitchFamily="18" charset="0"/>
              </a:rPr>
              <a:t>Influence du rapport G/S sur la caractéristique du béton.</a:t>
            </a:r>
            <a:endParaRPr lang="fr-FR" b="1" dirty="0">
              <a:latin typeface="Times New Roman" pitchFamily="18" charset="0"/>
              <a:cs typeface="Times New Roman" pitchFamily="18" charset="0"/>
            </a:endParaRPr>
          </a:p>
        </p:txBody>
      </p:sp>
      <p:sp>
        <p:nvSpPr>
          <p:cNvPr id="130050" name="Rectangle 2"/>
          <p:cNvSpPr>
            <a:spLocks noChangeArrowheads="1"/>
          </p:cNvSpPr>
          <p:nvPr/>
        </p:nvSpPr>
        <p:spPr bwMode="auto">
          <a:xfrm>
            <a:off x="727113" y="1839817"/>
            <a:ext cx="7623672"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0" eaLnBrk="1" fontAlgn="base" latinLnBrk="0" hangingPunct="1">
              <a:lnSpc>
                <a:spcPct val="150000"/>
              </a:lnSpc>
              <a:spcBef>
                <a:spcPct val="0"/>
              </a:spcBef>
              <a:spcAft>
                <a:spcPct val="0"/>
              </a:spcAft>
              <a:buClrTx/>
              <a:buSzTx/>
              <a:buFontTx/>
              <a:buNone/>
              <a:tabLst/>
            </a:pP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4.2. Granularité des graviers : </a:t>
            </a:r>
            <a:endParaRPr kumimoji="0" lang="fr-FR"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80975" algn="justLow" defTabSz="914400" rtl="0" eaLnBrk="0" fontAlgn="base" latinLnBrk="0" hangingPunct="0">
              <a:lnSpc>
                <a:spcPct val="150000"/>
              </a:lnSpc>
              <a:spcBef>
                <a:spcPct val="0"/>
              </a:spcBef>
              <a:spcAft>
                <a:spcPct val="0"/>
              </a:spcAft>
              <a:buClrTx/>
              <a:buSzTx/>
              <a:buFontTx/>
              <a:buNone/>
              <a:tabLst/>
            </a:pP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Elle est fixée par le D prescrit ou admissible pour le béton à préparer en fonction de critères liés à la mise en </a:t>
            </a:r>
            <a:r>
              <a:rPr kumimoji="0" lang="fr-FR"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oeuvre</a:t>
            </a: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(notamment la densité de ferraillage dans les coffrages). Les spécifications fixent les limites pour le passant au tamis intermédiaire (d+D)/2 garantissant une continuité suffisante ne nuisant pas à la maniabilité .</a:t>
            </a:r>
            <a:endParaRPr kumimoji="0" lang="fr-FR"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0051" name="Rectangle 3"/>
          <p:cNvSpPr>
            <a:spLocks noChangeArrowheads="1"/>
          </p:cNvSpPr>
          <p:nvPr/>
        </p:nvSpPr>
        <p:spPr bwMode="auto">
          <a:xfrm>
            <a:off x="749147" y="2016086"/>
            <a:ext cx="7634689" cy="28402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0" eaLnBrk="1" fontAlgn="base" latinLnBrk="0" hangingPunct="1">
              <a:lnSpc>
                <a:spcPct val="150000"/>
              </a:lnSpc>
              <a:spcBef>
                <a:spcPct val="0"/>
              </a:spcBef>
              <a:spcAft>
                <a:spcPct val="0"/>
              </a:spcAft>
              <a:buClrTx/>
              <a:buSzTx/>
              <a:buFontTx/>
              <a:buNone/>
              <a:tabLst/>
            </a:pP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4.3. Granularité des sables : </a:t>
            </a:r>
            <a:endParaRPr kumimoji="0" lang="fr-FR"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80975" algn="justLow" defTabSz="914400" rtl="0" eaLnBrk="0" fontAlgn="base" latinLnBrk="0" hangingPunct="0">
              <a:lnSpc>
                <a:spcPct val="150000"/>
              </a:lnSpc>
              <a:spcBef>
                <a:spcPct val="0"/>
              </a:spcBef>
              <a:spcAft>
                <a:spcPct val="0"/>
              </a:spcAft>
              <a:buClrTx/>
              <a:buSzTx/>
              <a:buFontTx/>
              <a:buNone/>
              <a:tabLst/>
            </a:pP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C'est l'un des termes les plus importants à considérer dans l'établissement d'une formulation de béton, notamment pour les paramètres suivants :</a:t>
            </a:r>
          </a:p>
          <a:p>
            <a:pPr>
              <a:lnSpc>
                <a:spcPct val="150000"/>
              </a:lnSpc>
            </a:pPr>
            <a:r>
              <a:rPr lang="fr-FR" b="1" dirty="0" smtClean="0">
                <a:latin typeface="Times New Roman" pitchFamily="18" charset="0"/>
                <a:cs typeface="Times New Roman" pitchFamily="18" charset="0"/>
              </a:rPr>
              <a:t>La teneur en fines (Passant à 0,08mm &lt; 12%) </a:t>
            </a:r>
          </a:p>
          <a:p>
            <a:pPr>
              <a:lnSpc>
                <a:spcPct val="150000"/>
              </a:lnSpc>
            </a:pPr>
            <a:r>
              <a:rPr lang="fr-FR" b="1" dirty="0" smtClean="0">
                <a:latin typeface="Times New Roman" pitchFamily="18" charset="0"/>
                <a:cs typeface="Times New Roman" pitchFamily="18" charset="0"/>
              </a:rPr>
              <a:t>Teneur en éléments fins jugés par le module de finesse (1,8</a:t>
            </a:r>
            <a:r>
              <a:rPr lang="fr-FR" b="1" dirty="0" smtClean="0">
                <a:latin typeface="Times New Roman" pitchFamily="18" charset="0"/>
                <a:cs typeface="Times New Roman" pitchFamily="18" charset="0"/>
                <a:sym typeface="Symbol"/>
              </a:rPr>
              <a:t></a:t>
            </a:r>
            <a:r>
              <a:rPr lang="fr-FR" b="1" dirty="0" smtClean="0">
                <a:latin typeface="Times New Roman" pitchFamily="18" charset="0"/>
                <a:cs typeface="Times New Roman" pitchFamily="18" charset="0"/>
              </a:rPr>
              <a:t>M</a:t>
            </a:r>
            <a:r>
              <a:rPr lang="fr-FR" b="1" baseline="-25000" dirty="0" smtClean="0">
                <a:latin typeface="Times New Roman" pitchFamily="18" charset="0"/>
                <a:cs typeface="Times New Roman" pitchFamily="18" charset="0"/>
              </a:rPr>
              <a:t>f</a:t>
            </a:r>
            <a:r>
              <a:rPr lang="fr-FR" b="1" dirty="0" smtClean="0">
                <a:latin typeface="Times New Roman" pitchFamily="18" charset="0"/>
                <a:cs typeface="Times New Roman" pitchFamily="18" charset="0"/>
                <a:sym typeface="Symbol"/>
              </a:rPr>
              <a:t></a:t>
            </a:r>
            <a:r>
              <a:rPr lang="fr-FR" b="1" dirty="0" smtClean="0">
                <a:latin typeface="Times New Roman" pitchFamily="18" charset="0"/>
                <a:cs typeface="Times New Roman" pitchFamily="18" charset="0"/>
              </a:rPr>
              <a:t>3,2) </a:t>
            </a:r>
          </a:p>
          <a:p>
            <a:pPr>
              <a:lnSpc>
                <a:spcPct val="150000"/>
              </a:lnSpc>
            </a:pPr>
            <a:r>
              <a:rPr lang="fr-FR" b="1" dirty="0" smtClean="0">
                <a:latin typeface="Times New Roman" pitchFamily="18" charset="0"/>
                <a:cs typeface="Times New Roman" pitchFamily="18" charset="0"/>
              </a:rPr>
              <a:t>Continuité et régularité de la granularité </a:t>
            </a:r>
          </a:p>
          <a:p>
            <a:pPr marL="0" marR="0" lvl="0" indent="180975" algn="justLow"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Rectangle 12"/>
          <p:cNvSpPr/>
          <p:nvPr/>
        </p:nvSpPr>
        <p:spPr>
          <a:xfrm>
            <a:off x="903501" y="1564395"/>
            <a:ext cx="3550972" cy="369332"/>
          </a:xfrm>
          <a:prstGeom prst="rect">
            <a:avLst/>
          </a:prstGeom>
        </p:spPr>
        <p:txBody>
          <a:bodyPr wrap="none">
            <a:spAutoFit/>
          </a:bodyPr>
          <a:lstStyle/>
          <a:p>
            <a:r>
              <a:rPr lang="fr-FR" b="1" dirty="0" smtClean="0">
                <a:latin typeface="Times New Roman" pitchFamily="18" charset="0"/>
                <a:cs typeface="Times New Roman" pitchFamily="18" charset="0"/>
              </a:rPr>
              <a:t>4.4. Effet de volume du granulat :</a:t>
            </a:r>
            <a:r>
              <a:rPr lang="fr-FR" dirty="0" smtClean="0">
                <a:latin typeface="Times New Roman" pitchFamily="18" charset="0"/>
                <a:cs typeface="Times New Roman" pitchFamily="18" charset="0"/>
              </a:rPr>
              <a:t> </a:t>
            </a:r>
            <a:endParaRPr lang="fr-FR" dirty="0">
              <a:latin typeface="Times New Roman" pitchFamily="18" charset="0"/>
              <a:cs typeface="Times New Roman" pitchFamily="18" charset="0"/>
            </a:endParaRPr>
          </a:p>
        </p:txBody>
      </p:sp>
      <p:pic>
        <p:nvPicPr>
          <p:cNvPr id="130052" name="Picture 4"/>
          <p:cNvPicPr>
            <a:picLocks noChangeAspect="1" noChangeArrowheads="1"/>
          </p:cNvPicPr>
          <p:nvPr/>
        </p:nvPicPr>
        <p:blipFill>
          <a:blip r:embed="rId4"/>
          <a:srcRect/>
          <a:stretch>
            <a:fillRect/>
          </a:stretch>
        </p:blipFill>
        <p:spPr bwMode="auto">
          <a:xfrm>
            <a:off x="2302525" y="2741420"/>
            <a:ext cx="4533900" cy="2790825"/>
          </a:xfrm>
          <a:prstGeom prst="rect">
            <a:avLst/>
          </a:prstGeom>
          <a:noFill/>
          <a:ln w="9525">
            <a:noFill/>
            <a:miter lim="800000"/>
            <a:headEnd/>
            <a:tailEnd/>
          </a:ln>
        </p:spPr>
      </p:pic>
      <p:sp>
        <p:nvSpPr>
          <p:cNvPr id="15" name="Rectangle 14"/>
          <p:cNvSpPr/>
          <p:nvPr/>
        </p:nvSpPr>
        <p:spPr>
          <a:xfrm>
            <a:off x="1567346" y="5794872"/>
            <a:ext cx="6169318" cy="369332"/>
          </a:xfrm>
          <a:prstGeom prst="rect">
            <a:avLst/>
          </a:prstGeom>
        </p:spPr>
        <p:txBody>
          <a:bodyPr wrap="none">
            <a:spAutoFit/>
          </a:bodyPr>
          <a:lstStyle/>
          <a:p>
            <a:r>
              <a:rPr lang="fr-FR" b="1" dirty="0" smtClean="0">
                <a:latin typeface="Times New Roman" pitchFamily="18" charset="0"/>
                <a:cs typeface="Times New Roman" pitchFamily="18" charset="0"/>
              </a:rPr>
              <a:t>Influence de volume des granulats sur la résistance du béton.</a:t>
            </a:r>
            <a:endParaRPr lang="fr-FR" b="1" dirty="0">
              <a:latin typeface="Times New Roman" pitchFamily="18" charset="0"/>
              <a:cs typeface="Times New Roman" pitchFamily="18" charset="0"/>
            </a:endParaRPr>
          </a:p>
        </p:txBody>
      </p:sp>
      <p:sp>
        <p:nvSpPr>
          <p:cNvPr id="17" name="Rectangle 16"/>
          <p:cNvSpPr/>
          <p:nvPr/>
        </p:nvSpPr>
        <p:spPr>
          <a:xfrm>
            <a:off x="1338550" y="2005714"/>
            <a:ext cx="5877500" cy="3000821"/>
          </a:xfrm>
          <a:prstGeom prst="rect">
            <a:avLst/>
          </a:prstGeom>
        </p:spPr>
        <p:txBody>
          <a:bodyPr wrap="square">
            <a:spAutoFit/>
          </a:bodyPr>
          <a:lstStyle/>
          <a:p>
            <a:pPr>
              <a:lnSpc>
                <a:spcPct val="150000"/>
              </a:lnSpc>
            </a:pPr>
            <a:r>
              <a:rPr lang="fr-FR" b="1" dirty="0" smtClean="0">
                <a:latin typeface="Times New Roman" pitchFamily="18" charset="0"/>
                <a:cs typeface="Times New Roman" pitchFamily="18" charset="0"/>
              </a:rPr>
              <a:t>4.5. Effet de la taille maximale du granulat </a:t>
            </a:r>
            <a:endParaRPr lang="fr-FR" dirty="0" smtClean="0">
              <a:latin typeface="Times New Roman" pitchFamily="18" charset="0"/>
              <a:cs typeface="Times New Roman" pitchFamily="18" charset="0"/>
            </a:endParaRPr>
          </a:p>
          <a:p>
            <a:pPr>
              <a:lnSpc>
                <a:spcPct val="150000"/>
              </a:lnSpc>
            </a:pPr>
            <a:r>
              <a:rPr lang="fr-FR" b="1" dirty="0" smtClean="0">
                <a:latin typeface="Times New Roman" pitchFamily="18" charset="0"/>
                <a:cs typeface="Times New Roman" pitchFamily="18" charset="0"/>
              </a:rPr>
              <a:t>4.6. Coefficient d'aplatissement des gravillons </a:t>
            </a:r>
            <a:endParaRPr lang="fr-FR" dirty="0" smtClean="0">
              <a:latin typeface="Times New Roman" pitchFamily="18" charset="0"/>
              <a:cs typeface="Times New Roman" pitchFamily="18" charset="0"/>
            </a:endParaRPr>
          </a:p>
          <a:p>
            <a:pPr>
              <a:lnSpc>
                <a:spcPct val="150000"/>
              </a:lnSpc>
            </a:pPr>
            <a:r>
              <a:rPr lang="fr-FR" b="1" dirty="0" smtClean="0">
                <a:latin typeface="Times New Roman" pitchFamily="18" charset="0"/>
                <a:cs typeface="Times New Roman" pitchFamily="18" charset="0"/>
              </a:rPr>
              <a:t>4.7. Propreté des granulats </a:t>
            </a:r>
            <a:endParaRPr lang="fr-FR" dirty="0" smtClean="0">
              <a:latin typeface="Times New Roman" pitchFamily="18" charset="0"/>
              <a:cs typeface="Times New Roman" pitchFamily="18" charset="0"/>
            </a:endParaRPr>
          </a:p>
          <a:p>
            <a:pPr>
              <a:lnSpc>
                <a:spcPct val="150000"/>
              </a:lnSpc>
            </a:pPr>
            <a:r>
              <a:rPr lang="fr-FR" b="1" dirty="0" smtClean="0">
                <a:latin typeface="Times New Roman" pitchFamily="18" charset="0"/>
                <a:cs typeface="Times New Roman" pitchFamily="18" charset="0"/>
              </a:rPr>
              <a:t>4.8. Absorption d'eau </a:t>
            </a:r>
            <a:endParaRPr lang="fr-FR" dirty="0" smtClean="0">
              <a:latin typeface="Times New Roman" pitchFamily="18" charset="0"/>
              <a:cs typeface="Times New Roman" pitchFamily="18" charset="0"/>
            </a:endParaRPr>
          </a:p>
          <a:p>
            <a:pPr>
              <a:lnSpc>
                <a:spcPct val="150000"/>
              </a:lnSpc>
            </a:pPr>
            <a:r>
              <a:rPr lang="fr-FR" b="1" dirty="0" smtClean="0">
                <a:latin typeface="Times New Roman" pitchFamily="18" charset="0"/>
                <a:cs typeface="Times New Roman" pitchFamily="18" charset="0"/>
              </a:rPr>
              <a:t>4.9. Résistance mécanique Los Angeles </a:t>
            </a:r>
            <a:endParaRPr lang="fr-FR" dirty="0" smtClean="0">
              <a:latin typeface="Times New Roman" pitchFamily="18" charset="0"/>
              <a:cs typeface="Times New Roman" pitchFamily="18" charset="0"/>
            </a:endParaRPr>
          </a:p>
          <a:p>
            <a:pPr>
              <a:lnSpc>
                <a:spcPct val="150000"/>
              </a:lnSpc>
            </a:pPr>
            <a:r>
              <a:rPr lang="fr-FR" b="1" dirty="0" smtClean="0">
                <a:latin typeface="Times New Roman" pitchFamily="18" charset="0"/>
                <a:cs typeface="Times New Roman" pitchFamily="18" charset="0"/>
              </a:rPr>
              <a:t>4.10. Friabilité des sables (alluvionnaires et recyclage) </a:t>
            </a:r>
            <a:endParaRPr lang="fr-FR" dirty="0" smtClean="0">
              <a:latin typeface="Times New Roman" pitchFamily="18" charset="0"/>
              <a:cs typeface="Times New Roman" pitchFamily="18" charset="0"/>
            </a:endParaRPr>
          </a:p>
          <a:p>
            <a:pPr>
              <a:lnSpc>
                <a:spcPct val="150000"/>
              </a:lnSpc>
            </a:pPr>
            <a:r>
              <a:rPr lang="fr-FR" b="1" dirty="0" smtClean="0">
                <a:latin typeface="Times New Roman" pitchFamily="18" charset="0"/>
                <a:cs typeface="Times New Roman" pitchFamily="18" charset="0"/>
              </a:rPr>
              <a:t>4.11. Nature minéralogique </a:t>
            </a:r>
            <a:endParaRPr lang="fr-FR"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to="" calcmode="lin" valueType="num">
                                      <p:cBhvr>
                                        <p:cTn id="7" dur="1" fill="hold"/>
                                        <p:tgtEl>
                                          <p:spTgt spid="7"/>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 to="" calcmode="lin" valueType="num">
                                      <p:cBhvr>
                                        <p:cTn id="10" dur="1" fill="hold"/>
                                        <p:tgtEl>
                                          <p:spTgt spid="10"/>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 to="" calcmode="lin" valueType="num">
                                      <p:cBhvr>
                                        <p:cTn id="13" dur="1" fill="hold"/>
                                        <p:tgtEl>
                                          <p:spTgt spid="9"/>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 to="" calcmode="lin" valueType="num">
                                      <p:cBhvr>
                                        <p:cTn id="16" dur="1" fill="hold"/>
                                        <p:tgtEl>
                                          <p:spTgt spid="8"/>
                                        </p:tgtEl>
                                        <p:attrNameLst>
                                          <p:attrName/>
                                        </p:attrNameLst>
                                      </p:cBhvr>
                                    </p:anim>
                                  </p:childTnLst>
                                </p:cTn>
                              </p:par>
                            </p:childTnLst>
                          </p:cTn>
                        </p:par>
                      </p:childTnLst>
                    </p:cTn>
                  </p:par>
                  <p:par>
                    <p:cTn id="17" fill="hold">
                      <p:stCondLst>
                        <p:cond delay="indefinite"/>
                      </p:stCondLst>
                      <p:childTnLst>
                        <p:par>
                          <p:cTn id="18" fill="hold">
                            <p:stCondLst>
                              <p:cond delay="0"/>
                            </p:stCondLst>
                            <p:childTnLst>
                              <p:par>
                                <p:cTn id="19" presetID="2" presetClass="exit" presetSubtype="4" fill="hold" grpId="1" nodeType="clickEffect">
                                  <p:stCondLst>
                                    <p:cond delay="0"/>
                                  </p:stCondLst>
                                  <p:childTnLst>
                                    <p:anim calcmode="lin" valueType="num">
                                      <p:cBhvr additive="base">
                                        <p:cTn id="20" dur="500"/>
                                        <p:tgtEl>
                                          <p:spTgt spid="7"/>
                                        </p:tgtEl>
                                        <p:attrNameLst>
                                          <p:attrName>ppt_x</p:attrName>
                                        </p:attrNameLst>
                                      </p:cBhvr>
                                      <p:tavLst>
                                        <p:tav tm="0">
                                          <p:val>
                                            <p:strVal val="ppt_x"/>
                                          </p:val>
                                        </p:tav>
                                        <p:tav tm="100000">
                                          <p:val>
                                            <p:strVal val="ppt_x"/>
                                          </p:val>
                                        </p:tav>
                                      </p:tavLst>
                                    </p:anim>
                                    <p:anim calcmode="lin" valueType="num">
                                      <p:cBhvr additive="base">
                                        <p:cTn id="21" dur="500"/>
                                        <p:tgtEl>
                                          <p:spTgt spid="7"/>
                                        </p:tgtEl>
                                        <p:attrNameLst>
                                          <p:attrName>ppt_y</p:attrName>
                                        </p:attrNameLst>
                                      </p:cBhvr>
                                      <p:tavLst>
                                        <p:tav tm="0">
                                          <p:val>
                                            <p:strVal val="ppt_y"/>
                                          </p:val>
                                        </p:tav>
                                        <p:tav tm="100000">
                                          <p:val>
                                            <p:strVal val="1+ppt_h/2"/>
                                          </p:val>
                                        </p:tav>
                                      </p:tavLst>
                                    </p:anim>
                                    <p:set>
                                      <p:cBhvr>
                                        <p:cTn id="22" dur="1" fill="hold">
                                          <p:stCondLst>
                                            <p:cond delay="499"/>
                                          </p:stCondLst>
                                        </p:cTn>
                                        <p:tgtEl>
                                          <p:spTgt spid="7"/>
                                        </p:tgtEl>
                                        <p:attrNameLst>
                                          <p:attrName>style.visibility</p:attrName>
                                        </p:attrNameLst>
                                      </p:cBhvr>
                                      <p:to>
                                        <p:strVal val="hidden"/>
                                      </p:to>
                                    </p:set>
                                  </p:childTnLst>
                                </p:cTn>
                              </p:par>
                              <p:par>
                                <p:cTn id="23" presetID="2" presetClass="exit" presetSubtype="4" fill="hold" grpId="1" nodeType="withEffect">
                                  <p:stCondLst>
                                    <p:cond delay="0"/>
                                  </p:stCondLst>
                                  <p:childTnLst>
                                    <p:anim calcmode="lin" valueType="num">
                                      <p:cBhvr additive="base">
                                        <p:cTn id="24" dur="500"/>
                                        <p:tgtEl>
                                          <p:spTgt spid="9"/>
                                        </p:tgtEl>
                                        <p:attrNameLst>
                                          <p:attrName>ppt_x</p:attrName>
                                        </p:attrNameLst>
                                      </p:cBhvr>
                                      <p:tavLst>
                                        <p:tav tm="0">
                                          <p:val>
                                            <p:strVal val="ppt_x"/>
                                          </p:val>
                                        </p:tav>
                                        <p:tav tm="100000">
                                          <p:val>
                                            <p:strVal val="ppt_x"/>
                                          </p:val>
                                        </p:tav>
                                      </p:tavLst>
                                    </p:anim>
                                    <p:anim calcmode="lin" valueType="num">
                                      <p:cBhvr additive="base">
                                        <p:cTn id="25" dur="500"/>
                                        <p:tgtEl>
                                          <p:spTgt spid="9"/>
                                        </p:tgtEl>
                                        <p:attrNameLst>
                                          <p:attrName>ppt_y</p:attrName>
                                        </p:attrNameLst>
                                      </p:cBhvr>
                                      <p:tavLst>
                                        <p:tav tm="0">
                                          <p:val>
                                            <p:strVal val="ppt_y"/>
                                          </p:val>
                                        </p:tav>
                                        <p:tav tm="100000">
                                          <p:val>
                                            <p:strVal val="1+ppt_h/2"/>
                                          </p:val>
                                        </p:tav>
                                      </p:tavLst>
                                    </p:anim>
                                    <p:set>
                                      <p:cBhvr>
                                        <p:cTn id="26" dur="1" fill="hold">
                                          <p:stCondLst>
                                            <p:cond delay="499"/>
                                          </p:stCondLst>
                                        </p:cTn>
                                        <p:tgtEl>
                                          <p:spTgt spid="9"/>
                                        </p:tgtEl>
                                        <p:attrNameLst>
                                          <p:attrName>style.visibility</p:attrName>
                                        </p:attrNameLst>
                                      </p:cBhvr>
                                      <p:to>
                                        <p:strVal val="hidden"/>
                                      </p:to>
                                    </p:set>
                                  </p:childTnLst>
                                </p:cTn>
                              </p:par>
                              <p:par>
                                <p:cTn id="27" presetID="2" presetClass="exit" presetSubtype="4" fill="hold" nodeType="withEffect">
                                  <p:stCondLst>
                                    <p:cond delay="0"/>
                                  </p:stCondLst>
                                  <p:childTnLst>
                                    <p:anim calcmode="lin" valueType="num">
                                      <p:cBhvr additive="base">
                                        <p:cTn id="28" dur="500"/>
                                        <p:tgtEl>
                                          <p:spTgt spid="8"/>
                                        </p:tgtEl>
                                        <p:attrNameLst>
                                          <p:attrName>ppt_x</p:attrName>
                                        </p:attrNameLst>
                                      </p:cBhvr>
                                      <p:tavLst>
                                        <p:tav tm="0">
                                          <p:val>
                                            <p:strVal val="ppt_x"/>
                                          </p:val>
                                        </p:tav>
                                        <p:tav tm="100000">
                                          <p:val>
                                            <p:strVal val="ppt_x"/>
                                          </p:val>
                                        </p:tav>
                                      </p:tavLst>
                                    </p:anim>
                                    <p:anim calcmode="lin" valueType="num">
                                      <p:cBhvr additive="base">
                                        <p:cTn id="29" dur="500"/>
                                        <p:tgtEl>
                                          <p:spTgt spid="8"/>
                                        </p:tgtEl>
                                        <p:attrNameLst>
                                          <p:attrName>ppt_y</p:attrName>
                                        </p:attrNameLst>
                                      </p:cBhvr>
                                      <p:tavLst>
                                        <p:tav tm="0">
                                          <p:val>
                                            <p:strVal val="ppt_y"/>
                                          </p:val>
                                        </p:tav>
                                        <p:tav tm="100000">
                                          <p:val>
                                            <p:strVal val="1+ppt_h/2"/>
                                          </p:val>
                                        </p:tav>
                                      </p:tavLst>
                                    </p:anim>
                                    <p:set>
                                      <p:cBhvr>
                                        <p:cTn id="30" dur="1" fill="hold">
                                          <p:stCondLst>
                                            <p:cond delay="499"/>
                                          </p:stCondLst>
                                        </p:cTn>
                                        <p:tgtEl>
                                          <p:spTgt spid="8"/>
                                        </p:tgtEl>
                                        <p:attrNameLst>
                                          <p:attrName>style.visibility</p:attrName>
                                        </p:attrNameLst>
                                      </p:cBhvr>
                                      <p:to>
                                        <p:strVal val="hidden"/>
                                      </p:to>
                                    </p:set>
                                  </p:childTnLst>
                                </p:cTn>
                              </p:par>
                              <p:par>
                                <p:cTn id="31" presetID="2" presetClass="exit" presetSubtype="4" fill="hold" grpId="1" nodeType="withEffect">
                                  <p:stCondLst>
                                    <p:cond delay="0"/>
                                  </p:stCondLst>
                                  <p:childTnLst>
                                    <p:anim calcmode="lin" valueType="num">
                                      <p:cBhvr additive="base">
                                        <p:cTn id="32" dur="500"/>
                                        <p:tgtEl>
                                          <p:spTgt spid="10"/>
                                        </p:tgtEl>
                                        <p:attrNameLst>
                                          <p:attrName>ppt_x</p:attrName>
                                        </p:attrNameLst>
                                      </p:cBhvr>
                                      <p:tavLst>
                                        <p:tav tm="0">
                                          <p:val>
                                            <p:strVal val="ppt_x"/>
                                          </p:val>
                                        </p:tav>
                                        <p:tav tm="100000">
                                          <p:val>
                                            <p:strVal val="ppt_x"/>
                                          </p:val>
                                        </p:tav>
                                      </p:tavLst>
                                    </p:anim>
                                    <p:anim calcmode="lin" valueType="num">
                                      <p:cBhvr additive="base">
                                        <p:cTn id="33" dur="500"/>
                                        <p:tgtEl>
                                          <p:spTgt spid="10"/>
                                        </p:tgtEl>
                                        <p:attrNameLst>
                                          <p:attrName>ppt_y</p:attrName>
                                        </p:attrNameLst>
                                      </p:cBhvr>
                                      <p:tavLst>
                                        <p:tav tm="0">
                                          <p:val>
                                            <p:strVal val="ppt_y"/>
                                          </p:val>
                                        </p:tav>
                                        <p:tav tm="100000">
                                          <p:val>
                                            <p:strVal val="1+ppt_h/2"/>
                                          </p:val>
                                        </p:tav>
                                      </p:tavLst>
                                    </p:anim>
                                    <p:set>
                                      <p:cBhvr>
                                        <p:cTn id="34" dur="1" fill="hold">
                                          <p:stCondLst>
                                            <p:cond delay="499"/>
                                          </p:stCondLst>
                                        </p:cTn>
                                        <p:tgtEl>
                                          <p:spTgt spid="10"/>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24" presetClass="entr" presetSubtype="0" fill="hold" nodeType="clickEffect">
                                  <p:stCondLst>
                                    <p:cond delay="0"/>
                                  </p:stCondLst>
                                  <p:childTnLst>
                                    <p:set>
                                      <p:cBhvr>
                                        <p:cTn id="38" dur="1" fill="hold">
                                          <p:stCondLst>
                                            <p:cond delay="0"/>
                                          </p:stCondLst>
                                        </p:cTn>
                                        <p:tgtEl>
                                          <p:spTgt spid="130049"/>
                                        </p:tgtEl>
                                        <p:attrNameLst>
                                          <p:attrName>style.visibility</p:attrName>
                                        </p:attrNameLst>
                                      </p:cBhvr>
                                      <p:to>
                                        <p:strVal val="visible"/>
                                      </p:to>
                                    </p:set>
                                    <p:anim to="" calcmode="lin" valueType="num">
                                      <p:cBhvr>
                                        <p:cTn id="39" dur="1" fill="hold"/>
                                        <p:tgtEl>
                                          <p:spTgt spid="130049"/>
                                        </p:tgtEl>
                                        <p:attrNameLst>
                                          <p:attrName/>
                                        </p:attrNameLst>
                                      </p:cBhvr>
                                    </p:anim>
                                  </p:childTnLst>
                                </p:cTn>
                              </p:par>
                              <p:par>
                                <p:cTn id="40" presetID="24"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to="" calcmode="lin" valueType="num">
                                      <p:cBhvr>
                                        <p:cTn id="42" dur="1" fill="hold"/>
                                        <p:tgtEl>
                                          <p:spTgt spid="11"/>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 presetClass="exit" presetSubtype="4" fill="hold" nodeType="clickEffect">
                                  <p:stCondLst>
                                    <p:cond delay="0"/>
                                  </p:stCondLst>
                                  <p:childTnLst>
                                    <p:anim calcmode="lin" valueType="num">
                                      <p:cBhvr additive="base">
                                        <p:cTn id="46" dur="500"/>
                                        <p:tgtEl>
                                          <p:spTgt spid="130049"/>
                                        </p:tgtEl>
                                        <p:attrNameLst>
                                          <p:attrName>ppt_x</p:attrName>
                                        </p:attrNameLst>
                                      </p:cBhvr>
                                      <p:tavLst>
                                        <p:tav tm="0">
                                          <p:val>
                                            <p:strVal val="ppt_x"/>
                                          </p:val>
                                        </p:tav>
                                        <p:tav tm="100000">
                                          <p:val>
                                            <p:strVal val="ppt_x"/>
                                          </p:val>
                                        </p:tav>
                                      </p:tavLst>
                                    </p:anim>
                                    <p:anim calcmode="lin" valueType="num">
                                      <p:cBhvr additive="base">
                                        <p:cTn id="47" dur="500"/>
                                        <p:tgtEl>
                                          <p:spTgt spid="130049"/>
                                        </p:tgtEl>
                                        <p:attrNameLst>
                                          <p:attrName>ppt_y</p:attrName>
                                        </p:attrNameLst>
                                      </p:cBhvr>
                                      <p:tavLst>
                                        <p:tav tm="0">
                                          <p:val>
                                            <p:strVal val="ppt_y"/>
                                          </p:val>
                                        </p:tav>
                                        <p:tav tm="100000">
                                          <p:val>
                                            <p:strVal val="1+ppt_h/2"/>
                                          </p:val>
                                        </p:tav>
                                      </p:tavLst>
                                    </p:anim>
                                    <p:set>
                                      <p:cBhvr>
                                        <p:cTn id="48" dur="1" fill="hold">
                                          <p:stCondLst>
                                            <p:cond delay="499"/>
                                          </p:stCondLst>
                                        </p:cTn>
                                        <p:tgtEl>
                                          <p:spTgt spid="130049"/>
                                        </p:tgtEl>
                                        <p:attrNameLst>
                                          <p:attrName>style.visibility</p:attrName>
                                        </p:attrNameLst>
                                      </p:cBhvr>
                                      <p:to>
                                        <p:strVal val="hidden"/>
                                      </p:to>
                                    </p:set>
                                  </p:childTnLst>
                                </p:cTn>
                              </p:par>
                              <p:par>
                                <p:cTn id="49" presetID="2" presetClass="exit" presetSubtype="4" fill="hold" grpId="1" nodeType="withEffect">
                                  <p:stCondLst>
                                    <p:cond delay="0"/>
                                  </p:stCondLst>
                                  <p:childTnLst>
                                    <p:anim calcmode="lin" valueType="num">
                                      <p:cBhvr additive="base">
                                        <p:cTn id="50" dur="500"/>
                                        <p:tgtEl>
                                          <p:spTgt spid="11"/>
                                        </p:tgtEl>
                                        <p:attrNameLst>
                                          <p:attrName>ppt_x</p:attrName>
                                        </p:attrNameLst>
                                      </p:cBhvr>
                                      <p:tavLst>
                                        <p:tav tm="0">
                                          <p:val>
                                            <p:strVal val="ppt_x"/>
                                          </p:val>
                                        </p:tav>
                                        <p:tav tm="100000">
                                          <p:val>
                                            <p:strVal val="ppt_x"/>
                                          </p:val>
                                        </p:tav>
                                      </p:tavLst>
                                    </p:anim>
                                    <p:anim calcmode="lin" valueType="num">
                                      <p:cBhvr additive="base">
                                        <p:cTn id="51" dur="500"/>
                                        <p:tgtEl>
                                          <p:spTgt spid="11"/>
                                        </p:tgtEl>
                                        <p:attrNameLst>
                                          <p:attrName>ppt_y</p:attrName>
                                        </p:attrNameLst>
                                      </p:cBhvr>
                                      <p:tavLst>
                                        <p:tav tm="0">
                                          <p:val>
                                            <p:strVal val="ppt_y"/>
                                          </p:val>
                                        </p:tav>
                                        <p:tav tm="100000">
                                          <p:val>
                                            <p:strVal val="1+ppt_h/2"/>
                                          </p:val>
                                        </p:tav>
                                      </p:tavLst>
                                    </p:anim>
                                    <p:set>
                                      <p:cBhvr>
                                        <p:cTn id="52" dur="1" fill="hold">
                                          <p:stCondLst>
                                            <p:cond delay="499"/>
                                          </p:stCondLst>
                                        </p:cTn>
                                        <p:tgtEl>
                                          <p:spTgt spid="11"/>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24" presetClass="entr" presetSubtype="0" fill="hold" grpId="0" nodeType="clickEffect">
                                  <p:stCondLst>
                                    <p:cond delay="0"/>
                                  </p:stCondLst>
                                  <p:childTnLst>
                                    <p:set>
                                      <p:cBhvr>
                                        <p:cTn id="56" dur="1" fill="hold">
                                          <p:stCondLst>
                                            <p:cond delay="0"/>
                                          </p:stCondLst>
                                        </p:cTn>
                                        <p:tgtEl>
                                          <p:spTgt spid="130050"/>
                                        </p:tgtEl>
                                        <p:attrNameLst>
                                          <p:attrName>style.visibility</p:attrName>
                                        </p:attrNameLst>
                                      </p:cBhvr>
                                      <p:to>
                                        <p:strVal val="visible"/>
                                      </p:to>
                                    </p:set>
                                    <p:anim to="" calcmode="lin" valueType="num">
                                      <p:cBhvr>
                                        <p:cTn id="57" dur="1" fill="hold"/>
                                        <p:tgtEl>
                                          <p:spTgt spid="130050"/>
                                        </p:tgtEl>
                                        <p:attrNameLst>
                                          <p:attrName/>
                                        </p:attrNameLst>
                                      </p:cBhvr>
                                    </p:anim>
                                  </p:childTnLst>
                                </p:cTn>
                              </p:par>
                            </p:childTnLst>
                          </p:cTn>
                        </p:par>
                      </p:childTnLst>
                    </p:cTn>
                  </p:par>
                  <p:par>
                    <p:cTn id="58" fill="hold">
                      <p:stCondLst>
                        <p:cond delay="indefinite"/>
                      </p:stCondLst>
                      <p:childTnLst>
                        <p:par>
                          <p:cTn id="59" fill="hold">
                            <p:stCondLst>
                              <p:cond delay="0"/>
                            </p:stCondLst>
                            <p:childTnLst>
                              <p:par>
                                <p:cTn id="60" presetID="2" presetClass="exit" presetSubtype="4" fill="hold" grpId="1" nodeType="clickEffect">
                                  <p:stCondLst>
                                    <p:cond delay="0"/>
                                  </p:stCondLst>
                                  <p:childTnLst>
                                    <p:anim calcmode="lin" valueType="num">
                                      <p:cBhvr additive="base">
                                        <p:cTn id="61" dur="500"/>
                                        <p:tgtEl>
                                          <p:spTgt spid="130050"/>
                                        </p:tgtEl>
                                        <p:attrNameLst>
                                          <p:attrName>ppt_x</p:attrName>
                                        </p:attrNameLst>
                                      </p:cBhvr>
                                      <p:tavLst>
                                        <p:tav tm="0">
                                          <p:val>
                                            <p:strVal val="ppt_x"/>
                                          </p:val>
                                        </p:tav>
                                        <p:tav tm="100000">
                                          <p:val>
                                            <p:strVal val="ppt_x"/>
                                          </p:val>
                                        </p:tav>
                                      </p:tavLst>
                                    </p:anim>
                                    <p:anim calcmode="lin" valueType="num">
                                      <p:cBhvr additive="base">
                                        <p:cTn id="62" dur="500"/>
                                        <p:tgtEl>
                                          <p:spTgt spid="130050"/>
                                        </p:tgtEl>
                                        <p:attrNameLst>
                                          <p:attrName>ppt_y</p:attrName>
                                        </p:attrNameLst>
                                      </p:cBhvr>
                                      <p:tavLst>
                                        <p:tav tm="0">
                                          <p:val>
                                            <p:strVal val="ppt_y"/>
                                          </p:val>
                                        </p:tav>
                                        <p:tav tm="100000">
                                          <p:val>
                                            <p:strVal val="1+ppt_h/2"/>
                                          </p:val>
                                        </p:tav>
                                      </p:tavLst>
                                    </p:anim>
                                    <p:set>
                                      <p:cBhvr>
                                        <p:cTn id="63" dur="1" fill="hold">
                                          <p:stCondLst>
                                            <p:cond delay="499"/>
                                          </p:stCondLst>
                                        </p:cTn>
                                        <p:tgtEl>
                                          <p:spTgt spid="130050"/>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24" presetClass="entr" presetSubtype="0" fill="hold" grpId="0" nodeType="clickEffect">
                                  <p:stCondLst>
                                    <p:cond delay="0"/>
                                  </p:stCondLst>
                                  <p:childTnLst>
                                    <p:set>
                                      <p:cBhvr>
                                        <p:cTn id="67" dur="1" fill="hold">
                                          <p:stCondLst>
                                            <p:cond delay="0"/>
                                          </p:stCondLst>
                                        </p:cTn>
                                        <p:tgtEl>
                                          <p:spTgt spid="130051"/>
                                        </p:tgtEl>
                                        <p:attrNameLst>
                                          <p:attrName>style.visibility</p:attrName>
                                        </p:attrNameLst>
                                      </p:cBhvr>
                                      <p:to>
                                        <p:strVal val="visible"/>
                                      </p:to>
                                    </p:set>
                                    <p:anim to="" calcmode="lin" valueType="num">
                                      <p:cBhvr>
                                        <p:cTn id="68" dur="1" fill="hold"/>
                                        <p:tgtEl>
                                          <p:spTgt spid="130051"/>
                                        </p:tgtEl>
                                        <p:attrNameLst>
                                          <p:attrName/>
                                        </p:attrNameLst>
                                      </p:cBhvr>
                                    </p:anim>
                                  </p:childTnLst>
                                </p:cTn>
                              </p:par>
                            </p:childTnLst>
                          </p:cTn>
                        </p:par>
                      </p:childTnLst>
                    </p:cTn>
                  </p:par>
                  <p:par>
                    <p:cTn id="69" fill="hold">
                      <p:stCondLst>
                        <p:cond delay="indefinite"/>
                      </p:stCondLst>
                      <p:childTnLst>
                        <p:par>
                          <p:cTn id="70" fill="hold">
                            <p:stCondLst>
                              <p:cond delay="0"/>
                            </p:stCondLst>
                            <p:childTnLst>
                              <p:par>
                                <p:cTn id="71" presetID="2" presetClass="exit" presetSubtype="4" fill="hold" grpId="1" nodeType="clickEffect">
                                  <p:stCondLst>
                                    <p:cond delay="0"/>
                                  </p:stCondLst>
                                  <p:childTnLst>
                                    <p:anim calcmode="lin" valueType="num">
                                      <p:cBhvr additive="base">
                                        <p:cTn id="72" dur="500"/>
                                        <p:tgtEl>
                                          <p:spTgt spid="130051"/>
                                        </p:tgtEl>
                                        <p:attrNameLst>
                                          <p:attrName>ppt_x</p:attrName>
                                        </p:attrNameLst>
                                      </p:cBhvr>
                                      <p:tavLst>
                                        <p:tav tm="0">
                                          <p:val>
                                            <p:strVal val="ppt_x"/>
                                          </p:val>
                                        </p:tav>
                                        <p:tav tm="100000">
                                          <p:val>
                                            <p:strVal val="ppt_x"/>
                                          </p:val>
                                        </p:tav>
                                      </p:tavLst>
                                    </p:anim>
                                    <p:anim calcmode="lin" valueType="num">
                                      <p:cBhvr additive="base">
                                        <p:cTn id="73" dur="500"/>
                                        <p:tgtEl>
                                          <p:spTgt spid="130051"/>
                                        </p:tgtEl>
                                        <p:attrNameLst>
                                          <p:attrName>ppt_y</p:attrName>
                                        </p:attrNameLst>
                                      </p:cBhvr>
                                      <p:tavLst>
                                        <p:tav tm="0">
                                          <p:val>
                                            <p:strVal val="ppt_y"/>
                                          </p:val>
                                        </p:tav>
                                        <p:tav tm="100000">
                                          <p:val>
                                            <p:strVal val="1+ppt_h/2"/>
                                          </p:val>
                                        </p:tav>
                                      </p:tavLst>
                                    </p:anim>
                                    <p:set>
                                      <p:cBhvr>
                                        <p:cTn id="74" dur="1" fill="hold">
                                          <p:stCondLst>
                                            <p:cond delay="499"/>
                                          </p:stCondLst>
                                        </p:cTn>
                                        <p:tgtEl>
                                          <p:spTgt spid="130051"/>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24" presetClass="entr" presetSubtype="0" fill="hold" grpId="0" nodeType="clickEffect">
                                  <p:stCondLst>
                                    <p:cond delay="0"/>
                                  </p:stCondLst>
                                  <p:childTnLst>
                                    <p:set>
                                      <p:cBhvr>
                                        <p:cTn id="78" dur="1" fill="hold">
                                          <p:stCondLst>
                                            <p:cond delay="0"/>
                                          </p:stCondLst>
                                        </p:cTn>
                                        <p:tgtEl>
                                          <p:spTgt spid="13"/>
                                        </p:tgtEl>
                                        <p:attrNameLst>
                                          <p:attrName>style.visibility</p:attrName>
                                        </p:attrNameLst>
                                      </p:cBhvr>
                                      <p:to>
                                        <p:strVal val="visible"/>
                                      </p:to>
                                    </p:set>
                                    <p:anim to="" calcmode="lin" valueType="num">
                                      <p:cBhvr>
                                        <p:cTn id="79" dur="1" fill="hold"/>
                                        <p:tgtEl>
                                          <p:spTgt spid="13"/>
                                        </p:tgtEl>
                                        <p:attrNameLst>
                                          <p:attrName/>
                                        </p:attrNameLst>
                                      </p:cBhvr>
                                    </p:anim>
                                  </p:childTnLst>
                                </p:cTn>
                              </p:par>
                              <p:par>
                                <p:cTn id="80" presetID="24" presetClass="entr" presetSubtype="0" fill="hold" nodeType="withEffect">
                                  <p:stCondLst>
                                    <p:cond delay="0"/>
                                  </p:stCondLst>
                                  <p:childTnLst>
                                    <p:set>
                                      <p:cBhvr>
                                        <p:cTn id="81" dur="1" fill="hold">
                                          <p:stCondLst>
                                            <p:cond delay="0"/>
                                          </p:stCondLst>
                                        </p:cTn>
                                        <p:tgtEl>
                                          <p:spTgt spid="130052"/>
                                        </p:tgtEl>
                                        <p:attrNameLst>
                                          <p:attrName>style.visibility</p:attrName>
                                        </p:attrNameLst>
                                      </p:cBhvr>
                                      <p:to>
                                        <p:strVal val="visible"/>
                                      </p:to>
                                    </p:set>
                                    <p:anim to="" calcmode="lin" valueType="num">
                                      <p:cBhvr>
                                        <p:cTn id="82" dur="1" fill="hold"/>
                                        <p:tgtEl>
                                          <p:spTgt spid="130052"/>
                                        </p:tgtEl>
                                        <p:attrNameLst>
                                          <p:attrName/>
                                        </p:attrNameLst>
                                      </p:cBhvr>
                                    </p:anim>
                                  </p:childTnLst>
                                </p:cTn>
                              </p:par>
                              <p:par>
                                <p:cTn id="83" presetID="24" presetClass="entr" presetSubtype="0" fill="hold" grpId="0" nodeType="withEffect">
                                  <p:stCondLst>
                                    <p:cond delay="0"/>
                                  </p:stCondLst>
                                  <p:childTnLst>
                                    <p:set>
                                      <p:cBhvr>
                                        <p:cTn id="84" dur="1" fill="hold">
                                          <p:stCondLst>
                                            <p:cond delay="0"/>
                                          </p:stCondLst>
                                        </p:cTn>
                                        <p:tgtEl>
                                          <p:spTgt spid="15"/>
                                        </p:tgtEl>
                                        <p:attrNameLst>
                                          <p:attrName>style.visibility</p:attrName>
                                        </p:attrNameLst>
                                      </p:cBhvr>
                                      <p:to>
                                        <p:strVal val="visible"/>
                                      </p:to>
                                    </p:set>
                                    <p:anim to="" calcmode="lin" valueType="num">
                                      <p:cBhvr>
                                        <p:cTn id="85" dur="1" fill="hold"/>
                                        <p:tgtEl>
                                          <p:spTgt spid="15"/>
                                        </p:tgtEl>
                                        <p:attrNameLst>
                                          <p:attrName/>
                                        </p:attrNameLst>
                                      </p:cBhvr>
                                    </p:anim>
                                  </p:childTnLst>
                                </p:cTn>
                              </p:par>
                            </p:childTnLst>
                          </p:cTn>
                        </p:par>
                      </p:childTnLst>
                    </p:cTn>
                  </p:par>
                  <p:par>
                    <p:cTn id="86" fill="hold">
                      <p:stCondLst>
                        <p:cond delay="indefinite"/>
                      </p:stCondLst>
                      <p:childTnLst>
                        <p:par>
                          <p:cTn id="87" fill="hold">
                            <p:stCondLst>
                              <p:cond delay="0"/>
                            </p:stCondLst>
                            <p:childTnLst>
                              <p:par>
                                <p:cTn id="88" presetID="2" presetClass="exit" presetSubtype="4" fill="hold" grpId="1" nodeType="clickEffect">
                                  <p:stCondLst>
                                    <p:cond delay="0"/>
                                  </p:stCondLst>
                                  <p:childTnLst>
                                    <p:anim calcmode="lin" valueType="num">
                                      <p:cBhvr additive="base">
                                        <p:cTn id="89" dur="500"/>
                                        <p:tgtEl>
                                          <p:spTgt spid="13"/>
                                        </p:tgtEl>
                                        <p:attrNameLst>
                                          <p:attrName>ppt_x</p:attrName>
                                        </p:attrNameLst>
                                      </p:cBhvr>
                                      <p:tavLst>
                                        <p:tav tm="0">
                                          <p:val>
                                            <p:strVal val="ppt_x"/>
                                          </p:val>
                                        </p:tav>
                                        <p:tav tm="100000">
                                          <p:val>
                                            <p:strVal val="ppt_x"/>
                                          </p:val>
                                        </p:tav>
                                      </p:tavLst>
                                    </p:anim>
                                    <p:anim calcmode="lin" valueType="num">
                                      <p:cBhvr additive="base">
                                        <p:cTn id="90" dur="500"/>
                                        <p:tgtEl>
                                          <p:spTgt spid="13"/>
                                        </p:tgtEl>
                                        <p:attrNameLst>
                                          <p:attrName>ppt_y</p:attrName>
                                        </p:attrNameLst>
                                      </p:cBhvr>
                                      <p:tavLst>
                                        <p:tav tm="0">
                                          <p:val>
                                            <p:strVal val="ppt_y"/>
                                          </p:val>
                                        </p:tav>
                                        <p:tav tm="100000">
                                          <p:val>
                                            <p:strVal val="1+ppt_h/2"/>
                                          </p:val>
                                        </p:tav>
                                      </p:tavLst>
                                    </p:anim>
                                    <p:set>
                                      <p:cBhvr>
                                        <p:cTn id="91" dur="1" fill="hold">
                                          <p:stCondLst>
                                            <p:cond delay="499"/>
                                          </p:stCondLst>
                                        </p:cTn>
                                        <p:tgtEl>
                                          <p:spTgt spid="13"/>
                                        </p:tgtEl>
                                        <p:attrNameLst>
                                          <p:attrName>style.visibility</p:attrName>
                                        </p:attrNameLst>
                                      </p:cBhvr>
                                      <p:to>
                                        <p:strVal val="hidden"/>
                                      </p:to>
                                    </p:set>
                                  </p:childTnLst>
                                </p:cTn>
                              </p:par>
                              <p:par>
                                <p:cTn id="92" presetID="2" presetClass="exit" presetSubtype="4" fill="hold" nodeType="withEffect">
                                  <p:stCondLst>
                                    <p:cond delay="0"/>
                                  </p:stCondLst>
                                  <p:childTnLst>
                                    <p:anim calcmode="lin" valueType="num">
                                      <p:cBhvr additive="base">
                                        <p:cTn id="93" dur="500"/>
                                        <p:tgtEl>
                                          <p:spTgt spid="130052"/>
                                        </p:tgtEl>
                                        <p:attrNameLst>
                                          <p:attrName>ppt_x</p:attrName>
                                        </p:attrNameLst>
                                      </p:cBhvr>
                                      <p:tavLst>
                                        <p:tav tm="0">
                                          <p:val>
                                            <p:strVal val="ppt_x"/>
                                          </p:val>
                                        </p:tav>
                                        <p:tav tm="100000">
                                          <p:val>
                                            <p:strVal val="ppt_x"/>
                                          </p:val>
                                        </p:tav>
                                      </p:tavLst>
                                    </p:anim>
                                    <p:anim calcmode="lin" valueType="num">
                                      <p:cBhvr additive="base">
                                        <p:cTn id="94" dur="500"/>
                                        <p:tgtEl>
                                          <p:spTgt spid="130052"/>
                                        </p:tgtEl>
                                        <p:attrNameLst>
                                          <p:attrName>ppt_y</p:attrName>
                                        </p:attrNameLst>
                                      </p:cBhvr>
                                      <p:tavLst>
                                        <p:tav tm="0">
                                          <p:val>
                                            <p:strVal val="ppt_y"/>
                                          </p:val>
                                        </p:tav>
                                        <p:tav tm="100000">
                                          <p:val>
                                            <p:strVal val="1+ppt_h/2"/>
                                          </p:val>
                                        </p:tav>
                                      </p:tavLst>
                                    </p:anim>
                                    <p:set>
                                      <p:cBhvr>
                                        <p:cTn id="95" dur="1" fill="hold">
                                          <p:stCondLst>
                                            <p:cond delay="499"/>
                                          </p:stCondLst>
                                        </p:cTn>
                                        <p:tgtEl>
                                          <p:spTgt spid="130052"/>
                                        </p:tgtEl>
                                        <p:attrNameLst>
                                          <p:attrName>style.visibility</p:attrName>
                                        </p:attrNameLst>
                                      </p:cBhvr>
                                      <p:to>
                                        <p:strVal val="hidden"/>
                                      </p:to>
                                    </p:set>
                                  </p:childTnLst>
                                </p:cTn>
                              </p:par>
                              <p:par>
                                <p:cTn id="96" presetID="2" presetClass="exit" presetSubtype="4" fill="hold" grpId="1" nodeType="withEffect">
                                  <p:stCondLst>
                                    <p:cond delay="0"/>
                                  </p:stCondLst>
                                  <p:childTnLst>
                                    <p:anim calcmode="lin" valueType="num">
                                      <p:cBhvr additive="base">
                                        <p:cTn id="97" dur="500"/>
                                        <p:tgtEl>
                                          <p:spTgt spid="15"/>
                                        </p:tgtEl>
                                        <p:attrNameLst>
                                          <p:attrName>ppt_x</p:attrName>
                                        </p:attrNameLst>
                                      </p:cBhvr>
                                      <p:tavLst>
                                        <p:tav tm="0">
                                          <p:val>
                                            <p:strVal val="ppt_x"/>
                                          </p:val>
                                        </p:tav>
                                        <p:tav tm="100000">
                                          <p:val>
                                            <p:strVal val="ppt_x"/>
                                          </p:val>
                                        </p:tav>
                                      </p:tavLst>
                                    </p:anim>
                                    <p:anim calcmode="lin" valueType="num">
                                      <p:cBhvr additive="base">
                                        <p:cTn id="98" dur="500"/>
                                        <p:tgtEl>
                                          <p:spTgt spid="15"/>
                                        </p:tgtEl>
                                        <p:attrNameLst>
                                          <p:attrName>ppt_y</p:attrName>
                                        </p:attrNameLst>
                                      </p:cBhvr>
                                      <p:tavLst>
                                        <p:tav tm="0">
                                          <p:val>
                                            <p:strVal val="ppt_y"/>
                                          </p:val>
                                        </p:tav>
                                        <p:tav tm="100000">
                                          <p:val>
                                            <p:strVal val="1+ppt_h/2"/>
                                          </p:val>
                                        </p:tav>
                                      </p:tavLst>
                                    </p:anim>
                                    <p:set>
                                      <p:cBhvr>
                                        <p:cTn id="99" dur="1" fill="hold">
                                          <p:stCondLst>
                                            <p:cond delay="499"/>
                                          </p:stCondLst>
                                        </p:cTn>
                                        <p:tgtEl>
                                          <p:spTgt spid="15"/>
                                        </p:tgtEl>
                                        <p:attrNameLst>
                                          <p:attrName>style.visibility</p:attrName>
                                        </p:attrNameLst>
                                      </p:cBhvr>
                                      <p:to>
                                        <p:strVal val="hidden"/>
                                      </p:to>
                                    </p:set>
                                  </p:childTnLst>
                                </p:cTn>
                              </p:par>
                            </p:childTnLst>
                          </p:cTn>
                        </p:par>
                      </p:childTnLst>
                    </p:cTn>
                  </p:par>
                  <p:par>
                    <p:cTn id="100" fill="hold">
                      <p:stCondLst>
                        <p:cond delay="indefinite"/>
                      </p:stCondLst>
                      <p:childTnLst>
                        <p:par>
                          <p:cTn id="101" fill="hold">
                            <p:stCondLst>
                              <p:cond delay="0"/>
                            </p:stCondLst>
                            <p:childTnLst>
                              <p:par>
                                <p:cTn id="102" presetID="37" presetClass="entr" presetSubtype="0" fill="hold" grpId="0" nodeType="clickEffect">
                                  <p:stCondLst>
                                    <p:cond delay="0"/>
                                  </p:stCondLst>
                                  <p:childTnLst>
                                    <p:set>
                                      <p:cBhvr>
                                        <p:cTn id="103" dur="1" fill="hold">
                                          <p:stCondLst>
                                            <p:cond delay="0"/>
                                          </p:stCondLst>
                                        </p:cTn>
                                        <p:tgtEl>
                                          <p:spTgt spid="17"/>
                                        </p:tgtEl>
                                        <p:attrNameLst>
                                          <p:attrName>style.visibility</p:attrName>
                                        </p:attrNameLst>
                                      </p:cBhvr>
                                      <p:to>
                                        <p:strVal val="visible"/>
                                      </p:to>
                                    </p:set>
                                    <p:animEffect transition="in" filter="fade">
                                      <p:cBhvr>
                                        <p:cTn id="104" dur="500"/>
                                        <p:tgtEl>
                                          <p:spTgt spid="17"/>
                                        </p:tgtEl>
                                      </p:cBhvr>
                                    </p:animEffect>
                                    <p:anim calcmode="lin" valueType="num">
                                      <p:cBhvr>
                                        <p:cTn id="105" dur="500" fill="hold"/>
                                        <p:tgtEl>
                                          <p:spTgt spid="17"/>
                                        </p:tgtEl>
                                        <p:attrNameLst>
                                          <p:attrName>ppt_x</p:attrName>
                                        </p:attrNameLst>
                                      </p:cBhvr>
                                      <p:tavLst>
                                        <p:tav tm="0">
                                          <p:val>
                                            <p:strVal val="#ppt_x"/>
                                          </p:val>
                                        </p:tav>
                                        <p:tav tm="100000">
                                          <p:val>
                                            <p:strVal val="#ppt_x"/>
                                          </p:val>
                                        </p:tav>
                                      </p:tavLst>
                                    </p:anim>
                                    <p:anim calcmode="lin" valueType="num">
                                      <p:cBhvr>
                                        <p:cTn id="106" dur="450" decel="100000" fill="hold"/>
                                        <p:tgtEl>
                                          <p:spTgt spid="17"/>
                                        </p:tgtEl>
                                        <p:attrNameLst>
                                          <p:attrName>ppt_y</p:attrName>
                                        </p:attrNameLst>
                                      </p:cBhvr>
                                      <p:tavLst>
                                        <p:tav tm="0">
                                          <p:val>
                                            <p:strVal val="#ppt_y+1"/>
                                          </p:val>
                                        </p:tav>
                                        <p:tav tm="100000">
                                          <p:val>
                                            <p:strVal val="#ppt_y-.03"/>
                                          </p:val>
                                        </p:tav>
                                      </p:tavLst>
                                    </p:anim>
                                    <p:anim calcmode="lin" valueType="num">
                                      <p:cBhvr>
                                        <p:cTn id="107" dur="50" accel="100000" fill="hold">
                                          <p:stCondLst>
                                            <p:cond delay="45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9" grpId="0"/>
      <p:bldP spid="9" grpId="1"/>
      <p:bldP spid="10" grpId="0"/>
      <p:bldP spid="10" grpId="1"/>
      <p:bldP spid="11" grpId="0"/>
      <p:bldP spid="11" grpId="1"/>
      <p:bldP spid="130050" grpId="0"/>
      <p:bldP spid="130050" grpId="1"/>
      <p:bldP spid="130051" grpId="0"/>
      <p:bldP spid="130051" grpId="1"/>
      <p:bldP spid="13" grpId="0"/>
      <p:bldP spid="13" grpId="1"/>
      <p:bldP spid="15" grpId="0"/>
      <p:bldP spid="15" grpId="1"/>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52721" y="1812141"/>
            <a:ext cx="7189592" cy="2308324"/>
          </a:xfrm>
          <a:prstGeom prst="rect">
            <a:avLst/>
          </a:prstGeom>
        </p:spPr>
        <p:txBody>
          <a:bodyPr wrap="square">
            <a:spAutoFit/>
          </a:bodyPr>
          <a:lstStyle/>
          <a:p>
            <a:pPr algn="ctr"/>
            <a:r>
              <a:rPr lang="fr-FR" sz="4800" b="1" cap="all" dirty="0" smtClean="0">
                <a:ln w="9000" cmpd="sng">
                  <a:solidFill>
                    <a:schemeClr val="tx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ambria" pitchFamily="18" charset="0"/>
                <a:cs typeface="Times New Roman" pitchFamily="18" charset="0"/>
              </a:rPr>
              <a:t>Partie Iv</a:t>
            </a:r>
            <a:r>
              <a:rPr lang="fr-FR" sz="4800" b="1" dirty="0" smtClean="0">
                <a:ln>
                  <a:solidFill>
                    <a:schemeClr val="tx1"/>
                  </a:solidFill>
                </a:ln>
                <a:solidFill>
                  <a:srgbClr val="262626"/>
                </a:solidFill>
                <a:latin typeface="Times New Roman" pitchFamily="18" charset="0"/>
                <a:ea typeface="Adobe Fan Heiti Std B" pitchFamily="34" charset="-128"/>
                <a:cs typeface="Times New Roman" pitchFamily="18" charset="0"/>
              </a:rPr>
              <a:t>:</a:t>
            </a:r>
            <a:endParaRPr lang="fr-FR" sz="4800" b="1" i="1" dirty="0" smtClean="0"/>
          </a:p>
          <a:p>
            <a:pPr algn="ctr"/>
            <a:r>
              <a:rPr lang="fr-FR" sz="4800" b="1" dirty="0" smtClean="0"/>
              <a:t>Matériaux  matériels et essais et méthode de formulation</a:t>
            </a:r>
            <a:endParaRPr lang="fr-FR" sz="4800" b="1" i="1" dirty="0" smtClean="0">
              <a:ln>
                <a:solidFill>
                  <a:schemeClr val="tx1"/>
                </a:solidFill>
              </a:ln>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to="" calcmode="lin" valueType="num">
                                      <p:cBhvr>
                                        <p:cTn id="7" dur="1" fill="hold"/>
                                        <p:tgtEl>
                                          <p:spTgt spid="4">
                                            <p:txEl>
                                              <p:pRg st="0" end="0"/>
                                            </p:txEl>
                                          </p:spTgt>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 to="" calcmode="lin" valueType="num">
                                      <p:cBhvr>
                                        <p:cTn id="10" dur="1" fill="hold"/>
                                        <p:tgtEl>
                                          <p:spTgt spid="4">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1255713"/>
            <a:ext cx="9144000" cy="5602287"/>
          </a:xfrm>
          <a:prstGeom prst="rect">
            <a:avLst/>
          </a:prstGeom>
        </p:spPr>
      </p:pic>
      <p:graphicFrame>
        <p:nvGraphicFramePr>
          <p:cNvPr id="8" name="Graphique 6"/>
          <p:cNvGraphicFramePr/>
          <p:nvPr>
            <p:extLst>
              <p:ext uri="{D42A27DB-BD31-4B8C-83A1-F6EECF244321}">
                <p14:modId xmlns:p14="http://schemas.microsoft.com/office/powerpoint/2010/main" xmlns="" val="3970054254"/>
              </p:ext>
            </p:extLst>
          </p:nvPr>
        </p:nvGraphicFramePr>
        <p:xfrm>
          <a:off x="132203" y="1306570"/>
          <a:ext cx="8842422" cy="4840841"/>
        </p:xfrm>
        <a:graphic>
          <a:graphicData uri="http://schemas.openxmlformats.org/drawingml/2006/chart">
            <c:chart xmlns:c="http://schemas.openxmlformats.org/drawingml/2006/chart" xmlns:r="http://schemas.openxmlformats.org/officeDocument/2006/relationships" r:id="rId4"/>
          </a:graphicData>
        </a:graphic>
      </p:graphicFrame>
      <p:sp>
        <p:nvSpPr>
          <p:cNvPr id="9" name="Rectangle 1"/>
          <p:cNvSpPr>
            <a:spLocks noChangeArrowheads="1"/>
          </p:cNvSpPr>
          <p:nvPr/>
        </p:nvSpPr>
        <p:spPr bwMode="auto">
          <a:xfrm>
            <a:off x="1993900" y="6286500"/>
            <a:ext cx="5893152"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180975" algn="ctr" defTabSz="914400" rtl="1" eaLnBrk="1" fontAlgn="base" latinLnBrk="0" hangingPunct="1">
              <a:lnSpc>
                <a:spcPct val="100000"/>
              </a:lnSpc>
              <a:spcBef>
                <a:spcPct val="0"/>
              </a:spcBef>
              <a:spcAft>
                <a:spcPct val="0"/>
              </a:spcAft>
              <a:buClrTx/>
              <a:buSzTx/>
              <a:buFontTx/>
              <a:buNone/>
              <a:tabLst>
                <a:tab pos="1038225" algn="l"/>
              </a:tabLst>
            </a:pP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Courbe granulométrique du gravier </a:t>
            </a:r>
            <a:r>
              <a:rPr kumimoji="0" lang="fr-FR"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région1</a:t>
            </a: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(8/15)</a:t>
            </a:r>
            <a:endParaRPr kumimoji="0" lang="fr-FR"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7" name="Titre 1"/>
          <p:cNvSpPr>
            <a:spLocks noGrp="1"/>
          </p:cNvSpPr>
          <p:nvPr>
            <p:ph type="title"/>
          </p:nvPr>
        </p:nvSpPr>
        <p:spPr/>
        <p:txBody>
          <a:bodyPr>
            <a:normAutofit/>
          </a:bodyPr>
          <a:lstStyle/>
          <a:p>
            <a:r>
              <a:rPr sz="2600" b="1" smtClean="0"/>
              <a:t>Matériaux  matériels et essais et méthode de formulation</a:t>
            </a:r>
            <a:endParaRPr lang="fr-FR" sz="2600" dirty="0"/>
          </a:p>
        </p:txBody>
      </p:sp>
    </p:spTree>
    <p:extLst>
      <p:ext uri="{BB962C8B-B14F-4D97-AF65-F5344CB8AC3E}">
        <p14:creationId xmlns:p14="http://schemas.microsoft.com/office/powerpoint/2010/main" xmlns="" val="428577330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wipe(down)">
                                      <p:cBhvr>
                                        <p:cTn id="7" dur="500"/>
                                        <p:tgtEl>
                                          <p:spTgt spid="8">
                                            <p:graphicEl>
                                              <a:chart seriesIdx="-3" categoryIdx="-3" bldStep="gridLegend"/>
                                            </p:graphicEl>
                                          </p:spTgt>
                                        </p:tgtEl>
                                      </p:cBhvr>
                                    </p:animEffect>
                                  </p:childTnLst>
                                </p:cTn>
                              </p:par>
                              <p:par>
                                <p:cTn id="8" presetID="24"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 to="" calcmode="lin" valueType="num">
                                      <p:cBhvr>
                                        <p:cTn id="10" dur="1" fill="hold"/>
                                        <p:tgtEl>
                                          <p:spTgt spid="9"/>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8">
                                            <p:graphicEl>
                                              <a:chart seriesIdx="0" categoryIdx="-4" bldStep="series"/>
                                            </p:graphicEl>
                                          </p:spTgt>
                                        </p:tgtEl>
                                        <p:attrNameLst>
                                          <p:attrName>style.visibility</p:attrName>
                                        </p:attrNameLst>
                                      </p:cBhvr>
                                      <p:to>
                                        <p:strVal val="visible"/>
                                      </p:to>
                                    </p:set>
                                    <p:animEffect transition="in" filter="wipe(down)">
                                      <p:cBhvr>
                                        <p:cTn id="15" dur="2250"/>
                                        <p:tgtEl>
                                          <p:spTgt spid="8">
                                            <p:graphicEl>
                                              <a:chart seriesIdx="0" categoryIdx="-4" bldStep="series"/>
                                            </p:graphic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8">
                                            <p:graphicEl>
                                              <a:chart seriesIdx="1" categoryIdx="-4" bldStep="series"/>
                                            </p:graphicEl>
                                          </p:spTgt>
                                        </p:tgtEl>
                                        <p:attrNameLst>
                                          <p:attrName>style.visibility</p:attrName>
                                        </p:attrNameLst>
                                      </p:cBhvr>
                                      <p:to>
                                        <p:strVal val="visible"/>
                                      </p:to>
                                    </p:set>
                                    <p:animEffect transition="in" filter="wipe(down)">
                                      <p:cBhvr>
                                        <p:cTn id="18" dur="2250"/>
                                        <p:tgtEl>
                                          <p:spTgt spid="8">
                                            <p:graphicEl>
                                              <a:chart seriesIdx="1" categoryIdx="-4" bldStep="series"/>
                                            </p:graphic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8">
                                            <p:graphicEl>
                                              <a:chart seriesIdx="2" categoryIdx="-4" bldStep="series"/>
                                            </p:graphicEl>
                                          </p:spTgt>
                                        </p:tgtEl>
                                        <p:attrNameLst>
                                          <p:attrName>style.visibility</p:attrName>
                                        </p:attrNameLst>
                                      </p:cBhvr>
                                      <p:to>
                                        <p:strVal val="visible"/>
                                      </p:to>
                                    </p:set>
                                    <p:animEffect transition="in" filter="wipe(down)">
                                      <p:cBhvr>
                                        <p:cTn id="21" dur="2250"/>
                                        <p:tgtEl>
                                          <p:spTgt spid="8">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uiExpand="1">
        <p:bldSub>
          <a:bldChart bld="series"/>
        </p:bldSub>
      </p:bldGraphic>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Administrateur\Bureau\expose\11cy0qv9.gif"/>
          <p:cNvPicPr>
            <a:picLocks noChangeAspect="1" noChangeArrowheads="1" noCrop="1"/>
          </p:cNvPicPr>
          <p:nvPr/>
        </p:nvPicPr>
        <p:blipFill>
          <a:blip r:embed="rId2"/>
          <a:srcRect/>
          <a:stretch>
            <a:fillRect/>
          </a:stretch>
        </p:blipFill>
        <p:spPr bwMode="auto">
          <a:xfrm>
            <a:off x="876759" y="990600"/>
            <a:ext cx="7010400" cy="3810000"/>
          </a:xfrm>
          <a:prstGeom prst="rect">
            <a:avLst/>
          </a:prstGeom>
          <a:noFill/>
          <a:ln w="9525">
            <a:noFill/>
            <a:miter lim="800000"/>
            <a:headEnd/>
            <a:tailEnd/>
          </a:ln>
        </p:spPr>
      </p:pic>
      <p:pic>
        <p:nvPicPr>
          <p:cNvPr id="3" name="Picture 11" descr="book_w"/>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53713" y="4646947"/>
            <a:ext cx="2590800" cy="2066925"/>
          </a:xfrm>
          <a:prstGeom prst="rect">
            <a:avLst/>
          </a:prstGeom>
          <a:noFill/>
          <a:ln>
            <a:noFill/>
          </a:ln>
          <a:effectLst/>
          <a:extLst/>
        </p:spPr>
      </p:pic>
      <p:pic>
        <p:nvPicPr>
          <p:cNvPr id="4" name="Picture 18" descr="original_pencil_w"/>
          <p:cNvPicPr>
            <a:picLocks noChangeAspect="1" noChangeArrowheads="1" noCrop="1"/>
          </p:cNvPicPr>
          <p:nvPr/>
        </p:nvPicPr>
        <p:blipFill>
          <a:blip r:embed="rId4">
            <a:extLst>
              <a:ext uri="{28A0092B-C50C-407E-A947-70E740481C1C}">
                <a14:useLocalDpi xmlns:a14="http://schemas.microsoft.com/office/drawing/2010/main" xmlns="" val="0"/>
              </a:ext>
            </a:extLst>
          </a:blip>
          <a:srcRect/>
          <a:stretch>
            <a:fillRect/>
          </a:stretch>
        </p:blipFill>
        <p:spPr bwMode="auto">
          <a:xfrm>
            <a:off x="7337804" y="5413328"/>
            <a:ext cx="1600200" cy="1200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163279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800" fill="hold"/>
                                        <p:tgtEl>
                                          <p:spTgt spid="2"/>
                                        </p:tgtEl>
                                        <p:attrNameLst>
                                          <p:attrName>ppt_w</p:attrName>
                                        </p:attrNameLst>
                                      </p:cBhvr>
                                      <p:tavLst>
                                        <p:tav tm="0">
                                          <p:val>
                                            <p:fltVal val="0"/>
                                          </p:val>
                                        </p:tav>
                                        <p:tav tm="100000">
                                          <p:val>
                                            <p:strVal val="#ppt_w"/>
                                          </p:val>
                                        </p:tav>
                                      </p:tavLst>
                                    </p:anim>
                                    <p:anim calcmode="lin" valueType="num">
                                      <p:cBhvr>
                                        <p:cTn id="8" dur="28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2"/>
          <a:stretch>
            <a:fillRect/>
          </a:stretch>
        </p:blipFill>
        <p:spPr>
          <a:xfrm>
            <a:off x="0" y="1255713"/>
            <a:ext cx="9144000" cy="5602287"/>
          </a:xfrm>
          <a:prstGeom prst="rect">
            <a:avLst/>
          </a:prstGeom>
        </p:spPr>
      </p:pic>
      <p:graphicFrame>
        <p:nvGraphicFramePr>
          <p:cNvPr id="5" name="Graphique 6"/>
          <p:cNvGraphicFramePr/>
          <p:nvPr>
            <p:extLst>
              <p:ext uri="{D42A27DB-BD31-4B8C-83A1-F6EECF244321}">
                <p14:modId xmlns:p14="http://schemas.microsoft.com/office/powerpoint/2010/main" xmlns="" val="3970054254"/>
              </p:ext>
            </p:extLst>
          </p:nvPr>
        </p:nvGraphicFramePr>
        <p:xfrm>
          <a:off x="136478" y="1344058"/>
          <a:ext cx="8842422" cy="4802742"/>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1739900" y="6275169"/>
            <a:ext cx="6261100" cy="400110"/>
          </a:xfrm>
          <a:prstGeom prst="rect">
            <a:avLst/>
          </a:prstGeom>
        </p:spPr>
        <p:txBody>
          <a:bodyPr wrap="square">
            <a:spAutoFit/>
          </a:bodyPr>
          <a:lstStyle/>
          <a:p>
            <a:pPr algn="ctr"/>
            <a:r>
              <a:rPr lang="fr-FR" sz="2000" b="1" dirty="0" smtClean="0"/>
              <a:t>Courbe granulométrique du gravier de région 1 (15/25)</a:t>
            </a:r>
            <a:endParaRPr lang="fr-FR" sz="2000" b="1" dirty="0"/>
          </a:p>
        </p:txBody>
      </p:sp>
      <p:sp>
        <p:nvSpPr>
          <p:cNvPr id="7" name="Titre 1"/>
          <p:cNvSpPr>
            <a:spLocks noGrp="1"/>
          </p:cNvSpPr>
          <p:nvPr>
            <p:ph type="title"/>
          </p:nvPr>
        </p:nvSpPr>
        <p:spPr/>
        <p:txBody>
          <a:bodyPr>
            <a:normAutofit/>
          </a:bodyPr>
          <a:lstStyle/>
          <a:p>
            <a:r>
              <a:rPr sz="2600" b="1" smtClean="0"/>
              <a:t>Matériaux  matériels et essais et méthode de formulation</a:t>
            </a:r>
            <a:endParaRPr lang="fr-FR" sz="2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wipe(down)">
                                      <p:cBhvr>
                                        <p:cTn id="7" dur="2250"/>
                                        <p:tgtEl>
                                          <p:spTgt spid="5">
                                            <p:graphicEl>
                                              <a:chart seriesIdx="-3" categoryIdx="-3" bldStep="gridLegend"/>
                                            </p:graphic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checkerboard(across)">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5">
                                            <p:graphicEl>
                                              <a:chart seriesIdx="0" categoryIdx="-4" bldStep="series"/>
                                            </p:graphicEl>
                                          </p:spTgt>
                                        </p:tgtEl>
                                        <p:attrNameLst>
                                          <p:attrName>style.visibility</p:attrName>
                                        </p:attrNameLst>
                                      </p:cBhvr>
                                      <p:to>
                                        <p:strVal val="visible"/>
                                      </p:to>
                                    </p:set>
                                    <p:animEffect transition="in" filter="wipe(down)">
                                      <p:cBhvr>
                                        <p:cTn id="15" dur="2250"/>
                                        <p:tgtEl>
                                          <p:spTgt spid="5">
                                            <p:graphicEl>
                                              <a:chart seriesIdx="0" categoryIdx="-4" bldStep="series"/>
                                            </p:graphic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5">
                                            <p:graphicEl>
                                              <a:chart seriesIdx="1" categoryIdx="-4" bldStep="series"/>
                                            </p:graphicEl>
                                          </p:spTgt>
                                        </p:tgtEl>
                                        <p:attrNameLst>
                                          <p:attrName>style.visibility</p:attrName>
                                        </p:attrNameLst>
                                      </p:cBhvr>
                                      <p:to>
                                        <p:strVal val="visible"/>
                                      </p:to>
                                    </p:set>
                                    <p:animEffect transition="in" filter="wipe(down)">
                                      <p:cBhvr>
                                        <p:cTn id="18" dur="2250"/>
                                        <p:tgtEl>
                                          <p:spTgt spid="5">
                                            <p:graphicEl>
                                              <a:chart seriesIdx="1" categoryIdx="-4" bldStep="series"/>
                                            </p:graphic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5">
                                            <p:graphicEl>
                                              <a:chart seriesIdx="2" categoryIdx="-4" bldStep="series"/>
                                            </p:graphicEl>
                                          </p:spTgt>
                                        </p:tgtEl>
                                        <p:attrNameLst>
                                          <p:attrName>style.visibility</p:attrName>
                                        </p:attrNameLst>
                                      </p:cBhvr>
                                      <p:to>
                                        <p:strVal val="visible"/>
                                      </p:to>
                                    </p:set>
                                    <p:animEffect transition="in" filter="wipe(down)">
                                      <p:cBhvr>
                                        <p:cTn id="21" dur="2250"/>
                                        <p:tgtEl>
                                          <p:spTgt spid="5">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Chart bld="series"/>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2"/>
          <a:stretch>
            <a:fillRect/>
          </a:stretch>
        </p:blipFill>
        <p:spPr>
          <a:xfrm>
            <a:off x="0" y="1255713"/>
            <a:ext cx="9144000" cy="5602287"/>
          </a:xfrm>
          <a:prstGeom prst="rect">
            <a:avLst/>
          </a:prstGeom>
        </p:spPr>
      </p:pic>
      <p:graphicFrame>
        <p:nvGraphicFramePr>
          <p:cNvPr id="5" name="Graphique 6"/>
          <p:cNvGraphicFramePr/>
          <p:nvPr>
            <p:extLst>
              <p:ext uri="{D42A27DB-BD31-4B8C-83A1-F6EECF244321}">
                <p14:modId xmlns:p14="http://schemas.microsoft.com/office/powerpoint/2010/main" xmlns="" val="3970054254"/>
              </p:ext>
            </p:extLst>
          </p:nvPr>
        </p:nvGraphicFramePr>
        <p:xfrm>
          <a:off x="136478" y="1399142"/>
          <a:ext cx="8842422" cy="4747658"/>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1905000" y="6336268"/>
            <a:ext cx="5892800" cy="400110"/>
          </a:xfrm>
          <a:prstGeom prst="rect">
            <a:avLst/>
          </a:prstGeom>
        </p:spPr>
        <p:txBody>
          <a:bodyPr wrap="square">
            <a:spAutoFit/>
          </a:bodyPr>
          <a:lstStyle/>
          <a:p>
            <a:r>
              <a:rPr lang="fr-FR" sz="2000" b="1" dirty="0" smtClean="0"/>
              <a:t>Courbe granulométrique du gravier région 2 (8/15</a:t>
            </a:r>
            <a:r>
              <a:rPr lang="fr-FR" dirty="0" smtClean="0"/>
              <a:t>)</a:t>
            </a:r>
            <a:endParaRPr lang="fr-FR" dirty="0"/>
          </a:p>
        </p:txBody>
      </p:sp>
      <p:sp>
        <p:nvSpPr>
          <p:cNvPr id="7" name="Titre 1"/>
          <p:cNvSpPr>
            <a:spLocks noGrp="1"/>
          </p:cNvSpPr>
          <p:nvPr>
            <p:ph type="title"/>
          </p:nvPr>
        </p:nvSpPr>
        <p:spPr/>
        <p:txBody>
          <a:bodyPr>
            <a:normAutofit/>
          </a:bodyPr>
          <a:lstStyle/>
          <a:p>
            <a:r>
              <a:rPr sz="2600" b="1" smtClean="0"/>
              <a:t>Matériaux  matériels et essais et méthode de formulation</a:t>
            </a:r>
            <a:endParaRPr lang="fr-FR" sz="2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wipe(down)">
                                      <p:cBhvr>
                                        <p:cTn id="7" dur="2250"/>
                                        <p:tgtEl>
                                          <p:spTgt spid="5">
                                            <p:graphicEl>
                                              <a:chart seriesIdx="-3" categoryIdx="-3" bldStep="gridLegend"/>
                                            </p:graphicEl>
                                          </p:spTgt>
                                        </p:tgtEl>
                                      </p:cBhvr>
                                    </p:animEffect>
                                  </p:childTnLst>
                                </p:cTn>
                              </p:par>
                              <p:par>
                                <p:cTn id="8" presetID="24"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to="" calcmode="lin" valueType="num">
                                      <p:cBhvr>
                                        <p:cTn id="10" dur="1" fill="hold"/>
                                        <p:tgtEl>
                                          <p:spTgt spid="6"/>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5">
                                            <p:graphicEl>
                                              <a:chart seriesIdx="0" categoryIdx="-4" bldStep="series"/>
                                            </p:graphicEl>
                                          </p:spTgt>
                                        </p:tgtEl>
                                        <p:attrNameLst>
                                          <p:attrName>style.visibility</p:attrName>
                                        </p:attrNameLst>
                                      </p:cBhvr>
                                      <p:to>
                                        <p:strVal val="visible"/>
                                      </p:to>
                                    </p:set>
                                    <p:animEffect transition="in" filter="wipe(down)">
                                      <p:cBhvr>
                                        <p:cTn id="15" dur="2250"/>
                                        <p:tgtEl>
                                          <p:spTgt spid="5">
                                            <p:graphicEl>
                                              <a:chart seriesIdx="0" categoryIdx="-4" bldStep="series"/>
                                            </p:graphic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5">
                                            <p:graphicEl>
                                              <a:chart seriesIdx="1" categoryIdx="-4" bldStep="series"/>
                                            </p:graphicEl>
                                          </p:spTgt>
                                        </p:tgtEl>
                                        <p:attrNameLst>
                                          <p:attrName>style.visibility</p:attrName>
                                        </p:attrNameLst>
                                      </p:cBhvr>
                                      <p:to>
                                        <p:strVal val="visible"/>
                                      </p:to>
                                    </p:set>
                                    <p:animEffect transition="in" filter="wipe(down)">
                                      <p:cBhvr>
                                        <p:cTn id="18" dur="2250"/>
                                        <p:tgtEl>
                                          <p:spTgt spid="5">
                                            <p:graphicEl>
                                              <a:chart seriesIdx="1" categoryIdx="-4" bldStep="series"/>
                                            </p:graphic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5">
                                            <p:graphicEl>
                                              <a:chart seriesIdx="2" categoryIdx="-4" bldStep="series"/>
                                            </p:graphicEl>
                                          </p:spTgt>
                                        </p:tgtEl>
                                        <p:attrNameLst>
                                          <p:attrName>style.visibility</p:attrName>
                                        </p:attrNameLst>
                                      </p:cBhvr>
                                      <p:to>
                                        <p:strVal val="visible"/>
                                      </p:to>
                                    </p:set>
                                    <p:animEffect transition="in" filter="wipe(down)">
                                      <p:cBhvr>
                                        <p:cTn id="21" dur="2250"/>
                                        <p:tgtEl>
                                          <p:spTgt spid="5">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Chart bld="series"/>
        </p:bldSub>
      </p:bldGraphic>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2"/>
          <a:stretch>
            <a:fillRect/>
          </a:stretch>
        </p:blipFill>
        <p:spPr>
          <a:xfrm>
            <a:off x="0" y="1255713"/>
            <a:ext cx="9144000" cy="5602287"/>
          </a:xfrm>
          <a:prstGeom prst="rect">
            <a:avLst/>
          </a:prstGeom>
        </p:spPr>
      </p:pic>
      <p:graphicFrame>
        <p:nvGraphicFramePr>
          <p:cNvPr id="5" name="Graphique 6"/>
          <p:cNvGraphicFramePr/>
          <p:nvPr>
            <p:extLst>
              <p:ext uri="{D42A27DB-BD31-4B8C-83A1-F6EECF244321}">
                <p14:modId xmlns:p14="http://schemas.microsoft.com/office/powerpoint/2010/main" xmlns="" val="3970054254"/>
              </p:ext>
            </p:extLst>
          </p:nvPr>
        </p:nvGraphicFramePr>
        <p:xfrm>
          <a:off x="136478" y="1344058"/>
          <a:ext cx="8842422" cy="4825388"/>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1981200" y="6262469"/>
            <a:ext cx="6146800" cy="400110"/>
          </a:xfrm>
          <a:prstGeom prst="rect">
            <a:avLst/>
          </a:prstGeom>
        </p:spPr>
        <p:txBody>
          <a:bodyPr wrap="square">
            <a:spAutoFit/>
          </a:bodyPr>
          <a:lstStyle/>
          <a:p>
            <a:r>
              <a:rPr lang="fr-FR" sz="2000" b="1" dirty="0" smtClean="0"/>
              <a:t>Courbe granulométrique du gravier de région 2 (15/25)</a:t>
            </a:r>
            <a:endParaRPr lang="fr-FR" sz="2000" b="1" dirty="0"/>
          </a:p>
        </p:txBody>
      </p:sp>
      <p:sp>
        <p:nvSpPr>
          <p:cNvPr id="7" name="Titre 1"/>
          <p:cNvSpPr>
            <a:spLocks noGrp="1"/>
          </p:cNvSpPr>
          <p:nvPr>
            <p:ph type="title"/>
          </p:nvPr>
        </p:nvSpPr>
        <p:spPr/>
        <p:txBody>
          <a:bodyPr>
            <a:normAutofit/>
          </a:bodyPr>
          <a:lstStyle/>
          <a:p>
            <a:r>
              <a:rPr sz="2600" b="1" smtClean="0"/>
              <a:t>Matériaux  matériels et essais et méthode de formulation</a:t>
            </a:r>
            <a:endParaRPr lang="fr-FR" sz="2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wipe(down)">
                                      <p:cBhvr>
                                        <p:cTn id="7" dur="2250"/>
                                        <p:tgtEl>
                                          <p:spTgt spid="5">
                                            <p:graphicEl>
                                              <a:chart seriesIdx="-3" categoryIdx="-3" bldStep="gridLegend"/>
                                            </p:graphicEl>
                                          </p:spTgt>
                                        </p:tgtEl>
                                      </p:cBhvr>
                                    </p:animEffect>
                                  </p:childTnLst>
                                </p:cTn>
                              </p:par>
                              <p:par>
                                <p:cTn id="8" presetID="24"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to="" calcmode="lin" valueType="num">
                                      <p:cBhvr>
                                        <p:cTn id="10" dur="1" fill="hold"/>
                                        <p:tgtEl>
                                          <p:spTgt spid="6"/>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5">
                                            <p:graphicEl>
                                              <a:chart seriesIdx="0" categoryIdx="-4" bldStep="series"/>
                                            </p:graphicEl>
                                          </p:spTgt>
                                        </p:tgtEl>
                                        <p:attrNameLst>
                                          <p:attrName>style.visibility</p:attrName>
                                        </p:attrNameLst>
                                      </p:cBhvr>
                                      <p:to>
                                        <p:strVal val="visible"/>
                                      </p:to>
                                    </p:set>
                                    <p:animEffect transition="in" filter="wipe(down)">
                                      <p:cBhvr>
                                        <p:cTn id="15" dur="2250"/>
                                        <p:tgtEl>
                                          <p:spTgt spid="5">
                                            <p:graphicEl>
                                              <a:chart seriesIdx="0" categoryIdx="-4" bldStep="series"/>
                                            </p:graphic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5">
                                            <p:graphicEl>
                                              <a:chart seriesIdx="1" categoryIdx="-4" bldStep="series"/>
                                            </p:graphicEl>
                                          </p:spTgt>
                                        </p:tgtEl>
                                        <p:attrNameLst>
                                          <p:attrName>style.visibility</p:attrName>
                                        </p:attrNameLst>
                                      </p:cBhvr>
                                      <p:to>
                                        <p:strVal val="visible"/>
                                      </p:to>
                                    </p:set>
                                    <p:animEffect transition="in" filter="wipe(down)">
                                      <p:cBhvr>
                                        <p:cTn id="18" dur="2250"/>
                                        <p:tgtEl>
                                          <p:spTgt spid="5">
                                            <p:graphicEl>
                                              <a:chart seriesIdx="1" categoryIdx="-4" bldStep="series"/>
                                            </p:graphic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5">
                                            <p:graphicEl>
                                              <a:chart seriesIdx="2" categoryIdx="-4" bldStep="series"/>
                                            </p:graphicEl>
                                          </p:spTgt>
                                        </p:tgtEl>
                                        <p:attrNameLst>
                                          <p:attrName>style.visibility</p:attrName>
                                        </p:attrNameLst>
                                      </p:cBhvr>
                                      <p:to>
                                        <p:strVal val="visible"/>
                                      </p:to>
                                    </p:set>
                                    <p:animEffect transition="in" filter="wipe(down)">
                                      <p:cBhvr>
                                        <p:cTn id="21" dur="2250"/>
                                        <p:tgtEl>
                                          <p:spTgt spid="5">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Chart bld="series"/>
        </p:bldSub>
      </p:bldGraphic>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2"/>
          <a:stretch>
            <a:fillRect/>
          </a:stretch>
        </p:blipFill>
        <p:spPr>
          <a:xfrm>
            <a:off x="0" y="1255713"/>
            <a:ext cx="9144000" cy="5602287"/>
          </a:xfrm>
          <a:prstGeom prst="rect">
            <a:avLst/>
          </a:prstGeom>
        </p:spPr>
      </p:pic>
      <p:graphicFrame>
        <p:nvGraphicFramePr>
          <p:cNvPr id="5" name="Graphique 6"/>
          <p:cNvGraphicFramePr/>
          <p:nvPr>
            <p:extLst>
              <p:ext uri="{D42A27DB-BD31-4B8C-83A1-F6EECF244321}">
                <p14:modId xmlns:p14="http://schemas.microsoft.com/office/powerpoint/2010/main" xmlns="" val="3970054254"/>
              </p:ext>
            </p:extLst>
          </p:nvPr>
        </p:nvGraphicFramePr>
        <p:xfrm>
          <a:off x="147495" y="1366092"/>
          <a:ext cx="8842422" cy="4725624"/>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1968500" y="6224369"/>
            <a:ext cx="6083300" cy="400110"/>
          </a:xfrm>
          <a:prstGeom prst="rect">
            <a:avLst/>
          </a:prstGeom>
        </p:spPr>
        <p:txBody>
          <a:bodyPr wrap="square">
            <a:spAutoFit/>
          </a:bodyPr>
          <a:lstStyle/>
          <a:p>
            <a:r>
              <a:rPr lang="fr-FR" sz="2000" b="1" dirty="0" smtClean="0"/>
              <a:t>Courbe granulométrique du gravier de région 3(8/15)</a:t>
            </a:r>
            <a:endParaRPr lang="fr-FR" sz="2000" b="1" dirty="0"/>
          </a:p>
        </p:txBody>
      </p:sp>
      <p:sp>
        <p:nvSpPr>
          <p:cNvPr id="7" name="Titre 1"/>
          <p:cNvSpPr>
            <a:spLocks noGrp="1"/>
          </p:cNvSpPr>
          <p:nvPr>
            <p:ph type="title"/>
          </p:nvPr>
        </p:nvSpPr>
        <p:spPr/>
        <p:txBody>
          <a:bodyPr>
            <a:normAutofit/>
          </a:bodyPr>
          <a:lstStyle/>
          <a:p>
            <a:r>
              <a:rPr sz="2600" b="1" smtClean="0"/>
              <a:t>Matériaux  matériels et essais et méthode de formulation</a:t>
            </a:r>
            <a:endParaRPr lang="fr-FR" sz="2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wipe(down)">
                                      <p:cBhvr>
                                        <p:cTn id="7" dur="2250"/>
                                        <p:tgtEl>
                                          <p:spTgt spid="5">
                                            <p:graphicEl>
                                              <a:chart seriesIdx="-3" categoryIdx="-3" bldStep="gridLegend"/>
                                            </p:graphicEl>
                                          </p:spTgt>
                                        </p:tgtEl>
                                      </p:cBhvr>
                                    </p:animEffect>
                                  </p:childTnLst>
                                </p:cTn>
                              </p:par>
                              <p:par>
                                <p:cTn id="8" presetID="24"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to="" calcmode="lin" valueType="num">
                                      <p:cBhvr>
                                        <p:cTn id="10" dur="1" fill="hold"/>
                                        <p:tgtEl>
                                          <p:spTgt spid="6"/>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5">
                                            <p:graphicEl>
                                              <a:chart seriesIdx="0" categoryIdx="-4" bldStep="series"/>
                                            </p:graphicEl>
                                          </p:spTgt>
                                        </p:tgtEl>
                                        <p:attrNameLst>
                                          <p:attrName>style.visibility</p:attrName>
                                        </p:attrNameLst>
                                      </p:cBhvr>
                                      <p:to>
                                        <p:strVal val="visible"/>
                                      </p:to>
                                    </p:set>
                                    <p:animEffect transition="in" filter="wipe(down)">
                                      <p:cBhvr>
                                        <p:cTn id="15" dur="2250"/>
                                        <p:tgtEl>
                                          <p:spTgt spid="5">
                                            <p:graphicEl>
                                              <a:chart seriesIdx="0" categoryIdx="-4" bldStep="series"/>
                                            </p:graphic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5">
                                            <p:graphicEl>
                                              <a:chart seriesIdx="1" categoryIdx="-4" bldStep="series"/>
                                            </p:graphicEl>
                                          </p:spTgt>
                                        </p:tgtEl>
                                        <p:attrNameLst>
                                          <p:attrName>style.visibility</p:attrName>
                                        </p:attrNameLst>
                                      </p:cBhvr>
                                      <p:to>
                                        <p:strVal val="visible"/>
                                      </p:to>
                                    </p:set>
                                    <p:animEffect transition="in" filter="wipe(down)">
                                      <p:cBhvr>
                                        <p:cTn id="18" dur="2250"/>
                                        <p:tgtEl>
                                          <p:spTgt spid="5">
                                            <p:graphicEl>
                                              <a:chart seriesIdx="1" categoryIdx="-4" bldStep="series"/>
                                            </p:graphic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5">
                                            <p:graphicEl>
                                              <a:chart seriesIdx="2" categoryIdx="-4" bldStep="series"/>
                                            </p:graphicEl>
                                          </p:spTgt>
                                        </p:tgtEl>
                                        <p:attrNameLst>
                                          <p:attrName>style.visibility</p:attrName>
                                        </p:attrNameLst>
                                      </p:cBhvr>
                                      <p:to>
                                        <p:strVal val="visible"/>
                                      </p:to>
                                    </p:set>
                                    <p:animEffect transition="in" filter="wipe(down)">
                                      <p:cBhvr>
                                        <p:cTn id="21" dur="2250"/>
                                        <p:tgtEl>
                                          <p:spTgt spid="5">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Chart bld="series"/>
        </p:bldSub>
      </p:bldGraphic>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5929" y="142875"/>
            <a:ext cx="8295700" cy="1112838"/>
          </a:xfrm>
        </p:spPr>
        <p:txBody>
          <a:bodyPr>
            <a:normAutofit/>
          </a:bodyPr>
          <a:lstStyle/>
          <a:p>
            <a:r>
              <a:rPr sz="2600" b="1" smtClean="0"/>
              <a:t>Matériaux  matériels et essais et méthode de formulation</a:t>
            </a:r>
            <a:endParaRPr lang="fr-FR" sz="2600" dirty="0"/>
          </a:p>
        </p:txBody>
      </p:sp>
      <p:pic>
        <p:nvPicPr>
          <p:cNvPr id="4" name="Picture 4"/>
          <p:cNvPicPr>
            <a:picLocks noChangeAspect="1"/>
          </p:cNvPicPr>
          <p:nvPr/>
        </p:nvPicPr>
        <p:blipFill>
          <a:blip r:embed="rId2"/>
          <a:stretch>
            <a:fillRect/>
          </a:stretch>
        </p:blipFill>
        <p:spPr>
          <a:xfrm>
            <a:off x="0" y="1255713"/>
            <a:ext cx="9144000" cy="5602287"/>
          </a:xfrm>
          <a:prstGeom prst="rect">
            <a:avLst/>
          </a:prstGeom>
        </p:spPr>
      </p:pic>
      <p:graphicFrame>
        <p:nvGraphicFramePr>
          <p:cNvPr id="5" name="Graphique 6"/>
          <p:cNvGraphicFramePr/>
          <p:nvPr>
            <p:extLst>
              <p:ext uri="{D42A27DB-BD31-4B8C-83A1-F6EECF244321}">
                <p14:modId xmlns:p14="http://schemas.microsoft.com/office/powerpoint/2010/main" xmlns="" val="3970054254"/>
              </p:ext>
            </p:extLst>
          </p:nvPr>
        </p:nvGraphicFramePr>
        <p:xfrm>
          <a:off x="0" y="1350025"/>
          <a:ext cx="8842422" cy="4797387"/>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6"/>
          <p:cNvSpPr/>
          <p:nvPr/>
        </p:nvSpPr>
        <p:spPr>
          <a:xfrm>
            <a:off x="1739900" y="6204635"/>
            <a:ext cx="6146800" cy="400110"/>
          </a:xfrm>
          <a:prstGeom prst="rect">
            <a:avLst/>
          </a:prstGeom>
        </p:spPr>
        <p:txBody>
          <a:bodyPr wrap="square">
            <a:spAutoFit/>
          </a:bodyPr>
          <a:lstStyle/>
          <a:p>
            <a:r>
              <a:rPr lang="fr-FR" sz="2000" b="1" dirty="0" smtClean="0"/>
              <a:t>Courbe granulométrique du gravier de région 3 (15/25)</a:t>
            </a:r>
            <a:endParaRPr lang="fr-FR"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wipe(down)">
                                      <p:cBhvr>
                                        <p:cTn id="7" dur="2250"/>
                                        <p:tgtEl>
                                          <p:spTgt spid="5">
                                            <p:graphicEl>
                                              <a:chart seriesIdx="-3" categoryIdx="-3" bldStep="gridLegend"/>
                                            </p:graphicEl>
                                          </p:spTgt>
                                        </p:tgtEl>
                                      </p:cBhvr>
                                    </p:animEffect>
                                  </p:childTnLst>
                                </p:cTn>
                              </p:par>
                              <p:par>
                                <p:cTn id="8" presetID="24"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to="" calcmode="lin" valueType="num">
                                      <p:cBhvr>
                                        <p:cTn id="10" dur="1" fill="hold"/>
                                        <p:tgtEl>
                                          <p:spTgt spid="7"/>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5">
                                            <p:graphicEl>
                                              <a:chart seriesIdx="0" categoryIdx="-4" bldStep="series"/>
                                            </p:graphicEl>
                                          </p:spTgt>
                                        </p:tgtEl>
                                        <p:attrNameLst>
                                          <p:attrName>style.visibility</p:attrName>
                                        </p:attrNameLst>
                                      </p:cBhvr>
                                      <p:to>
                                        <p:strVal val="visible"/>
                                      </p:to>
                                    </p:set>
                                    <p:animEffect transition="in" filter="wipe(down)">
                                      <p:cBhvr>
                                        <p:cTn id="15" dur="2250"/>
                                        <p:tgtEl>
                                          <p:spTgt spid="5">
                                            <p:graphicEl>
                                              <a:chart seriesIdx="0" categoryIdx="-4" bldStep="series"/>
                                            </p:graphic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5">
                                            <p:graphicEl>
                                              <a:chart seriesIdx="1" categoryIdx="-4" bldStep="series"/>
                                            </p:graphicEl>
                                          </p:spTgt>
                                        </p:tgtEl>
                                        <p:attrNameLst>
                                          <p:attrName>style.visibility</p:attrName>
                                        </p:attrNameLst>
                                      </p:cBhvr>
                                      <p:to>
                                        <p:strVal val="visible"/>
                                      </p:to>
                                    </p:set>
                                    <p:animEffect transition="in" filter="wipe(down)">
                                      <p:cBhvr>
                                        <p:cTn id="18" dur="2250"/>
                                        <p:tgtEl>
                                          <p:spTgt spid="5">
                                            <p:graphicEl>
                                              <a:chart seriesIdx="1" categoryIdx="-4" bldStep="series"/>
                                            </p:graphic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5">
                                            <p:graphicEl>
                                              <a:chart seriesIdx="2" categoryIdx="-4" bldStep="series"/>
                                            </p:graphicEl>
                                          </p:spTgt>
                                        </p:tgtEl>
                                        <p:attrNameLst>
                                          <p:attrName>style.visibility</p:attrName>
                                        </p:attrNameLst>
                                      </p:cBhvr>
                                      <p:to>
                                        <p:strVal val="visible"/>
                                      </p:to>
                                    </p:set>
                                    <p:animEffect transition="in" filter="wipe(down)">
                                      <p:cBhvr>
                                        <p:cTn id="21" dur="2250"/>
                                        <p:tgtEl>
                                          <p:spTgt spid="5">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Chart bld="series"/>
        </p:bldSub>
      </p:bldGraphic>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10"/>
          <p:cNvGraphicFramePr>
            <a:graphicFrameLocks noGrp="1"/>
          </p:cNvGraphicFramePr>
          <p:nvPr>
            <p:extLst>
              <p:ext uri="{D42A27DB-BD31-4B8C-83A1-F6EECF244321}">
                <p14:modId xmlns:p14="http://schemas.microsoft.com/office/powerpoint/2010/main" xmlns="" val="1638745879"/>
              </p:ext>
            </p:extLst>
          </p:nvPr>
        </p:nvGraphicFramePr>
        <p:xfrm>
          <a:off x="2850676" y="10727898"/>
          <a:ext cx="4271749" cy="1971320"/>
        </p:xfrm>
        <a:graphic>
          <a:graphicData uri="http://schemas.openxmlformats.org/drawingml/2006/table">
            <a:tbl>
              <a:tblPr firstRow="1" firstCol="1" bandRow="1"/>
              <a:tblGrid>
                <a:gridCol w="2490661"/>
                <a:gridCol w="1781088"/>
              </a:tblGrid>
              <a:tr h="492830">
                <a:tc>
                  <a:txBody>
                    <a:bodyPr/>
                    <a:lstStyle/>
                    <a:p>
                      <a:pPr indent="180340" algn="ctr" rtl="0">
                        <a:lnSpc>
                          <a:spcPct val="150000"/>
                        </a:lnSpc>
                        <a:spcAft>
                          <a:spcPts val="0"/>
                        </a:spcAft>
                      </a:pPr>
                      <a:r>
                        <a:rPr lang="fr-FR" sz="1800" b="1" dirty="0">
                          <a:latin typeface="Times New Roman"/>
                          <a:ea typeface="Times New Roman"/>
                          <a:cs typeface="Times New Roman"/>
                        </a:rPr>
                        <a:t>Fraction</a:t>
                      </a:r>
                      <a:endParaRPr lang="fr-FR" sz="1800" dirty="0">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indent="180340" algn="ctr" rtl="0">
                        <a:lnSpc>
                          <a:spcPct val="150000"/>
                        </a:lnSpc>
                        <a:spcBef>
                          <a:spcPts val="600"/>
                        </a:spcBef>
                        <a:spcAft>
                          <a:spcPts val="600"/>
                        </a:spcAft>
                      </a:pPr>
                      <a:r>
                        <a:rPr lang="fr-FR" sz="1800" b="1" dirty="0">
                          <a:latin typeface="Times New Roman"/>
                          <a:ea typeface="Times New Roman"/>
                          <a:cs typeface="Times New Roman"/>
                        </a:rPr>
                        <a:t>L</a:t>
                      </a:r>
                      <a:r>
                        <a:rPr lang="fr-FR" sz="1800" b="1" baseline="-25000" dirty="0">
                          <a:latin typeface="Times New Roman"/>
                          <a:ea typeface="Times New Roman"/>
                          <a:cs typeface="Times New Roman"/>
                        </a:rPr>
                        <a:t>A</a:t>
                      </a:r>
                      <a:r>
                        <a:rPr lang="fr-FR" sz="1800" b="1" dirty="0">
                          <a:latin typeface="Times New Roman"/>
                          <a:ea typeface="Times New Roman"/>
                          <a:cs typeface="Times New Roman"/>
                        </a:rPr>
                        <a:t> (%)</a:t>
                      </a:r>
                      <a:endParaRPr lang="fr-FR" sz="1800" dirty="0">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r>
              <a:tr h="492830">
                <a:tc>
                  <a:txBody>
                    <a:bodyPr/>
                    <a:lstStyle/>
                    <a:p>
                      <a:pPr indent="180340" algn="ctr" rtl="0">
                        <a:lnSpc>
                          <a:spcPct val="150000"/>
                        </a:lnSpc>
                        <a:spcAft>
                          <a:spcPts val="0"/>
                        </a:spcAft>
                      </a:pPr>
                      <a:r>
                        <a:rPr lang="fr-FR" sz="1800" b="1" dirty="0">
                          <a:latin typeface="Times New Roman"/>
                          <a:ea typeface="Times New Roman"/>
                          <a:cs typeface="Times New Roman"/>
                        </a:rPr>
                        <a:t>Région 1</a:t>
                      </a:r>
                      <a:endParaRPr lang="fr-FR" sz="1800" b="1" dirty="0">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indent="180340" algn="ctr" rtl="0">
                        <a:lnSpc>
                          <a:spcPct val="150000"/>
                        </a:lnSpc>
                        <a:spcAft>
                          <a:spcPts val="0"/>
                        </a:spcAft>
                      </a:pPr>
                      <a:r>
                        <a:rPr lang="fr-FR" sz="1800" b="1" dirty="0">
                          <a:latin typeface="Times New Roman"/>
                          <a:ea typeface="Times New Roman"/>
                          <a:cs typeface="Times New Roman"/>
                        </a:rPr>
                        <a:t>17,46</a:t>
                      </a:r>
                      <a:endParaRPr lang="fr-FR" sz="1800" b="1" dirty="0">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92830">
                <a:tc>
                  <a:txBody>
                    <a:bodyPr/>
                    <a:lstStyle/>
                    <a:p>
                      <a:pPr indent="180340" algn="ctr" rtl="0">
                        <a:lnSpc>
                          <a:spcPct val="150000"/>
                        </a:lnSpc>
                        <a:spcAft>
                          <a:spcPts val="0"/>
                        </a:spcAft>
                      </a:pPr>
                      <a:r>
                        <a:rPr lang="fr-FR" sz="1800" b="1" dirty="0">
                          <a:latin typeface="Times New Roman"/>
                          <a:ea typeface="Times New Roman"/>
                          <a:cs typeface="Times New Roman"/>
                        </a:rPr>
                        <a:t>Région 2</a:t>
                      </a:r>
                      <a:endParaRPr lang="fr-FR" sz="1800" b="1" dirty="0">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indent="180340" algn="ctr" rtl="0">
                        <a:lnSpc>
                          <a:spcPct val="150000"/>
                        </a:lnSpc>
                        <a:spcAft>
                          <a:spcPts val="0"/>
                        </a:spcAft>
                      </a:pPr>
                      <a:r>
                        <a:rPr lang="fr-FR" sz="1800" b="1" dirty="0">
                          <a:latin typeface="Times New Roman"/>
                          <a:ea typeface="Times New Roman"/>
                          <a:cs typeface="Times New Roman"/>
                        </a:rPr>
                        <a:t>23,04</a:t>
                      </a:r>
                      <a:endParaRPr lang="fr-FR" sz="1800" b="1" dirty="0">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92830">
                <a:tc>
                  <a:txBody>
                    <a:bodyPr/>
                    <a:lstStyle/>
                    <a:p>
                      <a:pPr indent="180340" algn="ctr" rtl="0">
                        <a:lnSpc>
                          <a:spcPct val="150000"/>
                        </a:lnSpc>
                        <a:spcAft>
                          <a:spcPts val="0"/>
                        </a:spcAft>
                      </a:pPr>
                      <a:r>
                        <a:rPr lang="fr-FR" sz="1800" b="1" dirty="0">
                          <a:latin typeface="Times New Roman"/>
                          <a:ea typeface="Times New Roman"/>
                          <a:cs typeface="Times New Roman"/>
                        </a:rPr>
                        <a:t>Région 3</a:t>
                      </a:r>
                      <a:endParaRPr lang="fr-FR" sz="1800" b="1" dirty="0">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indent="180340" algn="ctr" rtl="0">
                        <a:lnSpc>
                          <a:spcPct val="150000"/>
                        </a:lnSpc>
                        <a:spcAft>
                          <a:spcPts val="0"/>
                        </a:spcAft>
                      </a:pPr>
                      <a:r>
                        <a:rPr lang="fr-FR" sz="1800" b="1" dirty="0">
                          <a:latin typeface="Times New Roman"/>
                          <a:ea typeface="Times New Roman"/>
                          <a:cs typeface="Times New Roman"/>
                        </a:rPr>
                        <a:t>20,48</a:t>
                      </a:r>
                      <a:endParaRPr lang="fr-FR" sz="1800" b="1" dirty="0">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graphicFrame>
        <p:nvGraphicFramePr>
          <p:cNvPr id="6" name="Tableau 5"/>
          <p:cNvGraphicFramePr>
            <a:graphicFrameLocks noGrp="1"/>
          </p:cNvGraphicFramePr>
          <p:nvPr/>
        </p:nvGraphicFramePr>
        <p:xfrm>
          <a:off x="-2355849" y="10845801"/>
          <a:ext cx="5616842" cy="2371942"/>
        </p:xfrm>
        <a:graphic>
          <a:graphicData uri="http://schemas.openxmlformats.org/drawingml/2006/table">
            <a:tbl>
              <a:tblPr/>
              <a:tblGrid>
                <a:gridCol w="1399215"/>
                <a:gridCol w="1399215"/>
                <a:gridCol w="1649669"/>
                <a:gridCol w="1168743"/>
              </a:tblGrid>
              <a:tr h="726022">
                <a:tc>
                  <a:txBody>
                    <a:bodyPr/>
                    <a:lstStyle/>
                    <a:p>
                      <a:pPr indent="180340" algn="ctr">
                        <a:lnSpc>
                          <a:spcPct val="150000"/>
                        </a:lnSpc>
                        <a:spcAft>
                          <a:spcPts val="0"/>
                        </a:spcAft>
                      </a:pPr>
                      <a:r>
                        <a:rPr lang="fr-FR" sz="1800" b="1" dirty="0" smtClean="0">
                          <a:latin typeface="Times New Roman"/>
                          <a:ea typeface="Times New Roman"/>
                          <a:cs typeface="Times New Roman"/>
                        </a:rPr>
                        <a:t>Gravier</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Aft>
                          <a:spcPts val="0"/>
                        </a:spcAft>
                      </a:pPr>
                      <a:r>
                        <a:rPr lang="fr-FR" sz="1800" b="1" dirty="0">
                          <a:latin typeface="Times New Roman"/>
                          <a:ea typeface="Times New Roman"/>
                          <a:cs typeface="Times New Roman"/>
                        </a:rPr>
                        <a:t>M (g)</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Aft>
                          <a:spcPts val="0"/>
                        </a:spcAft>
                      </a:pPr>
                      <a:r>
                        <a:rPr lang="fr-FR" sz="1800" b="1" dirty="0">
                          <a:latin typeface="Times New Roman"/>
                          <a:ea typeface="Times New Roman"/>
                          <a:cs typeface="Times New Roman"/>
                        </a:rPr>
                        <a:t>V</a:t>
                      </a:r>
                      <a:r>
                        <a:rPr lang="fr-FR" sz="1800" b="1" baseline="-25000" dirty="0">
                          <a:latin typeface="Times New Roman"/>
                          <a:ea typeface="Times New Roman"/>
                          <a:cs typeface="Times New Roman"/>
                        </a:rPr>
                        <a:t>1</a:t>
                      </a:r>
                      <a:r>
                        <a:rPr lang="fr-FR" sz="1800" b="1" dirty="0">
                          <a:latin typeface="Times New Roman"/>
                          <a:ea typeface="Times New Roman"/>
                          <a:cs typeface="Times New Roman"/>
                        </a:rPr>
                        <a:t> (ml)</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9685" algn="ctr">
                        <a:lnSpc>
                          <a:spcPct val="150000"/>
                        </a:lnSpc>
                        <a:spcAft>
                          <a:spcPts val="0"/>
                        </a:spcAft>
                      </a:pPr>
                      <a:r>
                        <a:rPr lang="fr-FR" sz="1800" b="1" dirty="0">
                          <a:latin typeface="Times New Roman"/>
                          <a:ea typeface="Times New Roman"/>
                          <a:cs typeface="Times New Roman"/>
                        </a:rPr>
                        <a:t>ρ</a:t>
                      </a:r>
                      <a:r>
                        <a:rPr lang="fr-FR" sz="1800" b="1" baseline="-25000" dirty="0">
                          <a:latin typeface="Times New Roman"/>
                          <a:ea typeface="Times New Roman"/>
                          <a:cs typeface="Times New Roman"/>
                        </a:rPr>
                        <a:t>moy</a:t>
                      </a:r>
                      <a:r>
                        <a:rPr lang="fr-FR" sz="1800" b="1" dirty="0">
                          <a:latin typeface="Times New Roman"/>
                          <a:ea typeface="Times New Roman"/>
                          <a:cs typeface="Times New Roman"/>
                        </a:rPr>
                        <a:t>(kg/l)</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r>
              <a:tr h="398988">
                <a:tc>
                  <a:txBody>
                    <a:bodyPr/>
                    <a:lstStyle/>
                    <a:p>
                      <a:pPr indent="180340" algn="ctr">
                        <a:lnSpc>
                          <a:spcPct val="150000"/>
                        </a:lnSpc>
                        <a:spcAft>
                          <a:spcPts val="0"/>
                        </a:spcAft>
                      </a:pPr>
                      <a:endParaRPr lang="fr-FR" sz="1800" b="1" dirty="0">
                        <a:latin typeface="Times New Roman"/>
                        <a:ea typeface="Times New Roman"/>
                        <a:cs typeface="Times New Roman"/>
                      </a:endParaRPr>
                    </a:p>
                    <a:p>
                      <a:pPr indent="180340" algn="ctr">
                        <a:lnSpc>
                          <a:spcPct val="150000"/>
                        </a:lnSpc>
                        <a:spcAft>
                          <a:spcPts val="0"/>
                        </a:spcAft>
                      </a:pPr>
                      <a:r>
                        <a:rPr lang="fr-FR" sz="1800" b="1" dirty="0">
                          <a:latin typeface="Times New Roman"/>
                          <a:ea typeface="Times New Roman"/>
                          <a:cs typeface="Times New Roman"/>
                        </a:rPr>
                        <a:t>(8/15)</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rowSpan="2">
                  <a:txBody>
                    <a:bodyPr/>
                    <a:lstStyle/>
                    <a:p>
                      <a:pPr indent="180340" algn="ctr">
                        <a:lnSpc>
                          <a:spcPct val="150000"/>
                        </a:lnSpc>
                        <a:spcAft>
                          <a:spcPts val="0"/>
                        </a:spcAft>
                      </a:pPr>
                      <a:r>
                        <a:rPr lang="fr-FR" sz="1800" b="1" dirty="0">
                          <a:latin typeface="Times New Roman"/>
                          <a:ea typeface="Times New Roman"/>
                          <a:cs typeface="Times New Roman"/>
                        </a:rPr>
                        <a:t>200</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indent="180340" algn="ctr">
                        <a:lnSpc>
                          <a:spcPct val="150000"/>
                        </a:lnSpc>
                        <a:spcAft>
                          <a:spcPts val="0"/>
                        </a:spcAft>
                      </a:pPr>
                      <a:r>
                        <a:rPr lang="fr-FR" sz="1800" b="1" dirty="0">
                          <a:latin typeface="Times New Roman"/>
                          <a:ea typeface="Times New Roman"/>
                          <a:cs typeface="Times New Roman"/>
                        </a:rPr>
                        <a:t>300</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180340" algn="ctr">
                        <a:lnSpc>
                          <a:spcPct val="150000"/>
                        </a:lnSpc>
                        <a:spcAft>
                          <a:spcPts val="0"/>
                        </a:spcAft>
                      </a:pPr>
                      <a:r>
                        <a:rPr lang="fr-FR" sz="1800" b="1" dirty="0">
                          <a:latin typeface="Times New Roman"/>
                          <a:ea typeface="Times New Roman"/>
                          <a:cs typeface="Times New Roman"/>
                        </a:rPr>
                        <a:t>2.703</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398988">
                <a:tc>
                  <a:txBody>
                    <a:bodyPr/>
                    <a:lstStyle/>
                    <a:p>
                      <a:pPr indent="180340" algn="ctr">
                        <a:lnSpc>
                          <a:spcPct val="150000"/>
                        </a:lnSpc>
                        <a:spcAft>
                          <a:spcPts val="0"/>
                        </a:spcAft>
                      </a:pPr>
                      <a:endParaRPr lang="fr-FR" sz="1800" b="1" dirty="0">
                        <a:latin typeface="Times New Roman"/>
                        <a:ea typeface="Times New Roman"/>
                        <a:cs typeface="Times New Roman"/>
                      </a:endParaRPr>
                    </a:p>
                    <a:p>
                      <a:pPr indent="180340" algn="ctr">
                        <a:lnSpc>
                          <a:spcPct val="150000"/>
                        </a:lnSpc>
                        <a:spcAft>
                          <a:spcPts val="0"/>
                        </a:spcAft>
                      </a:pPr>
                      <a:r>
                        <a:rPr lang="fr-FR" sz="1800" b="1" dirty="0">
                          <a:latin typeface="Times New Roman"/>
                          <a:ea typeface="Times New Roman"/>
                          <a:cs typeface="Times New Roman"/>
                        </a:rPr>
                        <a:t>(15/25)</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vMerge="1">
                  <a:txBody>
                    <a:bodyPr/>
                    <a:lstStyle/>
                    <a:p>
                      <a:endParaRPr lang="fr-FR"/>
                    </a:p>
                  </a:txBody>
                  <a:tcPr/>
                </a:tc>
                <a:tc vMerge="1">
                  <a:txBody>
                    <a:bodyPr/>
                    <a:lstStyle/>
                    <a:p>
                      <a:endParaRPr lang="fr-FR"/>
                    </a:p>
                  </a:txBody>
                  <a:tcPr/>
                </a:tc>
                <a:tc>
                  <a:txBody>
                    <a:bodyPr/>
                    <a:lstStyle/>
                    <a:p>
                      <a:pPr indent="180340" algn="ctr">
                        <a:lnSpc>
                          <a:spcPct val="150000"/>
                        </a:lnSpc>
                        <a:spcAft>
                          <a:spcPts val="0"/>
                        </a:spcAft>
                      </a:pPr>
                      <a:r>
                        <a:rPr lang="fr-FR" sz="1800" b="1" dirty="0">
                          <a:latin typeface="Times New Roman"/>
                          <a:ea typeface="Times New Roman"/>
                          <a:cs typeface="Times New Roman"/>
                        </a:rPr>
                        <a:t>2.703</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bl>
          </a:graphicData>
        </a:graphic>
      </p:graphicFrame>
      <p:graphicFrame>
        <p:nvGraphicFramePr>
          <p:cNvPr id="7" name="Tableau 6"/>
          <p:cNvGraphicFramePr>
            <a:graphicFrameLocks noGrp="1"/>
          </p:cNvGraphicFramePr>
          <p:nvPr/>
        </p:nvGraphicFramePr>
        <p:xfrm>
          <a:off x="-2857500" y="6858000"/>
          <a:ext cx="4943665" cy="2057400"/>
        </p:xfrm>
        <a:graphic>
          <a:graphicData uri="http://schemas.openxmlformats.org/drawingml/2006/table">
            <a:tbl>
              <a:tblPr/>
              <a:tblGrid>
                <a:gridCol w="1235699"/>
                <a:gridCol w="1235699"/>
                <a:gridCol w="1235699"/>
                <a:gridCol w="1236568"/>
              </a:tblGrid>
              <a:tr h="217805">
                <a:tc>
                  <a:txBody>
                    <a:bodyPr/>
                    <a:lstStyle/>
                    <a:p>
                      <a:pPr indent="180340" algn="ctr">
                        <a:lnSpc>
                          <a:spcPct val="150000"/>
                        </a:lnSpc>
                        <a:spcAft>
                          <a:spcPts val="0"/>
                        </a:spcAft>
                      </a:pPr>
                      <a:r>
                        <a:rPr lang="fr-FR" sz="1800" b="1" dirty="0">
                          <a:latin typeface="Times New Roman"/>
                          <a:ea typeface="Times New Roman"/>
                          <a:cs typeface="Times New Roman"/>
                        </a:rPr>
                        <a:t>Gravier</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Aft>
                          <a:spcPts val="0"/>
                        </a:spcAft>
                      </a:pPr>
                      <a:r>
                        <a:rPr lang="fr-FR" sz="1800" b="1" dirty="0">
                          <a:latin typeface="Times New Roman"/>
                          <a:ea typeface="Times New Roman"/>
                          <a:cs typeface="Times New Roman"/>
                        </a:rPr>
                        <a:t>M (g)</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Aft>
                          <a:spcPts val="0"/>
                        </a:spcAft>
                      </a:pPr>
                      <a:r>
                        <a:rPr lang="fr-FR" sz="1800" b="1">
                          <a:latin typeface="Times New Roman"/>
                          <a:ea typeface="Times New Roman"/>
                          <a:cs typeface="Times New Roman"/>
                        </a:rPr>
                        <a:t>V</a:t>
                      </a:r>
                      <a:r>
                        <a:rPr lang="fr-FR" sz="1800" b="1" baseline="-25000">
                          <a:latin typeface="Times New Roman"/>
                          <a:ea typeface="Times New Roman"/>
                          <a:cs typeface="Times New Roman"/>
                        </a:rPr>
                        <a:t>1</a:t>
                      </a:r>
                      <a:r>
                        <a:rPr lang="fr-FR" sz="1800" b="1">
                          <a:latin typeface="Times New Roman"/>
                          <a:ea typeface="Times New Roman"/>
                          <a:cs typeface="Times New Roman"/>
                        </a:rPr>
                        <a:t> (ml)</a:t>
                      </a:r>
                      <a:endParaRPr lang="fr-FR"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9685" algn="ctr">
                        <a:lnSpc>
                          <a:spcPct val="150000"/>
                        </a:lnSpc>
                        <a:spcAft>
                          <a:spcPts val="0"/>
                        </a:spcAft>
                      </a:pPr>
                      <a:r>
                        <a:rPr lang="fr-FR" sz="1800" b="1" dirty="0">
                          <a:latin typeface="Times New Roman"/>
                          <a:ea typeface="Times New Roman"/>
                          <a:cs typeface="Times New Roman"/>
                        </a:rPr>
                        <a:t>ρ</a:t>
                      </a:r>
                      <a:r>
                        <a:rPr lang="fr-FR" sz="1800" b="1" baseline="-25000" dirty="0">
                          <a:latin typeface="Times New Roman"/>
                          <a:ea typeface="Times New Roman"/>
                          <a:cs typeface="Times New Roman"/>
                        </a:rPr>
                        <a:t>moy</a:t>
                      </a:r>
                      <a:r>
                        <a:rPr lang="fr-FR" sz="1800" b="1" dirty="0">
                          <a:latin typeface="Times New Roman"/>
                          <a:ea typeface="Times New Roman"/>
                          <a:cs typeface="Times New Roman"/>
                        </a:rPr>
                        <a:t>(kg/l)</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r>
              <a:tr h="329565">
                <a:tc>
                  <a:txBody>
                    <a:bodyPr/>
                    <a:lstStyle/>
                    <a:p>
                      <a:pPr indent="180340" algn="ctr">
                        <a:lnSpc>
                          <a:spcPct val="150000"/>
                        </a:lnSpc>
                        <a:spcAft>
                          <a:spcPts val="0"/>
                        </a:spcAft>
                      </a:pPr>
                      <a:endParaRPr lang="fr-FR" sz="1800" b="1" dirty="0">
                        <a:latin typeface="Times New Roman"/>
                        <a:ea typeface="Times New Roman"/>
                        <a:cs typeface="Times New Roman"/>
                      </a:endParaRPr>
                    </a:p>
                    <a:p>
                      <a:pPr indent="180340" algn="ctr">
                        <a:lnSpc>
                          <a:spcPct val="150000"/>
                        </a:lnSpc>
                        <a:spcAft>
                          <a:spcPts val="0"/>
                        </a:spcAft>
                      </a:pPr>
                      <a:r>
                        <a:rPr lang="fr-FR" sz="1800" b="1" dirty="0">
                          <a:latin typeface="Times New Roman"/>
                          <a:ea typeface="Times New Roman"/>
                          <a:cs typeface="Times New Roman"/>
                        </a:rPr>
                        <a:t>(8/15)</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rowSpan="2">
                  <a:txBody>
                    <a:bodyPr/>
                    <a:lstStyle/>
                    <a:p>
                      <a:pPr indent="180340" algn="ctr">
                        <a:lnSpc>
                          <a:spcPct val="150000"/>
                        </a:lnSpc>
                        <a:spcAft>
                          <a:spcPts val="0"/>
                        </a:spcAft>
                      </a:pPr>
                      <a:r>
                        <a:rPr lang="fr-FR" sz="1800" b="1" dirty="0">
                          <a:latin typeface="Times New Roman"/>
                          <a:ea typeface="Times New Roman"/>
                          <a:cs typeface="Times New Roman"/>
                        </a:rPr>
                        <a:t>200</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indent="180340" algn="ctr">
                        <a:lnSpc>
                          <a:spcPct val="150000"/>
                        </a:lnSpc>
                        <a:spcAft>
                          <a:spcPts val="0"/>
                        </a:spcAft>
                      </a:pPr>
                      <a:r>
                        <a:rPr lang="fr-FR" sz="1800" b="1" dirty="0">
                          <a:latin typeface="Times New Roman"/>
                          <a:ea typeface="Times New Roman"/>
                          <a:cs typeface="Times New Roman"/>
                        </a:rPr>
                        <a:t>300</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180340" algn="ctr">
                        <a:lnSpc>
                          <a:spcPct val="150000"/>
                        </a:lnSpc>
                        <a:spcAft>
                          <a:spcPts val="0"/>
                        </a:spcAft>
                      </a:pPr>
                      <a:r>
                        <a:rPr lang="fr-FR" sz="1800" b="1" dirty="0">
                          <a:latin typeface="Times New Roman"/>
                          <a:ea typeface="Times New Roman"/>
                          <a:cs typeface="Times New Roman"/>
                        </a:rPr>
                        <a:t>2.703</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337185">
                <a:tc>
                  <a:txBody>
                    <a:bodyPr/>
                    <a:lstStyle/>
                    <a:p>
                      <a:pPr indent="180340" algn="ctr">
                        <a:lnSpc>
                          <a:spcPct val="150000"/>
                        </a:lnSpc>
                        <a:spcAft>
                          <a:spcPts val="0"/>
                        </a:spcAft>
                      </a:pPr>
                      <a:endParaRPr lang="fr-FR" sz="1800" b="1" dirty="0">
                        <a:latin typeface="Times New Roman"/>
                        <a:ea typeface="Times New Roman"/>
                        <a:cs typeface="Times New Roman"/>
                      </a:endParaRPr>
                    </a:p>
                    <a:p>
                      <a:pPr indent="180340" algn="ctr">
                        <a:lnSpc>
                          <a:spcPct val="150000"/>
                        </a:lnSpc>
                        <a:spcAft>
                          <a:spcPts val="0"/>
                        </a:spcAft>
                      </a:pPr>
                      <a:r>
                        <a:rPr lang="fr-FR" sz="1800" b="1" dirty="0">
                          <a:latin typeface="Times New Roman"/>
                          <a:ea typeface="Times New Roman"/>
                          <a:cs typeface="Times New Roman"/>
                        </a:rPr>
                        <a:t>(15/25)</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vMerge="1">
                  <a:txBody>
                    <a:bodyPr/>
                    <a:lstStyle/>
                    <a:p>
                      <a:endParaRPr lang="fr-FR"/>
                    </a:p>
                  </a:txBody>
                  <a:tcPr/>
                </a:tc>
                <a:tc vMerge="1">
                  <a:txBody>
                    <a:bodyPr/>
                    <a:lstStyle/>
                    <a:p>
                      <a:endParaRPr lang="fr-FR"/>
                    </a:p>
                  </a:txBody>
                  <a:tcPr/>
                </a:tc>
                <a:tc>
                  <a:txBody>
                    <a:bodyPr/>
                    <a:lstStyle/>
                    <a:p>
                      <a:pPr indent="180340" algn="ctr">
                        <a:lnSpc>
                          <a:spcPct val="150000"/>
                        </a:lnSpc>
                        <a:spcAft>
                          <a:spcPts val="0"/>
                        </a:spcAft>
                      </a:pPr>
                      <a:r>
                        <a:rPr lang="fr-FR" sz="1800" b="1" dirty="0">
                          <a:latin typeface="Times New Roman"/>
                          <a:ea typeface="Times New Roman"/>
                          <a:cs typeface="Times New Roman"/>
                        </a:rPr>
                        <a:t>2.703</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bl>
          </a:graphicData>
        </a:graphic>
      </p:graphicFrame>
      <p:graphicFrame>
        <p:nvGraphicFramePr>
          <p:cNvPr id="8" name="Tableau 7"/>
          <p:cNvGraphicFramePr>
            <a:graphicFrameLocks noGrp="1"/>
          </p:cNvGraphicFramePr>
          <p:nvPr/>
        </p:nvGraphicFramePr>
        <p:xfrm>
          <a:off x="7200900" y="6858000"/>
          <a:ext cx="4943665" cy="2057400"/>
        </p:xfrm>
        <a:graphic>
          <a:graphicData uri="http://schemas.openxmlformats.org/drawingml/2006/table">
            <a:tbl>
              <a:tblPr/>
              <a:tblGrid>
                <a:gridCol w="1235699"/>
                <a:gridCol w="1235699"/>
                <a:gridCol w="1235699"/>
                <a:gridCol w="1236568"/>
              </a:tblGrid>
              <a:tr h="217805">
                <a:tc>
                  <a:txBody>
                    <a:bodyPr/>
                    <a:lstStyle/>
                    <a:p>
                      <a:pPr indent="180340" algn="ctr">
                        <a:lnSpc>
                          <a:spcPct val="150000"/>
                        </a:lnSpc>
                        <a:spcAft>
                          <a:spcPts val="0"/>
                        </a:spcAft>
                      </a:pPr>
                      <a:r>
                        <a:rPr lang="fr-FR" sz="1800" b="1" dirty="0">
                          <a:latin typeface="Times New Roman"/>
                          <a:ea typeface="Times New Roman"/>
                          <a:cs typeface="Times New Roman"/>
                        </a:rPr>
                        <a:t>Gravier</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Aft>
                          <a:spcPts val="0"/>
                        </a:spcAft>
                      </a:pPr>
                      <a:r>
                        <a:rPr lang="fr-FR" sz="1800" b="1">
                          <a:latin typeface="Times New Roman"/>
                          <a:ea typeface="Times New Roman"/>
                          <a:cs typeface="Times New Roman"/>
                        </a:rPr>
                        <a:t>M (g)</a:t>
                      </a:r>
                      <a:endParaRPr lang="fr-FR"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Aft>
                          <a:spcPts val="0"/>
                        </a:spcAft>
                      </a:pPr>
                      <a:r>
                        <a:rPr lang="fr-FR" sz="1800" b="1">
                          <a:latin typeface="Times New Roman"/>
                          <a:ea typeface="Times New Roman"/>
                          <a:cs typeface="Times New Roman"/>
                        </a:rPr>
                        <a:t>V</a:t>
                      </a:r>
                      <a:r>
                        <a:rPr lang="fr-FR" sz="1800" b="1" baseline="-25000">
                          <a:latin typeface="Times New Roman"/>
                          <a:ea typeface="Times New Roman"/>
                          <a:cs typeface="Times New Roman"/>
                        </a:rPr>
                        <a:t>1</a:t>
                      </a:r>
                      <a:r>
                        <a:rPr lang="fr-FR" sz="1800" b="1">
                          <a:latin typeface="Times New Roman"/>
                          <a:ea typeface="Times New Roman"/>
                          <a:cs typeface="Times New Roman"/>
                        </a:rPr>
                        <a:t> (ml)</a:t>
                      </a:r>
                      <a:endParaRPr lang="fr-FR"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9685" algn="ctr">
                        <a:lnSpc>
                          <a:spcPct val="150000"/>
                        </a:lnSpc>
                        <a:spcAft>
                          <a:spcPts val="0"/>
                        </a:spcAft>
                      </a:pPr>
                      <a:r>
                        <a:rPr lang="fr-FR" sz="1800" b="1" dirty="0">
                          <a:latin typeface="Times New Roman"/>
                          <a:ea typeface="Times New Roman"/>
                          <a:cs typeface="Times New Roman"/>
                        </a:rPr>
                        <a:t>ρ</a:t>
                      </a:r>
                      <a:r>
                        <a:rPr lang="fr-FR" sz="1800" b="1" baseline="-25000" dirty="0">
                          <a:latin typeface="Times New Roman"/>
                          <a:ea typeface="Times New Roman"/>
                          <a:cs typeface="Times New Roman"/>
                        </a:rPr>
                        <a:t>moy</a:t>
                      </a:r>
                      <a:r>
                        <a:rPr lang="fr-FR" sz="1800" b="1" dirty="0">
                          <a:latin typeface="Times New Roman"/>
                          <a:ea typeface="Times New Roman"/>
                          <a:cs typeface="Times New Roman"/>
                        </a:rPr>
                        <a:t>(kg/l)</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r>
              <a:tr h="329565">
                <a:tc>
                  <a:txBody>
                    <a:bodyPr/>
                    <a:lstStyle/>
                    <a:p>
                      <a:pPr indent="180340" algn="ctr">
                        <a:lnSpc>
                          <a:spcPct val="150000"/>
                        </a:lnSpc>
                        <a:spcAft>
                          <a:spcPts val="0"/>
                        </a:spcAft>
                      </a:pPr>
                      <a:endParaRPr lang="fr-FR" sz="1800" b="1" dirty="0">
                        <a:latin typeface="Times New Roman"/>
                        <a:ea typeface="Times New Roman"/>
                        <a:cs typeface="Times New Roman"/>
                      </a:endParaRPr>
                    </a:p>
                    <a:p>
                      <a:pPr indent="180340" algn="ctr">
                        <a:lnSpc>
                          <a:spcPct val="150000"/>
                        </a:lnSpc>
                        <a:spcAft>
                          <a:spcPts val="0"/>
                        </a:spcAft>
                      </a:pPr>
                      <a:r>
                        <a:rPr lang="fr-FR" sz="1800" b="1" dirty="0">
                          <a:latin typeface="Times New Roman"/>
                          <a:ea typeface="Times New Roman"/>
                          <a:cs typeface="Times New Roman"/>
                        </a:rPr>
                        <a:t>(8/15)</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9DBCB"/>
                    </a:solidFill>
                  </a:tcPr>
                </a:tc>
                <a:tc rowSpan="2">
                  <a:txBody>
                    <a:bodyPr/>
                    <a:lstStyle/>
                    <a:p>
                      <a:pPr indent="180340" algn="ctr">
                        <a:lnSpc>
                          <a:spcPct val="150000"/>
                        </a:lnSpc>
                        <a:spcAft>
                          <a:spcPts val="0"/>
                        </a:spcAft>
                      </a:pPr>
                      <a:r>
                        <a:rPr lang="fr-FR" sz="1800" b="1" dirty="0">
                          <a:latin typeface="Times New Roman"/>
                          <a:ea typeface="Times New Roman"/>
                          <a:cs typeface="Times New Roman"/>
                        </a:rPr>
                        <a:t>200</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indent="180340" algn="ctr">
                        <a:lnSpc>
                          <a:spcPct val="150000"/>
                        </a:lnSpc>
                        <a:spcAft>
                          <a:spcPts val="0"/>
                        </a:spcAft>
                      </a:pPr>
                      <a:r>
                        <a:rPr lang="fr-FR" sz="1800" b="1" dirty="0">
                          <a:latin typeface="Times New Roman"/>
                          <a:ea typeface="Times New Roman"/>
                          <a:cs typeface="Times New Roman"/>
                        </a:rPr>
                        <a:t>300</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180340" algn="ctr">
                        <a:lnSpc>
                          <a:spcPct val="150000"/>
                        </a:lnSpc>
                        <a:spcAft>
                          <a:spcPts val="0"/>
                        </a:spcAft>
                      </a:pPr>
                      <a:r>
                        <a:rPr lang="fr-FR" sz="1800" b="1" dirty="0">
                          <a:latin typeface="Times New Roman"/>
                          <a:ea typeface="Times New Roman"/>
                          <a:cs typeface="Times New Roman"/>
                        </a:rPr>
                        <a:t>2.703</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337185">
                <a:tc>
                  <a:txBody>
                    <a:bodyPr/>
                    <a:lstStyle/>
                    <a:p>
                      <a:pPr indent="180340" algn="ctr">
                        <a:lnSpc>
                          <a:spcPct val="150000"/>
                        </a:lnSpc>
                        <a:spcAft>
                          <a:spcPts val="0"/>
                        </a:spcAft>
                      </a:pPr>
                      <a:endParaRPr lang="fr-FR" sz="1800" b="1" dirty="0">
                        <a:latin typeface="Times New Roman"/>
                        <a:ea typeface="Times New Roman"/>
                        <a:cs typeface="Times New Roman"/>
                      </a:endParaRPr>
                    </a:p>
                    <a:p>
                      <a:pPr indent="180340" algn="ctr">
                        <a:lnSpc>
                          <a:spcPct val="150000"/>
                        </a:lnSpc>
                        <a:spcAft>
                          <a:spcPts val="0"/>
                        </a:spcAft>
                      </a:pPr>
                      <a:r>
                        <a:rPr lang="fr-FR" sz="1800" b="1" dirty="0">
                          <a:latin typeface="Times New Roman"/>
                          <a:ea typeface="Times New Roman"/>
                          <a:cs typeface="Times New Roman"/>
                        </a:rPr>
                        <a:t>(15/25)</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9DBCB"/>
                    </a:solidFill>
                  </a:tcPr>
                </a:tc>
                <a:tc vMerge="1">
                  <a:txBody>
                    <a:bodyPr/>
                    <a:lstStyle/>
                    <a:p>
                      <a:endParaRPr lang="fr-FR"/>
                    </a:p>
                  </a:txBody>
                  <a:tcPr/>
                </a:tc>
                <a:tc vMerge="1">
                  <a:txBody>
                    <a:bodyPr/>
                    <a:lstStyle/>
                    <a:p>
                      <a:endParaRPr lang="fr-FR"/>
                    </a:p>
                  </a:txBody>
                  <a:tcPr/>
                </a:tc>
                <a:tc>
                  <a:txBody>
                    <a:bodyPr/>
                    <a:lstStyle/>
                    <a:p>
                      <a:pPr indent="180340" algn="ctr">
                        <a:lnSpc>
                          <a:spcPct val="150000"/>
                        </a:lnSpc>
                        <a:spcAft>
                          <a:spcPts val="0"/>
                        </a:spcAft>
                      </a:pPr>
                      <a:r>
                        <a:rPr lang="fr-FR" sz="1800" b="1" dirty="0">
                          <a:latin typeface="Times New Roman"/>
                          <a:ea typeface="Times New Roman"/>
                          <a:cs typeface="Times New Roman"/>
                        </a:rPr>
                        <a:t>2.703</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bl>
          </a:graphicData>
        </a:graphic>
      </p:graphicFrame>
      <p:graphicFrame>
        <p:nvGraphicFramePr>
          <p:cNvPr id="9" name="Tableau 8"/>
          <p:cNvGraphicFramePr>
            <a:graphicFrameLocks noGrp="1"/>
          </p:cNvGraphicFramePr>
          <p:nvPr/>
        </p:nvGraphicFramePr>
        <p:xfrm>
          <a:off x="1161488" y="8379460"/>
          <a:ext cx="6352015" cy="1645920"/>
        </p:xfrm>
        <a:graphic>
          <a:graphicData uri="http://schemas.openxmlformats.org/drawingml/2006/table">
            <a:tbl>
              <a:tblPr/>
              <a:tblGrid>
                <a:gridCol w="1247536"/>
                <a:gridCol w="1563866"/>
                <a:gridCol w="1661687"/>
                <a:gridCol w="1878926"/>
              </a:tblGrid>
              <a:tr h="240665">
                <a:tc>
                  <a:txBody>
                    <a:bodyPr/>
                    <a:lstStyle/>
                    <a:p>
                      <a:pPr indent="180340" algn="ctr">
                        <a:lnSpc>
                          <a:spcPct val="150000"/>
                        </a:lnSpc>
                        <a:spcAft>
                          <a:spcPts val="0"/>
                        </a:spcAft>
                      </a:pPr>
                      <a:r>
                        <a:rPr lang="fr-FR" sz="1800" b="1" dirty="0">
                          <a:latin typeface="Times New Roman"/>
                          <a:ea typeface="Times New Roman"/>
                          <a:cs typeface="Times New Roman"/>
                        </a:rPr>
                        <a:t>Gravier</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Aft>
                          <a:spcPts val="0"/>
                        </a:spcAft>
                      </a:pPr>
                      <a:r>
                        <a:rPr lang="fr-FR" sz="1800" b="1" dirty="0">
                          <a:latin typeface="Times New Roman"/>
                          <a:ea typeface="Times New Roman"/>
                          <a:cs typeface="Times New Roman"/>
                        </a:rPr>
                        <a:t>Porosité P (%)</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Aft>
                          <a:spcPts val="0"/>
                        </a:spcAft>
                      </a:pPr>
                      <a:r>
                        <a:rPr lang="fr-FR" sz="1800" b="1">
                          <a:latin typeface="Times New Roman"/>
                          <a:ea typeface="Times New Roman"/>
                          <a:cs typeface="Times New Roman"/>
                        </a:rPr>
                        <a:t>Compacité C(%)</a:t>
                      </a:r>
                      <a:endParaRPr lang="fr-FR" sz="18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Aft>
                          <a:spcPts val="0"/>
                        </a:spcAft>
                      </a:pPr>
                      <a:r>
                        <a:rPr lang="fr-FR" sz="1800" b="1" dirty="0">
                          <a:latin typeface="Times New Roman"/>
                          <a:ea typeface="Times New Roman"/>
                          <a:cs typeface="Times New Roman"/>
                        </a:rPr>
                        <a:t>Indice des vides e(%)</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r>
              <a:tr h="240665">
                <a:tc>
                  <a:txBody>
                    <a:bodyPr/>
                    <a:lstStyle/>
                    <a:p>
                      <a:pPr indent="180340" algn="ctr">
                        <a:lnSpc>
                          <a:spcPct val="150000"/>
                        </a:lnSpc>
                        <a:spcAft>
                          <a:spcPts val="0"/>
                        </a:spcAft>
                      </a:pPr>
                      <a:r>
                        <a:rPr lang="fr-FR" sz="1800" b="1" dirty="0">
                          <a:latin typeface="Times New Roman"/>
                          <a:ea typeface="Times New Roman"/>
                          <a:cs typeface="Times New Roman"/>
                        </a:rPr>
                        <a:t>(8/15)</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Aft>
                          <a:spcPts val="0"/>
                        </a:spcAft>
                      </a:pPr>
                      <a:r>
                        <a:rPr lang="fr-FR" sz="1800" b="1" dirty="0">
                          <a:latin typeface="Times New Roman"/>
                          <a:ea typeface="Times New Roman"/>
                          <a:cs typeface="Times New Roman"/>
                        </a:rPr>
                        <a:t>44.234</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indent="180340" algn="ctr">
                        <a:lnSpc>
                          <a:spcPct val="150000"/>
                        </a:lnSpc>
                        <a:spcAft>
                          <a:spcPts val="0"/>
                        </a:spcAft>
                      </a:pPr>
                      <a:r>
                        <a:rPr lang="fr-FR" sz="1800" b="1" dirty="0">
                          <a:latin typeface="Times New Roman"/>
                          <a:ea typeface="Times New Roman"/>
                          <a:cs typeface="Times New Roman"/>
                        </a:rPr>
                        <a:t>55.766</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indent="180340" algn="ctr">
                        <a:lnSpc>
                          <a:spcPct val="150000"/>
                        </a:lnSpc>
                        <a:spcAft>
                          <a:spcPts val="0"/>
                        </a:spcAft>
                      </a:pPr>
                      <a:r>
                        <a:rPr lang="fr-FR" sz="1800" b="1" dirty="0">
                          <a:latin typeface="Times New Roman"/>
                          <a:ea typeface="Times New Roman"/>
                          <a:cs typeface="Times New Roman"/>
                        </a:rPr>
                        <a:t>79.32</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248920">
                <a:tc>
                  <a:txBody>
                    <a:bodyPr/>
                    <a:lstStyle/>
                    <a:p>
                      <a:pPr indent="180340" algn="ctr">
                        <a:lnSpc>
                          <a:spcPct val="150000"/>
                        </a:lnSpc>
                        <a:spcAft>
                          <a:spcPts val="0"/>
                        </a:spcAft>
                      </a:pPr>
                      <a:r>
                        <a:rPr lang="fr-FR" sz="1800" b="1" dirty="0">
                          <a:latin typeface="Times New Roman"/>
                          <a:ea typeface="Times New Roman"/>
                          <a:cs typeface="Times New Roman"/>
                        </a:rPr>
                        <a:t>(15/25)</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Aft>
                          <a:spcPts val="0"/>
                        </a:spcAft>
                      </a:pPr>
                      <a:r>
                        <a:rPr lang="fr-FR" sz="1800" b="1" dirty="0">
                          <a:latin typeface="Times New Roman"/>
                          <a:ea typeface="Times New Roman"/>
                          <a:cs typeface="Times New Roman"/>
                        </a:rPr>
                        <a:t>46.51</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indent="180340" algn="ctr">
                        <a:lnSpc>
                          <a:spcPct val="150000"/>
                        </a:lnSpc>
                        <a:spcAft>
                          <a:spcPts val="0"/>
                        </a:spcAft>
                      </a:pPr>
                      <a:r>
                        <a:rPr lang="fr-FR" sz="1800" b="1" dirty="0">
                          <a:latin typeface="Times New Roman"/>
                          <a:ea typeface="Times New Roman"/>
                          <a:cs typeface="Times New Roman"/>
                        </a:rPr>
                        <a:t>53.45</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indent="180340" algn="ctr">
                        <a:lnSpc>
                          <a:spcPct val="150000"/>
                        </a:lnSpc>
                        <a:spcAft>
                          <a:spcPts val="0"/>
                        </a:spcAft>
                      </a:pPr>
                      <a:r>
                        <a:rPr lang="fr-FR" sz="1800" b="1" dirty="0">
                          <a:latin typeface="Times New Roman"/>
                          <a:ea typeface="Times New Roman"/>
                          <a:cs typeface="Times New Roman"/>
                        </a:rPr>
                        <a:t>86.95</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bl>
          </a:graphicData>
        </a:graphic>
      </p:graphicFrame>
      <p:graphicFrame>
        <p:nvGraphicFramePr>
          <p:cNvPr id="10" name="Tableau 9"/>
          <p:cNvGraphicFramePr>
            <a:graphicFrameLocks noGrp="1"/>
          </p:cNvGraphicFramePr>
          <p:nvPr/>
        </p:nvGraphicFramePr>
        <p:xfrm>
          <a:off x="6600748" y="8354060"/>
          <a:ext cx="5543703" cy="1645920"/>
        </p:xfrm>
        <a:graphic>
          <a:graphicData uri="http://schemas.openxmlformats.org/drawingml/2006/table">
            <a:tbl>
              <a:tblPr/>
              <a:tblGrid>
                <a:gridCol w="1089892"/>
                <a:gridCol w="1364860"/>
                <a:gridCol w="1450233"/>
                <a:gridCol w="1638718"/>
              </a:tblGrid>
              <a:tr h="232410">
                <a:tc>
                  <a:txBody>
                    <a:bodyPr/>
                    <a:lstStyle/>
                    <a:p>
                      <a:pPr indent="180340" algn="ctr">
                        <a:lnSpc>
                          <a:spcPct val="150000"/>
                        </a:lnSpc>
                        <a:spcAft>
                          <a:spcPts val="0"/>
                        </a:spcAft>
                      </a:pPr>
                      <a:r>
                        <a:rPr lang="fr-FR" sz="1800" b="1" dirty="0">
                          <a:latin typeface="Times New Roman"/>
                          <a:ea typeface="Times New Roman"/>
                          <a:cs typeface="Times New Roman"/>
                        </a:rPr>
                        <a:t>Gravier</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Aft>
                          <a:spcPts val="0"/>
                        </a:spcAft>
                      </a:pPr>
                      <a:r>
                        <a:rPr lang="fr-FR" sz="1800" b="1">
                          <a:latin typeface="Times New Roman"/>
                          <a:ea typeface="Times New Roman"/>
                          <a:cs typeface="Times New Roman"/>
                        </a:rPr>
                        <a:t>Porosité P (%)</a:t>
                      </a:r>
                      <a:endParaRPr lang="fr-FR" sz="18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Aft>
                          <a:spcPts val="0"/>
                        </a:spcAft>
                      </a:pPr>
                      <a:r>
                        <a:rPr lang="fr-FR" sz="1800" b="1" dirty="0">
                          <a:latin typeface="Times New Roman"/>
                          <a:ea typeface="Times New Roman"/>
                          <a:cs typeface="Times New Roman"/>
                        </a:rPr>
                        <a:t>Compacité C(%)</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Aft>
                          <a:spcPts val="0"/>
                        </a:spcAft>
                      </a:pPr>
                      <a:r>
                        <a:rPr lang="fr-FR" sz="1800" b="1">
                          <a:latin typeface="Times New Roman"/>
                          <a:ea typeface="Times New Roman"/>
                          <a:cs typeface="Times New Roman"/>
                        </a:rPr>
                        <a:t>Indice des vides e(%)</a:t>
                      </a:r>
                      <a:endParaRPr lang="fr-FR" sz="18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r>
              <a:tr h="240665">
                <a:tc>
                  <a:txBody>
                    <a:bodyPr/>
                    <a:lstStyle/>
                    <a:p>
                      <a:pPr indent="180340" algn="ctr">
                        <a:lnSpc>
                          <a:spcPct val="150000"/>
                        </a:lnSpc>
                        <a:spcAft>
                          <a:spcPts val="0"/>
                        </a:spcAft>
                      </a:pPr>
                      <a:r>
                        <a:rPr lang="fr-FR" sz="1800" b="1" dirty="0">
                          <a:latin typeface="Times New Roman"/>
                          <a:ea typeface="Times New Roman"/>
                          <a:cs typeface="Times New Roman"/>
                        </a:rPr>
                        <a:t>(8/15)</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Aft>
                          <a:spcPts val="0"/>
                        </a:spcAft>
                      </a:pPr>
                      <a:r>
                        <a:rPr lang="fr-FR" sz="1800" b="1" dirty="0">
                          <a:latin typeface="Times New Roman"/>
                          <a:ea typeface="Times New Roman"/>
                          <a:cs typeface="Times New Roman"/>
                        </a:rPr>
                        <a:t>50.3</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indent="180340" algn="ctr">
                        <a:lnSpc>
                          <a:spcPct val="150000"/>
                        </a:lnSpc>
                        <a:spcAft>
                          <a:spcPts val="0"/>
                        </a:spcAft>
                      </a:pPr>
                      <a:r>
                        <a:rPr lang="fr-FR" sz="1800" b="1" dirty="0">
                          <a:latin typeface="Times New Roman"/>
                          <a:ea typeface="Times New Roman"/>
                          <a:cs typeface="Times New Roman"/>
                        </a:rPr>
                        <a:t>49.7</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indent="180340" algn="ctr">
                        <a:lnSpc>
                          <a:spcPct val="150000"/>
                        </a:lnSpc>
                        <a:spcAft>
                          <a:spcPts val="0"/>
                        </a:spcAft>
                      </a:pPr>
                      <a:r>
                        <a:rPr lang="fr-FR" sz="1800" b="1" dirty="0">
                          <a:latin typeface="Times New Roman"/>
                          <a:ea typeface="Times New Roman"/>
                          <a:cs typeface="Times New Roman"/>
                        </a:rPr>
                        <a:t>97.98</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240665">
                <a:tc>
                  <a:txBody>
                    <a:bodyPr/>
                    <a:lstStyle/>
                    <a:p>
                      <a:pPr indent="180340" algn="ctr">
                        <a:lnSpc>
                          <a:spcPct val="150000"/>
                        </a:lnSpc>
                        <a:spcAft>
                          <a:spcPts val="0"/>
                        </a:spcAft>
                      </a:pPr>
                      <a:r>
                        <a:rPr lang="fr-FR" sz="1800" b="1" dirty="0">
                          <a:latin typeface="Times New Roman"/>
                          <a:ea typeface="Times New Roman"/>
                          <a:cs typeface="Times New Roman"/>
                        </a:rPr>
                        <a:t>(15/25)</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Aft>
                          <a:spcPts val="0"/>
                        </a:spcAft>
                      </a:pPr>
                      <a:r>
                        <a:rPr lang="fr-FR" sz="1800" b="1" dirty="0">
                          <a:latin typeface="Times New Roman"/>
                          <a:ea typeface="Times New Roman"/>
                          <a:cs typeface="Times New Roman"/>
                        </a:rPr>
                        <a:t>49.8</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indent="180340" algn="ctr">
                        <a:lnSpc>
                          <a:spcPct val="150000"/>
                        </a:lnSpc>
                        <a:spcAft>
                          <a:spcPts val="0"/>
                        </a:spcAft>
                      </a:pPr>
                      <a:r>
                        <a:rPr lang="fr-FR" sz="1800" b="1" dirty="0">
                          <a:latin typeface="Times New Roman"/>
                          <a:ea typeface="Times New Roman"/>
                          <a:cs typeface="Times New Roman"/>
                        </a:rPr>
                        <a:t>50.2</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indent="180340" algn="ctr">
                        <a:lnSpc>
                          <a:spcPct val="150000"/>
                        </a:lnSpc>
                        <a:spcAft>
                          <a:spcPts val="0"/>
                        </a:spcAft>
                      </a:pPr>
                      <a:r>
                        <a:rPr lang="fr-FR" sz="1800" b="1" dirty="0">
                          <a:latin typeface="Times New Roman"/>
                          <a:ea typeface="Times New Roman"/>
                          <a:cs typeface="Times New Roman"/>
                        </a:rPr>
                        <a:t>99.2</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bl>
          </a:graphicData>
        </a:graphic>
      </p:graphicFrame>
      <p:graphicFrame>
        <p:nvGraphicFramePr>
          <p:cNvPr id="11" name="Tableau 10"/>
          <p:cNvGraphicFramePr>
            <a:graphicFrameLocks noGrp="1"/>
          </p:cNvGraphicFramePr>
          <p:nvPr/>
        </p:nvGraphicFramePr>
        <p:xfrm>
          <a:off x="-4460443" y="8379460"/>
          <a:ext cx="6443480" cy="1645920"/>
        </p:xfrm>
        <a:graphic>
          <a:graphicData uri="http://schemas.openxmlformats.org/drawingml/2006/table">
            <a:tbl>
              <a:tblPr/>
              <a:tblGrid>
                <a:gridCol w="1265499"/>
                <a:gridCol w="1586385"/>
                <a:gridCol w="1685614"/>
                <a:gridCol w="1905982"/>
              </a:tblGrid>
              <a:tr h="243205">
                <a:tc>
                  <a:txBody>
                    <a:bodyPr/>
                    <a:lstStyle/>
                    <a:p>
                      <a:pPr indent="180340" algn="ctr">
                        <a:lnSpc>
                          <a:spcPct val="150000"/>
                        </a:lnSpc>
                        <a:spcAft>
                          <a:spcPts val="0"/>
                        </a:spcAft>
                      </a:pPr>
                      <a:r>
                        <a:rPr lang="fr-FR" sz="1800" b="1" dirty="0">
                          <a:latin typeface="Times New Roman"/>
                          <a:ea typeface="Times New Roman"/>
                          <a:cs typeface="Times New Roman"/>
                        </a:rPr>
                        <a:t>Gravier</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Aft>
                          <a:spcPts val="0"/>
                        </a:spcAft>
                      </a:pPr>
                      <a:r>
                        <a:rPr lang="fr-FR" sz="1800" b="1" dirty="0">
                          <a:latin typeface="Times New Roman"/>
                          <a:ea typeface="Times New Roman"/>
                          <a:cs typeface="Times New Roman"/>
                        </a:rPr>
                        <a:t>Porosité P (%)</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Aft>
                          <a:spcPts val="0"/>
                        </a:spcAft>
                      </a:pPr>
                      <a:r>
                        <a:rPr lang="fr-FR" sz="1800" b="1" dirty="0">
                          <a:latin typeface="Times New Roman"/>
                          <a:ea typeface="Times New Roman"/>
                          <a:cs typeface="Times New Roman"/>
                        </a:rPr>
                        <a:t>Compacité C (%)</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Aft>
                          <a:spcPts val="0"/>
                        </a:spcAft>
                      </a:pPr>
                      <a:r>
                        <a:rPr lang="fr-FR" sz="1800" b="1" dirty="0">
                          <a:latin typeface="Times New Roman"/>
                          <a:ea typeface="Times New Roman"/>
                          <a:cs typeface="Times New Roman"/>
                        </a:rPr>
                        <a:t>Indice des vides e(%)</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r>
              <a:tr h="243205">
                <a:tc>
                  <a:txBody>
                    <a:bodyPr/>
                    <a:lstStyle/>
                    <a:p>
                      <a:pPr indent="180340" algn="ctr">
                        <a:lnSpc>
                          <a:spcPct val="150000"/>
                        </a:lnSpc>
                        <a:spcAft>
                          <a:spcPts val="0"/>
                        </a:spcAft>
                      </a:pPr>
                      <a:r>
                        <a:rPr lang="fr-FR" sz="1800" b="0">
                          <a:latin typeface="Times New Roman"/>
                          <a:ea typeface="Times New Roman"/>
                          <a:cs typeface="Times New Roman"/>
                        </a:rPr>
                        <a:t>(8/15)</a:t>
                      </a:r>
                      <a:endParaRPr lang="fr-FR" sz="18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Aft>
                          <a:spcPts val="0"/>
                        </a:spcAft>
                      </a:pPr>
                      <a:r>
                        <a:rPr lang="fr-FR" sz="1800" b="1" dirty="0">
                          <a:latin typeface="Times New Roman"/>
                          <a:ea typeface="Times New Roman"/>
                          <a:cs typeface="Times New Roman"/>
                        </a:rPr>
                        <a:t>49.3</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indent="180340" algn="ctr">
                        <a:lnSpc>
                          <a:spcPct val="150000"/>
                        </a:lnSpc>
                        <a:spcAft>
                          <a:spcPts val="0"/>
                        </a:spcAft>
                      </a:pPr>
                      <a:r>
                        <a:rPr lang="fr-FR" sz="1800" b="1" dirty="0">
                          <a:latin typeface="Times New Roman"/>
                          <a:ea typeface="Times New Roman"/>
                          <a:cs typeface="Times New Roman"/>
                        </a:rPr>
                        <a:t>50.7</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indent="180340" algn="ctr">
                        <a:lnSpc>
                          <a:spcPct val="150000"/>
                        </a:lnSpc>
                        <a:spcAft>
                          <a:spcPts val="0"/>
                        </a:spcAft>
                      </a:pPr>
                      <a:r>
                        <a:rPr lang="fr-FR" sz="1800" b="1" dirty="0">
                          <a:latin typeface="Times New Roman"/>
                          <a:ea typeface="Times New Roman"/>
                          <a:cs typeface="Times New Roman"/>
                        </a:rPr>
                        <a:t>97.24</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243205">
                <a:tc>
                  <a:txBody>
                    <a:bodyPr/>
                    <a:lstStyle/>
                    <a:p>
                      <a:pPr indent="180340" algn="ctr">
                        <a:lnSpc>
                          <a:spcPct val="150000"/>
                        </a:lnSpc>
                        <a:spcAft>
                          <a:spcPts val="0"/>
                        </a:spcAft>
                      </a:pPr>
                      <a:r>
                        <a:rPr lang="fr-FR" sz="1800" b="0">
                          <a:latin typeface="Times New Roman"/>
                          <a:ea typeface="Times New Roman"/>
                          <a:cs typeface="Times New Roman"/>
                        </a:rPr>
                        <a:t>(15/25)</a:t>
                      </a:r>
                      <a:endParaRPr lang="fr-FR" sz="18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Aft>
                          <a:spcPts val="0"/>
                        </a:spcAft>
                      </a:pPr>
                      <a:r>
                        <a:rPr lang="fr-FR" sz="1800" b="1">
                          <a:latin typeface="Times New Roman"/>
                          <a:ea typeface="Times New Roman"/>
                          <a:cs typeface="Times New Roman"/>
                        </a:rPr>
                        <a:t>45.6</a:t>
                      </a:r>
                      <a:endParaRPr lang="fr-FR" sz="18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indent="180340" algn="ctr">
                        <a:lnSpc>
                          <a:spcPct val="150000"/>
                        </a:lnSpc>
                        <a:spcAft>
                          <a:spcPts val="0"/>
                        </a:spcAft>
                      </a:pPr>
                      <a:r>
                        <a:rPr lang="fr-FR" sz="1800" b="1" dirty="0">
                          <a:latin typeface="Times New Roman"/>
                          <a:ea typeface="Times New Roman"/>
                          <a:cs typeface="Times New Roman"/>
                        </a:rPr>
                        <a:t>54.4</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indent="180340" algn="ctr">
                        <a:lnSpc>
                          <a:spcPct val="150000"/>
                        </a:lnSpc>
                        <a:spcAft>
                          <a:spcPts val="0"/>
                        </a:spcAft>
                      </a:pPr>
                      <a:r>
                        <a:rPr lang="fr-FR" sz="1800" b="1" dirty="0">
                          <a:latin typeface="Times New Roman"/>
                          <a:ea typeface="Times New Roman"/>
                          <a:cs typeface="Times New Roman"/>
                        </a:rPr>
                        <a:t>83.82</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bl>
          </a:graphicData>
        </a:graphic>
      </p:graphicFrame>
      <p:graphicFrame>
        <p:nvGraphicFramePr>
          <p:cNvPr id="12" name="Tableau 11"/>
          <p:cNvGraphicFramePr>
            <a:graphicFrameLocks noGrp="1"/>
          </p:cNvGraphicFramePr>
          <p:nvPr/>
        </p:nvGraphicFramePr>
        <p:xfrm>
          <a:off x="1197285" y="9710420"/>
          <a:ext cx="5316932" cy="1234440"/>
        </p:xfrm>
        <a:graphic>
          <a:graphicData uri="http://schemas.openxmlformats.org/drawingml/2006/table">
            <a:tbl>
              <a:tblPr/>
              <a:tblGrid>
                <a:gridCol w="1329233"/>
                <a:gridCol w="1329233"/>
                <a:gridCol w="1329233"/>
                <a:gridCol w="1329233"/>
              </a:tblGrid>
              <a:tr h="243205">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Fraction</a:t>
                      </a:r>
                      <a:endParaRPr lang="fr-FR" sz="18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M</a:t>
                      </a:r>
                      <a:r>
                        <a:rPr lang="fr-FR" sz="1800" b="1" baseline="-25000" dirty="0">
                          <a:latin typeface="Times New Roman"/>
                          <a:ea typeface="Times New Roman"/>
                          <a:cs typeface="Times New Roman"/>
                        </a:rPr>
                        <a:t>H</a:t>
                      </a:r>
                      <a:r>
                        <a:rPr lang="fr-FR" sz="1800" b="1" dirty="0">
                          <a:latin typeface="Times New Roman"/>
                          <a:ea typeface="Times New Roman"/>
                          <a:cs typeface="Times New Roman"/>
                        </a:rPr>
                        <a:t>(</a:t>
                      </a:r>
                      <a:r>
                        <a:rPr lang="en-US" sz="1800" b="1" dirty="0">
                          <a:latin typeface="Times New Roman"/>
                          <a:ea typeface="Times New Roman"/>
                          <a:cs typeface="Times New Roman"/>
                        </a:rPr>
                        <a:t>g)</a:t>
                      </a:r>
                      <a:endParaRPr lang="fr-FR" sz="18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M</a:t>
                      </a:r>
                      <a:r>
                        <a:rPr lang="fr-FR" sz="1800" b="1" baseline="-25000" dirty="0">
                          <a:latin typeface="Times New Roman"/>
                          <a:ea typeface="Times New Roman"/>
                          <a:cs typeface="Times New Roman"/>
                        </a:rPr>
                        <a:t>S</a:t>
                      </a:r>
                      <a:r>
                        <a:rPr lang="fr-FR" sz="1800" b="1" dirty="0">
                          <a:latin typeface="Times New Roman"/>
                          <a:ea typeface="Times New Roman"/>
                          <a:cs typeface="Times New Roman"/>
                        </a:rPr>
                        <a:t>(g)</a:t>
                      </a:r>
                      <a:endParaRPr lang="fr-FR" sz="18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A (%)</a:t>
                      </a:r>
                      <a:endParaRPr lang="fr-FR" sz="18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r>
              <a:tr h="60708">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(8/15)</a:t>
                      </a:r>
                      <a:endParaRPr lang="fr-FR" sz="18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1004</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1000</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0,4</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67310">
                <a:tc>
                  <a:txBody>
                    <a:bodyPr/>
                    <a:lstStyle/>
                    <a:p>
                      <a:pPr marR="44450" indent="180340" algn="ctr" rtl="0">
                        <a:lnSpc>
                          <a:spcPct val="150000"/>
                        </a:lnSpc>
                        <a:spcAft>
                          <a:spcPts val="0"/>
                        </a:spcAft>
                        <a:tabLst>
                          <a:tab pos="2639060" algn="ctr"/>
                        </a:tabLst>
                      </a:pPr>
                      <a:r>
                        <a:rPr lang="fr-FR" sz="1800" b="1">
                          <a:latin typeface="Times New Roman"/>
                          <a:ea typeface="Times New Roman"/>
                          <a:cs typeface="Times New Roman"/>
                        </a:rPr>
                        <a:t>(15/25)</a:t>
                      </a:r>
                      <a:endParaRPr lang="fr-FR" sz="18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1007</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1000</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0,7</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bl>
          </a:graphicData>
        </a:graphic>
      </p:graphicFrame>
      <p:graphicFrame>
        <p:nvGraphicFramePr>
          <p:cNvPr id="13" name="Tableau 12"/>
          <p:cNvGraphicFramePr>
            <a:graphicFrameLocks noGrp="1"/>
          </p:cNvGraphicFramePr>
          <p:nvPr/>
        </p:nvGraphicFramePr>
        <p:xfrm>
          <a:off x="-4917440" y="9773920"/>
          <a:ext cx="5364480" cy="1234440"/>
        </p:xfrm>
        <a:graphic>
          <a:graphicData uri="http://schemas.openxmlformats.org/drawingml/2006/table">
            <a:tbl>
              <a:tblPr/>
              <a:tblGrid>
                <a:gridCol w="1341120"/>
                <a:gridCol w="1341120"/>
                <a:gridCol w="1341120"/>
                <a:gridCol w="1341120"/>
              </a:tblGrid>
              <a:tr h="227330">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Fraction</a:t>
                      </a:r>
                      <a:endParaRPr lang="fr-FR" sz="18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marR="44450" indent="180340" algn="ctr" rtl="0">
                        <a:lnSpc>
                          <a:spcPct val="150000"/>
                        </a:lnSpc>
                        <a:spcAft>
                          <a:spcPts val="0"/>
                        </a:spcAft>
                        <a:tabLst>
                          <a:tab pos="2639060" algn="ctr"/>
                        </a:tabLst>
                      </a:pPr>
                      <a:r>
                        <a:rPr lang="fr-FR" sz="1800" b="1">
                          <a:latin typeface="Times New Roman"/>
                          <a:ea typeface="Times New Roman"/>
                          <a:cs typeface="Times New Roman"/>
                        </a:rPr>
                        <a:t>M</a:t>
                      </a:r>
                      <a:r>
                        <a:rPr lang="fr-FR" sz="1800" b="1" baseline="-25000">
                          <a:latin typeface="Times New Roman"/>
                          <a:ea typeface="Times New Roman"/>
                          <a:cs typeface="Times New Roman"/>
                        </a:rPr>
                        <a:t>H</a:t>
                      </a:r>
                      <a:r>
                        <a:rPr lang="fr-FR" sz="1800" b="1">
                          <a:latin typeface="Times New Roman"/>
                          <a:ea typeface="Times New Roman"/>
                          <a:cs typeface="Times New Roman"/>
                        </a:rPr>
                        <a:t>(</a:t>
                      </a:r>
                      <a:r>
                        <a:rPr lang="en-US" sz="1800" b="1">
                          <a:latin typeface="Times New Roman"/>
                          <a:ea typeface="Times New Roman"/>
                          <a:cs typeface="Times New Roman"/>
                        </a:rPr>
                        <a:t>g)</a:t>
                      </a:r>
                      <a:endParaRPr lang="fr-FR" sz="18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marR="44450" indent="180340" algn="ctr" rtl="0">
                        <a:lnSpc>
                          <a:spcPct val="150000"/>
                        </a:lnSpc>
                        <a:spcAft>
                          <a:spcPts val="0"/>
                        </a:spcAft>
                        <a:tabLst>
                          <a:tab pos="2639060" algn="ctr"/>
                        </a:tabLst>
                      </a:pPr>
                      <a:r>
                        <a:rPr lang="fr-FR" sz="1800" b="1">
                          <a:latin typeface="Times New Roman"/>
                          <a:ea typeface="Times New Roman"/>
                          <a:cs typeface="Times New Roman"/>
                        </a:rPr>
                        <a:t>M</a:t>
                      </a:r>
                      <a:r>
                        <a:rPr lang="fr-FR" sz="1800" b="1" baseline="-25000">
                          <a:latin typeface="Times New Roman"/>
                          <a:ea typeface="Times New Roman"/>
                          <a:cs typeface="Times New Roman"/>
                        </a:rPr>
                        <a:t>S</a:t>
                      </a:r>
                      <a:r>
                        <a:rPr lang="fr-FR" sz="1800" b="1">
                          <a:latin typeface="Times New Roman"/>
                          <a:ea typeface="Times New Roman"/>
                          <a:cs typeface="Times New Roman"/>
                        </a:rPr>
                        <a:t>(g)</a:t>
                      </a:r>
                      <a:endParaRPr lang="fr-FR" sz="18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A (%)</a:t>
                      </a:r>
                      <a:endParaRPr lang="fr-FR" sz="18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r>
              <a:tr h="62865">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(8/15)</a:t>
                      </a:r>
                      <a:endParaRPr lang="fr-FR" sz="18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1003</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1000</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0,3</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62865">
                <a:tc>
                  <a:txBody>
                    <a:bodyPr/>
                    <a:lstStyle/>
                    <a:p>
                      <a:pPr marR="44450" indent="180340" algn="ctr" rtl="0">
                        <a:lnSpc>
                          <a:spcPct val="150000"/>
                        </a:lnSpc>
                        <a:spcAft>
                          <a:spcPts val="0"/>
                        </a:spcAft>
                        <a:tabLst>
                          <a:tab pos="2639060" algn="ctr"/>
                        </a:tabLst>
                      </a:pPr>
                      <a:r>
                        <a:rPr lang="fr-FR" sz="1800" b="1">
                          <a:latin typeface="Times New Roman"/>
                          <a:ea typeface="Times New Roman"/>
                          <a:cs typeface="Times New Roman"/>
                        </a:rPr>
                        <a:t>(15/25)</a:t>
                      </a:r>
                      <a:endParaRPr lang="fr-FR" sz="18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1004</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1000</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0,4</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bl>
          </a:graphicData>
        </a:graphic>
      </p:graphicFrame>
      <p:graphicFrame>
        <p:nvGraphicFramePr>
          <p:cNvPr id="14" name="Tableau 13"/>
          <p:cNvGraphicFramePr>
            <a:graphicFrameLocks noGrp="1"/>
          </p:cNvGraphicFramePr>
          <p:nvPr/>
        </p:nvGraphicFramePr>
        <p:xfrm>
          <a:off x="6732118" y="9753600"/>
          <a:ext cx="5357164" cy="1234440"/>
        </p:xfrm>
        <a:graphic>
          <a:graphicData uri="http://schemas.openxmlformats.org/drawingml/2006/table">
            <a:tbl>
              <a:tblPr/>
              <a:tblGrid>
                <a:gridCol w="1339291"/>
                <a:gridCol w="1339291"/>
                <a:gridCol w="1339291"/>
                <a:gridCol w="1339291"/>
              </a:tblGrid>
              <a:tr h="232410">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Fraction</a:t>
                      </a:r>
                      <a:endParaRPr lang="fr-FR" sz="18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M</a:t>
                      </a:r>
                      <a:r>
                        <a:rPr lang="fr-FR" sz="1800" b="1" baseline="-25000" dirty="0">
                          <a:latin typeface="Times New Roman"/>
                          <a:ea typeface="Times New Roman"/>
                          <a:cs typeface="Times New Roman"/>
                        </a:rPr>
                        <a:t>H</a:t>
                      </a:r>
                      <a:r>
                        <a:rPr lang="fr-FR" sz="1800" b="1" dirty="0">
                          <a:latin typeface="Times New Roman"/>
                          <a:ea typeface="Times New Roman"/>
                          <a:cs typeface="Times New Roman"/>
                        </a:rPr>
                        <a:t>(</a:t>
                      </a:r>
                      <a:r>
                        <a:rPr lang="en-US" sz="1800" b="1" dirty="0">
                          <a:latin typeface="Times New Roman"/>
                          <a:ea typeface="Times New Roman"/>
                          <a:cs typeface="Times New Roman"/>
                        </a:rPr>
                        <a:t>g)</a:t>
                      </a:r>
                      <a:endParaRPr lang="fr-FR" sz="18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M</a:t>
                      </a:r>
                      <a:r>
                        <a:rPr lang="fr-FR" sz="1800" b="1" baseline="-25000" dirty="0">
                          <a:latin typeface="Times New Roman"/>
                          <a:ea typeface="Times New Roman"/>
                          <a:cs typeface="Times New Roman"/>
                        </a:rPr>
                        <a:t>S</a:t>
                      </a:r>
                      <a:r>
                        <a:rPr lang="fr-FR" sz="1800" b="1" dirty="0">
                          <a:latin typeface="Times New Roman"/>
                          <a:ea typeface="Times New Roman"/>
                          <a:cs typeface="Times New Roman"/>
                        </a:rPr>
                        <a:t>(g)</a:t>
                      </a:r>
                      <a:endParaRPr lang="fr-FR" sz="18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A (%)</a:t>
                      </a:r>
                      <a:endParaRPr lang="fr-FR" sz="18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r>
              <a:tr h="64770">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(8/15)</a:t>
                      </a:r>
                      <a:endParaRPr lang="fr-FR" sz="18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1004</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1000</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0,4</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64770">
                <a:tc>
                  <a:txBody>
                    <a:bodyPr/>
                    <a:lstStyle/>
                    <a:p>
                      <a:pPr marR="44450" indent="180340" algn="ctr" rtl="0">
                        <a:lnSpc>
                          <a:spcPct val="150000"/>
                        </a:lnSpc>
                        <a:spcAft>
                          <a:spcPts val="0"/>
                        </a:spcAft>
                        <a:tabLst>
                          <a:tab pos="2639060" algn="ctr"/>
                        </a:tabLst>
                      </a:pPr>
                      <a:r>
                        <a:rPr lang="fr-FR" sz="1800" b="1">
                          <a:latin typeface="Times New Roman"/>
                          <a:ea typeface="Times New Roman"/>
                          <a:cs typeface="Times New Roman"/>
                        </a:rPr>
                        <a:t>(15/25)</a:t>
                      </a:r>
                      <a:endParaRPr lang="fr-FR" sz="18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1004</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1000</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marR="44450" indent="180340" algn="ctr" rtl="0">
                        <a:lnSpc>
                          <a:spcPct val="150000"/>
                        </a:lnSpc>
                        <a:spcAft>
                          <a:spcPts val="0"/>
                        </a:spcAft>
                        <a:tabLst>
                          <a:tab pos="2639060" algn="ctr"/>
                        </a:tabLst>
                      </a:pPr>
                      <a:r>
                        <a:rPr lang="fr-FR" sz="1800" b="1" dirty="0">
                          <a:latin typeface="Times New Roman"/>
                          <a:ea typeface="Times New Roman"/>
                          <a:cs typeface="Times New Roman"/>
                        </a:rPr>
                        <a:t>0,4</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bl>
          </a:graphicData>
        </a:graphic>
      </p:graphicFrame>
      <p:sp>
        <p:nvSpPr>
          <p:cNvPr id="19" name="Rectangle 18"/>
          <p:cNvSpPr/>
          <p:nvPr/>
        </p:nvSpPr>
        <p:spPr>
          <a:xfrm>
            <a:off x="825500" y="1111935"/>
            <a:ext cx="7340600" cy="707886"/>
          </a:xfrm>
          <a:prstGeom prst="rect">
            <a:avLst/>
          </a:prstGeom>
        </p:spPr>
        <p:txBody>
          <a:bodyPr wrap="square">
            <a:spAutoFit/>
          </a:bodyPr>
          <a:lstStyle/>
          <a:p>
            <a:r>
              <a:rPr lang="fr-FR" sz="2000" b="1" dirty="0" smtClean="0">
                <a:latin typeface="Times New Roman" pitchFamily="18" charset="0"/>
                <a:cs typeface="Times New Roman" pitchFamily="18" charset="0"/>
              </a:rPr>
              <a:t>La masse volumique apparente (γ) du gravier concassé [ (8/15) et (15/25)].de région 1</a:t>
            </a:r>
            <a:endParaRPr lang="fr-FR" sz="2000" b="1" dirty="0">
              <a:latin typeface="Times New Roman" pitchFamily="18" charset="0"/>
              <a:cs typeface="Times New Roman" pitchFamily="18" charset="0"/>
            </a:endParaRPr>
          </a:p>
        </p:txBody>
      </p:sp>
      <p:graphicFrame>
        <p:nvGraphicFramePr>
          <p:cNvPr id="20" name="Tableau 19"/>
          <p:cNvGraphicFramePr>
            <a:graphicFrameLocks noGrp="1"/>
          </p:cNvGraphicFramePr>
          <p:nvPr/>
        </p:nvGraphicFramePr>
        <p:xfrm>
          <a:off x="1324169" y="2262467"/>
          <a:ext cx="6455727" cy="2880360"/>
        </p:xfrm>
        <a:graphic>
          <a:graphicData uri="http://schemas.openxmlformats.org/drawingml/2006/table">
            <a:tbl>
              <a:tblPr/>
              <a:tblGrid>
                <a:gridCol w="1290809"/>
                <a:gridCol w="1291650"/>
                <a:gridCol w="1290809"/>
                <a:gridCol w="1290809"/>
                <a:gridCol w="1291650"/>
              </a:tblGrid>
              <a:tr h="342174">
                <a:tc>
                  <a:txBody>
                    <a:bodyPr/>
                    <a:lstStyle/>
                    <a:p>
                      <a:pPr indent="180340" algn="ctr">
                        <a:lnSpc>
                          <a:spcPct val="150000"/>
                        </a:lnSpc>
                        <a:spcBef>
                          <a:spcPts val="600"/>
                        </a:spcBef>
                        <a:spcAft>
                          <a:spcPts val="600"/>
                        </a:spcAft>
                      </a:pPr>
                      <a:r>
                        <a:rPr lang="fr-FR" sz="1800" b="1" dirty="0">
                          <a:latin typeface="Times New Roman"/>
                          <a:ea typeface="Times New Roman"/>
                          <a:cs typeface="Times New Roman"/>
                        </a:rPr>
                        <a:t>Gravier</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Bef>
                          <a:spcPts val="600"/>
                        </a:spcBef>
                        <a:spcAft>
                          <a:spcPts val="600"/>
                        </a:spcAft>
                      </a:pPr>
                      <a:r>
                        <a:rPr lang="fr-FR" sz="1800" b="1" dirty="0">
                          <a:latin typeface="Times New Roman"/>
                          <a:ea typeface="Times New Roman"/>
                          <a:cs typeface="Times New Roman"/>
                        </a:rPr>
                        <a:t>M</a:t>
                      </a:r>
                      <a:r>
                        <a:rPr lang="fr-FR" sz="1800" b="1" baseline="-25000" dirty="0">
                          <a:latin typeface="Times New Roman"/>
                          <a:ea typeface="Times New Roman"/>
                          <a:cs typeface="Times New Roman"/>
                        </a:rPr>
                        <a:t>2</a:t>
                      </a:r>
                      <a:r>
                        <a:rPr lang="fr-FR" sz="1800" b="1" dirty="0">
                          <a:latin typeface="Times New Roman"/>
                          <a:ea typeface="Times New Roman"/>
                          <a:cs typeface="Times New Roman"/>
                        </a:rPr>
                        <a:t> (kg)</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Bef>
                          <a:spcPts val="600"/>
                        </a:spcBef>
                        <a:spcAft>
                          <a:spcPts val="600"/>
                        </a:spcAft>
                      </a:pPr>
                      <a:r>
                        <a:rPr lang="fr-FR" sz="1800" b="1" dirty="0">
                          <a:latin typeface="Times New Roman"/>
                          <a:ea typeface="Times New Roman"/>
                          <a:cs typeface="Times New Roman"/>
                        </a:rPr>
                        <a:t>M</a:t>
                      </a:r>
                      <a:r>
                        <a:rPr lang="fr-FR" sz="1800" b="1" baseline="-25000" dirty="0">
                          <a:latin typeface="Times New Roman"/>
                          <a:ea typeface="Times New Roman"/>
                          <a:cs typeface="Times New Roman"/>
                        </a:rPr>
                        <a:t>1</a:t>
                      </a:r>
                      <a:r>
                        <a:rPr lang="fr-FR" sz="1800" b="1" dirty="0">
                          <a:latin typeface="Times New Roman"/>
                          <a:ea typeface="Times New Roman"/>
                          <a:cs typeface="Times New Roman"/>
                        </a:rPr>
                        <a:t> (kg)</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Bef>
                          <a:spcPts val="600"/>
                        </a:spcBef>
                        <a:spcAft>
                          <a:spcPts val="600"/>
                        </a:spcAft>
                      </a:pPr>
                      <a:r>
                        <a:rPr lang="fr-FR" sz="1800" b="1" dirty="0">
                          <a:latin typeface="Times New Roman"/>
                          <a:ea typeface="Times New Roman"/>
                          <a:cs typeface="Times New Roman"/>
                        </a:rPr>
                        <a:t>V (l)</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Bef>
                          <a:spcPts val="600"/>
                        </a:spcBef>
                        <a:spcAft>
                          <a:spcPts val="600"/>
                        </a:spcAft>
                      </a:pPr>
                      <a:r>
                        <a:rPr lang="fr-FR" sz="1800" b="1" dirty="0">
                          <a:latin typeface="Times New Roman"/>
                          <a:ea typeface="Times New Roman"/>
                          <a:cs typeface="Times New Roman"/>
                        </a:rPr>
                        <a:t>γ</a:t>
                      </a:r>
                      <a:r>
                        <a:rPr lang="fr-FR" sz="1800" b="1" baseline="-25000" dirty="0">
                          <a:latin typeface="Times New Roman"/>
                          <a:ea typeface="Times New Roman"/>
                          <a:cs typeface="Times New Roman"/>
                        </a:rPr>
                        <a:t>moy</a:t>
                      </a:r>
                      <a:r>
                        <a:rPr lang="fr-FR" sz="1800" b="1" dirty="0">
                          <a:latin typeface="Times New Roman"/>
                          <a:ea typeface="Times New Roman"/>
                          <a:cs typeface="Times New Roman"/>
                        </a:rPr>
                        <a:t> (kg/l)</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r>
              <a:tr h="342174">
                <a:tc rowSpan="3">
                  <a:txBody>
                    <a:bodyPr/>
                    <a:lstStyle/>
                    <a:p>
                      <a:pPr indent="180340" algn="ctr">
                        <a:lnSpc>
                          <a:spcPct val="150000"/>
                        </a:lnSpc>
                        <a:spcBef>
                          <a:spcPts val="1200"/>
                        </a:spcBef>
                        <a:spcAft>
                          <a:spcPts val="0"/>
                        </a:spcAft>
                      </a:pPr>
                      <a:r>
                        <a:rPr lang="fr-FR" sz="1800" b="1" dirty="0">
                          <a:latin typeface="Times New Roman"/>
                          <a:ea typeface="Times New Roman"/>
                          <a:cs typeface="Times New Roman"/>
                        </a:rPr>
                        <a:t>(8/15)</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Aft>
                          <a:spcPts val="0"/>
                        </a:spcAft>
                      </a:pPr>
                      <a:r>
                        <a:rPr lang="fr-FR" sz="1800" b="1" dirty="0">
                          <a:latin typeface="Times New Roman"/>
                          <a:ea typeface="Times New Roman"/>
                          <a:cs typeface="Times New Roman"/>
                        </a:rPr>
                        <a:t>6.920</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6">
                  <a:txBody>
                    <a:bodyPr/>
                    <a:lstStyle/>
                    <a:p>
                      <a:pPr indent="180340" algn="ctr">
                        <a:lnSpc>
                          <a:spcPct val="150000"/>
                        </a:lnSpc>
                        <a:spcAft>
                          <a:spcPts val="0"/>
                        </a:spcAft>
                      </a:pPr>
                      <a:r>
                        <a:rPr lang="fr-FR" sz="1800" b="1" dirty="0">
                          <a:latin typeface="Times New Roman"/>
                          <a:ea typeface="Times New Roman"/>
                          <a:cs typeface="Times New Roman"/>
                        </a:rPr>
                        <a:t>0</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6">
                  <a:txBody>
                    <a:bodyPr/>
                    <a:lstStyle/>
                    <a:p>
                      <a:pPr indent="180340" algn="ctr">
                        <a:lnSpc>
                          <a:spcPct val="150000"/>
                        </a:lnSpc>
                        <a:spcAft>
                          <a:spcPts val="0"/>
                        </a:spcAft>
                      </a:pPr>
                      <a:r>
                        <a:rPr lang="fr-FR" sz="1800" b="1" dirty="0">
                          <a:latin typeface="Times New Roman"/>
                          <a:ea typeface="Times New Roman"/>
                          <a:cs typeface="Times New Roman"/>
                        </a:rPr>
                        <a:t>4.9</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3">
                  <a:txBody>
                    <a:bodyPr/>
                    <a:lstStyle/>
                    <a:p>
                      <a:pPr indent="180340" algn="ctr">
                        <a:lnSpc>
                          <a:spcPct val="150000"/>
                        </a:lnSpc>
                        <a:spcAft>
                          <a:spcPts val="0"/>
                        </a:spcAft>
                      </a:pPr>
                      <a:endParaRPr lang="fr-FR" sz="1800" b="1" dirty="0" smtClean="0">
                        <a:latin typeface="Times New Roman"/>
                        <a:ea typeface="Times New Roman"/>
                        <a:cs typeface="Times New Roman"/>
                      </a:endParaRPr>
                    </a:p>
                    <a:p>
                      <a:pPr indent="180340" algn="ctr">
                        <a:lnSpc>
                          <a:spcPct val="150000"/>
                        </a:lnSpc>
                        <a:spcAft>
                          <a:spcPts val="0"/>
                        </a:spcAft>
                      </a:pPr>
                      <a:r>
                        <a:rPr lang="fr-FR" sz="1800" b="1" dirty="0" smtClean="0">
                          <a:latin typeface="Times New Roman"/>
                          <a:ea typeface="Times New Roman"/>
                          <a:cs typeface="Times New Roman"/>
                        </a:rPr>
                        <a:t>1.409</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342174">
                <a:tc vMerge="1">
                  <a:txBody>
                    <a:bodyPr/>
                    <a:lstStyle/>
                    <a:p>
                      <a:endParaRPr lang="fr-FR"/>
                    </a:p>
                  </a:txBody>
                  <a:tcPr/>
                </a:tc>
                <a:tc>
                  <a:txBody>
                    <a:bodyPr/>
                    <a:lstStyle/>
                    <a:p>
                      <a:pPr indent="180340" algn="ctr">
                        <a:lnSpc>
                          <a:spcPct val="150000"/>
                        </a:lnSpc>
                        <a:spcAft>
                          <a:spcPts val="0"/>
                        </a:spcAft>
                      </a:pPr>
                      <a:r>
                        <a:rPr lang="fr-FR" sz="1800" b="1" dirty="0">
                          <a:latin typeface="Times New Roman"/>
                          <a:ea typeface="Times New Roman"/>
                          <a:cs typeface="Times New Roman"/>
                        </a:rPr>
                        <a:t>6.841</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fr-FR"/>
                    </a:p>
                  </a:txBody>
                  <a:tcPr/>
                </a:tc>
                <a:tc vMerge="1">
                  <a:txBody>
                    <a:bodyPr/>
                    <a:lstStyle/>
                    <a:p>
                      <a:endParaRPr lang="fr-FR"/>
                    </a:p>
                  </a:txBody>
                  <a:tcPr/>
                </a:tc>
                <a:tc vMerge="1">
                  <a:txBody>
                    <a:bodyPr/>
                    <a:lstStyle/>
                    <a:p>
                      <a:endParaRPr lang="fr-FR"/>
                    </a:p>
                  </a:txBody>
                  <a:tcPr/>
                </a:tc>
              </a:tr>
              <a:tr h="342174">
                <a:tc vMerge="1">
                  <a:txBody>
                    <a:bodyPr/>
                    <a:lstStyle/>
                    <a:p>
                      <a:endParaRPr lang="fr-FR"/>
                    </a:p>
                  </a:txBody>
                  <a:tcPr/>
                </a:tc>
                <a:tc>
                  <a:txBody>
                    <a:bodyPr/>
                    <a:lstStyle/>
                    <a:p>
                      <a:pPr indent="180340" algn="ctr">
                        <a:lnSpc>
                          <a:spcPct val="150000"/>
                        </a:lnSpc>
                        <a:spcAft>
                          <a:spcPts val="0"/>
                        </a:spcAft>
                      </a:pPr>
                      <a:r>
                        <a:rPr lang="fr-FR" sz="1800" b="1" dirty="0">
                          <a:latin typeface="Times New Roman"/>
                          <a:ea typeface="Times New Roman"/>
                          <a:cs typeface="Times New Roman"/>
                        </a:rPr>
                        <a:t>6.947</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vMerge="1">
                  <a:txBody>
                    <a:bodyPr/>
                    <a:lstStyle/>
                    <a:p>
                      <a:endParaRPr lang="fr-FR"/>
                    </a:p>
                  </a:txBody>
                  <a:tcPr/>
                </a:tc>
                <a:tc vMerge="1">
                  <a:txBody>
                    <a:bodyPr/>
                    <a:lstStyle/>
                    <a:p>
                      <a:endParaRPr lang="fr-FR"/>
                    </a:p>
                  </a:txBody>
                  <a:tcPr/>
                </a:tc>
                <a:tc vMerge="1">
                  <a:txBody>
                    <a:bodyPr/>
                    <a:lstStyle/>
                    <a:p>
                      <a:endParaRPr lang="fr-FR"/>
                    </a:p>
                  </a:txBody>
                  <a:tcPr/>
                </a:tc>
              </a:tr>
              <a:tr h="342174">
                <a:tc rowSpan="3">
                  <a:txBody>
                    <a:bodyPr/>
                    <a:lstStyle/>
                    <a:p>
                      <a:pPr indent="180340" algn="ctr">
                        <a:lnSpc>
                          <a:spcPct val="150000"/>
                        </a:lnSpc>
                        <a:spcAft>
                          <a:spcPts val="0"/>
                        </a:spcAft>
                      </a:pPr>
                      <a:endParaRPr lang="fr-FR" sz="1800" b="1">
                        <a:latin typeface="Times New Roman"/>
                        <a:ea typeface="Times New Roman"/>
                        <a:cs typeface="Times New Roman"/>
                      </a:endParaRPr>
                    </a:p>
                    <a:p>
                      <a:pPr indent="180340" algn="ctr">
                        <a:lnSpc>
                          <a:spcPct val="150000"/>
                        </a:lnSpc>
                        <a:spcAft>
                          <a:spcPts val="0"/>
                        </a:spcAft>
                      </a:pPr>
                      <a:r>
                        <a:rPr lang="fr-FR" sz="1800" b="1">
                          <a:latin typeface="Times New Roman"/>
                          <a:ea typeface="Times New Roman"/>
                          <a:cs typeface="Times New Roman"/>
                        </a:rPr>
                        <a:t>(15/25)</a:t>
                      </a:r>
                      <a:endParaRPr lang="fr-FR"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Aft>
                          <a:spcPts val="0"/>
                        </a:spcAft>
                      </a:pPr>
                      <a:r>
                        <a:rPr lang="fr-FR" sz="1800" b="1" dirty="0">
                          <a:latin typeface="Times New Roman"/>
                          <a:ea typeface="Times New Roman"/>
                          <a:cs typeface="Times New Roman"/>
                        </a:rPr>
                        <a:t>7.139</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fr-FR"/>
                    </a:p>
                  </a:txBody>
                  <a:tcPr/>
                </a:tc>
                <a:tc vMerge="1">
                  <a:txBody>
                    <a:bodyPr/>
                    <a:lstStyle/>
                    <a:p>
                      <a:endParaRPr lang="fr-FR"/>
                    </a:p>
                  </a:txBody>
                  <a:tcPr/>
                </a:tc>
                <a:tc rowSpan="3">
                  <a:txBody>
                    <a:bodyPr/>
                    <a:lstStyle/>
                    <a:p>
                      <a:pPr indent="180340" algn="ctr">
                        <a:lnSpc>
                          <a:spcPct val="150000"/>
                        </a:lnSpc>
                        <a:spcAft>
                          <a:spcPts val="0"/>
                        </a:spcAft>
                      </a:pPr>
                      <a:r>
                        <a:rPr lang="fr-FR" sz="1800" b="1" dirty="0">
                          <a:latin typeface="Times New Roman"/>
                          <a:ea typeface="Times New Roman"/>
                          <a:cs typeface="Times New Roman"/>
                        </a:rPr>
                        <a:t>1.445</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342174">
                <a:tc vMerge="1">
                  <a:txBody>
                    <a:bodyPr/>
                    <a:lstStyle/>
                    <a:p>
                      <a:endParaRPr lang="fr-FR"/>
                    </a:p>
                  </a:txBody>
                  <a:tcPr/>
                </a:tc>
                <a:tc>
                  <a:txBody>
                    <a:bodyPr/>
                    <a:lstStyle/>
                    <a:p>
                      <a:pPr indent="180340" algn="ctr">
                        <a:lnSpc>
                          <a:spcPct val="150000"/>
                        </a:lnSpc>
                        <a:spcAft>
                          <a:spcPts val="0"/>
                        </a:spcAft>
                      </a:pPr>
                      <a:r>
                        <a:rPr lang="fr-FR" sz="1800" b="1" dirty="0">
                          <a:latin typeface="Times New Roman"/>
                          <a:ea typeface="Times New Roman"/>
                          <a:cs typeface="Times New Roman"/>
                        </a:rPr>
                        <a:t>6.950</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fr-FR"/>
                    </a:p>
                  </a:txBody>
                  <a:tcPr/>
                </a:tc>
                <a:tc vMerge="1">
                  <a:txBody>
                    <a:bodyPr/>
                    <a:lstStyle/>
                    <a:p>
                      <a:endParaRPr lang="fr-FR"/>
                    </a:p>
                  </a:txBody>
                  <a:tcPr/>
                </a:tc>
                <a:tc vMerge="1">
                  <a:txBody>
                    <a:bodyPr/>
                    <a:lstStyle/>
                    <a:p>
                      <a:endParaRPr lang="fr-FR"/>
                    </a:p>
                  </a:txBody>
                  <a:tcPr/>
                </a:tc>
              </a:tr>
              <a:tr h="342174">
                <a:tc vMerge="1">
                  <a:txBody>
                    <a:bodyPr/>
                    <a:lstStyle/>
                    <a:p>
                      <a:endParaRPr lang="fr-FR"/>
                    </a:p>
                  </a:txBody>
                  <a:tcPr/>
                </a:tc>
                <a:tc>
                  <a:txBody>
                    <a:bodyPr/>
                    <a:lstStyle/>
                    <a:p>
                      <a:pPr indent="180340" algn="ctr">
                        <a:lnSpc>
                          <a:spcPct val="150000"/>
                        </a:lnSpc>
                        <a:spcAft>
                          <a:spcPts val="0"/>
                        </a:spcAft>
                      </a:pPr>
                      <a:r>
                        <a:rPr lang="fr-FR" sz="1800" b="1" dirty="0">
                          <a:latin typeface="Times New Roman"/>
                          <a:ea typeface="Times New Roman"/>
                          <a:cs typeface="Times New Roman"/>
                        </a:rPr>
                        <a:t>7.098</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vMerge="1">
                  <a:txBody>
                    <a:bodyPr/>
                    <a:lstStyle/>
                    <a:p>
                      <a:endParaRPr lang="fr-FR"/>
                    </a:p>
                  </a:txBody>
                  <a:tcPr/>
                </a:tc>
                <a:tc vMerge="1">
                  <a:txBody>
                    <a:bodyPr/>
                    <a:lstStyle/>
                    <a:p>
                      <a:endParaRPr lang="fr-FR"/>
                    </a:p>
                  </a:txBody>
                  <a:tcPr/>
                </a:tc>
                <a:tc vMerge="1">
                  <a:txBody>
                    <a:bodyPr/>
                    <a:lstStyle/>
                    <a:p>
                      <a:endParaRPr lang="fr-FR"/>
                    </a:p>
                  </a:txBody>
                  <a:tcPr/>
                </a:tc>
              </a:tr>
            </a:tbl>
          </a:graphicData>
        </a:graphic>
      </p:graphicFrame>
      <p:sp>
        <p:nvSpPr>
          <p:cNvPr id="21" name="Arrondir un rectangle avec un coin diagonal 1"/>
          <p:cNvSpPr/>
          <p:nvPr/>
        </p:nvSpPr>
        <p:spPr>
          <a:xfrm>
            <a:off x="961605" y="282028"/>
            <a:ext cx="7092280" cy="562630"/>
          </a:xfrm>
          <a:prstGeom prst="round2DiagRect">
            <a:avLst>
              <a:gd name="adj1" fmla="val 50000"/>
              <a:gd name="adj2" fmla="val 0"/>
            </a:avLst>
          </a:prstGeom>
          <a:solidFill>
            <a:schemeClr val="accent2">
              <a:alpha val="30980"/>
            </a:schemeClr>
          </a:solidFill>
          <a:ln>
            <a:noFill/>
          </a:ln>
          <a:effectLst>
            <a:glow rad="139700">
              <a:schemeClr val="accent2">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a:spAutoFit/>
          </a:bodyPr>
          <a:lstStyle/>
          <a:p>
            <a:pPr marL="177800" algn="ctr"/>
            <a:r>
              <a:rPr lang="fr-FR" sz="2000" b="1" dirty="0" smtClean="0">
                <a:latin typeface="Times New Roman" pitchFamily="18" charset="0"/>
                <a:cs typeface="Times New Roman" pitchFamily="18" charset="0"/>
              </a:rPr>
              <a:t>Matériaux  matériels et essais et méthode de formulation</a:t>
            </a:r>
            <a:endParaRPr lang="fr-FR" sz="2000" b="1" dirty="0">
              <a:solidFill>
                <a:srgbClr val="262626"/>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2" name="Ellipse 2"/>
          <p:cNvSpPr/>
          <p:nvPr/>
        </p:nvSpPr>
        <p:spPr>
          <a:xfrm>
            <a:off x="618705" y="155028"/>
            <a:ext cx="432048" cy="562630"/>
          </a:xfrm>
          <a:prstGeom prst="ellipse">
            <a:avLst/>
          </a:prstGeom>
          <a:solidFill>
            <a:schemeClr val="accent4">
              <a:lumMod val="60000"/>
              <a:lumOff val="40000"/>
            </a:schemeClr>
          </a:solidFill>
          <a:ln w="34925" cap="flat" cmpd="sng" algn="ctr">
            <a:solidFill>
              <a:schemeClr val="tx1"/>
            </a:solidFill>
            <a:prstDash val="solid"/>
          </a:ln>
          <a:effectLst>
            <a:glow rad="228600">
              <a:schemeClr val="accent2">
                <a:satMod val="175000"/>
                <a:alpha val="40000"/>
              </a:schemeClr>
            </a:glow>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txBody>
          <a:bodyPr rtlCol="0" anchor="ctr"/>
          <a:lstStyle/>
          <a:p>
            <a:pPr algn="ctr">
              <a:defRPr/>
            </a:pPr>
            <a:endParaRPr lang="fr-FR" sz="2000" kern="0">
              <a:solidFill>
                <a:sysClr val="window" lastClr="FFFFFF"/>
              </a:solidFill>
              <a:effectLst>
                <a:glow rad="228600">
                  <a:srgbClr val="00B0F0">
                    <a:satMod val="175000"/>
                    <a:alpha val="40000"/>
                  </a:srgbClr>
                </a:glow>
              </a:effectLst>
              <a:latin typeface="Times New Roman" pitchFamily="18" charset="0"/>
              <a:cs typeface="Times New Roman" pitchFamily="18" charset="0"/>
            </a:endParaRPr>
          </a:p>
        </p:txBody>
      </p:sp>
      <p:sp>
        <p:nvSpPr>
          <p:cNvPr id="23" name="Rectangle 22"/>
          <p:cNvSpPr/>
          <p:nvPr/>
        </p:nvSpPr>
        <p:spPr>
          <a:xfrm>
            <a:off x="914400" y="1137335"/>
            <a:ext cx="7251700" cy="707886"/>
          </a:xfrm>
          <a:prstGeom prst="rect">
            <a:avLst/>
          </a:prstGeom>
        </p:spPr>
        <p:txBody>
          <a:bodyPr wrap="square">
            <a:spAutoFit/>
          </a:bodyPr>
          <a:lstStyle/>
          <a:p>
            <a:r>
              <a:rPr lang="fr-FR" sz="2000" b="1" dirty="0" smtClean="0">
                <a:latin typeface="Times New Roman" pitchFamily="18" charset="0"/>
                <a:cs typeface="Times New Roman" pitchFamily="18" charset="0"/>
              </a:rPr>
              <a:t>La masse volumique apparente (γ) du gravier concassé [ (8/15) et (15/25)].de région 3</a:t>
            </a:r>
            <a:endParaRPr lang="fr-FR" sz="2000" b="1" dirty="0">
              <a:latin typeface="Times New Roman" pitchFamily="18" charset="0"/>
              <a:cs typeface="Times New Roman" pitchFamily="18" charset="0"/>
            </a:endParaRPr>
          </a:p>
        </p:txBody>
      </p:sp>
      <p:graphicFrame>
        <p:nvGraphicFramePr>
          <p:cNvPr id="24" name="Tableau 23"/>
          <p:cNvGraphicFramePr>
            <a:graphicFrameLocks noGrp="1"/>
          </p:cNvGraphicFramePr>
          <p:nvPr/>
        </p:nvGraphicFramePr>
        <p:xfrm>
          <a:off x="1274285" y="2297597"/>
          <a:ext cx="6527801" cy="2880360"/>
        </p:xfrm>
        <a:graphic>
          <a:graphicData uri="http://schemas.openxmlformats.org/drawingml/2006/table">
            <a:tbl>
              <a:tblPr/>
              <a:tblGrid>
                <a:gridCol w="1313900"/>
                <a:gridCol w="1306802"/>
                <a:gridCol w="1301480"/>
                <a:gridCol w="1298817"/>
                <a:gridCol w="1306802"/>
              </a:tblGrid>
              <a:tr h="331096">
                <a:tc>
                  <a:txBody>
                    <a:bodyPr/>
                    <a:lstStyle/>
                    <a:p>
                      <a:pPr indent="180340" algn="ctr">
                        <a:lnSpc>
                          <a:spcPct val="150000"/>
                        </a:lnSpc>
                        <a:spcBef>
                          <a:spcPts val="600"/>
                        </a:spcBef>
                        <a:spcAft>
                          <a:spcPts val="600"/>
                        </a:spcAft>
                      </a:pPr>
                      <a:r>
                        <a:rPr lang="fr-FR" sz="1800" b="1" dirty="0">
                          <a:latin typeface="Times New Roman"/>
                          <a:ea typeface="Times New Roman"/>
                          <a:cs typeface="Times New Roman"/>
                        </a:rPr>
                        <a:t>Gravier</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Bef>
                          <a:spcPts val="600"/>
                        </a:spcBef>
                        <a:spcAft>
                          <a:spcPts val="600"/>
                        </a:spcAft>
                      </a:pPr>
                      <a:r>
                        <a:rPr lang="fr-FR" sz="1800" b="1" dirty="0">
                          <a:latin typeface="Times New Roman"/>
                          <a:ea typeface="Times New Roman"/>
                          <a:cs typeface="Times New Roman"/>
                        </a:rPr>
                        <a:t>M</a:t>
                      </a:r>
                      <a:r>
                        <a:rPr lang="fr-FR" sz="1800" b="1" baseline="-25000" dirty="0">
                          <a:latin typeface="Times New Roman"/>
                          <a:ea typeface="Times New Roman"/>
                          <a:cs typeface="Times New Roman"/>
                        </a:rPr>
                        <a:t>2</a:t>
                      </a:r>
                      <a:r>
                        <a:rPr lang="fr-FR" sz="1800" b="1" dirty="0">
                          <a:latin typeface="Times New Roman"/>
                          <a:ea typeface="Times New Roman"/>
                          <a:cs typeface="Times New Roman"/>
                        </a:rPr>
                        <a:t> (kg)</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Bef>
                          <a:spcPts val="600"/>
                        </a:spcBef>
                        <a:spcAft>
                          <a:spcPts val="600"/>
                        </a:spcAft>
                      </a:pPr>
                      <a:r>
                        <a:rPr lang="fr-FR" sz="1800" b="1" dirty="0">
                          <a:latin typeface="Times New Roman"/>
                          <a:ea typeface="Times New Roman"/>
                          <a:cs typeface="Times New Roman"/>
                        </a:rPr>
                        <a:t>M</a:t>
                      </a:r>
                      <a:r>
                        <a:rPr lang="fr-FR" sz="1800" b="1" baseline="-25000" dirty="0">
                          <a:latin typeface="Times New Roman"/>
                          <a:ea typeface="Times New Roman"/>
                          <a:cs typeface="Times New Roman"/>
                        </a:rPr>
                        <a:t>1</a:t>
                      </a:r>
                      <a:r>
                        <a:rPr lang="fr-FR" sz="1800" b="1" dirty="0">
                          <a:latin typeface="Times New Roman"/>
                          <a:ea typeface="Times New Roman"/>
                          <a:cs typeface="Times New Roman"/>
                        </a:rPr>
                        <a:t> (kg)</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Bef>
                          <a:spcPts val="600"/>
                        </a:spcBef>
                        <a:spcAft>
                          <a:spcPts val="600"/>
                        </a:spcAft>
                      </a:pPr>
                      <a:r>
                        <a:rPr lang="fr-FR" sz="1800" b="1">
                          <a:latin typeface="Times New Roman"/>
                          <a:ea typeface="Times New Roman"/>
                          <a:cs typeface="Times New Roman"/>
                        </a:rPr>
                        <a:t>V (l)</a:t>
                      </a:r>
                      <a:endParaRPr lang="fr-FR" sz="18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Bef>
                          <a:spcPts val="600"/>
                        </a:spcBef>
                        <a:spcAft>
                          <a:spcPts val="600"/>
                        </a:spcAft>
                      </a:pPr>
                      <a:r>
                        <a:rPr lang="fr-FR" sz="1800" b="1" dirty="0">
                          <a:latin typeface="Times New Roman"/>
                          <a:ea typeface="Times New Roman"/>
                          <a:cs typeface="Times New Roman"/>
                        </a:rPr>
                        <a:t>γ</a:t>
                      </a:r>
                      <a:r>
                        <a:rPr lang="fr-FR" sz="1800" b="1" baseline="-25000" dirty="0">
                          <a:latin typeface="Times New Roman"/>
                          <a:ea typeface="Times New Roman"/>
                          <a:cs typeface="Times New Roman"/>
                        </a:rPr>
                        <a:t>moy</a:t>
                      </a:r>
                      <a:r>
                        <a:rPr lang="fr-FR" sz="1800" b="1" dirty="0">
                          <a:latin typeface="Times New Roman"/>
                          <a:ea typeface="Times New Roman"/>
                          <a:cs typeface="Times New Roman"/>
                        </a:rPr>
                        <a:t> (kg/l)</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r>
              <a:tr h="294914">
                <a:tc rowSpan="3">
                  <a:txBody>
                    <a:bodyPr/>
                    <a:lstStyle/>
                    <a:p>
                      <a:pPr indent="180340" algn="ctr">
                        <a:lnSpc>
                          <a:spcPct val="150000"/>
                        </a:lnSpc>
                        <a:spcBef>
                          <a:spcPts val="1200"/>
                        </a:spcBef>
                        <a:spcAft>
                          <a:spcPts val="0"/>
                        </a:spcAft>
                      </a:pPr>
                      <a:r>
                        <a:rPr lang="fr-FR" sz="1800" b="1" dirty="0">
                          <a:latin typeface="Times New Roman"/>
                          <a:ea typeface="Times New Roman"/>
                          <a:cs typeface="Times New Roman"/>
                        </a:rPr>
                        <a:t>(8/15)</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Aft>
                          <a:spcPts val="0"/>
                        </a:spcAft>
                      </a:pPr>
                      <a:r>
                        <a:rPr lang="fr-FR" sz="1800" b="1" dirty="0">
                          <a:latin typeface="Times New Roman"/>
                          <a:ea typeface="Times New Roman"/>
                          <a:cs typeface="Times New Roman"/>
                        </a:rPr>
                        <a:t>6.617</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6">
                  <a:txBody>
                    <a:bodyPr/>
                    <a:lstStyle/>
                    <a:p>
                      <a:pPr indent="180340" algn="ctr">
                        <a:lnSpc>
                          <a:spcPct val="150000"/>
                        </a:lnSpc>
                        <a:spcAft>
                          <a:spcPts val="0"/>
                        </a:spcAft>
                      </a:pPr>
                      <a:r>
                        <a:rPr lang="fr-FR" sz="1800" b="1" dirty="0">
                          <a:latin typeface="Times New Roman"/>
                          <a:ea typeface="Times New Roman"/>
                          <a:cs typeface="Times New Roman"/>
                        </a:rPr>
                        <a:t>/</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6">
                  <a:txBody>
                    <a:bodyPr/>
                    <a:lstStyle/>
                    <a:p>
                      <a:pPr indent="180340" algn="ctr">
                        <a:lnSpc>
                          <a:spcPct val="150000"/>
                        </a:lnSpc>
                        <a:spcAft>
                          <a:spcPts val="0"/>
                        </a:spcAft>
                      </a:pPr>
                      <a:r>
                        <a:rPr lang="fr-FR" sz="1800" b="1" dirty="0">
                          <a:latin typeface="Times New Roman"/>
                          <a:ea typeface="Times New Roman"/>
                          <a:cs typeface="Times New Roman"/>
                        </a:rPr>
                        <a:t>4.9</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3">
                  <a:txBody>
                    <a:bodyPr/>
                    <a:lstStyle/>
                    <a:p>
                      <a:pPr indent="180340" algn="ctr">
                        <a:lnSpc>
                          <a:spcPct val="150000"/>
                        </a:lnSpc>
                        <a:spcAft>
                          <a:spcPts val="0"/>
                        </a:spcAft>
                      </a:pPr>
                      <a:endParaRPr lang="fr-FR" sz="1800" b="1" dirty="0">
                        <a:latin typeface="Times New Roman"/>
                        <a:ea typeface="Times New Roman"/>
                        <a:cs typeface="Times New Roman"/>
                      </a:endParaRPr>
                    </a:p>
                    <a:p>
                      <a:pPr indent="180340" algn="ctr">
                        <a:lnSpc>
                          <a:spcPct val="150000"/>
                        </a:lnSpc>
                        <a:spcAft>
                          <a:spcPts val="0"/>
                        </a:spcAft>
                      </a:pPr>
                      <a:r>
                        <a:rPr lang="fr-FR" sz="1800" b="1" dirty="0">
                          <a:latin typeface="Times New Roman"/>
                          <a:ea typeface="Times New Roman"/>
                          <a:cs typeface="Times New Roman"/>
                        </a:rPr>
                        <a:t>1.344</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294914">
                <a:tc vMerge="1">
                  <a:txBody>
                    <a:bodyPr/>
                    <a:lstStyle/>
                    <a:p>
                      <a:endParaRPr lang="fr-FR"/>
                    </a:p>
                  </a:txBody>
                  <a:tcPr/>
                </a:tc>
                <a:tc>
                  <a:txBody>
                    <a:bodyPr/>
                    <a:lstStyle/>
                    <a:p>
                      <a:pPr indent="180340" algn="ctr">
                        <a:lnSpc>
                          <a:spcPct val="150000"/>
                        </a:lnSpc>
                        <a:spcAft>
                          <a:spcPts val="0"/>
                        </a:spcAft>
                      </a:pPr>
                      <a:r>
                        <a:rPr lang="fr-FR" sz="1800" b="1" dirty="0">
                          <a:latin typeface="Times New Roman"/>
                          <a:ea typeface="Times New Roman"/>
                          <a:cs typeface="Times New Roman"/>
                        </a:rPr>
                        <a:t>6.605</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fr-FR"/>
                    </a:p>
                  </a:txBody>
                  <a:tcPr/>
                </a:tc>
                <a:tc vMerge="1">
                  <a:txBody>
                    <a:bodyPr/>
                    <a:lstStyle/>
                    <a:p>
                      <a:endParaRPr lang="fr-FR"/>
                    </a:p>
                  </a:txBody>
                  <a:tcPr/>
                </a:tc>
                <a:tc vMerge="1">
                  <a:txBody>
                    <a:bodyPr/>
                    <a:lstStyle/>
                    <a:p>
                      <a:endParaRPr lang="fr-FR"/>
                    </a:p>
                  </a:txBody>
                  <a:tcPr/>
                </a:tc>
              </a:tr>
              <a:tr h="294914">
                <a:tc vMerge="1">
                  <a:txBody>
                    <a:bodyPr/>
                    <a:lstStyle/>
                    <a:p>
                      <a:endParaRPr lang="fr-FR"/>
                    </a:p>
                  </a:txBody>
                  <a:tcPr/>
                </a:tc>
                <a:tc>
                  <a:txBody>
                    <a:bodyPr/>
                    <a:lstStyle/>
                    <a:p>
                      <a:pPr indent="180340" algn="ctr">
                        <a:lnSpc>
                          <a:spcPct val="150000"/>
                        </a:lnSpc>
                        <a:spcAft>
                          <a:spcPts val="0"/>
                        </a:spcAft>
                      </a:pPr>
                      <a:r>
                        <a:rPr lang="fr-FR" sz="1800" b="1" dirty="0">
                          <a:latin typeface="Times New Roman"/>
                          <a:ea typeface="Times New Roman"/>
                          <a:cs typeface="Times New Roman"/>
                        </a:rPr>
                        <a:t>6.543</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vMerge="1">
                  <a:txBody>
                    <a:bodyPr/>
                    <a:lstStyle/>
                    <a:p>
                      <a:endParaRPr lang="fr-FR"/>
                    </a:p>
                  </a:txBody>
                  <a:tcPr/>
                </a:tc>
                <a:tc vMerge="1">
                  <a:txBody>
                    <a:bodyPr/>
                    <a:lstStyle/>
                    <a:p>
                      <a:endParaRPr lang="fr-FR"/>
                    </a:p>
                  </a:txBody>
                  <a:tcPr/>
                </a:tc>
                <a:tc vMerge="1">
                  <a:txBody>
                    <a:bodyPr/>
                    <a:lstStyle/>
                    <a:p>
                      <a:endParaRPr lang="fr-FR"/>
                    </a:p>
                  </a:txBody>
                  <a:tcPr/>
                </a:tc>
              </a:tr>
              <a:tr h="294914">
                <a:tc rowSpan="3">
                  <a:txBody>
                    <a:bodyPr/>
                    <a:lstStyle/>
                    <a:p>
                      <a:pPr indent="180340" algn="ctr">
                        <a:lnSpc>
                          <a:spcPct val="150000"/>
                        </a:lnSpc>
                        <a:spcAft>
                          <a:spcPts val="0"/>
                        </a:spcAft>
                      </a:pPr>
                      <a:endParaRPr lang="fr-FR" sz="1800" b="1">
                        <a:latin typeface="Times New Roman"/>
                        <a:ea typeface="Times New Roman"/>
                        <a:cs typeface="Times New Roman"/>
                      </a:endParaRPr>
                    </a:p>
                    <a:p>
                      <a:pPr indent="180340" algn="ctr">
                        <a:lnSpc>
                          <a:spcPct val="150000"/>
                        </a:lnSpc>
                        <a:spcAft>
                          <a:spcPts val="0"/>
                        </a:spcAft>
                      </a:pPr>
                      <a:r>
                        <a:rPr lang="fr-FR" sz="1800" b="1">
                          <a:latin typeface="Times New Roman"/>
                          <a:ea typeface="Times New Roman"/>
                          <a:cs typeface="Times New Roman"/>
                        </a:rPr>
                        <a:t>(15/25)</a:t>
                      </a:r>
                      <a:endParaRPr lang="fr-FR"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Aft>
                          <a:spcPts val="0"/>
                        </a:spcAft>
                      </a:pPr>
                      <a:r>
                        <a:rPr lang="fr-FR" sz="1800" b="1" dirty="0">
                          <a:latin typeface="Times New Roman"/>
                          <a:ea typeface="Times New Roman"/>
                          <a:cs typeface="Times New Roman"/>
                        </a:rPr>
                        <a:t>6.719</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fr-FR"/>
                    </a:p>
                  </a:txBody>
                  <a:tcPr/>
                </a:tc>
                <a:tc vMerge="1">
                  <a:txBody>
                    <a:bodyPr/>
                    <a:lstStyle/>
                    <a:p>
                      <a:endParaRPr lang="fr-FR"/>
                    </a:p>
                  </a:txBody>
                  <a:tcPr/>
                </a:tc>
                <a:tc rowSpan="3">
                  <a:txBody>
                    <a:bodyPr/>
                    <a:lstStyle/>
                    <a:p>
                      <a:pPr indent="180340" algn="ctr">
                        <a:lnSpc>
                          <a:spcPct val="150000"/>
                        </a:lnSpc>
                        <a:spcAft>
                          <a:spcPts val="0"/>
                        </a:spcAft>
                      </a:pPr>
                      <a:r>
                        <a:rPr lang="fr-FR" sz="1800" b="1" dirty="0">
                          <a:latin typeface="Times New Roman"/>
                          <a:ea typeface="Times New Roman"/>
                          <a:cs typeface="Times New Roman"/>
                        </a:rPr>
                        <a:t>1.358</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294914">
                <a:tc vMerge="1">
                  <a:txBody>
                    <a:bodyPr/>
                    <a:lstStyle/>
                    <a:p>
                      <a:endParaRPr lang="fr-FR"/>
                    </a:p>
                  </a:txBody>
                  <a:tcPr/>
                </a:tc>
                <a:tc>
                  <a:txBody>
                    <a:bodyPr/>
                    <a:lstStyle/>
                    <a:p>
                      <a:pPr indent="180340" algn="ctr">
                        <a:lnSpc>
                          <a:spcPct val="150000"/>
                        </a:lnSpc>
                        <a:spcAft>
                          <a:spcPts val="0"/>
                        </a:spcAft>
                      </a:pPr>
                      <a:r>
                        <a:rPr lang="fr-FR" sz="1800" b="1" dirty="0">
                          <a:latin typeface="Times New Roman"/>
                          <a:ea typeface="Times New Roman"/>
                          <a:cs typeface="Times New Roman"/>
                        </a:rPr>
                        <a:t>6.606</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fr-FR"/>
                    </a:p>
                  </a:txBody>
                  <a:tcPr/>
                </a:tc>
                <a:tc vMerge="1">
                  <a:txBody>
                    <a:bodyPr/>
                    <a:lstStyle/>
                    <a:p>
                      <a:endParaRPr lang="fr-FR"/>
                    </a:p>
                  </a:txBody>
                  <a:tcPr/>
                </a:tc>
                <a:tc vMerge="1">
                  <a:txBody>
                    <a:bodyPr/>
                    <a:lstStyle/>
                    <a:p>
                      <a:endParaRPr lang="fr-FR"/>
                    </a:p>
                  </a:txBody>
                  <a:tcPr/>
                </a:tc>
              </a:tr>
              <a:tr h="294914">
                <a:tc vMerge="1">
                  <a:txBody>
                    <a:bodyPr/>
                    <a:lstStyle/>
                    <a:p>
                      <a:endParaRPr lang="fr-FR"/>
                    </a:p>
                  </a:txBody>
                  <a:tcPr/>
                </a:tc>
                <a:tc>
                  <a:txBody>
                    <a:bodyPr/>
                    <a:lstStyle/>
                    <a:p>
                      <a:pPr indent="180340" algn="ctr">
                        <a:lnSpc>
                          <a:spcPct val="150000"/>
                        </a:lnSpc>
                        <a:spcAft>
                          <a:spcPts val="0"/>
                        </a:spcAft>
                      </a:pPr>
                      <a:r>
                        <a:rPr lang="fr-FR" sz="1800" b="1" dirty="0">
                          <a:latin typeface="Times New Roman"/>
                          <a:ea typeface="Times New Roman"/>
                          <a:cs typeface="Times New Roman"/>
                        </a:rPr>
                        <a:t>6.647</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vMerge="1">
                  <a:txBody>
                    <a:bodyPr/>
                    <a:lstStyle/>
                    <a:p>
                      <a:endParaRPr lang="fr-FR"/>
                    </a:p>
                  </a:txBody>
                  <a:tcPr/>
                </a:tc>
                <a:tc vMerge="1">
                  <a:txBody>
                    <a:bodyPr/>
                    <a:lstStyle/>
                    <a:p>
                      <a:endParaRPr lang="fr-FR"/>
                    </a:p>
                  </a:txBody>
                  <a:tcPr/>
                </a:tc>
                <a:tc vMerge="1">
                  <a:txBody>
                    <a:bodyPr/>
                    <a:lstStyle/>
                    <a:p>
                      <a:endParaRPr lang="fr-FR"/>
                    </a:p>
                  </a:txBody>
                  <a:tcPr/>
                </a:tc>
              </a:tr>
            </a:tbl>
          </a:graphicData>
        </a:graphic>
      </p:graphicFrame>
      <p:sp>
        <p:nvSpPr>
          <p:cNvPr id="25" name="Rectangle 24"/>
          <p:cNvSpPr/>
          <p:nvPr/>
        </p:nvSpPr>
        <p:spPr>
          <a:xfrm>
            <a:off x="990600" y="1175435"/>
            <a:ext cx="7416800" cy="707886"/>
          </a:xfrm>
          <a:prstGeom prst="rect">
            <a:avLst/>
          </a:prstGeom>
        </p:spPr>
        <p:txBody>
          <a:bodyPr wrap="square">
            <a:spAutoFit/>
          </a:bodyPr>
          <a:lstStyle/>
          <a:p>
            <a:r>
              <a:rPr lang="fr-FR" sz="2000" b="1" dirty="0" smtClean="0">
                <a:latin typeface="Times New Roman" pitchFamily="18" charset="0"/>
                <a:cs typeface="Times New Roman" pitchFamily="18" charset="0"/>
              </a:rPr>
              <a:t>La masse volumique apparente (γ) du gravier concassé  [ (8/15) et (15/25)].de région 2</a:t>
            </a:r>
            <a:endParaRPr lang="fr-FR" sz="2000" b="1" dirty="0">
              <a:latin typeface="Times New Roman" pitchFamily="18" charset="0"/>
              <a:cs typeface="Times New Roman" pitchFamily="18" charset="0"/>
            </a:endParaRPr>
          </a:p>
        </p:txBody>
      </p:sp>
      <p:graphicFrame>
        <p:nvGraphicFramePr>
          <p:cNvPr id="26" name="Tableau 25"/>
          <p:cNvGraphicFramePr>
            <a:graphicFrameLocks noGrp="1"/>
          </p:cNvGraphicFramePr>
          <p:nvPr/>
        </p:nvGraphicFramePr>
        <p:xfrm>
          <a:off x="1344058" y="2356384"/>
          <a:ext cx="6464299" cy="3068320"/>
        </p:xfrm>
        <a:graphic>
          <a:graphicData uri="http://schemas.openxmlformats.org/drawingml/2006/table">
            <a:tbl>
              <a:tblPr/>
              <a:tblGrid>
                <a:gridCol w="1292523"/>
                <a:gridCol w="1293365"/>
                <a:gridCol w="1292523"/>
                <a:gridCol w="1292523"/>
                <a:gridCol w="1293365"/>
              </a:tblGrid>
              <a:tr h="599440">
                <a:tc>
                  <a:txBody>
                    <a:bodyPr/>
                    <a:lstStyle/>
                    <a:p>
                      <a:pPr indent="180340" algn="ctr">
                        <a:lnSpc>
                          <a:spcPct val="150000"/>
                        </a:lnSpc>
                        <a:spcBef>
                          <a:spcPts val="600"/>
                        </a:spcBef>
                        <a:spcAft>
                          <a:spcPts val="600"/>
                        </a:spcAft>
                      </a:pPr>
                      <a:r>
                        <a:rPr lang="fr-FR" sz="1800" b="1" dirty="0">
                          <a:latin typeface="Times New Roman"/>
                          <a:ea typeface="Times New Roman"/>
                          <a:cs typeface="Times New Roman"/>
                        </a:rPr>
                        <a:t>Gravier</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Bef>
                          <a:spcPts val="600"/>
                        </a:spcBef>
                        <a:spcAft>
                          <a:spcPts val="600"/>
                        </a:spcAft>
                      </a:pPr>
                      <a:r>
                        <a:rPr lang="fr-FR" sz="1800" b="1" dirty="0">
                          <a:latin typeface="Times New Roman"/>
                          <a:ea typeface="Times New Roman"/>
                          <a:cs typeface="Times New Roman"/>
                        </a:rPr>
                        <a:t>M</a:t>
                      </a:r>
                      <a:r>
                        <a:rPr lang="fr-FR" sz="1800" b="1" baseline="-25000" dirty="0">
                          <a:latin typeface="Times New Roman"/>
                          <a:ea typeface="Times New Roman"/>
                          <a:cs typeface="Times New Roman"/>
                        </a:rPr>
                        <a:t>2</a:t>
                      </a:r>
                      <a:r>
                        <a:rPr lang="fr-FR" sz="1800" b="1" dirty="0">
                          <a:latin typeface="Times New Roman"/>
                          <a:ea typeface="Times New Roman"/>
                          <a:cs typeface="Times New Roman"/>
                        </a:rPr>
                        <a:t> (kg)</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Bef>
                          <a:spcPts val="600"/>
                        </a:spcBef>
                        <a:spcAft>
                          <a:spcPts val="600"/>
                        </a:spcAft>
                      </a:pPr>
                      <a:r>
                        <a:rPr lang="fr-FR" sz="1800" b="1">
                          <a:latin typeface="Times New Roman"/>
                          <a:ea typeface="Times New Roman"/>
                          <a:cs typeface="Times New Roman"/>
                        </a:rPr>
                        <a:t>M</a:t>
                      </a:r>
                      <a:r>
                        <a:rPr lang="fr-FR" sz="1800" b="1" baseline="-25000">
                          <a:latin typeface="Times New Roman"/>
                          <a:ea typeface="Times New Roman"/>
                          <a:cs typeface="Times New Roman"/>
                        </a:rPr>
                        <a:t>1</a:t>
                      </a:r>
                      <a:r>
                        <a:rPr lang="fr-FR" sz="1800" b="1">
                          <a:latin typeface="Times New Roman"/>
                          <a:ea typeface="Times New Roman"/>
                          <a:cs typeface="Times New Roman"/>
                        </a:rPr>
                        <a:t> (kg)</a:t>
                      </a:r>
                      <a:endParaRPr lang="fr-FR" sz="18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Bef>
                          <a:spcPts val="600"/>
                        </a:spcBef>
                        <a:spcAft>
                          <a:spcPts val="600"/>
                        </a:spcAft>
                      </a:pPr>
                      <a:r>
                        <a:rPr lang="fr-FR" sz="1800" b="1" dirty="0">
                          <a:latin typeface="Times New Roman"/>
                          <a:ea typeface="Times New Roman"/>
                          <a:cs typeface="Times New Roman"/>
                        </a:rPr>
                        <a:t>V (l)</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Bef>
                          <a:spcPts val="600"/>
                        </a:spcBef>
                        <a:spcAft>
                          <a:spcPts val="600"/>
                        </a:spcAft>
                      </a:pPr>
                      <a:r>
                        <a:rPr lang="fr-FR" sz="1800" b="1" dirty="0">
                          <a:latin typeface="Times New Roman"/>
                          <a:ea typeface="Times New Roman"/>
                          <a:cs typeface="Times New Roman"/>
                        </a:rPr>
                        <a:t>γ</a:t>
                      </a:r>
                      <a:r>
                        <a:rPr lang="fr-FR" sz="1800" b="1" baseline="-25000" dirty="0">
                          <a:latin typeface="Times New Roman"/>
                          <a:ea typeface="Times New Roman"/>
                          <a:cs typeface="Times New Roman"/>
                        </a:rPr>
                        <a:t>moy</a:t>
                      </a:r>
                      <a:r>
                        <a:rPr lang="fr-FR" sz="1800" b="1" dirty="0">
                          <a:latin typeface="Times New Roman"/>
                          <a:ea typeface="Times New Roman"/>
                          <a:cs typeface="Times New Roman"/>
                        </a:rPr>
                        <a:t> (kg/l)</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r>
              <a:tr h="0">
                <a:tc rowSpan="3">
                  <a:txBody>
                    <a:bodyPr/>
                    <a:lstStyle/>
                    <a:p>
                      <a:pPr indent="180340" algn="ctr">
                        <a:lnSpc>
                          <a:spcPct val="150000"/>
                        </a:lnSpc>
                        <a:spcBef>
                          <a:spcPts val="1200"/>
                        </a:spcBef>
                        <a:spcAft>
                          <a:spcPts val="0"/>
                        </a:spcAft>
                      </a:pPr>
                      <a:r>
                        <a:rPr lang="fr-FR" sz="1800" b="1" dirty="0">
                          <a:latin typeface="Times New Roman"/>
                          <a:ea typeface="Times New Roman"/>
                          <a:cs typeface="Times New Roman"/>
                        </a:rPr>
                        <a:t>(8/15)</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Aft>
                          <a:spcPts val="0"/>
                        </a:spcAft>
                      </a:pPr>
                      <a:r>
                        <a:rPr lang="fr-FR" sz="1800" b="1" dirty="0">
                          <a:latin typeface="Times New Roman"/>
                          <a:ea typeface="Times New Roman"/>
                          <a:cs typeface="Times New Roman"/>
                        </a:rPr>
                        <a:t>6.920</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6">
                  <a:txBody>
                    <a:bodyPr/>
                    <a:lstStyle/>
                    <a:p>
                      <a:pPr indent="180340" algn="ctr">
                        <a:lnSpc>
                          <a:spcPct val="150000"/>
                        </a:lnSpc>
                        <a:spcAft>
                          <a:spcPts val="0"/>
                        </a:spcAft>
                      </a:pPr>
                      <a:r>
                        <a:rPr lang="fr-FR" sz="1800" b="1" dirty="0">
                          <a:latin typeface="Times New Roman"/>
                          <a:ea typeface="Times New Roman"/>
                          <a:cs typeface="Times New Roman"/>
                        </a:rPr>
                        <a:t>0</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6">
                  <a:txBody>
                    <a:bodyPr/>
                    <a:lstStyle/>
                    <a:p>
                      <a:pPr indent="180340" algn="ctr">
                        <a:lnSpc>
                          <a:spcPct val="150000"/>
                        </a:lnSpc>
                        <a:spcAft>
                          <a:spcPts val="0"/>
                        </a:spcAft>
                      </a:pPr>
                      <a:r>
                        <a:rPr lang="fr-FR" sz="1800" b="1" dirty="0">
                          <a:latin typeface="Times New Roman"/>
                          <a:ea typeface="Times New Roman"/>
                          <a:cs typeface="Times New Roman"/>
                        </a:rPr>
                        <a:t>4.9</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3">
                  <a:txBody>
                    <a:bodyPr/>
                    <a:lstStyle/>
                    <a:p>
                      <a:pPr indent="180340" algn="ctr">
                        <a:lnSpc>
                          <a:spcPct val="150000"/>
                        </a:lnSpc>
                        <a:spcAft>
                          <a:spcPts val="0"/>
                        </a:spcAft>
                      </a:pPr>
                      <a:r>
                        <a:rPr lang="fr-FR" sz="1800" b="1" dirty="0">
                          <a:latin typeface="Times New Roman"/>
                          <a:ea typeface="Times New Roman"/>
                          <a:cs typeface="Times New Roman"/>
                        </a:rPr>
                        <a:t>1.409</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0">
                <a:tc vMerge="1">
                  <a:txBody>
                    <a:bodyPr/>
                    <a:lstStyle/>
                    <a:p>
                      <a:endParaRPr lang="fr-FR"/>
                    </a:p>
                  </a:txBody>
                  <a:tcPr/>
                </a:tc>
                <a:tc>
                  <a:txBody>
                    <a:bodyPr/>
                    <a:lstStyle/>
                    <a:p>
                      <a:pPr indent="180340" algn="ctr">
                        <a:lnSpc>
                          <a:spcPct val="150000"/>
                        </a:lnSpc>
                        <a:spcAft>
                          <a:spcPts val="0"/>
                        </a:spcAft>
                      </a:pPr>
                      <a:r>
                        <a:rPr lang="fr-FR" sz="1800" b="1" dirty="0">
                          <a:latin typeface="Times New Roman"/>
                          <a:ea typeface="Times New Roman"/>
                          <a:cs typeface="Times New Roman"/>
                        </a:rPr>
                        <a:t>6.841</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fr-FR"/>
                    </a:p>
                  </a:txBody>
                  <a:tcPr/>
                </a:tc>
                <a:tc vMerge="1">
                  <a:txBody>
                    <a:bodyPr/>
                    <a:lstStyle/>
                    <a:p>
                      <a:endParaRPr lang="fr-FR"/>
                    </a:p>
                  </a:txBody>
                  <a:tcPr/>
                </a:tc>
                <a:tc vMerge="1">
                  <a:txBody>
                    <a:bodyPr/>
                    <a:lstStyle/>
                    <a:p>
                      <a:endParaRPr lang="fr-FR"/>
                    </a:p>
                  </a:txBody>
                  <a:tcPr/>
                </a:tc>
              </a:tr>
              <a:tr h="0">
                <a:tc vMerge="1">
                  <a:txBody>
                    <a:bodyPr/>
                    <a:lstStyle/>
                    <a:p>
                      <a:endParaRPr lang="fr-FR"/>
                    </a:p>
                  </a:txBody>
                  <a:tcPr/>
                </a:tc>
                <a:tc>
                  <a:txBody>
                    <a:bodyPr/>
                    <a:lstStyle/>
                    <a:p>
                      <a:pPr indent="180340" algn="ctr">
                        <a:lnSpc>
                          <a:spcPct val="150000"/>
                        </a:lnSpc>
                        <a:spcAft>
                          <a:spcPts val="0"/>
                        </a:spcAft>
                      </a:pPr>
                      <a:r>
                        <a:rPr lang="fr-FR" sz="1800" b="1" dirty="0">
                          <a:latin typeface="Times New Roman"/>
                          <a:ea typeface="Times New Roman"/>
                          <a:cs typeface="Times New Roman"/>
                        </a:rPr>
                        <a:t>6.947</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vMerge="1">
                  <a:txBody>
                    <a:bodyPr/>
                    <a:lstStyle/>
                    <a:p>
                      <a:endParaRPr lang="fr-FR"/>
                    </a:p>
                  </a:txBody>
                  <a:tcPr/>
                </a:tc>
                <a:tc vMerge="1">
                  <a:txBody>
                    <a:bodyPr/>
                    <a:lstStyle/>
                    <a:p>
                      <a:endParaRPr lang="fr-FR"/>
                    </a:p>
                  </a:txBody>
                  <a:tcPr/>
                </a:tc>
                <a:tc vMerge="1">
                  <a:txBody>
                    <a:bodyPr/>
                    <a:lstStyle/>
                    <a:p>
                      <a:endParaRPr lang="fr-FR"/>
                    </a:p>
                  </a:txBody>
                  <a:tcPr/>
                </a:tc>
              </a:tr>
              <a:tr h="0">
                <a:tc rowSpan="3">
                  <a:txBody>
                    <a:bodyPr/>
                    <a:lstStyle/>
                    <a:p>
                      <a:pPr indent="180340" algn="ctr">
                        <a:lnSpc>
                          <a:spcPct val="150000"/>
                        </a:lnSpc>
                        <a:spcAft>
                          <a:spcPts val="0"/>
                        </a:spcAft>
                      </a:pPr>
                      <a:endParaRPr lang="fr-FR" sz="1800" b="1">
                        <a:latin typeface="Times New Roman"/>
                        <a:ea typeface="Times New Roman"/>
                        <a:cs typeface="Times New Roman"/>
                      </a:endParaRPr>
                    </a:p>
                    <a:p>
                      <a:pPr indent="180340" algn="ctr">
                        <a:lnSpc>
                          <a:spcPct val="150000"/>
                        </a:lnSpc>
                        <a:spcAft>
                          <a:spcPts val="0"/>
                        </a:spcAft>
                      </a:pPr>
                      <a:r>
                        <a:rPr lang="fr-FR" sz="1800" b="1">
                          <a:latin typeface="Times New Roman"/>
                          <a:ea typeface="Times New Roman"/>
                          <a:cs typeface="Times New Roman"/>
                        </a:rPr>
                        <a:t>(15/25)</a:t>
                      </a:r>
                      <a:endParaRPr lang="fr-FR"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a:lnSpc>
                          <a:spcPct val="150000"/>
                        </a:lnSpc>
                        <a:spcAft>
                          <a:spcPts val="0"/>
                        </a:spcAft>
                      </a:pPr>
                      <a:r>
                        <a:rPr lang="fr-FR" sz="1800" b="1" dirty="0">
                          <a:latin typeface="Times New Roman"/>
                          <a:ea typeface="Times New Roman"/>
                          <a:cs typeface="Times New Roman"/>
                        </a:rPr>
                        <a:t>7.139</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fr-FR"/>
                    </a:p>
                  </a:txBody>
                  <a:tcPr/>
                </a:tc>
                <a:tc vMerge="1">
                  <a:txBody>
                    <a:bodyPr/>
                    <a:lstStyle/>
                    <a:p>
                      <a:endParaRPr lang="fr-FR"/>
                    </a:p>
                  </a:txBody>
                  <a:tcPr/>
                </a:tc>
                <a:tc rowSpan="3">
                  <a:txBody>
                    <a:bodyPr/>
                    <a:lstStyle/>
                    <a:p>
                      <a:pPr indent="180340" algn="ctr">
                        <a:lnSpc>
                          <a:spcPct val="150000"/>
                        </a:lnSpc>
                        <a:spcAft>
                          <a:spcPts val="0"/>
                        </a:spcAft>
                      </a:pPr>
                      <a:r>
                        <a:rPr lang="fr-FR" sz="1800" b="1" dirty="0">
                          <a:latin typeface="Times New Roman"/>
                          <a:ea typeface="Times New Roman"/>
                          <a:cs typeface="Times New Roman"/>
                        </a:rPr>
                        <a:t>1.445</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0">
                <a:tc vMerge="1">
                  <a:txBody>
                    <a:bodyPr/>
                    <a:lstStyle/>
                    <a:p>
                      <a:endParaRPr lang="fr-FR"/>
                    </a:p>
                  </a:txBody>
                  <a:tcPr/>
                </a:tc>
                <a:tc>
                  <a:txBody>
                    <a:bodyPr/>
                    <a:lstStyle/>
                    <a:p>
                      <a:pPr indent="180340" algn="ctr">
                        <a:lnSpc>
                          <a:spcPct val="150000"/>
                        </a:lnSpc>
                        <a:spcAft>
                          <a:spcPts val="0"/>
                        </a:spcAft>
                      </a:pPr>
                      <a:r>
                        <a:rPr lang="fr-FR" sz="1800" b="1" dirty="0">
                          <a:latin typeface="Times New Roman"/>
                          <a:ea typeface="Times New Roman"/>
                          <a:cs typeface="Times New Roman"/>
                        </a:rPr>
                        <a:t>6.950</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fr-FR"/>
                    </a:p>
                  </a:txBody>
                  <a:tcPr/>
                </a:tc>
                <a:tc vMerge="1">
                  <a:txBody>
                    <a:bodyPr/>
                    <a:lstStyle/>
                    <a:p>
                      <a:endParaRPr lang="fr-FR"/>
                    </a:p>
                  </a:txBody>
                  <a:tcPr/>
                </a:tc>
                <a:tc vMerge="1">
                  <a:txBody>
                    <a:bodyPr/>
                    <a:lstStyle/>
                    <a:p>
                      <a:endParaRPr lang="fr-FR"/>
                    </a:p>
                  </a:txBody>
                  <a:tcPr/>
                </a:tc>
              </a:tr>
              <a:tr h="0">
                <a:tc vMerge="1">
                  <a:txBody>
                    <a:bodyPr/>
                    <a:lstStyle/>
                    <a:p>
                      <a:endParaRPr lang="fr-FR"/>
                    </a:p>
                  </a:txBody>
                  <a:tcPr/>
                </a:tc>
                <a:tc>
                  <a:txBody>
                    <a:bodyPr/>
                    <a:lstStyle/>
                    <a:p>
                      <a:pPr indent="180340" algn="ctr">
                        <a:lnSpc>
                          <a:spcPct val="150000"/>
                        </a:lnSpc>
                        <a:spcAft>
                          <a:spcPts val="0"/>
                        </a:spcAft>
                      </a:pPr>
                      <a:r>
                        <a:rPr lang="fr-FR" sz="1800" b="1" dirty="0">
                          <a:latin typeface="Times New Roman"/>
                          <a:ea typeface="Times New Roman"/>
                          <a:cs typeface="Times New Roman"/>
                        </a:rPr>
                        <a:t>7.098</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vMerge="1">
                  <a:txBody>
                    <a:bodyPr/>
                    <a:lstStyle/>
                    <a:p>
                      <a:endParaRPr lang="fr-FR"/>
                    </a:p>
                  </a:txBody>
                  <a:tcPr/>
                </a:tc>
                <a:tc vMerge="1">
                  <a:txBody>
                    <a:bodyPr/>
                    <a:lstStyle/>
                    <a:p>
                      <a:endParaRPr lang="fr-FR"/>
                    </a:p>
                  </a:txBody>
                  <a:tcPr/>
                </a:tc>
                <a:tc vMerge="1">
                  <a:txBody>
                    <a:bodyPr/>
                    <a:lstStyle/>
                    <a:p>
                      <a:endParaRPr lang="fr-FR"/>
                    </a:p>
                  </a:txBody>
                  <a:tcPr/>
                </a:tc>
              </a:tr>
            </a:tbl>
          </a:graphicData>
        </a:graphic>
      </p:graphicFrame>
      <p:sp>
        <p:nvSpPr>
          <p:cNvPr id="27" name="Rectangle 26"/>
          <p:cNvSpPr/>
          <p:nvPr/>
        </p:nvSpPr>
        <p:spPr>
          <a:xfrm>
            <a:off x="927100" y="1336814"/>
            <a:ext cx="6959600" cy="707886"/>
          </a:xfrm>
          <a:prstGeom prst="rect">
            <a:avLst/>
          </a:prstGeom>
        </p:spPr>
        <p:txBody>
          <a:bodyPr wrap="square">
            <a:spAutoFit/>
          </a:bodyPr>
          <a:lstStyle/>
          <a:p>
            <a:r>
              <a:rPr lang="fr-FR" sz="2000" b="1" dirty="0" smtClean="0">
                <a:latin typeface="Times New Roman" pitchFamily="18" charset="0"/>
                <a:cs typeface="Times New Roman" pitchFamily="18" charset="0"/>
              </a:rPr>
              <a:t>La masse volumique absolue (ρ) du gravier concassé [ (8/15) et (15/25)].de région 1</a:t>
            </a:r>
            <a:endParaRPr lang="fr-FR" sz="2000" b="1" dirty="0">
              <a:latin typeface="Times New Roman" pitchFamily="18" charset="0"/>
              <a:cs typeface="Times New Roman" pitchFamily="18" charset="0"/>
            </a:endParaRPr>
          </a:p>
        </p:txBody>
      </p:sp>
      <p:sp>
        <p:nvSpPr>
          <p:cNvPr id="28" name="Rectangle 27"/>
          <p:cNvSpPr/>
          <p:nvPr/>
        </p:nvSpPr>
        <p:spPr>
          <a:xfrm>
            <a:off x="1181100" y="1286014"/>
            <a:ext cx="6959600" cy="707886"/>
          </a:xfrm>
          <a:prstGeom prst="rect">
            <a:avLst/>
          </a:prstGeom>
        </p:spPr>
        <p:txBody>
          <a:bodyPr wrap="square">
            <a:spAutoFit/>
          </a:bodyPr>
          <a:lstStyle/>
          <a:p>
            <a:r>
              <a:rPr lang="fr-FR" sz="2000" b="1" dirty="0" smtClean="0">
                <a:latin typeface="Times New Roman" pitchFamily="18" charset="0"/>
                <a:cs typeface="Times New Roman" pitchFamily="18" charset="0"/>
              </a:rPr>
              <a:t>La masse volumique absolue (ρ) du gravier concassé [ (8/15) et (15/25)].de région3</a:t>
            </a:r>
            <a:endParaRPr lang="fr-FR" sz="2000" b="1" dirty="0">
              <a:latin typeface="Times New Roman" pitchFamily="18" charset="0"/>
              <a:cs typeface="Times New Roman" pitchFamily="18" charset="0"/>
            </a:endParaRPr>
          </a:p>
        </p:txBody>
      </p:sp>
      <p:sp>
        <p:nvSpPr>
          <p:cNvPr id="29" name="Rectangle 28"/>
          <p:cNvSpPr/>
          <p:nvPr/>
        </p:nvSpPr>
        <p:spPr>
          <a:xfrm>
            <a:off x="1016000" y="1311414"/>
            <a:ext cx="6959600" cy="707886"/>
          </a:xfrm>
          <a:prstGeom prst="rect">
            <a:avLst/>
          </a:prstGeom>
        </p:spPr>
        <p:txBody>
          <a:bodyPr wrap="square">
            <a:spAutoFit/>
          </a:bodyPr>
          <a:lstStyle/>
          <a:p>
            <a:r>
              <a:rPr lang="fr-FR" sz="2000" b="1" dirty="0" smtClean="0">
                <a:latin typeface="Times New Roman" pitchFamily="18" charset="0"/>
                <a:cs typeface="Times New Roman" pitchFamily="18" charset="0"/>
              </a:rPr>
              <a:t>La masse volumique absolue (ρ) du gravier concassé [ (8/15) et (15/25)].de région 2</a:t>
            </a:r>
            <a:endParaRPr lang="fr-FR" sz="2000" b="1" dirty="0">
              <a:latin typeface="Times New Roman" pitchFamily="18" charset="0"/>
              <a:cs typeface="Times New Roman" pitchFamily="18" charset="0"/>
            </a:endParaRPr>
          </a:p>
        </p:txBody>
      </p:sp>
      <p:sp>
        <p:nvSpPr>
          <p:cNvPr id="30" name="Rectangle 29"/>
          <p:cNvSpPr/>
          <p:nvPr/>
        </p:nvSpPr>
        <p:spPr>
          <a:xfrm>
            <a:off x="558800" y="1251635"/>
            <a:ext cx="8216900" cy="400110"/>
          </a:xfrm>
          <a:prstGeom prst="rect">
            <a:avLst/>
          </a:prstGeom>
        </p:spPr>
        <p:txBody>
          <a:bodyPr wrap="square">
            <a:spAutoFit/>
          </a:bodyPr>
          <a:lstStyle/>
          <a:p>
            <a:r>
              <a:rPr lang="fr-FR" sz="2000" b="1" dirty="0" smtClean="0">
                <a:latin typeface="Times New Roman" pitchFamily="18" charset="0"/>
                <a:cs typeface="Times New Roman" pitchFamily="18" charset="0"/>
              </a:rPr>
              <a:t>Porosité, compacité et indice des vides du gravier concassé. de région1</a:t>
            </a:r>
            <a:endParaRPr lang="fr-FR" sz="2000" b="1" dirty="0">
              <a:latin typeface="Times New Roman" pitchFamily="18" charset="0"/>
              <a:cs typeface="Times New Roman" pitchFamily="18" charset="0"/>
            </a:endParaRPr>
          </a:p>
        </p:txBody>
      </p:sp>
      <p:sp>
        <p:nvSpPr>
          <p:cNvPr id="31" name="Rectangle 30"/>
          <p:cNvSpPr/>
          <p:nvPr/>
        </p:nvSpPr>
        <p:spPr>
          <a:xfrm>
            <a:off x="508000" y="1264335"/>
            <a:ext cx="7899400" cy="400110"/>
          </a:xfrm>
          <a:prstGeom prst="rect">
            <a:avLst/>
          </a:prstGeom>
        </p:spPr>
        <p:txBody>
          <a:bodyPr wrap="square">
            <a:spAutoFit/>
          </a:bodyPr>
          <a:lstStyle/>
          <a:p>
            <a:r>
              <a:rPr lang="fr-FR" sz="2000" b="1" dirty="0" smtClean="0">
                <a:latin typeface="Times New Roman" pitchFamily="18" charset="0"/>
                <a:cs typeface="Times New Roman" pitchFamily="18" charset="0"/>
              </a:rPr>
              <a:t>Porosité, compacité et indice des vides du gravier concassé. de région2</a:t>
            </a:r>
            <a:endParaRPr lang="fr-FR" sz="2000" b="1" dirty="0">
              <a:latin typeface="Times New Roman" pitchFamily="18" charset="0"/>
              <a:cs typeface="Times New Roman" pitchFamily="18" charset="0"/>
            </a:endParaRPr>
          </a:p>
        </p:txBody>
      </p:sp>
      <p:sp>
        <p:nvSpPr>
          <p:cNvPr id="33" name="Rectangle 32"/>
          <p:cNvSpPr/>
          <p:nvPr/>
        </p:nvSpPr>
        <p:spPr>
          <a:xfrm>
            <a:off x="520700" y="1200835"/>
            <a:ext cx="7480300" cy="400110"/>
          </a:xfrm>
          <a:prstGeom prst="rect">
            <a:avLst/>
          </a:prstGeom>
        </p:spPr>
        <p:txBody>
          <a:bodyPr wrap="square">
            <a:spAutoFit/>
          </a:bodyPr>
          <a:lstStyle/>
          <a:p>
            <a:r>
              <a:rPr lang="fr-FR" sz="2000" b="1" dirty="0" smtClean="0">
                <a:latin typeface="Times New Roman" pitchFamily="18" charset="0"/>
                <a:cs typeface="Times New Roman" pitchFamily="18" charset="0"/>
              </a:rPr>
              <a:t>Degré d’absorption d’eau des agrégats (8/15) et (15/25). de région 1</a:t>
            </a:r>
            <a:endParaRPr lang="fr-FR" sz="2000" b="1" dirty="0">
              <a:latin typeface="Times New Roman" pitchFamily="18" charset="0"/>
              <a:cs typeface="Times New Roman" pitchFamily="18" charset="0"/>
            </a:endParaRPr>
          </a:p>
        </p:txBody>
      </p:sp>
      <p:sp>
        <p:nvSpPr>
          <p:cNvPr id="34" name="Rectangle 33"/>
          <p:cNvSpPr/>
          <p:nvPr/>
        </p:nvSpPr>
        <p:spPr>
          <a:xfrm>
            <a:off x="596900" y="1213535"/>
            <a:ext cx="7810500" cy="400110"/>
          </a:xfrm>
          <a:prstGeom prst="rect">
            <a:avLst/>
          </a:prstGeom>
        </p:spPr>
        <p:txBody>
          <a:bodyPr wrap="square">
            <a:spAutoFit/>
          </a:bodyPr>
          <a:lstStyle/>
          <a:p>
            <a:r>
              <a:rPr lang="fr-FR" sz="2000" b="1" dirty="0" smtClean="0">
                <a:latin typeface="Times New Roman" pitchFamily="18" charset="0"/>
                <a:cs typeface="Times New Roman" pitchFamily="18" charset="0"/>
              </a:rPr>
              <a:t>Degré d’absorption d’eau des agrégats (8/15) et (15/25). de région 1</a:t>
            </a:r>
            <a:endParaRPr lang="fr-FR" sz="2000" b="1" dirty="0">
              <a:latin typeface="Times New Roman" pitchFamily="18" charset="0"/>
              <a:cs typeface="Times New Roman" pitchFamily="18" charset="0"/>
            </a:endParaRPr>
          </a:p>
        </p:txBody>
      </p:sp>
      <p:sp>
        <p:nvSpPr>
          <p:cNvPr id="35" name="Rectangle 34"/>
          <p:cNvSpPr/>
          <p:nvPr/>
        </p:nvSpPr>
        <p:spPr>
          <a:xfrm>
            <a:off x="749300" y="1327835"/>
            <a:ext cx="7467600" cy="400110"/>
          </a:xfrm>
          <a:prstGeom prst="rect">
            <a:avLst/>
          </a:prstGeom>
        </p:spPr>
        <p:txBody>
          <a:bodyPr wrap="square">
            <a:spAutoFit/>
          </a:bodyPr>
          <a:lstStyle/>
          <a:p>
            <a:r>
              <a:rPr lang="fr-FR" sz="2000" b="1" dirty="0" smtClean="0">
                <a:latin typeface="Times New Roman" pitchFamily="18" charset="0"/>
                <a:cs typeface="Times New Roman" pitchFamily="18" charset="0"/>
              </a:rPr>
              <a:t>Degré d’absorption d’eau des agrégats (8/15) et (15/25). de région 1</a:t>
            </a:r>
            <a:endParaRPr lang="fr-FR" sz="2000" b="1" dirty="0">
              <a:latin typeface="Times New Roman" pitchFamily="18" charset="0"/>
              <a:cs typeface="Times New Roman" pitchFamily="18" charset="0"/>
            </a:endParaRPr>
          </a:p>
        </p:txBody>
      </p:sp>
      <p:sp>
        <p:nvSpPr>
          <p:cNvPr id="36" name="Rectangle 35"/>
          <p:cNvSpPr/>
          <p:nvPr/>
        </p:nvSpPr>
        <p:spPr>
          <a:xfrm>
            <a:off x="889000" y="1251635"/>
            <a:ext cx="7112000" cy="400110"/>
          </a:xfrm>
          <a:prstGeom prst="rect">
            <a:avLst/>
          </a:prstGeom>
        </p:spPr>
        <p:txBody>
          <a:bodyPr wrap="square">
            <a:spAutoFit/>
          </a:bodyPr>
          <a:lstStyle/>
          <a:p>
            <a:r>
              <a:rPr lang="fr-FR" sz="2000" b="1" dirty="0" smtClean="0">
                <a:latin typeface="Times New Roman" pitchFamily="18" charset="0"/>
                <a:cs typeface="Times New Roman" pitchFamily="18" charset="0"/>
              </a:rPr>
              <a:t>Résultats d’essai de Los Angeles du gravier [ (8/15) et (15/25)].</a:t>
            </a:r>
            <a:endParaRPr lang="fr-FR" sz="2000" b="1" dirty="0">
              <a:latin typeface="Times New Roman" pitchFamily="18" charset="0"/>
              <a:cs typeface="Times New Roman" pitchFamily="18" charset="0"/>
            </a:endParaRPr>
          </a:p>
        </p:txBody>
      </p:sp>
      <p:sp>
        <p:nvSpPr>
          <p:cNvPr id="37" name="Rectangle 36"/>
          <p:cNvSpPr/>
          <p:nvPr/>
        </p:nvSpPr>
        <p:spPr>
          <a:xfrm>
            <a:off x="749300" y="1365935"/>
            <a:ext cx="7810500" cy="400110"/>
          </a:xfrm>
          <a:prstGeom prst="rect">
            <a:avLst/>
          </a:prstGeom>
        </p:spPr>
        <p:txBody>
          <a:bodyPr wrap="square">
            <a:spAutoFit/>
          </a:bodyPr>
          <a:lstStyle/>
          <a:p>
            <a:r>
              <a:rPr lang="fr-FR" sz="2000" b="1" dirty="0" smtClean="0">
                <a:latin typeface="Times New Roman" pitchFamily="18" charset="0"/>
                <a:cs typeface="Times New Roman" pitchFamily="18" charset="0"/>
              </a:rPr>
              <a:t>Degré d’absorption d’eau des agrégats (8/15) et (15/25). de région 1</a:t>
            </a:r>
            <a:endParaRPr lang="fr-FR" sz="20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900" decel="100000" fill="hold"/>
                                        <p:tgtEl>
                                          <p:spTgt spid="2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anim calcmode="lin" valueType="num">
                                      <p:cBhvr>
                                        <p:cTn id="14" dur="500" fill="hold"/>
                                        <p:tgtEl>
                                          <p:spTgt spid="21"/>
                                        </p:tgtEl>
                                        <p:attrNameLst>
                                          <p:attrName>ppt_x</p:attrName>
                                        </p:attrNameLst>
                                      </p:cBhvr>
                                      <p:tavLst>
                                        <p:tav tm="0">
                                          <p:val>
                                            <p:strVal val="#ppt_x"/>
                                          </p:val>
                                        </p:tav>
                                        <p:tav tm="100000">
                                          <p:val>
                                            <p:strVal val="#ppt_x"/>
                                          </p:val>
                                        </p:tav>
                                      </p:tavLst>
                                    </p:anim>
                                    <p:anim calcmode="lin" valueType="num">
                                      <p:cBhvr>
                                        <p:cTn id="15" dur="450" decel="100000" fill="hold"/>
                                        <p:tgtEl>
                                          <p:spTgt spid="21"/>
                                        </p:tgtEl>
                                        <p:attrNameLst>
                                          <p:attrName>ppt_y</p:attrName>
                                        </p:attrNameLst>
                                      </p:cBhvr>
                                      <p:tavLst>
                                        <p:tav tm="0">
                                          <p:val>
                                            <p:strVal val="#ppt_y+1"/>
                                          </p:val>
                                        </p:tav>
                                        <p:tav tm="100000">
                                          <p:val>
                                            <p:strVal val="#ppt_y-.03"/>
                                          </p:val>
                                        </p:tav>
                                      </p:tavLst>
                                    </p:anim>
                                    <p:anim calcmode="lin" valueType="num">
                                      <p:cBhvr>
                                        <p:cTn id="16" dur="50" accel="100000" fill="hold">
                                          <p:stCondLst>
                                            <p:cond delay="450"/>
                                          </p:stCondLst>
                                        </p:cTn>
                                        <p:tgtEl>
                                          <p:spTgt spid="21"/>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nodeType="clickEffect">
                                  <p:stCondLst>
                                    <p:cond delay="0"/>
                                  </p:stCondLst>
                                  <p:childTnLst>
                                    <p:set>
                                      <p:cBhvr>
                                        <p:cTn id="20" dur="1" fill="hold">
                                          <p:stCondLst>
                                            <p:cond delay="0"/>
                                          </p:stCondLst>
                                        </p:cTn>
                                        <p:tgtEl>
                                          <p:spTgt spid="19">
                                            <p:txEl>
                                              <p:pRg st="0" end="0"/>
                                            </p:txEl>
                                          </p:spTgt>
                                        </p:tgtEl>
                                        <p:attrNameLst>
                                          <p:attrName>style.visibility</p:attrName>
                                        </p:attrNameLst>
                                      </p:cBhvr>
                                      <p:to>
                                        <p:strVal val="visible"/>
                                      </p:to>
                                    </p:set>
                                    <p:animEffect transition="in" filter="checkerboard(across)">
                                      <p:cBhvr>
                                        <p:cTn id="21" dur="500"/>
                                        <p:tgtEl>
                                          <p:spTgt spid="19">
                                            <p:txEl>
                                              <p:pRg st="0" end="0"/>
                                            </p:txEl>
                                          </p:spTgt>
                                        </p:tgtEl>
                                      </p:cBhvr>
                                    </p:animEffect>
                                  </p:childTnLst>
                                </p:cTn>
                              </p:par>
                              <p:par>
                                <p:cTn id="22" presetID="37" presetClass="entr" presetSubtype="0" fill="hold"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1000"/>
                                        <p:tgtEl>
                                          <p:spTgt spid="20"/>
                                        </p:tgtEl>
                                      </p:cBhvr>
                                    </p:animEffect>
                                    <p:anim calcmode="lin" valueType="num">
                                      <p:cBhvr>
                                        <p:cTn id="25" dur="1000" fill="hold"/>
                                        <p:tgtEl>
                                          <p:spTgt spid="20"/>
                                        </p:tgtEl>
                                        <p:attrNameLst>
                                          <p:attrName>ppt_x</p:attrName>
                                        </p:attrNameLst>
                                      </p:cBhvr>
                                      <p:tavLst>
                                        <p:tav tm="0">
                                          <p:val>
                                            <p:strVal val="#ppt_x"/>
                                          </p:val>
                                        </p:tav>
                                        <p:tav tm="100000">
                                          <p:val>
                                            <p:strVal val="#ppt_x"/>
                                          </p:val>
                                        </p:tav>
                                      </p:tavLst>
                                    </p:anim>
                                    <p:anim calcmode="lin" valueType="num">
                                      <p:cBhvr>
                                        <p:cTn id="26" dur="900" decel="100000" fill="hold"/>
                                        <p:tgtEl>
                                          <p:spTgt spid="20"/>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8" presetClass="exit" presetSubtype="16" fill="hold" nodeType="clickEffect">
                                  <p:stCondLst>
                                    <p:cond delay="0"/>
                                  </p:stCondLst>
                                  <p:childTnLst>
                                    <p:animEffect transition="out" filter="diamond(in)">
                                      <p:cBhvr>
                                        <p:cTn id="31" dur="500"/>
                                        <p:tgtEl>
                                          <p:spTgt spid="20"/>
                                        </p:tgtEl>
                                      </p:cBhvr>
                                    </p:animEffect>
                                    <p:set>
                                      <p:cBhvr>
                                        <p:cTn id="32" dur="1" fill="hold">
                                          <p:stCondLst>
                                            <p:cond delay="499"/>
                                          </p:stCondLst>
                                        </p:cTn>
                                        <p:tgtEl>
                                          <p:spTgt spid="20"/>
                                        </p:tgtEl>
                                        <p:attrNameLst>
                                          <p:attrName>style.visibility</p:attrName>
                                        </p:attrNameLst>
                                      </p:cBhvr>
                                      <p:to>
                                        <p:strVal val="hidden"/>
                                      </p:to>
                                    </p:set>
                                  </p:childTnLst>
                                </p:cTn>
                              </p:par>
                              <p:par>
                                <p:cTn id="33" presetID="8" presetClass="exit" presetSubtype="16" fill="hold" grpId="0" nodeType="withEffect">
                                  <p:stCondLst>
                                    <p:cond delay="0"/>
                                  </p:stCondLst>
                                  <p:childTnLst>
                                    <p:animEffect transition="out" filter="diamond(in)">
                                      <p:cBhvr>
                                        <p:cTn id="34" dur="500"/>
                                        <p:tgtEl>
                                          <p:spTgt spid="19">
                                            <p:txEl>
                                              <p:pRg st="0" end="0"/>
                                            </p:txEl>
                                          </p:spTgt>
                                        </p:tgtEl>
                                      </p:cBhvr>
                                    </p:animEffect>
                                    <p:set>
                                      <p:cBhvr>
                                        <p:cTn id="35" dur="1" fill="hold">
                                          <p:stCondLst>
                                            <p:cond delay="499"/>
                                          </p:stCondLst>
                                        </p:cTn>
                                        <p:tgtEl>
                                          <p:spTgt spid="19">
                                            <p:txEl>
                                              <p:pRg st="0" end="0"/>
                                            </p:txEl>
                                          </p:spTgt>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37" presetClass="entr" presetSubtype="0" fill="hold" grpId="0" nodeType="click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1000"/>
                                        <p:tgtEl>
                                          <p:spTgt spid="25"/>
                                        </p:tgtEl>
                                      </p:cBhvr>
                                    </p:animEffect>
                                    <p:anim calcmode="lin" valueType="num">
                                      <p:cBhvr>
                                        <p:cTn id="41" dur="1000" fill="hold"/>
                                        <p:tgtEl>
                                          <p:spTgt spid="25"/>
                                        </p:tgtEl>
                                        <p:attrNameLst>
                                          <p:attrName>ppt_x</p:attrName>
                                        </p:attrNameLst>
                                      </p:cBhvr>
                                      <p:tavLst>
                                        <p:tav tm="0">
                                          <p:val>
                                            <p:strVal val="#ppt_x"/>
                                          </p:val>
                                        </p:tav>
                                        <p:tav tm="100000">
                                          <p:val>
                                            <p:strVal val="#ppt_x"/>
                                          </p:val>
                                        </p:tav>
                                      </p:tavLst>
                                    </p:anim>
                                    <p:anim calcmode="lin" valueType="num">
                                      <p:cBhvr>
                                        <p:cTn id="42" dur="900" decel="100000" fill="hold"/>
                                        <p:tgtEl>
                                          <p:spTgt spid="25"/>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44" presetID="37" presetClass="entr" presetSubtype="0" fill="hold"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1000"/>
                                        <p:tgtEl>
                                          <p:spTgt spid="24"/>
                                        </p:tgtEl>
                                      </p:cBhvr>
                                    </p:animEffect>
                                    <p:anim calcmode="lin" valueType="num">
                                      <p:cBhvr>
                                        <p:cTn id="47" dur="1000" fill="hold"/>
                                        <p:tgtEl>
                                          <p:spTgt spid="24"/>
                                        </p:tgtEl>
                                        <p:attrNameLst>
                                          <p:attrName>ppt_x</p:attrName>
                                        </p:attrNameLst>
                                      </p:cBhvr>
                                      <p:tavLst>
                                        <p:tav tm="0">
                                          <p:val>
                                            <p:strVal val="#ppt_x"/>
                                          </p:val>
                                        </p:tav>
                                        <p:tav tm="100000">
                                          <p:val>
                                            <p:strVal val="#ppt_x"/>
                                          </p:val>
                                        </p:tav>
                                      </p:tavLst>
                                    </p:anim>
                                    <p:anim calcmode="lin" valueType="num">
                                      <p:cBhvr>
                                        <p:cTn id="48" dur="900" decel="100000" fill="hold"/>
                                        <p:tgtEl>
                                          <p:spTgt spid="24"/>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xit" presetSubtype="4" fill="hold" grpId="1" nodeType="clickEffect">
                                  <p:stCondLst>
                                    <p:cond delay="0"/>
                                  </p:stCondLst>
                                  <p:childTnLst>
                                    <p:anim calcmode="lin" valueType="num">
                                      <p:cBhvr additive="base">
                                        <p:cTn id="53" dur="500"/>
                                        <p:tgtEl>
                                          <p:spTgt spid="25"/>
                                        </p:tgtEl>
                                        <p:attrNameLst>
                                          <p:attrName>ppt_x</p:attrName>
                                        </p:attrNameLst>
                                      </p:cBhvr>
                                      <p:tavLst>
                                        <p:tav tm="0">
                                          <p:val>
                                            <p:strVal val="ppt_x"/>
                                          </p:val>
                                        </p:tav>
                                        <p:tav tm="100000">
                                          <p:val>
                                            <p:strVal val="ppt_x"/>
                                          </p:val>
                                        </p:tav>
                                      </p:tavLst>
                                    </p:anim>
                                    <p:anim calcmode="lin" valueType="num">
                                      <p:cBhvr additive="base">
                                        <p:cTn id="54" dur="500"/>
                                        <p:tgtEl>
                                          <p:spTgt spid="25"/>
                                        </p:tgtEl>
                                        <p:attrNameLst>
                                          <p:attrName>ppt_y</p:attrName>
                                        </p:attrNameLst>
                                      </p:cBhvr>
                                      <p:tavLst>
                                        <p:tav tm="0">
                                          <p:val>
                                            <p:strVal val="ppt_y"/>
                                          </p:val>
                                        </p:tav>
                                        <p:tav tm="100000">
                                          <p:val>
                                            <p:strVal val="1+ppt_h/2"/>
                                          </p:val>
                                        </p:tav>
                                      </p:tavLst>
                                    </p:anim>
                                    <p:set>
                                      <p:cBhvr>
                                        <p:cTn id="55" dur="1" fill="hold">
                                          <p:stCondLst>
                                            <p:cond delay="499"/>
                                          </p:stCondLst>
                                        </p:cTn>
                                        <p:tgtEl>
                                          <p:spTgt spid="25"/>
                                        </p:tgtEl>
                                        <p:attrNameLst>
                                          <p:attrName>style.visibility</p:attrName>
                                        </p:attrNameLst>
                                      </p:cBhvr>
                                      <p:to>
                                        <p:strVal val="hidden"/>
                                      </p:to>
                                    </p:set>
                                  </p:childTnLst>
                                </p:cTn>
                              </p:par>
                              <p:par>
                                <p:cTn id="56" presetID="2" presetClass="exit" presetSubtype="4" fill="hold" nodeType="withEffect">
                                  <p:stCondLst>
                                    <p:cond delay="0"/>
                                  </p:stCondLst>
                                  <p:childTnLst>
                                    <p:anim calcmode="lin" valueType="num">
                                      <p:cBhvr additive="base">
                                        <p:cTn id="57" dur="500"/>
                                        <p:tgtEl>
                                          <p:spTgt spid="24"/>
                                        </p:tgtEl>
                                        <p:attrNameLst>
                                          <p:attrName>ppt_x</p:attrName>
                                        </p:attrNameLst>
                                      </p:cBhvr>
                                      <p:tavLst>
                                        <p:tav tm="0">
                                          <p:val>
                                            <p:strVal val="ppt_x"/>
                                          </p:val>
                                        </p:tav>
                                        <p:tav tm="100000">
                                          <p:val>
                                            <p:strVal val="ppt_x"/>
                                          </p:val>
                                        </p:tav>
                                      </p:tavLst>
                                    </p:anim>
                                    <p:anim calcmode="lin" valueType="num">
                                      <p:cBhvr additive="base">
                                        <p:cTn id="58" dur="500"/>
                                        <p:tgtEl>
                                          <p:spTgt spid="24"/>
                                        </p:tgtEl>
                                        <p:attrNameLst>
                                          <p:attrName>ppt_y</p:attrName>
                                        </p:attrNameLst>
                                      </p:cBhvr>
                                      <p:tavLst>
                                        <p:tav tm="0">
                                          <p:val>
                                            <p:strVal val="ppt_y"/>
                                          </p:val>
                                        </p:tav>
                                        <p:tav tm="100000">
                                          <p:val>
                                            <p:strVal val="1+ppt_h/2"/>
                                          </p:val>
                                        </p:tav>
                                      </p:tavLst>
                                    </p:anim>
                                    <p:set>
                                      <p:cBhvr>
                                        <p:cTn id="59" dur="1" fill="hold">
                                          <p:stCondLst>
                                            <p:cond delay="499"/>
                                          </p:stCondLst>
                                        </p:cTn>
                                        <p:tgtEl>
                                          <p:spTgt spid="24"/>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4" presetClass="entr" presetSubtype="16" fill="hold" grpId="0" nodeType="click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box(in)">
                                      <p:cBhvr>
                                        <p:cTn id="64" dur="500"/>
                                        <p:tgtEl>
                                          <p:spTgt spid="23"/>
                                        </p:tgtEl>
                                      </p:cBhvr>
                                    </p:animEffect>
                                  </p:childTnLst>
                                </p:cTn>
                              </p:par>
                              <p:par>
                                <p:cTn id="65" presetID="37" presetClass="entr" presetSubtype="0" fill="hold" nodeType="with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fade">
                                      <p:cBhvr>
                                        <p:cTn id="67" dur="1000"/>
                                        <p:tgtEl>
                                          <p:spTgt spid="26"/>
                                        </p:tgtEl>
                                      </p:cBhvr>
                                    </p:animEffect>
                                    <p:anim calcmode="lin" valueType="num">
                                      <p:cBhvr>
                                        <p:cTn id="68" dur="1000" fill="hold"/>
                                        <p:tgtEl>
                                          <p:spTgt spid="26"/>
                                        </p:tgtEl>
                                        <p:attrNameLst>
                                          <p:attrName>ppt_x</p:attrName>
                                        </p:attrNameLst>
                                      </p:cBhvr>
                                      <p:tavLst>
                                        <p:tav tm="0">
                                          <p:val>
                                            <p:strVal val="#ppt_x"/>
                                          </p:val>
                                        </p:tav>
                                        <p:tav tm="100000">
                                          <p:val>
                                            <p:strVal val="#ppt_x"/>
                                          </p:val>
                                        </p:tav>
                                      </p:tavLst>
                                    </p:anim>
                                    <p:anim calcmode="lin" valueType="num">
                                      <p:cBhvr>
                                        <p:cTn id="69" dur="900" decel="100000" fill="hold"/>
                                        <p:tgtEl>
                                          <p:spTgt spid="26"/>
                                        </p:tgtEl>
                                        <p:attrNameLst>
                                          <p:attrName>ppt_y</p:attrName>
                                        </p:attrNameLst>
                                      </p:cBhvr>
                                      <p:tavLst>
                                        <p:tav tm="0">
                                          <p:val>
                                            <p:strVal val="#ppt_y+1"/>
                                          </p:val>
                                        </p:tav>
                                        <p:tav tm="100000">
                                          <p:val>
                                            <p:strVal val="#ppt_y-.03"/>
                                          </p:val>
                                        </p:tav>
                                      </p:tavLst>
                                    </p:anim>
                                    <p:anim calcmode="lin" valueType="num">
                                      <p:cBhvr>
                                        <p:cTn id="70"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 presetClass="exit" presetSubtype="16" fill="hold" grpId="1" nodeType="clickEffect">
                                  <p:stCondLst>
                                    <p:cond delay="0"/>
                                  </p:stCondLst>
                                  <p:childTnLst>
                                    <p:animEffect transition="out" filter="box(in)">
                                      <p:cBhvr>
                                        <p:cTn id="74" dur="500"/>
                                        <p:tgtEl>
                                          <p:spTgt spid="23"/>
                                        </p:tgtEl>
                                      </p:cBhvr>
                                    </p:animEffect>
                                    <p:set>
                                      <p:cBhvr>
                                        <p:cTn id="75" dur="1" fill="hold">
                                          <p:stCondLst>
                                            <p:cond delay="499"/>
                                          </p:stCondLst>
                                        </p:cTn>
                                        <p:tgtEl>
                                          <p:spTgt spid="23"/>
                                        </p:tgtEl>
                                        <p:attrNameLst>
                                          <p:attrName>style.visibility</p:attrName>
                                        </p:attrNameLst>
                                      </p:cBhvr>
                                      <p:to>
                                        <p:strVal val="hidden"/>
                                      </p:to>
                                    </p:set>
                                  </p:childTnLst>
                                </p:cTn>
                              </p:par>
                              <p:par>
                                <p:cTn id="76" presetID="2" presetClass="exit" presetSubtype="4" fill="hold" nodeType="withEffect">
                                  <p:stCondLst>
                                    <p:cond delay="0"/>
                                  </p:stCondLst>
                                  <p:childTnLst>
                                    <p:anim calcmode="lin" valueType="num">
                                      <p:cBhvr additive="base">
                                        <p:cTn id="77" dur="500"/>
                                        <p:tgtEl>
                                          <p:spTgt spid="26"/>
                                        </p:tgtEl>
                                        <p:attrNameLst>
                                          <p:attrName>ppt_x</p:attrName>
                                        </p:attrNameLst>
                                      </p:cBhvr>
                                      <p:tavLst>
                                        <p:tav tm="0">
                                          <p:val>
                                            <p:strVal val="ppt_x"/>
                                          </p:val>
                                        </p:tav>
                                        <p:tav tm="100000">
                                          <p:val>
                                            <p:strVal val="ppt_x"/>
                                          </p:val>
                                        </p:tav>
                                      </p:tavLst>
                                    </p:anim>
                                    <p:anim calcmode="lin" valueType="num">
                                      <p:cBhvr additive="base">
                                        <p:cTn id="78" dur="500"/>
                                        <p:tgtEl>
                                          <p:spTgt spid="26"/>
                                        </p:tgtEl>
                                        <p:attrNameLst>
                                          <p:attrName>ppt_y</p:attrName>
                                        </p:attrNameLst>
                                      </p:cBhvr>
                                      <p:tavLst>
                                        <p:tav tm="0">
                                          <p:val>
                                            <p:strVal val="ppt_y"/>
                                          </p:val>
                                        </p:tav>
                                        <p:tav tm="100000">
                                          <p:val>
                                            <p:strVal val="1+ppt_h/2"/>
                                          </p:val>
                                        </p:tav>
                                      </p:tavLst>
                                    </p:anim>
                                    <p:set>
                                      <p:cBhvr>
                                        <p:cTn id="79" dur="1" fill="hold">
                                          <p:stCondLst>
                                            <p:cond delay="499"/>
                                          </p:stCondLst>
                                        </p:cTn>
                                        <p:tgtEl>
                                          <p:spTgt spid="26"/>
                                        </p:tgtEl>
                                        <p:attrNameLst>
                                          <p:attrName>style.visibility</p:attrName>
                                        </p:attrNameLst>
                                      </p:cBhvr>
                                      <p:to>
                                        <p:strVal val="hidden"/>
                                      </p:to>
                                    </p:set>
                                  </p:childTnLst>
                                </p:cTn>
                              </p:par>
                            </p:childTnLst>
                          </p:cTn>
                        </p:par>
                      </p:childTnLst>
                    </p:cTn>
                  </p:par>
                  <p:par>
                    <p:cTn id="80" fill="hold">
                      <p:stCondLst>
                        <p:cond delay="indefinite"/>
                      </p:stCondLst>
                      <p:childTnLst>
                        <p:par>
                          <p:cTn id="81" fill="hold">
                            <p:stCondLst>
                              <p:cond delay="0"/>
                            </p:stCondLst>
                            <p:childTnLst>
                              <p:par>
                                <p:cTn id="82" presetID="37" presetClass="entr" presetSubtype="0" fill="hold" grpId="0" nodeType="click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fade">
                                      <p:cBhvr>
                                        <p:cTn id="84" dur="1000"/>
                                        <p:tgtEl>
                                          <p:spTgt spid="27"/>
                                        </p:tgtEl>
                                      </p:cBhvr>
                                    </p:animEffect>
                                    <p:anim calcmode="lin" valueType="num">
                                      <p:cBhvr>
                                        <p:cTn id="85" dur="1000" fill="hold"/>
                                        <p:tgtEl>
                                          <p:spTgt spid="27"/>
                                        </p:tgtEl>
                                        <p:attrNameLst>
                                          <p:attrName>ppt_x</p:attrName>
                                        </p:attrNameLst>
                                      </p:cBhvr>
                                      <p:tavLst>
                                        <p:tav tm="0">
                                          <p:val>
                                            <p:strVal val="#ppt_x"/>
                                          </p:val>
                                        </p:tav>
                                        <p:tav tm="100000">
                                          <p:val>
                                            <p:strVal val="#ppt_x"/>
                                          </p:val>
                                        </p:tav>
                                      </p:tavLst>
                                    </p:anim>
                                    <p:anim calcmode="lin" valueType="num">
                                      <p:cBhvr>
                                        <p:cTn id="86" dur="900" decel="100000" fill="hold"/>
                                        <p:tgtEl>
                                          <p:spTgt spid="27"/>
                                        </p:tgtEl>
                                        <p:attrNameLst>
                                          <p:attrName>ppt_y</p:attrName>
                                        </p:attrNameLst>
                                      </p:cBhvr>
                                      <p:tavLst>
                                        <p:tav tm="0">
                                          <p:val>
                                            <p:strVal val="#ppt_y+1"/>
                                          </p:val>
                                        </p:tav>
                                        <p:tav tm="100000">
                                          <p:val>
                                            <p:strVal val="#ppt_y-.03"/>
                                          </p:val>
                                        </p:tav>
                                      </p:tavLst>
                                    </p:anim>
                                    <p:anim calcmode="lin" valueType="num">
                                      <p:cBhvr>
                                        <p:cTn id="87"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88" presetID="64" presetClass="path" presetSubtype="0" accel="50000" decel="50000" fill="hold" nodeType="withEffect">
                                  <p:stCondLst>
                                    <p:cond delay="0"/>
                                  </p:stCondLst>
                                  <p:childTnLst>
                                    <p:animMotion origin="layout" path="M -1.66667E-6 -1.85185E-6 L 0.42361 -1.24074 " pathEditMode="relative" rAng="0" ptsTypes="AA">
                                      <p:cBhvr>
                                        <p:cTn id="89" dur="2000" fill="hold"/>
                                        <p:tgtEl>
                                          <p:spTgt spid="6"/>
                                        </p:tgtEl>
                                        <p:attrNameLst>
                                          <p:attrName>ppt_x</p:attrName>
                                          <p:attrName>ppt_y</p:attrName>
                                        </p:attrNameLst>
                                      </p:cBhvr>
                                      <p:rCtr x="212" y="-620"/>
                                    </p:animMotion>
                                  </p:childTnLst>
                                </p:cTn>
                              </p:par>
                            </p:childTnLst>
                          </p:cTn>
                        </p:par>
                      </p:childTnLst>
                    </p:cTn>
                  </p:par>
                  <p:par>
                    <p:cTn id="90" fill="hold">
                      <p:stCondLst>
                        <p:cond delay="indefinite"/>
                      </p:stCondLst>
                      <p:childTnLst>
                        <p:par>
                          <p:cTn id="91" fill="hold">
                            <p:stCondLst>
                              <p:cond delay="0"/>
                            </p:stCondLst>
                            <p:childTnLst>
                              <p:par>
                                <p:cTn id="92" presetID="2" presetClass="exit" presetSubtype="4" fill="hold" grpId="1" nodeType="clickEffect">
                                  <p:stCondLst>
                                    <p:cond delay="0"/>
                                  </p:stCondLst>
                                  <p:childTnLst>
                                    <p:anim calcmode="lin" valueType="num">
                                      <p:cBhvr additive="base">
                                        <p:cTn id="93" dur="500"/>
                                        <p:tgtEl>
                                          <p:spTgt spid="27"/>
                                        </p:tgtEl>
                                        <p:attrNameLst>
                                          <p:attrName>ppt_x</p:attrName>
                                        </p:attrNameLst>
                                      </p:cBhvr>
                                      <p:tavLst>
                                        <p:tav tm="0">
                                          <p:val>
                                            <p:strVal val="ppt_x"/>
                                          </p:val>
                                        </p:tav>
                                        <p:tav tm="100000">
                                          <p:val>
                                            <p:strVal val="ppt_x"/>
                                          </p:val>
                                        </p:tav>
                                      </p:tavLst>
                                    </p:anim>
                                    <p:anim calcmode="lin" valueType="num">
                                      <p:cBhvr additive="base">
                                        <p:cTn id="94" dur="500"/>
                                        <p:tgtEl>
                                          <p:spTgt spid="27"/>
                                        </p:tgtEl>
                                        <p:attrNameLst>
                                          <p:attrName>ppt_y</p:attrName>
                                        </p:attrNameLst>
                                      </p:cBhvr>
                                      <p:tavLst>
                                        <p:tav tm="0">
                                          <p:val>
                                            <p:strVal val="ppt_y"/>
                                          </p:val>
                                        </p:tav>
                                        <p:tav tm="100000">
                                          <p:val>
                                            <p:strVal val="1+ppt_h/2"/>
                                          </p:val>
                                        </p:tav>
                                      </p:tavLst>
                                    </p:anim>
                                    <p:set>
                                      <p:cBhvr>
                                        <p:cTn id="95" dur="1" fill="hold">
                                          <p:stCondLst>
                                            <p:cond delay="499"/>
                                          </p:stCondLst>
                                        </p:cTn>
                                        <p:tgtEl>
                                          <p:spTgt spid="27"/>
                                        </p:tgtEl>
                                        <p:attrNameLst>
                                          <p:attrName>style.visibility</p:attrName>
                                        </p:attrNameLst>
                                      </p:cBhvr>
                                      <p:to>
                                        <p:strVal val="hidden"/>
                                      </p:to>
                                    </p:set>
                                  </p:childTnLst>
                                </p:cTn>
                              </p:par>
                              <p:par>
                                <p:cTn id="96" presetID="2" presetClass="exit" presetSubtype="4" fill="hold" nodeType="withEffect">
                                  <p:stCondLst>
                                    <p:cond delay="0"/>
                                  </p:stCondLst>
                                  <p:childTnLst>
                                    <p:anim calcmode="lin" valueType="num">
                                      <p:cBhvr additive="base">
                                        <p:cTn id="97" dur="500"/>
                                        <p:tgtEl>
                                          <p:spTgt spid="6"/>
                                        </p:tgtEl>
                                        <p:attrNameLst>
                                          <p:attrName>ppt_x</p:attrName>
                                        </p:attrNameLst>
                                      </p:cBhvr>
                                      <p:tavLst>
                                        <p:tav tm="0">
                                          <p:val>
                                            <p:strVal val="ppt_x"/>
                                          </p:val>
                                        </p:tav>
                                        <p:tav tm="100000">
                                          <p:val>
                                            <p:strVal val="ppt_x"/>
                                          </p:val>
                                        </p:tav>
                                      </p:tavLst>
                                    </p:anim>
                                    <p:anim calcmode="lin" valueType="num">
                                      <p:cBhvr additive="base">
                                        <p:cTn id="98" dur="500"/>
                                        <p:tgtEl>
                                          <p:spTgt spid="6"/>
                                        </p:tgtEl>
                                        <p:attrNameLst>
                                          <p:attrName>ppt_y</p:attrName>
                                        </p:attrNameLst>
                                      </p:cBhvr>
                                      <p:tavLst>
                                        <p:tav tm="0">
                                          <p:val>
                                            <p:strVal val="ppt_y"/>
                                          </p:val>
                                        </p:tav>
                                        <p:tav tm="100000">
                                          <p:val>
                                            <p:strVal val="1+ppt_h/2"/>
                                          </p:val>
                                        </p:tav>
                                      </p:tavLst>
                                    </p:anim>
                                    <p:set>
                                      <p:cBhvr>
                                        <p:cTn id="99" dur="1" fill="hold">
                                          <p:stCondLst>
                                            <p:cond delay="499"/>
                                          </p:stCondLst>
                                        </p:cTn>
                                        <p:tgtEl>
                                          <p:spTgt spid="6"/>
                                        </p:tgtEl>
                                        <p:attrNameLst>
                                          <p:attrName>style.visibility</p:attrName>
                                        </p:attrNameLst>
                                      </p:cBhvr>
                                      <p:to>
                                        <p:strVal val="hidden"/>
                                      </p:to>
                                    </p:set>
                                  </p:childTnLst>
                                </p:cTn>
                              </p:par>
                            </p:childTnLst>
                          </p:cTn>
                        </p:par>
                      </p:childTnLst>
                    </p:cTn>
                  </p:par>
                  <p:par>
                    <p:cTn id="100" fill="hold">
                      <p:stCondLst>
                        <p:cond delay="indefinite"/>
                      </p:stCondLst>
                      <p:childTnLst>
                        <p:par>
                          <p:cTn id="101" fill="hold">
                            <p:stCondLst>
                              <p:cond delay="0"/>
                            </p:stCondLst>
                            <p:childTnLst>
                              <p:par>
                                <p:cTn id="102" presetID="2" presetClass="entr" presetSubtype="8" fill="hold" grpId="0" nodeType="clickEffect">
                                  <p:stCondLst>
                                    <p:cond delay="0"/>
                                  </p:stCondLst>
                                  <p:childTnLst>
                                    <p:set>
                                      <p:cBhvr>
                                        <p:cTn id="103" dur="1" fill="hold">
                                          <p:stCondLst>
                                            <p:cond delay="0"/>
                                          </p:stCondLst>
                                        </p:cTn>
                                        <p:tgtEl>
                                          <p:spTgt spid="29"/>
                                        </p:tgtEl>
                                        <p:attrNameLst>
                                          <p:attrName>style.visibility</p:attrName>
                                        </p:attrNameLst>
                                      </p:cBhvr>
                                      <p:to>
                                        <p:strVal val="visible"/>
                                      </p:to>
                                    </p:set>
                                    <p:anim calcmode="lin" valueType="num">
                                      <p:cBhvr additive="base">
                                        <p:cTn id="104" dur="500" fill="hold"/>
                                        <p:tgtEl>
                                          <p:spTgt spid="29"/>
                                        </p:tgtEl>
                                        <p:attrNameLst>
                                          <p:attrName>ppt_x</p:attrName>
                                        </p:attrNameLst>
                                      </p:cBhvr>
                                      <p:tavLst>
                                        <p:tav tm="0">
                                          <p:val>
                                            <p:strVal val="0-#ppt_w/2"/>
                                          </p:val>
                                        </p:tav>
                                        <p:tav tm="100000">
                                          <p:val>
                                            <p:strVal val="#ppt_x"/>
                                          </p:val>
                                        </p:tav>
                                      </p:tavLst>
                                    </p:anim>
                                    <p:anim calcmode="lin" valueType="num">
                                      <p:cBhvr additive="base">
                                        <p:cTn id="105" dur="500" fill="hold"/>
                                        <p:tgtEl>
                                          <p:spTgt spid="29"/>
                                        </p:tgtEl>
                                        <p:attrNameLst>
                                          <p:attrName>ppt_y</p:attrName>
                                        </p:attrNameLst>
                                      </p:cBhvr>
                                      <p:tavLst>
                                        <p:tav tm="0">
                                          <p:val>
                                            <p:strVal val="#ppt_y"/>
                                          </p:val>
                                        </p:tav>
                                        <p:tav tm="100000">
                                          <p:val>
                                            <p:strVal val="#ppt_y"/>
                                          </p:val>
                                        </p:tav>
                                      </p:tavLst>
                                    </p:anim>
                                  </p:childTnLst>
                                </p:cTn>
                              </p:par>
                              <p:par>
                                <p:cTn id="106" presetID="64" presetClass="path" presetSubtype="0" accel="50000" decel="50000" fill="hold" nodeType="withEffect">
                                  <p:stCondLst>
                                    <p:cond delay="0"/>
                                  </p:stCondLst>
                                  <p:childTnLst>
                                    <p:animMotion origin="layout" path="M -2.5E-6 0 L 0.5 -0.65926 " pathEditMode="relative" rAng="0" ptsTypes="AA">
                                      <p:cBhvr>
                                        <p:cTn id="107" dur="2000" fill="hold"/>
                                        <p:tgtEl>
                                          <p:spTgt spid="7"/>
                                        </p:tgtEl>
                                        <p:attrNameLst>
                                          <p:attrName>ppt_x</p:attrName>
                                          <p:attrName>ppt_y</p:attrName>
                                        </p:attrNameLst>
                                      </p:cBhvr>
                                      <p:rCtr x="250" y="-330"/>
                                    </p:animMotion>
                                  </p:childTnLst>
                                </p:cTn>
                              </p:par>
                            </p:childTnLst>
                          </p:cTn>
                        </p:par>
                      </p:childTnLst>
                    </p:cTn>
                  </p:par>
                  <p:par>
                    <p:cTn id="108" fill="hold">
                      <p:stCondLst>
                        <p:cond delay="indefinite"/>
                      </p:stCondLst>
                      <p:childTnLst>
                        <p:par>
                          <p:cTn id="109" fill="hold">
                            <p:stCondLst>
                              <p:cond delay="0"/>
                            </p:stCondLst>
                            <p:childTnLst>
                              <p:par>
                                <p:cTn id="110" presetID="8" presetClass="exit" presetSubtype="16" fill="hold" grpId="1" nodeType="clickEffect">
                                  <p:stCondLst>
                                    <p:cond delay="0"/>
                                  </p:stCondLst>
                                  <p:childTnLst>
                                    <p:animEffect transition="out" filter="diamond(in)">
                                      <p:cBhvr>
                                        <p:cTn id="111" dur="2000"/>
                                        <p:tgtEl>
                                          <p:spTgt spid="29"/>
                                        </p:tgtEl>
                                      </p:cBhvr>
                                    </p:animEffect>
                                    <p:set>
                                      <p:cBhvr>
                                        <p:cTn id="112" dur="1" fill="hold">
                                          <p:stCondLst>
                                            <p:cond delay="1999"/>
                                          </p:stCondLst>
                                        </p:cTn>
                                        <p:tgtEl>
                                          <p:spTgt spid="29"/>
                                        </p:tgtEl>
                                        <p:attrNameLst>
                                          <p:attrName>style.visibility</p:attrName>
                                        </p:attrNameLst>
                                      </p:cBhvr>
                                      <p:to>
                                        <p:strVal val="hidden"/>
                                      </p:to>
                                    </p:set>
                                  </p:childTnLst>
                                </p:cTn>
                              </p:par>
                              <p:par>
                                <p:cTn id="113" presetID="8" presetClass="exit" presetSubtype="16" fill="hold" nodeType="withEffect">
                                  <p:stCondLst>
                                    <p:cond delay="0"/>
                                  </p:stCondLst>
                                  <p:childTnLst>
                                    <p:animEffect transition="out" filter="diamond(in)">
                                      <p:cBhvr>
                                        <p:cTn id="114" dur="2000"/>
                                        <p:tgtEl>
                                          <p:spTgt spid="7"/>
                                        </p:tgtEl>
                                      </p:cBhvr>
                                    </p:animEffect>
                                    <p:set>
                                      <p:cBhvr>
                                        <p:cTn id="115" dur="1" fill="hold">
                                          <p:stCondLst>
                                            <p:cond delay="1999"/>
                                          </p:stCondLst>
                                        </p:cTn>
                                        <p:tgtEl>
                                          <p:spTgt spid="7"/>
                                        </p:tgtEl>
                                        <p:attrNameLst>
                                          <p:attrName>style.visibility</p:attrName>
                                        </p:attrNameLst>
                                      </p:cBhvr>
                                      <p:to>
                                        <p:strVal val="hidden"/>
                                      </p:to>
                                    </p:set>
                                  </p:childTnLst>
                                </p:cTn>
                              </p:par>
                            </p:childTnLst>
                          </p:cTn>
                        </p:par>
                      </p:childTnLst>
                    </p:cTn>
                  </p:par>
                  <p:par>
                    <p:cTn id="116" fill="hold">
                      <p:stCondLst>
                        <p:cond delay="indefinite"/>
                      </p:stCondLst>
                      <p:childTnLst>
                        <p:par>
                          <p:cTn id="117" fill="hold">
                            <p:stCondLst>
                              <p:cond delay="0"/>
                            </p:stCondLst>
                            <p:childTnLst>
                              <p:par>
                                <p:cTn id="118" presetID="37" presetClass="entr" presetSubtype="0" fill="hold" grpId="0" nodeType="clickEffect">
                                  <p:stCondLst>
                                    <p:cond delay="0"/>
                                  </p:stCondLst>
                                  <p:childTnLst>
                                    <p:set>
                                      <p:cBhvr>
                                        <p:cTn id="119" dur="1" fill="hold">
                                          <p:stCondLst>
                                            <p:cond delay="0"/>
                                          </p:stCondLst>
                                        </p:cTn>
                                        <p:tgtEl>
                                          <p:spTgt spid="28"/>
                                        </p:tgtEl>
                                        <p:attrNameLst>
                                          <p:attrName>style.visibility</p:attrName>
                                        </p:attrNameLst>
                                      </p:cBhvr>
                                      <p:to>
                                        <p:strVal val="visible"/>
                                      </p:to>
                                    </p:set>
                                    <p:animEffect transition="in" filter="fade">
                                      <p:cBhvr>
                                        <p:cTn id="120" dur="1000"/>
                                        <p:tgtEl>
                                          <p:spTgt spid="28"/>
                                        </p:tgtEl>
                                      </p:cBhvr>
                                    </p:animEffect>
                                    <p:anim calcmode="lin" valueType="num">
                                      <p:cBhvr>
                                        <p:cTn id="121" dur="1000" fill="hold"/>
                                        <p:tgtEl>
                                          <p:spTgt spid="28"/>
                                        </p:tgtEl>
                                        <p:attrNameLst>
                                          <p:attrName>ppt_x</p:attrName>
                                        </p:attrNameLst>
                                      </p:cBhvr>
                                      <p:tavLst>
                                        <p:tav tm="0">
                                          <p:val>
                                            <p:strVal val="#ppt_x"/>
                                          </p:val>
                                        </p:tav>
                                        <p:tav tm="100000">
                                          <p:val>
                                            <p:strVal val="#ppt_x"/>
                                          </p:val>
                                        </p:tav>
                                      </p:tavLst>
                                    </p:anim>
                                    <p:anim calcmode="lin" valueType="num">
                                      <p:cBhvr>
                                        <p:cTn id="122" dur="900" decel="100000" fill="hold"/>
                                        <p:tgtEl>
                                          <p:spTgt spid="28"/>
                                        </p:tgtEl>
                                        <p:attrNameLst>
                                          <p:attrName>ppt_y</p:attrName>
                                        </p:attrNameLst>
                                      </p:cBhvr>
                                      <p:tavLst>
                                        <p:tav tm="0">
                                          <p:val>
                                            <p:strVal val="#ppt_y+1"/>
                                          </p:val>
                                        </p:tav>
                                        <p:tav tm="100000">
                                          <p:val>
                                            <p:strVal val="#ppt_y-.03"/>
                                          </p:val>
                                        </p:tav>
                                      </p:tavLst>
                                    </p:anim>
                                    <p:anim calcmode="lin" valueType="num">
                                      <p:cBhvr>
                                        <p:cTn id="123"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24" presetID="64" presetClass="path" presetSubtype="0" accel="50000" decel="50000" fill="hold" nodeType="withEffect">
                                  <p:stCondLst>
                                    <p:cond delay="0"/>
                                  </p:stCondLst>
                                  <p:childTnLst>
                                    <p:animMotion origin="layout" path="M -0.02865 0.04884 L -0.6217 -0.58819 " pathEditMode="relative" rAng="0" ptsTypes="AA">
                                      <p:cBhvr>
                                        <p:cTn id="125" dur="2000" fill="hold"/>
                                        <p:tgtEl>
                                          <p:spTgt spid="8"/>
                                        </p:tgtEl>
                                        <p:attrNameLst>
                                          <p:attrName>ppt_x</p:attrName>
                                          <p:attrName>ppt_y</p:attrName>
                                        </p:attrNameLst>
                                      </p:cBhvr>
                                      <p:rCtr x="-297" y="-319"/>
                                    </p:animMotion>
                                  </p:childTnLst>
                                </p:cTn>
                              </p:par>
                            </p:childTnLst>
                          </p:cTn>
                        </p:par>
                      </p:childTnLst>
                    </p:cTn>
                  </p:par>
                  <p:par>
                    <p:cTn id="126" fill="hold">
                      <p:stCondLst>
                        <p:cond delay="indefinite"/>
                      </p:stCondLst>
                      <p:childTnLst>
                        <p:par>
                          <p:cTn id="127" fill="hold">
                            <p:stCondLst>
                              <p:cond delay="0"/>
                            </p:stCondLst>
                            <p:childTnLst>
                              <p:par>
                                <p:cTn id="128" presetID="5" presetClass="exit" presetSubtype="10" fill="hold" grpId="1" nodeType="clickEffect">
                                  <p:stCondLst>
                                    <p:cond delay="0"/>
                                  </p:stCondLst>
                                  <p:childTnLst>
                                    <p:animEffect transition="out" filter="checkerboard(across)">
                                      <p:cBhvr>
                                        <p:cTn id="129" dur="500"/>
                                        <p:tgtEl>
                                          <p:spTgt spid="28"/>
                                        </p:tgtEl>
                                      </p:cBhvr>
                                    </p:animEffect>
                                    <p:set>
                                      <p:cBhvr>
                                        <p:cTn id="130" dur="1" fill="hold">
                                          <p:stCondLst>
                                            <p:cond delay="499"/>
                                          </p:stCondLst>
                                        </p:cTn>
                                        <p:tgtEl>
                                          <p:spTgt spid="28"/>
                                        </p:tgtEl>
                                        <p:attrNameLst>
                                          <p:attrName>style.visibility</p:attrName>
                                        </p:attrNameLst>
                                      </p:cBhvr>
                                      <p:to>
                                        <p:strVal val="hidden"/>
                                      </p:to>
                                    </p:set>
                                  </p:childTnLst>
                                </p:cTn>
                              </p:par>
                              <p:par>
                                <p:cTn id="131" presetID="5" presetClass="exit" presetSubtype="10" fill="hold" nodeType="withEffect">
                                  <p:stCondLst>
                                    <p:cond delay="0"/>
                                  </p:stCondLst>
                                  <p:childTnLst>
                                    <p:animEffect transition="out" filter="checkerboard(across)">
                                      <p:cBhvr>
                                        <p:cTn id="132" dur="500"/>
                                        <p:tgtEl>
                                          <p:spTgt spid="8"/>
                                        </p:tgtEl>
                                      </p:cBhvr>
                                    </p:animEffect>
                                    <p:set>
                                      <p:cBhvr>
                                        <p:cTn id="133" dur="1" fill="hold">
                                          <p:stCondLst>
                                            <p:cond delay="499"/>
                                          </p:stCondLst>
                                        </p:cTn>
                                        <p:tgtEl>
                                          <p:spTgt spid="8"/>
                                        </p:tgtEl>
                                        <p:attrNameLst>
                                          <p:attrName>style.visibility</p:attrName>
                                        </p:attrNameLst>
                                      </p:cBhvr>
                                      <p:to>
                                        <p:strVal val="hidden"/>
                                      </p:to>
                                    </p:set>
                                  </p:childTnLst>
                                </p:cTn>
                              </p:par>
                            </p:childTnLst>
                          </p:cTn>
                        </p:par>
                      </p:childTnLst>
                    </p:cTn>
                  </p:par>
                  <p:par>
                    <p:cTn id="134" fill="hold">
                      <p:stCondLst>
                        <p:cond delay="indefinite"/>
                      </p:stCondLst>
                      <p:childTnLst>
                        <p:par>
                          <p:cTn id="135" fill="hold">
                            <p:stCondLst>
                              <p:cond delay="0"/>
                            </p:stCondLst>
                            <p:childTnLst>
                              <p:par>
                                <p:cTn id="136" presetID="37" presetClass="entr" presetSubtype="0" fill="hold" grpId="0" nodeType="clickEffect">
                                  <p:stCondLst>
                                    <p:cond delay="0"/>
                                  </p:stCondLst>
                                  <p:childTnLst>
                                    <p:set>
                                      <p:cBhvr>
                                        <p:cTn id="137" dur="1" fill="hold">
                                          <p:stCondLst>
                                            <p:cond delay="0"/>
                                          </p:stCondLst>
                                        </p:cTn>
                                        <p:tgtEl>
                                          <p:spTgt spid="30"/>
                                        </p:tgtEl>
                                        <p:attrNameLst>
                                          <p:attrName>style.visibility</p:attrName>
                                        </p:attrNameLst>
                                      </p:cBhvr>
                                      <p:to>
                                        <p:strVal val="visible"/>
                                      </p:to>
                                    </p:set>
                                    <p:animEffect transition="in" filter="fade">
                                      <p:cBhvr>
                                        <p:cTn id="138" dur="1000"/>
                                        <p:tgtEl>
                                          <p:spTgt spid="30"/>
                                        </p:tgtEl>
                                      </p:cBhvr>
                                    </p:animEffect>
                                    <p:anim calcmode="lin" valueType="num">
                                      <p:cBhvr>
                                        <p:cTn id="139" dur="1000" fill="hold"/>
                                        <p:tgtEl>
                                          <p:spTgt spid="30"/>
                                        </p:tgtEl>
                                        <p:attrNameLst>
                                          <p:attrName>ppt_x</p:attrName>
                                        </p:attrNameLst>
                                      </p:cBhvr>
                                      <p:tavLst>
                                        <p:tav tm="0">
                                          <p:val>
                                            <p:strVal val="#ppt_x"/>
                                          </p:val>
                                        </p:tav>
                                        <p:tav tm="100000">
                                          <p:val>
                                            <p:strVal val="#ppt_x"/>
                                          </p:val>
                                        </p:tav>
                                      </p:tavLst>
                                    </p:anim>
                                    <p:anim calcmode="lin" valueType="num">
                                      <p:cBhvr>
                                        <p:cTn id="140" dur="900" decel="100000" fill="hold"/>
                                        <p:tgtEl>
                                          <p:spTgt spid="30"/>
                                        </p:tgtEl>
                                        <p:attrNameLst>
                                          <p:attrName>ppt_y</p:attrName>
                                        </p:attrNameLst>
                                      </p:cBhvr>
                                      <p:tavLst>
                                        <p:tav tm="0">
                                          <p:val>
                                            <p:strVal val="#ppt_y+1"/>
                                          </p:val>
                                        </p:tav>
                                        <p:tav tm="100000">
                                          <p:val>
                                            <p:strVal val="#ppt_y-.03"/>
                                          </p:val>
                                        </p:tav>
                                      </p:tavLst>
                                    </p:anim>
                                    <p:anim calcmode="lin" valueType="num">
                                      <p:cBhvr>
                                        <p:cTn id="141"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142" presetID="64" presetClass="path" presetSubtype="0" accel="50000" decel="50000" fill="hold" nodeType="withEffect">
                                  <p:stCondLst>
                                    <p:cond delay="0"/>
                                  </p:stCondLst>
                                  <p:childTnLst>
                                    <p:animMotion origin="layout" path="M -2.22222E-6 1.11111E-6 L 0.03056 -0.84259 " pathEditMode="relative" rAng="0" ptsTypes="AA">
                                      <p:cBhvr>
                                        <p:cTn id="143" dur="2000" fill="hold"/>
                                        <p:tgtEl>
                                          <p:spTgt spid="9"/>
                                        </p:tgtEl>
                                        <p:attrNameLst>
                                          <p:attrName>ppt_x</p:attrName>
                                          <p:attrName>ppt_y</p:attrName>
                                        </p:attrNameLst>
                                      </p:cBhvr>
                                      <p:rCtr x="15" y="-421"/>
                                    </p:animMotion>
                                  </p:childTnLst>
                                </p:cTn>
                              </p:par>
                            </p:childTnLst>
                          </p:cTn>
                        </p:par>
                      </p:childTnLst>
                    </p:cTn>
                  </p:par>
                  <p:par>
                    <p:cTn id="144" fill="hold">
                      <p:stCondLst>
                        <p:cond delay="indefinite"/>
                      </p:stCondLst>
                      <p:childTnLst>
                        <p:par>
                          <p:cTn id="145" fill="hold">
                            <p:stCondLst>
                              <p:cond delay="0"/>
                            </p:stCondLst>
                            <p:childTnLst>
                              <p:par>
                                <p:cTn id="146" presetID="2" presetClass="exit" presetSubtype="4" fill="hold" grpId="1" nodeType="clickEffect">
                                  <p:stCondLst>
                                    <p:cond delay="0"/>
                                  </p:stCondLst>
                                  <p:childTnLst>
                                    <p:anim calcmode="lin" valueType="num">
                                      <p:cBhvr additive="base">
                                        <p:cTn id="147" dur="500"/>
                                        <p:tgtEl>
                                          <p:spTgt spid="30"/>
                                        </p:tgtEl>
                                        <p:attrNameLst>
                                          <p:attrName>ppt_x</p:attrName>
                                        </p:attrNameLst>
                                      </p:cBhvr>
                                      <p:tavLst>
                                        <p:tav tm="0">
                                          <p:val>
                                            <p:strVal val="ppt_x"/>
                                          </p:val>
                                        </p:tav>
                                        <p:tav tm="100000">
                                          <p:val>
                                            <p:strVal val="ppt_x"/>
                                          </p:val>
                                        </p:tav>
                                      </p:tavLst>
                                    </p:anim>
                                    <p:anim calcmode="lin" valueType="num">
                                      <p:cBhvr additive="base">
                                        <p:cTn id="148" dur="500"/>
                                        <p:tgtEl>
                                          <p:spTgt spid="30"/>
                                        </p:tgtEl>
                                        <p:attrNameLst>
                                          <p:attrName>ppt_y</p:attrName>
                                        </p:attrNameLst>
                                      </p:cBhvr>
                                      <p:tavLst>
                                        <p:tav tm="0">
                                          <p:val>
                                            <p:strVal val="ppt_y"/>
                                          </p:val>
                                        </p:tav>
                                        <p:tav tm="100000">
                                          <p:val>
                                            <p:strVal val="1+ppt_h/2"/>
                                          </p:val>
                                        </p:tav>
                                      </p:tavLst>
                                    </p:anim>
                                    <p:set>
                                      <p:cBhvr>
                                        <p:cTn id="149" dur="1" fill="hold">
                                          <p:stCondLst>
                                            <p:cond delay="499"/>
                                          </p:stCondLst>
                                        </p:cTn>
                                        <p:tgtEl>
                                          <p:spTgt spid="30"/>
                                        </p:tgtEl>
                                        <p:attrNameLst>
                                          <p:attrName>style.visibility</p:attrName>
                                        </p:attrNameLst>
                                      </p:cBhvr>
                                      <p:to>
                                        <p:strVal val="hidden"/>
                                      </p:to>
                                    </p:set>
                                  </p:childTnLst>
                                </p:cTn>
                              </p:par>
                              <p:par>
                                <p:cTn id="150" presetID="4" presetClass="exit" presetSubtype="16" fill="hold" nodeType="withEffect">
                                  <p:stCondLst>
                                    <p:cond delay="0"/>
                                  </p:stCondLst>
                                  <p:childTnLst>
                                    <p:animEffect transition="out" filter="box(in)">
                                      <p:cBhvr>
                                        <p:cTn id="151" dur="500"/>
                                        <p:tgtEl>
                                          <p:spTgt spid="9"/>
                                        </p:tgtEl>
                                      </p:cBhvr>
                                    </p:animEffect>
                                    <p:set>
                                      <p:cBhvr>
                                        <p:cTn id="152" dur="1" fill="hold">
                                          <p:stCondLst>
                                            <p:cond delay="499"/>
                                          </p:stCondLst>
                                        </p:cTn>
                                        <p:tgtEl>
                                          <p:spTgt spid="9"/>
                                        </p:tgtEl>
                                        <p:attrNameLst>
                                          <p:attrName>style.visibility</p:attrName>
                                        </p:attrNameLst>
                                      </p:cBhvr>
                                      <p:to>
                                        <p:strVal val="hidden"/>
                                      </p:to>
                                    </p:set>
                                  </p:childTnLst>
                                </p:cTn>
                              </p:par>
                            </p:childTnLst>
                          </p:cTn>
                        </p:par>
                      </p:childTnLst>
                    </p:cTn>
                  </p:par>
                  <p:par>
                    <p:cTn id="153" fill="hold">
                      <p:stCondLst>
                        <p:cond delay="indefinite"/>
                      </p:stCondLst>
                      <p:childTnLst>
                        <p:par>
                          <p:cTn id="154" fill="hold">
                            <p:stCondLst>
                              <p:cond delay="0"/>
                            </p:stCondLst>
                            <p:childTnLst>
                              <p:par>
                                <p:cTn id="155" presetID="37" presetClass="entr" presetSubtype="0" fill="hold" grpId="0" nodeType="clickEffect">
                                  <p:stCondLst>
                                    <p:cond delay="0"/>
                                  </p:stCondLst>
                                  <p:childTnLst>
                                    <p:set>
                                      <p:cBhvr>
                                        <p:cTn id="156" dur="1" fill="hold">
                                          <p:stCondLst>
                                            <p:cond delay="0"/>
                                          </p:stCondLst>
                                        </p:cTn>
                                        <p:tgtEl>
                                          <p:spTgt spid="31"/>
                                        </p:tgtEl>
                                        <p:attrNameLst>
                                          <p:attrName>style.visibility</p:attrName>
                                        </p:attrNameLst>
                                      </p:cBhvr>
                                      <p:to>
                                        <p:strVal val="visible"/>
                                      </p:to>
                                    </p:set>
                                    <p:animEffect transition="in" filter="fade">
                                      <p:cBhvr>
                                        <p:cTn id="157" dur="1000"/>
                                        <p:tgtEl>
                                          <p:spTgt spid="31"/>
                                        </p:tgtEl>
                                      </p:cBhvr>
                                    </p:animEffect>
                                    <p:anim calcmode="lin" valueType="num">
                                      <p:cBhvr>
                                        <p:cTn id="158" dur="1000" fill="hold"/>
                                        <p:tgtEl>
                                          <p:spTgt spid="31"/>
                                        </p:tgtEl>
                                        <p:attrNameLst>
                                          <p:attrName>ppt_x</p:attrName>
                                        </p:attrNameLst>
                                      </p:cBhvr>
                                      <p:tavLst>
                                        <p:tav tm="0">
                                          <p:val>
                                            <p:strVal val="#ppt_x"/>
                                          </p:val>
                                        </p:tav>
                                        <p:tav tm="100000">
                                          <p:val>
                                            <p:strVal val="#ppt_x"/>
                                          </p:val>
                                        </p:tav>
                                      </p:tavLst>
                                    </p:anim>
                                    <p:anim calcmode="lin" valueType="num">
                                      <p:cBhvr>
                                        <p:cTn id="159" dur="900" decel="100000" fill="hold"/>
                                        <p:tgtEl>
                                          <p:spTgt spid="31"/>
                                        </p:tgtEl>
                                        <p:attrNameLst>
                                          <p:attrName>ppt_y</p:attrName>
                                        </p:attrNameLst>
                                      </p:cBhvr>
                                      <p:tavLst>
                                        <p:tav tm="0">
                                          <p:val>
                                            <p:strVal val="#ppt_y+1"/>
                                          </p:val>
                                        </p:tav>
                                        <p:tav tm="100000">
                                          <p:val>
                                            <p:strVal val="#ppt_y-.03"/>
                                          </p:val>
                                        </p:tav>
                                      </p:tavLst>
                                    </p:anim>
                                    <p:anim calcmode="lin" valueType="num">
                                      <p:cBhvr>
                                        <p:cTn id="160" dur="100" accel="100000" fill="hold">
                                          <p:stCondLst>
                                            <p:cond delay="900"/>
                                          </p:stCondLst>
                                        </p:cTn>
                                        <p:tgtEl>
                                          <p:spTgt spid="31"/>
                                        </p:tgtEl>
                                        <p:attrNameLst>
                                          <p:attrName>ppt_y</p:attrName>
                                        </p:attrNameLst>
                                      </p:cBhvr>
                                      <p:tavLst>
                                        <p:tav tm="0">
                                          <p:val>
                                            <p:strVal val="#ppt_y-.03"/>
                                          </p:val>
                                        </p:tav>
                                        <p:tav tm="100000">
                                          <p:val>
                                            <p:strVal val="#ppt_y"/>
                                          </p:val>
                                        </p:tav>
                                      </p:tavLst>
                                    </p:anim>
                                  </p:childTnLst>
                                </p:cTn>
                              </p:par>
                              <p:par>
                                <p:cTn id="161" presetID="64" presetClass="path" presetSubtype="0" accel="50000" decel="50000" fill="hold" nodeType="withEffect">
                                  <p:stCondLst>
                                    <p:cond delay="0"/>
                                  </p:stCondLst>
                                  <p:childTnLst>
                                    <p:animMotion origin="layout" path="M -2.22045E-16 -7.40741E-7 L -0.55833 -0.7963 " pathEditMode="relative" rAng="0" ptsTypes="AA">
                                      <p:cBhvr>
                                        <p:cTn id="162" dur="2000" fill="hold"/>
                                        <p:tgtEl>
                                          <p:spTgt spid="10"/>
                                        </p:tgtEl>
                                        <p:attrNameLst>
                                          <p:attrName>ppt_x</p:attrName>
                                          <p:attrName>ppt_y</p:attrName>
                                        </p:attrNameLst>
                                      </p:cBhvr>
                                      <p:rCtr x="-279" y="-398"/>
                                    </p:animMotion>
                                  </p:childTnLst>
                                </p:cTn>
                              </p:par>
                            </p:childTnLst>
                          </p:cTn>
                        </p:par>
                      </p:childTnLst>
                    </p:cTn>
                  </p:par>
                  <p:par>
                    <p:cTn id="163" fill="hold">
                      <p:stCondLst>
                        <p:cond delay="indefinite"/>
                      </p:stCondLst>
                      <p:childTnLst>
                        <p:par>
                          <p:cTn id="164" fill="hold">
                            <p:stCondLst>
                              <p:cond delay="0"/>
                            </p:stCondLst>
                            <p:childTnLst>
                              <p:par>
                                <p:cTn id="165" presetID="4" presetClass="exit" presetSubtype="16" fill="hold" grpId="1" nodeType="clickEffect">
                                  <p:stCondLst>
                                    <p:cond delay="0"/>
                                  </p:stCondLst>
                                  <p:childTnLst>
                                    <p:animEffect transition="out" filter="box(in)">
                                      <p:cBhvr>
                                        <p:cTn id="166" dur="500"/>
                                        <p:tgtEl>
                                          <p:spTgt spid="31"/>
                                        </p:tgtEl>
                                      </p:cBhvr>
                                    </p:animEffect>
                                    <p:set>
                                      <p:cBhvr>
                                        <p:cTn id="167" dur="1" fill="hold">
                                          <p:stCondLst>
                                            <p:cond delay="499"/>
                                          </p:stCondLst>
                                        </p:cTn>
                                        <p:tgtEl>
                                          <p:spTgt spid="31"/>
                                        </p:tgtEl>
                                        <p:attrNameLst>
                                          <p:attrName>style.visibility</p:attrName>
                                        </p:attrNameLst>
                                      </p:cBhvr>
                                      <p:to>
                                        <p:strVal val="hidden"/>
                                      </p:to>
                                    </p:set>
                                  </p:childTnLst>
                                </p:cTn>
                              </p:par>
                              <p:par>
                                <p:cTn id="168" presetID="2" presetClass="exit" presetSubtype="4" fill="hold" nodeType="withEffect">
                                  <p:stCondLst>
                                    <p:cond delay="0"/>
                                  </p:stCondLst>
                                  <p:childTnLst>
                                    <p:anim calcmode="lin" valueType="num">
                                      <p:cBhvr additive="base">
                                        <p:cTn id="169" dur="500"/>
                                        <p:tgtEl>
                                          <p:spTgt spid="10"/>
                                        </p:tgtEl>
                                        <p:attrNameLst>
                                          <p:attrName>ppt_x</p:attrName>
                                        </p:attrNameLst>
                                      </p:cBhvr>
                                      <p:tavLst>
                                        <p:tav tm="0">
                                          <p:val>
                                            <p:strVal val="ppt_x"/>
                                          </p:val>
                                        </p:tav>
                                        <p:tav tm="100000">
                                          <p:val>
                                            <p:strVal val="ppt_x"/>
                                          </p:val>
                                        </p:tav>
                                      </p:tavLst>
                                    </p:anim>
                                    <p:anim calcmode="lin" valueType="num">
                                      <p:cBhvr additive="base">
                                        <p:cTn id="170" dur="500"/>
                                        <p:tgtEl>
                                          <p:spTgt spid="10"/>
                                        </p:tgtEl>
                                        <p:attrNameLst>
                                          <p:attrName>ppt_y</p:attrName>
                                        </p:attrNameLst>
                                      </p:cBhvr>
                                      <p:tavLst>
                                        <p:tav tm="0">
                                          <p:val>
                                            <p:strVal val="ppt_y"/>
                                          </p:val>
                                        </p:tav>
                                        <p:tav tm="100000">
                                          <p:val>
                                            <p:strVal val="1+ppt_h/2"/>
                                          </p:val>
                                        </p:tav>
                                      </p:tavLst>
                                    </p:anim>
                                    <p:set>
                                      <p:cBhvr>
                                        <p:cTn id="171" dur="1" fill="hold">
                                          <p:stCondLst>
                                            <p:cond delay="499"/>
                                          </p:stCondLst>
                                        </p:cTn>
                                        <p:tgtEl>
                                          <p:spTgt spid="10"/>
                                        </p:tgtEl>
                                        <p:attrNameLst>
                                          <p:attrName>style.visibility</p:attrName>
                                        </p:attrNameLst>
                                      </p:cBhvr>
                                      <p:to>
                                        <p:strVal val="hidden"/>
                                      </p:to>
                                    </p:set>
                                  </p:childTnLst>
                                </p:cTn>
                              </p:par>
                              <p:par>
                                <p:cTn id="172" presetID="64" presetClass="path" presetSubtype="0" accel="50000" decel="50000" fill="hold" nodeType="withEffect">
                                  <p:stCondLst>
                                    <p:cond delay="0"/>
                                  </p:stCondLst>
                                  <p:childTnLst>
                                    <p:animMotion origin="layout" path="M 3.33333E-6 2.59259E-6 L 0.64444 -0.81667 " pathEditMode="relative" rAng="0" ptsTypes="AA">
                                      <p:cBhvr>
                                        <p:cTn id="173" dur="2000" fill="hold"/>
                                        <p:tgtEl>
                                          <p:spTgt spid="11"/>
                                        </p:tgtEl>
                                        <p:attrNameLst>
                                          <p:attrName>ppt_x</p:attrName>
                                          <p:attrName>ppt_y</p:attrName>
                                        </p:attrNameLst>
                                      </p:cBhvr>
                                      <p:rCtr x="322" y="-408"/>
                                    </p:animMotion>
                                  </p:childTnLst>
                                </p:cTn>
                              </p:par>
                              <p:par>
                                <p:cTn id="174" presetID="2" presetClass="exit" presetSubtype="2" fill="hold" nodeType="withEffect">
                                  <p:stCondLst>
                                    <p:cond delay="0"/>
                                  </p:stCondLst>
                                  <p:childTnLst>
                                    <p:anim calcmode="lin" valueType="num">
                                      <p:cBhvr additive="base">
                                        <p:cTn id="175" dur="500"/>
                                        <p:tgtEl>
                                          <p:spTgt spid="11"/>
                                        </p:tgtEl>
                                        <p:attrNameLst>
                                          <p:attrName>ppt_x</p:attrName>
                                        </p:attrNameLst>
                                      </p:cBhvr>
                                      <p:tavLst>
                                        <p:tav tm="0">
                                          <p:val>
                                            <p:strVal val="ppt_x"/>
                                          </p:val>
                                        </p:tav>
                                        <p:tav tm="100000">
                                          <p:val>
                                            <p:strVal val="1+ppt_w/2"/>
                                          </p:val>
                                        </p:tav>
                                      </p:tavLst>
                                    </p:anim>
                                    <p:anim calcmode="lin" valueType="num">
                                      <p:cBhvr additive="base">
                                        <p:cTn id="176" dur="500"/>
                                        <p:tgtEl>
                                          <p:spTgt spid="11"/>
                                        </p:tgtEl>
                                        <p:attrNameLst>
                                          <p:attrName>ppt_y</p:attrName>
                                        </p:attrNameLst>
                                      </p:cBhvr>
                                      <p:tavLst>
                                        <p:tav tm="0">
                                          <p:val>
                                            <p:strVal val="ppt_y"/>
                                          </p:val>
                                        </p:tav>
                                        <p:tav tm="100000">
                                          <p:val>
                                            <p:strVal val="ppt_y"/>
                                          </p:val>
                                        </p:tav>
                                      </p:tavLst>
                                    </p:anim>
                                    <p:set>
                                      <p:cBhvr>
                                        <p:cTn id="177" dur="1" fill="hold">
                                          <p:stCondLst>
                                            <p:cond delay="499"/>
                                          </p:stCondLst>
                                        </p:cTn>
                                        <p:tgtEl>
                                          <p:spTgt spid="11"/>
                                        </p:tgtEl>
                                        <p:attrNameLst>
                                          <p:attrName>style.visibility</p:attrName>
                                        </p:attrNameLst>
                                      </p:cBhvr>
                                      <p:to>
                                        <p:strVal val="hidden"/>
                                      </p:to>
                                    </p:set>
                                  </p:childTnLst>
                                </p:cTn>
                              </p:par>
                            </p:childTnLst>
                          </p:cTn>
                        </p:par>
                      </p:childTnLst>
                    </p:cTn>
                  </p:par>
                  <p:par>
                    <p:cTn id="178" fill="hold">
                      <p:stCondLst>
                        <p:cond delay="indefinite"/>
                      </p:stCondLst>
                      <p:childTnLst>
                        <p:par>
                          <p:cTn id="179" fill="hold">
                            <p:stCondLst>
                              <p:cond delay="0"/>
                            </p:stCondLst>
                            <p:childTnLst>
                              <p:par>
                                <p:cTn id="180" presetID="37" presetClass="entr" presetSubtype="0" fill="hold" grpId="0" nodeType="clickEffect">
                                  <p:stCondLst>
                                    <p:cond delay="0"/>
                                  </p:stCondLst>
                                  <p:childTnLst>
                                    <p:set>
                                      <p:cBhvr>
                                        <p:cTn id="181" dur="1" fill="hold">
                                          <p:stCondLst>
                                            <p:cond delay="0"/>
                                          </p:stCondLst>
                                        </p:cTn>
                                        <p:tgtEl>
                                          <p:spTgt spid="33"/>
                                        </p:tgtEl>
                                        <p:attrNameLst>
                                          <p:attrName>style.visibility</p:attrName>
                                        </p:attrNameLst>
                                      </p:cBhvr>
                                      <p:to>
                                        <p:strVal val="visible"/>
                                      </p:to>
                                    </p:set>
                                    <p:animEffect transition="in" filter="fade">
                                      <p:cBhvr>
                                        <p:cTn id="182" dur="1000"/>
                                        <p:tgtEl>
                                          <p:spTgt spid="33"/>
                                        </p:tgtEl>
                                      </p:cBhvr>
                                    </p:animEffect>
                                    <p:anim calcmode="lin" valueType="num">
                                      <p:cBhvr>
                                        <p:cTn id="183" dur="1000" fill="hold"/>
                                        <p:tgtEl>
                                          <p:spTgt spid="33"/>
                                        </p:tgtEl>
                                        <p:attrNameLst>
                                          <p:attrName>ppt_x</p:attrName>
                                        </p:attrNameLst>
                                      </p:cBhvr>
                                      <p:tavLst>
                                        <p:tav tm="0">
                                          <p:val>
                                            <p:strVal val="#ppt_x"/>
                                          </p:val>
                                        </p:tav>
                                        <p:tav tm="100000">
                                          <p:val>
                                            <p:strVal val="#ppt_x"/>
                                          </p:val>
                                        </p:tav>
                                      </p:tavLst>
                                    </p:anim>
                                    <p:anim calcmode="lin" valueType="num">
                                      <p:cBhvr>
                                        <p:cTn id="184" dur="900" decel="100000" fill="hold"/>
                                        <p:tgtEl>
                                          <p:spTgt spid="33"/>
                                        </p:tgtEl>
                                        <p:attrNameLst>
                                          <p:attrName>ppt_y</p:attrName>
                                        </p:attrNameLst>
                                      </p:cBhvr>
                                      <p:tavLst>
                                        <p:tav tm="0">
                                          <p:val>
                                            <p:strVal val="#ppt_y+1"/>
                                          </p:val>
                                        </p:tav>
                                        <p:tav tm="100000">
                                          <p:val>
                                            <p:strVal val="#ppt_y-.03"/>
                                          </p:val>
                                        </p:tav>
                                      </p:tavLst>
                                    </p:anim>
                                    <p:anim calcmode="lin" valueType="num">
                                      <p:cBhvr>
                                        <p:cTn id="185" dur="100" accel="100000" fill="hold">
                                          <p:stCondLst>
                                            <p:cond delay="900"/>
                                          </p:stCondLst>
                                        </p:cTn>
                                        <p:tgtEl>
                                          <p:spTgt spid="33"/>
                                        </p:tgtEl>
                                        <p:attrNameLst>
                                          <p:attrName>ppt_y</p:attrName>
                                        </p:attrNameLst>
                                      </p:cBhvr>
                                      <p:tavLst>
                                        <p:tav tm="0">
                                          <p:val>
                                            <p:strVal val="#ppt_y-.03"/>
                                          </p:val>
                                        </p:tav>
                                        <p:tav tm="100000">
                                          <p:val>
                                            <p:strVal val="#ppt_y"/>
                                          </p:val>
                                        </p:tav>
                                      </p:tavLst>
                                    </p:anim>
                                  </p:childTnLst>
                                </p:cTn>
                              </p:par>
                              <p:par>
                                <p:cTn id="186" presetID="64" presetClass="path" presetSubtype="0" accel="50000" decel="50000" fill="hold" nodeType="withEffect">
                                  <p:stCondLst>
                                    <p:cond delay="0"/>
                                  </p:stCondLst>
                                  <p:childTnLst>
                                    <p:animMotion origin="layout" path="M 4.44444E-6 0 L 0.0375 -1.00556 " pathEditMode="relative" rAng="0" ptsTypes="AA">
                                      <p:cBhvr>
                                        <p:cTn id="187" dur="2000" fill="hold"/>
                                        <p:tgtEl>
                                          <p:spTgt spid="12"/>
                                        </p:tgtEl>
                                        <p:attrNameLst>
                                          <p:attrName>ppt_x</p:attrName>
                                          <p:attrName>ppt_y</p:attrName>
                                        </p:attrNameLst>
                                      </p:cBhvr>
                                      <p:rCtr x="19" y="-503"/>
                                    </p:animMotion>
                                  </p:childTnLst>
                                </p:cTn>
                              </p:par>
                            </p:childTnLst>
                          </p:cTn>
                        </p:par>
                      </p:childTnLst>
                    </p:cTn>
                  </p:par>
                  <p:par>
                    <p:cTn id="188" fill="hold">
                      <p:stCondLst>
                        <p:cond delay="indefinite"/>
                      </p:stCondLst>
                      <p:childTnLst>
                        <p:par>
                          <p:cTn id="189" fill="hold">
                            <p:stCondLst>
                              <p:cond delay="0"/>
                            </p:stCondLst>
                            <p:childTnLst>
                              <p:par>
                                <p:cTn id="190" presetID="8" presetClass="exit" presetSubtype="16" fill="hold" grpId="1" nodeType="clickEffect">
                                  <p:stCondLst>
                                    <p:cond delay="0"/>
                                  </p:stCondLst>
                                  <p:childTnLst>
                                    <p:animEffect transition="out" filter="diamond(in)">
                                      <p:cBhvr>
                                        <p:cTn id="191" dur="2000"/>
                                        <p:tgtEl>
                                          <p:spTgt spid="33"/>
                                        </p:tgtEl>
                                      </p:cBhvr>
                                    </p:animEffect>
                                    <p:set>
                                      <p:cBhvr>
                                        <p:cTn id="192" dur="1" fill="hold">
                                          <p:stCondLst>
                                            <p:cond delay="1999"/>
                                          </p:stCondLst>
                                        </p:cTn>
                                        <p:tgtEl>
                                          <p:spTgt spid="33"/>
                                        </p:tgtEl>
                                        <p:attrNameLst>
                                          <p:attrName>style.visibility</p:attrName>
                                        </p:attrNameLst>
                                      </p:cBhvr>
                                      <p:to>
                                        <p:strVal val="hidden"/>
                                      </p:to>
                                    </p:set>
                                  </p:childTnLst>
                                </p:cTn>
                              </p:par>
                              <p:par>
                                <p:cTn id="193" presetID="8" presetClass="exit" presetSubtype="16" fill="hold" nodeType="withEffect">
                                  <p:stCondLst>
                                    <p:cond delay="0"/>
                                  </p:stCondLst>
                                  <p:childTnLst>
                                    <p:animEffect transition="out" filter="diamond(in)">
                                      <p:cBhvr>
                                        <p:cTn id="194" dur="2000"/>
                                        <p:tgtEl>
                                          <p:spTgt spid="12"/>
                                        </p:tgtEl>
                                      </p:cBhvr>
                                    </p:animEffect>
                                    <p:set>
                                      <p:cBhvr>
                                        <p:cTn id="195" dur="1" fill="hold">
                                          <p:stCondLst>
                                            <p:cond delay="1999"/>
                                          </p:stCondLst>
                                        </p:cTn>
                                        <p:tgtEl>
                                          <p:spTgt spid="12"/>
                                        </p:tgtEl>
                                        <p:attrNameLst>
                                          <p:attrName>style.visibility</p:attrName>
                                        </p:attrNameLst>
                                      </p:cBhvr>
                                      <p:to>
                                        <p:strVal val="hidden"/>
                                      </p:to>
                                    </p:set>
                                  </p:childTnLst>
                                </p:cTn>
                              </p:par>
                            </p:childTnLst>
                          </p:cTn>
                        </p:par>
                      </p:childTnLst>
                    </p:cTn>
                  </p:par>
                  <p:par>
                    <p:cTn id="196" fill="hold">
                      <p:stCondLst>
                        <p:cond delay="indefinite"/>
                      </p:stCondLst>
                      <p:childTnLst>
                        <p:par>
                          <p:cTn id="197" fill="hold">
                            <p:stCondLst>
                              <p:cond delay="0"/>
                            </p:stCondLst>
                            <p:childTnLst>
                              <p:par>
                                <p:cTn id="198" presetID="37" presetClass="entr" presetSubtype="0" fill="hold" grpId="0" nodeType="clickEffect">
                                  <p:stCondLst>
                                    <p:cond delay="0"/>
                                  </p:stCondLst>
                                  <p:childTnLst>
                                    <p:set>
                                      <p:cBhvr>
                                        <p:cTn id="199" dur="1" fill="hold">
                                          <p:stCondLst>
                                            <p:cond delay="0"/>
                                          </p:stCondLst>
                                        </p:cTn>
                                        <p:tgtEl>
                                          <p:spTgt spid="34"/>
                                        </p:tgtEl>
                                        <p:attrNameLst>
                                          <p:attrName>style.visibility</p:attrName>
                                        </p:attrNameLst>
                                      </p:cBhvr>
                                      <p:to>
                                        <p:strVal val="visible"/>
                                      </p:to>
                                    </p:set>
                                    <p:animEffect transition="in" filter="fade">
                                      <p:cBhvr>
                                        <p:cTn id="200" dur="1000"/>
                                        <p:tgtEl>
                                          <p:spTgt spid="34"/>
                                        </p:tgtEl>
                                      </p:cBhvr>
                                    </p:animEffect>
                                    <p:anim calcmode="lin" valueType="num">
                                      <p:cBhvr>
                                        <p:cTn id="201" dur="1000" fill="hold"/>
                                        <p:tgtEl>
                                          <p:spTgt spid="34"/>
                                        </p:tgtEl>
                                        <p:attrNameLst>
                                          <p:attrName>ppt_x</p:attrName>
                                        </p:attrNameLst>
                                      </p:cBhvr>
                                      <p:tavLst>
                                        <p:tav tm="0">
                                          <p:val>
                                            <p:strVal val="#ppt_x"/>
                                          </p:val>
                                        </p:tav>
                                        <p:tav tm="100000">
                                          <p:val>
                                            <p:strVal val="#ppt_x"/>
                                          </p:val>
                                        </p:tav>
                                      </p:tavLst>
                                    </p:anim>
                                    <p:anim calcmode="lin" valueType="num">
                                      <p:cBhvr>
                                        <p:cTn id="202" dur="900" decel="100000" fill="hold"/>
                                        <p:tgtEl>
                                          <p:spTgt spid="34"/>
                                        </p:tgtEl>
                                        <p:attrNameLst>
                                          <p:attrName>ppt_y</p:attrName>
                                        </p:attrNameLst>
                                      </p:cBhvr>
                                      <p:tavLst>
                                        <p:tav tm="0">
                                          <p:val>
                                            <p:strVal val="#ppt_y+1"/>
                                          </p:val>
                                        </p:tav>
                                        <p:tav tm="100000">
                                          <p:val>
                                            <p:strVal val="#ppt_y-.03"/>
                                          </p:val>
                                        </p:tav>
                                      </p:tavLst>
                                    </p:anim>
                                    <p:anim calcmode="lin" valueType="num">
                                      <p:cBhvr>
                                        <p:cTn id="203" dur="100" accel="100000" fill="hold">
                                          <p:stCondLst>
                                            <p:cond delay="900"/>
                                          </p:stCondLst>
                                        </p:cTn>
                                        <p:tgtEl>
                                          <p:spTgt spid="34"/>
                                        </p:tgtEl>
                                        <p:attrNameLst>
                                          <p:attrName>ppt_y</p:attrName>
                                        </p:attrNameLst>
                                      </p:cBhvr>
                                      <p:tavLst>
                                        <p:tav tm="0">
                                          <p:val>
                                            <p:strVal val="#ppt_y-.03"/>
                                          </p:val>
                                        </p:tav>
                                        <p:tav tm="100000">
                                          <p:val>
                                            <p:strVal val="#ppt_y"/>
                                          </p:val>
                                        </p:tav>
                                      </p:tavLst>
                                    </p:anim>
                                  </p:childTnLst>
                                </p:cTn>
                              </p:par>
                              <p:par>
                                <p:cTn id="204" presetID="64" presetClass="path" presetSubtype="0" accel="50000" decel="50000" fill="hold" nodeType="withEffect">
                                  <p:stCondLst>
                                    <p:cond delay="0"/>
                                  </p:stCondLst>
                                  <p:childTnLst>
                                    <p:animMotion origin="layout" path="M 4.44444E-6 7.40741E-7 L 0.70416 -0.98889 " pathEditMode="relative" rAng="0" ptsTypes="AA">
                                      <p:cBhvr>
                                        <p:cTn id="205" dur="2000" fill="hold"/>
                                        <p:tgtEl>
                                          <p:spTgt spid="13"/>
                                        </p:tgtEl>
                                        <p:attrNameLst>
                                          <p:attrName>ppt_x</p:attrName>
                                          <p:attrName>ppt_y</p:attrName>
                                        </p:attrNameLst>
                                      </p:cBhvr>
                                      <p:rCtr x="352" y="-494"/>
                                    </p:animMotion>
                                  </p:childTnLst>
                                </p:cTn>
                              </p:par>
                            </p:childTnLst>
                          </p:cTn>
                        </p:par>
                      </p:childTnLst>
                    </p:cTn>
                  </p:par>
                  <p:par>
                    <p:cTn id="206" fill="hold">
                      <p:stCondLst>
                        <p:cond delay="indefinite"/>
                      </p:stCondLst>
                      <p:childTnLst>
                        <p:par>
                          <p:cTn id="207" fill="hold">
                            <p:stCondLst>
                              <p:cond delay="0"/>
                            </p:stCondLst>
                            <p:childTnLst>
                              <p:par>
                                <p:cTn id="208" presetID="2" presetClass="exit" presetSubtype="4" fill="hold" grpId="1" nodeType="clickEffect">
                                  <p:stCondLst>
                                    <p:cond delay="0"/>
                                  </p:stCondLst>
                                  <p:childTnLst>
                                    <p:anim calcmode="lin" valueType="num">
                                      <p:cBhvr additive="base">
                                        <p:cTn id="209" dur="500"/>
                                        <p:tgtEl>
                                          <p:spTgt spid="34"/>
                                        </p:tgtEl>
                                        <p:attrNameLst>
                                          <p:attrName>ppt_x</p:attrName>
                                        </p:attrNameLst>
                                      </p:cBhvr>
                                      <p:tavLst>
                                        <p:tav tm="0">
                                          <p:val>
                                            <p:strVal val="ppt_x"/>
                                          </p:val>
                                        </p:tav>
                                        <p:tav tm="100000">
                                          <p:val>
                                            <p:strVal val="ppt_x"/>
                                          </p:val>
                                        </p:tav>
                                      </p:tavLst>
                                    </p:anim>
                                    <p:anim calcmode="lin" valueType="num">
                                      <p:cBhvr additive="base">
                                        <p:cTn id="210" dur="500"/>
                                        <p:tgtEl>
                                          <p:spTgt spid="34"/>
                                        </p:tgtEl>
                                        <p:attrNameLst>
                                          <p:attrName>ppt_y</p:attrName>
                                        </p:attrNameLst>
                                      </p:cBhvr>
                                      <p:tavLst>
                                        <p:tav tm="0">
                                          <p:val>
                                            <p:strVal val="ppt_y"/>
                                          </p:val>
                                        </p:tav>
                                        <p:tav tm="100000">
                                          <p:val>
                                            <p:strVal val="1+ppt_h/2"/>
                                          </p:val>
                                        </p:tav>
                                      </p:tavLst>
                                    </p:anim>
                                    <p:set>
                                      <p:cBhvr>
                                        <p:cTn id="211" dur="1" fill="hold">
                                          <p:stCondLst>
                                            <p:cond delay="499"/>
                                          </p:stCondLst>
                                        </p:cTn>
                                        <p:tgtEl>
                                          <p:spTgt spid="34"/>
                                        </p:tgtEl>
                                        <p:attrNameLst>
                                          <p:attrName>style.visibility</p:attrName>
                                        </p:attrNameLst>
                                      </p:cBhvr>
                                      <p:to>
                                        <p:strVal val="hidden"/>
                                      </p:to>
                                    </p:set>
                                  </p:childTnLst>
                                </p:cTn>
                              </p:par>
                              <p:par>
                                <p:cTn id="212" presetID="2" presetClass="exit" presetSubtype="4" fill="hold" nodeType="withEffect">
                                  <p:stCondLst>
                                    <p:cond delay="0"/>
                                  </p:stCondLst>
                                  <p:childTnLst>
                                    <p:anim calcmode="lin" valueType="num">
                                      <p:cBhvr additive="base">
                                        <p:cTn id="213" dur="500"/>
                                        <p:tgtEl>
                                          <p:spTgt spid="13"/>
                                        </p:tgtEl>
                                        <p:attrNameLst>
                                          <p:attrName>ppt_x</p:attrName>
                                        </p:attrNameLst>
                                      </p:cBhvr>
                                      <p:tavLst>
                                        <p:tav tm="0">
                                          <p:val>
                                            <p:strVal val="ppt_x"/>
                                          </p:val>
                                        </p:tav>
                                        <p:tav tm="100000">
                                          <p:val>
                                            <p:strVal val="ppt_x"/>
                                          </p:val>
                                        </p:tav>
                                      </p:tavLst>
                                    </p:anim>
                                    <p:anim calcmode="lin" valueType="num">
                                      <p:cBhvr additive="base">
                                        <p:cTn id="214" dur="500"/>
                                        <p:tgtEl>
                                          <p:spTgt spid="13"/>
                                        </p:tgtEl>
                                        <p:attrNameLst>
                                          <p:attrName>ppt_y</p:attrName>
                                        </p:attrNameLst>
                                      </p:cBhvr>
                                      <p:tavLst>
                                        <p:tav tm="0">
                                          <p:val>
                                            <p:strVal val="ppt_y"/>
                                          </p:val>
                                        </p:tav>
                                        <p:tav tm="100000">
                                          <p:val>
                                            <p:strVal val="1+ppt_h/2"/>
                                          </p:val>
                                        </p:tav>
                                      </p:tavLst>
                                    </p:anim>
                                    <p:set>
                                      <p:cBhvr>
                                        <p:cTn id="215" dur="1" fill="hold">
                                          <p:stCondLst>
                                            <p:cond delay="499"/>
                                          </p:stCondLst>
                                        </p:cTn>
                                        <p:tgtEl>
                                          <p:spTgt spid="13"/>
                                        </p:tgtEl>
                                        <p:attrNameLst>
                                          <p:attrName>style.visibility</p:attrName>
                                        </p:attrNameLst>
                                      </p:cBhvr>
                                      <p:to>
                                        <p:strVal val="hidden"/>
                                      </p:to>
                                    </p:set>
                                  </p:childTnLst>
                                </p:cTn>
                              </p:par>
                            </p:childTnLst>
                          </p:cTn>
                        </p:par>
                      </p:childTnLst>
                    </p:cTn>
                  </p:par>
                  <p:par>
                    <p:cTn id="216" fill="hold">
                      <p:stCondLst>
                        <p:cond delay="indefinite"/>
                      </p:stCondLst>
                      <p:childTnLst>
                        <p:par>
                          <p:cTn id="217" fill="hold">
                            <p:stCondLst>
                              <p:cond delay="0"/>
                            </p:stCondLst>
                            <p:childTnLst>
                              <p:par>
                                <p:cTn id="218" presetID="37" presetClass="entr" presetSubtype="0" fill="hold" grpId="0" nodeType="clickEffect">
                                  <p:stCondLst>
                                    <p:cond delay="0"/>
                                  </p:stCondLst>
                                  <p:childTnLst>
                                    <p:set>
                                      <p:cBhvr>
                                        <p:cTn id="219" dur="1" fill="hold">
                                          <p:stCondLst>
                                            <p:cond delay="0"/>
                                          </p:stCondLst>
                                        </p:cTn>
                                        <p:tgtEl>
                                          <p:spTgt spid="35"/>
                                        </p:tgtEl>
                                        <p:attrNameLst>
                                          <p:attrName>style.visibility</p:attrName>
                                        </p:attrNameLst>
                                      </p:cBhvr>
                                      <p:to>
                                        <p:strVal val="visible"/>
                                      </p:to>
                                    </p:set>
                                    <p:animEffect transition="in" filter="fade">
                                      <p:cBhvr>
                                        <p:cTn id="220" dur="1000"/>
                                        <p:tgtEl>
                                          <p:spTgt spid="35"/>
                                        </p:tgtEl>
                                      </p:cBhvr>
                                    </p:animEffect>
                                    <p:anim calcmode="lin" valueType="num">
                                      <p:cBhvr>
                                        <p:cTn id="221" dur="1000" fill="hold"/>
                                        <p:tgtEl>
                                          <p:spTgt spid="35"/>
                                        </p:tgtEl>
                                        <p:attrNameLst>
                                          <p:attrName>ppt_x</p:attrName>
                                        </p:attrNameLst>
                                      </p:cBhvr>
                                      <p:tavLst>
                                        <p:tav tm="0">
                                          <p:val>
                                            <p:strVal val="#ppt_x"/>
                                          </p:val>
                                        </p:tav>
                                        <p:tav tm="100000">
                                          <p:val>
                                            <p:strVal val="#ppt_x"/>
                                          </p:val>
                                        </p:tav>
                                      </p:tavLst>
                                    </p:anim>
                                    <p:anim calcmode="lin" valueType="num">
                                      <p:cBhvr>
                                        <p:cTn id="222" dur="900" decel="100000" fill="hold"/>
                                        <p:tgtEl>
                                          <p:spTgt spid="35"/>
                                        </p:tgtEl>
                                        <p:attrNameLst>
                                          <p:attrName>ppt_y</p:attrName>
                                        </p:attrNameLst>
                                      </p:cBhvr>
                                      <p:tavLst>
                                        <p:tav tm="0">
                                          <p:val>
                                            <p:strVal val="#ppt_y+1"/>
                                          </p:val>
                                        </p:tav>
                                        <p:tav tm="100000">
                                          <p:val>
                                            <p:strVal val="#ppt_y-.03"/>
                                          </p:val>
                                        </p:tav>
                                      </p:tavLst>
                                    </p:anim>
                                    <p:anim calcmode="lin" valueType="num">
                                      <p:cBhvr>
                                        <p:cTn id="223"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224" presetID="64" presetClass="path" presetSubtype="0" accel="50000" decel="50000" fill="hold" nodeType="withEffect">
                                  <p:stCondLst>
                                    <p:cond delay="0"/>
                                  </p:stCondLst>
                                  <p:childTnLst>
                                    <p:animMotion origin="layout" path="M 3.33333E-6 3.59473E-6 L -0.56945 -0.99075 " pathEditMode="relative" rAng="0" ptsTypes="AA">
                                      <p:cBhvr>
                                        <p:cTn id="225" dur="2000" fill="hold"/>
                                        <p:tgtEl>
                                          <p:spTgt spid="14"/>
                                        </p:tgtEl>
                                        <p:attrNameLst>
                                          <p:attrName>ppt_x</p:attrName>
                                          <p:attrName>ppt_y</p:attrName>
                                        </p:attrNameLst>
                                      </p:cBhvr>
                                      <p:rCtr x="-285" y="-495"/>
                                    </p:animMotion>
                                  </p:childTnLst>
                                </p:cTn>
                              </p:par>
                            </p:childTnLst>
                          </p:cTn>
                        </p:par>
                      </p:childTnLst>
                    </p:cTn>
                  </p:par>
                  <p:par>
                    <p:cTn id="226" fill="hold">
                      <p:stCondLst>
                        <p:cond delay="indefinite"/>
                      </p:stCondLst>
                      <p:childTnLst>
                        <p:par>
                          <p:cTn id="227" fill="hold">
                            <p:stCondLst>
                              <p:cond delay="0"/>
                            </p:stCondLst>
                            <p:childTnLst>
                              <p:par>
                                <p:cTn id="228" presetID="5" presetClass="exit" presetSubtype="10" fill="hold" grpId="1" nodeType="clickEffect">
                                  <p:stCondLst>
                                    <p:cond delay="0"/>
                                  </p:stCondLst>
                                  <p:childTnLst>
                                    <p:animEffect transition="out" filter="checkerboard(across)">
                                      <p:cBhvr>
                                        <p:cTn id="229" dur="500"/>
                                        <p:tgtEl>
                                          <p:spTgt spid="35"/>
                                        </p:tgtEl>
                                      </p:cBhvr>
                                    </p:animEffect>
                                    <p:set>
                                      <p:cBhvr>
                                        <p:cTn id="230" dur="1" fill="hold">
                                          <p:stCondLst>
                                            <p:cond delay="499"/>
                                          </p:stCondLst>
                                        </p:cTn>
                                        <p:tgtEl>
                                          <p:spTgt spid="35"/>
                                        </p:tgtEl>
                                        <p:attrNameLst>
                                          <p:attrName>style.visibility</p:attrName>
                                        </p:attrNameLst>
                                      </p:cBhvr>
                                      <p:to>
                                        <p:strVal val="hidden"/>
                                      </p:to>
                                    </p:set>
                                  </p:childTnLst>
                                </p:cTn>
                              </p:par>
                              <p:par>
                                <p:cTn id="231" presetID="5" presetClass="exit" presetSubtype="10" fill="hold" nodeType="withEffect">
                                  <p:stCondLst>
                                    <p:cond delay="0"/>
                                  </p:stCondLst>
                                  <p:childTnLst>
                                    <p:animEffect transition="out" filter="checkerboard(across)">
                                      <p:cBhvr>
                                        <p:cTn id="232" dur="500"/>
                                        <p:tgtEl>
                                          <p:spTgt spid="14"/>
                                        </p:tgtEl>
                                      </p:cBhvr>
                                    </p:animEffect>
                                    <p:set>
                                      <p:cBhvr>
                                        <p:cTn id="233" dur="1" fill="hold">
                                          <p:stCondLst>
                                            <p:cond delay="499"/>
                                          </p:stCondLst>
                                        </p:cTn>
                                        <p:tgtEl>
                                          <p:spTgt spid="14"/>
                                        </p:tgtEl>
                                        <p:attrNameLst>
                                          <p:attrName>style.visibility</p:attrName>
                                        </p:attrNameLst>
                                      </p:cBhvr>
                                      <p:to>
                                        <p:strVal val="hidden"/>
                                      </p:to>
                                    </p:set>
                                  </p:childTnLst>
                                </p:cTn>
                              </p:par>
                            </p:childTnLst>
                          </p:cTn>
                        </p:par>
                      </p:childTnLst>
                    </p:cTn>
                  </p:par>
                  <p:par>
                    <p:cTn id="234" fill="hold">
                      <p:stCondLst>
                        <p:cond delay="indefinite"/>
                      </p:stCondLst>
                      <p:childTnLst>
                        <p:par>
                          <p:cTn id="235" fill="hold">
                            <p:stCondLst>
                              <p:cond delay="0"/>
                            </p:stCondLst>
                            <p:childTnLst>
                              <p:par>
                                <p:cTn id="236" presetID="37" presetClass="entr" presetSubtype="0" fill="hold" grpId="0" nodeType="clickEffect">
                                  <p:stCondLst>
                                    <p:cond delay="0"/>
                                  </p:stCondLst>
                                  <p:childTnLst>
                                    <p:set>
                                      <p:cBhvr>
                                        <p:cTn id="237" dur="1" fill="hold">
                                          <p:stCondLst>
                                            <p:cond delay="0"/>
                                          </p:stCondLst>
                                        </p:cTn>
                                        <p:tgtEl>
                                          <p:spTgt spid="36"/>
                                        </p:tgtEl>
                                        <p:attrNameLst>
                                          <p:attrName>style.visibility</p:attrName>
                                        </p:attrNameLst>
                                      </p:cBhvr>
                                      <p:to>
                                        <p:strVal val="visible"/>
                                      </p:to>
                                    </p:set>
                                    <p:animEffect transition="in" filter="fade">
                                      <p:cBhvr>
                                        <p:cTn id="238" dur="1000"/>
                                        <p:tgtEl>
                                          <p:spTgt spid="36"/>
                                        </p:tgtEl>
                                      </p:cBhvr>
                                    </p:animEffect>
                                    <p:anim calcmode="lin" valueType="num">
                                      <p:cBhvr>
                                        <p:cTn id="239" dur="1000" fill="hold"/>
                                        <p:tgtEl>
                                          <p:spTgt spid="36"/>
                                        </p:tgtEl>
                                        <p:attrNameLst>
                                          <p:attrName>ppt_x</p:attrName>
                                        </p:attrNameLst>
                                      </p:cBhvr>
                                      <p:tavLst>
                                        <p:tav tm="0">
                                          <p:val>
                                            <p:strVal val="#ppt_x"/>
                                          </p:val>
                                        </p:tav>
                                        <p:tav tm="100000">
                                          <p:val>
                                            <p:strVal val="#ppt_x"/>
                                          </p:val>
                                        </p:tav>
                                      </p:tavLst>
                                    </p:anim>
                                    <p:anim calcmode="lin" valueType="num">
                                      <p:cBhvr>
                                        <p:cTn id="240" dur="900" decel="100000" fill="hold"/>
                                        <p:tgtEl>
                                          <p:spTgt spid="36"/>
                                        </p:tgtEl>
                                        <p:attrNameLst>
                                          <p:attrName>ppt_y</p:attrName>
                                        </p:attrNameLst>
                                      </p:cBhvr>
                                      <p:tavLst>
                                        <p:tav tm="0">
                                          <p:val>
                                            <p:strVal val="#ppt_y+1"/>
                                          </p:val>
                                        </p:tav>
                                        <p:tav tm="100000">
                                          <p:val>
                                            <p:strVal val="#ppt_y-.03"/>
                                          </p:val>
                                        </p:tav>
                                      </p:tavLst>
                                    </p:anim>
                                    <p:anim calcmode="lin" valueType="num">
                                      <p:cBhvr>
                                        <p:cTn id="241"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242" presetID="64" presetClass="path" presetSubtype="0" accel="50000" decel="50000" fill="hold" nodeType="withEffect">
                                  <p:stCondLst>
                                    <p:cond delay="0"/>
                                  </p:stCondLst>
                                  <p:childTnLst>
                                    <p:animMotion origin="layout" path="M -2.5E-6 -1.85185E-6 L -0.08472 -1.21852 " pathEditMode="relative" rAng="0" ptsTypes="AA">
                                      <p:cBhvr>
                                        <p:cTn id="243" dur="2000" fill="hold"/>
                                        <p:tgtEl>
                                          <p:spTgt spid="4"/>
                                        </p:tgtEl>
                                        <p:attrNameLst>
                                          <p:attrName>ppt_x</p:attrName>
                                          <p:attrName>ppt_y</p:attrName>
                                        </p:attrNameLst>
                                      </p:cBhvr>
                                      <p:rCtr x="-42" y="-609"/>
                                    </p:animMotion>
                                  </p:childTnLst>
                                </p:cTn>
                              </p:par>
                            </p:childTnLst>
                          </p:cTn>
                        </p:par>
                      </p:childTnLst>
                    </p:cTn>
                  </p:par>
                  <p:par>
                    <p:cTn id="244" fill="hold">
                      <p:stCondLst>
                        <p:cond delay="indefinite"/>
                      </p:stCondLst>
                      <p:childTnLst>
                        <p:par>
                          <p:cTn id="245" fill="hold">
                            <p:stCondLst>
                              <p:cond delay="0"/>
                            </p:stCondLst>
                            <p:childTnLst>
                              <p:par>
                                <p:cTn id="246" presetID="37" presetClass="entr" presetSubtype="0" fill="hold" grpId="0" nodeType="clickEffect">
                                  <p:stCondLst>
                                    <p:cond delay="0"/>
                                  </p:stCondLst>
                                  <p:childTnLst>
                                    <p:set>
                                      <p:cBhvr>
                                        <p:cTn id="247" dur="1" fill="hold">
                                          <p:stCondLst>
                                            <p:cond delay="0"/>
                                          </p:stCondLst>
                                        </p:cTn>
                                        <p:tgtEl>
                                          <p:spTgt spid="37"/>
                                        </p:tgtEl>
                                        <p:attrNameLst>
                                          <p:attrName>style.visibility</p:attrName>
                                        </p:attrNameLst>
                                      </p:cBhvr>
                                      <p:to>
                                        <p:strVal val="visible"/>
                                      </p:to>
                                    </p:set>
                                    <p:animEffect transition="in" filter="fade">
                                      <p:cBhvr>
                                        <p:cTn id="248" dur="1000"/>
                                        <p:tgtEl>
                                          <p:spTgt spid="37"/>
                                        </p:tgtEl>
                                      </p:cBhvr>
                                    </p:animEffect>
                                    <p:anim calcmode="lin" valueType="num">
                                      <p:cBhvr>
                                        <p:cTn id="249" dur="1000" fill="hold"/>
                                        <p:tgtEl>
                                          <p:spTgt spid="37"/>
                                        </p:tgtEl>
                                        <p:attrNameLst>
                                          <p:attrName>ppt_x</p:attrName>
                                        </p:attrNameLst>
                                      </p:cBhvr>
                                      <p:tavLst>
                                        <p:tav tm="0">
                                          <p:val>
                                            <p:strVal val="#ppt_x"/>
                                          </p:val>
                                        </p:tav>
                                        <p:tav tm="100000">
                                          <p:val>
                                            <p:strVal val="#ppt_x"/>
                                          </p:val>
                                        </p:tav>
                                      </p:tavLst>
                                    </p:anim>
                                    <p:anim calcmode="lin" valueType="num">
                                      <p:cBhvr>
                                        <p:cTn id="250" dur="900" decel="100000" fill="hold"/>
                                        <p:tgtEl>
                                          <p:spTgt spid="37"/>
                                        </p:tgtEl>
                                        <p:attrNameLst>
                                          <p:attrName>ppt_y</p:attrName>
                                        </p:attrNameLst>
                                      </p:cBhvr>
                                      <p:tavLst>
                                        <p:tav tm="0">
                                          <p:val>
                                            <p:strVal val="#ppt_y+1"/>
                                          </p:val>
                                        </p:tav>
                                        <p:tav tm="100000">
                                          <p:val>
                                            <p:strVal val="#ppt_y-.03"/>
                                          </p:val>
                                        </p:tav>
                                      </p:tavLst>
                                    </p:anim>
                                    <p:anim calcmode="lin" valueType="num">
                                      <p:cBhvr>
                                        <p:cTn id="251"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childTnLst>
                          </p:cTn>
                        </p:par>
                      </p:childTnLst>
                    </p:cTn>
                  </p:par>
                  <p:par>
                    <p:cTn id="252" fill="hold">
                      <p:stCondLst>
                        <p:cond delay="indefinite"/>
                      </p:stCondLst>
                      <p:childTnLst>
                        <p:par>
                          <p:cTn id="253" fill="hold">
                            <p:stCondLst>
                              <p:cond delay="0"/>
                            </p:stCondLst>
                            <p:childTnLst>
                              <p:par>
                                <p:cTn id="254" presetID="2" presetClass="exit" presetSubtype="4" fill="hold" grpId="1" nodeType="clickEffect">
                                  <p:stCondLst>
                                    <p:cond delay="0"/>
                                  </p:stCondLst>
                                  <p:childTnLst>
                                    <p:anim calcmode="lin" valueType="num">
                                      <p:cBhvr additive="base">
                                        <p:cTn id="255" dur="500"/>
                                        <p:tgtEl>
                                          <p:spTgt spid="37"/>
                                        </p:tgtEl>
                                        <p:attrNameLst>
                                          <p:attrName>ppt_x</p:attrName>
                                        </p:attrNameLst>
                                      </p:cBhvr>
                                      <p:tavLst>
                                        <p:tav tm="0">
                                          <p:val>
                                            <p:strVal val="ppt_x"/>
                                          </p:val>
                                        </p:tav>
                                        <p:tav tm="100000">
                                          <p:val>
                                            <p:strVal val="ppt_x"/>
                                          </p:val>
                                        </p:tav>
                                      </p:tavLst>
                                    </p:anim>
                                    <p:anim calcmode="lin" valueType="num">
                                      <p:cBhvr additive="base">
                                        <p:cTn id="256" dur="500"/>
                                        <p:tgtEl>
                                          <p:spTgt spid="37"/>
                                        </p:tgtEl>
                                        <p:attrNameLst>
                                          <p:attrName>ppt_y</p:attrName>
                                        </p:attrNameLst>
                                      </p:cBhvr>
                                      <p:tavLst>
                                        <p:tav tm="0">
                                          <p:val>
                                            <p:strVal val="ppt_y"/>
                                          </p:val>
                                        </p:tav>
                                        <p:tav tm="100000">
                                          <p:val>
                                            <p:strVal val="1+ppt_h/2"/>
                                          </p:val>
                                        </p:tav>
                                      </p:tavLst>
                                    </p:anim>
                                    <p:set>
                                      <p:cBhvr>
                                        <p:cTn id="257" dur="1" fill="hold">
                                          <p:stCondLst>
                                            <p:cond delay="499"/>
                                          </p:stCondLst>
                                        </p:cTn>
                                        <p:tgtEl>
                                          <p:spTgt spid="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allAtOnce"/>
      <p:bldP spid="21" grpId="0" animBg="1"/>
      <p:bldP spid="23" grpId="0"/>
      <p:bldP spid="23" grpId="1"/>
      <p:bldP spid="25" grpId="0"/>
      <p:bldP spid="25" grpId="1"/>
      <p:bldP spid="27" grpId="0"/>
      <p:bldP spid="27" grpId="1"/>
      <p:bldP spid="28" grpId="0"/>
      <p:bldP spid="28" grpId="1"/>
      <p:bldP spid="29" grpId="0"/>
      <p:bldP spid="29" grpId="1"/>
      <p:bldP spid="30" grpId="0"/>
      <p:bldP spid="30" grpId="1"/>
      <p:bldP spid="31" grpId="0"/>
      <p:bldP spid="31" grpId="1"/>
      <p:bldP spid="33" grpId="0"/>
      <p:bldP spid="33" grpId="1"/>
      <p:bldP spid="34" grpId="0"/>
      <p:bldP spid="34" grpId="1"/>
      <p:bldP spid="35" grpId="0"/>
      <p:bldP spid="35" grpId="1"/>
      <p:bldP spid="36" grpId="0"/>
      <p:bldP spid="37" grpId="0"/>
      <p:bldP spid="37"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2"/>
          <a:stretch>
            <a:fillRect/>
          </a:stretch>
        </p:blipFill>
        <p:spPr>
          <a:xfrm>
            <a:off x="0" y="1255713"/>
            <a:ext cx="9144000" cy="5602287"/>
          </a:xfrm>
          <a:prstGeom prst="rect">
            <a:avLst/>
          </a:prstGeom>
        </p:spPr>
      </p:pic>
      <p:graphicFrame>
        <p:nvGraphicFramePr>
          <p:cNvPr id="5" name="Graphique 6"/>
          <p:cNvGraphicFramePr/>
          <p:nvPr>
            <p:extLst>
              <p:ext uri="{D42A27DB-BD31-4B8C-83A1-F6EECF244321}">
                <p14:modId xmlns:p14="http://schemas.microsoft.com/office/powerpoint/2010/main" xmlns="" val="3970054254"/>
              </p:ext>
            </p:extLst>
          </p:nvPr>
        </p:nvGraphicFramePr>
        <p:xfrm>
          <a:off x="136478" y="1266940"/>
          <a:ext cx="9007522" cy="4814371"/>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1"/>
          <p:cNvSpPr txBox="1"/>
          <p:nvPr/>
        </p:nvSpPr>
        <p:spPr>
          <a:xfrm>
            <a:off x="2499621" y="6211669"/>
            <a:ext cx="4407955" cy="646331"/>
          </a:xfrm>
          <a:prstGeom prst="rect">
            <a:avLst/>
          </a:prstGeom>
          <a:noFill/>
        </p:spPr>
        <p:txBody>
          <a:bodyPr wrap="square" rtlCol="0">
            <a:spAutoFit/>
          </a:bodyPr>
          <a:lstStyle/>
          <a:p>
            <a:pPr algn="ctr"/>
            <a:r>
              <a:rPr lang="fr-FR" b="1" dirty="0"/>
              <a:t> Courbe d’analyse granulométrique de </a:t>
            </a:r>
            <a:r>
              <a:rPr lang="fr-FR" b="1" dirty="0" smtClean="0"/>
              <a:t>sable D’ OUED</a:t>
            </a:r>
            <a:endParaRPr lang="fr-FR" dirty="0"/>
          </a:p>
          <a:p>
            <a:pPr algn="ctr"/>
            <a:endParaRPr lang="fr-FR" dirty="0"/>
          </a:p>
        </p:txBody>
      </p:sp>
      <p:sp>
        <p:nvSpPr>
          <p:cNvPr id="7" name="Titre 1"/>
          <p:cNvSpPr>
            <a:spLocks noGrp="1"/>
          </p:cNvSpPr>
          <p:nvPr>
            <p:ph type="title"/>
          </p:nvPr>
        </p:nvSpPr>
        <p:spPr>
          <a:xfrm>
            <a:off x="685800" y="142875"/>
            <a:ext cx="8001000" cy="1112838"/>
          </a:xfrm>
        </p:spPr>
        <p:txBody>
          <a:bodyPr>
            <a:normAutofit/>
          </a:bodyPr>
          <a:lstStyle/>
          <a:p>
            <a:r>
              <a:rPr sz="2600" b="1" smtClean="0"/>
              <a:t>Matériaux  matériels et essais et méthode de formulation</a:t>
            </a:r>
            <a:endParaRPr lang="fr-FR" sz="2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wipe(down)">
                                      <p:cBhvr>
                                        <p:cTn id="7" dur="2250"/>
                                        <p:tgtEl>
                                          <p:spTgt spid="5">
                                            <p:graphicEl>
                                              <a:chart seriesIdx="-3" categoryIdx="-3" bldStep="gridLegend"/>
                                            </p:graphicEl>
                                          </p:spTgt>
                                        </p:tgtEl>
                                      </p:cBhvr>
                                    </p:animEffect>
                                  </p:childTnLst>
                                </p:cTn>
                              </p:par>
                              <p:par>
                                <p:cTn id="8" presetID="24"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to="" calcmode="lin" valueType="num">
                                      <p:cBhvr>
                                        <p:cTn id="10" dur="1" fill="hold"/>
                                        <p:tgtEl>
                                          <p:spTgt spid="6"/>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5">
                                            <p:graphicEl>
                                              <a:chart seriesIdx="0" categoryIdx="-4" bldStep="series"/>
                                            </p:graphicEl>
                                          </p:spTgt>
                                        </p:tgtEl>
                                        <p:attrNameLst>
                                          <p:attrName>style.visibility</p:attrName>
                                        </p:attrNameLst>
                                      </p:cBhvr>
                                      <p:to>
                                        <p:strVal val="visible"/>
                                      </p:to>
                                    </p:set>
                                    <p:animEffect transition="in" filter="wipe(down)">
                                      <p:cBhvr>
                                        <p:cTn id="15" dur="2250"/>
                                        <p:tgtEl>
                                          <p:spTgt spid="5">
                                            <p:graphicEl>
                                              <a:chart seriesIdx="0" categoryIdx="-4" bldStep="series"/>
                                            </p:graphic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5">
                                            <p:graphicEl>
                                              <a:chart seriesIdx="1" categoryIdx="-4" bldStep="series"/>
                                            </p:graphicEl>
                                          </p:spTgt>
                                        </p:tgtEl>
                                        <p:attrNameLst>
                                          <p:attrName>style.visibility</p:attrName>
                                        </p:attrNameLst>
                                      </p:cBhvr>
                                      <p:to>
                                        <p:strVal val="visible"/>
                                      </p:to>
                                    </p:set>
                                    <p:animEffect transition="in" filter="wipe(down)">
                                      <p:cBhvr>
                                        <p:cTn id="18" dur="3000"/>
                                        <p:tgtEl>
                                          <p:spTgt spid="5">
                                            <p:graphicEl>
                                              <a:chart seriesIdx="1" categoryIdx="-4" bldStep="series"/>
                                            </p:graphic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5">
                                            <p:graphicEl>
                                              <a:chart seriesIdx="2" categoryIdx="-4" bldStep="series"/>
                                            </p:graphicEl>
                                          </p:spTgt>
                                        </p:tgtEl>
                                        <p:attrNameLst>
                                          <p:attrName>style.visibility</p:attrName>
                                        </p:attrNameLst>
                                      </p:cBhvr>
                                      <p:to>
                                        <p:strVal val="visible"/>
                                      </p:to>
                                    </p:set>
                                    <p:animEffect transition="in" filter="wipe(down)">
                                      <p:cBhvr>
                                        <p:cTn id="21" dur="2250"/>
                                        <p:tgtEl>
                                          <p:spTgt spid="5">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Chart bld="series"/>
        </p:bldSub>
      </p:bldGraphic>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nvGraphicFramePr>
        <p:xfrm>
          <a:off x="1972020" y="7711440"/>
          <a:ext cx="7414352" cy="2468880"/>
        </p:xfrm>
        <a:graphic>
          <a:graphicData uri="http://schemas.openxmlformats.org/drawingml/2006/table">
            <a:tbl>
              <a:tblPr/>
              <a:tblGrid>
                <a:gridCol w="1291580"/>
                <a:gridCol w="781473"/>
                <a:gridCol w="892689"/>
                <a:gridCol w="857099"/>
                <a:gridCol w="846719"/>
                <a:gridCol w="943106"/>
                <a:gridCol w="934208"/>
                <a:gridCol w="867478"/>
              </a:tblGrid>
              <a:tr h="520065">
                <a:tc>
                  <a:txBody>
                    <a:bodyPr/>
                    <a:lstStyle/>
                    <a:p>
                      <a:pPr indent="130810" algn="ctr" rtl="0">
                        <a:lnSpc>
                          <a:spcPct val="150000"/>
                        </a:lnSpc>
                        <a:spcAft>
                          <a:spcPts val="0"/>
                        </a:spcAft>
                      </a:pPr>
                      <a:r>
                        <a:rPr lang="fr-FR" sz="1800" b="1" dirty="0">
                          <a:latin typeface="Times New Roman"/>
                          <a:ea typeface="Times New Roman"/>
                          <a:cs typeface="Times New Roman"/>
                        </a:rPr>
                        <a:t>Hauteur (cm) </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rtl="0">
                        <a:lnSpc>
                          <a:spcPct val="150000"/>
                        </a:lnSpc>
                        <a:spcAft>
                          <a:spcPts val="0"/>
                        </a:spcAft>
                      </a:pPr>
                      <a:r>
                        <a:rPr lang="fr-FR" sz="1800" b="1" dirty="0">
                          <a:latin typeface="Times New Roman"/>
                          <a:ea typeface="Times New Roman"/>
                          <a:cs typeface="Times New Roman"/>
                        </a:rPr>
                        <a:t>h</a:t>
                      </a:r>
                      <a:r>
                        <a:rPr lang="fr-FR" sz="1800" b="1" baseline="-25000" dirty="0">
                          <a:latin typeface="Times New Roman"/>
                          <a:ea typeface="Times New Roman"/>
                          <a:cs typeface="Times New Roman"/>
                        </a:rPr>
                        <a:t>1</a:t>
                      </a:r>
                      <a:endParaRPr lang="fr-FR" sz="1800" b="1" dirty="0">
                        <a:latin typeface="Times New Roman"/>
                        <a:ea typeface="Times New Roman"/>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rtl="0">
                        <a:lnSpc>
                          <a:spcPct val="150000"/>
                        </a:lnSpc>
                        <a:spcAft>
                          <a:spcPts val="0"/>
                        </a:spcAft>
                      </a:pPr>
                      <a:r>
                        <a:rPr lang="fr-FR" sz="1800" b="1" dirty="0">
                          <a:latin typeface="Times New Roman"/>
                          <a:ea typeface="Times New Roman"/>
                          <a:cs typeface="Times New Roman"/>
                        </a:rPr>
                        <a:t>h</a:t>
                      </a:r>
                      <a:r>
                        <a:rPr lang="fr-FR" sz="1800" b="1" baseline="-25000" dirty="0">
                          <a:latin typeface="Times New Roman"/>
                          <a:ea typeface="Times New Roman"/>
                          <a:cs typeface="Times New Roman"/>
                        </a:rPr>
                        <a:t>2</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95885" algn="ctr" rtl="0">
                        <a:lnSpc>
                          <a:spcPct val="150000"/>
                        </a:lnSpc>
                        <a:spcAft>
                          <a:spcPts val="0"/>
                        </a:spcAft>
                      </a:pPr>
                      <a:r>
                        <a:rPr lang="fr-FR" sz="1800" b="1" dirty="0">
                          <a:latin typeface="Times New Roman"/>
                          <a:ea typeface="Times New Roman"/>
                          <a:cs typeface="Times New Roman"/>
                        </a:rPr>
                        <a:t>E</a:t>
                      </a:r>
                      <a:r>
                        <a:rPr lang="fr-FR" sz="1800" b="1" baseline="-25000" dirty="0">
                          <a:latin typeface="Times New Roman"/>
                          <a:ea typeface="Times New Roman"/>
                          <a:cs typeface="Times New Roman"/>
                        </a:rPr>
                        <a:t>SV </a:t>
                      </a:r>
                      <a:r>
                        <a:rPr lang="fr-FR" sz="1800" b="1" dirty="0">
                          <a:latin typeface="Times New Roman"/>
                          <a:ea typeface="Times New Roman"/>
                          <a:cs typeface="Times New Roman"/>
                        </a:rPr>
                        <a:t>(%)</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66675" algn="ctr" rtl="0">
                        <a:lnSpc>
                          <a:spcPct val="150000"/>
                        </a:lnSpc>
                        <a:spcAft>
                          <a:spcPts val="0"/>
                        </a:spcAft>
                      </a:pPr>
                      <a:r>
                        <a:rPr lang="fr-FR" sz="1800" b="1" dirty="0">
                          <a:latin typeface="Times New Roman"/>
                          <a:ea typeface="Times New Roman"/>
                          <a:cs typeface="Times New Roman"/>
                        </a:rPr>
                        <a:t>E</a:t>
                      </a:r>
                      <a:r>
                        <a:rPr lang="fr-FR" sz="1800" b="1" baseline="-25000" dirty="0">
                          <a:latin typeface="Times New Roman"/>
                          <a:ea typeface="Times New Roman"/>
                          <a:cs typeface="Times New Roman"/>
                        </a:rPr>
                        <a:t>SVmoy</a:t>
                      </a:r>
                      <a:r>
                        <a:rPr lang="fr-FR" sz="1800" b="1" dirty="0">
                          <a:latin typeface="Times New Roman"/>
                          <a:ea typeface="Times New Roman"/>
                          <a:cs typeface="Times New Roman"/>
                        </a:rPr>
                        <a:t> (%)</a:t>
                      </a:r>
                      <a:endParaRPr lang="fr-FR" sz="1800" b="1" dirty="0">
                        <a:latin typeface="Times New Roman"/>
                        <a:ea typeface="Times New Roman"/>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rtl="1">
                        <a:lnSpc>
                          <a:spcPct val="150000"/>
                        </a:lnSpc>
                        <a:spcBef>
                          <a:spcPts val="1200"/>
                        </a:spcBef>
                        <a:spcAft>
                          <a:spcPts val="600"/>
                        </a:spcAft>
                      </a:pPr>
                      <a:r>
                        <a:rPr lang="fr-FR" sz="1800" b="1" dirty="0">
                          <a:latin typeface="Times New Roman"/>
                          <a:ea typeface="Times New Roman"/>
                          <a:cs typeface="Times New Roman"/>
                        </a:rPr>
                        <a:t>h’</a:t>
                      </a:r>
                      <a:r>
                        <a:rPr lang="fr-FR" sz="1800" b="1" baseline="-25000" dirty="0">
                          <a:latin typeface="Times New Roman"/>
                          <a:ea typeface="Times New Roman"/>
                          <a:cs typeface="Times New Roman"/>
                        </a:rPr>
                        <a:t>2</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5875" algn="ctr" rtl="0">
                        <a:lnSpc>
                          <a:spcPct val="150000"/>
                        </a:lnSpc>
                        <a:spcAft>
                          <a:spcPts val="0"/>
                        </a:spcAft>
                      </a:pPr>
                      <a:r>
                        <a:rPr lang="fr-FR" sz="1800" b="1" dirty="0">
                          <a:latin typeface="Times New Roman"/>
                          <a:ea typeface="Times New Roman"/>
                          <a:cs typeface="Times New Roman"/>
                        </a:rPr>
                        <a:t>E</a:t>
                      </a:r>
                      <a:r>
                        <a:rPr lang="fr-FR" sz="1800" b="1" baseline="-25000" dirty="0">
                          <a:latin typeface="Times New Roman"/>
                          <a:ea typeface="Times New Roman"/>
                          <a:cs typeface="Times New Roman"/>
                        </a:rPr>
                        <a:t>SP</a:t>
                      </a:r>
                      <a:r>
                        <a:rPr lang="fr-FR" sz="1800" b="1" dirty="0">
                          <a:latin typeface="Times New Roman"/>
                          <a:ea typeface="Times New Roman"/>
                          <a:cs typeface="Times New Roman"/>
                        </a:rPr>
                        <a:t>(%)</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45720" algn="ctr" rtl="0">
                        <a:lnSpc>
                          <a:spcPct val="150000"/>
                        </a:lnSpc>
                        <a:spcAft>
                          <a:spcPts val="0"/>
                        </a:spcAft>
                      </a:pPr>
                      <a:r>
                        <a:rPr lang="fr-FR" sz="1800" b="1" dirty="0">
                          <a:latin typeface="Times New Roman"/>
                          <a:ea typeface="Times New Roman"/>
                          <a:cs typeface="Times New Roman"/>
                        </a:rPr>
                        <a:t>E</a:t>
                      </a:r>
                      <a:r>
                        <a:rPr lang="fr-FR" sz="1800" b="1" baseline="-25000" dirty="0">
                          <a:latin typeface="Times New Roman"/>
                          <a:ea typeface="Times New Roman"/>
                          <a:cs typeface="Times New Roman"/>
                        </a:rPr>
                        <a:t>SPmoy</a:t>
                      </a:r>
                      <a:r>
                        <a:rPr lang="fr-FR" sz="1800" b="1" dirty="0">
                          <a:latin typeface="Times New Roman"/>
                          <a:ea typeface="Times New Roman"/>
                          <a:cs typeface="Times New Roman"/>
                        </a:rPr>
                        <a:t> (%)</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r>
              <a:tr h="346710">
                <a:tc>
                  <a:txBody>
                    <a:bodyPr/>
                    <a:lstStyle/>
                    <a:p>
                      <a:pPr algn="ctr" rtl="0">
                        <a:lnSpc>
                          <a:spcPct val="150000"/>
                        </a:lnSpc>
                        <a:spcAft>
                          <a:spcPts val="0"/>
                        </a:spcAft>
                      </a:pPr>
                      <a:r>
                        <a:rPr lang="fr-FR" sz="1800" b="1">
                          <a:latin typeface="Times New Roman"/>
                          <a:ea typeface="Times New Roman"/>
                          <a:cs typeface="Times New Roman"/>
                        </a:rPr>
                        <a:t>Echantillon (1)</a:t>
                      </a:r>
                      <a:endParaRPr lang="fr-FR" sz="18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11125" algn="ctr" rtl="0">
                        <a:lnSpc>
                          <a:spcPct val="150000"/>
                        </a:lnSpc>
                        <a:spcBef>
                          <a:spcPts val="600"/>
                        </a:spcBef>
                        <a:spcAft>
                          <a:spcPts val="0"/>
                        </a:spcAft>
                      </a:pPr>
                      <a:r>
                        <a:rPr lang="fr-FR" sz="1800" b="1" dirty="0">
                          <a:latin typeface="Times New Roman"/>
                          <a:ea typeface="Times New Roman"/>
                          <a:cs typeface="Times New Roman"/>
                        </a:rPr>
                        <a:t>10.10</a:t>
                      </a:r>
                      <a:endParaRPr lang="fr-FR" sz="1800" b="1" dirty="0">
                        <a:latin typeface="Times New Roman"/>
                        <a:ea typeface="Times New Roman"/>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indent="180340" algn="ctr" rtl="0">
                        <a:lnSpc>
                          <a:spcPct val="150000"/>
                        </a:lnSpc>
                        <a:spcBef>
                          <a:spcPts val="600"/>
                        </a:spcBef>
                        <a:spcAft>
                          <a:spcPts val="0"/>
                        </a:spcAft>
                      </a:pPr>
                      <a:r>
                        <a:rPr lang="fr-FR" sz="1800" b="1" dirty="0">
                          <a:latin typeface="Times New Roman"/>
                          <a:ea typeface="Times New Roman"/>
                          <a:cs typeface="Times New Roman"/>
                        </a:rPr>
                        <a:t>8.50</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indent="41910" algn="ctr" rtl="0">
                        <a:lnSpc>
                          <a:spcPct val="150000"/>
                        </a:lnSpc>
                        <a:spcBef>
                          <a:spcPts val="600"/>
                        </a:spcBef>
                        <a:spcAft>
                          <a:spcPts val="0"/>
                        </a:spcAft>
                      </a:pPr>
                      <a:r>
                        <a:rPr lang="fr-FR" sz="1800" b="1" dirty="0">
                          <a:latin typeface="Times New Roman"/>
                          <a:ea typeface="Times New Roman"/>
                          <a:cs typeface="Times New Roman"/>
                        </a:rPr>
                        <a:t>84.15</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rowSpan="2">
                  <a:txBody>
                    <a:bodyPr/>
                    <a:lstStyle/>
                    <a:p>
                      <a:pPr indent="41275" algn="ctr" rtl="1">
                        <a:lnSpc>
                          <a:spcPct val="150000"/>
                        </a:lnSpc>
                        <a:spcAft>
                          <a:spcPts val="0"/>
                        </a:spcAft>
                      </a:pPr>
                      <a:r>
                        <a:rPr lang="fr-FR" sz="1800" b="1" dirty="0">
                          <a:latin typeface="Times New Roman"/>
                          <a:ea typeface="Times New Roman"/>
                          <a:cs typeface="Times New Roman"/>
                        </a:rPr>
                        <a:t>83.35</a:t>
                      </a:r>
                      <a:endParaRPr lang="fr-FR" sz="1800" b="1" dirty="0">
                        <a:latin typeface="Times New Roman"/>
                        <a:ea typeface="Times New Roman"/>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indent="180340" algn="ctr" rtl="1">
                        <a:lnSpc>
                          <a:spcPct val="150000"/>
                        </a:lnSpc>
                        <a:spcBef>
                          <a:spcPts val="600"/>
                        </a:spcBef>
                        <a:spcAft>
                          <a:spcPts val="0"/>
                        </a:spcAft>
                      </a:pPr>
                      <a:r>
                        <a:rPr lang="fr-FR" sz="1800" b="1" dirty="0">
                          <a:latin typeface="Times New Roman"/>
                          <a:ea typeface="Times New Roman"/>
                          <a:cs typeface="Times New Roman"/>
                        </a:rPr>
                        <a:t>8.20</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indent="180340" algn="ctr" rtl="1">
                        <a:lnSpc>
                          <a:spcPct val="150000"/>
                        </a:lnSpc>
                        <a:spcBef>
                          <a:spcPts val="600"/>
                        </a:spcBef>
                        <a:spcAft>
                          <a:spcPts val="0"/>
                        </a:spcAft>
                      </a:pPr>
                      <a:r>
                        <a:rPr lang="fr-FR" sz="1800" b="1" dirty="0">
                          <a:latin typeface="Times New Roman"/>
                          <a:ea typeface="Times New Roman"/>
                          <a:cs typeface="Times New Roman"/>
                        </a:rPr>
                        <a:t>81.18</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rowSpan="2">
                  <a:txBody>
                    <a:bodyPr/>
                    <a:lstStyle/>
                    <a:p>
                      <a:pPr indent="180340" algn="l" rtl="0">
                        <a:lnSpc>
                          <a:spcPct val="150000"/>
                        </a:lnSpc>
                        <a:spcBef>
                          <a:spcPts val="600"/>
                        </a:spcBef>
                        <a:spcAft>
                          <a:spcPts val="600"/>
                        </a:spcAft>
                      </a:pPr>
                      <a:endParaRPr lang="fr-FR" sz="1800" b="1" dirty="0">
                        <a:latin typeface="Times New Roman"/>
                        <a:ea typeface="Times New Roman"/>
                      </a:endParaRPr>
                    </a:p>
                    <a:p>
                      <a:pPr indent="57785" algn="ctr" rtl="0">
                        <a:lnSpc>
                          <a:spcPct val="150000"/>
                        </a:lnSpc>
                        <a:spcAft>
                          <a:spcPts val="0"/>
                        </a:spcAft>
                      </a:pPr>
                      <a:r>
                        <a:rPr lang="fr-FR" sz="1800" b="1" dirty="0">
                          <a:latin typeface="Times New Roman"/>
                          <a:ea typeface="Times New Roman"/>
                          <a:cs typeface="Times New Roman"/>
                        </a:rPr>
                        <a:t>78.89</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346710">
                <a:tc>
                  <a:txBody>
                    <a:bodyPr/>
                    <a:lstStyle/>
                    <a:p>
                      <a:pPr indent="-48895" algn="ctr" rtl="0">
                        <a:lnSpc>
                          <a:spcPct val="150000"/>
                        </a:lnSpc>
                        <a:spcAft>
                          <a:spcPts val="0"/>
                        </a:spcAft>
                      </a:pPr>
                      <a:r>
                        <a:rPr lang="fr-FR" sz="1800" b="1">
                          <a:latin typeface="Times New Roman"/>
                          <a:ea typeface="Times New Roman"/>
                          <a:cs typeface="Times New Roman"/>
                        </a:rPr>
                        <a:t>Echantillon (2)</a:t>
                      </a:r>
                      <a:endParaRPr lang="fr-FR" sz="18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11125" algn="ctr" rtl="0">
                        <a:lnSpc>
                          <a:spcPct val="150000"/>
                        </a:lnSpc>
                        <a:spcBef>
                          <a:spcPts val="600"/>
                        </a:spcBef>
                        <a:spcAft>
                          <a:spcPts val="0"/>
                        </a:spcAft>
                      </a:pPr>
                      <a:r>
                        <a:rPr lang="fr-FR" sz="1800" b="1">
                          <a:latin typeface="Times New Roman"/>
                          <a:ea typeface="Times New Roman"/>
                          <a:cs typeface="Times New Roman"/>
                        </a:rPr>
                        <a:t>10.90</a:t>
                      </a:r>
                      <a:endParaRPr lang="fr-FR" sz="1800" b="1">
                        <a:latin typeface="Times New Roman"/>
                        <a:ea typeface="Times New Roman"/>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indent="180340" algn="ctr" rtl="0">
                        <a:lnSpc>
                          <a:spcPct val="150000"/>
                        </a:lnSpc>
                        <a:spcBef>
                          <a:spcPts val="600"/>
                        </a:spcBef>
                        <a:spcAft>
                          <a:spcPts val="0"/>
                        </a:spcAft>
                      </a:pPr>
                      <a:r>
                        <a:rPr lang="fr-FR" sz="1800" b="1">
                          <a:latin typeface="Times New Roman"/>
                          <a:ea typeface="Times New Roman"/>
                          <a:cs typeface="Times New Roman"/>
                        </a:rPr>
                        <a:t>09</a:t>
                      </a:r>
                      <a:endParaRPr lang="fr-FR" sz="18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indent="41910" algn="ctr" rtl="0">
                        <a:lnSpc>
                          <a:spcPct val="150000"/>
                        </a:lnSpc>
                        <a:spcBef>
                          <a:spcPts val="600"/>
                        </a:spcBef>
                        <a:spcAft>
                          <a:spcPts val="0"/>
                        </a:spcAft>
                      </a:pPr>
                      <a:r>
                        <a:rPr lang="fr-FR" sz="1800" b="1" dirty="0">
                          <a:latin typeface="Times New Roman"/>
                          <a:ea typeface="Times New Roman"/>
                          <a:cs typeface="Times New Roman"/>
                        </a:rPr>
                        <a:t>82.56</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vMerge="1">
                  <a:txBody>
                    <a:bodyPr/>
                    <a:lstStyle/>
                    <a:p>
                      <a:endParaRPr lang="fr-FR"/>
                    </a:p>
                  </a:txBody>
                  <a:tcPr/>
                </a:tc>
                <a:tc>
                  <a:txBody>
                    <a:bodyPr/>
                    <a:lstStyle/>
                    <a:p>
                      <a:pPr indent="180340" algn="ctr" rtl="1">
                        <a:lnSpc>
                          <a:spcPct val="150000"/>
                        </a:lnSpc>
                        <a:spcBef>
                          <a:spcPts val="600"/>
                        </a:spcBef>
                        <a:spcAft>
                          <a:spcPts val="0"/>
                        </a:spcAft>
                      </a:pPr>
                      <a:r>
                        <a:rPr lang="fr-FR" sz="1800" b="1" dirty="0">
                          <a:latin typeface="Times New Roman"/>
                          <a:ea typeface="Times New Roman"/>
                          <a:cs typeface="Times New Roman"/>
                        </a:rPr>
                        <a:t>8.35</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a:txBody>
                    <a:bodyPr/>
                    <a:lstStyle/>
                    <a:p>
                      <a:pPr indent="180340" algn="ctr" rtl="1">
                        <a:lnSpc>
                          <a:spcPct val="150000"/>
                        </a:lnSpc>
                        <a:spcBef>
                          <a:spcPts val="600"/>
                        </a:spcBef>
                        <a:spcAft>
                          <a:spcPts val="0"/>
                        </a:spcAft>
                      </a:pPr>
                      <a:r>
                        <a:rPr lang="fr-FR" sz="1800" b="1" dirty="0">
                          <a:latin typeface="Times New Roman"/>
                          <a:ea typeface="Times New Roman"/>
                          <a:cs typeface="Times New Roman"/>
                        </a:rPr>
                        <a:t>76.60</a:t>
                      </a:r>
                      <a:endParaRPr lang="fr-FR"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c vMerge="1">
                  <a:txBody>
                    <a:bodyPr/>
                    <a:lstStyle/>
                    <a:p>
                      <a:endParaRPr lang="fr-FR"/>
                    </a:p>
                  </a:txBody>
                  <a:tcPr/>
                </a:tc>
              </a:tr>
            </a:tbl>
          </a:graphicData>
        </a:graphic>
      </p:graphicFrame>
      <p:sp>
        <p:nvSpPr>
          <p:cNvPr id="116737" name="Accolade fermante 17"/>
          <p:cNvSpPr>
            <a:spLocks/>
          </p:cNvSpPr>
          <p:nvPr/>
        </p:nvSpPr>
        <p:spPr bwMode="auto">
          <a:xfrm>
            <a:off x="3062001" y="5663419"/>
            <a:ext cx="134938" cy="573087"/>
          </a:xfrm>
          <a:prstGeom prst="rightBrace">
            <a:avLst>
              <a:gd name="adj1" fmla="val 8317"/>
              <a:gd name="adj2" fmla="val 50000"/>
            </a:avLst>
          </a:prstGeom>
          <a:noFill/>
          <a:ln w="1905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fr-FR"/>
          </a:p>
        </p:txBody>
      </p:sp>
      <p:sp>
        <p:nvSpPr>
          <p:cNvPr id="116738" name="Rectangle 20"/>
          <p:cNvSpPr>
            <a:spLocks/>
          </p:cNvSpPr>
          <p:nvPr/>
        </p:nvSpPr>
        <p:spPr bwMode="auto">
          <a:xfrm>
            <a:off x="3371946" y="5523372"/>
            <a:ext cx="5595937" cy="730250"/>
          </a:xfrm>
          <a:prstGeom prst="rect">
            <a:avLst/>
          </a:prstGeom>
          <a:no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Sable propre à faible pourcentage de farine</a:t>
            </a:r>
            <a:endParaRPr kumimoji="0" lang="fr-FR"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argileux convient parfaitement pour des bétons de haute qualité</a:t>
            </a:r>
            <a:r>
              <a:rPr kumimoji="0" lang="fr-FR"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6739"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16741" name="Rectangle 5"/>
          <p:cNvSpPr>
            <a:spLocks noChangeArrowheads="1"/>
          </p:cNvSpPr>
          <p:nvPr/>
        </p:nvSpPr>
        <p:spPr bwMode="auto">
          <a:xfrm>
            <a:off x="774700" y="5366209"/>
            <a:ext cx="2098651" cy="89255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180975" algn="l" defTabSz="914400" rtl="0" eaLnBrk="1" fontAlgn="base" latinLnBrk="0" hangingPunct="1">
              <a:lnSpc>
                <a:spcPct val="100000"/>
              </a:lnSpc>
              <a:spcBef>
                <a:spcPct val="0"/>
              </a:spcBef>
              <a:spcAft>
                <a:spcPct val="0"/>
              </a:spcAft>
              <a:buClrTx/>
              <a:buSzTx/>
              <a:buFontTx/>
              <a:buNone/>
              <a:tabLst/>
            </a:pPr>
            <a:endParaRPr kumimoji="0" lang="fr-FR"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180975" algn="l" defTabSz="914400" rtl="0" eaLnBrk="0" fontAlgn="base" latinLnBrk="0" hangingPunct="0">
              <a:lnSpc>
                <a:spcPct val="10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a:t>
            </a:r>
            <a:r>
              <a:rPr kumimoji="0" lang="fr-FR" sz="20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SV</a:t>
            </a: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=83.355 (%)</a:t>
            </a:r>
            <a:endParaRPr kumimoji="0" lang="fr-FR"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80975" algn="l" defTabSz="914400" rtl="0" eaLnBrk="0" fontAlgn="base" latinLnBrk="0" hangingPunct="0">
              <a:lnSpc>
                <a:spcPct val="10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a:t>
            </a:r>
            <a:r>
              <a:rPr kumimoji="0" lang="fr-FR" sz="20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SP</a:t>
            </a: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78.89(%)</a:t>
            </a:r>
            <a:endParaRPr kumimoji="0" lang="fr-FR"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11" name="Tableau 10"/>
          <p:cNvGraphicFramePr>
            <a:graphicFrameLocks noGrp="1"/>
          </p:cNvGraphicFramePr>
          <p:nvPr/>
        </p:nvGraphicFramePr>
        <p:xfrm>
          <a:off x="-5642454" y="7486651"/>
          <a:ext cx="4480404" cy="5030687"/>
        </p:xfrm>
        <a:graphic>
          <a:graphicData uri="http://schemas.openxmlformats.org/drawingml/2006/table">
            <a:tbl>
              <a:tblPr/>
              <a:tblGrid>
                <a:gridCol w="2423004"/>
                <a:gridCol w="2057400"/>
              </a:tblGrid>
              <a:tr h="235215">
                <a:tc>
                  <a:txBody>
                    <a:bodyPr/>
                    <a:lstStyle/>
                    <a:p>
                      <a:pPr indent="180340" algn="ctr" rtl="1">
                        <a:lnSpc>
                          <a:spcPct val="150000"/>
                        </a:lnSpc>
                        <a:spcAft>
                          <a:spcPts val="0"/>
                        </a:spcAft>
                      </a:pPr>
                      <a:r>
                        <a:rPr lang="fr-FR" sz="1600" b="1" dirty="0">
                          <a:latin typeface="Times New Roman"/>
                          <a:ea typeface="Times New Roman"/>
                          <a:cs typeface="Times New Roman"/>
                        </a:rPr>
                        <a:t>Propriété</a:t>
                      </a:r>
                      <a:endParaRPr lang="fr-FR" sz="1600" b="1" dirty="0">
                        <a:latin typeface="Times New Roman"/>
                        <a:ea typeface="Times New Roman"/>
                      </a:endParaRPr>
                    </a:p>
                  </a:txBody>
                  <a:tcPr marL="58804" marR="58804"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rtl="1">
                        <a:lnSpc>
                          <a:spcPct val="150000"/>
                        </a:lnSpc>
                        <a:spcAft>
                          <a:spcPts val="0"/>
                        </a:spcAft>
                      </a:pPr>
                      <a:r>
                        <a:rPr lang="fr-FR" sz="1600" b="1" dirty="0">
                          <a:latin typeface="Times New Roman"/>
                          <a:ea typeface="Times New Roman"/>
                          <a:cs typeface="Times New Roman"/>
                        </a:rPr>
                        <a:t>Valeurs</a:t>
                      </a:r>
                      <a:endParaRPr lang="fr-FR" sz="1600" b="1" dirty="0">
                        <a:latin typeface="Times New Roman"/>
                        <a:ea typeface="Times New Roman"/>
                      </a:endParaRPr>
                    </a:p>
                  </a:txBody>
                  <a:tcPr marL="58804" marR="58804"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r>
              <a:tr h="705646">
                <a:tc>
                  <a:txBody>
                    <a:bodyPr/>
                    <a:lstStyle/>
                    <a:p>
                      <a:pPr marL="457200" indent="180340" algn="l" rtl="0">
                        <a:lnSpc>
                          <a:spcPct val="150000"/>
                        </a:lnSpc>
                        <a:spcAft>
                          <a:spcPts val="600"/>
                        </a:spcAft>
                      </a:pPr>
                      <a:r>
                        <a:rPr lang="fr-FR" sz="1600" b="1" dirty="0">
                          <a:latin typeface="Times New Roman"/>
                          <a:ea typeface="Times New Roman"/>
                          <a:cs typeface="Times New Roman"/>
                        </a:rPr>
                        <a:t>Provenance</a:t>
                      </a:r>
                      <a:endParaRPr lang="fr-FR" sz="1600" b="1" dirty="0">
                        <a:latin typeface="Times New Roman"/>
                        <a:ea typeface="Times New Roman"/>
                      </a:endParaRPr>
                    </a:p>
                  </a:txBody>
                  <a:tcPr marL="58804" marR="58804"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6350" algn="ctr" rtl="1">
                        <a:lnSpc>
                          <a:spcPct val="150000"/>
                        </a:lnSpc>
                        <a:spcAft>
                          <a:spcPts val="600"/>
                        </a:spcAft>
                      </a:pPr>
                      <a:r>
                        <a:rPr lang="fr-FR" sz="1600" b="1" dirty="0">
                          <a:latin typeface="Times New Roman"/>
                          <a:ea typeface="Times New Roman"/>
                          <a:cs typeface="Times New Roman"/>
                        </a:rPr>
                        <a:t>OUED SOUF</a:t>
                      </a:r>
                      <a:endParaRPr lang="fr-FR" sz="1600" b="1" dirty="0">
                        <a:latin typeface="Times New Roman"/>
                        <a:ea typeface="Times New Roman"/>
                      </a:endParaRPr>
                    </a:p>
                  </a:txBody>
                  <a:tcPr marL="58804" marR="58804"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401158">
                <a:tc>
                  <a:txBody>
                    <a:bodyPr/>
                    <a:lstStyle/>
                    <a:p>
                      <a:pPr indent="180340" algn="ctr" rtl="1">
                        <a:lnSpc>
                          <a:spcPct val="150000"/>
                        </a:lnSpc>
                        <a:spcAft>
                          <a:spcPts val="600"/>
                        </a:spcAft>
                      </a:pPr>
                      <a:r>
                        <a:rPr lang="fr-FR" sz="1600" b="1" dirty="0">
                          <a:latin typeface="Times New Roman"/>
                          <a:ea typeface="Times New Roman"/>
                          <a:cs typeface="Times New Roman"/>
                        </a:rPr>
                        <a:t>Classe</a:t>
                      </a:r>
                      <a:endParaRPr lang="fr-FR" sz="1600" b="1" dirty="0">
                        <a:latin typeface="Times New Roman"/>
                        <a:ea typeface="Times New Roman"/>
                      </a:endParaRPr>
                    </a:p>
                  </a:txBody>
                  <a:tcPr marL="58804" marR="58804"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55245" algn="ctr" rtl="0">
                        <a:lnSpc>
                          <a:spcPct val="150000"/>
                        </a:lnSpc>
                        <a:spcAft>
                          <a:spcPts val="600"/>
                        </a:spcAft>
                      </a:pPr>
                      <a:r>
                        <a:rPr lang="fr-FR" sz="1600" b="1" dirty="0">
                          <a:latin typeface="Times New Roman"/>
                          <a:ea typeface="Times New Roman"/>
                          <a:cs typeface="Times New Roman"/>
                        </a:rPr>
                        <a:t>0/5</a:t>
                      </a:r>
                      <a:endParaRPr lang="fr-FR" sz="1600" b="1" dirty="0">
                        <a:latin typeface="Times New Roman"/>
                        <a:ea typeface="Times New Roman"/>
                      </a:endParaRPr>
                    </a:p>
                  </a:txBody>
                  <a:tcPr marL="58804" marR="58804"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819150">
                <a:tc>
                  <a:txBody>
                    <a:bodyPr/>
                    <a:lstStyle/>
                    <a:p>
                      <a:pPr indent="180340" algn="ctr" rtl="0">
                        <a:lnSpc>
                          <a:spcPct val="150000"/>
                        </a:lnSpc>
                        <a:spcAft>
                          <a:spcPts val="600"/>
                        </a:spcAft>
                      </a:pPr>
                      <a:r>
                        <a:rPr lang="fr-FR" sz="1600" b="1" dirty="0">
                          <a:latin typeface="Times New Roman"/>
                          <a:ea typeface="Times New Roman"/>
                          <a:cs typeface="Times New Roman"/>
                        </a:rPr>
                        <a:t>Masse volumique apparente (kg/m</a:t>
                      </a:r>
                      <a:r>
                        <a:rPr lang="fr-FR" sz="1600" b="1" baseline="30000" dirty="0">
                          <a:latin typeface="Times New Roman"/>
                          <a:ea typeface="Times New Roman"/>
                          <a:cs typeface="Times New Roman"/>
                        </a:rPr>
                        <a:t>3</a:t>
                      </a:r>
                      <a:r>
                        <a:rPr lang="fr-FR" sz="1600" b="1" dirty="0">
                          <a:latin typeface="Times New Roman"/>
                          <a:ea typeface="Times New Roman"/>
                          <a:cs typeface="Times New Roman"/>
                        </a:rPr>
                        <a:t>)</a:t>
                      </a:r>
                      <a:endParaRPr lang="fr-FR" sz="1600" b="1" dirty="0">
                        <a:latin typeface="Times New Roman"/>
                        <a:ea typeface="Times New Roman"/>
                      </a:endParaRPr>
                    </a:p>
                  </a:txBody>
                  <a:tcPr marL="58804" marR="58804"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marL="457200" indent="55245" algn="ctr" rtl="0">
                        <a:lnSpc>
                          <a:spcPct val="150000"/>
                        </a:lnSpc>
                        <a:spcAft>
                          <a:spcPts val="600"/>
                        </a:spcAft>
                      </a:pPr>
                      <a:r>
                        <a:rPr lang="fr-FR" sz="1600" b="1" dirty="0">
                          <a:latin typeface="Times New Roman"/>
                          <a:ea typeface="Times New Roman"/>
                          <a:cs typeface="Times New Roman"/>
                        </a:rPr>
                        <a:t>01.59 </a:t>
                      </a:r>
                      <a:endParaRPr lang="fr-FR" sz="1600" b="1" dirty="0">
                        <a:latin typeface="Times New Roman"/>
                        <a:ea typeface="Times New Roman"/>
                      </a:endParaRPr>
                    </a:p>
                  </a:txBody>
                  <a:tcPr marL="58804" marR="58804"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857250">
                <a:tc>
                  <a:txBody>
                    <a:bodyPr/>
                    <a:lstStyle/>
                    <a:p>
                      <a:pPr indent="180340" algn="ctr" rtl="0">
                        <a:lnSpc>
                          <a:spcPct val="150000"/>
                        </a:lnSpc>
                        <a:spcAft>
                          <a:spcPts val="600"/>
                        </a:spcAft>
                      </a:pPr>
                      <a:r>
                        <a:rPr lang="fr-FR" sz="1600" b="1" dirty="0">
                          <a:latin typeface="Times New Roman"/>
                          <a:ea typeface="Times New Roman"/>
                          <a:cs typeface="Times New Roman"/>
                        </a:rPr>
                        <a:t>Masse volumique</a:t>
                      </a:r>
                      <a:endParaRPr lang="fr-FR" sz="1600" b="1" dirty="0">
                        <a:latin typeface="Times New Roman"/>
                        <a:ea typeface="Times New Roman"/>
                      </a:endParaRPr>
                    </a:p>
                    <a:p>
                      <a:pPr marL="457200" indent="180340" algn="ctr" rtl="0">
                        <a:lnSpc>
                          <a:spcPct val="150000"/>
                        </a:lnSpc>
                        <a:spcAft>
                          <a:spcPts val="600"/>
                        </a:spcAft>
                      </a:pPr>
                      <a:r>
                        <a:rPr lang="fr-FR" sz="1600" b="1" dirty="0">
                          <a:latin typeface="Times New Roman"/>
                          <a:ea typeface="Times New Roman"/>
                          <a:cs typeface="Times New Roman"/>
                        </a:rPr>
                        <a:t>Absolue (kg/m</a:t>
                      </a:r>
                      <a:r>
                        <a:rPr lang="fr-FR" sz="1600" b="1" baseline="30000" dirty="0">
                          <a:latin typeface="Times New Roman"/>
                          <a:ea typeface="Times New Roman"/>
                          <a:cs typeface="Times New Roman"/>
                        </a:rPr>
                        <a:t>3</a:t>
                      </a:r>
                      <a:r>
                        <a:rPr lang="fr-FR" sz="1600" b="1" dirty="0">
                          <a:latin typeface="Times New Roman"/>
                          <a:ea typeface="Times New Roman"/>
                          <a:cs typeface="Times New Roman"/>
                        </a:rPr>
                        <a:t>)</a:t>
                      </a:r>
                      <a:endParaRPr lang="fr-FR" sz="1600" b="1" dirty="0">
                        <a:latin typeface="Times New Roman"/>
                        <a:ea typeface="Times New Roman"/>
                      </a:endParaRPr>
                    </a:p>
                  </a:txBody>
                  <a:tcPr marL="58804" marR="58804"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marL="457200" indent="55245" algn="ctr" rtl="0">
                        <a:lnSpc>
                          <a:spcPct val="150000"/>
                        </a:lnSpc>
                        <a:spcAft>
                          <a:spcPts val="600"/>
                        </a:spcAft>
                      </a:pPr>
                      <a:r>
                        <a:rPr lang="fr-FR" sz="1600" b="1" dirty="0">
                          <a:latin typeface="Times New Roman"/>
                          <a:ea typeface="Times New Roman"/>
                          <a:cs typeface="Times New Roman"/>
                        </a:rPr>
                        <a:t>02.61 </a:t>
                      </a:r>
                      <a:endParaRPr lang="fr-FR" sz="1600" b="1" dirty="0">
                        <a:latin typeface="Times New Roman"/>
                        <a:ea typeface="Times New Roman"/>
                      </a:endParaRPr>
                    </a:p>
                  </a:txBody>
                  <a:tcPr marL="58804" marR="58804"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705646">
                <a:tc>
                  <a:txBody>
                    <a:bodyPr/>
                    <a:lstStyle/>
                    <a:p>
                      <a:pPr marL="457200" indent="180340" algn="l" rtl="0">
                        <a:lnSpc>
                          <a:spcPct val="150000"/>
                        </a:lnSpc>
                        <a:spcAft>
                          <a:spcPts val="600"/>
                        </a:spcAft>
                      </a:pPr>
                      <a:r>
                        <a:rPr lang="fr-FR" sz="1600" b="1" dirty="0">
                          <a:latin typeface="Times New Roman"/>
                          <a:ea typeface="Times New Roman"/>
                          <a:cs typeface="Times New Roman"/>
                        </a:rPr>
                        <a:t>Compacité %</a:t>
                      </a:r>
                      <a:endParaRPr lang="fr-FR" sz="1600" b="1" dirty="0">
                        <a:latin typeface="Times New Roman"/>
                        <a:ea typeface="Times New Roman"/>
                      </a:endParaRPr>
                    </a:p>
                  </a:txBody>
                  <a:tcPr marL="58804" marR="58804"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marL="457200" indent="55245" algn="ctr" rtl="0">
                        <a:lnSpc>
                          <a:spcPct val="150000"/>
                        </a:lnSpc>
                        <a:spcAft>
                          <a:spcPts val="600"/>
                        </a:spcAft>
                      </a:pPr>
                      <a:r>
                        <a:rPr lang="fr-FR" sz="1600" b="1" dirty="0">
                          <a:latin typeface="Times New Roman"/>
                          <a:ea typeface="Times New Roman"/>
                          <a:cs typeface="Times New Roman"/>
                        </a:rPr>
                        <a:t>61.00</a:t>
                      </a:r>
                      <a:endParaRPr lang="fr-FR" sz="1600" b="1" dirty="0">
                        <a:latin typeface="Times New Roman"/>
                        <a:ea typeface="Times New Roman"/>
                      </a:endParaRPr>
                    </a:p>
                  </a:txBody>
                  <a:tcPr marL="58804" marR="58804"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470431">
                <a:tc>
                  <a:txBody>
                    <a:bodyPr/>
                    <a:lstStyle/>
                    <a:p>
                      <a:pPr marL="457200" indent="180340" algn="l" rtl="0">
                        <a:lnSpc>
                          <a:spcPct val="150000"/>
                        </a:lnSpc>
                        <a:spcAft>
                          <a:spcPts val="600"/>
                        </a:spcAft>
                      </a:pPr>
                      <a:r>
                        <a:rPr lang="fr-FR" sz="1600" b="1" dirty="0">
                          <a:latin typeface="Times New Roman"/>
                          <a:ea typeface="Times New Roman"/>
                          <a:cs typeface="Times New Roman"/>
                        </a:rPr>
                        <a:t>Porosité %</a:t>
                      </a:r>
                      <a:endParaRPr lang="fr-FR" sz="1600" b="1" dirty="0">
                        <a:latin typeface="Times New Roman"/>
                        <a:ea typeface="Times New Roman"/>
                      </a:endParaRPr>
                    </a:p>
                  </a:txBody>
                  <a:tcPr marL="58804" marR="58804"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marL="457200" indent="55245" algn="ctr" rtl="0">
                        <a:lnSpc>
                          <a:spcPct val="150000"/>
                        </a:lnSpc>
                        <a:spcAft>
                          <a:spcPts val="600"/>
                        </a:spcAft>
                      </a:pPr>
                      <a:r>
                        <a:rPr lang="fr-FR" sz="1600" b="1" dirty="0">
                          <a:latin typeface="Times New Roman"/>
                          <a:ea typeface="Times New Roman"/>
                          <a:cs typeface="Times New Roman"/>
                        </a:rPr>
                        <a:t>39.00 </a:t>
                      </a:r>
                      <a:endParaRPr lang="fr-FR" sz="1600" b="1" dirty="0">
                        <a:latin typeface="Times New Roman"/>
                        <a:ea typeface="Times New Roman"/>
                      </a:endParaRPr>
                    </a:p>
                  </a:txBody>
                  <a:tcPr marL="58804" marR="58804"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705646">
                <a:tc>
                  <a:txBody>
                    <a:bodyPr/>
                    <a:lstStyle/>
                    <a:p>
                      <a:pPr marL="457200" indent="180340" algn="l" rtl="0">
                        <a:lnSpc>
                          <a:spcPct val="150000"/>
                        </a:lnSpc>
                        <a:spcAft>
                          <a:spcPts val="600"/>
                        </a:spcAft>
                      </a:pPr>
                      <a:r>
                        <a:rPr lang="fr-FR" sz="1600" b="1" dirty="0">
                          <a:latin typeface="Times New Roman"/>
                          <a:ea typeface="Times New Roman"/>
                          <a:cs typeface="Times New Roman"/>
                        </a:rPr>
                        <a:t>Indice des vides %</a:t>
                      </a:r>
                      <a:endParaRPr lang="fr-FR" sz="1600" b="1" dirty="0">
                        <a:latin typeface="Times New Roman"/>
                        <a:ea typeface="Times New Roman"/>
                      </a:endParaRPr>
                    </a:p>
                  </a:txBody>
                  <a:tcPr marL="58804" marR="58804"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marL="457200" indent="55245" algn="ctr" rtl="0">
                        <a:lnSpc>
                          <a:spcPct val="150000"/>
                        </a:lnSpc>
                        <a:spcAft>
                          <a:spcPts val="600"/>
                        </a:spcAft>
                      </a:pPr>
                      <a:r>
                        <a:rPr lang="fr-FR" sz="1600" b="1" dirty="0">
                          <a:latin typeface="Times New Roman"/>
                          <a:ea typeface="Times New Roman"/>
                          <a:cs typeface="Times New Roman"/>
                        </a:rPr>
                        <a:t>63.93</a:t>
                      </a:r>
                      <a:endParaRPr lang="fr-FR" sz="1600" b="1" dirty="0">
                        <a:latin typeface="Times New Roman"/>
                        <a:ea typeface="Times New Roman"/>
                      </a:endParaRPr>
                    </a:p>
                  </a:txBody>
                  <a:tcPr marL="58804" marR="58804"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bl>
          </a:graphicData>
        </a:graphic>
      </p:graphicFrame>
      <p:pic>
        <p:nvPicPr>
          <p:cNvPr id="12"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968500" y="1993900"/>
            <a:ext cx="5994400" cy="584200"/>
          </a:xfrm>
          <a:prstGeom prst="rect">
            <a:avLst/>
          </a:prstGeom>
          <a:noFill/>
        </p:spPr>
      </p:pic>
      <p:sp>
        <p:nvSpPr>
          <p:cNvPr id="13" name="Rectangle 2"/>
          <p:cNvSpPr>
            <a:spLocks noChangeArrowheads="1"/>
          </p:cNvSpPr>
          <p:nvPr/>
        </p:nvSpPr>
        <p:spPr bwMode="auto">
          <a:xfrm>
            <a:off x="-977900" y="2120900"/>
            <a:ext cx="48006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Mf =</a:t>
            </a:r>
            <a:r>
              <a:rPr kumimoji="0" lang="en-US"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4" name="Tableau 13"/>
          <p:cNvGraphicFramePr>
            <a:graphicFrameLocks noGrp="1"/>
          </p:cNvGraphicFramePr>
          <p:nvPr/>
        </p:nvGraphicFramePr>
        <p:xfrm>
          <a:off x="1331773" y="9606915"/>
          <a:ext cx="5007254" cy="2057400"/>
        </p:xfrm>
        <a:graphic>
          <a:graphicData uri="http://schemas.openxmlformats.org/drawingml/2006/table">
            <a:tbl>
              <a:tblPr/>
              <a:tblGrid>
                <a:gridCol w="2445543"/>
                <a:gridCol w="2561711"/>
              </a:tblGrid>
              <a:tr h="339090">
                <a:tc>
                  <a:txBody>
                    <a:bodyPr/>
                    <a:lstStyle/>
                    <a:p>
                      <a:pPr indent="180340" algn="ctr" rtl="0">
                        <a:lnSpc>
                          <a:spcPct val="150000"/>
                        </a:lnSpc>
                        <a:spcBef>
                          <a:spcPts val="600"/>
                        </a:spcBef>
                        <a:spcAft>
                          <a:spcPts val="0"/>
                        </a:spcAft>
                      </a:pPr>
                      <a:r>
                        <a:rPr lang="fr-FR" sz="1800" b="1" dirty="0">
                          <a:latin typeface="Times New Roman"/>
                          <a:ea typeface="Times New Roman"/>
                          <a:cs typeface="Times New Roman"/>
                        </a:rPr>
                        <a:t>Qualité du sable</a:t>
                      </a:r>
                      <a:endParaRPr lang="fr-FR"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rtl="0">
                        <a:lnSpc>
                          <a:spcPct val="150000"/>
                        </a:lnSpc>
                        <a:spcBef>
                          <a:spcPts val="600"/>
                        </a:spcBef>
                        <a:spcAft>
                          <a:spcPts val="0"/>
                        </a:spcAft>
                      </a:pPr>
                      <a:r>
                        <a:rPr lang="fr-FR" sz="1800" b="1" dirty="0">
                          <a:latin typeface="Times New Roman"/>
                          <a:ea typeface="Times New Roman"/>
                          <a:cs typeface="Times New Roman"/>
                        </a:rPr>
                        <a:t>Module de finesse</a:t>
                      </a:r>
                      <a:endParaRPr lang="fr-FR"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r>
              <a:tr h="266065">
                <a:tc>
                  <a:txBody>
                    <a:bodyPr/>
                    <a:lstStyle/>
                    <a:p>
                      <a:pPr indent="180340" algn="ctr" rtl="0">
                        <a:lnSpc>
                          <a:spcPct val="150000"/>
                        </a:lnSpc>
                        <a:spcAft>
                          <a:spcPts val="0"/>
                        </a:spcAft>
                      </a:pPr>
                      <a:r>
                        <a:rPr lang="fr-FR" sz="1800" b="1" dirty="0">
                          <a:latin typeface="Times New Roman"/>
                          <a:ea typeface="Times New Roman"/>
                          <a:cs typeface="Times New Roman"/>
                        </a:rPr>
                        <a:t>Gros</a:t>
                      </a:r>
                      <a:endParaRPr lang="fr-FR" sz="1800" b="1"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rtl="0">
                        <a:lnSpc>
                          <a:spcPct val="150000"/>
                        </a:lnSpc>
                        <a:spcAft>
                          <a:spcPts val="0"/>
                        </a:spcAft>
                      </a:pPr>
                      <a:r>
                        <a:rPr lang="fr-FR" sz="1800" b="1" dirty="0">
                          <a:latin typeface="Times New Roman"/>
                          <a:ea typeface="Times New Roman"/>
                          <a:cs typeface="Times New Roman"/>
                        </a:rPr>
                        <a:t>&gt;2.5</a:t>
                      </a:r>
                      <a:endParaRPr lang="fr-FR" sz="1800" b="1"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266065">
                <a:tc>
                  <a:txBody>
                    <a:bodyPr/>
                    <a:lstStyle/>
                    <a:p>
                      <a:pPr indent="180340" algn="ctr" rtl="0">
                        <a:lnSpc>
                          <a:spcPct val="150000"/>
                        </a:lnSpc>
                        <a:spcAft>
                          <a:spcPts val="0"/>
                        </a:spcAft>
                      </a:pPr>
                      <a:r>
                        <a:rPr lang="fr-FR" sz="1800" b="1" dirty="0">
                          <a:latin typeface="Times New Roman"/>
                          <a:ea typeface="Times New Roman"/>
                          <a:cs typeface="Times New Roman"/>
                        </a:rPr>
                        <a:t>Moyen</a:t>
                      </a:r>
                      <a:endParaRPr lang="fr-FR" sz="1800" b="1"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rtl="0">
                        <a:lnSpc>
                          <a:spcPct val="150000"/>
                        </a:lnSpc>
                        <a:spcAft>
                          <a:spcPts val="0"/>
                        </a:spcAft>
                      </a:pPr>
                      <a:r>
                        <a:rPr lang="fr-FR" sz="1800" b="1" dirty="0">
                          <a:latin typeface="Times New Roman"/>
                          <a:ea typeface="Times New Roman"/>
                          <a:cs typeface="Times New Roman"/>
                        </a:rPr>
                        <a:t>2 à 2.5</a:t>
                      </a:r>
                      <a:endParaRPr lang="fr-FR" sz="1800" b="1"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266065">
                <a:tc>
                  <a:txBody>
                    <a:bodyPr/>
                    <a:lstStyle/>
                    <a:p>
                      <a:pPr indent="180340" algn="ctr" rtl="0">
                        <a:lnSpc>
                          <a:spcPct val="150000"/>
                        </a:lnSpc>
                        <a:spcAft>
                          <a:spcPts val="0"/>
                        </a:spcAft>
                      </a:pPr>
                      <a:r>
                        <a:rPr lang="fr-FR" sz="1800" b="1" dirty="0">
                          <a:latin typeface="Times New Roman"/>
                          <a:ea typeface="Times New Roman"/>
                          <a:cs typeface="Times New Roman"/>
                        </a:rPr>
                        <a:t>Fin</a:t>
                      </a:r>
                      <a:endParaRPr lang="fr-FR" sz="1800" b="1"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rtl="0">
                        <a:lnSpc>
                          <a:spcPct val="150000"/>
                        </a:lnSpc>
                        <a:spcAft>
                          <a:spcPts val="0"/>
                        </a:spcAft>
                      </a:pPr>
                      <a:r>
                        <a:rPr lang="fr-FR" sz="1800" b="1" dirty="0">
                          <a:latin typeface="Times New Roman"/>
                          <a:ea typeface="Times New Roman"/>
                          <a:cs typeface="Times New Roman"/>
                        </a:rPr>
                        <a:t>1.5à2</a:t>
                      </a:r>
                      <a:endParaRPr lang="fr-FR" sz="1800" b="1"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266065">
                <a:tc>
                  <a:txBody>
                    <a:bodyPr/>
                    <a:lstStyle/>
                    <a:p>
                      <a:pPr indent="180340" algn="ctr" rtl="0">
                        <a:lnSpc>
                          <a:spcPct val="150000"/>
                        </a:lnSpc>
                        <a:spcAft>
                          <a:spcPts val="0"/>
                        </a:spcAft>
                      </a:pPr>
                      <a:r>
                        <a:rPr lang="fr-FR" sz="1800" b="1" dirty="0">
                          <a:latin typeface="Times New Roman"/>
                          <a:ea typeface="Times New Roman"/>
                          <a:cs typeface="Times New Roman"/>
                        </a:rPr>
                        <a:t>Très fin</a:t>
                      </a:r>
                      <a:endParaRPr lang="fr-FR" sz="1800" b="1"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rtl="0">
                        <a:lnSpc>
                          <a:spcPct val="150000"/>
                        </a:lnSpc>
                        <a:spcAft>
                          <a:spcPts val="0"/>
                        </a:spcAft>
                      </a:pPr>
                      <a:r>
                        <a:rPr lang="fr-FR" sz="1800" b="1" dirty="0">
                          <a:latin typeface="Times New Roman"/>
                          <a:ea typeface="Times New Roman"/>
                          <a:cs typeface="Times New Roman"/>
                        </a:rPr>
                        <a:t>1à1.5</a:t>
                      </a:r>
                      <a:endParaRPr lang="fr-FR" sz="1800" b="1"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bl>
          </a:graphicData>
        </a:graphic>
      </p:graphicFrame>
      <p:sp>
        <p:nvSpPr>
          <p:cNvPr id="116743" name="Rectangle 7"/>
          <p:cNvSpPr>
            <a:spLocks noChangeArrowheads="1"/>
          </p:cNvSpPr>
          <p:nvPr/>
        </p:nvSpPr>
        <p:spPr bwMode="auto">
          <a:xfrm>
            <a:off x="1511300" y="3098800"/>
            <a:ext cx="942887"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180975"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Mf =</a:t>
            </a:r>
            <a:r>
              <a:rPr kumimoji="0" lang="en-US"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6742" name="Picture 6"/>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590800" y="2971800"/>
            <a:ext cx="4833526" cy="584200"/>
          </a:xfrm>
          <a:prstGeom prst="rect">
            <a:avLst/>
          </a:prstGeom>
          <a:noFill/>
        </p:spPr>
      </p:pic>
      <p:sp>
        <p:nvSpPr>
          <p:cNvPr id="116744" name="Rectangle 8"/>
          <p:cNvSpPr>
            <a:spLocks noChangeArrowheads="1"/>
          </p:cNvSpPr>
          <p:nvPr/>
        </p:nvSpPr>
        <p:spPr bwMode="auto">
          <a:xfrm>
            <a:off x="0" y="7143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18" name="Arrondir un rectangle avec un coin diagonal 1"/>
          <p:cNvSpPr/>
          <p:nvPr/>
        </p:nvSpPr>
        <p:spPr>
          <a:xfrm>
            <a:off x="618705" y="155028"/>
            <a:ext cx="7092280" cy="562630"/>
          </a:xfrm>
          <a:prstGeom prst="round2DiagRect">
            <a:avLst>
              <a:gd name="adj1" fmla="val 50000"/>
              <a:gd name="adj2" fmla="val 0"/>
            </a:avLst>
          </a:prstGeom>
          <a:solidFill>
            <a:schemeClr val="accent2">
              <a:alpha val="30980"/>
            </a:schemeClr>
          </a:solidFill>
          <a:ln>
            <a:noFill/>
          </a:ln>
          <a:effectLst>
            <a:glow rad="139700">
              <a:schemeClr val="accent2">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a:spAutoFit/>
          </a:bodyPr>
          <a:lstStyle/>
          <a:p>
            <a:pPr marL="177800" algn="ctr"/>
            <a:r>
              <a:rPr lang="fr-FR" sz="2000" b="1" dirty="0" smtClean="0"/>
              <a:t>Matériaux  matériels et essais et méthode de formulation</a:t>
            </a:r>
            <a:endParaRPr lang="fr-FR" sz="2000" b="1" dirty="0" smtClean="0">
              <a:solidFill>
                <a:srgbClr val="262626"/>
              </a:solidFill>
              <a:effectLst>
                <a:outerShdw blurRad="38100" dist="38100" dir="2700000" algn="tl">
                  <a:srgbClr val="000000">
                    <a:alpha val="43137"/>
                  </a:srgbClr>
                </a:outerShdw>
              </a:effectLst>
              <a:latin typeface="Charlemagne Std" panose="04020705060702020204" pitchFamily="82" charset="0"/>
            </a:endParaRPr>
          </a:p>
        </p:txBody>
      </p:sp>
      <p:sp>
        <p:nvSpPr>
          <p:cNvPr id="19" name="Ellipse 2"/>
          <p:cNvSpPr/>
          <p:nvPr/>
        </p:nvSpPr>
        <p:spPr>
          <a:xfrm>
            <a:off x="618705" y="155028"/>
            <a:ext cx="432048" cy="562630"/>
          </a:xfrm>
          <a:prstGeom prst="ellipse">
            <a:avLst/>
          </a:prstGeom>
          <a:solidFill>
            <a:srgbClr val="FFC000"/>
          </a:solidFill>
          <a:ln w="34925" cap="flat" cmpd="sng" algn="ctr">
            <a:solidFill>
              <a:schemeClr val="tx1"/>
            </a:solidFill>
            <a:prstDash val="solid"/>
          </a:ln>
          <a:effectLst>
            <a:glow rad="228600">
              <a:schemeClr val="accent2">
                <a:satMod val="175000"/>
                <a:alpha val="40000"/>
              </a:schemeClr>
            </a:glow>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i="0" u="none" strike="noStrike" kern="0" normalizeH="0" baseline="0" noProof="0">
              <a:ln w="0"/>
              <a:solidFill>
                <a:schemeClr val="accent1"/>
              </a:solidFill>
              <a:effectLst>
                <a:outerShdw blurRad="38100" dist="25400" dir="5400000" algn="ctr" rotWithShape="0">
                  <a:srgbClr val="6E747A">
                    <a:alpha val="43000"/>
                  </a:srgbClr>
                </a:outerShdw>
              </a:effectLst>
              <a:uLnTx/>
              <a:uFillTx/>
              <a:latin typeface="Calibri"/>
              <a:ea typeface="+mn-ea"/>
              <a:cs typeface="+mn-cs"/>
            </a:endParaRPr>
          </a:p>
        </p:txBody>
      </p:sp>
      <p:sp>
        <p:nvSpPr>
          <p:cNvPr id="20" name="Rectangle 19"/>
          <p:cNvSpPr/>
          <p:nvPr/>
        </p:nvSpPr>
        <p:spPr>
          <a:xfrm>
            <a:off x="1215059" y="1196401"/>
            <a:ext cx="4756083" cy="400110"/>
          </a:xfrm>
          <a:prstGeom prst="rect">
            <a:avLst/>
          </a:prstGeom>
        </p:spPr>
        <p:txBody>
          <a:bodyPr wrap="square">
            <a:spAutoFit/>
          </a:bodyPr>
          <a:lstStyle/>
          <a:p>
            <a:r>
              <a:rPr lang="fr-FR" sz="2000" b="1" dirty="0" smtClean="0">
                <a:latin typeface="Times New Roman" pitchFamily="18" charset="0"/>
                <a:cs typeface="Times New Roman" pitchFamily="18" charset="0"/>
              </a:rPr>
              <a:t>Module de finesse de sable utilisée : </a:t>
            </a:r>
            <a:endParaRPr lang="fr-FR" sz="2000" dirty="0">
              <a:latin typeface="Times New Roman" pitchFamily="18" charset="0"/>
              <a:cs typeface="Times New Roman" pitchFamily="18" charset="0"/>
            </a:endParaRPr>
          </a:p>
        </p:txBody>
      </p:sp>
      <p:sp>
        <p:nvSpPr>
          <p:cNvPr id="116745" name="Rectangle 9"/>
          <p:cNvSpPr>
            <a:spLocks noChangeArrowheads="1"/>
          </p:cNvSpPr>
          <p:nvPr/>
        </p:nvSpPr>
        <p:spPr bwMode="auto">
          <a:xfrm>
            <a:off x="1638300" y="3848100"/>
            <a:ext cx="1417376"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180975"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Mf = 2,25</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2" name="Rectangle 21"/>
          <p:cNvSpPr/>
          <p:nvPr/>
        </p:nvSpPr>
        <p:spPr>
          <a:xfrm>
            <a:off x="1182783" y="1787334"/>
            <a:ext cx="6426200" cy="400110"/>
          </a:xfrm>
          <a:prstGeom prst="rect">
            <a:avLst/>
          </a:prstGeom>
        </p:spPr>
        <p:txBody>
          <a:bodyPr wrap="square">
            <a:spAutoFit/>
          </a:bodyPr>
          <a:lstStyle/>
          <a:p>
            <a:r>
              <a:rPr lang="fr-FR" sz="2000" b="1" dirty="0" smtClean="0">
                <a:latin typeface="Times New Roman" pitchFamily="18" charset="0"/>
                <a:cs typeface="Times New Roman" pitchFamily="18" charset="0"/>
              </a:rPr>
              <a:t>Classification des sables en fonction du module de finesse</a:t>
            </a:r>
            <a:endParaRPr lang="fr-FR" sz="2000" b="1" dirty="0">
              <a:latin typeface="Times New Roman" pitchFamily="18" charset="0"/>
              <a:cs typeface="Times New Roman" pitchFamily="18" charset="0"/>
            </a:endParaRPr>
          </a:p>
        </p:txBody>
      </p:sp>
      <p:sp>
        <p:nvSpPr>
          <p:cNvPr id="24" name="Rectangle 23"/>
          <p:cNvSpPr/>
          <p:nvPr/>
        </p:nvSpPr>
        <p:spPr>
          <a:xfrm>
            <a:off x="727495" y="1211469"/>
            <a:ext cx="5930900" cy="400110"/>
          </a:xfrm>
          <a:prstGeom prst="rect">
            <a:avLst/>
          </a:prstGeom>
        </p:spPr>
        <p:txBody>
          <a:bodyPr wrap="square">
            <a:spAutoFit/>
          </a:bodyPr>
          <a:lstStyle/>
          <a:p>
            <a:r>
              <a:rPr lang="fr-FR" sz="2000" b="1" dirty="0" smtClean="0">
                <a:latin typeface="Times New Roman" pitchFamily="18" charset="0"/>
                <a:cs typeface="Times New Roman" pitchFamily="18" charset="0"/>
              </a:rPr>
              <a:t>Caractéristiques physiques du sable de (OUED).</a:t>
            </a:r>
            <a:endParaRPr lang="fr-FR" sz="2000" b="1" dirty="0">
              <a:latin typeface="Times New Roman" pitchFamily="18" charset="0"/>
              <a:cs typeface="Times New Roman" pitchFamily="18" charset="0"/>
            </a:endParaRPr>
          </a:p>
        </p:txBody>
      </p:sp>
      <p:sp>
        <p:nvSpPr>
          <p:cNvPr id="25" name="Rectangle 24"/>
          <p:cNvSpPr/>
          <p:nvPr/>
        </p:nvSpPr>
        <p:spPr>
          <a:xfrm>
            <a:off x="1282652" y="1162835"/>
            <a:ext cx="3819059" cy="400110"/>
          </a:xfrm>
          <a:prstGeom prst="rect">
            <a:avLst/>
          </a:prstGeom>
        </p:spPr>
        <p:txBody>
          <a:bodyPr wrap="none">
            <a:spAutoFit/>
          </a:bodyPr>
          <a:lstStyle/>
          <a:p>
            <a:r>
              <a:rPr lang="fr-FR" sz="2000" b="1" dirty="0" smtClean="0">
                <a:latin typeface="Times New Roman" pitchFamily="18" charset="0"/>
                <a:cs typeface="Times New Roman" pitchFamily="18" charset="0"/>
              </a:rPr>
              <a:t>Propreté « équivalent de sable » :</a:t>
            </a:r>
            <a:endParaRPr lang="fr-FR" sz="2000" dirty="0">
              <a:latin typeface="Times New Roman" pitchFamily="18" charset="0"/>
              <a:cs typeface="Times New Roman" pitchFamily="18" charset="0"/>
            </a:endParaRPr>
          </a:p>
        </p:txBody>
      </p:sp>
      <p:sp>
        <p:nvSpPr>
          <p:cNvPr id="26" name="Rectangle 25"/>
          <p:cNvSpPr/>
          <p:nvPr/>
        </p:nvSpPr>
        <p:spPr>
          <a:xfrm>
            <a:off x="761847" y="1626132"/>
            <a:ext cx="7429500" cy="400110"/>
          </a:xfrm>
          <a:prstGeom prst="rect">
            <a:avLst/>
          </a:prstGeom>
        </p:spPr>
        <p:txBody>
          <a:bodyPr wrap="square">
            <a:spAutoFit/>
          </a:bodyPr>
          <a:lstStyle/>
          <a:p>
            <a:r>
              <a:rPr lang="fr-FR" sz="2000" b="1" dirty="0" smtClean="0">
                <a:latin typeface="Times New Roman" pitchFamily="18" charset="0"/>
                <a:cs typeface="Times New Roman" pitchFamily="18" charset="0"/>
              </a:rPr>
              <a:t>Résultats d’essais d’équivalent de sable </a:t>
            </a:r>
            <a:r>
              <a:rPr lang="fr-FR" sz="2000" b="1" dirty="0" smtClean="0">
                <a:latin typeface="Times New Roman" pitchFamily="18" charset="0"/>
                <a:cs typeface="Times New Roman" pitchFamily="18" charset="0"/>
              </a:rPr>
              <a:t>d’OUED  </a:t>
            </a:r>
            <a:r>
              <a:rPr lang="fr-FR" sz="2000" b="1" dirty="0" smtClean="0">
                <a:latin typeface="Times New Roman" pitchFamily="18" charset="0"/>
                <a:cs typeface="Times New Roman" pitchFamily="18" charset="0"/>
              </a:rPr>
              <a:t>testé.</a:t>
            </a:r>
            <a:endParaRPr lang="fr-FR" sz="2000" b="1" dirty="0">
              <a:latin typeface="Times New Roman" pitchFamily="18" charset="0"/>
              <a:cs typeface="Times New Roman" pitchFamily="18" charset="0"/>
            </a:endParaRPr>
          </a:p>
        </p:txBody>
      </p:sp>
      <p:sp>
        <p:nvSpPr>
          <p:cNvPr id="27" name="Rectangle 26"/>
          <p:cNvSpPr/>
          <p:nvPr/>
        </p:nvSpPr>
        <p:spPr>
          <a:xfrm>
            <a:off x="666750" y="4836299"/>
            <a:ext cx="8248650" cy="707886"/>
          </a:xfrm>
          <a:prstGeom prst="rect">
            <a:avLst/>
          </a:prstGeom>
        </p:spPr>
        <p:txBody>
          <a:bodyPr wrap="square">
            <a:spAutoFit/>
          </a:bodyPr>
          <a:lstStyle/>
          <a:p>
            <a:r>
              <a:rPr lang="fr-FR" sz="2000" b="1" dirty="0" smtClean="0">
                <a:latin typeface="Times New Roman" pitchFamily="18" charset="0"/>
                <a:cs typeface="Times New Roman" pitchFamily="18" charset="0"/>
              </a:rPr>
              <a:t>Le sable testé est un sable moyen : 2 &lt; Mf &lt; 2,5  Convient à un béton de bonne résistance.</a:t>
            </a:r>
            <a:endParaRPr lang="fr-FR" sz="20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0-#ppt_w/2"/>
                                          </p:val>
                                        </p:tav>
                                        <p:tav tm="100000">
                                          <p:val>
                                            <p:strVal val="#ppt_x"/>
                                          </p:val>
                                        </p:tav>
                                      </p:tavLst>
                                    </p:anim>
                                    <p:anim calcmode="lin" valueType="num">
                                      <p:cBhvr additive="base">
                                        <p:cTn id="12"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7" presetClass="entr" presetSubtype="0" fill="hold" nodeType="clickEffect">
                                  <p:stCondLst>
                                    <p:cond delay="0"/>
                                  </p:stCondLst>
                                  <p:childTnLst>
                                    <p:set>
                                      <p:cBhvr>
                                        <p:cTn id="16" dur="1" fill="hold">
                                          <p:stCondLst>
                                            <p:cond delay="0"/>
                                          </p:stCondLst>
                                        </p:cTn>
                                        <p:tgtEl>
                                          <p:spTgt spid="20">
                                            <p:txEl>
                                              <p:pRg st="0" end="0"/>
                                            </p:txEl>
                                          </p:spTgt>
                                        </p:tgtEl>
                                        <p:attrNameLst>
                                          <p:attrName>style.visibility</p:attrName>
                                        </p:attrNameLst>
                                      </p:cBhvr>
                                      <p:to>
                                        <p:strVal val="visible"/>
                                      </p:to>
                                    </p:set>
                                    <p:animEffect transition="in" filter="fade">
                                      <p:cBhvr>
                                        <p:cTn id="17" dur="1000"/>
                                        <p:tgtEl>
                                          <p:spTgt spid="20">
                                            <p:txEl>
                                              <p:pRg st="0" end="0"/>
                                            </p:txEl>
                                          </p:spTgt>
                                        </p:tgtEl>
                                      </p:cBhvr>
                                    </p:animEffect>
                                    <p:anim calcmode="lin" valueType="num">
                                      <p:cBhvr>
                                        <p:cTn id="18" dur="10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19" dur="900" decel="100000" fill="hold"/>
                                        <p:tgtEl>
                                          <p:spTgt spid="20">
                                            <p:txEl>
                                              <p:pRg st="0" end="0"/>
                                            </p:txEl>
                                          </p:spTgt>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20">
                                            <p:txEl>
                                              <p:pRg st="0" end="0"/>
                                            </p:txEl>
                                          </p:spTgt>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900" decel="100000" fill="hold"/>
                                        <p:tgtEl>
                                          <p:spTgt spid="13"/>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900" decel="100000" fill="hold"/>
                                        <p:tgtEl>
                                          <p:spTgt spid="12"/>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116743"/>
                                        </p:tgtEl>
                                        <p:attrNameLst>
                                          <p:attrName>style.visibility</p:attrName>
                                        </p:attrNameLst>
                                      </p:cBhvr>
                                      <p:to>
                                        <p:strVal val="visible"/>
                                      </p:to>
                                    </p:set>
                                    <p:animEffect transition="in" filter="fade">
                                      <p:cBhvr>
                                        <p:cTn id="35" dur="1000"/>
                                        <p:tgtEl>
                                          <p:spTgt spid="116743"/>
                                        </p:tgtEl>
                                      </p:cBhvr>
                                    </p:animEffect>
                                    <p:anim calcmode="lin" valueType="num">
                                      <p:cBhvr>
                                        <p:cTn id="36" dur="1000" fill="hold"/>
                                        <p:tgtEl>
                                          <p:spTgt spid="116743"/>
                                        </p:tgtEl>
                                        <p:attrNameLst>
                                          <p:attrName>ppt_x</p:attrName>
                                        </p:attrNameLst>
                                      </p:cBhvr>
                                      <p:tavLst>
                                        <p:tav tm="0">
                                          <p:val>
                                            <p:strVal val="#ppt_x"/>
                                          </p:val>
                                        </p:tav>
                                        <p:tav tm="100000">
                                          <p:val>
                                            <p:strVal val="#ppt_x"/>
                                          </p:val>
                                        </p:tav>
                                      </p:tavLst>
                                    </p:anim>
                                    <p:anim calcmode="lin" valueType="num">
                                      <p:cBhvr>
                                        <p:cTn id="37" dur="900" decel="100000" fill="hold"/>
                                        <p:tgtEl>
                                          <p:spTgt spid="116743"/>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116743"/>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0"/>
                                  </p:stCondLst>
                                  <p:childTnLst>
                                    <p:set>
                                      <p:cBhvr>
                                        <p:cTn id="40" dur="1" fill="hold">
                                          <p:stCondLst>
                                            <p:cond delay="0"/>
                                          </p:stCondLst>
                                        </p:cTn>
                                        <p:tgtEl>
                                          <p:spTgt spid="116742"/>
                                        </p:tgtEl>
                                        <p:attrNameLst>
                                          <p:attrName>style.visibility</p:attrName>
                                        </p:attrNameLst>
                                      </p:cBhvr>
                                      <p:to>
                                        <p:strVal val="visible"/>
                                      </p:to>
                                    </p:set>
                                    <p:animEffect transition="in" filter="fade">
                                      <p:cBhvr>
                                        <p:cTn id="41" dur="1000"/>
                                        <p:tgtEl>
                                          <p:spTgt spid="116742"/>
                                        </p:tgtEl>
                                      </p:cBhvr>
                                    </p:animEffect>
                                    <p:anim calcmode="lin" valueType="num">
                                      <p:cBhvr>
                                        <p:cTn id="42" dur="1000" fill="hold"/>
                                        <p:tgtEl>
                                          <p:spTgt spid="116742"/>
                                        </p:tgtEl>
                                        <p:attrNameLst>
                                          <p:attrName>ppt_x</p:attrName>
                                        </p:attrNameLst>
                                      </p:cBhvr>
                                      <p:tavLst>
                                        <p:tav tm="0">
                                          <p:val>
                                            <p:strVal val="#ppt_x"/>
                                          </p:val>
                                        </p:tav>
                                        <p:tav tm="100000">
                                          <p:val>
                                            <p:strVal val="#ppt_x"/>
                                          </p:val>
                                        </p:tav>
                                      </p:tavLst>
                                    </p:anim>
                                    <p:anim calcmode="lin" valueType="num">
                                      <p:cBhvr>
                                        <p:cTn id="43" dur="900" decel="100000" fill="hold"/>
                                        <p:tgtEl>
                                          <p:spTgt spid="116742"/>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116742"/>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0"/>
                                  </p:stCondLst>
                                  <p:childTnLst>
                                    <p:set>
                                      <p:cBhvr>
                                        <p:cTn id="46" dur="1" fill="hold">
                                          <p:stCondLst>
                                            <p:cond delay="0"/>
                                          </p:stCondLst>
                                        </p:cTn>
                                        <p:tgtEl>
                                          <p:spTgt spid="116745"/>
                                        </p:tgtEl>
                                        <p:attrNameLst>
                                          <p:attrName>style.visibility</p:attrName>
                                        </p:attrNameLst>
                                      </p:cBhvr>
                                      <p:to>
                                        <p:strVal val="visible"/>
                                      </p:to>
                                    </p:set>
                                    <p:animEffect transition="in" filter="fade">
                                      <p:cBhvr>
                                        <p:cTn id="47" dur="1000"/>
                                        <p:tgtEl>
                                          <p:spTgt spid="116745"/>
                                        </p:tgtEl>
                                      </p:cBhvr>
                                    </p:animEffect>
                                    <p:anim calcmode="lin" valueType="num">
                                      <p:cBhvr>
                                        <p:cTn id="48" dur="1000" fill="hold"/>
                                        <p:tgtEl>
                                          <p:spTgt spid="116745"/>
                                        </p:tgtEl>
                                        <p:attrNameLst>
                                          <p:attrName>ppt_x</p:attrName>
                                        </p:attrNameLst>
                                      </p:cBhvr>
                                      <p:tavLst>
                                        <p:tav tm="0">
                                          <p:val>
                                            <p:strVal val="#ppt_x"/>
                                          </p:val>
                                        </p:tav>
                                        <p:tav tm="100000">
                                          <p:val>
                                            <p:strVal val="#ppt_x"/>
                                          </p:val>
                                        </p:tav>
                                      </p:tavLst>
                                    </p:anim>
                                    <p:anim calcmode="lin" valueType="num">
                                      <p:cBhvr>
                                        <p:cTn id="49" dur="900" decel="100000" fill="hold"/>
                                        <p:tgtEl>
                                          <p:spTgt spid="11674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16745"/>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 presetClass="exit" presetSubtype="10" fill="hold" grpId="1" nodeType="clickEffect">
                                  <p:stCondLst>
                                    <p:cond delay="0"/>
                                  </p:stCondLst>
                                  <p:childTnLst>
                                    <p:animEffect transition="out" filter="blinds(horizontal)">
                                      <p:cBhvr>
                                        <p:cTn id="54" dur="500"/>
                                        <p:tgtEl>
                                          <p:spTgt spid="13"/>
                                        </p:tgtEl>
                                      </p:cBhvr>
                                    </p:animEffect>
                                    <p:set>
                                      <p:cBhvr>
                                        <p:cTn id="55" dur="1" fill="hold">
                                          <p:stCondLst>
                                            <p:cond delay="499"/>
                                          </p:stCondLst>
                                        </p:cTn>
                                        <p:tgtEl>
                                          <p:spTgt spid="13"/>
                                        </p:tgtEl>
                                        <p:attrNameLst>
                                          <p:attrName>style.visibility</p:attrName>
                                        </p:attrNameLst>
                                      </p:cBhvr>
                                      <p:to>
                                        <p:strVal val="hidden"/>
                                      </p:to>
                                    </p:set>
                                  </p:childTnLst>
                                </p:cTn>
                              </p:par>
                              <p:par>
                                <p:cTn id="56" presetID="3" presetClass="exit" presetSubtype="10" fill="hold" nodeType="withEffect">
                                  <p:stCondLst>
                                    <p:cond delay="0"/>
                                  </p:stCondLst>
                                  <p:childTnLst>
                                    <p:animEffect transition="out" filter="blinds(horizontal)">
                                      <p:cBhvr>
                                        <p:cTn id="57" dur="500"/>
                                        <p:tgtEl>
                                          <p:spTgt spid="12"/>
                                        </p:tgtEl>
                                      </p:cBhvr>
                                    </p:animEffect>
                                    <p:set>
                                      <p:cBhvr>
                                        <p:cTn id="58" dur="1" fill="hold">
                                          <p:stCondLst>
                                            <p:cond delay="499"/>
                                          </p:stCondLst>
                                        </p:cTn>
                                        <p:tgtEl>
                                          <p:spTgt spid="12"/>
                                        </p:tgtEl>
                                        <p:attrNameLst>
                                          <p:attrName>style.visibility</p:attrName>
                                        </p:attrNameLst>
                                      </p:cBhvr>
                                      <p:to>
                                        <p:strVal val="hidden"/>
                                      </p:to>
                                    </p:set>
                                  </p:childTnLst>
                                </p:cTn>
                              </p:par>
                              <p:par>
                                <p:cTn id="59" presetID="3" presetClass="exit" presetSubtype="10" fill="hold" grpId="1" nodeType="withEffect">
                                  <p:stCondLst>
                                    <p:cond delay="0"/>
                                  </p:stCondLst>
                                  <p:childTnLst>
                                    <p:animEffect transition="out" filter="blinds(horizontal)">
                                      <p:cBhvr>
                                        <p:cTn id="60" dur="500"/>
                                        <p:tgtEl>
                                          <p:spTgt spid="116743"/>
                                        </p:tgtEl>
                                      </p:cBhvr>
                                    </p:animEffect>
                                    <p:set>
                                      <p:cBhvr>
                                        <p:cTn id="61" dur="1" fill="hold">
                                          <p:stCondLst>
                                            <p:cond delay="499"/>
                                          </p:stCondLst>
                                        </p:cTn>
                                        <p:tgtEl>
                                          <p:spTgt spid="116743"/>
                                        </p:tgtEl>
                                        <p:attrNameLst>
                                          <p:attrName>style.visibility</p:attrName>
                                        </p:attrNameLst>
                                      </p:cBhvr>
                                      <p:to>
                                        <p:strVal val="hidden"/>
                                      </p:to>
                                    </p:set>
                                  </p:childTnLst>
                                </p:cTn>
                              </p:par>
                              <p:par>
                                <p:cTn id="62" presetID="3" presetClass="exit" presetSubtype="10" fill="hold" nodeType="withEffect">
                                  <p:stCondLst>
                                    <p:cond delay="0"/>
                                  </p:stCondLst>
                                  <p:childTnLst>
                                    <p:animEffect transition="out" filter="blinds(horizontal)">
                                      <p:cBhvr>
                                        <p:cTn id="63" dur="500"/>
                                        <p:tgtEl>
                                          <p:spTgt spid="116742"/>
                                        </p:tgtEl>
                                      </p:cBhvr>
                                    </p:animEffect>
                                    <p:set>
                                      <p:cBhvr>
                                        <p:cTn id="64" dur="1" fill="hold">
                                          <p:stCondLst>
                                            <p:cond delay="499"/>
                                          </p:stCondLst>
                                        </p:cTn>
                                        <p:tgtEl>
                                          <p:spTgt spid="116742"/>
                                        </p:tgtEl>
                                        <p:attrNameLst>
                                          <p:attrName>style.visibility</p:attrName>
                                        </p:attrNameLst>
                                      </p:cBhvr>
                                      <p:to>
                                        <p:strVal val="hidden"/>
                                      </p:to>
                                    </p:set>
                                  </p:childTnLst>
                                </p:cTn>
                              </p:par>
                              <p:par>
                                <p:cTn id="65" presetID="3" presetClass="exit" presetSubtype="10" fill="hold" grpId="1" nodeType="withEffect">
                                  <p:stCondLst>
                                    <p:cond delay="0"/>
                                  </p:stCondLst>
                                  <p:childTnLst>
                                    <p:animEffect transition="out" filter="blinds(horizontal)">
                                      <p:cBhvr>
                                        <p:cTn id="66" dur="500"/>
                                        <p:tgtEl>
                                          <p:spTgt spid="116745"/>
                                        </p:tgtEl>
                                      </p:cBhvr>
                                    </p:animEffect>
                                    <p:set>
                                      <p:cBhvr>
                                        <p:cTn id="67" dur="1" fill="hold">
                                          <p:stCondLst>
                                            <p:cond delay="499"/>
                                          </p:stCondLst>
                                        </p:cTn>
                                        <p:tgtEl>
                                          <p:spTgt spid="116745"/>
                                        </p:tgtEl>
                                        <p:attrNameLst>
                                          <p:attrName>style.visibility</p:attrName>
                                        </p:attrNameLst>
                                      </p:cBhvr>
                                      <p:to>
                                        <p:strVal val="hidden"/>
                                      </p:to>
                                    </p:set>
                                  </p:childTnLst>
                                </p:cTn>
                              </p:par>
                            </p:childTnLst>
                          </p:cTn>
                        </p:par>
                      </p:childTnLst>
                    </p:cTn>
                  </p:par>
                  <p:par>
                    <p:cTn id="68" fill="hold">
                      <p:stCondLst>
                        <p:cond delay="indefinite"/>
                      </p:stCondLst>
                      <p:childTnLst>
                        <p:par>
                          <p:cTn id="69" fill="hold">
                            <p:stCondLst>
                              <p:cond delay="0"/>
                            </p:stCondLst>
                            <p:childTnLst>
                              <p:par>
                                <p:cTn id="70" presetID="37" presetClass="entr" presetSubtype="0" fill="hold" grpId="0" nodeType="click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1000"/>
                                        <p:tgtEl>
                                          <p:spTgt spid="22"/>
                                        </p:tgtEl>
                                      </p:cBhvr>
                                    </p:animEffect>
                                    <p:anim calcmode="lin" valueType="num">
                                      <p:cBhvr>
                                        <p:cTn id="73" dur="1000" fill="hold"/>
                                        <p:tgtEl>
                                          <p:spTgt spid="22"/>
                                        </p:tgtEl>
                                        <p:attrNameLst>
                                          <p:attrName>ppt_x</p:attrName>
                                        </p:attrNameLst>
                                      </p:cBhvr>
                                      <p:tavLst>
                                        <p:tav tm="0">
                                          <p:val>
                                            <p:strVal val="#ppt_x"/>
                                          </p:val>
                                        </p:tav>
                                        <p:tav tm="100000">
                                          <p:val>
                                            <p:strVal val="#ppt_x"/>
                                          </p:val>
                                        </p:tav>
                                      </p:tavLst>
                                    </p:anim>
                                    <p:anim calcmode="lin" valueType="num">
                                      <p:cBhvr>
                                        <p:cTn id="74" dur="900" decel="100000" fill="hold"/>
                                        <p:tgtEl>
                                          <p:spTgt spid="22"/>
                                        </p:tgtEl>
                                        <p:attrNameLst>
                                          <p:attrName>ppt_y</p:attrName>
                                        </p:attrNameLst>
                                      </p:cBhvr>
                                      <p:tavLst>
                                        <p:tav tm="0">
                                          <p:val>
                                            <p:strVal val="#ppt_y+1"/>
                                          </p:val>
                                        </p:tav>
                                        <p:tav tm="100000">
                                          <p:val>
                                            <p:strVal val="#ppt_y-.03"/>
                                          </p:val>
                                        </p:tav>
                                      </p:tavLst>
                                    </p:anim>
                                    <p:anim calcmode="lin" valueType="num">
                                      <p:cBhvr>
                                        <p:cTn id="75"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76" presetID="64" presetClass="path" presetSubtype="0" accel="50000" decel="50000" fill="hold" nodeType="withEffect">
                                  <p:stCondLst>
                                    <p:cond delay="0"/>
                                  </p:stCondLst>
                                  <p:childTnLst>
                                    <p:animMotion origin="layout" path="M -4.44444E-6 -7.40741E-7 L 0.08612 -0.99444 " pathEditMode="relative" rAng="0" ptsTypes="AA">
                                      <p:cBhvr>
                                        <p:cTn id="77" dur="2000" fill="hold"/>
                                        <p:tgtEl>
                                          <p:spTgt spid="14"/>
                                        </p:tgtEl>
                                        <p:attrNameLst>
                                          <p:attrName>ppt_x</p:attrName>
                                          <p:attrName>ppt_y</p:attrName>
                                        </p:attrNameLst>
                                      </p:cBhvr>
                                      <p:rCtr x="43" y="-497"/>
                                    </p:animMotion>
                                  </p:childTnLst>
                                </p:cTn>
                              </p:par>
                              <p:par>
                                <p:cTn id="78" presetID="5" presetClass="entr" presetSubtype="10" fill="hold" grpId="0" nodeType="withEffect">
                                  <p:stCondLst>
                                    <p:cond delay="0"/>
                                  </p:stCondLst>
                                  <p:childTnLst>
                                    <p:set>
                                      <p:cBhvr>
                                        <p:cTn id="79" dur="1" fill="hold">
                                          <p:stCondLst>
                                            <p:cond delay="0"/>
                                          </p:stCondLst>
                                        </p:cTn>
                                        <p:tgtEl>
                                          <p:spTgt spid="27"/>
                                        </p:tgtEl>
                                        <p:attrNameLst>
                                          <p:attrName>style.visibility</p:attrName>
                                        </p:attrNameLst>
                                      </p:cBhvr>
                                      <p:to>
                                        <p:strVal val="visible"/>
                                      </p:to>
                                    </p:set>
                                    <p:animEffect transition="in" filter="checkerboard(across)">
                                      <p:cBhvr>
                                        <p:cTn id="80" dur="500"/>
                                        <p:tgtEl>
                                          <p:spTgt spid="27"/>
                                        </p:tgtEl>
                                      </p:cBhvr>
                                    </p:animEffect>
                                  </p:childTnLst>
                                </p:cTn>
                              </p:par>
                            </p:childTnLst>
                          </p:cTn>
                        </p:par>
                      </p:childTnLst>
                    </p:cTn>
                  </p:par>
                  <p:par>
                    <p:cTn id="81" fill="hold">
                      <p:stCondLst>
                        <p:cond delay="indefinite"/>
                      </p:stCondLst>
                      <p:childTnLst>
                        <p:par>
                          <p:cTn id="82" fill="hold">
                            <p:stCondLst>
                              <p:cond delay="0"/>
                            </p:stCondLst>
                            <p:childTnLst>
                              <p:par>
                                <p:cTn id="83" presetID="2" presetClass="exit" presetSubtype="4" fill="hold" grpId="0" nodeType="clickEffect">
                                  <p:stCondLst>
                                    <p:cond delay="0"/>
                                  </p:stCondLst>
                                  <p:childTnLst>
                                    <p:anim calcmode="lin" valueType="num">
                                      <p:cBhvr additive="base">
                                        <p:cTn id="84" dur="500"/>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85" dur="500"/>
                                        <p:tgtEl>
                                          <p:spTgt spid="20">
                                            <p:txEl>
                                              <p:pRg st="0" end="0"/>
                                            </p:txEl>
                                          </p:spTgt>
                                        </p:tgtEl>
                                        <p:attrNameLst>
                                          <p:attrName>ppt_y</p:attrName>
                                        </p:attrNameLst>
                                      </p:cBhvr>
                                      <p:tavLst>
                                        <p:tav tm="0">
                                          <p:val>
                                            <p:strVal val="ppt_y"/>
                                          </p:val>
                                        </p:tav>
                                        <p:tav tm="100000">
                                          <p:val>
                                            <p:strVal val="1+ppt_h/2"/>
                                          </p:val>
                                        </p:tav>
                                      </p:tavLst>
                                    </p:anim>
                                    <p:set>
                                      <p:cBhvr>
                                        <p:cTn id="86" dur="1" fill="hold">
                                          <p:stCondLst>
                                            <p:cond delay="499"/>
                                          </p:stCondLst>
                                        </p:cTn>
                                        <p:tgtEl>
                                          <p:spTgt spid="20">
                                            <p:txEl>
                                              <p:pRg st="0" end="0"/>
                                            </p:txEl>
                                          </p:spTgt>
                                        </p:tgtEl>
                                        <p:attrNameLst>
                                          <p:attrName>style.visibility</p:attrName>
                                        </p:attrNameLst>
                                      </p:cBhvr>
                                      <p:to>
                                        <p:strVal val="hidden"/>
                                      </p:to>
                                    </p:set>
                                  </p:childTnLst>
                                </p:cTn>
                              </p:par>
                              <p:par>
                                <p:cTn id="87" presetID="2" presetClass="exit" presetSubtype="4" fill="hold" grpId="1" nodeType="withEffect">
                                  <p:stCondLst>
                                    <p:cond delay="0"/>
                                  </p:stCondLst>
                                  <p:childTnLst>
                                    <p:anim calcmode="lin" valueType="num">
                                      <p:cBhvr additive="base">
                                        <p:cTn id="88" dur="500"/>
                                        <p:tgtEl>
                                          <p:spTgt spid="22"/>
                                        </p:tgtEl>
                                        <p:attrNameLst>
                                          <p:attrName>ppt_x</p:attrName>
                                        </p:attrNameLst>
                                      </p:cBhvr>
                                      <p:tavLst>
                                        <p:tav tm="0">
                                          <p:val>
                                            <p:strVal val="ppt_x"/>
                                          </p:val>
                                        </p:tav>
                                        <p:tav tm="100000">
                                          <p:val>
                                            <p:strVal val="ppt_x"/>
                                          </p:val>
                                        </p:tav>
                                      </p:tavLst>
                                    </p:anim>
                                    <p:anim calcmode="lin" valueType="num">
                                      <p:cBhvr additive="base">
                                        <p:cTn id="89" dur="500"/>
                                        <p:tgtEl>
                                          <p:spTgt spid="22"/>
                                        </p:tgtEl>
                                        <p:attrNameLst>
                                          <p:attrName>ppt_y</p:attrName>
                                        </p:attrNameLst>
                                      </p:cBhvr>
                                      <p:tavLst>
                                        <p:tav tm="0">
                                          <p:val>
                                            <p:strVal val="ppt_y"/>
                                          </p:val>
                                        </p:tav>
                                        <p:tav tm="100000">
                                          <p:val>
                                            <p:strVal val="1+ppt_h/2"/>
                                          </p:val>
                                        </p:tav>
                                      </p:tavLst>
                                    </p:anim>
                                    <p:set>
                                      <p:cBhvr>
                                        <p:cTn id="90" dur="1" fill="hold">
                                          <p:stCondLst>
                                            <p:cond delay="499"/>
                                          </p:stCondLst>
                                        </p:cTn>
                                        <p:tgtEl>
                                          <p:spTgt spid="22"/>
                                        </p:tgtEl>
                                        <p:attrNameLst>
                                          <p:attrName>style.visibility</p:attrName>
                                        </p:attrNameLst>
                                      </p:cBhvr>
                                      <p:to>
                                        <p:strVal val="hidden"/>
                                      </p:to>
                                    </p:set>
                                  </p:childTnLst>
                                </p:cTn>
                              </p:par>
                              <p:par>
                                <p:cTn id="91" presetID="2" presetClass="exit" presetSubtype="4" fill="hold" nodeType="withEffect">
                                  <p:stCondLst>
                                    <p:cond delay="0"/>
                                  </p:stCondLst>
                                  <p:childTnLst>
                                    <p:anim calcmode="lin" valueType="num">
                                      <p:cBhvr additive="base">
                                        <p:cTn id="92" dur="500"/>
                                        <p:tgtEl>
                                          <p:spTgt spid="14"/>
                                        </p:tgtEl>
                                        <p:attrNameLst>
                                          <p:attrName>ppt_x</p:attrName>
                                        </p:attrNameLst>
                                      </p:cBhvr>
                                      <p:tavLst>
                                        <p:tav tm="0">
                                          <p:val>
                                            <p:strVal val="ppt_x"/>
                                          </p:val>
                                        </p:tav>
                                        <p:tav tm="100000">
                                          <p:val>
                                            <p:strVal val="ppt_x"/>
                                          </p:val>
                                        </p:tav>
                                      </p:tavLst>
                                    </p:anim>
                                    <p:anim calcmode="lin" valueType="num">
                                      <p:cBhvr additive="base">
                                        <p:cTn id="93" dur="500"/>
                                        <p:tgtEl>
                                          <p:spTgt spid="14"/>
                                        </p:tgtEl>
                                        <p:attrNameLst>
                                          <p:attrName>ppt_y</p:attrName>
                                        </p:attrNameLst>
                                      </p:cBhvr>
                                      <p:tavLst>
                                        <p:tav tm="0">
                                          <p:val>
                                            <p:strVal val="ppt_y"/>
                                          </p:val>
                                        </p:tav>
                                        <p:tav tm="100000">
                                          <p:val>
                                            <p:strVal val="1+ppt_h/2"/>
                                          </p:val>
                                        </p:tav>
                                      </p:tavLst>
                                    </p:anim>
                                    <p:set>
                                      <p:cBhvr>
                                        <p:cTn id="94" dur="1" fill="hold">
                                          <p:stCondLst>
                                            <p:cond delay="499"/>
                                          </p:stCondLst>
                                        </p:cTn>
                                        <p:tgtEl>
                                          <p:spTgt spid="14"/>
                                        </p:tgtEl>
                                        <p:attrNameLst>
                                          <p:attrName>style.visibility</p:attrName>
                                        </p:attrNameLst>
                                      </p:cBhvr>
                                      <p:to>
                                        <p:strVal val="hidden"/>
                                      </p:to>
                                    </p:set>
                                  </p:childTnLst>
                                </p:cTn>
                              </p:par>
                            </p:childTnLst>
                          </p:cTn>
                        </p:par>
                      </p:childTnLst>
                    </p:cTn>
                  </p:par>
                  <p:par>
                    <p:cTn id="95" fill="hold">
                      <p:stCondLst>
                        <p:cond delay="indefinite"/>
                      </p:stCondLst>
                      <p:childTnLst>
                        <p:par>
                          <p:cTn id="96" fill="hold">
                            <p:stCondLst>
                              <p:cond delay="0"/>
                            </p:stCondLst>
                            <p:childTnLst>
                              <p:par>
                                <p:cTn id="97" presetID="8" presetClass="exit" presetSubtype="16" fill="hold" grpId="1" nodeType="clickEffect">
                                  <p:stCondLst>
                                    <p:cond delay="0"/>
                                  </p:stCondLst>
                                  <p:childTnLst>
                                    <p:animEffect transition="out" filter="diamond(in)">
                                      <p:cBhvr>
                                        <p:cTn id="98" dur="500"/>
                                        <p:tgtEl>
                                          <p:spTgt spid="27"/>
                                        </p:tgtEl>
                                      </p:cBhvr>
                                    </p:animEffect>
                                    <p:set>
                                      <p:cBhvr>
                                        <p:cTn id="99" dur="1" fill="hold">
                                          <p:stCondLst>
                                            <p:cond delay="499"/>
                                          </p:stCondLst>
                                        </p:cTn>
                                        <p:tgtEl>
                                          <p:spTgt spid="27"/>
                                        </p:tgtEl>
                                        <p:attrNameLst>
                                          <p:attrName>style.visibility</p:attrName>
                                        </p:attrNameLst>
                                      </p:cBhvr>
                                      <p:to>
                                        <p:strVal val="hidden"/>
                                      </p:to>
                                    </p:set>
                                  </p:childTnLst>
                                </p:cTn>
                              </p:par>
                            </p:childTnLst>
                          </p:cTn>
                        </p:par>
                      </p:childTnLst>
                    </p:cTn>
                  </p:par>
                  <p:par>
                    <p:cTn id="100" fill="hold">
                      <p:stCondLst>
                        <p:cond delay="indefinite"/>
                      </p:stCondLst>
                      <p:childTnLst>
                        <p:par>
                          <p:cTn id="101" fill="hold">
                            <p:stCondLst>
                              <p:cond delay="0"/>
                            </p:stCondLst>
                            <p:childTnLst>
                              <p:par>
                                <p:cTn id="102" presetID="37" presetClass="entr" presetSubtype="0" fill="hold" grpId="0" nodeType="clickEffect">
                                  <p:stCondLst>
                                    <p:cond delay="0"/>
                                  </p:stCondLst>
                                  <p:childTnLst>
                                    <p:set>
                                      <p:cBhvr>
                                        <p:cTn id="103" dur="1" fill="hold">
                                          <p:stCondLst>
                                            <p:cond delay="0"/>
                                          </p:stCondLst>
                                        </p:cTn>
                                        <p:tgtEl>
                                          <p:spTgt spid="25"/>
                                        </p:tgtEl>
                                        <p:attrNameLst>
                                          <p:attrName>style.visibility</p:attrName>
                                        </p:attrNameLst>
                                      </p:cBhvr>
                                      <p:to>
                                        <p:strVal val="visible"/>
                                      </p:to>
                                    </p:set>
                                    <p:animEffect transition="in" filter="fade">
                                      <p:cBhvr>
                                        <p:cTn id="104" dur="1000"/>
                                        <p:tgtEl>
                                          <p:spTgt spid="25"/>
                                        </p:tgtEl>
                                      </p:cBhvr>
                                    </p:animEffect>
                                    <p:anim calcmode="lin" valueType="num">
                                      <p:cBhvr>
                                        <p:cTn id="105" dur="1000" fill="hold"/>
                                        <p:tgtEl>
                                          <p:spTgt spid="25"/>
                                        </p:tgtEl>
                                        <p:attrNameLst>
                                          <p:attrName>ppt_x</p:attrName>
                                        </p:attrNameLst>
                                      </p:cBhvr>
                                      <p:tavLst>
                                        <p:tav tm="0">
                                          <p:val>
                                            <p:strVal val="#ppt_x"/>
                                          </p:val>
                                        </p:tav>
                                        <p:tav tm="100000">
                                          <p:val>
                                            <p:strVal val="#ppt_x"/>
                                          </p:val>
                                        </p:tav>
                                      </p:tavLst>
                                    </p:anim>
                                    <p:anim calcmode="lin" valueType="num">
                                      <p:cBhvr>
                                        <p:cTn id="106" dur="900" decel="100000" fill="hold"/>
                                        <p:tgtEl>
                                          <p:spTgt spid="25"/>
                                        </p:tgtEl>
                                        <p:attrNameLst>
                                          <p:attrName>ppt_y</p:attrName>
                                        </p:attrNameLst>
                                      </p:cBhvr>
                                      <p:tavLst>
                                        <p:tav tm="0">
                                          <p:val>
                                            <p:strVal val="#ppt_y+1"/>
                                          </p:val>
                                        </p:tav>
                                        <p:tav tm="100000">
                                          <p:val>
                                            <p:strVal val="#ppt_y-.03"/>
                                          </p:val>
                                        </p:tav>
                                      </p:tavLst>
                                    </p:anim>
                                    <p:anim calcmode="lin" valueType="num">
                                      <p:cBhvr>
                                        <p:cTn id="107"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8" presetID="37" presetClass="entr" presetSubtype="0" fill="hold" grpId="0" nodeType="withEffect">
                                  <p:stCondLst>
                                    <p:cond delay="0"/>
                                  </p:stCondLst>
                                  <p:childTnLst>
                                    <p:set>
                                      <p:cBhvr>
                                        <p:cTn id="109" dur="1" fill="hold">
                                          <p:stCondLst>
                                            <p:cond delay="0"/>
                                          </p:stCondLst>
                                        </p:cTn>
                                        <p:tgtEl>
                                          <p:spTgt spid="26"/>
                                        </p:tgtEl>
                                        <p:attrNameLst>
                                          <p:attrName>style.visibility</p:attrName>
                                        </p:attrNameLst>
                                      </p:cBhvr>
                                      <p:to>
                                        <p:strVal val="visible"/>
                                      </p:to>
                                    </p:set>
                                    <p:animEffect transition="in" filter="fade">
                                      <p:cBhvr>
                                        <p:cTn id="110" dur="1000"/>
                                        <p:tgtEl>
                                          <p:spTgt spid="26"/>
                                        </p:tgtEl>
                                      </p:cBhvr>
                                    </p:animEffect>
                                    <p:anim calcmode="lin" valueType="num">
                                      <p:cBhvr>
                                        <p:cTn id="111" dur="1000" fill="hold"/>
                                        <p:tgtEl>
                                          <p:spTgt spid="26"/>
                                        </p:tgtEl>
                                        <p:attrNameLst>
                                          <p:attrName>ppt_x</p:attrName>
                                        </p:attrNameLst>
                                      </p:cBhvr>
                                      <p:tavLst>
                                        <p:tav tm="0">
                                          <p:val>
                                            <p:strVal val="#ppt_x"/>
                                          </p:val>
                                        </p:tav>
                                        <p:tav tm="100000">
                                          <p:val>
                                            <p:strVal val="#ppt_x"/>
                                          </p:val>
                                        </p:tav>
                                      </p:tavLst>
                                    </p:anim>
                                    <p:anim calcmode="lin" valueType="num">
                                      <p:cBhvr>
                                        <p:cTn id="112" dur="900" decel="100000" fill="hold"/>
                                        <p:tgtEl>
                                          <p:spTgt spid="26"/>
                                        </p:tgtEl>
                                        <p:attrNameLst>
                                          <p:attrName>ppt_y</p:attrName>
                                        </p:attrNameLst>
                                      </p:cBhvr>
                                      <p:tavLst>
                                        <p:tav tm="0">
                                          <p:val>
                                            <p:strVal val="#ppt_y+1"/>
                                          </p:val>
                                        </p:tav>
                                        <p:tav tm="100000">
                                          <p:val>
                                            <p:strVal val="#ppt_y-.03"/>
                                          </p:val>
                                        </p:tav>
                                      </p:tavLst>
                                    </p:anim>
                                    <p:anim calcmode="lin" valueType="num">
                                      <p:cBhvr>
                                        <p:cTn id="113"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4" presetID="64" presetClass="path" presetSubtype="0" accel="50000" decel="50000" fill="hold" nodeType="withEffect">
                                  <p:stCondLst>
                                    <p:cond delay="0"/>
                                  </p:stCondLst>
                                  <p:childTnLst>
                                    <p:animMotion origin="layout" path="M -3.33333E-6 -2.22045E-16 L -0.09861 -0.72593 " pathEditMode="relative" rAng="0" ptsTypes="AA">
                                      <p:cBhvr>
                                        <p:cTn id="115" dur="2000" fill="hold"/>
                                        <p:tgtEl>
                                          <p:spTgt spid="4"/>
                                        </p:tgtEl>
                                        <p:attrNameLst>
                                          <p:attrName>ppt_x</p:attrName>
                                          <p:attrName>ppt_y</p:attrName>
                                        </p:attrNameLst>
                                      </p:cBhvr>
                                      <p:rCtr x="-49" y="-363"/>
                                    </p:animMotion>
                                  </p:childTnLst>
                                </p:cTn>
                              </p:par>
                              <p:par>
                                <p:cTn id="116" presetID="2" presetClass="entr" presetSubtype="4" fill="hold" nodeType="withEffect">
                                  <p:stCondLst>
                                    <p:cond delay="0"/>
                                  </p:stCondLst>
                                  <p:childTnLst>
                                    <p:set>
                                      <p:cBhvr>
                                        <p:cTn id="117" dur="1" fill="hold">
                                          <p:stCondLst>
                                            <p:cond delay="0"/>
                                          </p:stCondLst>
                                        </p:cTn>
                                        <p:tgtEl>
                                          <p:spTgt spid="116741">
                                            <p:txEl>
                                              <p:pRg st="1" end="1"/>
                                            </p:txEl>
                                          </p:spTgt>
                                        </p:tgtEl>
                                        <p:attrNameLst>
                                          <p:attrName>style.visibility</p:attrName>
                                        </p:attrNameLst>
                                      </p:cBhvr>
                                      <p:to>
                                        <p:strVal val="visible"/>
                                      </p:to>
                                    </p:set>
                                    <p:anim calcmode="lin" valueType="num">
                                      <p:cBhvr additive="base">
                                        <p:cTn id="118" dur="500" fill="hold"/>
                                        <p:tgtEl>
                                          <p:spTgt spid="116741">
                                            <p:txEl>
                                              <p:pRg st="1" end="1"/>
                                            </p:txEl>
                                          </p:spTgt>
                                        </p:tgtEl>
                                        <p:attrNameLst>
                                          <p:attrName>ppt_x</p:attrName>
                                        </p:attrNameLst>
                                      </p:cBhvr>
                                      <p:tavLst>
                                        <p:tav tm="0">
                                          <p:val>
                                            <p:strVal val="#ppt_x"/>
                                          </p:val>
                                        </p:tav>
                                        <p:tav tm="100000">
                                          <p:val>
                                            <p:strVal val="#ppt_x"/>
                                          </p:val>
                                        </p:tav>
                                      </p:tavLst>
                                    </p:anim>
                                    <p:anim calcmode="lin" valueType="num">
                                      <p:cBhvr additive="base">
                                        <p:cTn id="119" dur="500" fill="hold"/>
                                        <p:tgtEl>
                                          <p:spTgt spid="116741">
                                            <p:txEl>
                                              <p:pRg st="1" end="1"/>
                                            </p:txEl>
                                          </p:spTgt>
                                        </p:tgtEl>
                                        <p:attrNameLst>
                                          <p:attrName>ppt_y</p:attrName>
                                        </p:attrNameLst>
                                      </p:cBhvr>
                                      <p:tavLst>
                                        <p:tav tm="0">
                                          <p:val>
                                            <p:strVal val="1+#ppt_h/2"/>
                                          </p:val>
                                        </p:tav>
                                        <p:tav tm="100000">
                                          <p:val>
                                            <p:strVal val="#ppt_y"/>
                                          </p:val>
                                        </p:tav>
                                      </p:tavLst>
                                    </p:anim>
                                  </p:childTnLst>
                                </p:cTn>
                              </p:par>
                              <p:par>
                                <p:cTn id="120" presetID="2" presetClass="entr" presetSubtype="4" fill="hold" nodeType="withEffect">
                                  <p:stCondLst>
                                    <p:cond delay="0"/>
                                  </p:stCondLst>
                                  <p:childTnLst>
                                    <p:set>
                                      <p:cBhvr>
                                        <p:cTn id="121" dur="1" fill="hold">
                                          <p:stCondLst>
                                            <p:cond delay="0"/>
                                          </p:stCondLst>
                                        </p:cTn>
                                        <p:tgtEl>
                                          <p:spTgt spid="116741">
                                            <p:txEl>
                                              <p:pRg st="2" end="2"/>
                                            </p:txEl>
                                          </p:spTgt>
                                        </p:tgtEl>
                                        <p:attrNameLst>
                                          <p:attrName>style.visibility</p:attrName>
                                        </p:attrNameLst>
                                      </p:cBhvr>
                                      <p:to>
                                        <p:strVal val="visible"/>
                                      </p:to>
                                    </p:set>
                                    <p:anim calcmode="lin" valueType="num">
                                      <p:cBhvr additive="base">
                                        <p:cTn id="122" dur="500" fill="hold"/>
                                        <p:tgtEl>
                                          <p:spTgt spid="116741">
                                            <p:txEl>
                                              <p:pRg st="2" end="2"/>
                                            </p:txEl>
                                          </p:spTgt>
                                        </p:tgtEl>
                                        <p:attrNameLst>
                                          <p:attrName>ppt_x</p:attrName>
                                        </p:attrNameLst>
                                      </p:cBhvr>
                                      <p:tavLst>
                                        <p:tav tm="0">
                                          <p:val>
                                            <p:strVal val="#ppt_x"/>
                                          </p:val>
                                        </p:tav>
                                        <p:tav tm="100000">
                                          <p:val>
                                            <p:strVal val="#ppt_x"/>
                                          </p:val>
                                        </p:tav>
                                      </p:tavLst>
                                    </p:anim>
                                    <p:anim calcmode="lin" valueType="num">
                                      <p:cBhvr additive="base">
                                        <p:cTn id="123" dur="500" fill="hold"/>
                                        <p:tgtEl>
                                          <p:spTgt spid="116741">
                                            <p:txEl>
                                              <p:pRg st="2" end="2"/>
                                            </p:txEl>
                                          </p:spTgt>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116737"/>
                                        </p:tgtEl>
                                        <p:attrNameLst>
                                          <p:attrName>style.visibility</p:attrName>
                                        </p:attrNameLst>
                                      </p:cBhvr>
                                      <p:to>
                                        <p:strVal val="visible"/>
                                      </p:to>
                                    </p:set>
                                    <p:anim calcmode="lin" valueType="num">
                                      <p:cBhvr additive="base">
                                        <p:cTn id="126" dur="500" fill="hold"/>
                                        <p:tgtEl>
                                          <p:spTgt spid="116737"/>
                                        </p:tgtEl>
                                        <p:attrNameLst>
                                          <p:attrName>ppt_x</p:attrName>
                                        </p:attrNameLst>
                                      </p:cBhvr>
                                      <p:tavLst>
                                        <p:tav tm="0">
                                          <p:val>
                                            <p:strVal val="#ppt_x"/>
                                          </p:val>
                                        </p:tav>
                                        <p:tav tm="100000">
                                          <p:val>
                                            <p:strVal val="#ppt_x"/>
                                          </p:val>
                                        </p:tav>
                                      </p:tavLst>
                                    </p:anim>
                                    <p:anim calcmode="lin" valueType="num">
                                      <p:cBhvr additive="base">
                                        <p:cTn id="127" dur="500" fill="hold"/>
                                        <p:tgtEl>
                                          <p:spTgt spid="116737"/>
                                        </p:tgtEl>
                                        <p:attrNameLst>
                                          <p:attrName>ppt_y</p:attrName>
                                        </p:attrNameLst>
                                      </p:cBhvr>
                                      <p:tavLst>
                                        <p:tav tm="0">
                                          <p:val>
                                            <p:strVal val="1+#ppt_h/2"/>
                                          </p:val>
                                        </p:tav>
                                        <p:tav tm="100000">
                                          <p:val>
                                            <p:strVal val="#ppt_y"/>
                                          </p:val>
                                        </p:tav>
                                      </p:tavLst>
                                    </p:anim>
                                  </p:childTnLst>
                                </p:cTn>
                              </p:par>
                              <p:par>
                                <p:cTn id="128" presetID="2" presetClass="entr" presetSubtype="4" fill="hold" grpId="0" nodeType="withEffect">
                                  <p:stCondLst>
                                    <p:cond delay="0"/>
                                  </p:stCondLst>
                                  <p:childTnLst>
                                    <p:set>
                                      <p:cBhvr>
                                        <p:cTn id="129" dur="1" fill="hold">
                                          <p:stCondLst>
                                            <p:cond delay="0"/>
                                          </p:stCondLst>
                                        </p:cTn>
                                        <p:tgtEl>
                                          <p:spTgt spid="116738"/>
                                        </p:tgtEl>
                                        <p:attrNameLst>
                                          <p:attrName>style.visibility</p:attrName>
                                        </p:attrNameLst>
                                      </p:cBhvr>
                                      <p:to>
                                        <p:strVal val="visible"/>
                                      </p:to>
                                    </p:set>
                                    <p:anim calcmode="lin" valueType="num">
                                      <p:cBhvr additive="base">
                                        <p:cTn id="130" dur="500" fill="hold"/>
                                        <p:tgtEl>
                                          <p:spTgt spid="116738"/>
                                        </p:tgtEl>
                                        <p:attrNameLst>
                                          <p:attrName>ppt_x</p:attrName>
                                        </p:attrNameLst>
                                      </p:cBhvr>
                                      <p:tavLst>
                                        <p:tav tm="0">
                                          <p:val>
                                            <p:strVal val="#ppt_x"/>
                                          </p:val>
                                        </p:tav>
                                        <p:tav tm="100000">
                                          <p:val>
                                            <p:strVal val="#ppt_x"/>
                                          </p:val>
                                        </p:tav>
                                      </p:tavLst>
                                    </p:anim>
                                    <p:anim calcmode="lin" valueType="num">
                                      <p:cBhvr additive="base">
                                        <p:cTn id="131" dur="500" fill="hold"/>
                                        <p:tgtEl>
                                          <p:spTgt spid="116738"/>
                                        </p:tgtEl>
                                        <p:attrNameLst>
                                          <p:attrName>ppt_y</p:attrName>
                                        </p:attrNameLst>
                                      </p:cBhvr>
                                      <p:tavLst>
                                        <p:tav tm="0">
                                          <p:val>
                                            <p:strVal val="1+#ppt_h/2"/>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8" presetClass="exit" presetSubtype="16" fill="hold" grpId="0" nodeType="clickEffect">
                                  <p:stCondLst>
                                    <p:cond delay="0"/>
                                  </p:stCondLst>
                                  <p:childTnLst>
                                    <p:animEffect transition="out" filter="diamond(in)">
                                      <p:cBhvr>
                                        <p:cTn id="135" dur="500"/>
                                        <p:tgtEl>
                                          <p:spTgt spid="116741">
                                            <p:txEl>
                                              <p:pRg st="1" end="1"/>
                                            </p:txEl>
                                          </p:spTgt>
                                        </p:tgtEl>
                                      </p:cBhvr>
                                    </p:animEffect>
                                    <p:set>
                                      <p:cBhvr>
                                        <p:cTn id="136" dur="1" fill="hold">
                                          <p:stCondLst>
                                            <p:cond delay="499"/>
                                          </p:stCondLst>
                                        </p:cTn>
                                        <p:tgtEl>
                                          <p:spTgt spid="116741">
                                            <p:txEl>
                                              <p:pRg st="1" end="1"/>
                                            </p:txEl>
                                          </p:spTgt>
                                        </p:tgtEl>
                                        <p:attrNameLst>
                                          <p:attrName>style.visibility</p:attrName>
                                        </p:attrNameLst>
                                      </p:cBhvr>
                                      <p:to>
                                        <p:strVal val="hidden"/>
                                      </p:to>
                                    </p:set>
                                  </p:childTnLst>
                                </p:cTn>
                              </p:par>
                              <p:par>
                                <p:cTn id="137" presetID="8" presetClass="exit" presetSubtype="16" fill="hold" grpId="0" nodeType="withEffect">
                                  <p:stCondLst>
                                    <p:cond delay="0"/>
                                  </p:stCondLst>
                                  <p:childTnLst>
                                    <p:animEffect transition="out" filter="diamond(in)">
                                      <p:cBhvr>
                                        <p:cTn id="138" dur="500"/>
                                        <p:tgtEl>
                                          <p:spTgt spid="116741">
                                            <p:txEl>
                                              <p:pRg st="2" end="2"/>
                                            </p:txEl>
                                          </p:spTgt>
                                        </p:tgtEl>
                                      </p:cBhvr>
                                    </p:animEffect>
                                    <p:set>
                                      <p:cBhvr>
                                        <p:cTn id="139" dur="1" fill="hold">
                                          <p:stCondLst>
                                            <p:cond delay="499"/>
                                          </p:stCondLst>
                                        </p:cTn>
                                        <p:tgtEl>
                                          <p:spTgt spid="116741">
                                            <p:txEl>
                                              <p:pRg st="2" end="2"/>
                                            </p:txEl>
                                          </p:spTgt>
                                        </p:tgtEl>
                                        <p:attrNameLst>
                                          <p:attrName>style.visibility</p:attrName>
                                        </p:attrNameLst>
                                      </p:cBhvr>
                                      <p:to>
                                        <p:strVal val="hidden"/>
                                      </p:to>
                                    </p:set>
                                  </p:childTnLst>
                                </p:cTn>
                              </p:par>
                              <p:par>
                                <p:cTn id="140" presetID="8" presetClass="exit" presetSubtype="16" fill="hold" grpId="1" nodeType="withEffect">
                                  <p:stCondLst>
                                    <p:cond delay="0"/>
                                  </p:stCondLst>
                                  <p:childTnLst>
                                    <p:animEffect transition="out" filter="diamond(in)">
                                      <p:cBhvr>
                                        <p:cTn id="141" dur="500"/>
                                        <p:tgtEl>
                                          <p:spTgt spid="116737"/>
                                        </p:tgtEl>
                                      </p:cBhvr>
                                    </p:animEffect>
                                    <p:set>
                                      <p:cBhvr>
                                        <p:cTn id="142" dur="1" fill="hold">
                                          <p:stCondLst>
                                            <p:cond delay="499"/>
                                          </p:stCondLst>
                                        </p:cTn>
                                        <p:tgtEl>
                                          <p:spTgt spid="116737"/>
                                        </p:tgtEl>
                                        <p:attrNameLst>
                                          <p:attrName>style.visibility</p:attrName>
                                        </p:attrNameLst>
                                      </p:cBhvr>
                                      <p:to>
                                        <p:strVal val="hidden"/>
                                      </p:to>
                                    </p:set>
                                  </p:childTnLst>
                                </p:cTn>
                              </p:par>
                              <p:par>
                                <p:cTn id="143" presetID="8" presetClass="exit" presetSubtype="16" fill="hold" grpId="1" nodeType="withEffect">
                                  <p:stCondLst>
                                    <p:cond delay="0"/>
                                  </p:stCondLst>
                                  <p:childTnLst>
                                    <p:animEffect transition="out" filter="diamond(in)">
                                      <p:cBhvr>
                                        <p:cTn id="144" dur="500"/>
                                        <p:tgtEl>
                                          <p:spTgt spid="116738"/>
                                        </p:tgtEl>
                                      </p:cBhvr>
                                    </p:animEffect>
                                    <p:set>
                                      <p:cBhvr>
                                        <p:cTn id="145" dur="1" fill="hold">
                                          <p:stCondLst>
                                            <p:cond delay="499"/>
                                          </p:stCondLst>
                                        </p:cTn>
                                        <p:tgtEl>
                                          <p:spTgt spid="116738"/>
                                        </p:tgtEl>
                                        <p:attrNameLst>
                                          <p:attrName>style.visibility</p:attrName>
                                        </p:attrNameLst>
                                      </p:cBhvr>
                                      <p:to>
                                        <p:strVal val="hidden"/>
                                      </p:to>
                                    </p:set>
                                  </p:childTnLst>
                                </p:cTn>
                              </p:par>
                              <p:par>
                                <p:cTn id="146" presetID="8" presetClass="exit" presetSubtype="16" fill="hold" nodeType="withEffect">
                                  <p:stCondLst>
                                    <p:cond delay="0"/>
                                  </p:stCondLst>
                                  <p:childTnLst>
                                    <p:animEffect transition="out" filter="diamond(in)">
                                      <p:cBhvr>
                                        <p:cTn id="147" dur="500"/>
                                        <p:tgtEl>
                                          <p:spTgt spid="4"/>
                                        </p:tgtEl>
                                      </p:cBhvr>
                                    </p:animEffect>
                                    <p:set>
                                      <p:cBhvr>
                                        <p:cTn id="148" dur="1" fill="hold">
                                          <p:stCondLst>
                                            <p:cond delay="499"/>
                                          </p:stCondLst>
                                        </p:cTn>
                                        <p:tgtEl>
                                          <p:spTgt spid="4"/>
                                        </p:tgtEl>
                                        <p:attrNameLst>
                                          <p:attrName>style.visibility</p:attrName>
                                        </p:attrNameLst>
                                      </p:cBhvr>
                                      <p:to>
                                        <p:strVal val="hidden"/>
                                      </p:to>
                                    </p:set>
                                  </p:childTnLst>
                                </p:cTn>
                              </p:par>
                              <p:par>
                                <p:cTn id="149" presetID="8" presetClass="exit" presetSubtype="16" fill="hold" grpId="1" nodeType="withEffect">
                                  <p:stCondLst>
                                    <p:cond delay="0"/>
                                  </p:stCondLst>
                                  <p:childTnLst>
                                    <p:animEffect transition="out" filter="diamond(in)">
                                      <p:cBhvr>
                                        <p:cTn id="150" dur="500"/>
                                        <p:tgtEl>
                                          <p:spTgt spid="26"/>
                                        </p:tgtEl>
                                      </p:cBhvr>
                                    </p:animEffect>
                                    <p:set>
                                      <p:cBhvr>
                                        <p:cTn id="151" dur="1" fill="hold">
                                          <p:stCondLst>
                                            <p:cond delay="499"/>
                                          </p:stCondLst>
                                        </p:cTn>
                                        <p:tgtEl>
                                          <p:spTgt spid="26"/>
                                        </p:tgtEl>
                                        <p:attrNameLst>
                                          <p:attrName>style.visibility</p:attrName>
                                        </p:attrNameLst>
                                      </p:cBhvr>
                                      <p:to>
                                        <p:strVal val="hidden"/>
                                      </p:to>
                                    </p:set>
                                  </p:childTnLst>
                                </p:cTn>
                              </p:par>
                              <p:par>
                                <p:cTn id="152" presetID="8" presetClass="exit" presetSubtype="16" fill="hold" grpId="1" nodeType="withEffect">
                                  <p:stCondLst>
                                    <p:cond delay="0"/>
                                  </p:stCondLst>
                                  <p:childTnLst>
                                    <p:animEffect transition="out" filter="diamond(in)">
                                      <p:cBhvr>
                                        <p:cTn id="153" dur="500"/>
                                        <p:tgtEl>
                                          <p:spTgt spid="25"/>
                                        </p:tgtEl>
                                      </p:cBhvr>
                                    </p:animEffect>
                                    <p:set>
                                      <p:cBhvr>
                                        <p:cTn id="154" dur="1" fill="hold">
                                          <p:stCondLst>
                                            <p:cond delay="499"/>
                                          </p:stCondLst>
                                        </p:cTn>
                                        <p:tgtEl>
                                          <p:spTgt spid="25"/>
                                        </p:tgtEl>
                                        <p:attrNameLst>
                                          <p:attrName>style.visibility</p:attrName>
                                        </p:attrNameLst>
                                      </p:cBhvr>
                                      <p:to>
                                        <p:strVal val="hidden"/>
                                      </p:to>
                                    </p:set>
                                  </p:childTnLst>
                                </p:cTn>
                              </p:par>
                            </p:childTnLst>
                          </p:cTn>
                        </p:par>
                      </p:childTnLst>
                    </p:cTn>
                  </p:par>
                  <p:par>
                    <p:cTn id="155" fill="hold">
                      <p:stCondLst>
                        <p:cond delay="indefinite"/>
                      </p:stCondLst>
                      <p:childTnLst>
                        <p:par>
                          <p:cTn id="156" fill="hold">
                            <p:stCondLst>
                              <p:cond delay="0"/>
                            </p:stCondLst>
                            <p:childTnLst>
                              <p:par>
                                <p:cTn id="157" presetID="37" presetClass="entr" presetSubtype="0" fill="hold" grpId="0" nodeType="clickEffect">
                                  <p:stCondLst>
                                    <p:cond delay="0"/>
                                  </p:stCondLst>
                                  <p:childTnLst>
                                    <p:set>
                                      <p:cBhvr>
                                        <p:cTn id="158" dur="1" fill="hold">
                                          <p:stCondLst>
                                            <p:cond delay="0"/>
                                          </p:stCondLst>
                                        </p:cTn>
                                        <p:tgtEl>
                                          <p:spTgt spid="24"/>
                                        </p:tgtEl>
                                        <p:attrNameLst>
                                          <p:attrName>style.visibility</p:attrName>
                                        </p:attrNameLst>
                                      </p:cBhvr>
                                      <p:to>
                                        <p:strVal val="visible"/>
                                      </p:to>
                                    </p:set>
                                    <p:animEffect transition="in" filter="fade">
                                      <p:cBhvr>
                                        <p:cTn id="159" dur="1000"/>
                                        <p:tgtEl>
                                          <p:spTgt spid="24"/>
                                        </p:tgtEl>
                                      </p:cBhvr>
                                    </p:animEffect>
                                    <p:anim calcmode="lin" valueType="num">
                                      <p:cBhvr>
                                        <p:cTn id="160" dur="1000" fill="hold"/>
                                        <p:tgtEl>
                                          <p:spTgt spid="24"/>
                                        </p:tgtEl>
                                        <p:attrNameLst>
                                          <p:attrName>ppt_x</p:attrName>
                                        </p:attrNameLst>
                                      </p:cBhvr>
                                      <p:tavLst>
                                        <p:tav tm="0">
                                          <p:val>
                                            <p:strVal val="#ppt_x"/>
                                          </p:val>
                                        </p:tav>
                                        <p:tav tm="100000">
                                          <p:val>
                                            <p:strVal val="#ppt_x"/>
                                          </p:val>
                                        </p:tav>
                                      </p:tavLst>
                                    </p:anim>
                                    <p:anim calcmode="lin" valueType="num">
                                      <p:cBhvr>
                                        <p:cTn id="161" dur="900" decel="100000" fill="hold"/>
                                        <p:tgtEl>
                                          <p:spTgt spid="24"/>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163" presetID="64" presetClass="path" presetSubtype="0" accel="50000" decel="50000" fill="hold" nodeType="withEffect">
                                  <p:stCondLst>
                                    <p:cond delay="0"/>
                                  </p:stCondLst>
                                  <p:childTnLst>
                                    <p:animMotion origin="layout" path="M -0.00364 -1.30465E-6 L 0.88524 -0.84825 " pathEditMode="relative" rAng="0" ptsTypes="AA">
                                      <p:cBhvr>
                                        <p:cTn id="164" dur="2000" fill="hold"/>
                                        <p:tgtEl>
                                          <p:spTgt spid="11"/>
                                        </p:tgtEl>
                                        <p:attrNameLst>
                                          <p:attrName>ppt_x</p:attrName>
                                          <p:attrName>ppt_y</p:attrName>
                                        </p:attrNameLst>
                                      </p:cBhvr>
                                      <p:rCtr x="444" y="-42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37" grpId="0" animBg="1"/>
      <p:bldP spid="116737" grpId="1" animBg="1"/>
      <p:bldP spid="116738" grpId="0"/>
      <p:bldP spid="116738" grpId="1"/>
      <p:bldP spid="116741" grpId="0" uiExpand="1" build="allAtOnce"/>
      <p:bldP spid="13" grpId="0"/>
      <p:bldP spid="13" grpId="1"/>
      <p:bldP spid="116743" grpId="0"/>
      <p:bldP spid="116743" grpId="1"/>
      <p:bldP spid="18" grpId="0" animBg="1"/>
      <p:bldP spid="19" grpId="0" animBg="1"/>
      <p:bldP spid="20" grpId="0" build="allAtOnce"/>
      <p:bldP spid="116745" grpId="0"/>
      <p:bldP spid="116745" grpId="1"/>
      <p:bldP spid="22" grpId="0"/>
      <p:bldP spid="22" grpId="1"/>
      <p:bldP spid="24" grpId="0"/>
      <p:bldP spid="25" grpId="0"/>
      <p:bldP spid="25" grpId="1"/>
      <p:bldP spid="26" grpId="0"/>
      <p:bldP spid="26" grpId="1"/>
      <p:bldP spid="27" grpId="0"/>
      <p:bldP spid="27"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rrondir un rectangle avec un coin diagonal 1"/>
          <p:cNvSpPr/>
          <p:nvPr/>
        </p:nvSpPr>
        <p:spPr>
          <a:xfrm>
            <a:off x="618705" y="155028"/>
            <a:ext cx="7092280" cy="562630"/>
          </a:xfrm>
          <a:prstGeom prst="round2DiagRect">
            <a:avLst>
              <a:gd name="adj1" fmla="val 50000"/>
              <a:gd name="adj2" fmla="val 0"/>
            </a:avLst>
          </a:prstGeom>
          <a:solidFill>
            <a:schemeClr val="accent2">
              <a:alpha val="30980"/>
            </a:schemeClr>
          </a:solidFill>
          <a:ln>
            <a:noFill/>
          </a:ln>
          <a:effectLst>
            <a:glow rad="139700">
              <a:schemeClr val="accent2">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a:spAutoFit/>
          </a:bodyPr>
          <a:lstStyle/>
          <a:p>
            <a:pPr marL="177800" algn="ctr"/>
            <a:r>
              <a:rPr lang="fr-FR" sz="2000" b="1" dirty="0" smtClean="0"/>
              <a:t>Matériaux  matériels et essais et méthode de formulation</a:t>
            </a:r>
            <a:endParaRPr lang="fr-FR" sz="2000" b="1" dirty="0" smtClean="0">
              <a:solidFill>
                <a:srgbClr val="262626"/>
              </a:solidFill>
              <a:effectLst>
                <a:outerShdw blurRad="38100" dist="38100" dir="2700000" algn="tl">
                  <a:srgbClr val="000000">
                    <a:alpha val="43137"/>
                  </a:srgbClr>
                </a:outerShdw>
              </a:effectLst>
              <a:latin typeface="Charlemagne Std" panose="04020705060702020204" pitchFamily="82" charset="0"/>
            </a:endParaRPr>
          </a:p>
        </p:txBody>
      </p:sp>
      <p:sp>
        <p:nvSpPr>
          <p:cNvPr id="5" name="Ellipse 2"/>
          <p:cNvSpPr/>
          <p:nvPr/>
        </p:nvSpPr>
        <p:spPr>
          <a:xfrm>
            <a:off x="618705" y="155028"/>
            <a:ext cx="432048" cy="562630"/>
          </a:xfrm>
          <a:prstGeom prst="ellipse">
            <a:avLst/>
          </a:prstGeom>
          <a:solidFill>
            <a:srgbClr val="FFC000"/>
          </a:solidFill>
          <a:ln w="34925" cap="flat" cmpd="sng" algn="ctr">
            <a:solidFill>
              <a:schemeClr val="tx1"/>
            </a:solidFill>
            <a:prstDash val="solid"/>
          </a:ln>
          <a:effectLst>
            <a:glow rad="228600">
              <a:schemeClr val="accent2">
                <a:satMod val="175000"/>
                <a:alpha val="40000"/>
              </a:schemeClr>
            </a:glow>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i="0" u="none" strike="noStrike" kern="0" normalizeH="0" baseline="0" noProof="0">
              <a:ln w="0"/>
              <a:solidFill>
                <a:schemeClr val="accent1"/>
              </a:solidFill>
              <a:effectLst>
                <a:outerShdw blurRad="38100" dist="25400" dir="5400000" algn="ctr" rotWithShape="0">
                  <a:srgbClr val="6E747A">
                    <a:alpha val="43000"/>
                  </a:srgbClr>
                </a:outerShdw>
              </a:effectLst>
              <a:uLnTx/>
              <a:uFillTx/>
              <a:latin typeface="Calibri"/>
              <a:ea typeface="+mn-ea"/>
              <a:cs typeface="+mn-cs"/>
            </a:endParaRPr>
          </a:p>
        </p:txBody>
      </p:sp>
      <p:sp>
        <p:nvSpPr>
          <p:cNvPr id="6" name="Rectangle 5"/>
          <p:cNvSpPr/>
          <p:nvPr/>
        </p:nvSpPr>
        <p:spPr>
          <a:xfrm>
            <a:off x="1185062" y="1547736"/>
            <a:ext cx="3982822" cy="369332"/>
          </a:xfrm>
          <a:prstGeom prst="rect">
            <a:avLst/>
          </a:prstGeom>
        </p:spPr>
        <p:txBody>
          <a:bodyPr wrap="none">
            <a:spAutoFit/>
          </a:bodyPr>
          <a:lstStyle/>
          <a:p>
            <a:r>
              <a:rPr lang="fr-FR" b="1" dirty="0" smtClean="0">
                <a:latin typeface="Times New Roman" pitchFamily="18" charset="0"/>
                <a:cs typeface="Times New Roman" pitchFamily="18" charset="0"/>
              </a:rPr>
              <a:t>Propriétés physiques du ciment utilisé.</a:t>
            </a:r>
            <a:endParaRPr lang="fr-FR" b="1" dirty="0">
              <a:latin typeface="Times New Roman" pitchFamily="18" charset="0"/>
              <a:cs typeface="Times New Roman" pitchFamily="18" charset="0"/>
            </a:endParaRPr>
          </a:p>
        </p:txBody>
      </p:sp>
      <p:graphicFrame>
        <p:nvGraphicFramePr>
          <p:cNvPr id="7" name="Tableau 6"/>
          <p:cNvGraphicFramePr>
            <a:graphicFrameLocks noGrp="1"/>
          </p:cNvGraphicFramePr>
          <p:nvPr/>
        </p:nvGraphicFramePr>
        <p:xfrm>
          <a:off x="2140267" y="2468880"/>
          <a:ext cx="5736793" cy="3703320"/>
        </p:xfrm>
        <a:graphic>
          <a:graphicData uri="http://schemas.openxmlformats.org/drawingml/2006/table">
            <a:tbl>
              <a:tblPr/>
              <a:tblGrid>
                <a:gridCol w="2871767"/>
                <a:gridCol w="2865026"/>
              </a:tblGrid>
              <a:tr h="233680">
                <a:tc>
                  <a:txBody>
                    <a:bodyPr/>
                    <a:lstStyle/>
                    <a:p>
                      <a:pPr indent="180340" algn="ctr" rtl="0">
                        <a:lnSpc>
                          <a:spcPct val="150000"/>
                        </a:lnSpc>
                        <a:spcAft>
                          <a:spcPts val="0"/>
                        </a:spcAft>
                      </a:pPr>
                      <a:r>
                        <a:rPr lang="fr-FR" sz="1800" b="1" dirty="0">
                          <a:latin typeface="Times New Roman"/>
                          <a:ea typeface="Times New Roman"/>
                          <a:cs typeface="Times New Roman"/>
                        </a:rPr>
                        <a:t>Propriété </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rtl="0">
                        <a:lnSpc>
                          <a:spcPct val="150000"/>
                        </a:lnSpc>
                        <a:spcAft>
                          <a:spcPts val="0"/>
                        </a:spcAft>
                      </a:pPr>
                      <a:r>
                        <a:rPr lang="fr-FR" sz="1800" b="1">
                          <a:latin typeface="Times New Roman"/>
                          <a:ea typeface="Times New Roman"/>
                          <a:cs typeface="Times New Roman"/>
                        </a:rPr>
                        <a:t>Valeur </a:t>
                      </a:r>
                      <a:endParaRPr lang="fr-FR"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r>
              <a:tr h="225425">
                <a:tc>
                  <a:txBody>
                    <a:bodyPr/>
                    <a:lstStyle/>
                    <a:p>
                      <a:pPr indent="180340" algn="l" rtl="0">
                        <a:lnSpc>
                          <a:spcPct val="150000"/>
                        </a:lnSpc>
                        <a:spcAft>
                          <a:spcPts val="0"/>
                        </a:spcAft>
                      </a:pPr>
                      <a:r>
                        <a:rPr lang="fr-FR" sz="1800" b="1" dirty="0">
                          <a:latin typeface="Times New Roman"/>
                          <a:ea typeface="Times New Roman"/>
                          <a:cs typeface="Times New Roman"/>
                        </a:rPr>
                        <a:t>Consistance normale</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rtl="0">
                        <a:lnSpc>
                          <a:spcPct val="150000"/>
                        </a:lnSpc>
                        <a:spcAft>
                          <a:spcPts val="0"/>
                        </a:spcAft>
                      </a:pPr>
                      <a:r>
                        <a:rPr lang="fr-FR" sz="1800" b="1" dirty="0">
                          <a:latin typeface="Times New Roman"/>
                          <a:ea typeface="Times New Roman"/>
                          <a:cs typeface="Times New Roman"/>
                        </a:rPr>
                        <a:t>25 à 28.50 (%)</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233680">
                <a:tc>
                  <a:txBody>
                    <a:bodyPr/>
                    <a:lstStyle/>
                    <a:p>
                      <a:pPr indent="180340" algn="l" rtl="0">
                        <a:lnSpc>
                          <a:spcPct val="150000"/>
                        </a:lnSpc>
                        <a:spcAft>
                          <a:spcPts val="0"/>
                        </a:spcAft>
                      </a:pPr>
                      <a:r>
                        <a:rPr lang="fr-FR" sz="1800" b="1">
                          <a:latin typeface="Times New Roman"/>
                          <a:ea typeface="Times New Roman"/>
                          <a:cs typeface="Times New Roman"/>
                        </a:rPr>
                        <a:t>Surface spécifique Blaine </a:t>
                      </a:r>
                      <a:endParaRPr lang="fr-FR"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rtl="0">
                        <a:lnSpc>
                          <a:spcPct val="150000"/>
                        </a:lnSpc>
                        <a:spcAft>
                          <a:spcPts val="0"/>
                        </a:spcAft>
                      </a:pPr>
                      <a:r>
                        <a:rPr lang="fr-FR" sz="1800" b="1" dirty="0">
                          <a:latin typeface="Times New Roman"/>
                          <a:ea typeface="Times New Roman"/>
                          <a:cs typeface="Times New Roman"/>
                        </a:rPr>
                        <a:t>3750 à 5250 (cm</a:t>
                      </a:r>
                      <a:r>
                        <a:rPr lang="fr-FR" sz="1800" b="1" baseline="30000" dirty="0">
                          <a:latin typeface="Times New Roman"/>
                          <a:ea typeface="Times New Roman"/>
                          <a:cs typeface="Times New Roman"/>
                        </a:rPr>
                        <a:t>2</a:t>
                      </a:r>
                      <a:r>
                        <a:rPr lang="fr-FR" sz="1800" b="1" dirty="0">
                          <a:latin typeface="Times New Roman"/>
                          <a:ea typeface="Times New Roman"/>
                          <a:cs typeface="Times New Roman"/>
                        </a:rPr>
                        <a:t>/g)</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233680">
                <a:tc>
                  <a:txBody>
                    <a:bodyPr/>
                    <a:lstStyle/>
                    <a:p>
                      <a:pPr indent="180340" algn="l" rtl="0">
                        <a:lnSpc>
                          <a:spcPct val="150000"/>
                        </a:lnSpc>
                        <a:spcAft>
                          <a:spcPts val="0"/>
                        </a:spcAft>
                      </a:pPr>
                      <a:r>
                        <a:rPr lang="fr-FR" sz="1800" b="1">
                          <a:latin typeface="Times New Roman"/>
                          <a:ea typeface="Times New Roman"/>
                          <a:cs typeface="Times New Roman"/>
                        </a:rPr>
                        <a:t>Retrait à 28 jours</a:t>
                      </a:r>
                      <a:endParaRPr lang="fr-FR"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rtl="0">
                        <a:lnSpc>
                          <a:spcPct val="150000"/>
                        </a:lnSpc>
                        <a:spcAft>
                          <a:spcPts val="0"/>
                        </a:spcAft>
                      </a:pPr>
                      <a:r>
                        <a:rPr lang="fr-FR" sz="1800" b="1" dirty="0">
                          <a:latin typeface="Times New Roman"/>
                          <a:ea typeface="Times New Roman"/>
                          <a:cs typeface="Times New Roman"/>
                        </a:rPr>
                        <a:t>&lt;1000 (µm/m)</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233680">
                <a:tc>
                  <a:txBody>
                    <a:bodyPr/>
                    <a:lstStyle/>
                    <a:p>
                      <a:pPr indent="180340" algn="l" rtl="0">
                        <a:lnSpc>
                          <a:spcPct val="150000"/>
                        </a:lnSpc>
                        <a:spcAft>
                          <a:spcPts val="0"/>
                        </a:spcAft>
                      </a:pPr>
                      <a:r>
                        <a:rPr lang="fr-FR" sz="1800" b="1">
                          <a:latin typeface="Times New Roman"/>
                          <a:ea typeface="Times New Roman"/>
                          <a:cs typeface="Times New Roman"/>
                        </a:rPr>
                        <a:t>Expansion </a:t>
                      </a:r>
                      <a:endParaRPr lang="fr-FR"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rtl="0">
                        <a:lnSpc>
                          <a:spcPct val="150000"/>
                        </a:lnSpc>
                        <a:spcAft>
                          <a:spcPts val="0"/>
                        </a:spcAft>
                      </a:pPr>
                      <a:r>
                        <a:rPr lang="fr-FR" sz="1800" b="1" dirty="0">
                          <a:latin typeface="Times New Roman"/>
                          <a:ea typeface="Times New Roman"/>
                          <a:cs typeface="Times New Roman"/>
                        </a:rPr>
                        <a:t>0.3 à 2.5 (mm)</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233680">
                <a:tc>
                  <a:txBody>
                    <a:bodyPr/>
                    <a:lstStyle/>
                    <a:p>
                      <a:pPr indent="180340" algn="l" rtl="0">
                        <a:lnSpc>
                          <a:spcPct val="150000"/>
                        </a:lnSpc>
                        <a:spcAft>
                          <a:spcPts val="0"/>
                        </a:spcAft>
                      </a:pPr>
                      <a:r>
                        <a:rPr lang="fr-FR" sz="1800" b="1">
                          <a:latin typeface="Times New Roman"/>
                          <a:ea typeface="Times New Roman"/>
                          <a:cs typeface="Times New Roman"/>
                        </a:rPr>
                        <a:t>Masse volumique apparente</a:t>
                      </a:r>
                      <a:endParaRPr lang="fr-FR"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rtl="0">
                        <a:lnSpc>
                          <a:spcPct val="150000"/>
                        </a:lnSpc>
                        <a:spcAft>
                          <a:spcPts val="0"/>
                        </a:spcAft>
                      </a:pPr>
                      <a:r>
                        <a:rPr lang="fr-FR" sz="1800" b="1" dirty="0">
                          <a:latin typeface="Times New Roman"/>
                          <a:ea typeface="Times New Roman"/>
                          <a:cs typeface="Times New Roman"/>
                        </a:rPr>
                        <a:t>1.005 (kg/dm</a:t>
                      </a:r>
                      <a:r>
                        <a:rPr lang="fr-FR" sz="1800" b="1" baseline="30000" dirty="0">
                          <a:latin typeface="Times New Roman"/>
                          <a:ea typeface="Times New Roman"/>
                          <a:cs typeface="Times New Roman"/>
                        </a:rPr>
                        <a:t>3</a:t>
                      </a:r>
                      <a:r>
                        <a:rPr lang="fr-FR" sz="1800" b="1" dirty="0">
                          <a:latin typeface="Times New Roman"/>
                          <a:ea typeface="Times New Roman"/>
                          <a:cs typeface="Times New Roman"/>
                        </a:rPr>
                        <a:t>)</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r h="241300">
                <a:tc>
                  <a:txBody>
                    <a:bodyPr/>
                    <a:lstStyle/>
                    <a:p>
                      <a:pPr indent="180340" algn="l" rtl="0">
                        <a:lnSpc>
                          <a:spcPct val="150000"/>
                        </a:lnSpc>
                        <a:spcAft>
                          <a:spcPts val="0"/>
                        </a:spcAft>
                      </a:pPr>
                      <a:r>
                        <a:rPr lang="fr-FR" sz="1800" b="1">
                          <a:latin typeface="Times New Roman"/>
                          <a:ea typeface="Times New Roman"/>
                          <a:cs typeface="Times New Roman"/>
                        </a:rPr>
                        <a:t>Masse volumique spécifique </a:t>
                      </a:r>
                      <a:endParaRPr lang="fr-FR"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indent="180340" algn="ctr" rtl="0">
                        <a:lnSpc>
                          <a:spcPct val="150000"/>
                        </a:lnSpc>
                        <a:spcAft>
                          <a:spcPts val="0"/>
                        </a:spcAft>
                      </a:pPr>
                      <a:r>
                        <a:rPr lang="fr-FR" sz="1800" b="1" dirty="0">
                          <a:latin typeface="Times New Roman"/>
                          <a:ea typeface="Times New Roman"/>
                          <a:cs typeface="Times New Roman"/>
                        </a:rPr>
                        <a:t>3.02 (kg/dm</a:t>
                      </a:r>
                      <a:r>
                        <a:rPr lang="fr-FR" sz="1800" b="1" baseline="30000" dirty="0">
                          <a:latin typeface="Times New Roman"/>
                          <a:ea typeface="Times New Roman"/>
                          <a:cs typeface="Times New Roman"/>
                        </a:rPr>
                        <a:t>3</a:t>
                      </a:r>
                      <a:r>
                        <a:rPr lang="fr-FR" sz="1800" b="1" dirty="0">
                          <a:latin typeface="Times New Roman"/>
                          <a:ea typeface="Times New Roman"/>
                          <a:cs typeface="Times New Roman"/>
                        </a:rPr>
                        <a:t>)</a:t>
                      </a:r>
                      <a:endParaRPr lang="fr-FR"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to="" calcmode="lin" valueType="num">
                                      <p:cBhvr>
                                        <p:cTn id="17" dur="1" fill="hold"/>
                                        <p:tgtEl>
                                          <p:spTgt spid="6"/>
                                        </p:tgtEl>
                                        <p:attrNameLst>
                                          <p:attrName/>
                                        </p:attrNameLst>
                                      </p:cBhvr>
                                    </p:anim>
                                  </p:childTnLst>
                                </p:cTn>
                              </p:par>
                              <p:par>
                                <p:cTn id="18" presetID="24" presetClass="entr" presetSubtype="0"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 to="" calcmode="lin" valueType="num">
                                      <p:cBhvr>
                                        <p:cTn id="20" dur="1" fill="hold"/>
                                        <p:tgtEl>
                                          <p:spTgt spid="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nvGraphicFramePr>
        <p:xfrm>
          <a:off x="627962" y="3558586"/>
          <a:ext cx="8031298" cy="1234440"/>
        </p:xfrm>
        <a:graphic>
          <a:graphicData uri="http://schemas.openxmlformats.org/drawingml/2006/table">
            <a:tbl>
              <a:tblPr/>
              <a:tblGrid>
                <a:gridCol w="1897439"/>
                <a:gridCol w="895018"/>
                <a:gridCol w="998244"/>
                <a:gridCol w="1611313"/>
                <a:gridCol w="1533070"/>
                <a:gridCol w="1096214"/>
              </a:tblGrid>
              <a:tr h="319443">
                <a:tc rowSpan="2">
                  <a:txBody>
                    <a:bodyPr/>
                    <a:lstStyle/>
                    <a:p>
                      <a:pPr algn="l" rtl="0">
                        <a:lnSpc>
                          <a:spcPct val="150000"/>
                        </a:lnSpc>
                        <a:spcAft>
                          <a:spcPts val="0"/>
                        </a:spcAft>
                      </a:pPr>
                      <a:r>
                        <a:rPr lang="fr-FR" sz="1800" b="1" dirty="0">
                          <a:latin typeface="Times New Roman"/>
                          <a:ea typeface="Times New Roman"/>
                        </a:rPr>
                        <a:t>     </a:t>
                      </a:r>
                      <a:r>
                        <a:rPr lang="fr-FR" sz="1800" b="1" dirty="0" smtClean="0">
                          <a:latin typeface="Times New Roman"/>
                          <a:ea typeface="Times New Roman"/>
                        </a:rPr>
                        <a:t> </a:t>
                      </a:r>
                      <a:r>
                        <a:rPr lang="fr-FR" sz="1800" b="1" baseline="0" dirty="0" smtClean="0">
                          <a:latin typeface="Times New Roman"/>
                          <a:ea typeface="Times New Roman"/>
                        </a:rPr>
                        <a:t> </a:t>
                      </a:r>
                      <a:r>
                        <a:rPr lang="fr-FR" sz="1800" b="1" dirty="0" smtClean="0">
                          <a:latin typeface="Times New Roman"/>
                          <a:ea typeface="Times New Roman"/>
                        </a:rPr>
                        <a:t>     Matériaux</a:t>
                      </a:r>
                      <a:endParaRPr lang="fr-FR" sz="1800" b="1" dirty="0">
                        <a:latin typeface="Times New Roman"/>
                        <a:ea typeface="Times New Roman"/>
                      </a:endParaRPr>
                    </a:p>
                    <a:p>
                      <a:pPr algn="l" rtl="0">
                        <a:lnSpc>
                          <a:spcPct val="150000"/>
                        </a:lnSpc>
                        <a:spcAft>
                          <a:spcPts val="0"/>
                        </a:spcAft>
                      </a:pPr>
                      <a:r>
                        <a:rPr lang="fr-FR" sz="1800" b="1" dirty="0">
                          <a:latin typeface="Times New Roman"/>
                          <a:ea typeface="Times New Roman"/>
                        </a:rPr>
                        <a:t>Classe </a:t>
                      </a:r>
                    </a:p>
                  </a:txBody>
                  <a:tcPr marL="66812" marR="66812"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w="28575" cap="flat" cmpd="sng" algn="ctr">
                      <a:solidFill>
                        <a:srgbClr val="000000"/>
                      </a:solidFill>
                      <a:prstDash val="solid"/>
                      <a:round/>
                      <a:headEnd type="none" w="med" len="med"/>
                      <a:tailEnd type="none" w="med" len="med"/>
                    </a:lnTlToBr>
                    <a:solidFill>
                      <a:srgbClr val="FBE4D5"/>
                    </a:solidFill>
                  </a:tcPr>
                </a:tc>
                <a:tc rowSpan="2">
                  <a:txBody>
                    <a:bodyPr/>
                    <a:lstStyle/>
                    <a:p>
                      <a:pPr algn="ctr" rtl="0">
                        <a:lnSpc>
                          <a:spcPct val="150000"/>
                        </a:lnSpc>
                        <a:spcAft>
                          <a:spcPts val="0"/>
                        </a:spcAft>
                      </a:pPr>
                      <a:r>
                        <a:rPr lang="fr-FR" sz="1800" b="1" dirty="0">
                          <a:latin typeface="Times New Roman"/>
                          <a:ea typeface="Times New Roman"/>
                        </a:rPr>
                        <a:t>Ciment (kg/m</a:t>
                      </a:r>
                      <a:r>
                        <a:rPr lang="fr-FR" sz="1800" b="1" baseline="30000" dirty="0">
                          <a:latin typeface="Times New Roman"/>
                          <a:ea typeface="Times New Roman"/>
                        </a:rPr>
                        <a:t>3</a:t>
                      </a:r>
                      <a:r>
                        <a:rPr lang="fr-FR" sz="1800" b="1" dirty="0">
                          <a:latin typeface="Times New Roman"/>
                          <a:ea typeface="Times New Roman"/>
                        </a:rPr>
                        <a:t>)</a:t>
                      </a:r>
                    </a:p>
                  </a:txBody>
                  <a:tcPr marL="66812" marR="66812"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rowSpan="2">
                  <a:txBody>
                    <a:bodyPr/>
                    <a:lstStyle/>
                    <a:p>
                      <a:pPr algn="ctr" rtl="0">
                        <a:lnSpc>
                          <a:spcPct val="150000"/>
                        </a:lnSpc>
                        <a:spcAft>
                          <a:spcPts val="0"/>
                        </a:spcAft>
                      </a:pPr>
                      <a:r>
                        <a:rPr lang="fr-FR" sz="1800" b="1" dirty="0">
                          <a:latin typeface="Times New Roman"/>
                          <a:ea typeface="Times New Roman"/>
                        </a:rPr>
                        <a:t>L’eau (l/m</a:t>
                      </a:r>
                      <a:r>
                        <a:rPr lang="fr-FR" sz="1800" b="1" baseline="30000" dirty="0">
                          <a:latin typeface="Times New Roman"/>
                          <a:ea typeface="Times New Roman"/>
                        </a:rPr>
                        <a:t>3</a:t>
                      </a:r>
                      <a:r>
                        <a:rPr lang="fr-FR" sz="1800" b="1" dirty="0">
                          <a:latin typeface="Times New Roman"/>
                          <a:ea typeface="Times New Roman"/>
                        </a:rPr>
                        <a:t>)</a:t>
                      </a:r>
                    </a:p>
                  </a:txBody>
                  <a:tcPr marL="66812" marR="66812"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gridSpan="2">
                  <a:txBody>
                    <a:bodyPr/>
                    <a:lstStyle/>
                    <a:p>
                      <a:pPr algn="ctr" rtl="0">
                        <a:lnSpc>
                          <a:spcPct val="150000"/>
                        </a:lnSpc>
                        <a:spcAft>
                          <a:spcPts val="0"/>
                        </a:spcAft>
                      </a:pPr>
                      <a:r>
                        <a:rPr lang="fr-FR" sz="1800" b="1" dirty="0">
                          <a:latin typeface="Times New Roman"/>
                          <a:ea typeface="Times New Roman"/>
                        </a:rPr>
                        <a:t>Gravier (kg/m</a:t>
                      </a:r>
                      <a:r>
                        <a:rPr lang="fr-FR" sz="1800" b="1" baseline="30000" dirty="0">
                          <a:latin typeface="Times New Roman"/>
                          <a:ea typeface="Times New Roman"/>
                        </a:rPr>
                        <a:t>3</a:t>
                      </a:r>
                      <a:r>
                        <a:rPr lang="fr-FR" sz="1800" b="1" dirty="0">
                          <a:latin typeface="Times New Roman"/>
                          <a:ea typeface="Times New Roman"/>
                        </a:rPr>
                        <a:t>)</a:t>
                      </a:r>
                    </a:p>
                  </a:txBody>
                  <a:tcPr marL="66812" marR="66812"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hMerge="1">
                  <a:txBody>
                    <a:bodyPr/>
                    <a:lstStyle/>
                    <a:p>
                      <a:endParaRPr lang="fr-FR"/>
                    </a:p>
                  </a:txBody>
                  <a:tcPr/>
                </a:tc>
                <a:tc rowSpan="2">
                  <a:txBody>
                    <a:bodyPr/>
                    <a:lstStyle/>
                    <a:p>
                      <a:pPr algn="ctr" rtl="0">
                        <a:lnSpc>
                          <a:spcPct val="150000"/>
                        </a:lnSpc>
                        <a:spcAft>
                          <a:spcPts val="0"/>
                        </a:spcAft>
                      </a:pPr>
                      <a:r>
                        <a:rPr lang="fr-FR" sz="1800" b="1" dirty="0">
                          <a:latin typeface="Times New Roman"/>
                          <a:ea typeface="Times New Roman"/>
                        </a:rPr>
                        <a:t>Sable (kg/m</a:t>
                      </a:r>
                      <a:r>
                        <a:rPr lang="fr-FR" sz="1800" b="1" baseline="30000" dirty="0">
                          <a:latin typeface="Times New Roman"/>
                          <a:ea typeface="Times New Roman"/>
                        </a:rPr>
                        <a:t>3</a:t>
                      </a:r>
                      <a:r>
                        <a:rPr lang="fr-FR" sz="1800" b="1" dirty="0">
                          <a:latin typeface="Times New Roman"/>
                          <a:ea typeface="Times New Roman"/>
                        </a:rPr>
                        <a:t>)</a:t>
                      </a:r>
                    </a:p>
                  </a:txBody>
                  <a:tcPr marL="66812" marR="66812"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r>
              <a:tr h="319443">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gn="ctr" rtl="0">
                        <a:lnSpc>
                          <a:spcPct val="150000"/>
                        </a:lnSpc>
                        <a:spcAft>
                          <a:spcPts val="0"/>
                        </a:spcAft>
                      </a:pPr>
                      <a:r>
                        <a:rPr lang="fr-FR" sz="1800" b="1" dirty="0">
                          <a:latin typeface="Times New Roman"/>
                          <a:ea typeface="Times New Roman"/>
                        </a:rPr>
                        <a:t>G (8/15)</a:t>
                      </a:r>
                    </a:p>
                  </a:txBody>
                  <a:tcPr marL="66812" marR="66812"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algn="ctr" rtl="0">
                        <a:lnSpc>
                          <a:spcPct val="150000"/>
                        </a:lnSpc>
                        <a:spcAft>
                          <a:spcPts val="0"/>
                        </a:spcAft>
                      </a:pPr>
                      <a:r>
                        <a:rPr lang="fr-FR" sz="1800" b="1" dirty="0">
                          <a:latin typeface="Times New Roman"/>
                          <a:ea typeface="Times New Roman"/>
                        </a:rPr>
                        <a:t>G (15/25)</a:t>
                      </a:r>
                    </a:p>
                  </a:txBody>
                  <a:tcPr marL="66812" marR="66812"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vMerge="1">
                  <a:txBody>
                    <a:bodyPr/>
                    <a:lstStyle/>
                    <a:p>
                      <a:endParaRPr lang="fr-FR"/>
                    </a:p>
                  </a:txBody>
                  <a:tcPr/>
                </a:tc>
              </a:tr>
              <a:tr h="319443">
                <a:tc>
                  <a:txBody>
                    <a:bodyPr/>
                    <a:lstStyle/>
                    <a:p>
                      <a:pPr algn="ctr" rtl="0">
                        <a:lnSpc>
                          <a:spcPct val="150000"/>
                        </a:lnSpc>
                        <a:spcAft>
                          <a:spcPts val="0"/>
                        </a:spcAft>
                      </a:pPr>
                      <a:r>
                        <a:rPr lang="fr-FR" sz="1800" b="1" dirty="0">
                          <a:latin typeface="Times New Roman"/>
                          <a:ea typeface="Times New Roman"/>
                        </a:rPr>
                        <a:t>C</a:t>
                      </a:r>
                      <a:r>
                        <a:rPr lang="fr-FR" sz="1800" b="1" baseline="-25000" dirty="0">
                          <a:latin typeface="Times New Roman"/>
                          <a:ea typeface="Times New Roman"/>
                        </a:rPr>
                        <a:t>c42.5</a:t>
                      </a:r>
                      <a:endParaRPr lang="fr-FR" sz="1800" b="1" dirty="0">
                        <a:latin typeface="Times New Roman"/>
                        <a:ea typeface="Times New Roman"/>
                      </a:endParaRPr>
                    </a:p>
                  </a:txBody>
                  <a:tcPr marL="66812" marR="66812"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algn="ctr" rtl="0">
                        <a:spcAft>
                          <a:spcPts val="0"/>
                        </a:spcAft>
                      </a:pPr>
                      <a:r>
                        <a:rPr lang="fr-FR" sz="1800" b="1" dirty="0">
                          <a:latin typeface="Times New Roman"/>
                          <a:ea typeface="Times New Roman"/>
                        </a:rPr>
                        <a:t>500,400</a:t>
                      </a:r>
                    </a:p>
                  </a:txBody>
                  <a:tcPr marL="66812" marR="66812"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rtl="1">
                        <a:spcAft>
                          <a:spcPts val="0"/>
                        </a:spcAft>
                      </a:pPr>
                      <a:r>
                        <a:rPr lang="fr-FR" sz="1800" b="1" dirty="0">
                          <a:latin typeface="Times New Roman"/>
                          <a:ea typeface="Times New Roman"/>
                        </a:rPr>
                        <a:t>267</a:t>
                      </a:r>
                    </a:p>
                  </a:txBody>
                  <a:tcPr marL="66812" marR="66812"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rtl="0">
                        <a:lnSpc>
                          <a:spcPct val="150000"/>
                        </a:lnSpc>
                        <a:spcAft>
                          <a:spcPts val="0"/>
                        </a:spcAft>
                      </a:pPr>
                      <a:r>
                        <a:rPr lang="fr-FR" sz="1800" b="1" dirty="0">
                          <a:latin typeface="Times New Roman"/>
                          <a:ea typeface="Times New Roman"/>
                        </a:rPr>
                        <a:t>459,520</a:t>
                      </a:r>
                    </a:p>
                  </a:txBody>
                  <a:tcPr marL="66812" marR="66812"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rtl="0">
                        <a:lnSpc>
                          <a:spcPct val="150000"/>
                        </a:lnSpc>
                        <a:spcAft>
                          <a:spcPts val="0"/>
                        </a:spcAft>
                      </a:pPr>
                      <a:r>
                        <a:rPr lang="fr-FR" sz="1800" b="1" dirty="0">
                          <a:latin typeface="Times New Roman"/>
                          <a:ea typeface="Times New Roman"/>
                        </a:rPr>
                        <a:t>853,398</a:t>
                      </a:r>
                    </a:p>
                  </a:txBody>
                  <a:tcPr marL="66812" marR="66812"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rtl="0">
                        <a:spcAft>
                          <a:spcPts val="0"/>
                        </a:spcAft>
                      </a:pPr>
                      <a:r>
                        <a:rPr lang="fr-FR" sz="1800" b="1" dirty="0">
                          <a:latin typeface="Times New Roman"/>
                          <a:ea typeface="Times New Roman"/>
                        </a:rPr>
                        <a:t>732,156</a:t>
                      </a:r>
                    </a:p>
                  </a:txBody>
                  <a:tcPr marL="66812" marR="66812"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lumMod val="95000"/>
                      </a:schemeClr>
                    </a:solidFill>
                  </a:tcPr>
                </a:tc>
              </a:tr>
            </a:tbl>
          </a:graphicData>
        </a:graphic>
      </p:graphicFrame>
      <p:graphicFrame>
        <p:nvGraphicFramePr>
          <p:cNvPr id="5" name="Tableau 4"/>
          <p:cNvGraphicFramePr>
            <a:graphicFrameLocks noGrp="1"/>
          </p:cNvGraphicFramePr>
          <p:nvPr/>
        </p:nvGraphicFramePr>
        <p:xfrm>
          <a:off x="625260" y="3623761"/>
          <a:ext cx="8022982" cy="1262219"/>
        </p:xfrm>
        <a:graphic>
          <a:graphicData uri="http://schemas.openxmlformats.org/drawingml/2006/table">
            <a:tbl>
              <a:tblPr/>
              <a:tblGrid>
                <a:gridCol w="1911245"/>
                <a:gridCol w="871400"/>
                <a:gridCol w="1004131"/>
                <a:gridCol w="1609643"/>
                <a:gridCol w="1531483"/>
                <a:gridCol w="1095080"/>
              </a:tblGrid>
              <a:tr h="244978">
                <a:tc rowSpan="2">
                  <a:txBody>
                    <a:bodyPr/>
                    <a:lstStyle/>
                    <a:p>
                      <a:pPr algn="l" rtl="0">
                        <a:lnSpc>
                          <a:spcPct val="150000"/>
                        </a:lnSpc>
                        <a:spcAft>
                          <a:spcPts val="0"/>
                        </a:spcAft>
                      </a:pPr>
                      <a:r>
                        <a:rPr lang="fr-FR" sz="1800" b="1" dirty="0" smtClean="0">
                          <a:latin typeface="Times New Roman"/>
                          <a:ea typeface="Times New Roman"/>
                        </a:rPr>
                        <a:t>           </a:t>
                      </a:r>
                      <a:r>
                        <a:rPr lang="fr-FR" sz="1800" b="1" baseline="0" dirty="0" smtClean="0">
                          <a:latin typeface="Times New Roman"/>
                          <a:ea typeface="Times New Roman"/>
                        </a:rPr>
                        <a:t>  </a:t>
                      </a:r>
                      <a:r>
                        <a:rPr lang="fr-FR" sz="1800" b="1" dirty="0" smtClean="0">
                          <a:latin typeface="Times New Roman"/>
                          <a:ea typeface="Times New Roman"/>
                        </a:rPr>
                        <a:t>Matériaux</a:t>
                      </a:r>
                    </a:p>
                    <a:p>
                      <a:pPr algn="l" rtl="0">
                        <a:lnSpc>
                          <a:spcPct val="150000"/>
                        </a:lnSpc>
                        <a:spcAft>
                          <a:spcPts val="0"/>
                        </a:spcAft>
                      </a:pPr>
                      <a:r>
                        <a:rPr lang="fr-FR" sz="1800" b="1" dirty="0" smtClean="0">
                          <a:latin typeface="Times New Roman"/>
                          <a:ea typeface="Times New Roman"/>
                        </a:rPr>
                        <a:t>Classe </a:t>
                      </a:r>
                      <a:endParaRPr lang="fr-FR" sz="1800" b="1" dirty="0">
                        <a:latin typeface="Times New Roman"/>
                        <a:ea typeface="Times New Roman"/>
                      </a:endParaRPr>
                    </a:p>
                  </a:txBody>
                  <a:tcPr marL="66812" marR="66812"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w="28575" cap="flat" cmpd="sng" algn="ctr">
                      <a:solidFill>
                        <a:srgbClr val="000000"/>
                      </a:solidFill>
                      <a:prstDash val="solid"/>
                      <a:round/>
                      <a:headEnd type="none" w="med" len="med"/>
                      <a:tailEnd type="none" w="med" len="med"/>
                    </a:lnTlToBr>
                    <a:solidFill>
                      <a:srgbClr val="FBE4D5"/>
                    </a:solidFill>
                  </a:tcPr>
                </a:tc>
                <a:tc rowSpan="2">
                  <a:txBody>
                    <a:bodyPr/>
                    <a:lstStyle/>
                    <a:p>
                      <a:pPr algn="ctr" rtl="0">
                        <a:lnSpc>
                          <a:spcPct val="150000"/>
                        </a:lnSpc>
                        <a:spcAft>
                          <a:spcPts val="0"/>
                        </a:spcAft>
                      </a:pPr>
                      <a:r>
                        <a:rPr lang="fr-FR" sz="1800" b="1" dirty="0">
                          <a:latin typeface="Times New Roman"/>
                          <a:ea typeface="Times New Roman"/>
                        </a:rPr>
                        <a:t>Ciment (kg)</a:t>
                      </a:r>
                    </a:p>
                  </a:txBody>
                  <a:tcPr marL="66812" marR="66812"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rowSpan="2">
                  <a:txBody>
                    <a:bodyPr/>
                    <a:lstStyle/>
                    <a:p>
                      <a:pPr algn="ctr" rtl="0">
                        <a:lnSpc>
                          <a:spcPct val="150000"/>
                        </a:lnSpc>
                        <a:spcAft>
                          <a:spcPts val="0"/>
                        </a:spcAft>
                      </a:pPr>
                      <a:r>
                        <a:rPr lang="fr-FR" sz="1800" b="1" dirty="0">
                          <a:latin typeface="Times New Roman"/>
                          <a:ea typeface="Times New Roman"/>
                        </a:rPr>
                        <a:t>L’eau (l)</a:t>
                      </a:r>
                    </a:p>
                  </a:txBody>
                  <a:tcPr marL="66812" marR="66812"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gridSpan="2">
                  <a:txBody>
                    <a:bodyPr/>
                    <a:lstStyle/>
                    <a:p>
                      <a:pPr algn="ctr" rtl="0">
                        <a:lnSpc>
                          <a:spcPct val="150000"/>
                        </a:lnSpc>
                        <a:spcAft>
                          <a:spcPts val="0"/>
                        </a:spcAft>
                      </a:pPr>
                      <a:r>
                        <a:rPr lang="fr-FR" sz="1800" b="1" dirty="0">
                          <a:latin typeface="Times New Roman"/>
                          <a:ea typeface="Times New Roman"/>
                        </a:rPr>
                        <a:t>Gravier (kg)</a:t>
                      </a:r>
                    </a:p>
                  </a:txBody>
                  <a:tcPr marL="66812" marR="66812"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hMerge="1">
                  <a:txBody>
                    <a:bodyPr/>
                    <a:lstStyle/>
                    <a:p>
                      <a:endParaRPr lang="fr-FR"/>
                    </a:p>
                  </a:txBody>
                  <a:tcPr/>
                </a:tc>
                <a:tc rowSpan="2">
                  <a:txBody>
                    <a:bodyPr/>
                    <a:lstStyle/>
                    <a:p>
                      <a:pPr algn="ctr" rtl="0">
                        <a:lnSpc>
                          <a:spcPct val="150000"/>
                        </a:lnSpc>
                        <a:spcAft>
                          <a:spcPts val="0"/>
                        </a:spcAft>
                      </a:pPr>
                      <a:r>
                        <a:rPr lang="fr-FR" sz="1800" b="1" dirty="0">
                          <a:latin typeface="Times New Roman"/>
                          <a:ea typeface="Times New Roman"/>
                        </a:rPr>
                        <a:t>Sable (kg)</a:t>
                      </a:r>
                    </a:p>
                  </a:txBody>
                  <a:tcPr marL="66812" marR="66812"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r>
              <a:tr h="244978">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gn="ctr" rtl="0">
                        <a:lnSpc>
                          <a:spcPct val="150000"/>
                        </a:lnSpc>
                        <a:spcAft>
                          <a:spcPts val="0"/>
                        </a:spcAft>
                      </a:pPr>
                      <a:r>
                        <a:rPr lang="fr-FR" sz="1800" b="1" dirty="0">
                          <a:latin typeface="Times New Roman"/>
                          <a:ea typeface="Times New Roman"/>
                        </a:rPr>
                        <a:t>G (8/15)</a:t>
                      </a:r>
                    </a:p>
                  </a:txBody>
                  <a:tcPr marL="66812" marR="66812"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algn="ctr" rtl="0">
                        <a:lnSpc>
                          <a:spcPct val="150000"/>
                        </a:lnSpc>
                        <a:spcAft>
                          <a:spcPts val="0"/>
                        </a:spcAft>
                      </a:pPr>
                      <a:r>
                        <a:rPr lang="fr-FR" sz="1800" b="1">
                          <a:latin typeface="Times New Roman"/>
                          <a:ea typeface="Times New Roman"/>
                        </a:rPr>
                        <a:t>G (15/25)</a:t>
                      </a:r>
                    </a:p>
                  </a:txBody>
                  <a:tcPr marL="66812" marR="66812"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vMerge="1">
                  <a:txBody>
                    <a:bodyPr/>
                    <a:lstStyle/>
                    <a:p>
                      <a:endParaRPr lang="fr-FR"/>
                    </a:p>
                  </a:txBody>
                  <a:tcPr/>
                </a:tc>
              </a:tr>
              <a:tr h="439259">
                <a:tc>
                  <a:txBody>
                    <a:bodyPr/>
                    <a:lstStyle/>
                    <a:p>
                      <a:pPr algn="ctr" rtl="0">
                        <a:lnSpc>
                          <a:spcPct val="150000"/>
                        </a:lnSpc>
                        <a:spcAft>
                          <a:spcPts val="0"/>
                        </a:spcAft>
                      </a:pPr>
                      <a:r>
                        <a:rPr lang="fr-FR" sz="1800" b="1">
                          <a:latin typeface="Times New Roman"/>
                          <a:ea typeface="Times New Roman"/>
                        </a:rPr>
                        <a:t>C</a:t>
                      </a:r>
                      <a:r>
                        <a:rPr lang="fr-FR" sz="1800" b="1" baseline="-25000">
                          <a:latin typeface="Times New Roman"/>
                          <a:ea typeface="Times New Roman"/>
                        </a:rPr>
                        <a:t>c42.5</a:t>
                      </a:r>
                      <a:endParaRPr lang="fr-FR" sz="1800" b="1">
                        <a:latin typeface="Times New Roman"/>
                        <a:ea typeface="Times New Roman"/>
                      </a:endParaRPr>
                    </a:p>
                  </a:txBody>
                  <a:tcPr marL="66812" marR="66812"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4D5"/>
                    </a:solidFill>
                  </a:tcPr>
                </a:tc>
                <a:tc>
                  <a:txBody>
                    <a:bodyPr/>
                    <a:lstStyle/>
                    <a:p>
                      <a:pPr algn="ctr" rtl="0">
                        <a:lnSpc>
                          <a:spcPct val="150000"/>
                        </a:lnSpc>
                        <a:spcAft>
                          <a:spcPts val="0"/>
                        </a:spcAft>
                      </a:pPr>
                      <a:r>
                        <a:rPr lang="fr-FR" sz="1800" b="1" dirty="0">
                          <a:latin typeface="Times New Roman"/>
                          <a:ea typeface="Times New Roman"/>
                        </a:rPr>
                        <a:t>0.78</a:t>
                      </a:r>
                    </a:p>
                  </a:txBody>
                  <a:tcPr marL="66812" marR="66812"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rtl="1">
                        <a:lnSpc>
                          <a:spcPct val="150000"/>
                        </a:lnSpc>
                        <a:spcAft>
                          <a:spcPts val="0"/>
                        </a:spcAft>
                      </a:pPr>
                      <a:r>
                        <a:rPr lang="fr-FR" sz="1800" b="1" dirty="0" smtClean="0">
                          <a:latin typeface="Times New Roman"/>
                          <a:ea typeface="Times New Roman"/>
                        </a:rPr>
                        <a:t>0.42</a:t>
                      </a:r>
                      <a:endParaRPr lang="fr-FR" sz="1800" b="1" dirty="0">
                        <a:latin typeface="Times New Roman"/>
                        <a:ea typeface="Times New Roman"/>
                      </a:endParaRPr>
                    </a:p>
                  </a:txBody>
                  <a:tcPr marL="66812" marR="66812"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rtl="0">
                        <a:lnSpc>
                          <a:spcPct val="150000"/>
                        </a:lnSpc>
                        <a:spcAft>
                          <a:spcPts val="0"/>
                        </a:spcAft>
                      </a:pPr>
                      <a:r>
                        <a:rPr lang="fr-FR" sz="1800" b="1" dirty="0">
                          <a:latin typeface="Times New Roman"/>
                          <a:ea typeface="Times New Roman"/>
                        </a:rPr>
                        <a:t>0.72</a:t>
                      </a:r>
                    </a:p>
                  </a:txBody>
                  <a:tcPr marL="66812" marR="66812"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rtl="0">
                        <a:lnSpc>
                          <a:spcPct val="150000"/>
                        </a:lnSpc>
                        <a:spcAft>
                          <a:spcPts val="0"/>
                        </a:spcAft>
                      </a:pPr>
                      <a:r>
                        <a:rPr lang="fr-FR" sz="1800" b="1" dirty="0">
                          <a:latin typeface="Times New Roman"/>
                          <a:ea typeface="Times New Roman"/>
                        </a:rPr>
                        <a:t>1,34</a:t>
                      </a:r>
                    </a:p>
                  </a:txBody>
                  <a:tcPr marL="66812" marR="66812"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rtl="0">
                        <a:lnSpc>
                          <a:spcPct val="150000"/>
                        </a:lnSpc>
                        <a:spcAft>
                          <a:spcPts val="0"/>
                        </a:spcAft>
                      </a:pPr>
                      <a:r>
                        <a:rPr lang="fr-FR" sz="1800" b="1" dirty="0">
                          <a:latin typeface="Times New Roman"/>
                          <a:ea typeface="Times New Roman"/>
                        </a:rPr>
                        <a:t>1,15</a:t>
                      </a:r>
                    </a:p>
                  </a:txBody>
                  <a:tcPr marL="66812" marR="66812"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bg1">
                        <a:lumMod val="95000"/>
                      </a:schemeClr>
                    </a:solidFill>
                  </a:tcPr>
                </a:tc>
              </a:tr>
            </a:tbl>
          </a:graphicData>
        </a:graphic>
      </p:graphicFrame>
      <p:sp>
        <p:nvSpPr>
          <p:cNvPr id="7" name="Titre 1"/>
          <p:cNvSpPr>
            <a:spLocks noGrp="1"/>
          </p:cNvSpPr>
          <p:nvPr>
            <p:ph type="title"/>
          </p:nvPr>
        </p:nvSpPr>
        <p:spPr>
          <a:xfrm>
            <a:off x="605929" y="142875"/>
            <a:ext cx="8295700" cy="1112838"/>
          </a:xfrm>
        </p:spPr>
        <p:txBody>
          <a:bodyPr>
            <a:normAutofit/>
          </a:bodyPr>
          <a:lstStyle/>
          <a:p>
            <a:r>
              <a:rPr sz="2600" b="1" smtClean="0"/>
              <a:t>Matériaux  matériels et essais et méthode de formulation</a:t>
            </a:r>
            <a:endParaRPr lang="fr-FR" sz="2600" dirty="0"/>
          </a:p>
        </p:txBody>
      </p:sp>
      <p:sp>
        <p:nvSpPr>
          <p:cNvPr id="24577" name="Rectangle 1"/>
          <p:cNvSpPr>
            <a:spLocks noChangeArrowheads="1"/>
          </p:cNvSpPr>
          <p:nvPr/>
        </p:nvSpPr>
        <p:spPr bwMode="auto">
          <a:xfrm>
            <a:off x="903382" y="1531345"/>
            <a:ext cx="432963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l" defTabSz="914400" rtl="0" eaLnBrk="1" fontAlgn="base" latinLnBrk="0" hangingPunct="1">
              <a:lnSpc>
                <a:spcPct val="100000"/>
              </a:lnSpc>
              <a:spcBef>
                <a:spcPct val="0"/>
              </a:spcBef>
              <a:spcAft>
                <a:spcPct val="0"/>
              </a:spcAft>
              <a:buClrTx/>
              <a:buSzTx/>
              <a:buFontTx/>
              <a:buNone/>
              <a:tabLst>
                <a:tab pos="3708400" algn="l"/>
              </a:tabLst>
            </a:pPr>
            <a:r>
              <a:rPr lang="fr-FR" sz="2400" b="1" dirty="0" smtClean="0">
                <a:latin typeface="Algerian" pitchFamily="82" charset="0"/>
                <a:ea typeface="Times New Roman" pitchFamily="18" charset="0"/>
                <a:cs typeface="Times New Roman" pitchFamily="18" charset="0"/>
              </a:rPr>
              <a:t>Formulation </a:t>
            </a:r>
            <a:r>
              <a:rPr kumimoji="0" lang="fr-FR" sz="2400" b="1" i="0" u="none" strike="noStrike" cap="none" normalizeH="0" baseline="0" dirty="0" smtClean="0">
                <a:ln>
                  <a:noFill/>
                </a:ln>
                <a:solidFill>
                  <a:schemeClr val="tx1"/>
                </a:solidFill>
                <a:effectLst/>
                <a:latin typeface="Algerian" pitchFamily="82" charset="0"/>
                <a:ea typeface="Times New Roman" pitchFamily="18" charset="0"/>
                <a:cs typeface="Times New Roman" pitchFamily="18" charset="0"/>
              </a:rPr>
              <a:t>du béton :</a:t>
            </a:r>
            <a:endParaRPr kumimoji="0" lang="fr-FR" sz="2400" b="0" i="0" u="none" strike="noStrike" cap="none" normalizeH="0" baseline="0" dirty="0" smtClean="0">
              <a:ln>
                <a:noFill/>
              </a:ln>
              <a:solidFill>
                <a:schemeClr val="tx1"/>
              </a:solidFill>
              <a:effectLst/>
              <a:latin typeface="Algerian" pitchFamily="82" charset="0"/>
              <a:cs typeface="Arial" pitchFamily="34" charset="0"/>
            </a:endParaRPr>
          </a:p>
        </p:txBody>
      </p:sp>
      <p:sp>
        <p:nvSpPr>
          <p:cNvPr id="24578" name="Rectangle 2"/>
          <p:cNvSpPr>
            <a:spLocks noChangeArrowheads="1"/>
          </p:cNvSpPr>
          <p:nvPr/>
        </p:nvSpPr>
        <p:spPr bwMode="auto">
          <a:xfrm>
            <a:off x="440674" y="2511845"/>
            <a:ext cx="8185533"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Dépense en matériaux </a:t>
            </a:r>
            <a:r>
              <a:rPr lang="fr-FR" sz="2000" b="1" dirty="0" smtClean="0">
                <a:latin typeface="Times New Roman" pitchFamily="18" charset="0"/>
                <a:cs typeface="Times New Roman" pitchFamily="18" charset="0"/>
              </a:rPr>
              <a:t>de classe 35 </a:t>
            </a: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de béton à granularité continue pour 1m</a:t>
            </a:r>
            <a:r>
              <a:rPr kumimoji="0" lang="fr-FR" sz="20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3</a:t>
            </a:r>
            <a:r>
              <a:rPr lang="fr-FR" sz="2000" b="1" dirty="0" smtClean="0">
                <a:latin typeface="Times New Roman" pitchFamily="18" charset="0"/>
                <a:cs typeface="Times New Roman" pitchFamily="18" charset="0"/>
              </a:rPr>
              <a:t> avec une majoration de 20%</a:t>
            </a: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fr-FR" sz="2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 name="Rectangle 1"/>
          <p:cNvSpPr>
            <a:spLocks noChangeArrowheads="1"/>
          </p:cNvSpPr>
          <p:nvPr/>
        </p:nvSpPr>
        <p:spPr bwMode="auto">
          <a:xfrm>
            <a:off x="890528" y="1981200"/>
            <a:ext cx="5972979"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l" defTabSz="914400" rtl="0" eaLnBrk="1" fontAlgn="base" latinLnBrk="0" hangingPunct="1">
              <a:lnSpc>
                <a:spcPct val="100000"/>
              </a:lnSpc>
              <a:spcBef>
                <a:spcPct val="0"/>
              </a:spcBef>
              <a:spcAft>
                <a:spcPct val="0"/>
              </a:spcAft>
              <a:buClrTx/>
              <a:buSzTx/>
              <a:buFontTx/>
              <a:buNone/>
              <a:tabLst>
                <a:tab pos="3708400" algn="l"/>
              </a:tabLst>
            </a:pPr>
            <a:r>
              <a:rPr kumimoji="0" lang="fr-FR" sz="2400" b="1" i="0" u="none" strike="noStrike" cap="none" normalizeH="0" baseline="0" dirty="0" smtClean="0">
                <a:ln>
                  <a:noFill/>
                </a:ln>
                <a:solidFill>
                  <a:schemeClr val="tx1"/>
                </a:solidFill>
                <a:effectLst/>
                <a:latin typeface="Algerian" pitchFamily="82" charset="0"/>
                <a:ea typeface="Times New Roman" pitchFamily="18" charset="0"/>
                <a:cs typeface="Times New Roman" pitchFamily="18" charset="0"/>
              </a:rPr>
              <a:t>Par</a:t>
            </a:r>
            <a:r>
              <a:rPr kumimoji="0" lang="fr-FR" sz="2400" b="1" i="0" u="none" strike="noStrike" cap="none" normalizeH="0" dirty="0" smtClean="0">
                <a:ln>
                  <a:noFill/>
                </a:ln>
                <a:solidFill>
                  <a:schemeClr val="tx1"/>
                </a:solidFill>
                <a:effectLst/>
                <a:latin typeface="Algerian" pitchFamily="82" charset="0"/>
                <a:ea typeface="Times New Roman" pitchFamily="18" charset="0"/>
                <a:cs typeface="Times New Roman" pitchFamily="18" charset="0"/>
              </a:rPr>
              <a:t>  la méthode de scramtaiev</a:t>
            </a:r>
            <a:r>
              <a:rPr kumimoji="0" lang="fr-FR" sz="2400" b="1" i="0" u="none" strike="noStrike" cap="none" normalizeH="0" baseline="0" dirty="0" smtClean="0">
                <a:ln>
                  <a:noFill/>
                </a:ln>
                <a:solidFill>
                  <a:schemeClr val="tx1"/>
                </a:solidFill>
                <a:effectLst/>
                <a:latin typeface="Algerian" pitchFamily="82" charset="0"/>
                <a:ea typeface="Times New Roman" pitchFamily="18" charset="0"/>
                <a:cs typeface="Times New Roman" pitchFamily="18" charset="0"/>
              </a:rPr>
              <a:t>:</a:t>
            </a:r>
            <a:endParaRPr kumimoji="0" lang="fr-FR" sz="2400" b="0" i="0" u="none" strike="noStrike" cap="none" normalizeH="0" baseline="0" dirty="0" smtClean="0">
              <a:ln>
                <a:noFill/>
              </a:ln>
              <a:solidFill>
                <a:schemeClr val="tx1"/>
              </a:solidFill>
              <a:effectLst/>
              <a:latin typeface="Algerian" pitchFamily="82" charset="0"/>
              <a:cs typeface="Arial" pitchFamily="34" charset="0"/>
            </a:endParaRPr>
          </a:p>
        </p:txBody>
      </p:sp>
      <p:sp>
        <p:nvSpPr>
          <p:cNvPr id="10" name="Rectangle 9"/>
          <p:cNvSpPr/>
          <p:nvPr/>
        </p:nvSpPr>
        <p:spPr>
          <a:xfrm>
            <a:off x="495759" y="2455842"/>
            <a:ext cx="8306718" cy="707886"/>
          </a:xfrm>
          <a:prstGeom prst="rect">
            <a:avLst/>
          </a:prstGeom>
        </p:spPr>
        <p:txBody>
          <a:bodyPr wrap="square">
            <a:spAutoFit/>
          </a:bodyPr>
          <a:lstStyle/>
          <a:p>
            <a:r>
              <a:rPr lang="fr-FR" sz="2000" b="1" dirty="0" smtClean="0">
                <a:latin typeface="Times New Roman" pitchFamily="18" charset="0"/>
                <a:cs typeface="Times New Roman" pitchFamily="18" charset="0"/>
              </a:rPr>
              <a:t>Dépense en matériaux de classe 35 de béton à granularité continue pour  1 éprouvette (10*20) cm</a:t>
            </a:r>
            <a:r>
              <a:rPr lang="fr-FR" sz="2000" b="1" baseline="30000" dirty="0" smtClean="0">
                <a:latin typeface="Times New Roman" pitchFamily="18" charset="0"/>
                <a:cs typeface="Times New Roman" pitchFamily="18" charset="0"/>
              </a:rPr>
              <a:t>3 </a:t>
            </a:r>
            <a:r>
              <a:rPr lang="fr-FR" sz="2000" b="1" dirty="0" smtClean="0">
                <a:latin typeface="Times New Roman" pitchFamily="18" charset="0"/>
                <a:cs typeface="Times New Roman" pitchFamily="18" charset="0"/>
              </a:rPr>
              <a:t> avec une majoration de 20%. </a:t>
            </a:r>
            <a:endParaRPr lang="fr-FR" sz="2000" b="1" dirty="0">
              <a:latin typeface="Times New Roman" pitchFamily="18" charset="0"/>
              <a:cs typeface="Times New Roman" pitchFamily="18" charset="0"/>
            </a:endParaRPr>
          </a:p>
        </p:txBody>
      </p:sp>
      <p:sp>
        <p:nvSpPr>
          <p:cNvPr id="12" name="Rectangle 11"/>
          <p:cNvSpPr/>
          <p:nvPr/>
        </p:nvSpPr>
        <p:spPr>
          <a:xfrm>
            <a:off x="589400" y="4994438"/>
            <a:ext cx="7717317" cy="1289071"/>
          </a:xfrm>
          <a:prstGeom prst="rect">
            <a:avLst/>
          </a:prstGeom>
        </p:spPr>
        <p:txBody>
          <a:bodyPr wrap="square">
            <a:spAutoFit/>
          </a:bodyPr>
          <a:lstStyle/>
          <a:p>
            <a:pPr>
              <a:lnSpc>
                <a:spcPct val="150000"/>
              </a:lnSpc>
            </a:pPr>
            <a:r>
              <a:rPr lang="fr-FR" b="1" dirty="0" smtClean="0">
                <a:latin typeface="Times New Roman" pitchFamily="18" charset="0"/>
                <a:cs typeface="Times New Roman" pitchFamily="18" charset="0"/>
              </a:rPr>
              <a:t>les différentes propriétés du béton à l’état frais et durcis en fonction de facteurs variable (type de gravier), et des facteurs fixe (type de ciment et type de sable). </a:t>
            </a:r>
            <a:endParaRPr lang="fr-FR"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to="" calcmode="lin" valueType="num">
                                      <p:cBhvr>
                                        <p:cTn id="7" dur="1" fill="hold"/>
                                        <p:tgtEl>
                                          <p:spTgt spid="7"/>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4577"/>
                                        </p:tgtEl>
                                        <p:attrNameLst>
                                          <p:attrName>style.visibility</p:attrName>
                                        </p:attrNameLst>
                                      </p:cBhvr>
                                      <p:to>
                                        <p:strVal val="visible"/>
                                      </p:to>
                                    </p:set>
                                    <p:anim to="" calcmode="lin" valueType="num">
                                      <p:cBhvr>
                                        <p:cTn id="12" dur="1" fill="hold"/>
                                        <p:tgtEl>
                                          <p:spTgt spid="24577"/>
                                        </p:tgtEl>
                                        <p:attrNameLst>
                                          <p:attrName/>
                                        </p:attrNameLst>
                                      </p:cBhvr>
                                    </p:anim>
                                  </p:childTnLst>
                                </p:cTn>
                              </p:par>
                              <p:par>
                                <p:cTn id="13" presetID="24"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to="" calcmode="lin" valueType="num">
                                      <p:cBhvr>
                                        <p:cTn id="15" dur="1" fill="hold"/>
                                        <p:tgtEl>
                                          <p:spTgt spid="9"/>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24578"/>
                                        </p:tgtEl>
                                        <p:attrNameLst>
                                          <p:attrName>style.visibility</p:attrName>
                                        </p:attrNameLst>
                                      </p:cBhvr>
                                      <p:to>
                                        <p:strVal val="visible"/>
                                      </p:to>
                                    </p:set>
                                    <p:anim to="" calcmode="lin" valueType="num">
                                      <p:cBhvr>
                                        <p:cTn id="20" dur="1" fill="hold"/>
                                        <p:tgtEl>
                                          <p:spTgt spid="24578"/>
                                        </p:tgtEl>
                                        <p:attrNameLst>
                                          <p:attrName/>
                                        </p:attrNameLst>
                                      </p:cBhvr>
                                    </p:anim>
                                  </p:childTnLst>
                                </p:cTn>
                              </p:par>
                              <p:par>
                                <p:cTn id="21" presetID="24"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to="" calcmode="lin" valueType="num">
                                      <p:cBhvr>
                                        <p:cTn id="23" dur="1" fill="hold"/>
                                        <p:tgtEl>
                                          <p:spTgt spid="4"/>
                                        </p:tgtEl>
                                        <p:attrNameLst>
                                          <p:attrName/>
                                        </p:attrNameLst>
                                      </p:cBhvr>
                                    </p:anim>
                                  </p:childTnLst>
                                </p:cTn>
                              </p:par>
                            </p:childTnLst>
                          </p:cTn>
                        </p:par>
                      </p:childTnLst>
                    </p:cTn>
                  </p:par>
                  <p:par>
                    <p:cTn id="24" fill="hold">
                      <p:stCondLst>
                        <p:cond delay="indefinite"/>
                      </p:stCondLst>
                      <p:childTnLst>
                        <p:par>
                          <p:cTn id="25" fill="hold">
                            <p:stCondLst>
                              <p:cond delay="0"/>
                            </p:stCondLst>
                            <p:childTnLst>
                              <p:par>
                                <p:cTn id="26" presetID="2" presetClass="exit" presetSubtype="4" fill="hold" grpId="1" nodeType="clickEffect">
                                  <p:stCondLst>
                                    <p:cond delay="0"/>
                                  </p:stCondLst>
                                  <p:childTnLst>
                                    <p:anim calcmode="lin" valueType="num">
                                      <p:cBhvr additive="base">
                                        <p:cTn id="27" dur="500"/>
                                        <p:tgtEl>
                                          <p:spTgt spid="24578"/>
                                        </p:tgtEl>
                                        <p:attrNameLst>
                                          <p:attrName>ppt_x</p:attrName>
                                        </p:attrNameLst>
                                      </p:cBhvr>
                                      <p:tavLst>
                                        <p:tav tm="0">
                                          <p:val>
                                            <p:strVal val="ppt_x"/>
                                          </p:val>
                                        </p:tav>
                                        <p:tav tm="100000">
                                          <p:val>
                                            <p:strVal val="ppt_x"/>
                                          </p:val>
                                        </p:tav>
                                      </p:tavLst>
                                    </p:anim>
                                    <p:anim calcmode="lin" valueType="num">
                                      <p:cBhvr additive="base">
                                        <p:cTn id="28" dur="500"/>
                                        <p:tgtEl>
                                          <p:spTgt spid="24578"/>
                                        </p:tgtEl>
                                        <p:attrNameLst>
                                          <p:attrName>ppt_y</p:attrName>
                                        </p:attrNameLst>
                                      </p:cBhvr>
                                      <p:tavLst>
                                        <p:tav tm="0">
                                          <p:val>
                                            <p:strVal val="ppt_y"/>
                                          </p:val>
                                        </p:tav>
                                        <p:tav tm="100000">
                                          <p:val>
                                            <p:strVal val="1+ppt_h/2"/>
                                          </p:val>
                                        </p:tav>
                                      </p:tavLst>
                                    </p:anim>
                                    <p:set>
                                      <p:cBhvr>
                                        <p:cTn id="29" dur="1" fill="hold">
                                          <p:stCondLst>
                                            <p:cond delay="499"/>
                                          </p:stCondLst>
                                        </p:cTn>
                                        <p:tgtEl>
                                          <p:spTgt spid="24578"/>
                                        </p:tgtEl>
                                        <p:attrNameLst>
                                          <p:attrName>style.visibility</p:attrName>
                                        </p:attrNameLst>
                                      </p:cBhvr>
                                      <p:to>
                                        <p:strVal val="hidden"/>
                                      </p:to>
                                    </p:set>
                                  </p:childTnLst>
                                </p:cTn>
                              </p:par>
                              <p:par>
                                <p:cTn id="30" presetID="2" presetClass="exit" presetSubtype="4" fill="hold" nodeType="withEffect">
                                  <p:stCondLst>
                                    <p:cond delay="0"/>
                                  </p:stCondLst>
                                  <p:childTnLst>
                                    <p:anim calcmode="lin" valueType="num">
                                      <p:cBhvr additive="base">
                                        <p:cTn id="31" dur="500"/>
                                        <p:tgtEl>
                                          <p:spTgt spid="4"/>
                                        </p:tgtEl>
                                        <p:attrNameLst>
                                          <p:attrName>ppt_x</p:attrName>
                                        </p:attrNameLst>
                                      </p:cBhvr>
                                      <p:tavLst>
                                        <p:tav tm="0">
                                          <p:val>
                                            <p:strVal val="ppt_x"/>
                                          </p:val>
                                        </p:tav>
                                        <p:tav tm="100000">
                                          <p:val>
                                            <p:strVal val="ppt_x"/>
                                          </p:val>
                                        </p:tav>
                                      </p:tavLst>
                                    </p:anim>
                                    <p:anim calcmode="lin" valueType="num">
                                      <p:cBhvr additive="base">
                                        <p:cTn id="32" dur="500"/>
                                        <p:tgtEl>
                                          <p:spTgt spid="4"/>
                                        </p:tgtEl>
                                        <p:attrNameLst>
                                          <p:attrName>ppt_y</p:attrName>
                                        </p:attrNameLst>
                                      </p:cBhvr>
                                      <p:tavLst>
                                        <p:tav tm="0">
                                          <p:val>
                                            <p:strVal val="ppt_y"/>
                                          </p:val>
                                        </p:tav>
                                        <p:tav tm="100000">
                                          <p:val>
                                            <p:strVal val="1+ppt_h/2"/>
                                          </p:val>
                                        </p:tav>
                                      </p:tavLst>
                                    </p:anim>
                                    <p:set>
                                      <p:cBhvr>
                                        <p:cTn id="33" dur="1" fill="hold">
                                          <p:stCondLst>
                                            <p:cond delay="499"/>
                                          </p:stCondLst>
                                        </p:cTn>
                                        <p:tgtEl>
                                          <p:spTgt spid="4"/>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24" presetClass="entr" presetSubtype="0" fill="hold" grpId="0" nodeType="clickEffect">
                                  <p:stCondLst>
                                    <p:cond delay="0"/>
                                  </p:stCondLst>
                                  <p:childTnLst>
                                    <p:set>
                                      <p:cBhvr>
                                        <p:cTn id="37" dur="1" fill="hold">
                                          <p:stCondLst>
                                            <p:cond delay="0"/>
                                          </p:stCondLst>
                                        </p:cTn>
                                        <p:tgtEl>
                                          <p:spTgt spid="10"/>
                                        </p:tgtEl>
                                        <p:attrNameLst>
                                          <p:attrName>style.visibility</p:attrName>
                                        </p:attrNameLst>
                                      </p:cBhvr>
                                      <p:to>
                                        <p:strVal val="visible"/>
                                      </p:to>
                                    </p:set>
                                    <p:anim to="" calcmode="lin" valueType="num">
                                      <p:cBhvr>
                                        <p:cTn id="38" dur="1" fill="hold"/>
                                        <p:tgtEl>
                                          <p:spTgt spid="10"/>
                                        </p:tgtEl>
                                        <p:attrNameLst>
                                          <p:attrName/>
                                        </p:attrNameLst>
                                      </p:cBhvr>
                                    </p:anim>
                                  </p:childTnLst>
                                </p:cTn>
                              </p:par>
                              <p:par>
                                <p:cTn id="39" presetID="24" presetClass="entr" presetSubtype="0" fill="hold" nodeType="withEffect">
                                  <p:stCondLst>
                                    <p:cond delay="0"/>
                                  </p:stCondLst>
                                  <p:childTnLst>
                                    <p:set>
                                      <p:cBhvr>
                                        <p:cTn id="40" dur="1" fill="hold">
                                          <p:stCondLst>
                                            <p:cond delay="0"/>
                                          </p:stCondLst>
                                        </p:cTn>
                                        <p:tgtEl>
                                          <p:spTgt spid="5"/>
                                        </p:tgtEl>
                                        <p:attrNameLst>
                                          <p:attrName>style.visibility</p:attrName>
                                        </p:attrNameLst>
                                      </p:cBhvr>
                                      <p:to>
                                        <p:strVal val="visible"/>
                                      </p:to>
                                    </p:set>
                                    <p:anim to="" calcmode="lin" valueType="num">
                                      <p:cBhvr>
                                        <p:cTn id="41" dur="1" fill="hold"/>
                                        <p:tgtEl>
                                          <p:spTgt spid="5"/>
                                        </p:tgtEl>
                                        <p:attrNameLst>
                                          <p:attrName/>
                                        </p:attrNameLst>
                                      </p:cBhvr>
                                    </p:anim>
                                  </p:childTnLst>
                                </p:cTn>
                              </p:par>
                              <p:par>
                                <p:cTn id="42" presetID="24" presetClass="entr" presetSubtype="0"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 to="" calcmode="lin" valueType="num">
                                      <p:cBhvr>
                                        <p:cTn id="44" dur="1" fill="hold"/>
                                        <p:tgtEl>
                                          <p:spTgt spid="1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4577" grpId="0"/>
      <p:bldP spid="24578" grpId="0"/>
      <p:bldP spid="24578" grpId="1"/>
      <p:bldP spid="9" grpId="0"/>
      <p:bldP spid="10"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re 1"/>
          <p:cNvSpPr txBox="1">
            <a:spLocks/>
          </p:cNvSpPr>
          <p:nvPr/>
        </p:nvSpPr>
        <p:spPr>
          <a:xfrm>
            <a:off x="0" y="3784689"/>
            <a:ext cx="9144000" cy="1316120"/>
          </a:xfrm>
          <a:prstGeom prst="rect">
            <a:avLst/>
          </a:prstGeom>
          <a:gradFill flip="none" rotWithShape="1">
            <a:gsLst>
              <a:gs pos="0">
                <a:srgbClr val="FFEFD1"/>
              </a:gs>
              <a:gs pos="64999">
                <a:srgbClr val="F0EBD5"/>
              </a:gs>
              <a:gs pos="100000">
                <a:srgbClr val="D1C39F"/>
              </a:gs>
            </a:gsLst>
            <a:lin ang="5400000" scaled="0"/>
            <a:tileRect/>
          </a:gradFill>
          <a:ln w="9525" cap="flat" cmpd="sng" algn="ctr">
            <a:noFill/>
            <a:prstDash val="solid"/>
          </a:ln>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Autofit/>
          </a:bodyPr>
          <a:lstStyle/>
          <a:p>
            <a:pPr algn="ctr">
              <a:spcBef>
                <a:spcPts val="1200"/>
              </a:spcBef>
              <a:spcAft>
                <a:spcPts val="0"/>
              </a:spcAft>
            </a:pPr>
            <a:r>
              <a:rPr lang="fr-FR" sz="2800" dirty="0" smtClean="0">
                <a:ln w="17780" cmpd="sng">
                  <a:solidFill>
                    <a:schemeClr val="tx1"/>
                  </a:solidFill>
                  <a:prstDash val="solid"/>
                  <a:miter lim="800000"/>
                </a:ln>
                <a:solidFill>
                  <a:schemeClr val="tx1"/>
                </a:solidFill>
                <a:latin typeface="Cambria" pitchFamily="18" charset="0"/>
                <a:ea typeface="Calibri"/>
                <a:cs typeface="Calibri" pitchFamily="34" charset="0"/>
              </a:rPr>
              <a:t>Effet des granulats de la région de BORDJ</a:t>
            </a:r>
            <a:r>
              <a:rPr lang="ar-DZ" sz="2800" dirty="0" smtClean="0">
                <a:ln w="17780" cmpd="sng">
                  <a:solidFill>
                    <a:schemeClr val="tx1"/>
                  </a:solidFill>
                  <a:prstDash val="solid"/>
                  <a:miter lim="800000"/>
                </a:ln>
                <a:solidFill>
                  <a:schemeClr val="tx1"/>
                </a:solidFill>
                <a:latin typeface="Cambria" pitchFamily="18" charset="0"/>
                <a:ea typeface="Calibri"/>
                <a:cs typeface="Calibri" pitchFamily="34" charset="0"/>
              </a:rPr>
              <a:t> </a:t>
            </a:r>
            <a:r>
              <a:rPr lang="fr-FR" sz="2800" dirty="0" smtClean="0">
                <a:ln w="17780" cmpd="sng">
                  <a:solidFill>
                    <a:schemeClr val="tx1"/>
                  </a:solidFill>
                  <a:prstDash val="solid"/>
                  <a:miter lim="800000"/>
                </a:ln>
                <a:solidFill>
                  <a:schemeClr val="tx1"/>
                </a:solidFill>
                <a:latin typeface="Cambria" pitchFamily="18" charset="0"/>
                <a:ea typeface="Calibri"/>
                <a:cs typeface="Calibri" pitchFamily="34" charset="0"/>
              </a:rPr>
              <a:t> BOU </a:t>
            </a:r>
            <a:r>
              <a:rPr lang="ar-DZ" sz="2800" dirty="0" smtClean="0">
                <a:ln w="17780" cmpd="sng">
                  <a:solidFill>
                    <a:schemeClr val="tx1"/>
                  </a:solidFill>
                  <a:prstDash val="solid"/>
                  <a:miter lim="800000"/>
                </a:ln>
                <a:solidFill>
                  <a:schemeClr val="tx1"/>
                </a:solidFill>
                <a:latin typeface="Cambria" pitchFamily="18" charset="0"/>
                <a:ea typeface="Calibri"/>
                <a:cs typeface="Calibri" pitchFamily="34" charset="0"/>
              </a:rPr>
              <a:t> </a:t>
            </a:r>
            <a:r>
              <a:rPr lang="fr-FR" sz="2800" dirty="0" smtClean="0">
                <a:ln w="17780" cmpd="sng">
                  <a:solidFill>
                    <a:schemeClr val="tx1"/>
                  </a:solidFill>
                  <a:prstDash val="solid"/>
                  <a:miter lim="800000"/>
                </a:ln>
                <a:solidFill>
                  <a:schemeClr val="tx1"/>
                </a:solidFill>
                <a:latin typeface="Cambria" pitchFamily="18" charset="0"/>
                <a:ea typeface="Calibri"/>
                <a:cs typeface="Calibri" pitchFamily="34" charset="0"/>
              </a:rPr>
              <a:t>ARRERIDJ sur les propriétés de béton </a:t>
            </a:r>
          </a:p>
        </p:txBody>
      </p:sp>
      <p:sp>
        <p:nvSpPr>
          <p:cNvPr id="3" name="Rectangle 2"/>
          <p:cNvSpPr/>
          <p:nvPr/>
        </p:nvSpPr>
        <p:spPr>
          <a:xfrm>
            <a:off x="0" y="731520"/>
            <a:ext cx="9144000" cy="211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 name="Text Box 4"/>
          <p:cNvSpPr txBox="1">
            <a:spLocks noChangeArrowheads="1"/>
          </p:cNvSpPr>
          <p:nvPr/>
        </p:nvSpPr>
        <p:spPr bwMode="auto">
          <a:xfrm>
            <a:off x="1775859" y="3088633"/>
            <a:ext cx="5747530" cy="461665"/>
          </a:xfrm>
          <a:prstGeom prst="rect">
            <a:avLst/>
          </a:prstGeom>
          <a:noFill/>
          <a:ln w="9525">
            <a:noFill/>
            <a:miter lim="800000"/>
            <a:headEnd/>
            <a:tailEnd/>
          </a:ln>
          <a:effectLst/>
        </p:spPr>
        <p:txBody>
          <a:bodyPr wrap="square">
            <a:spAutoFit/>
          </a:bodyPr>
          <a:lstStyle/>
          <a:p>
            <a:pPr lvl="0" algn="ctr" defTabSz="1235075">
              <a:spcBef>
                <a:spcPct val="50000"/>
              </a:spcBef>
            </a:pPr>
            <a:r>
              <a:rPr lang="fr-FR" sz="2400" b="1" noProof="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Book Antiqua" pitchFamily="18" charset="0"/>
              </a:rPr>
              <a:t>Thème:</a:t>
            </a:r>
            <a:endParaRPr kumimoji="0" lang="fr-FR" sz="2400" b="1" i="0" u="none" strike="noStrike" kern="0" cap="none" spc="0" normalizeH="0" baseline="0" noProof="0" dirty="0" smtClean="0">
              <a:ln>
                <a:noFill/>
              </a:ln>
              <a:solidFill>
                <a:srgbClr val="0D0F75"/>
              </a:solidFill>
              <a:effectLst/>
              <a:uLnTx/>
              <a:uFillTx/>
              <a:latin typeface="Monotype Corsiva" pitchFamily="66" charset="0"/>
            </a:endParaRPr>
          </a:p>
        </p:txBody>
      </p:sp>
      <p:sp>
        <p:nvSpPr>
          <p:cNvPr id="6" name="Sous-titre 2"/>
          <p:cNvSpPr txBox="1">
            <a:spLocks/>
          </p:cNvSpPr>
          <p:nvPr/>
        </p:nvSpPr>
        <p:spPr>
          <a:xfrm>
            <a:off x="139431" y="5085558"/>
            <a:ext cx="5500727" cy="1357322"/>
          </a:xfrm>
          <a:prstGeom prst="rect">
            <a:avLst/>
          </a:prstGeom>
        </p:spPr>
        <p:txBody>
          <a:bodyPr vert="horz" lIns="91440" tIns="45720" rIns="91440" bIns="45720" rtlCol="0">
            <a:noAutofit/>
          </a:bodyPr>
          <a:lstStyle/>
          <a:p>
            <a:pPr marL="342900" lvl="0" indent="-342900">
              <a:spcBef>
                <a:spcPct val="20000"/>
              </a:spcBef>
              <a:defRPr/>
            </a:pPr>
            <a:endParaRPr lang="fr-FR" sz="2000" b="1" dirty="0">
              <a:solidFill>
                <a:srgbClr val="000099"/>
              </a:solidFill>
              <a:effectLst>
                <a:outerShdw blurRad="38100" dist="38100" dir="2700000" algn="tl">
                  <a:srgbClr val="000000">
                    <a:alpha val="43137"/>
                  </a:srgbClr>
                </a:outerShdw>
              </a:effectLst>
              <a:latin typeface="Times New Roman" pitchFamily="18" charset="0"/>
              <a:cs typeface="Times New Roman" pitchFamily="18" charset="0"/>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fr-FR" sz="2000" b="1" i="0" u="none" strike="noStrike" kern="1200" cap="none" spc="0" normalizeH="0" baseline="0" noProof="0" dirty="0" smtClean="0">
              <a:ln>
                <a:noFill/>
              </a:ln>
              <a:solidFill>
                <a:srgbClr val="000099"/>
              </a:solidFill>
              <a:effectLst>
                <a:outerShdw blurRad="38100" dist="38100" dir="2700000" algn="tl">
                  <a:srgbClr val="000000">
                    <a:alpha val="43137"/>
                  </a:srgbClr>
                </a:outerShdw>
              </a:effectLst>
              <a:uLnTx/>
              <a:uFillTx/>
              <a:latin typeface="Times New Roman" pitchFamily="18" charset="0"/>
              <a:cs typeface="Times New Roman" pitchFamily="18" charset="0"/>
            </a:endParaRPr>
          </a:p>
        </p:txBody>
      </p:sp>
      <p:sp>
        <p:nvSpPr>
          <p:cNvPr id="7" name="Sous-titre 2"/>
          <p:cNvSpPr txBox="1">
            <a:spLocks/>
          </p:cNvSpPr>
          <p:nvPr/>
        </p:nvSpPr>
        <p:spPr bwMode="auto">
          <a:xfrm>
            <a:off x="5319150" y="5208281"/>
            <a:ext cx="3929089" cy="1114423"/>
          </a:xfrm>
          <a:prstGeom prst="rect">
            <a:avLst/>
          </a:prstGeom>
          <a:noFill/>
          <a:ln w="9525">
            <a:noFill/>
            <a:miter lim="800000"/>
            <a:headEnd/>
            <a:tailEnd/>
          </a:ln>
        </p:spPr>
        <p:txBody>
          <a:bodyPr/>
          <a:lstStyle/>
          <a:p>
            <a:pPr>
              <a:spcBef>
                <a:spcPct val="20000"/>
              </a:spcBef>
              <a:buFont typeface="Arial" charset="0"/>
              <a:buNone/>
              <a:defRPr/>
            </a:pPr>
            <a:endParaRPr lang="fr-FR" sz="2000" b="1" dirty="0" smtClean="0">
              <a:solidFill>
                <a:srgbClr val="000099"/>
              </a:solidFill>
              <a:effectLst>
                <a:outerShdw blurRad="38100" dist="38100" dir="2700000" algn="tl">
                  <a:srgbClr val="000000">
                    <a:alpha val="43137"/>
                  </a:srgbClr>
                </a:outerShdw>
              </a:effectLst>
              <a:latin typeface="Aharoni" panose="02010803020104030203" pitchFamily="2" charset="-79"/>
              <a:cs typeface="Aharoni" panose="02010803020104030203" pitchFamily="2" charset="-79"/>
            </a:endParaRPr>
          </a:p>
        </p:txBody>
      </p:sp>
      <p:sp>
        <p:nvSpPr>
          <p:cNvPr id="8" name="Rectangle 6"/>
          <p:cNvSpPr>
            <a:spLocks noChangeArrowheads="1"/>
          </p:cNvSpPr>
          <p:nvPr/>
        </p:nvSpPr>
        <p:spPr bwMode="auto">
          <a:xfrm>
            <a:off x="0" y="3572908"/>
            <a:ext cx="9144000" cy="117157"/>
          </a:xfrm>
          <a:prstGeom prst="rect">
            <a:avLst/>
          </a:prstGeom>
          <a:gradFill rotWithShape="1">
            <a:gsLst>
              <a:gs pos="0">
                <a:srgbClr val="1B33E7">
                  <a:gamma/>
                  <a:shade val="46275"/>
                  <a:invGamma/>
                </a:srgbClr>
              </a:gs>
              <a:gs pos="50000">
                <a:srgbClr val="1B33E7">
                  <a:alpha val="39999"/>
                </a:srgbClr>
              </a:gs>
              <a:gs pos="100000">
                <a:srgbClr val="1B33E7">
                  <a:gamma/>
                  <a:shade val="46275"/>
                  <a:invGamma/>
                </a:srgbClr>
              </a:gs>
            </a:gsLst>
            <a:lin ang="5400000" scaled="1"/>
          </a:gradFill>
          <a:ln w="9525" algn="ctr">
            <a:solidFill>
              <a:srgbClr val="1B33E7"/>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ysClr val="windowText" lastClr="000000"/>
              </a:solidFill>
              <a:effectLst/>
              <a:uLnTx/>
              <a:uFillTx/>
              <a:latin typeface="Verdana"/>
            </a:endParaRPr>
          </a:p>
        </p:txBody>
      </p:sp>
      <p:sp>
        <p:nvSpPr>
          <p:cNvPr id="11" name="Rectangle 10"/>
          <p:cNvSpPr/>
          <p:nvPr/>
        </p:nvSpPr>
        <p:spPr>
          <a:xfrm>
            <a:off x="3279864" y="1603787"/>
            <a:ext cx="2698175" cy="461665"/>
          </a:xfrm>
          <a:prstGeom prst="rect">
            <a:avLst/>
          </a:prstGeom>
        </p:spPr>
        <p:txBody>
          <a:bodyPr wrap="none">
            <a:spAutoFit/>
          </a:bodyPr>
          <a:lstStyle/>
          <a:p>
            <a:pPr algn="ctr">
              <a:defRPr/>
            </a:pPr>
            <a:r>
              <a:rPr lang="fr-FR" sz="2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harlemagne Std" panose="04020705060702020204" pitchFamily="82" charset="0"/>
              </a:rPr>
              <a:t>Département de génie civil </a:t>
            </a:r>
            <a:endParaRPr lang="fr-FR" sz="24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harlemagne Std" panose="04020705060702020204" pitchFamily="82" charset="0"/>
            </a:endParaRPr>
          </a:p>
        </p:txBody>
      </p:sp>
      <p:sp>
        <p:nvSpPr>
          <p:cNvPr id="16" name="Rectangle 15"/>
          <p:cNvSpPr/>
          <p:nvPr/>
        </p:nvSpPr>
        <p:spPr>
          <a:xfrm>
            <a:off x="1114095" y="156756"/>
            <a:ext cx="7335841" cy="1338828"/>
          </a:xfrm>
          <a:prstGeom prst="rect">
            <a:avLst/>
          </a:prstGeom>
        </p:spPr>
        <p:txBody>
          <a:bodyPr wrap="square">
            <a:spAutoFit/>
          </a:bodyPr>
          <a:lstStyle/>
          <a:p>
            <a:pPr algn="ctr">
              <a:spcAft>
                <a:spcPts val="1000"/>
              </a:spcAft>
            </a:pPr>
            <a:r>
              <a:rPr lang="fr-FR" sz="1400" b="1" dirty="0" smtClean="0">
                <a:solidFill>
                  <a:srgbClr val="000000"/>
                </a:solidFill>
                <a:latin typeface="Cambria" pitchFamily="18" charset="0"/>
                <a:ea typeface="Calibri"/>
                <a:cs typeface="Calibri" pitchFamily="34" charset="0"/>
              </a:rPr>
              <a:t>REPUBLIQUE </a:t>
            </a:r>
            <a:r>
              <a:rPr lang="ar-DZ" sz="1400" b="1" dirty="0" smtClean="0">
                <a:solidFill>
                  <a:srgbClr val="000000"/>
                </a:solidFill>
                <a:latin typeface="Cambria" pitchFamily="18" charset="0"/>
                <a:ea typeface="Calibri"/>
                <a:cs typeface="Calibri" pitchFamily="34" charset="0"/>
              </a:rPr>
              <a:t> </a:t>
            </a:r>
            <a:r>
              <a:rPr lang="fr-FR" sz="1400" b="1" dirty="0" smtClean="0">
                <a:solidFill>
                  <a:srgbClr val="000000"/>
                </a:solidFill>
                <a:latin typeface="Cambria" pitchFamily="18" charset="0"/>
                <a:ea typeface="Calibri"/>
                <a:cs typeface="Calibri" pitchFamily="34" charset="0"/>
              </a:rPr>
              <a:t>ALGERIENNE </a:t>
            </a:r>
            <a:r>
              <a:rPr lang="ar-DZ" sz="1400" b="1" dirty="0" smtClean="0">
                <a:solidFill>
                  <a:srgbClr val="000000"/>
                </a:solidFill>
                <a:latin typeface="Cambria" pitchFamily="18" charset="0"/>
                <a:ea typeface="Calibri"/>
                <a:cs typeface="Calibri" pitchFamily="34" charset="0"/>
              </a:rPr>
              <a:t> </a:t>
            </a:r>
            <a:r>
              <a:rPr lang="fr-FR" sz="1400" b="1" dirty="0" smtClean="0">
                <a:solidFill>
                  <a:srgbClr val="000000"/>
                </a:solidFill>
                <a:latin typeface="Cambria" pitchFamily="18" charset="0"/>
                <a:ea typeface="Calibri"/>
                <a:cs typeface="Calibri" pitchFamily="34" charset="0"/>
              </a:rPr>
              <a:t>DEMOCRATIQUE </a:t>
            </a:r>
            <a:r>
              <a:rPr lang="ar-DZ" sz="1400" b="1" dirty="0" smtClean="0">
                <a:solidFill>
                  <a:srgbClr val="000000"/>
                </a:solidFill>
                <a:latin typeface="Cambria" pitchFamily="18" charset="0"/>
                <a:ea typeface="Calibri"/>
                <a:cs typeface="Calibri" pitchFamily="34" charset="0"/>
              </a:rPr>
              <a:t> </a:t>
            </a:r>
            <a:r>
              <a:rPr lang="fr-FR" sz="1400" b="1" dirty="0" smtClean="0">
                <a:solidFill>
                  <a:srgbClr val="000000"/>
                </a:solidFill>
                <a:latin typeface="Cambria" pitchFamily="18" charset="0"/>
                <a:ea typeface="Calibri"/>
                <a:cs typeface="Calibri" pitchFamily="34" charset="0"/>
              </a:rPr>
              <a:t>ET</a:t>
            </a:r>
            <a:r>
              <a:rPr lang="ar-DZ" sz="1400" b="1" dirty="0" smtClean="0">
                <a:solidFill>
                  <a:srgbClr val="000000"/>
                </a:solidFill>
                <a:latin typeface="Cambria" pitchFamily="18" charset="0"/>
                <a:ea typeface="Calibri"/>
                <a:cs typeface="Calibri" pitchFamily="34" charset="0"/>
              </a:rPr>
              <a:t> </a:t>
            </a:r>
            <a:r>
              <a:rPr lang="fr-FR" sz="1400" b="1" dirty="0" smtClean="0">
                <a:solidFill>
                  <a:srgbClr val="000000"/>
                </a:solidFill>
                <a:latin typeface="Cambria" pitchFamily="18" charset="0"/>
                <a:ea typeface="Calibri"/>
                <a:cs typeface="Calibri" pitchFamily="34" charset="0"/>
              </a:rPr>
              <a:t> POPULAIRE</a:t>
            </a:r>
            <a:endParaRPr lang="fr-FR" sz="1400" dirty="0" smtClean="0">
              <a:solidFill>
                <a:srgbClr val="000000"/>
              </a:solidFill>
              <a:latin typeface="Cambria" pitchFamily="18" charset="0"/>
              <a:ea typeface="Calibri"/>
              <a:cs typeface="Calibri" pitchFamily="34" charset="0"/>
            </a:endParaRPr>
          </a:p>
          <a:p>
            <a:pPr algn="ctr">
              <a:spcAft>
                <a:spcPts val="1000"/>
              </a:spcAft>
            </a:pPr>
            <a:r>
              <a:rPr lang="fr-FR" sz="1400" b="1" dirty="0" smtClean="0">
                <a:solidFill>
                  <a:srgbClr val="000000"/>
                </a:solidFill>
                <a:latin typeface="Cambria" pitchFamily="18" charset="0"/>
                <a:ea typeface="Calibri"/>
                <a:cs typeface="Calibri" pitchFamily="34" charset="0"/>
              </a:rPr>
              <a:t>MINISTÈRE </a:t>
            </a:r>
            <a:r>
              <a:rPr lang="ar-DZ" sz="1400" b="1" dirty="0" smtClean="0">
                <a:solidFill>
                  <a:srgbClr val="000000"/>
                </a:solidFill>
                <a:latin typeface="Cambria" pitchFamily="18" charset="0"/>
                <a:ea typeface="Calibri"/>
                <a:cs typeface="Calibri" pitchFamily="34" charset="0"/>
              </a:rPr>
              <a:t> </a:t>
            </a:r>
            <a:r>
              <a:rPr lang="fr-FR" sz="1400" b="1" dirty="0" smtClean="0">
                <a:solidFill>
                  <a:srgbClr val="000000"/>
                </a:solidFill>
                <a:latin typeface="Cambria" pitchFamily="18" charset="0"/>
                <a:ea typeface="Calibri"/>
                <a:cs typeface="Calibri" pitchFamily="34" charset="0"/>
              </a:rPr>
              <a:t>DE </a:t>
            </a:r>
            <a:r>
              <a:rPr lang="ar-DZ" sz="1400" b="1" dirty="0" smtClean="0">
                <a:solidFill>
                  <a:srgbClr val="000000"/>
                </a:solidFill>
                <a:latin typeface="Cambria" pitchFamily="18" charset="0"/>
                <a:ea typeface="Calibri"/>
                <a:cs typeface="Calibri" pitchFamily="34" charset="0"/>
              </a:rPr>
              <a:t> </a:t>
            </a:r>
            <a:r>
              <a:rPr lang="fr-FR" sz="1400" b="1" dirty="0" smtClean="0">
                <a:solidFill>
                  <a:srgbClr val="000000"/>
                </a:solidFill>
                <a:latin typeface="Cambria" pitchFamily="18" charset="0"/>
                <a:ea typeface="Calibri"/>
                <a:cs typeface="Calibri" pitchFamily="34" charset="0"/>
              </a:rPr>
              <a:t>L’ENSEIGNEMENT</a:t>
            </a:r>
            <a:r>
              <a:rPr lang="ar-DZ" sz="1400" b="1" dirty="0" smtClean="0">
                <a:solidFill>
                  <a:srgbClr val="000000"/>
                </a:solidFill>
                <a:latin typeface="Cambria" pitchFamily="18" charset="0"/>
                <a:ea typeface="Calibri"/>
                <a:cs typeface="Calibri" pitchFamily="34" charset="0"/>
              </a:rPr>
              <a:t> </a:t>
            </a:r>
            <a:r>
              <a:rPr lang="fr-FR" sz="1400" b="1" dirty="0" smtClean="0">
                <a:solidFill>
                  <a:srgbClr val="000000"/>
                </a:solidFill>
                <a:latin typeface="Cambria" pitchFamily="18" charset="0"/>
                <a:ea typeface="Calibri"/>
                <a:cs typeface="Calibri" pitchFamily="34" charset="0"/>
              </a:rPr>
              <a:t> SUPÉRIEURET </a:t>
            </a:r>
            <a:r>
              <a:rPr lang="ar-DZ" sz="1400" b="1" dirty="0" smtClean="0">
                <a:solidFill>
                  <a:srgbClr val="000000"/>
                </a:solidFill>
                <a:latin typeface="Cambria" pitchFamily="18" charset="0"/>
                <a:ea typeface="Calibri"/>
                <a:cs typeface="Calibri" pitchFamily="34" charset="0"/>
              </a:rPr>
              <a:t> </a:t>
            </a:r>
            <a:r>
              <a:rPr lang="fr-FR" sz="1400" b="1" dirty="0" smtClean="0">
                <a:solidFill>
                  <a:srgbClr val="000000"/>
                </a:solidFill>
                <a:latin typeface="Cambria" pitchFamily="18" charset="0"/>
                <a:ea typeface="Calibri"/>
                <a:cs typeface="Calibri" pitchFamily="34" charset="0"/>
              </a:rPr>
              <a:t>DE</a:t>
            </a:r>
            <a:r>
              <a:rPr lang="ar-DZ" sz="1400" b="1" dirty="0" smtClean="0">
                <a:solidFill>
                  <a:srgbClr val="000000"/>
                </a:solidFill>
                <a:latin typeface="Cambria" pitchFamily="18" charset="0"/>
                <a:ea typeface="Calibri"/>
                <a:cs typeface="Calibri" pitchFamily="34" charset="0"/>
              </a:rPr>
              <a:t> </a:t>
            </a:r>
            <a:r>
              <a:rPr lang="fr-FR" sz="1400" b="1" dirty="0" smtClean="0">
                <a:solidFill>
                  <a:srgbClr val="000000"/>
                </a:solidFill>
                <a:latin typeface="Cambria" pitchFamily="18" charset="0"/>
                <a:ea typeface="Calibri"/>
                <a:cs typeface="Calibri" pitchFamily="34" charset="0"/>
              </a:rPr>
              <a:t> LA</a:t>
            </a:r>
            <a:r>
              <a:rPr lang="ar-DZ" sz="1400" b="1" dirty="0" smtClean="0">
                <a:solidFill>
                  <a:srgbClr val="000000"/>
                </a:solidFill>
                <a:latin typeface="Cambria" pitchFamily="18" charset="0"/>
                <a:ea typeface="Calibri"/>
                <a:cs typeface="Calibri" pitchFamily="34" charset="0"/>
              </a:rPr>
              <a:t> </a:t>
            </a:r>
            <a:r>
              <a:rPr lang="fr-FR" sz="1400" b="1" dirty="0" smtClean="0">
                <a:solidFill>
                  <a:srgbClr val="000000"/>
                </a:solidFill>
                <a:latin typeface="Cambria" pitchFamily="18" charset="0"/>
                <a:ea typeface="Calibri"/>
                <a:cs typeface="Calibri" pitchFamily="34" charset="0"/>
              </a:rPr>
              <a:t> RECHERCHE </a:t>
            </a:r>
            <a:r>
              <a:rPr lang="ar-DZ" sz="1400" b="1" dirty="0" smtClean="0">
                <a:solidFill>
                  <a:srgbClr val="000000"/>
                </a:solidFill>
                <a:latin typeface="Cambria" pitchFamily="18" charset="0"/>
                <a:ea typeface="Calibri"/>
                <a:cs typeface="Calibri" pitchFamily="34" charset="0"/>
              </a:rPr>
              <a:t> </a:t>
            </a:r>
            <a:r>
              <a:rPr lang="fr-FR" sz="1400" b="1" dirty="0" smtClean="0">
                <a:solidFill>
                  <a:srgbClr val="000000"/>
                </a:solidFill>
                <a:latin typeface="Cambria" pitchFamily="18" charset="0"/>
                <a:ea typeface="Calibri"/>
                <a:cs typeface="Calibri" pitchFamily="34" charset="0"/>
              </a:rPr>
              <a:t>SCIENTIFIQUE</a:t>
            </a:r>
            <a:endParaRPr lang="fr-FR" sz="1400" dirty="0" smtClean="0">
              <a:solidFill>
                <a:srgbClr val="000000"/>
              </a:solidFill>
              <a:latin typeface="Cambria" pitchFamily="18" charset="0"/>
              <a:ea typeface="Calibri"/>
              <a:cs typeface="Calibri" pitchFamily="34" charset="0"/>
            </a:endParaRPr>
          </a:p>
          <a:p>
            <a:pPr algn="ctr">
              <a:spcAft>
                <a:spcPts val="1000"/>
              </a:spcAft>
            </a:pPr>
            <a:r>
              <a:rPr lang="fr-FR" sz="1400" b="1" dirty="0" smtClean="0">
                <a:solidFill>
                  <a:srgbClr val="000000"/>
                </a:solidFill>
                <a:latin typeface="Cambria" pitchFamily="18" charset="0"/>
                <a:ea typeface="Calibri"/>
                <a:cs typeface="Calibri" pitchFamily="34" charset="0"/>
              </a:rPr>
              <a:t>CENTRE </a:t>
            </a:r>
            <a:r>
              <a:rPr lang="ar-DZ" sz="1400" b="1" dirty="0" smtClean="0">
                <a:solidFill>
                  <a:srgbClr val="000000"/>
                </a:solidFill>
                <a:latin typeface="Cambria" pitchFamily="18" charset="0"/>
                <a:ea typeface="Calibri"/>
                <a:cs typeface="Calibri" pitchFamily="34" charset="0"/>
              </a:rPr>
              <a:t> </a:t>
            </a:r>
            <a:r>
              <a:rPr lang="fr-FR" sz="1400" b="1" dirty="0" smtClean="0">
                <a:solidFill>
                  <a:srgbClr val="000000"/>
                </a:solidFill>
                <a:latin typeface="Cambria" pitchFamily="18" charset="0"/>
                <a:ea typeface="Calibri"/>
                <a:cs typeface="Calibri" pitchFamily="34" charset="0"/>
              </a:rPr>
              <a:t>UNIVERSITAIRE </a:t>
            </a:r>
            <a:r>
              <a:rPr lang="ar-DZ" sz="1400" b="1" dirty="0" smtClean="0">
                <a:solidFill>
                  <a:srgbClr val="000000"/>
                </a:solidFill>
                <a:latin typeface="Cambria" pitchFamily="18" charset="0"/>
                <a:ea typeface="Calibri"/>
                <a:cs typeface="Calibri" pitchFamily="34" charset="0"/>
              </a:rPr>
              <a:t> </a:t>
            </a:r>
            <a:r>
              <a:rPr lang="fr-FR" sz="1400" b="1" dirty="0" smtClean="0">
                <a:solidFill>
                  <a:srgbClr val="000000"/>
                </a:solidFill>
                <a:latin typeface="Cambria" pitchFamily="18" charset="0"/>
                <a:ea typeface="Calibri"/>
                <a:cs typeface="Calibri" pitchFamily="34" charset="0"/>
              </a:rPr>
              <a:t>DE </a:t>
            </a:r>
            <a:r>
              <a:rPr lang="ar-DZ" sz="1400" b="1" dirty="0" smtClean="0">
                <a:solidFill>
                  <a:srgbClr val="000000"/>
                </a:solidFill>
                <a:latin typeface="Cambria" pitchFamily="18" charset="0"/>
                <a:ea typeface="Calibri"/>
                <a:cs typeface="Calibri" pitchFamily="34" charset="0"/>
              </a:rPr>
              <a:t> </a:t>
            </a:r>
            <a:r>
              <a:rPr lang="fr-FR" sz="1400" b="1" dirty="0" smtClean="0">
                <a:solidFill>
                  <a:srgbClr val="000000"/>
                </a:solidFill>
                <a:latin typeface="Cambria" pitchFamily="18" charset="0"/>
                <a:ea typeface="Calibri"/>
                <a:cs typeface="Calibri" pitchFamily="34" charset="0"/>
              </a:rPr>
              <a:t>BORDJ</a:t>
            </a:r>
            <a:r>
              <a:rPr lang="ar-DZ" sz="1400" b="1" dirty="0" smtClean="0">
                <a:solidFill>
                  <a:srgbClr val="000000"/>
                </a:solidFill>
                <a:latin typeface="Cambria" pitchFamily="18" charset="0"/>
                <a:ea typeface="Calibri"/>
                <a:cs typeface="Calibri" pitchFamily="34" charset="0"/>
              </a:rPr>
              <a:t> </a:t>
            </a:r>
            <a:r>
              <a:rPr lang="fr-FR" sz="1400" b="1" dirty="0" smtClean="0">
                <a:solidFill>
                  <a:srgbClr val="000000"/>
                </a:solidFill>
                <a:latin typeface="Cambria" pitchFamily="18" charset="0"/>
                <a:ea typeface="Calibri"/>
                <a:cs typeface="Calibri" pitchFamily="34" charset="0"/>
              </a:rPr>
              <a:t> BOU </a:t>
            </a:r>
            <a:r>
              <a:rPr lang="ar-DZ" sz="1400" b="1" dirty="0" smtClean="0">
                <a:solidFill>
                  <a:srgbClr val="000000"/>
                </a:solidFill>
                <a:latin typeface="Cambria" pitchFamily="18" charset="0"/>
                <a:ea typeface="Calibri"/>
                <a:cs typeface="Calibri" pitchFamily="34" charset="0"/>
              </a:rPr>
              <a:t> </a:t>
            </a:r>
            <a:r>
              <a:rPr lang="fr-FR" sz="1400" b="1" dirty="0" smtClean="0">
                <a:solidFill>
                  <a:srgbClr val="000000"/>
                </a:solidFill>
                <a:latin typeface="Cambria" pitchFamily="18" charset="0"/>
                <a:ea typeface="Calibri"/>
                <a:cs typeface="Calibri" pitchFamily="34" charset="0"/>
              </a:rPr>
              <a:t>ARRERIDJ</a:t>
            </a:r>
            <a:endParaRPr lang="fr-FR" sz="1400" dirty="0" smtClean="0">
              <a:solidFill>
                <a:srgbClr val="000000"/>
              </a:solidFill>
              <a:latin typeface="Cambria" pitchFamily="18" charset="0"/>
              <a:ea typeface="Calibri"/>
              <a:cs typeface="Calibri" pitchFamily="34" charset="0"/>
            </a:endParaRPr>
          </a:p>
          <a:p>
            <a:pPr algn="ctr">
              <a:spcAft>
                <a:spcPts val="1000"/>
              </a:spcAft>
            </a:pPr>
            <a:r>
              <a:rPr lang="fr-FR" sz="1400" b="1" dirty="0" smtClean="0">
                <a:solidFill>
                  <a:srgbClr val="000000"/>
                </a:solidFill>
                <a:latin typeface="Cambria" pitchFamily="18" charset="0"/>
                <a:ea typeface="Calibri"/>
                <a:cs typeface="Calibri" pitchFamily="34" charset="0"/>
              </a:rPr>
              <a:t>INSTITUT </a:t>
            </a:r>
            <a:r>
              <a:rPr lang="ar-DZ" sz="1400" b="1" dirty="0" smtClean="0">
                <a:solidFill>
                  <a:srgbClr val="000000"/>
                </a:solidFill>
                <a:latin typeface="Cambria" pitchFamily="18" charset="0"/>
                <a:ea typeface="Calibri"/>
                <a:cs typeface="Calibri" pitchFamily="34" charset="0"/>
              </a:rPr>
              <a:t> </a:t>
            </a:r>
            <a:r>
              <a:rPr lang="fr-FR" sz="1400" b="1" dirty="0" smtClean="0">
                <a:solidFill>
                  <a:srgbClr val="000000"/>
                </a:solidFill>
                <a:latin typeface="Cambria" pitchFamily="18" charset="0"/>
                <a:ea typeface="Calibri"/>
                <a:cs typeface="Calibri" pitchFamily="34" charset="0"/>
              </a:rPr>
              <a:t>DES </a:t>
            </a:r>
            <a:r>
              <a:rPr lang="ar-DZ" sz="1400" b="1" dirty="0" smtClean="0">
                <a:solidFill>
                  <a:srgbClr val="000000"/>
                </a:solidFill>
                <a:latin typeface="Cambria" pitchFamily="18" charset="0"/>
                <a:ea typeface="Calibri"/>
                <a:cs typeface="Calibri" pitchFamily="34" charset="0"/>
              </a:rPr>
              <a:t> </a:t>
            </a:r>
            <a:r>
              <a:rPr lang="fr-FR" sz="1400" b="1" dirty="0" smtClean="0">
                <a:solidFill>
                  <a:srgbClr val="000000"/>
                </a:solidFill>
                <a:latin typeface="Cambria" pitchFamily="18" charset="0"/>
                <a:ea typeface="Calibri"/>
                <a:cs typeface="Calibri" pitchFamily="34" charset="0"/>
              </a:rPr>
              <a:t>SCIENCES </a:t>
            </a:r>
            <a:r>
              <a:rPr lang="ar-DZ" sz="1400" b="1" dirty="0" smtClean="0">
                <a:solidFill>
                  <a:srgbClr val="000000"/>
                </a:solidFill>
                <a:latin typeface="Cambria" pitchFamily="18" charset="0"/>
                <a:ea typeface="Calibri"/>
                <a:cs typeface="Calibri" pitchFamily="34" charset="0"/>
              </a:rPr>
              <a:t> </a:t>
            </a:r>
            <a:r>
              <a:rPr lang="fr-FR" sz="1400" b="1" dirty="0" smtClean="0">
                <a:solidFill>
                  <a:srgbClr val="000000"/>
                </a:solidFill>
                <a:latin typeface="Cambria" pitchFamily="18" charset="0"/>
                <a:ea typeface="Calibri"/>
                <a:cs typeface="Calibri" pitchFamily="34" charset="0"/>
              </a:rPr>
              <a:t>ET</a:t>
            </a:r>
            <a:r>
              <a:rPr lang="ar-DZ" sz="1400" b="1" dirty="0" smtClean="0">
                <a:solidFill>
                  <a:srgbClr val="000000"/>
                </a:solidFill>
                <a:latin typeface="Cambria" pitchFamily="18" charset="0"/>
                <a:ea typeface="Calibri"/>
                <a:cs typeface="Calibri" pitchFamily="34" charset="0"/>
              </a:rPr>
              <a:t> </a:t>
            </a:r>
            <a:r>
              <a:rPr lang="fr-FR" sz="1400" b="1" dirty="0" smtClean="0">
                <a:solidFill>
                  <a:srgbClr val="000000"/>
                </a:solidFill>
                <a:latin typeface="Cambria" pitchFamily="18" charset="0"/>
                <a:ea typeface="Calibri"/>
                <a:cs typeface="Calibri" pitchFamily="34" charset="0"/>
              </a:rPr>
              <a:t> TECHNOLOGIE</a:t>
            </a:r>
            <a:endParaRPr lang="fr-FR" sz="1400" dirty="0" smtClean="0">
              <a:solidFill>
                <a:srgbClr val="000000"/>
              </a:solidFill>
              <a:latin typeface="Cambria" pitchFamily="18" charset="0"/>
              <a:ea typeface="Calibri"/>
              <a:cs typeface="Calibri" pitchFamily="34" charset="0"/>
            </a:endParaRPr>
          </a:p>
        </p:txBody>
      </p:sp>
      <p:sp>
        <p:nvSpPr>
          <p:cNvPr id="17" name="Rectangle 16"/>
          <p:cNvSpPr/>
          <p:nvPr/>
        </p:nvSpPr>
        <p:spPr>
          <a:xfrm>
            <a:off x="4572000" y="5174507"/>
            <a:ext cx="4572000" cy="923330"/>
          </a:xfrm>
          <a:prstGeom prst="rect">
            <a:avLst/>
          </a:prstGeom>
        </p:spPr>
        <p:txBody>
          <a:bodyPr>
            <a:spAutoFit/>
          </a:bodyPr>
          <a:lstStyle/>
          <a:p>
            <a:pPr algn="ctr">
              <a:lnSpc>
                <a:spcPct val="150000"/>
              </a:lnSpc>
            </a:pPr>
            <a:r>
              <a:rPr lang="fr-FR" b="1" dirty="0" smtClean="0">
                <a:solidFill>
                  <a:srgbClr val="000000"/>
                </a:solidFill>
                <a:latin typeface="Cambria" pitchFamily="18" charset="0"/>
                <a:cs typeface="Calibri" pitchFamily="34" charset="0"/>
              </a:rPr>
              <a:t>Encadré par :</a:t>
            </a:r>
          </a:p>
          <a:p>
            <a:pPr algn="ctr">
              <a:lnSpc>
                <a:spcPct val="150000"/>
              </a:lnSpc>
            </a:pPr>
            <a:r>
              <a:rPr lang="fr-FR" b="1" dirty="0" smtClean="0">
                <a:solidFill>
                  <a:srgbClr val="000000"/>
                </a:solidFill>
                <a:latin typeface="Cambria" pitchFamily="18" charset="0"/>
                <a:cs typeface="Calibri" pitchFamily="34" charset="0"/>
              </a:rPr>
              <a:t>Loumachi lazhar</a:t>
            </a:r>
          </a:p>
        </p:txBody>
      </p:sp>
      <p:sp>
        <p:nvSpPr>
          <p:cNvPr id="18" name="Rectangle 17"/>
          <p:cNvSpPr/>
          <p:nvPr/>
        </p:nvSpPr>
        <p:spPr>
          <a:xfrm>
            <a:off x="471635" y="5075912"/>
            <a:ext cx="3263462" cy="1338828"/>
          </a:xfrm>
          <a:prstGeom prst="rect">
            <a:avLst/>
          </a:prstGeom>
        </p:spPr>
        <p:txBody>
          <a:bodyPr wrap="square">
            <a:spAutoFit/>
          </a:bodyPr>
          <a:lstStyle/>
          <a:p>
            <a:pPr>
              <a:lnSpc>
                <a:spcPct val="150000"/>
              </a:lnSpc>
            </a:pPr>
            <a:r>
              <a:rPr lang="fr-FR" b="1" dirty="0" smtClean="0">
                <a:latin typeface="Cambria" pitchFamily="18" charset="0"/>
                <a:cs typeface="Calibri" pitchFamily="34" charset="0"/>
              </a:rPr>
              <a:t>Présenté par:</a:t>
            </a:r>
          </a:p>
          <a:p>
            <a:pPr marL="285750" indent="-285750">
              <a:lnSpc>
                <a:spcPct val="150000"/>
              </a:lnSpc>
              <a:buFont typeface="Wingdings" pitchFamily="2" charset="2"/>
              <a:buChar char="v"/>
            </a:pPr>
            <a:r>
              <a:rPr lang="fr-FR" b="1" dirty="0" smtClean="0">
                <a:latin typeface="Cambria" pitchFamily="18" charset="0"/>
                <a:cs typeface="Calibri" pitchFamily="34" charset="0"/>
              </a:rPr>
              <a:t>Taibi yaakoub</a:t>
            </a:r>
          </a:p>
          <a:p>
            <a:pPr marL="285750" indent="-285750">
              <a:lnSpc>
                <a:spcPct val="150000"/>
              </a:lnSpc>
              <a:buFont typeface="Wingdings" pitchFamily="2" charset="2"/>
              <a:buChar char="v"/>
            </a:pPr>
            <a:r>
              <a:rPr lang="fr-FR" b="1" dirty="0" smtClean="0">
                <a:latin typeface="Cambria" pitchFamily="18" charset="0"/>
                <a:cs typeface="Calibri" pitchFamily="34" charset="0"/>
              </a:rPr>
              <a:t>Touati billel </a:t>
            </a:r>
            <a:endParaRPr lang="fr-FR" b="1" dirty="0">
              <a:latin typeface="Cambria" pitchFamily="18" charset="0"/>
              <a:cs typeface="Calibri" pitchFamily="34" charset="0"/>
            </a:endParaRPr>
          </a:p>
        </p:txBody>
      </p:sp>
      <p:sp>
        <p:nvSpPr>
          <p:cNvPr id="20" name="Rectangle 19"/>
          <p:cNvSpPr/>
          <p:nvPr/>
        </p:nvSpPr>
        <p:spPr>
          <a:xfrm>
            <a:off x="3049307" y="6302844"/>
            <a:ext cx="2540888" cy="369332"/>
          </a:xfrm>
          <a:prstGeom prst="rect">
            <a:avLst/>
          </a:prstGeom>
        </p:spPr>
        <p:txBody>
          <a:bodyPr wrap="none">
            <a:spAutoFit/>
          </a:bodyPr>
          <a:lstStyle/>
          <a:p>
            <a:pPr algn="ctr"/>
            <a:r>
              <a:rPr lang="fr-FR" dirty="0" smtClean="0">
                <a:ln w="18415" cmpd="sng">
                  <a:solidFill>
                    <a:schemeClr val="tx1"/>
                  </a:solidFill>
                  <a:prstDash val="solid"/>
                </a:ln>
                <a:latin typeface="Cambria" pitchFamily="18" charset="0"/>
                <a:cs typeface="Calibri" pitchFamily="34" charset="0"/>
              </a:rPr>
              <a:t>Promotion : 2013/2014</a:t>
            </a:r>
            <a:endParaRPr lang="fr-FR" dirty="0">
              <a:ln w="18415" cmpd="sng">
                <a:solidFill>
                  <a:schemeClr val="tx1"/>
                </a:solidFill>
                <a:prstDash val="solid"/>
              </a:ln>
              <a:latin typeface="Cambria" pitchFamily="18" charset="0"/>
              <a:cs typeface="Calibri" pitchFamily="34" charset="0"/>
            </a:endParaRPr>
          </a:p>
        </p:txBody>
      </p:sp>
      <p:grpSp>
        <p:nvGrpSpPr>
          <p:cNvPr id="70657" name="Groupe 2"/>
          <p:cNvGrpSpPr>
            <a:grpSpLocks/>
          </p:cNvGrpSpPr>
          <p:nvPr/>
        </p:nvGrpSpPr>
        <p:grpSpPr bwMode="auto">
          <a:xfrm>
            <a:off x="870084" y="2071477"/>
            <a:ext cx="7153275" cy="990600"/>
            <a:chOff x="666" y="0"/>
            <a:chExt cx="71532" cy="13049"/>
          </a:xfrm>
        </p:grpSpPr>
        <p:pic>
          <p:nvPicPr>
            <p:cNvPr id="2" name="Image 6" descr="Sans titre-3.jpg"/>
            <p:cNvPicPr>
              <a:picLocks noChangeAspect="1"/>
            </p:cNvPicPr>
            <p:nvPr/>
          </p:nvPicPr>
          <p:blipFill>
            <a:blip r:embed="rId3"/>
            <a:srcRect/>
            <a:stretch>
              <a:fillRect/>
            </a:stretch>
          </p:blipFill>
          <p:spPr bwMode="auto">
            <a:xfrm>
              <a:off x="31051" y="0"/>
              <a:ext cx="15050" cy="12954"/>
            </a:xfrm>
            <a:prstGeom prst="rect">
              <a:avLst/>
            </a:prstGeom>
            <a:solidFill>
              <a:srgbClr val="EDEDED"/>
            </a:solidFill>
          </p:spPr>
        </p:pic>
        <p:cxnSp>
          <p:nvCxnSpPr>
            <p:cNvPr id="12" name="Connecteur droit avec flèche 7"/>
            <p:cNvCxnSpPr>
              <a:cxnSpLocks noChangeShapeType="1"/>
            </p:cNvCxnSpPr>
            <p:nvPr/>
          </p:nvCxnSpPr>
          <p:spPr bwMode="auto">
            <a:xfrm>
              <a:off x="666" y="13049"/>
              <a:ext cx="71533" cy="0"/>
            </a:xfrm>
            <a:prstGeom prst="straightConnector1">
              <a:avLst/>
            </a:prstGeom>
            <a:noFill/>
            <a:ln w="25400">
              <a:solidFill>
                <a:srgbClr val="000000"/>
              </a:solidFill>
              <a:round/>
              <a:headEnd/>
              <a:tailEnd/>
            </a:ln>
          </p:spPr>
        </p:cxnSp>
      </p:grpSp>
    </p:spTree>
    <p:extLst>
      <p:ext uri="{BB962C8B-B14F-4D97-AF65-F5344CB8AC3E}">
        <p14:creationId xmlns:p14="http://schemas.microsoft.com/office/powerpoint/2010/main" xmlns="" val="155985384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 to="" calcmode="lin" valueType="num">
                                      <p:cBhvr>
                                        <p:cTn id="7" dur="1" fill="hold"/>
                                        <p:tgtEl>
                                          <p:spTgt spid="16">
                                            <p:txEl>
                                              <p:pRg st="0" end="0"/>
                                            </p:txEl>
                                          </p:spTgt>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16">
                                            <p:txEl>
                                              <p:pRg st="1" end="1"/>
                                            </p:txEl>
                                          </p:spTgt>
                                        </p:tgtEl>
                                        <p:attrNameLst>
                                          <p:attrName>style.visibility</p:attrName>
                                        </p:attrNameLst>
                                      </p:cBhvr>
                                      <p:to>
                                        <p:strVal val="visible"/>
                                      </p:to>
                                    </p:set>
                                    <p:anim to="" calcmode="lin" valueType="num">
                                      <p:cBhvr>
                                        <p:cTn id="10" dur="1" fill="hold"/>
                                        <p:tgtEl>
                                          <p:spTgt spid="16">
                                            <p:txEl>
                                              <p:pRg st="1" end="1"/>
                                            </p:txEl>
                                          </p:spTgt>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16">
                                            <p:txEl>
                                              <p:pRg st="2" end="2"/>
                                            </p:txEl>
                                          </p:spTgt>
                                        </p:tgtEl>
                                        <p:attrNameLst>
                                          <p:attrName>style.visibility</p:attrName>
                                        </p:attrNameLst>
                                      </p:cBhvr>
                                      <p:to>
                                        <p:strVal val="visible"/>
                                      </p:to>
                                    </p:set>
                                    <p:anim to="" calcmode="lin" valueType="num">
                                      <p:cBhvr>
                                        <p:cTn id="13" dur="1" fill="hold"/>
                                        <p:tgtEl>
                                          <p:spTgt spid="16">
                                            <p:txEl>
                                              <p:pRg st="2" end="2"/>
                                            </p:txEl>
                                          </p:spTgt>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16">
                                            <p:txEl>
                                              <p:pRg st="3" end="3"/>
                                            </p:txEl>
                                          </p:spTgt>
                                        </p:tgtEl>
                                        <p:attrNameLst>
                                          <p:attrName>style.visibility</p:attrName>
                                        </p:attrNameLst>
                                      </p:cBhvr>
                                      <p:to>
                                        <p:strVal val="visible"/>
                                      </p:to>
                                    </p:set>
                                    <p:anim to="" calcmode="lin" valueType="num">
                                      <p:cBhvr>
                                        <p:cTn id="16" dur="1" fill="hold"/>
                                        <p:tgtEl>
                                          <p:spTgt spid="16">
                                            <p:txEl>
                                              <p:pRg st="3" end="3"/>
                                            </p:txEl>
                                          </p:spTgt>
                                        </p:tgtEl>
                                        <p:attrNameLst>
                                          <p:attrName/>
                                        </p:attrNameLst>
                                      </p:cBhvr>
                                    </p:anim>
                                  </p:childTnLst>
                                </p:cTn>
                              </p:par>
                            </p:childTnLst>
                          </p:cTn>
                        </p:par>
                      </p:childTnLst>
                    </p:cTn>
                  </p:par>
                  <p:par>
                    <p:cTn id="17" fill="hold">
                      <p:stCondLst>
                        <p:cond delay="indefinite"/>
                      </p:stCondLst>
                      <p:childTnLst>
                        <p:par>
                          <p:cTn id="18" fill="hold">
                            <p:stCondLst>
                              <p:cond delay="0"/>
                            </p:stCondLst>
                            <p:childTnLst>
                              <p:par>
                                <p:cTn id="19" presetID="24"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 to="" calcmode="lin" valueType="num">
                                      <p:cBhvr>
                                        <p:cTn id="21" dur="1" fill="hold"/>
                                        <p:tgtEl>
                                          <p:spTgt spid="11"/>
                                        </p:tgtEl>
                                        <p:attrNameLst>
                                          <p:attrName/>
                                        </p:attrNameLst>
                                      </p:cBhvr>
                                    </p:anim>
                                  </p:childTnLst>
                                </p:cTn>
                              </p:par>
                              <p:par>
                                <p:cTn id="22" presetID="24" presetClass="entr" presetSubtype="0" fill="hold" nodeType="withEffect">
                                  <p:stCondLst>
                                    <p:cond delay="0"/>
                                  </p:stCondLst>
                                  <p:childTnLst>
                                    <p:set>
                                      <p:cBhvr>
                                        <p:cTn id="23" dur="1" fill="hold">
                                          <p:stCondLst>
                                            <p:cond delay="0"/>
                                          </p:stCondLst>
                                        </p:cTn>
                                        <p:tgtEl>
                                          <p:spTgt spid="70657"/>
                                        </p:tgtEl>
                                        <p:attrNameLst>
                                          <p:attrName>style.visibility</p:attrName>
                                        </p:attrNameLst>
                                      </p:cBhvr>
                                      <p:to>
                                        <p:strVal val="visible"/>
                                      </p:to>
                                    </p:set>
                                    <p:anim to="" calcmode="lin" valueType="num">
                                      <p:cBhvr>
                                        <p:cTn id="24" dur="1" fill="hold"/>
                                        <p:tgtEl>
                                          <p:spTgt spid="70657"/>
                                        </p:tgtEl>
                                        <p:attrNameLst>
                                          <p:attrName/>
                                        </p:attrNameLst>
                                      </p:cBhvr>
                                    </p:anim>
                                  </p:childTnLst>
                                </p:cTn>
                              </p:par>
                              <p:par>
                                <p:cTn id="25" presetID="47"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10" presetClass="entr" presetSubtype="0"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childTnLst>
                          </p:cTn>
                        </p:par>
                        <p:par>
                          <p:cTn id="34" fill="hold">
                            <p:stCondLst>
                              <p:cond delay="1500"/>
                            </p:stCondLst>
                            <p:childTnLst>
                              <p:par>
                                <p:cTn id="35" presetID="42" presetClass="path" presetSubtype="0" fill="hold" grpId="0" nodeType="afterEffect">
                                  <p:stCondLst>
                                    <p:cond delay="0"/>
                                  </p:stCondLst>
                                  <p:childTnLst>
                                    <p:animMotion origin="layout" path="M 0 -4.81481E-6 L 0 0.38889 " pathEditMode="relative" rAng="0" ptsTypes="AA">
                                      <p:cBhvr>
                                        <p:cTn id="36" dur="500" fill="hold"/>
                                        <p:tgtEl>
                                          <p:spTgt spid="8"/>
                                        </p:tgtEl>
                                        <p:attrNameLst>
                                          <p:attrName>ppt_x</p:attrName>
                                          <p:attrName>ppt_y</p:attrName>
                                        </p:attrNameLst>
                                      </p:cBhvr>
                                      <p:rCtr x="0" y="194"/>
                                    </p:animMotion>
                                  </p:childTnLst>
                                </p:cTn>
                              </p:par>
                            </p:childTnLst>
                          </p:cTn>
                        </p:par>
                        <p:par>
                          <p:cTn id="37" fill="hold">
                            <p:stCondLst>
                              <p:cond delay="2000"/>
                            </p:stCondLst>
                            <p:childTnLst>
                              <p:par>
                                <p:cTn id="38" presetID="64" presetClass="path" presetSubtype="0" fill="hold" grpId="1" nodeType="afterEffect">
                                  <p:stCondLst>
                                    <p:cond delay="0"/>
                                  </p:stCondLst>
                                  <p:childTnLst>
                                    <p:animMotion origin="layout" path="M 0 0.38889 L 0 0.00023 " pathEditMode="relative" rAng="0" ptsTypes="AA">
                                      <p:cBhvr>
                                        <p:cTn id="39" dur="500" fill="hold"/>
                                        <p:tgtEl>
                                          <p:spTgt spid="8"/>
                                        </p:tgtEl>
                                        <p:attrNameLst>
                                          <p:attrName>ppt_x</p:attrName>
                                          <p:attrName>ppt_y</p:attrName>
                                        </p:attrNameLst>
                                      </p:cBhvr>
                                      <p:rCtr x="0" y="-194"/>
                                    </p:animMotion>
                                  </p:childTnLst>
                                </p:cTn>
                              </p:par>
                            </p:childTnLst>
                          </p:cTn>
                        </p:par>
                        <p:par>
                          <p:cTn id="40" fill="hold">
                            <p:stCondLst>
                              <p:cond delay="2500"/>
                            </p:stCondLst>
                            <p:childTnLst>
                              <p:par>
                                <p:cTn id="41" presetID="22" presetClass="entr" presetSubtype="4"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down)">
                                      <p:cBhvr>
                                        <p:cTn id="43" dur="500"/>
                                        <p:tgtEl>
                                          <p:spTgt spid="5"/>
                                        </p:tgtEl>
                                      </p:cBhvr>
                                    </p:animEffect>
                                  </p:childTnLst>
                                </p:cTn>
                              </p:par>
                            </p:childTnLst>
                          </p:cTn>
                        </p:par>
                        <p:par>
                          <p:cTn id="44" fill="hold">
                            <p:stCondLst>
                              <p:cond delay="3000"/>
                            </p:stCondLst>
                            <p:childTnLst>
                              <p:par>
                                <p:cTn id="45" presetID="22" presetClass="entr" presetSubtype="8" fill="hold" grpId="0" nodeType="afterEffect" nodePh="1">
                                  <p:stCondLst>
                                    <p:cond delay="0"/>
                                  </p:stCondLst>
                                  <p:endCondLst>
                                    <p:cond evt="begin" delay="0">
                                      <p:tn val="45"/>
                                    </p:cond>
                                  </p:end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par>
                          <p:cTn id="48" fill="hold">
                            <p:stCondLst>
                              <p:cond delay="3500"/>
                            </p:stCondLst>
                            <p:childTnLst>
                              <p:par>
                                <p:cTn id="49" presetID="22" presetClass="entr" presetSubtype="2" fill="hold" grpId="0" nodeType="afterEffect" nodePh="1">
                                  <p:stCondLst>
                                    <p:cond delay="0"/>
                                  </p:stCondLst>
                                  <p:endCondLst>
                                    <p:cond evt="begin" delay="0">
                                      <p:tn val="49"/>
                                    </p:cond>
                                  </p:endCondLst>
                                  <p:childTnLst>
                                    <p:set>
                                      <p:cBhvr>
                                        <p:cTn id="50" dur="1" fill="hold">
                                          <p:stCondLst>
                                            <p:cond delay="0"/>
                                          </p:stCondLst>
                                        </p:cTn>
                                        <p:tgtEl>
                                          <p:spTgt spid="7"/>
                                        </p:tgtEl>
                                        <p:attrNameLst>
                                          <p:attrName>style.visibility</p:attrName>
                                        </p:attrNameLst>
                                      </p:cBhvr>
                                      <p:to>
                                        <p:strVal val="visible"/>
                                      </p:to>
                                    </p:set>
                                    <p:animEffect transition="in" filter="wipe(right)">
                                      <p:cBhvr>
                                        <p:cTn id="51" dur="500"/>
                                        <p:tgtEl>
                                          <p:spTgt spid="7"/>
                                        </p:tgtEl>
                                      </p:cBhvr>
                                    </p:animEffect>
                                  </p:childTnLst>
                                </p:cTn>
                              </p:par>
                              <p:par>
                                <p:cTn id="52" presetID="24"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 to="" calcmode="lin" valueType="num">
                                      <p:cBhvr>
                                        <p:cTn id="54" dur="1" fill="hold"/>
                                        <p:tgtEl>
                                          <p:spTgt spid="18"/>
                                        </p:tgtEl>
                                        <p:attrNameLst>
                                          <p:attrName/>
                                        </p:attrNameLst>
                                      </p:cBhvr>
                                    </p:anim>
                                  </p:childTnLst>
                                </p:cTn>
                              </p:par>
                              <p:par>
                                <p:cTn id="55" presetID="24"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 to="" calcmode="lin" valueType="num">
                                      <p:cBhvr>
                                        <p:cTn id="57" dur="1" fill="hold"/>
                                        <p:tgtEl>
                                          <p:spTgt spid="17"/>
                                        </p:tgtEl>
                                        <p:attrNameLst>
                                          <p:attrName/>
                                        </p:attrNameLst>
                                      </p:cBhvr>
                                    </p:anim>
                                  </p:childTnLst>
                                </p:cTn>
                              </p:par>
                              <p:par>
                                <p:cTn id="58" presetID="24" presetClass="entr" presetSubtype="0" fill="hold" grpId="1" nodeType="withEffect" nodePh="1">
                                  <p:stCondLst>
                                    <p:cond delay="0"/>
                                  </p:stCondLst>
                                  <p:endCondLst>
                                    <p:cond evt="begin" delay="0">
                                      <p:tn val="58"/>
                                    </p:cond>
                                  </p:endCondLst>
                                  <p:childTnLst>
                                    <p:set>
                                      <p:cBhvr>
                                        <p:cTn id="59" dur="1" fill="hold">
                                          <p:stCondLst>
                                            <p:cond delay="0"/>
                                          </p:stCondLst>
                                        </p:cTn>
                                        <p:tgtEl>
                                          <p:spTgt spid="7"/>
                                        </p:tgtEl>
                                        <p:attrNameLst>
                                          <p:attrName>style.visibility</p:attrName>
                                        </p:attrNameLst>
                                      </p:cBhvr>
                                      <p:to>
                                        <p:strVal val="visible"/>
                                      </p:to>
                                    </p:set>
                                    <p:anim to="" calcmode="lin" valueType="num">
                                      <p:cBhvr>
                                        <p:cTn id="60" dur="1" fill="hold"/>
                                        <p:tgtEl>
                                          <p:spTgt spid="7"/>
                                        </p:tgtEl>
                                        <p:attrNameLst>
                                          <p:attrName/>
                                        </p:attrNameLst>
                                      </p:cBhvr>
                                    </p:anim>
                                  </p:childTnLst>
                                </p:cTn>
                              </p:par>
                              <p:par>
                                <p:cTn id="61" presetID="24" presetClass="entr" presetSubtype="0"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anim to="" calcmode="lin" valueType="num">
                                      <p:cBhvr>
                                        <p:cTn id="63" dur="1" fill="hold"/>
                                        <p:tgtEl>
                                          <p:spTgt spid="2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7" grpId="1"/>
      <p:bldP spid="8" grpId="0" animBg="1"/>
      <p:bldP spid="8" grpId="1" animBg="1"/>
      <p:bldP spid="11" grpId="0"/>
      <p:bldP spid="17" grpId="0"/>
      <p:bldP spid="18" grpId="0"/>
      <p:bldP spid="2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p:txBody>
          <a:bodyPr>
            <a:normAutofit/>
          </a:bodyPr>
          <a:lstStyle/>
          <a:p>
            <a:r>
              <a:rPr sz="2600" b="1" smtClean="0"/>
              <a:t>Matériaux  matériels et essais et méthode de formulation</a:t>
            </a:r>
            <a:endParaRPr lang="fr-FR" sz="2600" dirty="0"/>
          </a:p>
        </p:txBody>
      </p:sp>
      <p:pic>
        <p:nvPicPr>
          <p:cNvPr id="5" name="Picture 4"/>
          <p:cNvPicPr>
            <a:picLocks noChangeAspect="1"/>
          </p:cNvPicPr>
          <p:nvPr/>
        </p:nvPicPr>
        <p:blipFill>
          <a:blip r:embed="rId2"/>
          <a:stretch>
            <a:fillRect/>
          </a:stretch>
        </p:blipFill>
        <p:spPr>
          <a:xfrm>
            <a:off x="0" y="1255713"/>
            <a:ext cx="9144000" cy="5602287"/>
          </a:xfrm>
          <a:prstGeom prst="rect">
            <a:avLst/>
          </a:prstGeom>
        </p:spPr>
      </p:pic>
      <p:sp>
        <p:nvSpPr>
          <p:cNvPr id="6" name="Rectangle 5"/>
          <p:cNvSpPr/>
          <p:nvPr/>
        </p:nvSpPr>
        <p:spPr>
          <a:xfrm>
            <a:off x="849000" y="1558753"/>
            <a:ext cx="3914854" cy="461665"/>
          </a:xfrm>
          <a:prstGeom prst="rect">
            <a:avLst/>
          </a:prstGeom>
        </p:spPr>
        <p:txBody>
          <a:bodyPr wrap="none">
            <a:spAutoFit/>
          </a:bodyPr>
          <a:lstStyle/>
          <a:p>
            <a:pPr>
              <a:buFont typeface="Arial" pitchFamily="34" charset="0"/>
              <a:buChar char="•"/>
            </a:pPr>
            <a:r>
              <a:rPr lang="fr-FR" sz="2400" b="1" dirty="0" smtClean="0">
                <a:latin typeface="Times New Roman" pitchFamily="18" charset="0"/>
                <a:ea typeface="SimSun" pitchFamily="2" charset="-122"/>
                <a:cs typeface="Times New Roman" pitchFamily="18" charset="0"/>
              </a:rPr>
              <a:t>Essais réalisés à l’état frais:</a:t>
            </a:r>
          </a:p>
        </p:txBody>
      </p:sp>
      <p:sp>
        <p:nvSpPr>
          <p:cNvPr id="7" name="Rectangle 6"/>
          <p:cNvSpPr/>
          <p:nvPr/>
        </p:nvSpPr>
        <p:spPr>
          <a:xfrm>
            <a:off x="970186" y="2054513"/>
            <a:ext cx="4094647" cy="400110"/>
          </a:xfrm>
          <a:prstGeom prst="rect">
            <a:avLst/>
          </a:prstGeom>
        </p:spPr>
        <p:txBody>
          <a:bodyPr wrap="none">
            <a:spAutoFit/>
          </a:bodyPr>
          <a:lstStyle/>
          <a:p>
            <a:r>
              <a:rPr lang="fr-FR" sz="2000" b="1" dirty="0" smtClean="0">
                <a:latin typeface="Times New Roman" pitchFamily="18" charset="0"/>
                <a:ea typeface="SimSun" pitchFamily="2" charset="-122"/>
                <a:cs typeface="Times New Roman" pitchFamily="18" charset="0"/>
              </a:rPr>
              <a:t>1.Le malaxage  </a:t>
            </a:r>
            <a:r>
              <a:rPr lang="fr-FR" sz="2000" b="1" dirty="0" smtClean="0">
                <a:latin typeface="Times New Roman" pitchFamily="18" charset="0"/>
                <a:cs typeface="Times New Roman" pitchFamily="18" charset="0"/>
              </a:rPr>
              <a:t>[ </a:t>
            </a:r>
            <a:r>
              <a:rPr lang="fr-FR" sz="2000" b="1" dirty="0" smtClean="0">
                <a:latin typeface="Times New Roman" pitchFamily="18" charset="0"/>
                <a:ea typeface="SimSun" pitchFamily="2" charset="-122"/>
                <a:cs typeface="Times New Roman" pitchFamily="18" charset="0"/>
              </a:rPr>
              <a:t>NA  EN  12390-2</a:t>
            </a:r>
            <a:r>
              <a:rPr lang="fr-FR" sz="2000" b="1" dirty="0" smtClean="0"/>
              <a:t> </a:t>
            </a:r>
            <a:r>
              <a:rPr lang="fr-FR" sz="2000" b="1" dirty="0" smtClean="0">
                <a:latin typeface="Times New Roman" pitchFamily="18" charset="0"/>
                <a:cs typeface="Times New Roman" pitchFamily="18" charset="0"/>
              </a:rPr>
              <a:t>]:</a:t>
            </a:r>
            <a:endParaRPr lang="fr-FR" sz="2000" dirty="0">
              <a:latin typeface="Times New Roman" pitchFamily="18" charset="0"/>
              <a:cs typeface="Times New Roman" pitchFamily="18" charset="0"/>
            </a:endParaRPr>
          </a:p>
        </p:txBody>
      </p:sp>
      <p:sp>
        <p:nvSpPr>
          <p:cNvPr id="8" name="Rectangle 7"/>
          <p:cNvSpPr/>
          <p:nvPr/>
        </p:nvSpPr>
        <p:spPr>
          <a:xfrm>
            <a:off x="538691" y="2052679"/>
            <a:ext cx="6157711" cy="400110"/>
          </a:xfrm>
          <a:prstGeom prst="rect">
            <a:avLst/>
          </a:prstGeom>
        </p:spPr>
        <p:txBody>
          <a:bodyPr wrap="none">
            <a:spAutoFit/>
          </a:bodyPr>
          <a:lstStyle/>
          <a:p>
            <a:r>
              <a:rPr lang="fr-FR" sz="2000" b="1" dirty="0" smtClean="0">
                <a:latin typeface="Times New Roman" pitchFamily="18" charset="0"/>
                <a:ea typeface="SimSun" pitchFamily="2" charset="-122"/>
                <a:cs typeface="Times New Roman" pitchFamily="18" charset="0"/>
              </a:rPr>
              <a:t>2.Affaissement au cône d’Abrams </a:t>
            </a:r>
            <a:r>
              <a:rPr lang="fr-FR" sz="2000" b="1" dirty="0" smtClean="0">
                <a:latin typeface="Times New Roman" pitchFamily="18" charset="0"/>
                <a:cs typeface="Times New Roman" pitchFamily="18" charset="0"/>
              </a:rPr>
              <a:t>[ </a:t>
            </a:r>
            <a:r>
              <a:rPr lang="fr-FR" sz="2000" b="1" dirty="0" smtClean="0">
                <a:latin typeface="Times New Roman" pitchFamily="18" charset="0"/>
                <a:ea typeface="SimSun" pitchFamily="2" charset="-122"/>
                <a:cs typeface="Times New Roman" pitchFamily="18" charset="0"/>
              </a:rPr>
              <a:t>NA  EN  12350-2</a:t>
            </a:r>
            <a:r>
              <a:rPr lang="fr-FR" sz="2000" b="1" dirty="0" smtClean="0"/>
              <a:t> </a:t>
            </a:r>
            <a:r>
              <a:rPr lang="fr-FR" sz="2000" b="1" dirty="0" smtClean="0">
                <a:latin typeface="Times New Roman" pitchFamily="18" charset="0"/>
                <a:cs typeface="Times New Roman" pitchFamily="18" charset="0"/>
              </a:rPr>
              <a:t>]:</a:t>
            </a:r>
            <a:endParaRPr lang="fr-FR" sz="2000" dirty="0">
              <a:latin typeface="Times New Roman" pitchFamily="18" charset="0"/>
              <a:cs typeface="Times New Roman" pitchFamily="18" charset="0"/>
            </a:endParaRPr>
          </a:p>
        </p:txBody>
      </p:sp>
      <p:sp>
        <p:nvSpPr>
          <p:cNvPr id="9" name="Rectangle 8"/>
          <p:cNvSpPr/>
          <p:nvPr/>
        </p:nvSpPr>
        <p:spPr>
          <a:xfrm>
            <a:off x="593776" y="2030643"/>
            <a:ext cx="3759940" cy="400110"/>
          </a:xfrm>
          <a:prstGeom prst="rect">
            <a:avLst/>
          </a:prstGeom>
        </p:spPr>
        <p:txBody>
          <a:bodyPr wrap="none">
            <a:spAutoFit/>
          </a:bodyPr>
          <a:lstStyle/>
          <a:p>
            <a:r>
              <a:rPr lang="fr-FR" sz="2000" b="1" dirty="0" smtClean="0">
                <a:latin typeface="Times New Roman" pitchFamily="18" charset="0"/>
                <a:cs typeface="Times New Roman" pitchFamily="18" charset="0"/>
              </a:rPr>
              <a:t>3. Vibration [ </a:t>
            </a:r>
            <a:r>
              <a:rPr lang="fr-FR" sz="2000" b="1" dirty="0" smtClean="0">
                <a:latin typeface="Times New Roman" pitchFamily="18" charset="0"/>
                <a:ea typeface="SimSun" pitchFamily="2" charset="-122"/>
                <a:cs typeface="Times New Roman" pitchFamily="18" charset="0"/>
              </a:rPr>
              <a:t>NA  EN  12390-2</a:t>
            </a:r>
            <a:r>
              <a:rPr lang="fr-FR" sz="2000" b="1" dirty="0" smtClean="0"/>
              <a:t> </a:t>
            </a:r>
            <a:r>
              <a:rPr lang="fr-FR" sz="2000" b="1" dirty="0" smtClean="0">
                <a:latin typeface="Times New Roman" pitchFamily="18" charset="0"/>
                <a:cs typeface="Times New Roman" pitchFamily="18" charset="0"/>
              </a:rPr>
              <a:t>]:</a:t>
            </a:r>
            <a:endParaRPr lang="fr-FR" sz="2000" dirty="0">
              <a:latin typeface="Times New Roman" pitchFamily="18" charset="0"/>
              <a:cs typeface="Times New Roman" pitchFamily="18" charset="0"/>
            </a:endParaRPr>
          </a:p>
        </p:txBody>
      </p:sp>
      <p:pic>
        <p:nvPicPr>
          <p:cNvPr id="132098" name="Picture 2"/>
          <p:cNvPicPr>
            <a:picLocks noChangeAspect="1" noChangeArrowheads="1"/>
          </p:cNvPicPr>
          <p:nvPr/>
        </p:nvPicPr>
        <p:blipFill>
          <a:blip r:embed="rId3" cstate="print"/>
          <a:srcRect/>
          <a:stretch>
            <a:fillRect/>
          </a:stretch>
        </p:blipFill>
        <p:spPr bwMode="auto">
          <a:xfrm>
            <a:off x="2952520" y="2644049"/>
            <a:ext cx="2633031" cy="3851302"/>
          </a:xfrm>
          <a:prstGeom prst="rect">
            <a:avLst/>
          </a:prstGeom>
          <a:noFill/>
          <a:ln w="9525">
            <a:noFill/>
            <a:miter lim="800000"/>
            <a:headEnd/>
            <a:tailEnd/>
          </a:ln>
          <a:effectLst/>
        </p:spPr>
      </p:pic>
      <p:pic>
        <p:nvPicPr>
          <p:cNvPr id="132099" name="Picture 3"/>
          <p:cNvPicPr>
            <a:picLocks noChangeAspect="1" noChangeArrowheads="1"/>
          </p:cNvPicPr>
          <p:nvPr/>
        </p:nvPicPr>
        <p:blipFill>
          <a:blip r:embed="rId4" cstate="print"/>
          <a:srcRect/>
          <a:stretch>
            <a:fillRect/>
          </a:stretch>
        </p:blipFill>
        <p:spPr bwMode="auto">
          <a:xfrm>
            <a:off x="2346593" y="2958641"/>
            <a:ext cx="3505770" cy="2424385"/>
          </a:xfrm>
          <a:prstGeom prst="rect">
            <a:avLst/>
          </a:prstGeom>
          <a:noFill/>
          <a:ln w="9525">
            <a:noFill/>
            <a:miter lim="800000"/>
            <a:headEnd/>
            <a:tailEnd/>
          </a:ln>
          <a:effectLst/>
        </p:spPr>
      </p:pic>
      <p:pic>
        <p:nvPicPr>
          <p:cNvPr id="132100" name="Picture 4" descr="C:\Users\Utilisateur\Downloads\shaking-tableOK.jpg"/>
          <p:cNvPicPr>
            <a:picLocks noChangeAspect="1" noChangeArrowheads="1"/>
          </p:cNvPicPr>
          <p:nvPr/>
        </p:nvPicPr>
        <p:blipFill>
          <a:blip r:embed="rId5"/>
          <a:srcRect/>
          <a:stretch>
            <a:fillRect/>
          </a:stretch>
        </p:blipFill>
        <p:spPr bwMode="auto">
          <a:xfrm>
            <a:off x="2241931" y="2982917"/>
            <a:ext cx="3806329" cy="303494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to="" calcmode="lin" valueType="num">
                                      <p:cBhvr>
                                        <p:cTn id="12" dur="1" fill="hold"/>
                                        <p:tgtEl>
                                          <p:spTgt spid="6"/>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to="" calcmode="lin" valueType="num">
                                      <p:cBhvr>
                                        <p:cTn id="17" dur="1" fill="hold"/>
                                        <p:tgtEl>
                                          <p:spTgt spid="7"/>
                                        </p:tgtEl>
                                        <p:attrNameLst>
                                          <p:attrName/>
                                        </p:attrNameLst>
                                      </p:cBhvr>
                                    </p:anim>
                                  </p:childTnLst>
                                </p:cTn>
                              </p:par>
                              <p:par>
                                <p:cTn id="18" presetID="24" presetClass="entr" presetSubtype="0" fill="hold" nodeType="withEffect">
                                  <p:stCondLst>
                                    <p:cond delay="0"/>
                                  </p:stCondLst>
                                  <p:childTnLst>
                                    <p:set>
                                      <p:cBhvr>
                                        <p:cTn id="19" dur="1" fill="hold">
                                          <p:stCondLst>
                                            <p:cond delay="0"/>
                                          </p:stCondLst>
                                        </p:cTn>
                                        <p:tgtEl>
                                          <p:spTgt spid="132099"/>
                                        </p:tgtEl>
                                        <p:attrNameLst>
                                          <p:attrName>style.visibility</p:attrName>
                                        </p:attrNameLst>
                                      </p:cBhvr>
                                      <p:to>
                                        <p:strVal val="visible"/>
                                      </p:to>
                                    </p:set>
                                    <p:anim to="" calcmode="lin" valueType="num">
                                      <p:cBhvr>
                                        <p:cTn id="20" dur="1" fill="hold"/>
                                        <p:tgtEl>
                                          <p:spTgt spid="132099"/>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nodeType="clickEffect">
                                  <p:stCondLst>
                                    <p:cond delay="0"/>
                                  </p:stCondLst>
                                  <p:childTnLst>
                                    <p:anim calcmode="lin" valueType="num">
                                      <p:cBhvr additive="base">
                                        <p:cTn id="24" dur="500"/>
                                        <p:tgtEl>
                                          <p:spTgt spid="132099"/>
                                        </p:tgtEl>
                                        <p:attrNameLst>
                                          <p:attrName>ppt_x</p:attrName>
                                        </p:attrNameLst>
                                      </p:cBhvr>
                                      <p:tavLst>
                                        <p:tav tm="0">
                                          <p:val>
                                            <p:strVal val="ppt_x"/>
                                          </p:val>
                                        </p:tav>
                                        <p:tav tm="100000">
                                          <p:val>
                                            <p:strVal val="ppt_x"/>
                                          </p:val>
                                        </p:tav>
                                      </p:tavLst>
                                    </p:anim>
                                    <p:anim calcmode="lin" valueType="num">
                                      <p:cBhvr additive="base">
                                        <p:cTn id="25" dur="500"/>
                                        <p:tgtEl>
                                          <p:spTgt spid="132099"/>
                                        </p:tgtEl>
                                        <p:attrNameLst>
                                          <p:attrName>ppt_y</p:attrName>
                                        </p:attrNameLst>
                                      </p:cBhvr>
                                      <p:tavLst>
                                        <p:tav tm="0">
                                          <p:val>
                                            <p:strVal val="ppt_y"/>
                                          </p:val>
                                        </p:tav>
                                        <p:tav tm="100000">
                                          <p:val>
                                            <p:strVal val="1+ppt_h/2"/>
                                          </p:val>
                                        </p:tav>
                                      </p:tavLst>
                                    </p:anim>
                                    <p:set>
                                      <p:cBhvr>
                                        <p:cTn id="26" dur="1" fill="hold">
                                          <p:stCondLst>
                                            <p:cond delay="499"/>
                                          </p:stCondLst>
                                        </p:cTn>
                                        <p:tgtEl>
                                          <p:spTgt spid="132099"/>
                                        </p:tgtEl>
                                        <p:attrNameLst>
                                          <p:attrName>style.visibility</p:attrName>
                                        </p:attrNameLst>
                                      </p:cBhvr>
                                      <p:to>
                                        <p:strVal val="hidden"/>
                                      </p:to>
                                    </p:set>
                                  </p:childTnLst>
                                </p:cTn>
                              </p:par>
                              <p:par>
                                <p:cTn id="27" presetID="2" presetClass="exit" presetSubtype="4" fill="hold" grpId="1" nodeType="withEffect">
                                  <p:stCondLst>
                                    <p:cond delay="0"/>
                                  </p:stCondLst>
                                  <p:childTnLst>
                                    <p:anim calcmode="lin" valueType="num">
                                      <p:cBhvr additive="base">
                                        <p:cTn id="28" dur="500"/>
                                        <p:tgtEl>
                                          <p:spTgt spid="7"/>
                                        </p:tgtEl>
                                        <p:attrNameLst>
                                          <p:attrName>ppt_x</p:attrName>
                                        </p:attrNameLst>
                                      </p:cBhvr>
                                      <p:tavLst>
                                        <p:tav tm="0">
                                          <p:val>
                                            <p:strVal val="ppt_x"/>
                                          </p:val>
                                        </p:tav>
                                        <p:tav tm="100000">
                                          <p:val>
                                            <p:strVal val="ppt_x"/>
                                          </p:val>
                                        </p:tav>
                                      </p:tavLst>
                                    </p:anim>
                                    <p:anim calcmode="lin" valueType="num">
                                      <p:cBhvr additive="base">
                                        <p:cTn id="29" dur="500"/>
                                        <p:tgtEl>
                                          <p:spTgt spid="7"/>
                                        </p:tgtEl>
                                        <p:attrNameLst>
                                          <p:attrName>ppt_y</p:attrName>
                                        </p:attrNameLst>
                                      </p:cBhvr>
                                      <p:tavLst>
                                        <p:tav tm="0">
                                          <p:val>
                                            <p:strVal val="ppt_y"/>
                                          </p:val>
                                        </p:tav>
                                        <p:tav tm="100000">
                                          <p:val>
                                            <p:strVal val="1+ppt_h/2"/>
                                          </p:val>
                                        </p:tav>
                                      </p:tavLst>
                                    </p:anim>
                                    <p:set>
                                      <p:cBhvr>
                                        <p:cTn id="30" dur="1" fill="hold">
                                          <p:stCondLst>
                                            <p:cond delay="499"/>
                                          </p:stCondLst>
                                        </p:cTn>
                                        <p:tgtEl>
                                          <p:spTgt spid="7"/>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 to="" calcmode="lin" valueType="num">
                                      <p:cBhvr>
                                        <p:cTn id="35" dur="1" fill="hold"/>
                                        <p:tgtEl>
                                          <p:spTgt spid="8"/>
                                        </p:tgtEl>
                                        <p:attrNameLst>
                                          <p:attrName/>
                                        </p:attrNameLst>
                                      </p:cBhvr>
                                    </p:anim>
                                  </p:childTnLst>
                                </p:cTn>
                              </p:par>
                              <p:par>
                                <p:cTn id="36" presetID="24" presetClass="entr" presetSubtype="0" fill="hold" nodeType="withEffect">
                                  <p:stCondLst>
                                    <p:cond delay="0"/>
                                  </p:stCondLst>
                                  <p:childTnLst>
                                    <p:set>
                                      <p:cBhvr>
                                        <p:cTn id="37" dur="1" fill="hold">
                                          <p:stCondLst>
                                            <p:cond delay="0"/>
                                          </p:stCondLst>
                                        </p:cTn>
                                        <p:tgtEl>
                                          <p:spTgt spid="132098"/>
                                        </p:tgtEl>
                                        <p:attrNameLst>
                                          <p:attrName>style.visibility</p:attrName>
                                        </p:attrNameLst>
                                      </p:cBhvr>
                                      <p:to>
                                        <p:strVal val="visible"/>
                                      </p:to>
                                    </p:set>
                                    <p:anim to="" calcmode="lin" valueType="num">
                                      <p:cBhvr>
                                        <p:cTn id="38" dur="1" fill="hold"/>
                                        <p:tgtEl>
                                          <p:spTgt spid="132098"/>
                                        </p:tgtEl>
                                        <p:attrNameLst>
                                          <p:attrName/>
                                        </p:attrNameLst>
                                      </p:cBhvr>
                                    </p:anim>
                                  </p:childTnLst>
                                </p:cTn>
                              </p:par>
                            </p:childTnLst>
                          </p:cTn>
                        </p:par>
                      </p:childTnLst>
                    </p:cTn>
                  </p:par>
                  <p:par>
                    <p:cTn id="39" fill="hold">
                      <p:stCondLst>
                        <p:cond delay="indefinite"/>
                      </p:stCondLst>
                      <p:childTnLst>
                        <p:par>
                          <p:cTn id="40" fill="hold">
                            <p:stCondLst>
                              <p:cond delay="0"/>
                            </p:stCondLst>
                            <p:childTnLst>
                              <p:par>
                                <p:cTn id="41" presetID="2" presetClass="exit" presetSubtype="4" fill="hold" nodeType="clickEffect">
                                  <p:stCondLst>
                                    <p:cond delay="0"/>
                                  </p:stCondLst>
                                  <p:childTnLst>
                                    <p:anim calcmode="lin" valueType="num">
                                      <p:cBhvr additive="base">
                                        <p:cTn id="42" dur="500"/>
                                        <p:tgtEl>
                                          <p:spTgt spid="132098"/>
                                        </p:tgtEl>
                                        <p:attrNameLst>
                                          <p:attrName>ppt_x</p:attrName>
                                        </p:attrNameLst>
                                      </p:cBhvr>
                                      <p:tavLst>
                                        <p:tav tm="0">
                                          <p:val>
                                            <p:strVal val="ppt_x"/>
                                          </p:val>
                                        </p:tav>
                                        <p:tav tm="100000">
                                          <p:val>
                                            <p:strVal val="ppt_x"/>
                                          </p:val>
                                        </p:tav>
                                      </p:tavLst>
                                    </p:anim>
                                    <p:anim calcmode="lin" valueType="num">
                                      <p:cBhvr additive="base">
                                        <p:cTn id="43" dur="500"/>
                                        <p:tgtEl>
                                          <p:spTgt spid="132098"/>
                                        </p:tgtEl>
                                        <p:attrNameLst>
                                          <p:attrName>ppt_y</p:attrName>
                                        </p:attrNameLst>
                                      </p:cBhvr>
                                      <p:tavLst>
                                        <p:tav tm="0">
                                          <p:val>
                                            <p:strVal val="ppt_y"/>
                                          </p:val>
                                        </p:tav>
                                        <p:tav tm="100000">
                                          <p:val>
                                            <p:strVal val="1+ppt_h/2"/>
                                          </p:val>
                                        </p:tav>
                                      </p:tavLst>
                                    </p:anim>
                                    <p:set>
                                      <p:cBhvr>
                                        <p:cTn id="44" dur="1" fill="hold">
                                          <p:stCondLst>
                                            <p:cond delay="499"/>
                                          </p:stCondLst>
                                        </p:cTn>
                                        <p:tgtEl>
                                          <p:spTgt spid="132098"/>
                                        </p:tgtEl>
                                        <p:attrNameLst>
                                          <p:attrName>style.visibility</p:attrName>
                                        </p:attrNameLst>
                                      </p:cBhvr>
                                      <p:to>
                                        <p:strVal val="hidden"/>
                                      </p:to>
                                    </p:set>
                                  </p:childTnLst>
                                </p:cTn>
                              </p:par>
                              <p:par>
                                <p:cTn id="45" presetID="2" presetClass="exit" presetSubtype="4" fill="hold" grpId="1" nodeType="withEffect">
                                  <p:stCondLst>
                                    <p:cond delay="0"/>
                                  </p:stCondLst>
                                  <p:childTnLst>
                                    <p:anim calcmode="lin" valueType="num">
                                      <p:cBhvr additive="base">
                                        <p:cTn id="46" dur="500"/>
                                        <p:tgtEl>
                                          <p:spTgt spid="8"/>
                                        </p:tgtEl>
                                        <p:attrNameLst>
                                          <p:attrName>ppt_x</p:attrName>
                                        </p:attrNameLst>
                                      </p:cBhvr>
                                      <p:tavLst>
                                        <p:tav tm="0">
                                          <p:val>
                                            <p:strVal val="ppt_x"/>
                                          </p:val>
                                        </p:tav>
                                        <p:tav tm="100000">
                                          <p:val>
                                            <p:strVal val="ppt_x"/>
                                          </p:val>
                                        </p:tav>
                                      </p:tavLst>
                                    </p:anim>
                                    <p:anim calcmode="lin" valueType="num">
                                      <p:cBhvr additive="base">
                                        <p:cTn id="47" dur="500"/>
                                        <p:tgtEl>
                                          <p:spTgt spid="8"/>
                                        </p:tgtEl>
                                        <p:attrNameLst>
                                          <p:attrName>ppt_y</p:attrName>
                                        </p:attrNameLst>
                                      </p:cBhvr>
                                      <p:tavLst>
                                        <p:tav tm="0">
                                          <p:val>
                                            <p:strVal val="ppt_y"/>
                                          </p:val>
                                        </p:tav>
                                        <p:tav tm="100000">
                                          <p:val>
                                            <p:strVal val="1+ppt_h/2"/>
                                          </p:val>
                                        </p:tav>
                                      </p:tavLst>
                                    </p:anim>
                                    <p:set>
                                      <p:cBhvr>
                                        <p:cTn id="48" dur="1" fill="hold">
                                          <p:stCondLst>
                                            <p:cond delay="499"/>
                                          </p:stCondLst>
                                        </p:cTn>
                                        <p:tgtEl>
                                          <p:spTgt spid="8"/>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24" presetClass="entr" presetSubtype="0" fill="hold" grpId="0" nodeType="clickEffect">
                                  <p:stCondLst>
                                    <p:cond delay="0"/>
                                  </p:stCondLst>
                                  <p:childTnLst>
                                    <p:set>
                                      <p:cBhvr>
                                        <p:cTn id="52" dur="1" fill="hold">
                                          <p:stCondLst>
                                            <p:cond delay="0"/>
                                          </p:stCondLst>
                                        </p:cTn>
                                        <p:tgtEl>
                                          <p:spTgt spid="9"/>
                                        </p:tgtEl>
                                        <p:attrNameLst>
                                          <p:attrName>style.visibility</p:attrName>
                                        </p:attrNameLst>
                                      </p:cBhvr>
                                      <p:to>
                                        <p:strVal val="visible"/>
                                      </p:to>
                                    </p:set>
                                    <p:anim to="" calcmode="lin" valueType="num">
                                      <p:cBhvr>
                                        <p:cTn id="53" dur="1" fill="hold"/>
                                        <p:tgtEl>
                                          <p:spTgt spid="9"/>
                                        </p:tgtEl>
                                        <p:attrNameLst>
                                          <p:attrName/>
                                        </p:attrNameLst>
                                      </p:cBhvr>
                                    </p:anim>
                                  </p:childTnLst>
                                </p:cTn>
                              </p:par>
                              <p:par>
                                <p:cTn id="54" presetID="24" presetClass="entr" presetSubtype="0" fill="hold" nodeType="withEffect">
                                  <p:stCondLst>
                                    <p:cond delay="0"/>
                                  </p:stCondLst>
                                  <p:childTnLst>
                                    <p:set>
                                      <p:cBhvr>
                                        <p:cTn id="55" dur="1" fill="hold">
                                          <p:stCondLst>
                                            <p:cond delay="0"/>
                                          </p:stCondLst>
                                        </p:cTn>
                                        <p:tgtEl>
                                          <p:spTgt spid="132100"/>
                                        </p:tgtEl>
                                        <p:attrNameLst>
                                          <p:attrName>style.visibility</p:attrName>
                                        </p:attrNameLst>
                                      </p:cBhvr>
                                      <p:to>
                                        <p:strVal val="visible"/>
                                      </p:to>
                                    </p:set>
                                    <p:anim to="" calcmode="lin" valueType="num">
                                      <p:cBhvr>
                                        <p:cTn id="56" dur="1" fill="hold"/>
                                        <p:tgtEl>
                                          <p:spTgt spid="132100"/>
                                        </p:tgtEl>
                                        <p:attrNameLst>
                                          <p:attrName/>
                                        </p:attrNameLst>
                                      </p:cBhvr>
                                    </p:anim>
                                  </p:childTnLst>
                                </p:cTn>
                              </p:par>
                            </p:childTnLst>
                          </p:cTn>
                        </p:par>
                      </p:childTnLst>
                    </p:cTn>
                  </p:par>
                  <p:par>
                    <p:cTn id="57" fill="hold">
                      <p:stCondLst>
                        <p:cond delay="indefinite"/>
                      </p:stCondLst>
                      <p:childTnLst>
                        <p:par>
                          <p:cTn id="58" fill="hold">
                            <p:stCondLst>
                              <p:cond delay="0"/>
                            </p:stCondLst>
                            <p:childTnLst>
                              <p:par>
                                <p:cTn id="59" presetID="2" presetClass="exit" presetSubtype="4" fill="hold" grpId="1" nodeType="clickEffect">
                                  <p:stCondLst>
                                    <p:cond delay="0"/>
                                  </p:stCondLst>
                                  <p:childTnLst>
                                    <p:anim calcmode="lin" valueType="num">
                                      <p:cBhvr additive="base">
                                        <p:cTn id="60" dur="500"/>
                                        <p:tgtEl>
                                          <p:spTgt spid="9"/>
                                        </p:tgtEl>
                                        <p:attrNameLst>
                                          <p:attrName>ppt_x</p:attrName>
                                        </p:attrNameLst>
                                      </p:cBhvr>
                                      <p:tavLst>
                                        <p:tav tm="0">
                                          <p:val>
                                            <p:strVal val="ppt_x"/>
                                          </p:val>
                                        </p:tav>
                                        <p:tav tm="100000">
                                          <p:val>
                                            <p:strVal val="ppt_x"/>
                                          </p:val>
                                        </p:tav>
                                      </p:tavLst>
                                    </p:anim>
                                    <p:anim calcmode="lin" valueType="num">
                                      <p:cBhvr additive="base">
                                        <p:cTn id="61" dur="500"/>
                                        <p:tgtEl>
                                          <p:spTgt spid="9"/>
                                        </p:tgtEl>
                                        <p:attrNameLst>
                                          <p:attrName>ppt_y</p:attrName>
                                        </p:attrNameLst>
                                      </p:cBhvr>
                                      <p:tavLst>
                                        <p:tav tm="0">
                                          <p:val>
                                            <p:strVal val="ppt_y"/>
                                          </p:val>
                                        </p:tav>
                                        <p:tav tm="100000">
                                          <p:val>
                                            <p:strVal val="1+ppt_h/2"/>
                                          </p:val>
                                        </p:tav>
                                      </p:tavLst>
                                    </p:anim>
                                    <p:set>
                                      <p:cBhvr>
                                        <p:cTn id="62" dur="1" fill="hold">
                                          <p:stCondLst>
                                            <p:cond delay="499"/>
                                          </p:stCondLst>
                                        </p:cTn>
                                        <p:tgtEl>
                                          <p:spTgt spid="9"/>
                                        </p:tgtEl>
                                        <p:attrNameLst>
                                          <p:attrName>style.visibility</p:attrName>
                                        </p:attrNameLst>
                                      </p:cBhvr>
                                      <p:to>
                                        <p:strVal val="hidden"/>
                                      </p:to>
                                    </p:set>
                                  </p:childTnLst>
                                </p:cTn>
                              </p:par>
                              <p:par>
                                <p:cTn id="63" presetID="2" presetClass="exit" presetSubtype="4" fill="hold" nodeType="withEffect">
                                  <p:stCondLst>
                                    <p:cond delay="0"/>
                                  </p:stCondLst>
                                  <p:childTnLst>
                                    <p:anim calcmode="lin" valueType="num">
                                      <p:cBhvr additive="base">
                                        <p:cTn id="64" dur="500"/>
                                        <p:tgtEl>
                                          <p:spTgt spid="132100"/>
                                        </p:tgtEl>
                                        <p:attrNameLst>
                                          <p:attrName>ppt_x</p:attrName>
                                        </p:attrNameLst>
                                      </p:cBhvr>
                                      <p:tavLst>
                                        <p:tav tm="0">
                                          <p:val>
                                            <p:strVal val="ppt_x"/>
                                          </p:val>
                                        </p:tav>
                                        <p:tav tm="100000">
                                          <p:val>
                                            <p:strVal val="ppt_x"/>
                                          </p:val>
                                        </p:tav>
                                      </p:tavLst>
                                    </p:anim>
                                    <p:anim calcmode="lin" valueType="num">
                                      <p:cBhvr additive="base">
                                        <p:cTn id="65" dur="500"/>
                                        <p:tgtEl>
                                          <p:spTgt spid="132100"/>
                                        </p:tgtEl>
                                        <p:attrNameLst>
                                          <p:attrName>ppt_y</p:attrName>
                                        </p:attrNameLst>
                                      </p:cBhvr>
                                      <p:tavLst>
                                        <p:tav tm="0">
                                          <p:val>
                                            <p:strVal val="ppt_y"/>
                                          </p:val>
                                        </p:tav>
                                        <p:tav tm="100000">
                                          <p:val>
                                            <p:strVal val="1+ppt_h/2"/>
                                          </p:val>
                                        </p:tav>
                                      </p:tavLst>
                                    </p:anim>
                                    <p:set>
                                      <p:cBhvr>
                                        <p:cTn id="66" dur="1" fill="hold">
                                          <p:stCondLst>
                                            <p:cond delay="499"/>
                                          </p:stCondLst>
                                        </p:cTn>
                                        <p:tgtEl>
                                          <p:spTgt spid="13210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7" grpId="1"/>
      <p:bldP spid="8" grpId="0"/>
      <p:bldP spid="8" grpId="1"/>
      <p:bldP spid="9" grpId="0"/>
      <p:bldP spid="9" grpId="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a:spLocks noGrp="1"/>
          </p:cNvSpPr>
          <p:nvPr>
            <p:ph type="title"/>
          </p:nvPr>
        </p:nvSpPr>
        <p:spPr>
          <a:xfrm>
            <a:off x="605929" y="142875"/>
            <a:ext cx="8295700" cy="1112838"/>
          </a:xfrm>
        </p:spPr>
        <p:txBody>
          <a:bodyPr>
            <a:normAutofit/>
          </a:bodyPr>
          <a:lstStyle/>
          <a:p>
            <a:r>
              <a:rPr sz="2600" b="1" smtClean="0"/>
              <a:t>Matériaux  matériels et essais et méthode de formulation</a:t>
            </a:r>
            <a:endParaRPr lang="fr-FR" sz="2600" dirty="0"/>
          </a:p>
        </p:txBody>
      </p:sp>
      <p:pic>
        <p:nvPicPr>
          <p:cNvPr id="7" name="Picture 4"/>
          <p:cNvPicPr>
            <a:picLocks noChangeAspect="1"/>
          </p:cNvPicPr>
          <p:nvPr/>
        </p:nvPicPr>
        <p:blipFill>
          <a:blip r:embed="rId2"/>
          <a:stretch>
            <a:fillRect/>
          </a:stretch>
        </p:blipFill>
        <p:spPr>
          <a:xfrm>
            <a:off x="0" y="1255713"/>
            <a:ext cx="9144000" cy="5602287"/>
          </a:xfrm>
          <a:prstGeom prst="rect">
            <a:avLst/>
          </a:prstGeom>
        </p:spPr>
      </p:pic>
      <p:sp>
        <p:nvSpPr>
          <p:cNvPr id="23578" name="Rectangle 26"/>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latin typeface="Times New Roman" pitchFamily="18" charset="0"/>
              <a:cs typeface="Times New Roman" pitchFamily="18" charset="0"/>
            </a:endParaRPr>
          </a:p>
        </p:txBody>
      </p:sp>
      <p:sp>
        <p:nvSpPr>
          <p:cNvPr id="32" name="Text Box 26"/>
          <p:cNvSpPr txBox="1">
            <a:spLocks noChangeArrowheads="1"/>
          </p:cNvSpPr>
          <p:nvPr/>
        </p:nvSpPr>
        <p:spPr bwMode="auto">
          <a:xfrm rot="10800000" flipV="1">
            <a:off x="584987" y="1490183"/>
            <a:ext cx="4603957" cy="555434"/>
          </a:xfrm>
          <a:prstGeom prst="rect">
            <a:avLst/>
          </a:prstGeom>
          <a:noFill/>
          <a:ln w="9525">
            <a:noFill/>
            <a:miter lim="800000"/>
            <a:headEnd/>
            <a:tailEnd/>
          </a:ln>
        </p:spPr>
        <p:txBody>
          <a:bodyPr vert="horz" wrap="square" lIns="71323" tIns="35662" rIns="71323" bIns="35662"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effectLst/>
                <a:latin typeface="Times New Roman" pitchFamily="18" charset="0"/>
                <a:ea typeface="SimSun" pitchFamily="2" charset="-122"/>
                <a:cs typeface="Times New Roman" pitchFamily="18" charset="0"/>
              </a:rPr>
              <a:t>Essais réalisés à l’état durci:</a:t>
            </a:r>
            <a:endParaRPr kumimoji="0" lang="fr-FR" sz="2400" b="0" i="0" u="none" strike="noStrike" cap="none" normalizeH="0" baseline="0" dirty="0" smtClean="0">
              <a:ln>
                <a:noFill/>
              </a:ln>
              <a:effectLst/>
              <a:latin typeface="Times New Roman" pitchFamily="18" charset="0"/>
              <a:cs typeface="Times New Roman" pitchFamily="18" charset="0"/>
            </a:endParaRPr>
          </a:p>
        </p:txBody>
      </p:sp>
      <p:sp>
        <p:nvSpPr>
          <p:cNvPr id="33" name="Rectangle 32"/>
          <p:cNvSpPr/>
          <p:nvPr/>
        </p:nvSpPr>
        <p:spPr>
          <a:xfrm>
            <a:off x="887063" y="2120613"/>
            <a:ext cx="3296928" cy="461665"/>
          </a:xfrm>
          <a:prstGeom prst="rect">
            <a:avLst/>
          </a:prstGeom>
        </p:spPr>
        <p:txBody>
          <a:bodyPr wrap="none">
            <a:spAutoFit/>
          </a:bodyPr>
          <a:lstStyle/>
          <a:p>
            <a:pPr>
              <a:buFont typeface="Arial" pitchFamily="34" charset="0"/>
              <a:buChar char="•"/>
            </a:pPr>
            <a:r>
              <a:rPr lang="fr-FR" sz="2400" b="1" dirty="0" smtClean="0">
                <a:latin typeface="Times New Roman" pitchFamily="18" charset="0"/>
                <a:cs typeface="Times New Roman" pitchFamily="18" charset="0"/>
              </a:rPr>
              <a:t>Essais de compression:</a:t>
            </a:r>
            <a:endParaRPr lang="fr-FR" sz="2400" dirty="0">
              <a:latin typeface="Times New Roman" pitchFamily="18" charset="0"/>
              <a:cs typeface="Times New Roman" pitchFamily="18" charset="0"/>
            </a:endParaRPr>
          </a:p>
        </p:txBody>
      </p:sp>
      <p:pic>
        <p:nvPicPr>
          <p:cNvPr id="23588" name="Picture 36" descr="2014-04-03-1028"/>
          <p:cNvPicPr>
            <a:picLocks noChangeAspect="1" noChangeArrowheads="1"/>
          </p:cNvPicPr>
          <p:nvPr/>
        </p:nvPicPr>
        <p:blipFill>
          <a:blip r:embed="rId3" cstate="print"/>
          <a:srcRect/>
          <a:stretch>
            <a:fillRect/>
          </a:stretch>
        </p:blipFill>
        <p:spPr bwMode="auto">
          <a:xfrm>
            <a:off x="2886419" y="2677099"/>
            <a:ext cx="2930487" cy="3734717"/>
          </a:xfrm>
          <a:prstGeom prst="rect">
            <a:avLst/>
          </a:prstGeom>
          <a:noFill/>
          <a:ln w="9525">
            <a:noFill/>
            <a:miter lim="800000"/>
            <a:headEnd/>
            <a:tailEnd/>
          </a:ln>
        </p:spPr>
      </p:pic>
      <p:sp>
        <p:nvSpPr>
          <p:cNvPr id="23589" name="Rectangle 37"/>
          <p:cNvSpPr>
            <a:spLocks noChangeArrowheads="1"/>
          </p:cNvSpPr>
          <p:nvPr/>
        </p:nvSpPr>
        <p:spPr bwMode="auto">
          <a:xfrm>
            <a:off x="594912" y="2148289"/>
            <a:ext cx="5034707"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Char char="•"/>
              <a:tabLst/>
            </a:pPr>
            <a:r>
              <a:rPr kumimoji="0" lang="fr-FR" sz="2400" b="1" i="0" u="none" strike="noStrike" cap="none" normalizeH="0" baseline="0" dirty="0" smtClean="0">
                <a:ln>
                  <a:noFill/>
                </a:ln>
                <a:effectLst/>
                <a:latin typeface="Times New Roman" pitchFamily="18" charset="0"/>
                <a:ea typeface="SimSun" pitchFamily="2" charset="-122"/>
                <a:cs typeface="Times New Roman" pitchFamily="18" charset="0"/>
              </a:rPr>
              <a:t>Essais de traction par fendage:</a:t>
            </a:r>
            <a:endParaRPr kumimoji="0" lang="fr-FR" sz="2400" b="1" i="0" u="none" strike="noStrike" cap="none" normalizeH="0" baseline="0" dirty="0" smtClean="0">
              <a:ln>
                <a:noFill/>
              </a:ln>
              <a:effectLst/>
              <a:latin typeface="Times New Roman" pitchFamily="18" charset="0"/>
              <a:cs typeface="Times New Roman" pitchFamily="18" charset="0"/>
            </a:endParaRPr>
          </a:p>
        </p:txBody>
      </p:sp>
      <p:pic>
        <p:nvPicPr>
          <p:cNvPr id="23590" name="Picture 38" descr="2014-04-15-1070"/>
          <p:cNvPicPr>
            <a:picLocks noChangeAspect="1" noChangeArrowheads="1"/>
          </p:cNvPicPr>
          <p:nvPr/>
        </p:nvPicPr>
        <p:blipFill>
          <a:blip r:embed="rId4" cstate="print"/>
          <a:srcRect/>
          <a:stretch>
            <a:fillRect/>
          </a:stretch>
        </p:blipFill>
        <p:spPr bwMode="auto">
          <a:xfrm>
            <a:off x="2941504" y="2666082"/>
            <a:ext cx="2963538" cy="3877937"/>
          </a:xfrm>
          <a:prstGeom prst="rect">
            <a:avLst/>
          </a:prstGeom>
          <a:noFill/>
          <a:ln w="9525">
            <a:noFill/>
            <a:miter lim="800000"/>
            <a:headEnd/>
            <a:tailEnd/>
          </a:ln>
        </p:spPr>
      </p:pic>
      <p:sp>
        <p:nvSpPr>
          <p:cNvPr id="37" name="Rectangle 36"/>
          <p:cNvSpPr/>
          <p:nvPr/>
        </p:nvSpPr>
        <p:spPr>
          <a:xfrm>
            <a:off x="880144" y="2153664"/>
            <a:ext cx="4749475" cy="461665"/>
          </a:xfrm>
          <a:prstGeom prst="rect">
            <a:avLst/>
          </a:prstGeom>
        </p:spPr>
        <p:txBody>
          <a:bodyPr wrap="square">
            <a:spAutoFit/>
          </a:bodyPr>
          <a:lstStyle/>
          <a:p>
            <a:pPr>
              <a:buFont typeface="Arial" pitchFamily="34" charset="0"/>
              <a:buChar char="•"/>
            </a:pPr>
            <a:r>
              <a:rPr lang="fr-FR" sz="2400" b="1" dirty="0" smtClean="0">
                <a:latin typeface="Times New Roman" pitchFamily="18" charset="0"/>
                <a:cs typeface="Times New Roman" pitchFamily="18" charset="0"/>
              </a:rPr>
              <a:t>Essai de traction par flexion: </a:t>
            </a:r>
            <a:endParaRPr lang="fr-FR" sz="2400" dirty="0">
              <a:latin typeface="Times New Roman" pitchFamily="18" charset="0"/>
              <a:cs typeface="Times New Roman" pitchFamily="18" charset="0"/>
            </a:endParaRPr>
          </a:p>
        </p:txBody>
      </p:sp>
      <p:pic>
        <p:nvPicPr>
          <p:cNvPr id="23591" name="Picture 39" descr="2014-04-03-1029"/>
          <p:cNvPicPr>
            <a:picLocks noChangeAspect="1" noChangeArrowheads="1"/>
          </p:cNvPicPr>
          <p:nvPr/>
        </p:nvPicPr>
        <p:blipFill>
          <a:blip r:embed="rId5" cstate="print"/>
          <a:srcRect/>
          <a:stretch>
            <a:fillRect/>
          </a:stretch>
        </p:blipFill>
        <p:spPr bwMode="auto">
          <a:xfrm>
            <a:off x="3084722" y="2743200"/>
            <a:ext cx="2666082" cy="3701668"/>
          </a:xfrm>
          <a:prstGeom prst="rect">
            <a:avLst/>
          </a:prstGeom>
          <a:noFill/>
          <a:ln w="9525">
            <a:noFill/>
            <a:miter lim="800000"/>
            <a:headEnd/>
            <a:tailEnd/>
          </a:ln>
        </p:spPr>
      </p:pic>
      <p:sp>
        <p:nvSpPr>
          <p:cNvPr id="23592" name="Rectangle 40"/>
          <p:cNvSpPr>
            <a:spLocks noChangeArrowheads="1"/>
          </p:cNvSpPr>
          <p:nvPr/>
        </p:nvSpPr>
        <p:spPr bwMode="auto">
          <a:xfrm>
            <a:off x="991516" y="2126256"/>
            <a:ext cx="4373699"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effectLst/>
                <a:latin typeface="Times New Roman" pitchFamily="18" charset="0"/>
                <a:ea typeface="SimSun" pitchFamily="2" charset="-122"/>
                <a:cs typeface="Times New Roman" pitchFamily="18" charset="0"/>
              </a:rPr>
              <a:t>Essais d’absorption</a:t>
            </a:r>
            <a:r>
              <a:rPr kumimoji="0" lang="fr-FR" sz="2400" b="1" i="0" u="none" strike="noStrike" cap="none" normalizeH="0" dirty="0" smtClean="0">
                <a:ln>
                  <a:noFill/>
                </a:ln>
                <a:effectLst/>
                <a:latin typeface="Times New Roman" pitchFamily="18" charset="0"/>
                <a:ea typeface="SimSun" pitchFamily="2" charset="-122"/>
                <a:cs typeface="Times New Roman" pitchFamily="18" charset="0"/>
              </a:rPr>
              <a:t> </a:t>
            </a:r>
            <a:r>
              <a:rPr kumimoji="0" lang="fr-FR" sz="2400" b="1" i="0" u="none" strike="noStrike" cap="none" normalizeH="0" baseline="0" dirty="0" smtClean="0">
                <a:ln>
                  <a:noFill/>
                </a:ln>
                <a:effectLst/>
                <a:latin typeface="Times New Roman" pitchFamily="18" charset="0"/>
                <a:ea typeface="SimSun" pitchFamily="2" charset="-122"/>
                <a:cs typeface="Times New Roman" pitchFamily="18" charset="0"/>
              </a:rPr>
              <a:t>d’eau:</a:t>
            </a:r>
            <a:r>
              <a:rPr kumimoji="0" lang="fr-FR" sz="2400" b="0" i="0" u="none" strike="noStrike" cap="none" normalizeH="0" baseline="0" dirty="0" smtClean="0">
                <a:ln>
                  <a:noFill/>
                </a:ln>
                <a:effectLst/>
                <a:latin typeface="Times New Roman" pitchFamily="18" charset="0"/>
                <a:cs typeface="Times New Roman" pitchFamily="18" charset="0"/>
              </a:rPr>
              <a:t> </a:t>
            </a:r>
          </a:p>
        </p:txBody>
      </p:sp>
      <p:pic>
        <p:nvPicPr>
          <p:cNvPr id="10" name="Picture 55"/>
          <p:cNvPicPr>
            <a:picLocks noChangeAspect="1" noChangeArrowheads="1"/>
          </p:cNvPicPr>
          <p:nvPr/>
        </p:nvPicPr>
        <p:blipFill>
          <a:blip r:embed="rId6"/>
          <a:srcRect/>
          <a:stretch>
            <a:fillRect/>
          </a:stretch>
        </p:blipFill>
        <p:spPr bwMode="auto">
          <a:xfrm>
            <a:off x="3128543" y="2875403"/>
            <a:ext cx="2468026" cy="3525398"/>
          </a:xfrm>
          <a:prstGeom prst="rect">
            <a:avLst/>
          </a:prstGeom>
          <a:noFill/>
          <a:ln w="9525">
            <a:solidFill>
              <a:srgbClr val="966CDA"/>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to="" calcmode="lin" valueType="num">
                                      <p:cBhvr>
                                        <p:cTn id="7" dur="1" fill="hold"/>
                                        <p:tgtEl>
                                          <p:spTgt spid="3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3592"/>
                                        </p:tgtEl>
                                        <p:attrNameLst>
                                          <p:attrName>style.visibility</p:attrName>
                                        </p:attrNameLst>
                                      </p:cBhvr>
                                      <p:to>
                                        <p:strVal val="visible"/>
                                      </p:to>
                                    </p:set>
                                    <p:anim to="" calcmode="lin" valueType="num">
                                      <p:cBhvr>
                                        <p:cTn id="12" dur="1" fill="hold"/>
                                        <p:tgtEl>
                                          <p:spTgt spid="23592"/>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to="" calcmode="lin" valueType="num">
                                      <p:cBhvr>
                                        <p:cTn id="15" dur="1" fill="hold"/>
                                        <p:tgtEl>
                                          <p:spTgt spid="10"/>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 presetClass="exit" presetSubtype="4" fill="hold" grpId="1" nodeType="clickEffect">
                                  <p:stCondLst>
                                    <p:cond delay="0"/>
                                  </p:stCondLst>
                                  <p:childTnLst>
                                    <p:anim calcmode="lin" valueType="num">
                                      <p:cBhvr additive="base">
                                        <p:cTn id="19" dur="500"/>
                                        <p:tgtEl>
                                          <p:spTgt spid="23592"/>
                                        </p:tgtEl>
                                        <p:attrNameLst>
                                          <p:attrName>ppt_x</p:attrName>
                                        </p:attrNameLst>
                                      </p:cBhvr>
                                      <p:tavLst>
                                        <p:tav tm="0">
                                          <p:val>
                                            <p:strVal val="ppt_x"/>
                                          </p:val>
                                        </p:tav>
                                        <p:tav tm="100000">
                                          <p:val>
                                            <p:strVal val="ppt_x"/>
                                          </p:val>
                                        </p:tav>
                                      </p:tavLst>
                                    </p:anim>
                                    <p:anim calcmode="lin" valueType="num">
                                      <p:cBhvr additive="base">
                                        <p:cTn id="20" dur="500"/>
                                        <p:tgtEl>
                                          <p:spTgt spid="23592"/>
                                        </p:tgtEl>
                                        <p:attrNameLst>
                                          <p:attrName>ppt_y</p:attrName>
                                        </p:attrNameLst>
                                      </p:cBhvr>
                                      <p:tavLst>
                                        <p:tav tm="0">
                                          <p:val>
                                            <p:strVal val="ppt_y"/>
                                          </p:val>
                                        </p:tav>
                                        <p:tav tm="100000">
                                          <p:val>
                                            <p:strVal val="1+ppt_h/2"/>
                                          </p:val>
                                        </p:tav>
                                      </p:tavLst>
                                    </p:anim>
                                    <p:set>
                                      <p:cBhvr>
                                        <p:cTn id="21" dur="1" fill="hold">
                                          <p:stCondLst>
                                            <p:cond delay="499"/>
                                          </p:stCondLst>
                                        </p:cTn>
                                        <p:tgtEl>
                                          <p:spTgt spid="23592"/>
                                        </p:tgtEl>
                                        <p:attrNameLst>
                                          <p:attrName>style.visibility</p:attrName>
                                        </p:attrNameLst>
                                      </p:cBhvr>
                                      <p:to>
                                        <p:strVal val="hidden"/>
                                      </p:to>
                                    </p:set>
                                  </p:childTnLst>
                                </p:cTn>
                              </p:par>
                              <p:par>
                                <p:cTn id="22" presetID="2" presetClass="exit" presetSubtype="4" fill="hold" nodeType="withEffect">
                                  <p:stCondLst>
                                    <p:cond delay="0"/>
                                  </p:stCondLst>
                                  <p:childTnLst>
                                    <p:anim calcmode="lin" valueType="num">
                                      <p:cBhvr additive="base">
                                        <p:cTn id="23" dur="500"/>
                                        <p:tgtEl>
                                          <p:spTgt spid="10"/>
                                        </p:tgtEl>
                                        <p:attrNameLst>
                                          <p:attrName>ppt_x</p:attrName>
                                        </p:attrNameLst>
                                      </p:cBhvr>
                                      <p:tavLst>
                                        <p:tav tm="0">
                                          <p:val>
                                            <p:strVal val="ppt_x"/>
                                          </p:val>
                                        </p:tav>
                                        <p:tav tm="100000">
                                          <p:val>
                                            <p:strVal val="ppt_x"/>
                                          </p:val>
                                        </p:tav>
                                      </p:tavLst>
                                    </p:anim>
                                    <p:anim calcmode="lin" valueType="num">
                                      <p:cBhvr additive="base">
                                        <p:cTn id="24" dur="500"/>
                                        <p:tgtEl>
                                          <p:spTgt spid="10"/>
                                        </p:tgtEl>
                                        <p:attrNameLst>
                                          <p:attrName>ppt_y</p:attrName>
                                        </p:attrNameLst>
                                      </p:cBhvr>
                                      <p:tavLst>
                                        <p:tav tm="0">
                                          <p:val>
                                            <p:strVal val="ppt_y"/>
                                          </p:val>
                                        </p:tav>
                                        <p:tav tm="100000">
                                          <p:val>
                                            <p:strVal val="1+ppt_h/2"/>
                                          </p:val>
                                        </p:tav>
                                      </p:tavLst>
                                    </p:anim>
                                    <p:set>
                                      <p:cBhvr>
                                        <p:cTn id="25" dur="1" fill="hold">
                                          <p:stCondLst>
                                            <p:cond delay="499"/>
                                          </p:stCondLst>
                                        </p:cTn>
                                        <p:tgtEl>
                                          <p:spTgt spid="10"/>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grpId="0" nodeType="clickEffect">
                                  <p:stCondLst>
                                    <p:cond delay="0"/>
                                  </p:stCondLst>
                                  <p:childTnLst>
                                    <p:set>
                                      <p:cBhvr>
                                        <p:cTn id="29" dur="1" fill="hold">
                                          <p:stCondLst>
                                            <p:cond delay="0"/>
                                          </p:stCondLst>
                                        </p:cTn>
                                        <p:tgtEl>
                                          <p:spTgt spid="33"/>
                                        </p:tgtEl>
                                        <p:attrNameLst>
                                          <p:attrName>style.visibility</p:attrName>
                                        </p:attrNameLst>
                                      </p:cBhvr>
                                      <p:to>
                                        <p:strVal val="visible"/>
                                      </p:to>
                                    </p:set>
                                    <p:anim to="" calcmode="lin" valueType="num">
                                      <p:cBhvr>
                                        <p:cTn id="30" dur="1" fill="hold"/>
                                        <p:tgtEl>
                                          <p:spTgt spid="33"/>
                                        </p:tgtEl>
                                        <p:attrNameLst>
                                          <p:attrName/>
                                        </p:attrNameLst>
                                      </p:cBhvr>
                                    </p:anim>
                                  </p:childTnLst>
                                </p:cTn>
                              </p:par>
                              <p:par>
                                <p:cTn id="31" presetID="24" presetClass="entr" presetSubtype="0" fill="hold" nodeType="withEffect">
                                  <p:stCondLst>
                                    <p:cond delay="0"/>
                                  </p:stCondLst>
                                  <p:childTnLst>
                                    <p:set>
                                      <p:cBhvr>
                                        <p:cTn id="32" dur="1" fill="hold">
                                          <p:stCondLst>
                                            <p:cond delay="0"/>
                                          </p:stCondLst>
                                        </p:cTn>
                                        <p:tgtEl>
                                          <p:spTgt spid="23588"/>
                                        </p:tgtEl>
                                        <p:attrNameLst>
                                          <p:attrName>style.visibility</p:attrName>
                                        </p:attrNameLst>
                                      </p:cBhvr>
                                      <p:to>
                                        <p:strVal val="visible"/>
                                      </p:to>
                                    </p:set>
                                    <p:anim to="" calcmode="lin" valueType="num">
                                      <p:cBhvr>
                                        <p:cTn id="33" dur="1" fill="hold"/>
                                        <p:tgtEl>
                                          <p:spTgt spid="23588"/>
                                        </p:tgtEl>
                                        <p:attrNameLst>
                                          <p:attrName/>
                                        </p:attrNameLst>
                                      </p:cBhvr>
                                    </p:anim>
                                  </p:childTnLst>
                                </p:cTn>
                              </p:par>
                            </p:childTnLst>
                          </p:cTn>
                        </p:par>
                      </p:childTnLst>
                    </p:cTn>
                  </p:par>
                  <p:par>
                    <p:cTn id="34" fill="hold">
                      <p:stCondLst>
                        <p:cond delay="indefinite"/>
                      </p:stCondLst>
                      <p:childTnLst>
                        <p:par>
                          <p:cTn id="35" fill="hold">
                            <p:stCondLst>
                              <p:cond delay="0"/>
                            </p:stCondLst>
                            <p:childTnLst>
                              <p:par>
                                <p:cTn id="36" presetID="2" presetClass="exit" presetSubtype="4" fill="hold" grpId="1" nodeType="clickEffect">
                                  <p:stCondLst>
                                    <p:cond delay="0"/>
                                  </p:stCondLst>
                                  <p:childTnLst>
                                    <p:anim calcmode="lin" valueType="num">
                                      <p:cBhvr additive="base">
                                        <p:cTn id="37" dur="500"/>
                                        <p:tgtEl>
                                          <p:spTgt spid="33"/>
                                        </p:tgtEl>
                                        <p:attrNameLst>
                                          <p:attrName>ppt_x</p:attrName>
                                        </p:attrNameLst>
                                      </p:cBhvr>
                                      <p:tavLst>
                                        <p:tav tm="0">
                                          <p:val>
                                            <p:strVal val="ppt_x"/>
                                          </p:val>
                                        </p:tav>
                                        <p:tav tm="100000">
                                          <p:val>
                                            <p:strVal val="ppt_x"/>
                                          </p:val>
                                        </p:tav>
                                      </p:tavLst>
                                    </p:anim>
                                    <p:anim calcmode="lin" valueType="num">
                                      <p:cBhvr additive="base">
                                        <p:cTn id="38" dur="500"/>
                                        <p:tgtEl>
                                          <p:spTgt spid="33"/>
                                        </p:tgtEl>
                                        <p:attrNameLst>
                                          <p:attrName>ppt_y</p:attrName>
                                        </p:attrNameLst>
                                      </p:cBhvr>
                                      <p:tavLst>
                                        <p:tav tm="0">
                                          <p:val>
                                            <p:strVal val="ppt_y"/>
                                          </p:val>
                                        </p:tav>
                                        <p:tav tm="100000">
                                          <p:val>
                                            <p:strVal val="1+ppt_h/2"/>
                                          </p:val>
                                        </p:tav>
                                      </p:tavLst>
                                    </p:anim>
                                    <p:set>
                                      <p:cBhvr>
                                        <p:cTn id="39" dur="1" fill="hold">
                                          <p:stCondLst>
                                            <p:cond delay="499"/>
                                          </p:stCondLst>
                                        </p:cTn>
                                        <p:tgtEl>
                                          <p:spTgt spid="33"/>
                                        </p:tgtEl>
                                        <p:attrNameLst>
                                          <p:attrName>style.visibility</p:attrName>
                                        </p:attrNameLst>
                                      </p:cBhvr>
                                      <p:to>
                                        <p:strVal val="hidden"/>
                                      </p:to>
                                    </p:set>
                                  </p:childTnLst>
                                </p:cTn>
                              </p:par>
                              <p:par>
                                <p:cTn id="40" presetID="2" presetClass="exit" presetSubtype="4" fill="hold" nodeType="withEffect">
                                  <p:stCondLst>
                                    <p:cond delay="0"/>
                                  </p:stCondLst>
                                  <p:childTnLst>
                                    <p:anim calcmode="lin" valueType="num">
                                      <p:cBhvr additive="base">
                                        <p:cTn id="41" dur="500"/>
                                        <p:tgtEl>
                                          <p:spTgt spid="23588"/>
                                        </p:tgtEl>
                                        <p:attrNameLst>
                                          <p:attrName>ppt_x</p:attrName>
                                        </p:attrNameLst>
                                      </p:cBhvr>
                                      <p:tavLst>
                                        <p:tav tm="0">
                                          <p:val>
                                            <p:strVal val="ppt_x"/>
                                          </p:val>
                                        </p:tav>
                                        <p:tav tm="100000">
                                          <p:val>
                                            <p:strVal val="ppt_x"/>
                                          </p:val>
                                        </p:tav>
                                      </p:tavLst>
                                    </p:anim>
                                    <p:anim calcmode="lin" valueType="num">
                                      <p:cBhvr additive="base">
                                        <p:cTn id="42" dur="500"/>
                                        <p:tgtEl>
                                          <p:spTgt spid="23588"/>
                                        </p:tgtEl>
                                        <p:attrNameLst>
                                          <p:attrName>ppt_y</p:attrName>
                                        </p:attrNameLst>
                                      </p:cBhvr>
                                      <p:tavLst>
                                        <p:tav tm="0">
                                          <p:val>
                                            <p:strVal val="ppt_y"/>
                                          </p:val>
                                        </p:tav>
                                        <p:tav tm="100000">
                                          <p:val>
                                            <p:strVal val="1+ppt_h/2"/>
                                          </p:val>
                                        </p:tav>
                                      </p:tavLst>
                                    </p:anim>
                                    <p:set>
                                      <p:cBhvr>
                                        <p:cTn id="43" dur="1" fill="hold">
                                          <p:stCondLst>
                                            <p:cond delay="499"/>
                                          </p:stCondLst>
                                        </p:cTn>
                                        <p:tgtEl>
                                          <p:spTgt spid="23588"/>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24" presetClass="entr" presetSubtype="0" fill="hold" grpId="1" nodeType="clickEffect">
                                  <p:stCondLst>
                                    <p:cond delay="0"/>
                                  </p:stCondLst>
                                  <p:childTnLst>
                                    <p:set>
                                      <p:cBhvr>
                                        <p:cTn id="47" dur="1" fill="hold">
                                          <p:stCondLst>
                                            <p:cond delay="0"/>
                                          </p:stCondLst>
                                        </p:cTn>
                                        <p:tgtEl>
                                          <p:spTgt spid="23589"/>
                                        </p:tgtEl>
                                        <p:attrNameLst>
                                          <p:attrName>style.visibility</p:attrName>
                                        </p:attrNameLst>
                                      </p:cBhvr>
                                      <p:to>
                                        <p:strVal val="visible"/>
                                      </p:to>
                                    </p:set>
                                    <p:anim to="" calcmode="lin" valueType="num">
                                      <p:cBhvr>
                                        <p:cTn id="48" dur="1" fill="hold"/>
                                        <p:tgtEl>
                                          <p:spTgt spid="23589"/>
                                        </p:tgtEl>
                                        <p:attrNameLst>
                                          <p:attrName/>
                                        </p:attrNameLst>
                                      </p:cBhvr>
                                    </p:anim>
                                  </p:childTnLst>
                                </p:cTn>
                              </p:par>
                              <p:par>
                                <p:cTn id="49" presetID="24" presetClass="entr" presetSubtype="0" fill="hold" nodeType="withEffect">
                                  <p:stCondLst>
                                    <p:cond delay="0"/>
                                  </p:stCondLst>
                                  <p:childTnLst>
                                    <p:set>
                                      <p:cBhvr>
                                        <p:cTn id="50" dur="1" fill="hold">
                                          <p:stCondLst>
                                            <p:cond delay="0"/>
                                          </p:stCondLst>
                                        </p:cTn>
                                        <p:tgtEl>
                                          <p:spTgt spid="23590"/>
                                        </p:tgtEl>
                                        <p:attrNameLst>
                                          <p:attrName>style.visibility</p:attrName>
                                        </p:attrNameLst>
                                      </p:cBhvr>
                                      <p:to>
                                        <p:strVal val="visible"/>
                                      </p:to>
                                    </p:set>
                                    <p:anim to="" calcmode="lin" valueType="num">
                                      <p:cBhvr>
                                        <p:cTn id="51" dur="1" fill="hold"/>
                                        <p:tgtEl>
                                          <p:spTgt spid="23590"/>
                                        </p:tgtEl>
                                        <p:attrNameLst>
                                          <p:attrName/>
                                        </p:attrNameLst>
                                      </p:cBhvr>
                                    </p:anim>
                                  </p:childTnLst>
                                </p:cTn>
                              </p:par>
                            </p:childTnLst>
                          </p:cTn>
                        </p:par>
                      </p:childTnLst>
                    </p:cTn>
                  </p:par>
                  <p:par>
                    <p:cTn id="52" fill="hold">
                      <p:stCondLst>
                        <p:cond delay="indefinite"/>
                      </p:stCondLst>
                      <p:childTnLst>
                        <p:par>
                          <p:cTn id="53" fill="hold">
                            <p:stCondLst>
                              <p:cond delay="0"/>
                            </p:stCondLst>
                            <p:childTnLst>
                              <p:par>
                                <p:cTn id="54" presetID="2" presetClass="exit" presetSubtype="4" fill="hold" grpId="0" nodeType="clickEffect">
                                  <p:stCondLst>
                                    <p:cond delay="0"/>
                                  </p:stCondLst>
                                  <p:childTnLst>
                                    <p:anim calcmode="lin" valueType="num">
                                      <p:cBhvr additive="base">
                                        <p:cTn id="55" dur="500"/>
                                        <p:tgtEl>
                                          <p:spTgt spid="23589"/>
                                        </p:tgtEl>
                                        <p:attrNameLst>
                                          <p:attrName>ppt_x</p:attrName>
                                        </p:attrNameLst>
                                      </p:cBhvr>
                                      <p:tavLst>
                                        <p:tav tm="0">
                                          <p:val>
                                            <p:strVal val="ppt_x"/>
                                          </p:val>
                                        </p:tav>
                                        <p:tav tm="100000">
                                          <p:val>
                                            <p:strVal val="ppt_x"/>
                                          </p:val>
                                        </p:tav>
                                      </p:tavLst>
                                    </p:anim>
                                    <p:anim calcmode="lin" valueType="num">
                                      <p:cBhvr additive="base">
                                        <p:cTn id="56" dur="500"/>
                                        <p:tgtEl>
                                          <p:spTgt spid="23589"/>
                                        </p:tgtEl>
                                        <p:attrNameLst>
                                          <p:attrName>ppt_y</p:attrName>
                                        </p:attrNameLst>
                                      </p:cBhvr>
                                      <p:tavLst>
                                        <p:tav tm="0">
                                          <p:val>
                                            <p:strVal val="ppt_y"/>
                                          </p:val>
                                        </p:tav>
                                        <p:tav tm="100000">
                                          <p:val>
                                            <p:strVal val="1+ppt_h/2"/>
                                          </p:val>
                                        </p:tav>
                                      </p:tavLst>
                                    </p:anim>
                                    <p:set>
                                      <p:cBhvr>
                                        <p:cTn id="57" dur="1" fill="hold">
                                          <p:stCondLst>
                                            <p:cond delay="499"/>
                                          </p:stCondLst>
                                        </p:cTn>
                                        <p:tgtEl>
                                          <p:spTgt spid="23589"/>
                                        </p:tgtEl>
                                        <p:attrNameLst>
                                          <p:attrName>style.visibility</p:attrName>
                                        </p:attrNameLst>
                                      </p:cBhvr>
                                      <p:to>
                                        <p:strVal val="hidden"/>
                                      </p:to>
                                    </p:set>
                                  </p:childTnLst>
                                </p:cTn>
                              </p:par>
                              <p:par>
                                <p:cTn id="58" presetID="2" presetClass="exit" presetSubtype="4" fill="hold" nodeType="withEffect">
                                  <p:stCondLst>
                                    <p:cond delay="0"/>
                                  </p:stCondLst>
                                  <p:childTnLst>
                                    <p:anim calcmode="lin" valueType="num">
                                      <p:cBhvr additive="base">
                                        <p:cTn id="59" dur="500"/>
                                        <p:tgtEl>
                                          <p:spTgt spid="23590"/>
                                        </p:tgtEl>
                                        <p:attrNameLst>
                                          <p:attrName>ppt_x</p:attrName>
                                        </p:attrNameLst>
                                      </p:cBhvr>
                                      <p:tavLst>
                                        <p:tav tm="0">
                                          <p:val>
                                            <p:strVal val="ppt_x"/>
                                          </p:val>
                                        </p:tav>
                                        <p:tav tm="100000">
                                          <p:val>
                                            <p:strVal val="ppt_x"/>
                                          </p:val>
                                        </p:tav>
                                      </p:tavLst>
                                    </p:anim>
                                    <p:anim calcmode="lin" valueType="num">
                                      <p:cBhvr additive="base">
                                        <p:cTn id="60" dur="500"/>
                                        <p:tgtEl>
                                          <p:spTgt spid="23590"/>
                                        </p:tgtEl>
                                        <p:attrNameLst>
                                          <p:attrName>ppt_y</p:attrName>
                                        </p:attrNameLst>
                                      </p:cBhvr>
                                      <p:tavLst>
                                        <p:tav tm="0">
                                          <p:val>
                                            <p:strVal val="ppt_y"/>
                                          </p:val>
                                        </p:tav>
                                        <p:tav tm="100000">
                                          <p:val>
                                            <p:strVal val="1+ppt_h/2"/>
                                          </p:val>
                                        </p:tav>
                                      </p:tavLst>
                                    </p:anim>
                                    <p:set>
                                      <p:cBhvr>
                                        <p:cTn id="61" dur="1" fill="hold">
                                          <p:stCondLst>
                                            <p:cond delay="499"/>
                                          </p:stCondLst>
                                        </p:cTn>
                                        <p:tgtEl>
                                          <p:spTgt spid="23590"/>
                                        </p:tgtEl>
                                        <p:attrNameLst>
                                          <p:attrName>style.visibility</p:attrName>
                                        </p:attrNameLst>
                                      </p:cBhvr>
                                      <p:to>
                                        <p:strVal val="hidden"/>
                                      </p:to>
                                    </p:set>
                                  </p:childTnLst>
                                </p:cTn>
                              </p:par>
                            </p:childTnLst>
                          </p:cTn>
                        </p:par>
                      </p:childTnLst>
                    </p:cTn>
                  </p:par>
                  <p:par>
                    <p:cTn id="62" fill="hold">
                      <p:stCondLst>
                        <p:cond delay="indefinite"/>
                      </p:stCondLst>
                      <p:childTnLst>
                        <p:par>
                          <p:cTn id="63" fill="hold">
                            <p:stCondLst>
                              <p:cond delay="0"/>
                            </p:stCondLst>
                            <p:childTnLst>
                              <p:par>
                                <p:cTn id="64" presetID="24" presetClass="entr" presetSubtype="0" fill="hold" grpId="0" nodeType="clickEffect">
                                  <p:stCondLst>
                                    <p:cond delay="0"/>
                                  </p:stCondLst>
                                  <p:childTnLst>
                                    <p:set>
                                      <p:cBhvr>
                                        <p:cTn id="65" dur="1" fill="hold">
                                          <p:stCondLst>
                                            <p:cond delay="0"/>
                                          </p:stCondLst>
                                        </p:cTn>
                                        <p:tgtEl>
                                          <p:spTgt spid="37"/>
                                        </p:tgtEl>
                                        <p:attrNameLst>
                                          <p:attrName>style.visibility</p:attrName>
                                        </p:attrNameLst>
                                      </p:cBhvr>
                                      <p:to>
                                        <p:strVal val="visible"/>
                                      </p:to>
                                    </p:set>
                                    <p:anim to="" calcmode="lin" valueType="num">
                                      <p:cBhvr>
                                        <p:cTn id="66" dur="1" fill="hold"/>
                                        <p:tgtEl>
                                          <p:spTgt spid="37"/>
                                        </p:tgtEl>
                                        <p:attrNameLst>
                                          <p:attrName/>
                                        </p:attrNameLst>
                                      </p:cBhvr>
                                    </p:anim>
                                  </p:childTnLst>
                                </p:cTn>
                              </p:par>
                              <p:par>
                                <p:cTn id="67" presetID="24" presetClass="entr" presetSubtype="0" fill="hold" nodeType="withEffect">
                                  <p:stCondLst>
                                    <p:cond delay="0"/>
                                  </p:stCondLst>
                                  <p:childTnLst>
                                    <p:set>
                                      <p:cBhvr>
                                        <p:cTn id="68" dur="1" fill="hold">
                                          <p:stCondLst>
                                            <p:cond delay="0"/>
                                          </p:stCondLst>
                                        </p:cTn>
                                        <p:tgtEl>
                                          <p:spTgt spid="23591"/>
                                        </p:tgtEl>
                                        <p:attrNameLst>
                                          <p:attrName>style.visibility</p:attrName>
                                        </p:attrNameLst>
                                      </p:cBhvr>
                                      <p:to>
                                        <p:strVal val="visible"/>
                                      </p:to>
                                    </p:set>
                                    <p:anim to="" calcmode="lin" valueType="num">
                                      <p:cBhvr>
                                        <p:cTn id="69" dur="1" fill="hold"/>
                                        <p:tgtEl>
                                          <p:spTgt spid="2359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3" grpId="1"/>
      <p:bldP spid="23589" grpId="0"/>
      <p:bldP spid="23589" grpId="1"/>
      <p:bldP spid="37" grpId="0"/>
      <p:bldP spid="23592" grpId="0"/>
      <p:bldP spid="23592" grpId="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18631" y="2537677"/>
            <a:ext cx="5535976" cy="1569660"/>
          </a:xfrm>
          <a:prstGeom prst="rect">
            <a:avLst/>
          </a:prstGeom>
        </p:spPr>
        <p:txBody>
          <a:bodyPr wrap="square">
            <a:spAutoFit/>
          </a:bodyPr>
          <a:lstStyle/>
          <a:p>
            <a:pPr algn="ctr"/>
            <a:r>
              <a:rPr lang="fr-FR" sz="4800" b="1" cap="all" dirty="0" smtClean="0">
                <a:ln w="9000" cmpd="sng">
                  <a:solidFill>
                    <a:schemeClr val="tx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ambria" pitchFamily="18" charset="0"/>
                <a:cs typeface="Times New Roman" pitchFamily="18" charset="0"/>
              </a:rPr>
              <a:t>Partie v</a:t>
            </a:r>
            <a:r>
              <a:rPr lang="fr-FR" sz="4800" b="1" dirty="0" smtClean="0">
                <a:ln>
                  <a:solidFill>
                    <a:schemeClr val="tx1"/>
                  </a:solidFill>
                </a:ln>
                <a:solidFill>
                  <a:srgbClr val="262626"/>
                </a:solidFill>
                <a:latin typeface="Times New Roman" pitchFamily="18" charset="0"/>
                <a:ea typeface="Adobe Fan Heiti Std B" pitchFamily="34" charset="-128"/>
                <a:cs typeface="Times New Roman" pitchFamily="18" charset="0"/>
              </a:rPr>
              <a:t>:</a:t>
            </a:r>
            <a:endParaRPr lang="fr-FR" sz="4800" b="1" i="1" dirty="0" smtClean="0"/>
          </a:p>
          <a:p>
            <a:pPr algn="ctr"/>
            <a:r>
              <a:rPr lang="fr-FR" sz="4800" b="1" i="1" dirty="0" smtClean="0">
                <a:ln>
                  <a:solidFill>
                    <a:schemeClr val="tx1"/>
                  </a:solidFill>
                </a:ln>
                <a:cs typeface="Times New Roman" pitchFamily="18" charset="0"/>
              </a:rPr>
              <a:t>Résultats et discussion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fr-FR" dirty="0"/>
              <a:t>Résultats et discussion :</a:t>
            </a:r>
          </a:p>
        </p:txBody>
      </p:sp>
      <p:pic>
        <p:nvPicPr>
          <p:cNvPr id="7" name="Picture 4"/>
          <p:cNvPicPr>
            <a:picLocks noChangeAspect="1"/>
          </p:cNvPicPr>
          <p:nvPr/>
        </p:nvPicPr>
        <p:blipFill>
          <a:blip r:embed="rId3"/>
          <a:stretch>
            <a:fillRect/>
          </a:stretch>
        </p:blipFill>
        <p:spPr>
          <a:xfrm>
            <a:off x="0" y="1189823"/>
            <a:ext cx="9144000" cy="5668178"/>
          </a:xfrm>
          <a:prstGeom prst="rect">
            <a:avLst/>
          </a:prstGeom>
        </p:spPr>
      </p:pic>
      <p:sp>
        <p:nvSpPr>
          <p:cNvPr id="8" name="Rectangle 7"/>
          <p:cNvSpPr/>
          <p:nvPr/>
        </p:nvSpPr>
        <p:spPr>
          <a:xfrm>
            <a:off x="305882" y="6208744"/>
            <a:ext cx="8628797" cy="506036"/>
          </a:xfrm>
          <a:prstGeom prst="rect">
            <a:avLst/>
          </a:prstGeom>
        </p:spPr>
        <p:txBody>
          <a:bodyPr wrap="square">
            <a:spAutoFit/>
          </a:bodyPr>
          <a:lstStyle/>
          <a:p>
            <a:pPr algn="ctr">
              <a:lnSpc>
                <a:spcPct val="150000"/>
              </a:lnSpc>
              <a:spcBef>
                <a:spcPts val="60"/>
              </a:spcBef>
              <a:spcAft>
                <a:spcPts val="0"/>
              </a:spcAft>
            </a:pPr>
            <a:r>
              <a:rPr lang="fr-FR" sz="2000" b="1" dirty="0" smtClean="0"/>
              <a:t>la variation de la masse volumique à l'état frais des différents bétons</a:t>
            </a:r>
            <a:endParaRPr lang="fr-FR" sz="2000" dirty="0">
              <a:effectLst/>
              <a:latin typeface="Times New Roman" panose="02020603050405020304" pitchFamily="18" charset="0"/>
              <a:ea typeface="Times New Roman" panose="02020603050405020304" pitchFamily="18" charset="0"/>
            </a:endParaRPr>
          </a:p>
        </p:txBody>
      </p:sp>
      <p:graphicFrame>
        <p:nvGraphicFramePr>
          <p:cNvPr id="9" name="Graphique 1"/>
          <p:cNvGraphicFramePr/>
          <p:nvPr>
            <p:extLst>
              <p:ext uri="{D42A27DB-BD31-4B8C-83A1-F6EECF244321}">
                <p14:modId xmlns:p14="http://schemas.microsoft.com/office/powerpoint/2010/main" xmlns="" val="3112800524"/>
              </p:ext>
            </p:extLst>
          </p:nvPr>
        </p:nvGraphicFramePr>
        <p:xfrm>
          <a:off x="198304" y="1421177"/>
          <a:ext cx="8802477" cy="460505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xmlns="" val="261512857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graphicEl>
                                              <a:chart seriesIdx="-3" categoryIdx="-3" bldStep="gridLegend"/>
                                            </p:graphicEl>
                                          </p:spTgt>
                                        </p:tgtEl>
                                        <p:attrNameLst>
                                          <p:attrName>style.visibility</p:attrName>
                                        </p:attrNameLst>
                                      </p:cBhvr>
                                      <p:to>
                                        <p:strVal val="visible"/>
                                      </p:to>
                                    </p:set>
                                    <p:animEffect transition="in" filter="wipe(down)">
                                      <p:cBhvr>
                                        <p:cTn id="7" dur="500"/>
                                        <p:tgtEl>
                                          <p:spTgt spid="9">
                                            <p:graphicEl>
                                              <a:chart seriesIdx="-3" categoryIdx="-3" bldStep="gridLegend"/>
                                            </p:graphicEl>
                                          </p:spTgt>
                                        </p:tgtEl>
                                      </p:cBhvr>
                                    </p:animEffect>
                                  </p:childTnLst>
                                </p:cTn>
                              </p:par>
                              <p:par>
                                <p:cTn id="8" presetID="24"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 to="" calcmode="lin" valueType="num">
                                      <p:cBhvr>
                                        <p:cTn id="10" dur="1" fill="hold"/>
                                        <p:tgtEl>
                                          <p:spTgt spid="8"/>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9">
                                            <p:graphicEl>
                                              <a:chart seriesIdx="-4" categoryIdx="0" bldStep="category"/>
                                            </p:graphicEl>
                                          </p:spTgt>
                                        </p:tgtEl>
                                        <p:attrNameLst>
                                          <p:attrName>style.visibility</p:attrName>
                                        </p:attrNameLst>
                                      </p:cBhvr>
                                      <p:to>
                                        <p:strVal val="visible"/>
                                      </p:to>
                                    </p:set>
                                    <p:animEffect transition="in" filter="wipe(down)">
                                      <p:cBhvr>
                                        <p:cTn id="15" dur="500"/>
                                        <p:tgtEl>
                                          <p:spTgt spid="9">
                                            <p:graphicEl>
                                              <a:chart seriesIdx="-4" categoryIdx="0" bldStep="category"/>
                                            </p:graphic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9">
                                            <p:graphicEl>
                                              <a:chart seriesIdx="-4" categoryIdx="1" bldStep="category"/>
                                            </p:graphicEl>
                                          </p:spTgt>
                                        </p:tgtEl>
                                        <p:attrNameLst>
                                          <p:attrName>style.visibility</p:attrName>
                                        </p:attrNameLst>
                                      </p:cBhvr>
                                      <p:to>
                                        <p:strVal val="visible"/>
                                      </p:to>
                                    </p:set>
                                    <p:animEffect transition="in" filter="wipe(down)">
                                      <p:cBhvr>
                                        <p:cTn id="18" dur="500"/>
                                        <p:tgtEl>
                                          <p:spTgt spid="9">
                                            <p:graphicEl>
                                              <a:chart seriesIdx="-4" categoryIdx="1" bldStep="category"/>
                                            </p:graphic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9">
                                            <p:graphicEl>
                                              <a:chart seriesIdx="-4" categoryIdx="2" bldStep="category"/>
                                            </p:graphicEl>
                                          </p:spTgt>
                                        </p:tgtEl>
                                        <p:attrNameLst>
                                          <p:attrName>style.visibility</p:attrName>
                                        </p:attrNameLst>
                                      </p:cBhvr>
                                      <p:to>
                                        <p:strVal val="visible"/>
                                      </p:to>
                                    </p:set>
                                    <p:animEffect transition="in" filter="wipe(down)">
                                      <p:cBhvr>
                                        <p:cTn id="21" dur="500"/>
                                        <p:tgtEl>
                                          <p:spTgt spid="9">
                                            <p:graphicEl>
                                              <a:chart seriesIdx="-4" categoryIdx="2" bldStep="category"/>
                                            </p:graphic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9">
                                            <p:graphicEl>
                                              <a:chart seriesIdx="-4" categoryIdx="3" bldStep="category"/>
                                            </p:graphicEl>
                                          </p:spTgt>
                                        </p:tgtEl>
                                        <p:attrNameLst>
                                          <p:attrName>style.visibility</p:attrName>
                                        </p:attrNameLst>
                                      </p:cBhvr>
                                      <p:to>
                                        <p:strVal val="visible"/>
                                      </p:to>
                                    </p:set>
                                    <p:animEffect transition="in" filter="wipe(down)">
                                      <p:cBhvr>
                                        <p:cTn id="24" dur="500"/>
                                        <p:tgtEl>
                                          <p:spTgt spid="9">
                                            <p:graphicEl>
                                              <a:chart seriesIdx="-4" categoryIdx="3" bldStep="category"/>
                                            </p:graphicEl>
                                          </p:spTgt>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9">
                                            <p:graphicEl>
                                              <a:chart seriesIdx="-4" categoryIdx="4" bldStep="category"/>
                                            </p:graphicEl>
                                          </p:spTgt>
                                        </p:tgtEl>
                                        <p:attrNameLst>
                                          <p:attrName>style.visibility</p:attrName>
                                        </p:attrNameLst>
                                      </p:cBhvr>
                                      <p:to>
                                        <p:strVal val="visible"/>
                                      </p:to>
                                    </p:set>
                                    <p:animEffect transition="in" filter="wipe(down)">
                                      <p:cBhvr>
                                        <p:cTn id="27" dur="500"/>
                                        <p:tgtEl>
                                          <p:spTgt spid="9">
                                            <p:graphicEl>
                                              <a:chart seriesIdx="-4" categoryIdx="4" bldStep="category"/>
                                            </p:graphicEl>
                                          </p:spTgt>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9">
                                            <p:graphicEl>
                                              <a:chart seriesIdx="-4" categoryIdx="5" bldStep="category"/>
                                            </p:graphicEl>
                                          </p:spTgt>
                                        </p:tgtEl>
                                        <p:attrNameLst>
                                          <p:attrName>style.visibility</p:attrName>
                                        </p:attrNameLst>
                                      </p:cBhvr>
                                      <p:to>
                                        <p:strVal val="visible"/>
                                      </p:to>
                                    </p:set>
                                    <p:animEffect transition="in" filter="wipe(down)">
                                      <p:cBhvr>
                                        <p:cTn id="30" dur="500"/>
                                        <p:tgtEl>
                                          <p:spTgt spid="9">
                                            <p:graphicEl>
                                              <a:chart seriesIdx="-4" categoryIdx="5" bldStep="category"/>
                                            </p:graphicEl>
                                          </p:spTgt>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9">
                                            <p:graphicEl>
                                              <a:chart seriesIdx="-4" categoryIdx="6" bldStep="category"/>
                                            </p:graphicEl>
                                          </p:spTgt>
                                        </p:tgtEl>
                                        <p:attrNameLst>
                                          <p:attrName>style.visibility</p:attrName>
                                        </p:attrNameLst>
                                      </p:cBhvr>
                                      <p:to>
                                        <p:strVal val="visible"/>
                                      </p:to>
                                    </p:set>
                                    <p:animEffect transition="in" filter="wipe(down)">
                                      <p:cBhvr>
                                        <p:cTn id="33" dur="500"/>
                                        <p:tgtEl>
                                          <p:spTgt spid="9">
                                            <p:graphicEl>
                                              <a:chart seriesIdx="-4" categoryIdx="6" bldStep="category"/>
                                            </p:graphicEl>
                                          </p:spTgt>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9">
                                            <p:graphicEl>
                                              <a:chart seriesIdx="-4" categoryIdx="7" bldStep="category"/>
                                            </p:graphicEl>
                                          </p:spTgt>
                                        </p:tgtEl>
                                        <p:attrNameLst>
                                          <p:attrName>style.visibility</p:attrName>
                                        </p:attrNameLst>
                                      </p:cBhvr>
                                      <p:to>
                                        <p:strVal val="visible"/>
                                      </p:to>
                                    </p:set>
                                    <p:animEffect transition="in" filter="wipe(down)">
                                      <p:cBhvr>
                                        <p:cTn id="36" dur="500"/>
                                        <p:tgtEl>
                                          <p:spTgt spid="9">
                                            <p:graphicEl>
                                              <a:chart seriesIdx="-4" categoryIdx="7"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p:bldGraphic spid="9" grpId="0" uiExpand="1">
        <p:bldSub>
          <a:bldChart bld="category"/>
        </p:bldSub>
      </p:bldGraphic>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p:cNvSpPr>
          <p:nvPr>
            <p:ph type="title"/>
          </p:nvPr>
        </p:nvSpPr>
        <p:spPr/>
        <p:txBody>
          <a:bodyPr/>
          <a:lstStyle/>
          <a:p>
            <a:r>
              <a:rPr lang="fr-FR" dirty="0"/>
              <a:t>Résultats et discussion :</a:t>
            </a:r>
          </a:p>
        </p:txBody>
      </p:sp>
      <p:pic>
        <p:nvPicPr>
          <p:cNvPr id="5" name="Picture 4"/>
          <p:cNvPicPr>
            <a:picLocks noChangeAspect="1"/>
          </p:cNvPicPr>
          <p:nvPr/>
        </p:nvPicPr>
        <p:blipFill>
          <a:blip r:embed="rId2"/>
          <a:stretch>
            <a:fillRect/>
          </a:stretch>
        </p:blipFill>
        <p:spPr>
          <a:xfrm>
            <a:off x="0" y="1371719"/>
            <a:ext cx="9144000" cy="5486281"/>
          </a:xfrm>
          <a:prstGeom prst="rect">
            <a:avLst/>
          </a:prstGeom>
        </p:spPr>
      </p:pic>
      <p:sp>
        <p:nvSpPr>
          <p:cNvPr id="1025" name="Rectangle 1"/>
          <p:cNvSpPr>
            <a:spLocks noChangeArrowheads="1"/>
          </p:cNvSpPr>
          <p:nvPr/>
        </p:nvSpPr>
        <p:spPr bwMode="auto">
          <a:xfrm>
            <a:off x="418644" y="1844476"/>
            <a:ext cx="8284684" cy="4191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l" defTabSz="914400" rtl="0" eaLnBrk="1" fontAlgn="base" latinLnBrk="0" hangingPunct="1">
              <a:lnSpc>
                <a:spcPct val="150000"/>
              </a:lnSpc>
              <a:spcBef>
                <a:spcPct val="0"/>
              </a:spcBef>
              <a:spcAft>
                <a:spcPct val="0"/>
              </a:spcAft>
              <a:buClrTx/>
              <a:buSzTx/>
              <a:buFontTx/>
              <a:buNone/>
              <a:tabLst/>
            </a:pPr>
            <a:r>
              <a:rPr kumimoji="0" lang="fr-FR" sz="2000" b="1" i="0" u="none" strike="noStrike" cap="none" normalizeH="0" baseline="0" dirty="0" smtClean="0">
                <a:ln>
                  <a:noFill/>
                </a:ln>
                <a:solidFill>
                  <a:srgbClr val="000000"/>
                </a:solidFill>
                <a:effectLst/>
                <a:latin typeface="Times New Roman" pitchFamily="18" charset="0"/>
                <a:ea typeface="Malgun Gothic" pitchFamily="34" charset="-127"/>
                <a:cs typeface="Times New Roman" pitchFamily="18" charset="0"/>
              </a:rPr>
              <a:t>D'après  la figure , qui représente la variation de la masse volumique à l'état frais d'après les différents  bétons, On remarque:</a:t>
            </a:r>
            <a:endParaRPr kumimoji="0" lang="fr-FR" sz="2000" b="1" i="0" u="none" strike="noStrike" cap="none" normalizeH="0" baseline="0" dirty="0" smtClean="0">
              <a:ln>
                <a:noFill/>
              </a:ln>
              <a:solidFill>
                <a:schemeClr val="tx1"/>
              </a:solidFill>
              <a:effectLst/>
              <a:latin typeface="Times New Roman" pitchFamily="18" charset="0"/>
              <a:cs typeface="Times New Roman" pitchFamily="18" charset="0"/>
            </a:endParaRPr>
          </a:p>
          <a:p>
            <a:pPr indent="180975" eaLnBrk="0" fontAlgn="base" hangingPunct="0">
              <a:lnSpc>
                <a:spcPct val="150000"/>
              </a:lnSpc>
              <a:spcBef>
                <a:spcPct val="0"/>
              </a:spcBef>
              <a:spcAft>
                <a:spcPct val="0"/>
              </a:spcAft>
            </a:pPr>
            <a:r>
              <a:rPr kumimoji="0" lang="fr-FR" sz="2000" b="1" i="0" u="none" strike="noStrike" cap="none" normalizeH="0" baseline="0" dirty="0" smtClean="0">
                <a:ln>
                  <a:noFill/>
                </a:ln>
                <a:solidFill>
                  <a:srgbClr val="000000"/>
                </a:solidFill>
                <a:effectLst/>
                <a:latin typeface="Times New Roman" pitchFamily="18" charset="0"/>
                <a:ea typeface="Malgun Gothic" pitchFamily="34" charset="-127"/>
                <a:cs typeface="Times New Roman" pitchFamily="18" charset="0"/>
              </a:rPr>
              <a:t>1-  La  valeur  maximale  de la  masse  volumique  à  l'état  frais  des  différents  types  de  béton ordinaire à 7 et 28 jours  </a:t>
            </a:r>
            <a:r>
              <a:rPr kumimoji="0" lang="fr-FR" sz="2000" b="1" i="0" u="none" strike="noStrike" cap="none" normalizeH="0" baseline="0" dirty="0" smtClean="0">
                <a:ln>
                  <a:noFill/>
                </a:ln>
                <a:solidFill>
                  <a:srgbClr val="000000"/>
                </a:solidFill>
                <a:effectLst/>
                <a:latin typeface="Times New Roman" pitchFamily="18" charset="0"/>
                <a:ea typeface="Malgun Gothic" pitchFamily="34" charset="-127"/>
                <a:cs typeface="Times New Roman" pitchFamily="18" charset="0"/>
              </a:rPr>
              <a:t>est obtenue pour le béton </a:t>
            </a:r>
            <a:r>
              <a:rPr kumimoji="0" lang="fr-FR" sz="2000" b="1" i="0" u="none" strike="noStrike" cap="none" normalizeH="0" baseline="0" dirty="0" smtClean="0">
                <a:ln>
                  <a:noFill/>
                </a:ln>
                <a:solidFill>
                  <a:srgbClr val="000000"/>
                </a:solidFill>
                <a:effectLst/>
                <a:latin typeface="Times New Roman" pitchFamily="18" charset="0"/>
                <a:ea typeface="Malgun Gothic" pitchFamily="34" charset="-127"/>
                <a:cs typeface="Times New Roman" pitchFamily="18" charset="0"/>
              </a:rPr>
              <a:t>région3 </a:t>
            </a:r>
            <a:endParaRPr kumimoji="0" lang="fr-FR" sz="2000" b="1" i="0" u="none" strike="noStrike" cap="none" normalizeH="0" baseline="0" dirty="0" smtClean="0">
              <a:ln>
                <a:noFill/>
              </a:ln>
              <a:solidFill>
                <a:srgbClr val="000000"/>
              </a:solidFill>
              <a:effectLst/>
              <a:latin typeface="Times New Roman" pitchFamily="18" charset="0"/>
              <a:ea typeface="Malgun Gothic" pitchFamily="34" charset="-127"/>
              <a:cs typeface="Times New Roman" pitchFamily="18" charset="0"/>
            </a:endParaRPr>
          </a:p>
          <a:p>
            <a:pPr indent="180975" eaLnBrk="0" fontAlgn="base" hangingPunct="0">
              <a:lnSpc>
                <a:spcPct val="150000"/>
              </a:lnSpc>
              <a:spcBef>
                <a:spcPct val="0"/>
              </a:spcBef>
              <a:spcAft>
                <a:spcPct val="0"/>
              </a:spcAft>
            </a:pPr>
            <a:r>
              <a:rPr lang="fr-FR" sz="2000" b="1" dirty="0" smtClean="0">
                <a:solidFill>
                  <a:srgbClr val="000000"/>
                </a:solidFill>
                <a:latin typeface="Times New Roman" pitchFamily="18" charset="0"/>
                <a:ea typeface="Malgun Gothic" pitchFamily="34" charset="-127"/>
                <a:cs typeface="Times New Roman" pitchFamily="18" charset="0"/>
              </a:rPr>
              <a:t>2</a:t>
            </a:r>
            <a:r>
              <a:rPr lang="fr-FR" sz="2000" b="1" dirty="0" smtClean="0">
                <a:solidFill>
                  <a:srgbClr val="000000"/>
                </a:solidFill>
                <a:latin typeface="Times New Roman" pitchFamily="18" charset="0"/>
                <a:ea typeface="Malgun Gothic" pitchFamily="34" charset="-127"/>
                <a:cs typeface="Times New Roman" pitchFamily="18" charset="0"/>
              </a:rPr>
              <a:t> </a:t>
            </a:r>
            <a:r>
              <a:rPr lang="fr-FR" sz="2000" b="1" dirty="0" smtClean="0">
                <a:solidFill>
                  <a:srgbClr val="000000"/>
                </a:solidFill>
                <a:latin typeface="Times New Roman" pitchFamily="18" charset="0"/>
                <a:ea typeface="Malgun Gothic" pitchFamily="34" charset="-127"/>
                <a:cs typeface="Times New Roman" pitchFamily="18" charset="0"/>
              </a:rPr>
              <a:t>-Le béton de région1 accélère le durcissement  est donne la plus petite valeur de masse volumique à l'état frais par rapport aux autres types de béton testé  .</a:t>
            </a:r>
            <a:endParaRPr lang="fr-FR" sz="2000" b="1" dirty="0" smtClean="0">
              <a:latin typeface="Times New Roman" pitchFamily="18" charset="0"/>
              <a:cs typeface="Times New Roman" pitchFamily="18" charset="0"/>
            </a:endParaRPr>
          </a:p>
          <a:p>
            <a:pPr marL="0" marR="0" lvl="0" indent="180975" algn="l" defTabSz="914400" rtl="0" eaLnBrk="0" fontAlgn="base" latinLnBrk="0" hangingPunct="0">
              <a:lnSpc>
                <a:spcPct val="150000"/>
              </a:lnSpc>
              <a:spcBef>
                <a:spcPct val="0"/>
              </a:spcBef>
              <a:spcAft>
                <a:spcPct val="0"/>
              </a:spcAft>
              <a:buClrTx/>
              <a:buSzTx/>
              <a:buFontTx/>
              <a:buNone/>
              <a:tabLst/>
            </a:pPr>
            <a:endParaRPr kumimoji="0" lang="fr-FR" sz="2000" b="1" i="0" u="none" strike="noStrike" cap="none" normalizeH="0" baseline="0" dirty="0" smtClean="0">
              <a:ln>
                <a:noFill/>
              </a:ln>
              <a:solidFill>
                <a:srgbClr val="000000"/>
              </a:solidFill>
              <a:effectLst/>
              <a:latin typeface="Times New Roman" pitchFamily="18" charset="0"/>
              <a:ea typeface="Malgun Gothic" pitchFamily="34" charset="-127"/>
              <a:cs typeface="Times New Roman" pitchFamily="18" charset="0"/>
            </a:endParaRPr>
          </a:p>
        </p:txBody>
      </p:sp>
      <p:sp>
        <p:nvSpPr>
          <p:cNvPr id="1026" name="Rectangle 2"/>
          <p:cNvSpPr>
            <a:spLocks noChangeArrowheads="1"/>
          </p:cNvSpPr>
          <p:nvPr/>
        </p:nvSpPr>
        <p:spPr bwMode="auto">
          <a:xfrm>
            <a:off x="132202" y="1916935"/>
            <a:ext cx="8846545" cy="3268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l" defTabSz="914400" rtl="0" eaLnBrk="1" fontAlgn="base" latinLnBrk="0" hangingPunct="1">
              <a:lnSpc>
                <a:spcPct val="150000"/>
              </a:lnSpc>
              <a:spcBef>
                <a:spcPct val="0"/>
              </a:spcBef>
              <a:spcAft>
                <a:spcPct val="0"/>
              </a:spcAft>
              <a:buClrTx/>
              <a:buSzTx/>
              <a:buFont typeface="Wingdings" pitchFamily="2" charset="2"/>
              <a:buChar char="§"/>
              <a:tabLst/>
            </a:pPr>
            <a:r>
              <a:rPr kumimoji="0" lang="fr-FR" sz="2000" b="1" i="0" u="none" strike="noStrike" cap="none" normalizeH="0" baseline="0" dirty="0" smtClean="0">
                <a:ln>
                  <a:noFill/>
                </a:ln>
                <a:solidFill>
                  <a:srgbClr val="000000"/>
                </a:solidFill>
                <a:effectLst/>
                <a:latin typeface="Times New Roman" pitchFamily="18" charset="0"/>
                <a:ea typeface="Malgun Gothic" pitchFamily="34" charset="-127"/>
                <a:cs typeface="Times New Roman" pitchFamily="18" charset="0"/>
              </a:rPr>
              <a:t>Les  </a:t>
            </a:r>
            <a:r>
              <a:rPr kumimoji="0" lang="fr-FR" sz="2000" b="1" i="0" u="none" strike="noStrike" cap="none" normalizeH="0" baseline="0" dirty="0" smtClean="0">
                <a:ln>
                  <a:noFill/>
                </a:ln>
                <a:solidFill>
                  <a:srgbClr val="000000"/>
                </a:solidFill>
                <a:effectLst/>
                <a:latin typeface="Times New Roman" pitchFamily="18" charset="0"/>
                <a:ea typeface="Malgun Gothic" pitchFamily="34" charset="-127"/>
                <a:cs typeface="Times New Roman" pitchFamily="18" charset="0"/>
              </a:rPr>
              <a:t>deux  régions  (région3, région2)  ont  donne  une  masse  volumique  à  l'état frais plus grande par apport à la région1 ,ce qui peut être justifier par l’effet directe de gravier de ces régions sur la dispersion des grain de ciment l’une  de l’autre ce qui assure une grande fluidité et ce qui provoque un meilleur arrangement des différent composant  de béton, par la suite une compacité assez élevé  pour le même volume  à  introduire  selon  l’aptitude  au  compactage  des  bétons  après vibration.</a:t>
            </a:r>
            <a:endParaRPr kumimoji="0" lang="fr-FR" sz="2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025">
                                            <p:txEl>
                                              <p:pRg st="0" end="0"/>
                                            </p:txEl>
                                          </p:spTgt>
                                        </p:tgtEl>
                                        <p:attrNameLst>
                                          <p:attrName>style.visibility</p:attrName>
                                        </p:attrNameLst>
                                      </p:cBhvr>
                                      <p:to>
                                        <p:strVal val="visible"/>
                                      </p:to>
                                    </p:set>
                                    <p:animEffect transition="in" filter="box(in)">
                                      <p:cBhvr>
                                        <p:cTn id="12" dur="500"/>
                                        <p:tgtEl>
                                          <p:spTgt spid="102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025">
                                            <p:txEl>
                                              <p:pRg st="1" end="1"/>
                                            </p:txEl>
                                          </p:spTgt>
                                        </p:tgtEl>
                                        <p:attrNameLst>
                                          <p:attrName>style.visibility</p:attrName>
                                        </p:attrNameLst>
                                      </p:cBhvr>
                                      <p:to>
                                        <p:strVal val="visible"/>
                                      </p:to>
                                    </p:set>
                                    <p:anim to="" calcmode="lin" valueType="num">
                                      <p:cBhvr>
                                        <p:cTn id="17" dur="1" fill="hold"/>
                                        <p:tgtEl>
                                          <p:spTgt spid="1025">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1025">
                                            <p:txEl>
                                              <p:pRg st="2" end="2"/>
                                            </p:txEl>
                                          </p:spTgt>
                                        </p:tgtEl>
                                        <p:attrNameLst>
                                          <p:attrName>style.visibility</p:attrName>
                                        </p:attrNameLst>
                                      </p:cBhvr>
                                      <p:to>
                                        <p:strVal val="visible"/>
                                      </p:to>
                                    </p:set>
                                    <p:anim to="" calcmode="lin" valueType="num">
                                      <p:cBhvr>
                                        <p:cTn id="22" dur="1" fill="hold"/>
                                        <p:tgtEl>
                                          <p:spTgt spid="1025">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 presetClass="exit" presetSubtype="4" fill="hold" grpId="0" nodeType="clickEffect">
                                  <p:stCondLst>
                                    <p:cond delay="0"/>
                                  </p:stCondLst>
                                  <p:childTnLst>
                                    <p:anim calcmode="lin" valueType="num">
                                      <p:cBhvr additive="base">
                                        <p:cTn id="26" dur="500"/>
                                        <p:tgtEl>
                                          <p:spTgt spid="1025">
                                            <p:txEl>
                                              <p:pRg st="0" end="0"/>
                                            </p:txEl>
                                          </p:spTgt>
                                        </p:tgtEl>
                                        <p:attrNameLst>
                                          <p:attrName>ppt_x</p:attrName>
                                        </p:attrNameLst>
                                      </p:cBhvr>
                                      <p:tavLst>
                                        <p:tav tm="0">
                                          <p:val>
                                            <p:strVal val="ppt_x"/>
                                          </p:val>
                                        </p:tav>
                                        <p:tav tm="100000">
                                          <p:val>
                                            <p:strVal val="ppt_x"/>
                                          </p:val>
                                        </p:tav>
                                      </p:tavLst>
                                    </p:anim>
                                    <p:anim calcmode="lin" valueType="num">
                                      <p:cBhvr additive="base">
                                        <p:cTn id="27" dur="500"/>
                                        <p:tgtEl>
                                          <p:spTgt spid="1025">
                                            <p:txEl>
                                              <p:pRg st="0" end="0"/>
                                            </p:txEl>
                                          </p:spTgt>
                                        </p:tgtEl>
                                        <p:attrNameLst>
                                          <p:attrName>ppt_y</p:attrName>
                                        </p:attrNameLst>
                                      </p:cBhvr>
                                      <p:tavLst>
                                        <p:tav tm="0">
                                          <p:val>
                                            <p:strVal val="ppt_y"/>
                                          </p:val>
                                        </p:tav>
                                        <p:tav tm="100000">
                                          <p:val>
                                            <p:strVal val="1+ppt_h/2"/>
                                          </p:val>
                                        </p:tav>
                                      </p:tavLst>
                                    </p:anim>
                                    <p:set>
                                      <p:cBhvr>
                                        <p:cTn id="28" dur="1" fill="hold">
                                          <p:stCondLst>
                                            <p:cond delay="499"/>
                                          </p:stCondLst>
                                        </p:cTn>
                                        <p:tgtEl>
                                          <p:spTgt spid="1025">
                                            <p:txEl>
                                              <p:pRg st="0" end="0"/>
                                            </p:txEl>
                                          </p:spTgt>
                                        </p:tgtEl>
                                        <p:attrNameLst>
                                          <p:attrName>style.visibility</p:attrName>
                                        </p:attrNameLst>
                                      </p:cBhvr>
                                      <p:to>
                                        <p:strVal val="hidden"/>
                                      </p:to>
                                    </p:set>
                                  </p:childTnLst>
                                </p:cTn>
                              </p:par>
                              <p:par>
                                <p:cTn id="29" presetID="2" presetClass="exit" presetSubtype="4" fill="hold" grpId="0" nodeType="withEffect">
                                  <p:stCondLst>
                                    <p:cond delay="0"/>
                                  </p:stCondLst>
                                  <p:childTnLst>
                                    <p:anim calcmode="lin" valueType="num">
                                      <p:cBhvr additive="base">
                                        <p:cTn id="30" dur="500"/>
                                        <p:tgtEl>
                                          <p:spTgt spid="1025">
                                            <p:txEl>
                                              <p:pRg st="1" end="1"/>
                                            </p:txEl>
                                          </p:spTgt>
                                        </p:tgtEl>
                                        <p:attrNameLst>
                                          <p:attrName>ppt_x</p:attrName>
                                        </p:attrNameLst>
                                      </p:cBhvr>
                                      <p:tavLst>
                                        <p:tav tm="0">
                                          <p:val>
                                            <p:strVal val="ppt_x"/>
                                          </p:val>
                                        </p:tav>
                                        <p:tav tm="100000">
                                          <p:val>
                                            <p:strVal val="ppt_x"/>
                                          </p:val>
                                        </p:tav>
                                      </p:tavLst>
                                    </p:anim>
                                    <p:anim calcmode="lin" valueType="num">
                                      <p:cBhvr additive="base">
                                        <p:cTn id="31" dur="500"/>
                                        <p:tgtEl>
                                          <p:spTgt spid="1025">
                                            <p:txEl>
                                              <p:pRg st="1" end="1"/>
                                            </p:txEl>
                                          </p:spTgt>
                                        </p:tgtEl>
                                        <p:attrNameLst>
                                          <p:attrName>ppt_y</p:attrName>
                                        </p:attrNameLst>
                                      </p:cBhvr>
                                      <p:tavLst>
                                        <p:tav tm="0">
                                          <p:val>
                                            <p:strVal val="ppt_y"/>
                                          </p:val>
                                        </p:tav>
                                        <p:tav tm="100000">
                                          <p:val>
                                            <p:strVal val="1+ppt_h/2"/>
                                          </p:val>
                                        </p:tav>
                                      </p:tavLst>
                                    </p:anim>
                                    <p:set>
                                      <p:cBhvr>
                                        <p:cTn id="32" dur="1" fill="hold">
                                          <p:stCondLst>
                                            <p:cond delay="499"/>
                                          </p:stCondLst>
                                        </p:cTn>
                                        <p:tgtEl>
                                          <p:spTgt spid="1025">
                                            <p:txEl>
                                              <p:pRg st="1" end="1"/>
                                            </p:txEl>
                                          </p:spTgt>
                                        </p:tgtEl>
                                        <p:attrNameLst>
                                          <p:attrName>style.visibility</p:attrName>
                                        </p:attrNameLst>
                                      </p:cBhvr>
                                      <p:to>
                                        <p:strVal val="hidden"/>
                                      </p:to>
                                    </p:set>
                                  </p:childTnLst>
                                </p:cTn>
                              </p:par>
                              <p:par>
                                <p:cTn id="33" presetID="2" presetClass="exit" presetSubtype="4" fill="hold" grpId="0" nodeType="withEffect">
                                  <p:stCondLst>
                                    <p:cond delay="0"/>
                                  </p:stCondLst>
                                  <p:childTnLst>
                                    <p:anim calcmode="lin" valueType="num">
                                      <p:cBhvr additive="base">
                                        <p:cTn id="34" dur="500"/>
                                        <p:tgtEl>
                                          <p:spTgt spid="1025">
                                            <p:txEl>
                                              <p:pRg st="2" end="2"/>
                                            </p:txEl>
                                          </p:spTgt>
                                        </p:tgtEl>
                                        <p:attrNameLst>
                                          <p:attrName>ppt_x</p:attrName>
                                        </p:attrNameLst>
                                      </p:cBhvr>
                                      <p:tavLst>
                                        <p:tav tm="0">
                                          <p:val>
                                            <p:strVal val="ppt_x"/>
                                          </p:val>
                                        </p:tav>
                                        <p:tav tm="100000">
                                          <p:val>
                                            <p:strVal val="ppt_x"/>
                                          </p:val>
                                        </p:tav>
                                      </p:tavLst>
                                    </p:anim>
                                    <p:anim calcmode="lin" valueType="num">
                                      <p:cBhvr additive="base">
                                        <p:cTn id="35" dur="500"/>
                                        <p:tgtEl>
                                          <p:spTgt spid="1025">
                                            <p:txEl>
                                              <p:pRg st="2" end="2"/>
                                            </p:txEl>
                                          </p:spTgt>
                                        </p:tgtEl>
                                        <p:attrNameLst>
                                          <p:attrName>ppt_y</p:attrName>
                                        </p:attrNameLst>
                                      </p:cBhvr>
                                      <p:tavLst>
                                        <p:tav tm="0">
                                          <p:val>
                                            <p:strVal val="ppt_y"/>
                                          </p:val>
                                        </p:tav>
                                        <p:tav tm="100000">
                                          <p:val>
                                            <p:strVal val="1+ppt_h/2"/>
                                          </p:val>
                                        </p:tav>
                                      </p:tavLst>
                                    </p:anim>
                                    <p:set>
                                      <p:cBhvr>
                                        <p:cTn id="36" dur="1" fill="hold">
                                          <p:stCondLst>
                                            <p:cond delay="499"/>
                                          </p:stCondLst>
                                        </p:cTn>
                                        <p:tgtEl>
                                          <p:spTgt spid="1025">
                                            <p:txEl>
                                              <p:pRg st="2" end="2"/>
                                            </p:txEl>
                                          </p:spTgt>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24" presetClass="entr" presetSubtype="0" fill="hold" grpId="0" nodeType="clickEffect">
                                  <p:stCondLst>
                                    <p:cond delay="0"/>
                                  </p:stCondLst>
                                  <p:childTnLst>
                                    <p:set>
                                      <p:cBhvr>
                                        <p:cTn id="40" dur="1" fill="hold">
                                          <p:stCondLst>
                                            <p:cond delay="0"/>
                                          </p:stCondLst>
                                        </p:cTn>
                                        <p:tgtEl>
                                          <p:spTgt spid="1026"/>
                                        </p:tgtEl>
                                        <p:attrNameLst>
                                          <p:attrName>style.visibility</p:attrName>
                                        </p:attrNameLst>
                                      </p:cBhvr>
                                      <p:to>
                                        <p:strVal val="visible"/>
                                      </p:to>
                                    </p:set>
                                    <p:anim to="" calcmode="lin" valueType="num">
                                      <p:cBhvr>
                                        <p:cTn id="41" dur="1" fill="hold"/>
                                        <p:tgtEl>
                                          <p:spTgt spid="102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25" grpId="0" build="allAtOnce"/>
      <p:bldP spid="102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p:cNvSpPr>
          <p:nvPr>
            <p:ph type="title"/>
          </p:nvPr>
        </p:nvSpPr>
        <p:spPr/>
        <p:txBody>
          <a:bodyPr/>
          <a:lstStyle/>
          <a:p>
            <a:r>
              <a:rPr lang="fr-FR" dirty="0"/>
              <a:t>Résultats et discussion :</a:t>
            </a:r>
          </a:p>
        </p:txBody>
      </p:sp>
      <p:pic>
        <p:nvPicPr>
          <p:cNvPr id="5" name="Picture 4"/>
          <p:cNvPicPr>
            <a:picLocks noChangeAspect="1"/>
          </p:cNvPicPr>
          <p:nvPr/>
        </p:nvPicPr>
        <p:blipFill>
          <a:blip r:embed="rId2"/>
          <a:stretch>
            <a:fillRect/>
          </a:stretch>
        </p:blipFill>
        <p:spPr>
          <a:xfrm>
            <a:off x="0" y="1189823"/>
            <a:ext cx="9144000" cy="5668178"/>
          </a:xfrm>
          <a:prstGeom prst="rect">
            <a:avLst/>
          </a:prstGeom>
        </p:spPr>
      </p:pic>
      <p:graphicFrame>
        <p:nvGraphicFramePr>
          <p:cNvPr id="7" name="Graphique 1"/>
          <p:cNvGraphicFramePr/>
          <p:nvPr>
            <p:extLst>
              <p:ext uri="{D42A27DB-BD31-4B8C-83A1-F6EECF244321}">
                <p14:modId xmlns:p14="http://schemas.microsoft.com/office/powerpoint/2010/main" xmlns="" val="3112800524"/>
              </p:ext>
            </p:extLst>
          </p:nvPr>
        </p:nvGraphicFramePr>
        <p:xfrm>
          <a:off x="165253" y="1410158"/>
          <a:ext cx="8791460" cy="4318613"/>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p:cNvSpPr/>
          <p:nvPr/>
        </p:nvSpPr>
        <p:spPr>
          <a:xfrm>
            <a:off x="220338" y="6108653"/>
            <a:ext cx="8628797" cy="553998"/>
          </a:xfrm>
          <a:prstGeom prst="rect">
            <a:avLst/>
          </a:prstGeom>
        </p:spPr>
        <p:txBody>
          <a:bodyPr wrap="square">
            <a:spAutoFit/>
          </a:bodyPr>
          <a:lstStyle/>
          <a:p>
            <a:pPr algn="ctr">
              <a:lnSpc>
                <a:spcPct val="150000"/>
              </a:lnSpc>
              <a:spcBef>
                <a:spcPts val="60"/>
              </a:spcBef>
              <a:spcAft>
                <a:spcPts val="0"/>
              </a:spcAft>
            </a:pPr>
            <a:r>
              <a:rPr lang="fr-FR" sz="2000" b="1" dirty="0" smtClean="0"/>
              <a:t>la variation de la masse volumique à l'état durci des différents bétons</a:t>
            </a:r>
            <a:endParaRPr lang="fr-FR" sz="2000" dirty="0">
              <a:effectLst/>
              <a:latin typeface="Times New Roman" panose="02020603050405020304" pitchFamily="18" charset="0"/>
              <a:ea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down)">
                                      <p:cBhvr>
                                        <p:cTn id="7" dur="500"/>
                                        <p:tgtEl>
                                          <p:spTgt spid="7">
                                            <p:graphicEl>
                                              <a:chart seriesIdx="-3" categoryIdx="-3" bldStep="gridLegend"/>
                                            </p:graphicEl>
                                          </p:spTgt>
                                        </p:tgtEl>
                                      </p:cBhvr>
                                    </p:animEffect>
                                  </p:childTnLst>
                                </p:cTn>
                              </p:par>
                              <p:par>
                                <p:cTn id="8" presetID="24"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 to="" calcmode="lin" valueType="num">
                                      <p:cBhvr>
                                        <p:cTn id="10" dur="1" fill="hold"/>
                                        <p:tgtEl>
                                          <p:spTgt spid="8"/>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7">
                                            <p:graphicEl>
                                              <a:chart seriesIdx="-4" categoryIdx="0" bldStep="category"/>
                                            </p:graphicEl>
                                          </p:spTgt>
                                        </p:tgtEl>
                                        <p:attrNameLst>
                                          <p:attrName>style.visibility</p:attrName>
                                        </p:attrNameLst>
                                      </p:cBhvr>
                                      <p:to>
                                        <p:strVal val="visible"/>
                                      </p:to>
                                    </p:set>
                                    <p:animEffect transition="in" filter="wipe(down)">
                                      <p:cBhvr>
                                        <p:cTn id="15" dur="500"/>
                                        <p:tgtEl>
                                          <p:spTgt spid="7">
                                            <p:graphicEl>
                                              <a:chart seriesIdx="-4" categoryIdx="0" bldStep="category"/>
                                            </p:graphic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7">
                                            <p:graphicEl>
                                              <a:chart seriesIdx="-4" categoryIdx="1" bldStep="category"/>
                                            </p:graphicEl>
                                          </p:spTgt>
                                        </p:tgtEl>
                                        <p:attrNameLst>
                                          <p:attrName>style.visibility</p:attrName>
                                        </p:attrNameLst>
                                      </p:cBhvr>
                                      <p:to>
                                        <p:strVal val="visible"/>
                                      </p:to>
                                    </p:set>
                                    <p:animEffect transition="in" filter="wipe(down)">
                                      <p:cBhvr>
                                        <p:cTn id="18" dur="500"/>
                                        <p:tgtEl>
                                          <p:spTgt spid="7">
                                            <p:graphicEl>
                                              <a:chart seriesIdx="-4" categoryIdx="1" bldStep="category"/>
                                            </p:graphic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7">
                                            <p:graphicEl>
                                              <a:chart seriesIdx="-4" categoryIdx="2" bldStep="category"/>
                                            </p:graphicEl>
                                          </p:spTgt>
                                        </p:tgtEl>
                                        <p:attrNameLst>
                                          <p:attrName>style.visibility</p:attrName>
                                        </p:attrNameLst>
                                      </p:cBhvr>
                                      <p:to>
                                        <p:strVal val="visible"/>
                                      </p:to>
                                    </p:set>
                                    <p:animEffect transition="in" filter="wipe(down)">
                                      <p:cBhvr>
                                        <p:cTn id="21" dur="500"/>
                                        <p:tgtEl>
                                          <p:spTgt spid="7">
                                            <p:graphicEl>
                                              <a:chart seriesIdx="-4" categoryIdx="2" bldStep="category"/>
                                            </p:graphic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7">
                                            <p:graphicEl>
                                              <a:chart seriesIdx="-4" categoryIdx="3" bldStep="category"/>
                                            </p:graphicEl>
                                          </p:spTgt>
                                        </p:tgtEl>
                                        <p:attrNameLst>
                                          <p:attrName>style.visibility</p:attrName>
                                        </p:attrNameLst>
                                      </p:cBhvr>
                                      <p:to>
                                        <p:strVal val="visible"/>
                                      </p:to>
                                    </p:set>
                                    <p:animEffect transition="in" filter="wipe(down)">
                                      <p:cBhvr>
                                        <p:cTn id="24" dur="500"/>
                                        <p:tgtEl>
                                          <p:spTgt spid="7">
                                            <p:graphicEl>
                                              <a:chart seriesIdx="-4" categoryIdx="3" bldStep="category"/>
                                            </p:graphicEl>
                                          </p:spTgt>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7">
                                            <p:graphicEl>
                                              <a:chart seriesIdx="-4" categoryIdx="4" bldStep="category"/>
                                            </p:graphicEl>
                                          </p:spTgt>
                                        </p:tgtEl>
                                        <p:attrNameLst>
                                          <p:attrName>style.visibility</p:attrName>
                                        </p:attrNameLst>
                                      </p:cBhvr>
                                      <p:to>
                                        <p:strVal val="visible"/>
                                      </p:to>
                                    </p:set>
                                    <p:animEffect transition="in" filter="wipe(down)">
                                      <p:cBhvr>
                                        <p:cTn id="27" dur="500"/>
                                        <p:tgtEl>
                                          <p:spTgt spid="7">
                                            <p:graphicEl>
                                              <a:chart seriesIdx="-4" categoryIdx="4" bldStep="category"/>
                                            </p:graphicEl>
                                          </p:spTgt>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7">
                                            <p:graphicEl>
                                              <a:chart seriesIdx="-4" categoryIdx="5" bldStep="category"/>
                                            </p:graphicEl>
                                          </p:spTgt>
                                        </p:tgtEl>
                                        <p:attrNameLst>
                                          <p:attrName>style.visibility</p:attrName>
                                        </p:attrNameLst>
                                      </p:cBhvr>
                                      <p:to>
                                        <p:strVal val="visible"/>
                                      </p:to>
                                    </p:set>
                                    <p:animEffect transition="in" filter="wipe(down)">
                                      <p:cBhvr>
                                        <p:cTn id="30" dur="500"/>
                                        <p:tgtEl>
                                          <p:spTgt spid="7">
                                            <p:graphicEl>
                                              <a:chart seriesIdx="-4" categoryIdx="5" bldStep="category"/>
                                            </p:graphicEl>
                                          </p:spTgt>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7">
                                            <p:graphicEl>
                                              <a:chart seriesIdx="-4" categoryIdx="6" bldStep="category"/>
                                            </p:graphicEl>
                                          </p:spTgt>
                                        </p:tgtEl>
                                        <p:attrNameLst>
                                          <p:attrName>style.visibility</p:attrName>
                                        </p:attrNameLst>
                                      </p:cBhvr>
                                      <p:to>
                                        <p:strVal val="visible"/>
                                      </p:to>
                                    </p:set>
                                    <p:animEffect transition="in" filter="wipe(down)">
                                      <p:cBhvr>
                                        <p:cTn id="33" dur="500"/>
                                        <p:tgtEl>
                                          <p:spTgt spid="7">
                                            <p:graphicEl>
                                              <a:chart seriesIdx="-4" categoryIdx="6" bldStep="category"/>
                                            </p:graphicEl>
                                          </p:spTgt>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7">
                                            <p:graphicEl>
                                              <a:chart seriesIdx="-4" categoryIdx="7" bldStep="category"/>
                                            </p:graphicEl>
                                          </p:spTgt>
                                        </p:tgtEl>
                                        <p:attrNameLst>
                                          <p:attrName>style.visibility</p:attrName>
                                        </p:attrNameLst>
                                      </p:cBhvr>
                                      <p:to>
                                        <p:strVal val="visible"/>
                                      </p:to>
                                    </p:set>
                                    <p:animEffect transition="in" filter="wipe(down)">
                                      <p:cBhvr>
                                        <p:cTn id="36" dur="500"/>
                                        <p:tgtEl>
                                          <p:spTgt spid="7">
                                            <p:graphicEl>
                                              <a:chart seriesIdx="-4" categoryIdx="7"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Chart bld="category"/>
        </p:bldSub>
      </p:bldGraphic>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2"/>
          <a:stretch>
            <a:fillRect/>
          </a:stretch>
        </p:blipFill>
        <p:spPr>
          <a:xfrm>
            <a:off x="0" y="1371719"/>
            <a:ext cx="9144000" cy="5486281"/>
          </a:xfrm>
          <a:prstGeom prst="rect">
            <a:avLst/>
          </a:prstGeom>
        </p:spPr>
      </p:pic>
      <p:sp>
        <p:nvSpPr>
          <p:cNvPr id="5" name="Rectangle 1"/>
          <p:cNvSpPr>
            <a:spLocks noGrp="1"/>
          </p:cNvSpPr>
          <p:nvPr>
            <p:ph type="title"/>
          </p:nvPr>
        </p:nvSpPr>
        <p:spPr>
          <a:xfrm>
            <a:off x="685800" y="142875"/>
            <a:ext cx="8001000" cy="1112838"/>
          </a:xfrm>
        </p:spPr>
        <p:txBody>
          <a:bodyPr/>
          <a:lstStyle/>
          <a:p>
            <a:r>
              <a:rPr lang="fr-FR" dirty="0">
                <a:latin typeface="Times New Roman" pitchFamily="18" charset="0"/>
                <a:cs typeface="Times New Roman" pitchFamily="18" charset="0"/>
              </a:rPr>
              <a:t>Résultats et discussion :</a:t>
            </a:r>
          </a:p>
        </p:txBody>
      </p:sp>
      <p:sp>
        <p:nvSpPr>
          <p:cNvPr id="6" name="Rectangle 1"/>
          <p:cNvSpPr>
            <a:spLocks noChangeArrowheads="1"/>
          </p:cNvSpPr>
          <p:nvPr/>
        </p:nvSpPr>
        <p:spPr bwMode="auto">
          <a:xfrm>
            <a:off x="209320" y="1762699"/>
            <a:ext cx="893468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l" defTabSz="914400" rtl="0" eaLnBrk="1" fontAlgn="base" latinLnBrk="0" hangingPunct="1">
              <a:lnSpc>
                <a:spcPct val="150000"/>
              </a:lnSpc>
              <a:spcBef>
                <a:spcPct val="0"/>
              </a:spcBef>
              <a:spcAft>
                <a:spcPct val="0"/>
              </a:spcAft>
              <a:buClrTx/>
              <a:buSzTx/>
              <a:buFontTx/>
              <a:buNone/>
              <a:tabLst/>
            </a:pPr>
            <a:r>
              <a:rPr kumimoji="0" lang="fr-FR" sz="2000" b="1" i="0" u="none" strike="noStrike" cap="none" normalizeH="0" baseline="0" dirty="0" smtClean="0">
                <a:ln>
                  <a:noFill/>
                </a:ln>
                <a:solidFill>
                  <a:srgbClr val="000000"/>
                </a:solidFill>
                <a:effectLst/>
                <a:latin typeface="Times New Roman" pitchFamily="18" charset="0"/>
                <a:ea typeface="Malgun Gothic" pitchFamily="34" charset="-127"/>
                <a:cs typeface="Times New Roman" pitchFamily="18" charset="0"/>
              </a:rPr>
              <a:t>D'après  la figure, qui représente la variation de la masse volumique à l'état durci  selon les différents  bétons, On remarque:</a:t>
            </a:r>
            <a:endParaRPr kumimoji="0" lang="fr-FR"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80975" algn="l" defTabSz="914400" rtl="0" eaLnBrk="0" fontAlgn="base" latinLnBrk="0" hangingPunct="0">
              <a:lnSpc>
                <a:spcPct val="150000"/>
              </a:lnSpc>
              <a:spcBef>
                <a:spcPct val="0"/>
              </a:spcBef>
              <a:spcAft>
                <a:spcPct val="0"/>
              </a:spcAft>
              <a:buClrTx/>
              <a:buSzTx/>
              <a:buFontTx/>
              <a:buNone/>
              <a:tabLst/>
            </a:pPr>
            <a:r>
              <a:rPr kumimoji="0" lang="fr-FR" sz="2000" b="1" i="0" u="none" strike="noStrike" cap="none" normalizeH="0" baseline="0" dirty="0" smtClean="0">
                <a:ln>
                  <a:noFill/>
                </a:ln>
                <a:solidFill>
                  <a:srgbClr val="000000"/>
                </a:solidFill>
                <a:effectLst/>
                <a:latin typeface="Times New Roman" pitchFamily="18" charset="0"/>
                <a:ea typeface="Malgun Gothic" pitchFamily="34" charset="-127"/>
                <a:cs typeface="Times New Roman" pitchFamily="18" charset="0"/>
              </a:rPr>
              <a:t>1-  La  valeur  maximale  de  masse  volumique  à  l'état durci    des  différents  types  de  béton ordinaire est obtenue pour le béton de  région3.</a:t>
            </a:r>
            <a:endParaRPr kumimoji="0" lang="fr-FR"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80975" algn="l" defTabSz="914400" rtl="0" eaLnBrk="0" fontAlgn="base" latinLnBrk="0" hangingPunct="0">
              <a:lnSpc>
                <a:spcPct val="150000"/>
              </a:lnSpc>
              <a:spcBef>
                <a:spcPct val="0"/>
              </a:spcBef>
              <a:spcAft>
                <a:spcPct val="0"/>
              </a:spcAft>
              <a:buClrTx/>
              <a:buSzTx/>
              <a:buFontTx/>
              <a:buNone/>
              <a:tabLst/>
            </a:pPr>
            <a:r>
              <a:rPr kumimoji="0" lang="fr-FR" sz="2000" b="1" i="0" u="none" strike="noStrike" cap="none" normalizeH="0" baseline="0" dirty="0" smtClean="0">
                <a:ln>
                  <a:noFill/>
                </a:ln>
                <a:solidFill>
                  <a:srgbClr val="000000"/>
                </a:solidFill>
                <a:effectLst/>
                <a:latin typeface="Times New Roman" pitchFamily="18" charset="0"/>
                <a:ea typeface="Malgun Gothic" pitchFamily="34" charset="-127"/>
                <a:cs typeface="Times New Roman" pitchFamily="18" charset="0"/>
              </a:rPr>
              <a:t>3 -Le béton de région1 accélère la durcissement  est donne la plus petite valeur de masse volumique à l'état durci par rapport aux autres types de béton testé .</a:t>
            </a:r>
            <a:endParaRPr kumimoji="0" lang="fr-FR"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80975" algn="l" defTabSz="914400" rtl="0" eaLnBrk="0" fontAlgn="base" latinLnBrk="0" hangingPunct="0">
              <a:lnSpc>
                <a:spcPct val="150000"/>
              </a:lnSpc>
              <a:spcBef>
                <a:spcPct val="0"/>
              </a:spcBef>
              <a:spcAft>
                <a:spcPct val="0"/>
              </a:spcAft>
              <a:buClrTx/>
              <a:buSzTx/>
              <a:buFontTx/>
              <a:buNone/>
              <a:tabLst/>
            </a:pPr>
            <a:r>
              <a:rPr kumimoji="0" lang="fr-FR" sz="2000" b="1" i="0" u="none" strike="noStrike" cap="none" normalizeH="0" baseline="0" dirty="0" smtClean="0">
                <a:ln>
                  <a:noFill/>
                </a:ln>
                <a:solidFill>
                  <a:srgbClr val="000000"/>
                </a:solidFill>
                <a:effectLst/>
                <a:latin typeface="Times New Roman" pitchFamily="18" charset="0"/>
                <a:ea typeface="Malgun Gothic" pitchFamily="34" charset="-127"/>
                <a:cs typeface="Times New Roman" pitchFamily="18" charset="0"/>
              </a:rPr>
              <a:t>4-on constate que la masse volumique à l'état durci de la région2 vient après la région3.</a:t>
            </a:r>
            <a:endParaRPr kumimoji="0" lang="fr-FR" sz="2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to="" calcmode="lin" valueType="num">
                                      <p:cBhvr>
                                        <p:cTn id="12" dur="1" fill="hold"/>
                                        <p:tgtEl>
                                          <p:spTgt spid="6">
                                            <p:txEl>
                                              <p:pRg st="0" end="0"/>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 to="" calcmode="lin" valueType="num">
                                      <p:cBhvr>
                                        <p:cTn id="15" dur="1" fill="hold"/>
                                        <p:tgtEl>
                                          <p:spTgt spid="6">
                                            <p:txEl>
                                              <p:pRg st="1" end="1"/>
                                            </p:txEl>
                                          </p:spTgt>
                                        </p:tgtEl>
                                        <p:attrNameLst>
                                          <p:attrName/>
                                        </p:attrNameLst>
                                      </p:cBhvr>
                                    </p:anim>
                                  </p:childTnLst>
                                </p:cTn>
                              </p:par>
                              <p:par>
                                <p:cTn id="16" presetID="24" presetClass="entr" presetSubtype="0" fill="hold" nodeType="withEffect">
                                  <p:stCondLst>
                                    <p:cond delay="0"/>
                                  </p:stCondLst>
                                  <p:childTnLst>
                                    <p:set>
                                      <p:cBhvr>
                                        <p:cTn id="17" dur="1" fill="hold">
                                          <p:stCondLst>
                                            <p:cond delay="0"/>
                                          </p:stCondLst>
                                        </p:cTn>
                                        <p:tgtEl>
                                          <p:spTgt spid="6">
                                            <p:txEl>
                                              <p:pRg st="2" end="2"/>
                                            </p:txEl>
                                          </p:spTgt>
                                        </p:tgtEl>
                                        <p:attrNameLst>
                                          <p:attrName>style.visibility</p:attrName>
                                        </p:attrNameLst>
                                      </p:cBhvr>
                                      <p:to>
                                        <p:strVal val="visible"/>
                                      </p:to>
                                    </p:set>
                                    <p:anim to="" calcmode="lin" valueType="num">
                                      <p:cBhvr>
                                        <p:cTn id="18" dur="1" fill="hold"/>
                                        <p:tgtEl>
                                          <p:spTgt spid="6">
                                            <p:txEl>
                                              <p:pRg st="2" end="2"/>
                                            </p:txEl>
                                          </p:spTgt>
                                        </p:tgtEl>
                                        <p:attrNameLst>
                                          <p:attrName/>
                                        </p:attrNameLst>
                                      </p:cBhvr>
                                    </p:anim>
                                  </p:childTnLst>
                                </p:cTn>
                              </p:par>
                              <p:par>
                                <p:cTn id="19" presetID="24" presetClass="entr" presetSubtype="0" fill="hold" nodeType="with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to="" calcmode="lin" valueType="num">
                                      <p:cBhvr>
                                        <p:cTn id="21" dur="1" fill="hold"/>
                                        <p:tgtEl>
                                          <p:spTgt spid="6">
                                            <p:txEl>
                                              <p:pRg st="3" end="3"/>
                                            </p:txEl>
                                          </p:spTgt>
                                        </p:tgtEl>
                                        <p:attrNameLst>
                                          <p:attrName/>
                                        </p:attrNameLst>
                                      </p:cBhvr>
                                    </p:anim>
                                  </p:childTnLst>
                                </p:cTn>
                              </p:par>
                            </p:childTnLst>
                          </p:cTn>
                        </p:par>
                      </p:childTnLst>
                    </p:cTn>
                  </p:par>
                  <p:par>
                    <p:cTn id="22" fill="hold">
                      <p:stCondLst>
                        <p:cond delay="indefinite"/>
                      </p:stCondLst>
                      <p:childTnLst>
                        <p:par>
                          <p:cTn id="23" fill="hold">
                            <p:stCondLst>
                              <p:cond delay="0"/>
                            </p:stCondLst>
                            <p:childTnLst>
                              <p:par>
                                <p:cTn id="24" presetID="4" presetClass="exit" presetSubtype="16" fill="hold" grpId="0" nodeType="clickEffect">
                                  <p:stCondLst>
                                    <p:cond delay="0"/>
                                  </p:stCondLst>
                                  <p:childTnLst>
                                    <p:animEffect transition="out" filter="box(in)">
                                      <p:cBhvr>
                                        <p:cTn id="25" dur="500"/>
                                        <p:tgtEl>
                                          <p:spTgt spid="6">
                                            <p:txEl>
                                              <p:pRg st="0" end="0"/>
                                            </p:txEl>
                                          </p:spTgt>
                                        </p:tgtEl>
                                      </p:cBhvr>
                                    </p:animEffect>
                                    <p:set>
                                      <p:cBhvr>
                                        <p:cTn id="26" dur="1" fill="hold">
                                          <p:stCondLst>
                                            <p:cond delay="499"/>
                                          </p:stCondLst>
                                        </p:cTn>
                                        <p:tgtEl>
                                          <p:spTgt spid="6">
                                            <p:txEl>
                                              <p:pRg st="0" end="0"/>
                                            </p:txEl>
                                          </p:spTgt>
                                        </p:tgtEl>
                                        <p:attrNameLst>
                                          <p:attrName>style.visibility</p:attrName>
                                        </p:attrNameLst>
                                      </p:cBhvr>
                                      <p:to>
                                        <p:strVal val="hidden"/>
                                      </p:to>
                                    </p:set>
                                  </p:childTnLst>
                                </p:cTn>
                              </p:par>
                              <p:par>
                                <p:cTn id="27" presetID="4" presetClass="exit" presetSubtype="16" fill="hold" grpId="0" nodeType="withEffect">
                                  <p:stCondLst>
                                    <p:cond delay="0"/>
                                  </p:stCondLst>
                                  <p:childTnLst>
                                    <p:animEffect transition="out" filter="box(in)">
                                      <p:cBhvr>
                                        <p:cTn id="28" dur="500"/>
                                        <p:tgtEl>
                                          <p:spTgt spid="6">
                                            <p:txEl>
                                              <p:pRg st="1" end="1"/>
                                            </p:txEl>
                                          </p:spTgt>
                                        </p:tgtEl>
                                      </p:cBhvr>
                                    </p:animEffect>
                                    <p:set>
                                      <p:cBhvr>
                                        <p:cTn id="29" dur="1" fill="hold">
                                          <p:stCondLst>
                                            <p:cond delay="499"/>
                                          </p:stCondLst>
                                        </p:cTn>
                                        <p:tgtEl>
                                          <p:spTgt spid="6">
                                            <p:txEl>
                                              <p:pRg st="1" end="1"/>
                                            </p:txEl>
                                          </p:spTgt>
                                        </p:tgtEl>
                                        <p:attrNameLst>
                                          <p:attrName>style.visibility</p:attrName>
                                        </p:attrNameLst>
                                      </p:cBhvr>
                                      <p:to>
                                        <p:strVal val="hidden"/>
                                      </p:to>
                                    </p:set>
                                  </p:childTnLst>
                                </p:cTn>
                              </p:par>
                              <p:par>
                                <p:cTn id="30" presetID="4" presetClass="exit" presetSubtype="16" fill="hold" grpId="0" nodeType="withEffect">
                                  <p:stCondLst>
                                    <p:cond delay="0"/>
                                  </p:stCondLst>
                                  <p:childTnLst>
                                    <p:animEffect transition="out" filter="box(in)">
                                      <p:cBhvr>
                                        <p:cTn id="31" dur="500"/>
                                        <p:tgtEl>
                                          <p:spTgt spid="6">
                                            <p:txEl>
                                              <p:pRg st="2" end="2"/>
                                            </p:txEl>
                                          </p:spTgt>
                                        </p:tgtEl>
                                      </p:cBhvr>
                                    </p:animEffect>
                                    <p:set>
                                      <p:cBhvr>
                                        <p:cTn id="32" dur="1" fill="hold">
                                          <p:stCondLst>
                                            <p:cond delay="499"/>
                                          </p:stCondLst>
                                        </p:cTn>
                                        <p:tgtEl>
                                          <p:spTgt spid="6">
                                            <p:txEl>
                                              <p:pRg st="2" end="2"/>
                                            </p:txEl>
                                          </p:spTgt>
                                        </p:tgtEl>
                                        <p:attrNameLst>
                                          <p:attrName>style.visibility</p:attrName>
                                        </p:attrNameLst>
                                      </p:cBhvr>
                                      <p:to>
                                        <p:strVal val="hidden"/>
                                      </p:to>
                                    </p:set>
                                  </p:childTnLst>
                                </p:cTn>
                              </p:par>
                              <p:par>
                                <p:cTn id="33" presetID="4" presetClass="exit" presetSubtype="16" fill="hold" grpId="0" nodeType="withEffect">
                                  <p:stCondLst>
                                    <p:cond delay="0"/>
                                  </p:stCondLst>
                                  <p:childTnLst>
                                    <p:animEffect transition="out" filter="box(in)">
                                      <p:cBhvr>
                                        <p:cTn id="34" dur="500"/>
                                        <p:tgtEl>
                                          <p:spTgt spid="6">
                                            <p:txEl>
                                              <p:pRg st="3" end="3"/>
                                            </p:txEl>
                                          </p:spTgt>
                                        </p:tgtEl>
                                      </p:cBhvr>
                                    </p:animEffect>
                                    <p:set>
                                      <p:cBhvr>
                                        <p:cTn id="35" dur="1" fill="hold">
                                          <p:stCondLst>
                                            <p:cond delay="499"/>
                                          </p:stCondLst>
                                        </p:cTn>
                                        <p:tgtEl>
                                          <p:spTgt spid="6">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allAtOnce"/>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2"/>
          <a:stretch>
            <a:fillRect/>
          </a:stretch>
        </p:blipFill>
        <p:spPr>
          <a:xfrm>
            <a:off x="0" y="1211855"/>
            <a:ext cx="9144000" cy="5646145"/>
          </a:xfrm>
          <a:prstGeom prst="rect">
            <a:avLst/>
          </a:prstGeom>
        </p:spPr>
      </p:pic>
      <p:sp>
        <p:nvSpPr>
          <p:cNvPr id="5" name="Rectangle 1"/>
          <p:cNvSpPr>
            <a:spLocks noGrp="1"/>
          </p:cNvSpPr>
          <p:nvPr>
            <p:ph type="title"/>
          </p:nvPr>
        </p:nvSpPr>
        <p:spPr>
          <a:xfrm>
            <a:off x="685800" y="142875"/>
            <a:ext cx="8001000" cy="1112838"/>
          </a:xfrm>
        </p:spPr>
        <p:txBody>
          <a:bodyPr/>
          <a:lstStyle/>
          <a:p>
            <a:r>
              <a:rPr lang="fr-FR" dirty="0"/>
              <a:t>Résultats et discussion :</a:t>
            </a:r>
          </a:p>
        </p:txBody>
      </p:sp>
      <p:graphicFrame>
        <p:nvGraphicFramePr>
          <p:cNvPr id="7" name="Graphique 1"/>
          <p:cNvGraphicFramePr/>
          <p:nvPr>
            <p:extLst>
              <p:ext uri="{D42A27DB-BD31-4B8C-83A1-F6EECF244321}">
                <p14:modId xmlns:p14="http://schemas.microsoft.com/office/powerpoint/2010/main" xmlns="" val="3112800524"/>
              </p:ext>
            </p:extLst>
          </p:nvPr>
        </p:nvGraphicFramePr>
        <p:xfrm>
          <a:off x="231354" y="1421175"/>
          <a:ext cx="8703326" cy="4526555"/>
        </p:xfrm>
        <a:graphic>
          <a:graphicData uri="http://schemas.openxmlformats.org/drawingml/2006/chart">
            <c:chart xmlns:c="http://schemas.openxmlformats.org/drawingml/2006/chart" xmlns:r="http://schemas.openxmlformats.org/officeDocument/2006/relationships" r:id="rId3"/>
          </a:graphicData>
        </a:graphic>
      </p:graphicFrame>
      <p:sp>
        <p:nvSpPr>
          <p:cNvPr id="6" name="Ellipse 5"/>
          <p:cNvSpPr/>
          <p:nvPr/>
        </p:nvSpPr>
        <p:spPr>
          <a:xfrm>
            <a:off x="1476260" y="3172858"/>
            <a:ext cx="550843" cy="136609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Ellipse 7"/>
          <p:cNvSpPr/>
          <p:nvPr/>
        </p:nvSpPr>
        <p:spPr>
          <a:xfrm>
            <a:off x="3160006" y="2939667"/>
            <a:ext cx="550843" cy="113657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 name="Rectangle 8"/>
          <p:cNvSpPr/>
          <p:nvPr/>
        </p:nvSpPr>
        <p:spPr>
          <a:xfrm>
            <a:off x="1283464" y="1963223"/>
            <a:ext cx="7177490" cy="923330"/>
          </a:xfrm>
          <a:prstGeom prst="rect">
            <a:avLst/>
          </a:prstGeom>
          <a:solidFill>
            <a:schemeClr val="bg1"/>
          </a:solidFill>
        </p:spPr>
        <p:txBody>
          <a:bodyPr wrap="square">
            <a:spAutoFit/>
          </a:bodyPr>
          <a:lstStyle/>
          <a:p>
            <a:r>
              <a:rPr lang="fr-FR" dirty="0" smtClean="0"/>
              <a:t>La résistance à la  compression à 7  jours  est variable en fonction du type de gravier (région1 ,région2,région3) pour les bétons est en a constatée les meilleurs résultats de résistance a la compression des région3, région1(convergent)  mais reste supérieure à celle de région2 .</a:t>
            </a:r>
            <a:endParaRPr lang="fr-FR" dirty="0"/>
          </a:p>
        </p:txBody>
      </p:sp>
      <p:sp>
        <p:nvSpPr>
          <p:cNvPr id="10" name="Flèche vers le bas 9"/>
          <p:cNvSpPr/>
          <p:nvPr/>
        </p:nvSpPr>
        <p:spPr>
          <a:xfrm rot="2086260">
            <a:off x="1927952" y="2853368"/>
            <a:ext cx="330506" cy="55084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1" name="Flèche vers le bas 10"/>
          <p:cNvSpPr/>
          <p:nvPr/>
        </p:nvSpPr>
        <p:spPr>
          <a:xfrm rot="2086260">
            <a:off x="3611696" y="2763398"/>
            <a:ext cx="330506" cy="55084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2945" name="Rectangle 1"/>
          <p:cNvSpPr>
            <a:spLocks noChangeArrowheads="1"/>
          </p:cNvSpPr>
          <p:nvPr/>
        </p:nvSpPr>
        <p:spPr bwMode="auto">
          <a:xfrm>
            <a:off x="1211856" y="1828800"/>
            <a:ext cx="7249099" cy="923330"/>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l" defTabSz="914400" rtl="0" eaLnBrk="1" fontAlgn="base" latinLnBrk="0" hangingPunct="1">
              <a:lnSpc>
                <a:spcPct val="100000"/>
              </a:lnSpc>
              <a:spcBef>
                <a:spcPct val="0"/>
              </a:spcBef>
              <a:spcAft>
                <a:spcPct val="0"/>
              </a:spcAft>
              <a:buClrTx/>
              <a:buSzTx/>
              <a:buFontTx/>
              <a:buNone/>
              <a:tabLst/>
            </a:pPr>
            <a:r>
              <a:rPr kumimoji="0" lang="fr-FR" b="0" i="0" u="none" strike="noStrike" cap="none" normalizeH="0" baseline="0" dirty="0" smtClean="0">
                <a:ln>
                  <a:noFill/>
                </a:ln>
                <a:solidFill>
                  <a:srgbClr val="000000"/>
                </a:solidFill>
                <a:effectLst/>
                <a:latin typeface="+mj-lt"/>
                <a:ea typeface="Times New Roman" pitchFamily="18" charset="0"/>
                <a:cs typeface="Arial" pitchFamily="34" charset="0"/>
              </a:rPr>
              <a:t>La résistance à la compression</a:t>
            </a:r>
            <a:r>
              <a:rPr kumimoji="0" lang="fr-FR" b="0" i="0" u="none" strike="noStrike" cap="none" normalizeH="0" baseline="0" dirty="0" smtClean="0">
                <a:ln>
                  <a:noFill/>
                </a:ln>
                <a:solidFill>
                  <a:srgbClr val="000000"/>
                </a:solidFill>
                <a:effectLst/>
                <a:latin typeface="+mj-lt"/>
                <a:ea typeface="Times New Roman" pitchFamily="18" charset="0"/>
                <a:cs typeface="Times New Roman" pitchFamily="18" charset="0"/>
              </a:rPr>
              <a:t> à 28 jours des bétons</a:t>
            </a:r>
            <a:r>
              <a:rPr kumimoji="0" lang="fr-FR" b="0" i="0" u="none" strike="noStrike" cap="none" normalizeH="0" baseline="0" dirty="0" smtClean="0">
                <a:ln>
                  <a:noFill/>
                </a:ln>
                <a:solidFill>
                  <a:srgbClr val="000000"/>
                </a:solidFill>
                <a:effectLst/>
                <a:latin typeface="+mj-lt"/>
                <a:ea typeface="Times New Roman" pitchFamily="18" charset="0"/>
                <a:cs typeface="Arial" pitchFamily="34" charset="0"/>
              </a:rPr>
              <a:t> augmente avec l</a:t>
            </a:r>
            <a:r>
              <a:rPr kumimoji="0" lang="fr-FR" b="0" i="0" u="none" strike="noStrike" cap="none" normalizeH="0" baseline="0" dirty="0" smtClean="0">
                <a:ln>
                  <a:noFill/>
                </a:ln>
                <a:solidFill>
                  <a:srgbClr val="000000"/>
                </a:solidFill>
                <a:effectLst/>
                <a:latin typeface="+mj-lt"/>
                <a:ea typeface="Times New Roman" pitchFamily="18" charset="0"/>
                <a:cs typeface="Times New Roman" pitchFamily="18" charset="0"/>
              </a:rPr>
              <a:t>e temps,</a:t>
            </a:r>
            <a:r>
              <a:rPr kumimoji="0" lang="fr-FR" b="0" i="0" u="none" strike="noStrike" cap="none" normalizeH="0" baseline="0" dirty="0" smtClean="0">
                <a:ln>
                  <a:noFill/>
                </a:ln>
                <a:solidFill>
                  <a:srgbClr val="000000"/>
                </a:solidFill>
                <a:effectLst/>
                <a:latin typeface="+mj-lt"/>
                <a:ea typeface="Times New Roman" pitchFamily="18" charset="0"/>
                <a:cs typeface="Arial" pitchFamily="34" charset="0"/>
              </a:rPr>
              <a:t> mais l</a:t>
            </a:r>
            <a:r>
              <a:rPr kumimoji="0" lang="fr-FR" b="0" i="0" u="none" strike="noStrike" cap="none" normalizeH="0" baseline="0" dirty="0" smtClean="0">
                <a:ln>
                  <a:noFill/>
                </a:ln>
                <a:solidFill>
                  <a:srgbClr val="000000"/>
                </a:solidFill>
                <a:effectLst/>
                <a:latin typeface="+mj-lt"/>
                <a:ea typeface="Times New Roman" pitchFamily="18" charset="0"/>
                <a:cs typeface="Times New Roman" pitchFamily="18" charset="0"/>
              </a:rPr>
              <a:t>a</a:t>
            </a:r>
            <a:r>
              <a:rPr kumimoji="0" lang="fr-FR" b="0" i="0" u="none" strike="noStrike" cap="none" normalizeH="0" baseline="0" dirty="0" smtClean="0">
                <a:ln>
                  <a:noFill/>
                </a:ln>
                <a:solidFill>
                  <a:srgbClr val="000000"/>
                </a:solidFill>
                <a:effectLst/>
                <a:latin typeface="+mj-lt"/>
                <a:ea typeface="Times New Roman" pitchFamily="18" charset="0"/>
                <a:cs typeface="Arial" pitchFamily="34" charset="0"/>
              </a:rPr>
              <a:t> valeur de résistance pour le</a:t>
            </a:r>
            <a:r>
              <a:rPr kumimoji="0" lang="fr-FR" b="0" i="0" u="none" strike="noStrike" cap="none" normalizeH="0" baseline="0" dirty="0" smtClean="0">
                <a:ln>
                  <a:noFill/>
                </a:ln>
                <a:solidFill>
                  <a:srgbClr val="000000"/>
                </a:solidFill>
                <a:effectLst/>
                <a:latin typeface="+mj-lt"/>
                <a:ea typeface="Times New Roman" pitchFamily="18" charset="0"/>
                <a:cs typeface="Times New Roman" pitchFamily="18" charset="0"/>
              </a:rPr>
              <a:t> </a:t>
            </a:r>
            <a:r>
              <a:rPr kumimoji="0" lang="fr-FR" b="0" i="0" u="none" strike="noStrike" cap="none" normalizeH="0" baseline="0" dirty="0" smtClean="0">
                <a:ln>
                  <a:noFill/>
                </a:ln>
                <a:solidFill>
                  <a:srgbClr val="000000"/>
                </a:solidFill>
                <a:effectLst/>
                <a:latin typeface="+mj-lt"/>
                <a:ea typeface="Times New Roman" pitchFamily="18" charset="0"/>
                <a:cs typeface="Arial" pitchFamily="34" charset="0"/>
              </a:rPr>
              <a:t>béton de la</a:t>
            </a:r>
            <a:r>
              <a:rPr kumimoji="0" lang="fr-FR" b="0" i="0" u="none" strike="noStrike" cap="none" normalizeH="0" baseline="0" dirty="0" smtClean="0">
                <a:ln>
                  <a:noFill/>
                </a:ln>
                <a:solidFill>
                  <a:srgbClr val="000000"/>
                </a:solidFill>
                <a:effectLst/>
                <a:latin typeface="+mj-lt"/>
                <a:ea typeface="Times New Roman" pitchFamily="18" charset="0"/>
                <a:cs typeface="Times New Roman" pitchFamily="18" charset="0"/>
              </a:rPr>
              <a:t> région2 </a:t>
            </a:r>
            <a:r>
              <a:rPr kumimoji="0" lang="fr-FR" b="0" i="0" u="none" strike="noStrike" cap="none" normalizeH="0" baseline="0" dirty="0" smtClean="0">
                <a:ln>
                  <a:noFill/>
                </a:ln>
                <a:solidFill>
                  <a:srgbClr val="000000"/>
                </a:solidFill>
                <a:effectLst/>
                <a:latin typeface="+mj-lt"/>
                <a:ea typeface="Times New Roman" pitchFamily="18" charset="0"/>
                <a:cs typeface="Arial" pitchFamily="34" charset="0"/>
              </a:rPr>
              <a:t>rest</a:t>
            </a:r>
            <a:r>
              <a:rPr kumimoji="0" lang="fr-FR" b="0" i="0" u="none" strike="noStrike" cap="none" normalizeH="0" baseline="0" dirty="0" smtClean="0">
                <a:ln>
                  <a:noFill/>
                </a:ln>
                <a:solidFill>
                  <a:srgbClr val="000000"/>
                </a:solidFill>
                <a:effectLst/>
                <a:latin typeface="+mj-lt"/>
                <a:ea typeface="Times New Roman" pitchFamily="18" charset="0"/>
                <a:cs typeface="Times New Roman" pitchFamily="18" charset="0"/>
              </a:rPr>
              <a:t>e</a:t>
            </a:r>
            <a:r>
              <a:rPr kumimoji="0" lang="fr-FR" b="0" i="0" u="none" strike="noStrike" cap="none" normalizeH="0" baseline="0" dirty="0" smtClean="0">
                <a:ln>
                  <a:noFill/>
                </a:ln>
                <a:solidFill>
                  <a:srgbClr val="000000"/>
                </a:solidFill>
                <a:effectLst/>
                <a:latin typeface="+mj-lt"/>
                <a:ea typeface="Times New Roman" pitchFamily="18" charset="0"/>
                <a:cs typeface="Arial" pitchFamily="34" charset="0"/>
              </a:rPr>
              <a:t> inférieur à ceux des béton</a:t>
            </a:r>
            <a:r>
              <a:rPr kumimoji="0" lang="fr-FR" b="0" i="0" u="none" strike="noStrike" cap="none" normalizeH="0" baseline="0" dirty="0" smtClean="0">
                <a:ln>
                  <a:noFill/>
                </a:ln>
                <a:solidFill>
                  <a:srgbClr val="000000"/>
                </a:solidFill>
                <a:effectLst/>
                <a:latin typeface="+mj-lt"/>
                <a:ea typeface="Times New Roman" pitchFamily="18" charset="0"/>
                <a:cs typeface="Times New Roman" pitchFamily="18" charset="0"/>
              </a:rPr>
              <a:t>s des région3 ,</a:t>
            </a:r>
            <a:r>
              <a:rPr kumimoji="0" lang="fr-FR" b="0" i="0" u="none" strike="noStrike" cap="none" normalizeH="0" baseline="0" dirty="0" smtClean="0">
                <a:ln>
                  <a:noFill/>
                </a:ln>
                <a:solidFill>
                  <a:srgbClr val="000000"/>
                </a:solidFill>
                <a:effectLst/>
                <a:latin typeface="+mj-lt"/>
                <a:ea typeface="Times New Roman" pitchFamily="18" charset="0"/>
                <a:cs typeface="Arial" pitchFamily="34" charset="0"/>
              </a:rPr>
              <a:t> </a:t>
            </a:r>
            <a:r>
              <a:rPr kumimoji="0" lang="fr-FR" b="0" i="0" u="none" strike="noStrike" cap="none" normalizeH="0" baseline="0" dirty="0" smtClean="0">
                <a:ln>
                  <a:noFill/>
                </a:ln>
                <a:solidFill>
                  <a:srgbClr val="000000"/>
                </a:solidFill>
                <a:effectLst/>
                <a:latin typeface="+mj-lt"/>
                <a:ea typeface="Times New Roman" pitchFamily="18" charset="0"/>
                <a:cs typeface="Times New Roman" pitchFamily="18" charset="0"/>
              </a:rPr>
              <a:t>région1.</a:t>
            </a:r>
            <a:endParaRPr kumimoji="0" lang="fr-FR" b="0" i="0" u="none" strike="noStrike" cap="none" normalizeH="0" baseline="0" dirty="0" smtClean="0">
              <a:ln>
                <a:noFill/>
              </a:ln>
              <a:solidFill>
                <a:schemeClr val="tx1"/>
              </a:solidFill>
              <a:effectLst/>
              <a:latin typeface="+mj-lt"/>
              <a:cs typeface="Arial" pitchFamily="34" charset="0"/>
            </a:endParaRPr>
          </a:p>
          <a:p>
            <a:pPr marL="0" marR="0" lvl="0" indent="180975" algn="l"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rgbClr val="000000"/>
                </a:solidFill>
                <a:effectLst/>
                <a:latin typeface="+mj-lt"/>
                <a:ea typeface="Times New Roman" pitchFamily="18" charset="0"/>
                <a:cs typeface="Arial" pitchFamily="34" charset="0"/>
              </a:rPr>
              <a:t>La résistance  augmente  avec le temps pour tous les </a:t>
            </a:r>
            <a:r>
              <a:rPr kumimoji="0" lang="fr-FR" b="0" i="0" u="none" strike="noStrike" cap="none" normalizeH="0" baseline="0" dirty="0" smtClean="0">
                <a:ln>
                  <a:noFill/>
                </a:ln>
                <a:solidFill>
                  <a:srgbClr val="000000"/>
                </a:solidFill>
                <a:effectLst/>
                <a:latin typeface="+mj-lt"/>
                <a:ea typeface="Times New Roman" pitchFamily="18" charset="0"/>
                <a:cs typeface="Times New Roman" pitchFamily="18" charset="0"/>
              </a:rPr>
              <a:t>bétons</a:t>
            </a:r>
            <a:r>
              <a:rPr kumimoji="0" lang="fr-FR" b="0" i="0" u="none" strike="noStrike" cap="none" normalizeH="0" baseline="0" dirty="0" smtClean="0">
                <a:ln>
                  <a:noFill/>
                </a:ln>
                <a:solidFill>
                  <a:srgbClr val="000000"/>
                </a:solidFill>
                <a:effectLst/>
                <a:latin typeface="+mj-lt"/>
                <a:ea typeface="Times New Roman" pitchFamily="18" charset="0"/>
                <a:cs typeface="Arial" pitchFamily="34" charset="0"/>
              </a:rPr>
              <a:t> </a:t>
            </a:r>
            <a:endParaRPr kumimoji="0" lang="fr-FR" b="0" i="0" u="none" strike="noStrike" cap="none" normalizeH="0" baseline="0" dirty="0" smtClean="0">
              <a:ln>
                <a:noFill/>
              </a:ln>
              <a:solidFill>
                <a:schemeClr val="tx1"/>
              </a:solidFill>
              <a:effectLst/>
              <a:latin typeface="+mj-lt"/>
              <a:cs typeface="Arial" pitchFamily="34" charset="0"/>
            </a:endParaRPr>
          </a:p>
        </p:txBody>
      </p:sp>
      <p:sp>
        <p:nvSpPr>
          <p:cNvPr id="82946" name="Rectangle 2"/>
          <p:cNvSpPr>
            <a:spLocks noChangeArrowheads="1"/>
          </p:cNvSpPr>
          <p:nvPr/>
        </p:nvSpPr>
        <p:spPr bwMode="auto">
          <a:xfrm rot="21140717">
            <a:off x="3305062" y="3910990"/>
            <a:ext cx="4555734" cy="369332"/>
          </a:xfrm>
          <a:prstGeom prst="rect">
            <a:avLst/>
          </a:prstGeom>
          <a:solidFill>
            <a:schemeClr val="bg1"/>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180975" algn="l" defTabSz="914400" rtl="0" eaLnBrk="1" fontAlgn="base" latinLnBrk="0" hangingPunct="1">
              <a:lnSpc>
                <a:spcPct val="100000"/>
              </a:lnSpc>
              <a:spcBef>
                <a:spcPct val="0"/>
              </a:spcBef>
              <a:spcAft>
                <a:spcPct val="0"/>
              </a:spcAft>
              <a:buClrTx/>
              <a:buSzTx/>
              <a:buFontTx/>
              <a:buNone/>
              <a:tabLst/>
            </a:pPr>
            <a:r>
              <a:rPr kumimoji="0" lang="fr-FR" b="0" i="0" u="none" strike="noStrike" cap="none" normalizeH="0" baseline="0" dirty="0" smtClean="0">
                <a:ln>
                  <a:noFill/>
                </a:ln>
                <a:solidFill>
                  <a:srgbClr val="000000"/>
                </a:solidFill>
                <a:effectLst/>
                <a:ea typeface="Times New Roman" pitchFamily="18" charset="0"/>
                <a:cs typeface="Arial" pitchFamily="34" charset="0"/>
              </a:rPr>
              <a:t>La résistance  augmente  avec le temps pour tous les </a:t>
            </a:r>
            <a:r>
              <a:rPr kumimoji="0" lang="fr-FR" b="0" i="0" u="none" strike="noStrike" cap="none" normalizeH="0" baseline="0" dirty="0" smtClean="0">
                <a:ln>
                  <a:noFill/>
                </a:ln>
                <a:solidFill>
                  <a:srgbClr val="000000"/>
                </a:solidFill>
                <a:effectLst/>
                <a:ea typeface="Times New Roman" pitchFamily="18" charset="0"/>
                <a:cs typeface="Times New Roman" pitchFamily="18" charset="0"/>
              </a:rPr>
              <a:t>bétons</a:t>
            </a:r>
            <a:r>
              <a:rPr kumimoji="0" lang="fr-FR" b="0" i="0" u="none" strike="noStrike" cap="none" normalizeH="0" baseline="0" dirty="0" smtClean="0">
                <a:ln>
                  <a:noFill/>
                </a:ln>
                <a:solidFill>
                  <a:srgbClr val="000000"/>
                </a:solidFill>
                <a:effectLst/>
                <a:ea typeface="Times New Roman" pitchFamily="18" charset="0"/>
                <a:cs typeface="Arial" pitchFamily="34" charset="0"/>
              </a:rPr>
              <a:t> </a:t>
            </a:r>
            <a:endParaRPr kumimoji="0" lang="fr-FR" b="0" i="0" u="none" strike="noStrike" cap="none" normalizeH="0" baseline="0" dirty="0" smtClean="0">
              <a:ln>
                <a:noFill/>
              </a:ln>
              <a:solidFill>
                <a:schemeClr val="tx1"/>
              </a:solidFill>
              <a:effectLst/>
              <a:cs typeface="Arial" pitchFamily="34" charset="0"/>
            </a:endParaRPr>
          </a:p>
        </p:txBody>
      </p:sp>
      <p:sp>
        <p:nvSpPr>
          <p:cNvPr id="13" name="Flèche droite 12"/>
          <p:cNvSpPr/>
          <p:nvPr/>
        </p:nvSpPr>
        <p:spPr>
          <a:xfrm rot="21238029">
            <a:off x="5089793" y="3547430"/>
            <a:ext cx="2302526" cy="2203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4" name="Rectangle 13"/>
          <p:cNvSpPr/>
          <p:nvPr/>
        </p:nvSpPr>
        <p:spPr>
          <a:xfrm>
            <a:off x="2054645" y="6267677"/>
            <a:ext cx="5602077" cy="369332"/>
          </a:xfrm>
          <a:prstGeom prst="rect">
            <a:avLst/>
          </a:prstGeom>
        </p:spPr>
        <p:txBody>
          <a:bodyPr wrap="square">
            <a:spAutoFit/>
          </a:bodyPr>
          <a:lstStyle/>
          <a:p>
            <a:r>
              <a:rPr lang="fr-FR" b="1" dirty="0" smtClean="0"/>
              <a:t>L’évolution de la résistance à la compression en fonction du temps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 to="" calcmode="lin" valueType="num">
                                      <p:cBhvr>
                                        <p:cTn id="12" dur="1" fill="hold"/>
                                        <p:tgtEl>
                                          <p:spTgt spid="14"/>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down)">
                                      <p:cBhvr>
                                        <p:cTn id="17" dur="500"/>
                                        <p:tgtEl>
                                          <p:spTgt spid="7">
                                            <p:graphicEl>
                                              <a:chart seriesIdx="-3" categoryIdx="-3" bldStep="gridLegend"/>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graphicEl>
                                              <a:chart seriesIdx="-4" categoryIdx="0" bldStep="category"/>
                                            </p:graphicEl>
                                          </p:spTgt>
                                        </p:tgtEl>
                                        <p:attrNameLst>
                                          <p:attrName>style.visibility</p:attrName>
                                        </p:attrNameLst>
                                      </p:cBhvr>
                                      <p:to>
                                        <p:strVal val="visible"/>
                                      </p:to>
                                    </p:set>
                                    <p:animEffect transition="in" filter="wipe(down)">
                                      <p:cBhvr>
                                        <p:cTn id="22" dur="500"/>
                                        <p:tgtEl>
                                          <p:spTgt spid="7">
                                            <p:graphicEl>
                                              <a:chart seriesIdx="-4" categoryIdx="0" bldStep="category"/>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7">
                                            <p:graphicEl>
                                              <a:chart seriesIdx="-4" categoryIdx="1" bldStep="category"/>
                                            </p:graphicEl>
                                          </p:spTgt>
                                        </p:tgtEl>
                                        <p:attrNameLst>
                                          <p:attrName>style.visibility</p:attrName>
                                        </p:attrNameLst>
                                      </p:cBhvr>
                                      <p:to>
                                        <p:strVal val="visible"/>
                                      </p:to>
                                    </p:set>
                                    <p:animEffect transition="in" filter="wipe(down)">
                                      <p:cBhvr>
                                        <p:cTn id="27" dur="500"/>
                                        <p:tgtEl>
                                          <p:spTgt spid="7">
                                            <p:graphicEl>
                                              <a:chart seriesIdx="-4" categoryIdx="1" bldStep="category"/>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 to="" calcmode="lin" valueType="num">
                                      <p:cBhvr>
                                        <p:cTn id="32" dur="1" fill="hold"/>
                                        <p:tgtEl>
                                          <p:spTgt spid="6"/>
                                        </p:tgtEl>
                                        <p:attrNameLst>
                                          <p:attrName/>
                                        </p:attrNameLst>
                                      </p:cBhvr>
                                    </p:anim>
                                  </p:childTnLst>
                                </p:cTn>
                              </p:par>
                              <p:par>
                                <p:cTn id="33" presetID="24"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to="" calcmode="lin" valueType="num">
                                      <p:cBhvr>
                                        <p:cTn id="35" dur="1" fill="hold"/>
                                        <p:tgtEl>
                                          <p:spTgt spid="10"/>
                                        </p:tgtEl>
                                        <p:attrNameLst>
                                          <p:attrName/>
                                        </p:attrNameLst>
                                      </p:cBhvr>
                                    </p:anim>
                                  </p:childTnLst>
                                </p:cTn>
                              </p:par>
                              <p:par>
                                <p:cTn id="36" presetID="24" presetClass="entr" presetSubtype="0"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 to="" calcmode="lin" valueType="num">
                                      <p:cBhvr>
                                        <p:cTn id="38" dur="1" fill="hold"/>
                                        <p:tgtEl>
                                          <p:spTgt spid="9"/>
                                        </p:tgtEl>
                                        <p:attrNameLst>
                                          <p:attrName/>
                                        </p:attrNameLst>
                                      </p:cBhvr>
                                    </p:anim>
                                  </p:childTnLst>
                                </p:cTn>
                              </p:par>
                            </p:childTnLst>
                          </p:cTn>
                        </p:par>
                      </p:childTnLst>
                    </p:cTn>
                  </p:par>
                  <p:par>
                    <p:cTn id="39" fill="hold">
                      <p:stCondLst>
                        <p:cond delay="indefinite"/>
                      </p:stCondLst>
                      <p:childTnLst>
                        <p:par>
                          <p:cTn id="40" fill="hold">
                            <p:stCondLst>
                              <p:cond delay="0"/>
                            </p:stCondLst>
                            <p:childTnLst>
                              <p:par>
                                <p:cTn id="41" presetID="8" presetClass="exit" presetSubtype="16" fill="hold" grpId="1" nodeType="clickEffect">
                                  <p:stCondLst>
                                    <p:cond delay="0"/>
                                  </p:stCondLst>
                                  <p:childTnLst>
                                    <p:animEffect transition="out" filter="diamond(in)">
                                      <p:cBhvr>
                                        <p:cTn id="42" dur="2000"/>
                                        <p:tgtEl>
                                          <p:spTgt spid="6"/>
                                        </p:tgtEl>
                                      </p:cBhvr>
                                    </p:animEffect>
                                    <p:set>
                                      <p:cBhvr>
                                        <p:cTn id="43" dur="1" fill="hold">
                                          <p:stCondLst>
                                            <p:cond delay="1999"/>
                                          </p:stCondLst>
                                        </p:cTn>
                                        <p:tgtEl>
                                          <p:spTgt spid="6"/>
                                        </p:tgtEl>
                                        <p:attrNameLst>
                                          <p:attrName>style.visibility</p:attrName>
                                        </p:attrNameLst>
                                      </p:cBhvr>
                                      <p:to>
                                        <p:strVal val="hidden"/>
                                      </p:to>
                                    </p:set>
                                  </p:childTnLst>
                                </p:cTn>
                              </p:par>
                              <p:par>
                                <p:cTn id="44" presetID="8" presetClass="exit" presetSubtype="16" fill="hold" grpId="1" nodeType="withEffect">
                                  <p:stCondLst>
                                    <p:cond delay="0"/>
                                  </p:stCondLst>
                                  <p:childTnLst>
                                    <p:animEffect transition="out" filter="diamond(in)">
                                      <p:cBhvr>
                                        <p:cTn id="45" dur="2000"/>
                                        <p:tgtEl>
                                          <p:spTgt spid="10"/>
                                        </p:tgtEl>
                                      </p:cBhvr>
                                    </p:animEffect>
                                    <p:set>
                                      <p:cBhvr>
                                        <p:cTn id="46" dur="1" fill="hold">
                                          <p:stCondLst>
                                            <p:cond delay="1999"/>
                                          </p:stCondLst>
                                        </p:cTn>
                                        <p:tgtEl>
                                          <p:spTgt spid="10"/>
                                        </p:tgtEl>
                                        <p:attrNameLst>
                                          <p:attrName>style.visibility</p:attrName>
                                        </p:attrNameLst>
                                      </p:cBhvr>
                                      <p:to>
                                        <p:strVal val="hidden"/>
                                      </p:to>
                                    </p:set>
                                  </p:childTnLst>
                                </p:cTn>
                              </p:par>
                              <p:par>
                                <p:cTn id="47" presetID="8" presetClass="exit" presetSubtype="16" fill="hold" grpId="1" nodeType="withEffect">
                                  <p:stCondLst>
                                    <p:cond delay="0"/>
                                  </p:stCondLst>
                                  <p:childTnLst>
                                    <p:animEffect transition="out" filter="diamond(in)">
                                      <p:cBhvr>
                                        <p:cTn id="48" dur="2000"/>
                                        <p:tgtEl>
                                          <p:spTgt spid="9"/>
                                        </p:tgtEl>
                                      </p:cBhvr>
                                    </p:animEffect>
                                    <p:set>
                                      <p:cBhvr>
                                        <p:cTn id="49" dur="1" fill="hold">
                                          <p:stCondLst>
                                            <p:cond delay="1999"/>
                                          </p:stCondLst>
                                        </p:cTn>
                                        <p:tgtEl>
                                          <p:spTgt spid="9"/>
                                        </p:tgtEl>
                                        <p:attrNameLst>
                                          <p:attrName>style.visibility</p:attrName>
                                        </p:attrNameLst>
                                      </p:cBhvr>
                                      <p:to>
                                        <p:strVal val="hidden"/>
                                      </p:to>
                                    </p:se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grpId="0" nodeType="clickEffect">
                                  <p:stCondLst>
                                    <p:cond delay="0"/>
                                  </p:stCondLst>
                                  <p:childTnLst>
                                    <p:set>
                                      <p:cBhvr>
                                        <p:cTn id="53" dur="1" fill="hold">
                                          <p:stCondLst>
                                            <p:cond delay="0"/>
                                          </p:stCondLst>
                                        </p:cTn>
                                        <p:tgtEl>
                                          <p:spTgt spid="7">
                                            <p:graphicEl>
                                              <a:chart seriesIdx="-4" categoryIdx="2" bldStep="category"/>
                                            </p:graphicEl>
                                          </p:spTgt>
                                        </p:tgtEl>
                                        <p:attrNameLst>
                                          <p:attrName>style.visibility</p:attrName>
                                        </p:attrNameLst>
                                      </p:cBhvr>
                                      <p:to>
                                        <p:strVal val="visible"/>
                                      </p:to>
                                    </p:set>
                                    <p:animEffect transition="in" filter="wipe(down)">
                                      <p:cBhvr>
                                        <p:cTn id="54" dur="500"/>
                                        <p:tgtEl>
                                          <p:spTgt spid="7">
                                            <p:graphicEl>
                                              <a:chart seriesIdx="-4" categoryIdx="2" bldStep="category"/>
                                            </p:graphicEl>
                                          </p:spTgt>
                                        </p:tgtEl>
                                      </p:cBhvr>
                                    </p:animEffect>
                                  </p:childTnLst>
                                </p:cTn>
                              </p:par>
                            </p:childTnLst>
                          </p:cTn>
                        </p:par>
                      </p:childTnLst>
                    </p:cTn>
                  </p:par>
                  <p:par>
                    <p:cTn id="55" fill="hold">
                      <p:stCondLst>
                        <p:cond delay="indefinite"/>
                      </p:stCondLst>
                      <p:childTnLst>
                        <p:par>
                          <p:cTn id="56" fill="hold">
                            <p:stCondLst>
                              <p:cond delay="0"/>
                            </p:stCondLst>
                            <p:childTnLst>
                              <p:par>
                                <p:cTn id="57" presetID="24" presetClass="entr" presetSubtype="0" fill="hold" grpId="0" nodeType="clickEffect">
                                  <p:stCondLst>
                                    <p:cond delay="0"/>
                                  </p:stCondLst>
                                  <p:childTnLst>
                                    <p:set>
                                      <p:cBhvr>
                                        <p:cTn id="58" dur="1" fill="hold">
                                          <p:stCondLst>
                                            <p:cond delay="0"/>
                                          </p:stCondLst>
                                        </p:cTn>
                                        <p:tgtEl>
                                          <p:spTgt spid="8"/>
                                        </p:tgtEl>
                                        <p:attrNameLst>
                                          <p:attrName>style.visibility</p:attrName>
                                        </p:attrNameLst>
                                      </p:cBhvr>
                                      <p:to>
                                        <p:strVal val="visible"/>
                                      </p:to>
                                    </p:set>
                                    <p:anim to="" calcmode="lin" valueType="num">
                                      <p:cBhvr>
                                        <p:cTn id="59" dur="1" fill="hold"/>
                                        <p:tgtEl>
                                          <p:spTgt spid="8"/>
                                        </p:tgtEl>
                                        <p:attrNameLst>
                                          <p:attrName/>
                                        </p:attrNameLst>
                                      </p:cBhvr>
                                    </p:anim>
                                  </p:childTnLst>
                                </p:cTn>
                              </p:par>
                              <p:par>
                                <p:cTn id="60" presetID="24" presetClass="entr" presetSubtype="0" fill="hold" grpId="0" nodeType="withEffect">
                                  <p:stCondLst>
                                    <p:cond delay="0"/>
                                  </p:stCondLst>
                                  <p:childTnLst>
                                    <p:set>
                                      <p:cBhvr>
                                        <p:cTn id="61" dur="1" fill="hold">
                                          <p:stCondLst>
                                            <p:cond delay="0"/>
                                          </p:stCondLst>
                                        </p:cTn>
                                        <p:tgtEl>
                                          <p:spTgt spid="11"/>
                                        </p:tgtEl>
                                        <p:attrNameLst>
                                          <p:attrName>style.visibility</p:attrName>
                                        </p:attrNameLst>
                                      </p:cBhvr>
                                      <p:to>
                                        <p:strVal val="visible"/>
                                      </p:to>
                                    </p:set>
                                    <p:anim to="" calcmode="lin" valueType="num">
                                      <p:cBhvr>
                                        <p:cTn id="62" dur="1" fill="hold"/>
                                        <p:tgtEl>
                                          <p:spTgt spid="11"/>
                                        </p:tgtEl>
                                        <p:attrNameLst>
                                          <p:attrName/>
                                        </p:attrNameLst>
                                      </p:cBhvr>
                                    </p:anim>
                                  </p:childTnLst>
                                </p:cTn>
                              </p:par>
                              <p:par>
                                <p:cTn id="63" presetID="24" presetClass="entr" presetSubtype="0" fill="hold" grpId="0" nodeType="withEffect">
                                  <p:stCondLst>
                                    <p:cond delay="0"/>
                                  </p:stCondLst>
                                  <p:childTnLst>
                                    <p:set>
                                      <p:cBhvr>
                                        <p:cTn id="64" dur="1" fill="hold">
                                          <p:stCondLst>
                                            <p:cond delay="0"/>
                                          </p:stCondLst>
                                        </p:cTn>
                                        <p:tgtEl>
                                          <p:spTgt spid="82945"/>
                                        </p:tgtEl>
                                        <p:attrNameLst>
                                          <p:attrName>style.visibility</p:attrName>
                                        </p:attrNameLst>
                                      </p:cBhvr>
                                      <p:to>
                                        <p:strVal val="visible"/>
                                      </p:to>
                                    </p:set>
                                    <p:anim to="" calcmode="lin" valueType="num">
                                      <p:cBhvr>
                                        <p:cTn id="65" dur="1" fill="hold"/>
                                        <p:tgtEl>
                                          <p:spTgt spid="82945"/>
                                        </p:tgtEl>
                                        <p:attrNameLst>
                                          <p:attrName/>
                                        </p:attrNameLst>
                                      </p:cBhvr>
                                    </p:anim>
                                  </p:childTnLst>
                                </p:cTn>
                              </p:par>
                            </p:childTnLst>
                          </p:cTn>
                        </p:par>
                      </p:childTnLst>
                    </p:cTn>
                  </p:par>
                  <p:par>
                    <p:cTn id="66" fill="hold">
                      <p:stCondLst>
                        <p:cond delay="indefinite"/>
                      </p:stCondLst>
                      <p:childTnLst>
                        <p:par>
                          <p:cTn id="67" fill="hold">
                            <p:stCondLst>
                              <p:cond delay="0"/>
                            </p:stCondLst>
                            <p:childTnLst>
                              <p:par>
                                <p:cTn id="68" presetID="4" presetClass="exit" presetSubtype="16" fill="hold" grpId="1" nodeType="clickEffect">
                                  <p:stCondLst>
                                    <p:cond delay="0"/>
                                  </p:stCondLst>
                                  <p:childTnLst>
                                    <p:animEffect transition="out" filter="box(in)">
                                      <p:cBhvr>
                                        <p:cTn id="69" dur="500"/>
                                        <p:tgtEl>
                                          <p:spTgt spid="82945"/>
                                        </p:tgtEl>
                                      </p:cBhvr>
                                    </p:animEffect>
                                    <p:set>
                                      <p:cBhvr>
                                        <p:cTn id="70" dur="1" fill="hold">
                                          <p:stCondLst>
                                            <p:cond delay="499"/>
                                          </p:stCondLst>
                                        </p:cTn>
                                        <p:tgtEl>
                                          <p:spTgt spid="82945"/>
                                        </p:tgtEl>
                                        <p:attrNameLst>
                                          <p:attrName>style.visibility</p:attrName>
                                        </p:attrNameLst>
                                      </p:cBhvr>
                                      <p:to>
                                        <p:strVal val="hidden"/>
                                      </p:to>
                                    </p:set>
                                  </p:childTnLst>
                                </p:cTn>
                              </p:par>
                              <p:par>
                                <p:cTn id="71" presetID="4" presetClass="exit" presetSubtype="16" fill="hold" grpId="1" nodeType="withEffect">
                                  <p:stCondLst>
                                    <p:cond delay="0"/>
                                  </p:stCondLst>
                                  <p:childTnLst>
                                    <p:animEffect transition="out" filter="box(in)">
                                      <p:cBhvr>
                                        <p:cTn id="72" dur="500"/>
                                        <p:tgtEl>
                                          <p:spTgt spid="11"/>
                                        </p:tgtEl>
                                      </p:cBhvr>
                                    </p:animEffect>
                                    <p:set>
                                      <p:cBhvr>
                                        <p:cTn id="73" dur="1" fill="hold">
                                          <p:stCondLst>
                                            <p:cond delay="499"/>
                                          </p:stCondLst>
                                        </p:cTn>
                                        <p:tgtEl>
                                          <p:spTgt spid="11"/>
                                        </p:tgtEl>
                                        <p:attrNameLst>
                                          <p:attrName>style.visibility</p:attrName>
                                        </p:attrNameLst>
                                      </p:cBhvr>
                                      <p:to>
                                        <p:strVal val="hidden"/>
                                      </p:to>
                                    </p:set>
                                  </p:childTnLst>
                                </p:cTn>
                              </p:par>
                              <p:par>
                                <p:cTn id="74" presetID="4" presetClass="exit" presetSubtype="16" fill="hold" grpId="1" nodeType="withEffect">
                                  <p:stCondLst>
                                    <p:cond delay="0"/>
                                  </p:stCondLst>
                                  <p:childTnLst>
                                    <p:animEffect transition="out" filter="box(in)">
                                      <p:cBhvr>
                                        <p:cTn id="75" dur="500"/>
                                        <p:tgtEl>
                                          <p:spTgt spid="8"/>
                                        </p:tgtEl>
                                      </p:cBhvr>
                                    </p:animEffect>
                                    <p:set>
                                      <p:cBhvr>
                                        <p:cTn id="76" dur="1" fill="hold">
                                          <p:stCondLst>
                                            <p:cond delay="499"/>
                                          </p:stCondLst>
                                        </p:cTn>
                                        <p:tgtEl>
                                          <p:spTgt spid="8"/>
                                        </p:tgtEl>
                                        <p:attrNameLst>
                                          <p:attrName>style.visibility</p:attrName>
                                        </p:attrNameLst>
                                      </p:cBhvr>
                                      <p:to>
                                        <p:strVal val="hidden"/>
                                      </p:to>
                                    </p:set>
                                  </p:childTnLst>
                                </p:cTn>
                              </p:par>
                            </p:childTnLst>
                          </p:cTn>
                        </p:par>
                      </p:childTnLst>
                    </p:cTn>
                  </p:par>
                  <p:par>
                    <p:cTn id="77" fill="hold">
                      <p:stCondLst>
                        <p:cond delay="indefinite"/>
                      </p:stCondLst>
                      <p:childTnLst>
                        <p:par>
                          <p:cTn id="78" fill="hold">
                            <p:stCondLst>
                              <p:cond delay="0"/>
                            </p:stCondLst>
                            <p:childTnLst>
                              <p:par>
                                <p:cTn id="79" presetID="22" presetClass="entr" presetSubtype="4" fill="hold" grpId="0" nodeType="clickEffect">
                                  <p:stCondLst>
                                    <p:cond delay="0"/>
                                  </p:stCondLst>
                                  <p:childTnLst>
                                    <p:set>
                                      <p:cBhvr>
                                        <p:cTn id="80" dur="1" fill="hold">
                                          <p:stCondLst>
                                            <p:cond delay="0"/>
                                          </p:stCondLst>
                                        </p:cTn>
                                        <p:tgtEl>
                                          <p:spTgt spid="7">
                                            <p:graphicEl>
                                              <a:chart seriesIdx="-4" categoryIdx="3" bldStep="category"/>
                                            </p:graphicEl>
                                          </p:spTgt>
                                        </p:tgtEl>
                                        <p:attrNameLst>
                                          <p:attrName>style.visibility</p:attrName>
                                        </p:attrNameLst>
                                      </p:cBhvr>
                                      <p:to>
                                        <p:strVal val="visible"/>
                                      </p:to>
                                    </p:set>
                                    <p:animEffect transition="in" filter="wipe(down)">
                                      <p:cBhvr>
                                        <p:cTn id="81" dur="500"/>
                                        <p:tgtEl>
                                          <p:spTgt spid="7">
                                            <p:graphicEl>
                                              <a:chart seriesIdx="-4" categoryIdx="3" bldStep="category"/>
                                            </p:graphicEl>
                                          </p:spTgt>
                                        </p:tgtEl>
                                      </p:cBhvr>
                                    </p:animEffect>
                                  </p:childTnLst>
                                </p:cTn>
                              </p:par>
                            </p:childTnLst>
                          </p:cTn>
                        </p:par>
                      </p:childTnLst>
                    </p:cTn>
                  </p:par>
                  <p:par>
                    <p:cTn id="82" fill="hold">
                      <p:stCondLst>
                        <p:cond delay="indefinite"/>
                      </p:stCondLst>
                      <p:childTnLst>
                        <p:par>
                          <p:cTn id="83" fill="hold">
                            <p:stCondLst>
                              <p:cond delay="0"/>
                            </p:stCondLst>
                            <p:childTnLst>
                              <p:par>
                                <p:cTn id="84" presetID="24" presetClass="entr" presetSubtype="0" fill="hold" grpId="0" nodeType="clickEffect">
                                  <p:stCondLst>
                                    <p:cond delay="0"/>
                                  </p:stCondLst>
                                  <p:childTnLst>
                                    <p:set>
                                      <p:cBhvr>
                                        <p:cTn id="85" dur="1" fill="hold">
                                          <p:stCondLst>
                                            <p:cond delay="0"/>
                                          </p:stCondLst>
                                        </p:cTn>
                                        <p:tgtEl>
                                          <p:spTgt spid="13"/>
                                        </p:tgtEl>
                                        <p:attrNameLst>
                                          <p:attrName>style.visibility</p:attrName>
                                        </p:attrNameLst>
                                      </p:cBhvr>
                                      <p:to>
                                        <p:strVal val="visible"/>
                                      </p:to>
                                    </p:set>
                                    <p:anim to="" calcmode="lin" valueType="num">
                                      <p:cBhvr>
                                        <p:cTn id="86" dur="1" fill="hold"/>
                                        <p:tgtEl>
                                          <p:spTgt spid="13"/>
                                        </p:tgtEl>
                                        <p:attrNameLst>
                                          <p:attrName/>
                                        </p:attrNameLst>
                                      </p:cBhvr>
                                    </p:anim>
                                  </p:childTnLst>
                                </p:cTn>
                              </p:par>
                              <p:par>
                                <p:cTn id="87" presetID="24" presetClass="entr" presetSubtype="0" fill="hold" grpId="0" nodeType="withEffect">
                                  <p:stCondLst>
                                    <p:cond delay="0"/>
                                  </p:stCondLst>
                                  <p:childTnLst>
                                    <p:set>
                                      <p:cBhvr>
                                        <p:cTn id="88" dur="1" fill="hold">
                                          <p:stCondLst>
                                            <p:cond delay="0"/>
                                          </p:stCondLst>
                                        </p:cTn>
                                        <p:tgtEl>
                                          <p:spTgt spid="82946"/>
                                        </p:tgtEl>
                                        <p:attrNameLst>
                                          <p:attrName>style.visibility</p:attrName>
                                        </p:attrNameLst>
                                      </p:cBhvr>
                                      <p:to>
                                        <p:strVal val="visible"/>
                                      </p:to>
                                    </p:set>
                                    <p:anim to="" calcmode="lin" valueType="num">
                                      <p:cBhvr>
                                        <p:cTn id="89" dur="1" fill="hold"/>
                                        <p:tgtEl>
                                          <p:spTgt spid="8294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Graphic spid="7" grpId="0" uiExpand="1">
        <p:bldSub>
          <a:bldChart bld="category"/>
        </p:bldSub>
      </p:bldGraphic>
      <p:bldP spid="6" grpId="0" uiExpand="1" animBg="1"/>
      <p:bldP spid="6" grpId="1" animBg="1"/>
      <p:bldP spid="8" grpId="0" animBg="1"/>
      <p:bldP spid="8" grpId="1" animBg="1"/>
      <p:bldP spid="9" grpId="0" animBg="1"/>
      <p:bldP spid="9" grpId="1" animBg="1"/>
      <p:bldP spid="10" grpId="0" animBg="1"/>
      <p:bldP spid="10" grpId="1" animBg="1"/>
      <p:bldP spid="11" grpId="0" animBg="1"/>
      <p:bldP spid="11" grpId="1" animBg="1"/>
      <p:bldP spid="82945" grpId="0" animBg="1"/>
      <p:bldP spid="82945" grpId="1" animBg="1"/>
      <p:bldP spid="82946" grpId="0" animBg="1"/>
      <p:bldP spid="13" grpId="0" animBg="1"/>
      <p:bldP spid="1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3"/>
          <a:stretch>
            <a:fillRect/>
          </a:stretch>
        </p:blipFill>
        <p:spPr>
          <a:xfrm>
            <a:off x="0" y="1371719"/>
            <a:ext cx="9144000" cy="5486281"/>
          </a:xfrm>
          <a:prstGeom prst="rect">
            <a:avLst/>
          </a:prstGeom>
        </p:spPr>
      </p:pic>
      <p:sp>
        <p:nvSpPr>
          <p:cNvPr id="5" name="Rectangle 1"/>
          <p:cNvSpPr>
            <a:spLocks noGrp="1"/>
          </p:cNvSpPr>
          <p:nvPr>
            <p:ph type="title"/>
          </p:nvPr>
        </p:nvSpPr>
        <p:spPr>
          <a:xfrm>
            <a:off x="685800" y="142875"/>
            <a:ext cx="8001000" cy="1112838"/>
          </a:xfrm>
        </p:spPr>
        <p:txBody>
          <a:bodyPr/>
          <a:lstStyle/>
          <a:p>
            <a:r>
              <a:rPr lang="fr-FR" dirty="0"/>
              <a:t>Résultats et discussion :</a:t>
            </a:r>
          </a:p>
        </p:txBody>
      </p:sp>
      <p:sp>
        <p:nvSpPr>
          <p:cNvPr id="14337" name="Rectangle 1"/>
          <p:cNvSpPr>
            <a:spLocks noChangeArrowheads="1"/>
          </p:cNvSpPr>
          <p:nvPr/>
        </p:nvSpPr>
        <p:spPr bwMode="auto">
          <a:xfrm>
            <a:off x="176269" y="1405545"/>
            <a:ext cx="8967731"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l" defTabSz="914400" rtl="0" eaLnBrk="1" fontAlgn="base" latinLnBrk="0" hangingPunct="1">
              <a:lnSpc>
                <a:spcPct val="150000"/>
              </a:lnSpc>
              <a:spcBef>
                <a:spcPct val="0"/>
              </a:spcBef>
              <a:spcAft>
                <a:spcPct val="0"/>
              </a:spcAft>
              <a:buClrTx/>
              <a:buSzTx/>
              <a:buFont typeface="Wingdings" pitchFamily="2" charset="2"/>
              <a:buChar char="§"/>
              <a:tabLst>
                <a:tab pos="1530350" algn="l"/>
              </a:tabLst>
            </a:pP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On constate, les valeurs de résistances du béton de région2  sont les plus faibles, a cause d’effet  de granulat, peu résistant mécaniquement (LA élevé), joue donc un rôle déterminant dans la résistance du composite. A l’inverse, le béton de </a:t>
            </a:r>
            <a:r>
              <a:rPr kumimoji="0" lang="fr-FR"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région1 et région3 </a:t>
            </a: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est le plus performant à 7, 28 et 90 jours. </a:t>
            </a:r>
            <a:r>
              <a:rPr kumimoji="0" lang="ar-DZ"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L'augmentation de la résistance dans le temps de région3  est la plus régulière. </a:t>
            </a:r>
          </a:p>
          <a:p>
            <a:pPr marL="0" marR="0" lvl="0" indent="180975" algn="l" defTabSz="914400" rtl="0" eaLnBrk="1" fontAlgn="base" latinLnBrk="0" hangingPunct="1">
              <a:lnSpc>
                <a:spcPct val="150000"/>
              </a:lnSpc>
              <a:spcBef>
                <a:spcPct val="0"/>
              </a:spcBef>
              <a:spcAft>
                <a:spcPct val="0"/>
              </a:spcAft>
              <a:buClrTx/>
              <a:buSzTx/>
              <a:buFont typeface="Wingdings" pitchFamily="2" charset="2"/>
              <a:buChar char="§"/>
              <a:tabLst>
                <a:tab pos="1530350" algn="l"/>
              </a:tabLst>
            </a:pPr>
            <a:endParaRPr kumimoji="0" lang="fr-FR"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80975" algn="l" defTabSz="914400" rtl="0" eaLnBrk="0" fontAlgn="base" latinLnBrk="0" hangingPunct="0">
              <a:lnSpc>
                <a:spcPct val="150000"/>
              </a:lnSpc>
              <a:spcBef>
                <a:spcPct val="0"/>
              </a:spcBef>
              <a:spcAft>
                <a:spcPct val="0"/>
              </a:spcAft>
              <a:buClrTx/>
              <a:buSzTx/>
              <a:buFont typeface="Wingdings" pitchFamily="2" charset="2"/>
              <a:buChar char="§"/>
              <a:tabLst>
                <a:tab pos="1530350" algn="l"/>
              </a:tabLst>
            </a:pP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Les résistances mesurées sur le béton de région3 et région1 sont les meilleurs résultats. Ces deux bétons sont fabriqués avec une fraction granulaire 8/15 et 15/25 provenant de roches assez tendres (région1; LA= 17,46% ; région3; LA=20,48%), caractérisée par une faible absorption d’eau .</a:t>
            </a:r>
          </a:p>
          <a:p>
            <a:pPr marL="0" marR="0" lvl="0" indent="180975" algn="l" defTabSz="914400" rtl="0" eaLnBrk="0" fontAlgn="base" latinLnBrk="0" hangingPunct="0">
              <a:lnSpc>
                <a:spcPct val="150000"/>
              </a:lnSpc>
              <a:spcBef>
                <a:spcPct val="0"/>
              </a:spcBef>
              <a:spcAft>
                <a:spcPct val="0"/>
              </a:spcAft>
              <a:buClrTx/>
              <a:buSzTx/>
              <a:buFont typeface="Wingdings" pitchFamily="2" charset="2"/>
              <a:buChar char="§"/>
              <a:tabLst>
                <a:tab pos="1530350" algn="l"/>
              </a:tabLst>
            </a:pP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Les propriétés des constituants granulaires affectent directement la résistance du composite. C’est la confirmation du bien fondé du concept du modèle.   </a:t>
            </a:r>
            <a:endParaRPr kumimoji="0" lang="fr-FR"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Rectangle 5"/>
          <p:cNvSpPr/>
          <p:nvPr/>
        </p:nvSpPr>
        <p:spPr>
          <a:xfrm>
            <a:off x="402116" y="1939607"/>
            <a:ext cx="7530029" cy="2535566"/>
          </a:xfrm>
          <a:prstGeom prst="rect">
            <a:avLst/>
          </a:prstGeom>
        </p:spPr>
        <p:txBody>
          <a:bodyPr wrap="square">
            <a:spAutoFit/>
          </a:bodyPr>
          <a:lstStyle/>
          <a:p>
            <a:pPr lvl="0" indent="180975" eaLnBrk="0" fontAlgn="base" hangingPunct="0">
              <a:lnSpc>
                <a:spcPct val="150000"/>
              </a:lnSpc>
              <a:spcBef>
                <a:spcPct val="0"/>
              </a:spcBef>
              <a:spcAft>
                <a:spcPct val="0"/>
              </a:spcAft>
              <a:buFont typeface="Wingdings" pitchFamily="2" charset="2"/>
              <a:buChar char="§"/>
              <a:tabLst>
                <a:tab pos="1530350" algn="l"/>
              </a:tabLst>
            </a:pPr>
            <a:r>
              <a:rPr lang="fr-FR" b="1" dirty="0" smtClean="0">
                <a:latin typeface="Times New Roman" pitchFamily="18" charset="0"/>
                <a:ea typeface="Times New Roman" pitchFamily="18" charset="0"/>
                <a:cs typeface="Times New Roman" pitchFamily="18" charset="0"/>
              </a:rPr>
              <a:t>La résistance mesurée Pour le béton de région 2 est faible par rapport les bétons régions3 et région1. ce béton est fabriquer  avec une fraction granulaire 8/15 et 15/25 provenait de roches assez tendres (région 2;  LA=23,04%) .</a:t>
            </a:r>
            <a:endParaRPr lang="fr-FR" b="1" dirty="0" smtClean="0">
              <a:latin typeface="Times New Roman" pitchFamily="18" charset="0"/>
              <a:cs typeface="Times New Roman" pitchFamily="18" charset="0"/>
            </a:endParaRPr>
          </a:p>
          <a:p>
            <a:pPr lvl="0" indent="180975" eaLnBrk="0" fontAlgn="base" hangingPunct="0">
              <a:lnSpc>
                <a:spcPct val="150000"/>
              </a:lnSpc>
              <a:spcBef>
                <a:spcPct val="0"/>
              </a:spcBef>
              <a:spcAft>
                <a:spcPct val="0"/>
              </a:spcAft>
              <a:tabLst>
                <a:tab pos="1530350" algn="l"/>
              </a:tabLst>
            </a:pPr>
            <a:r>
              <a:rPr lang="fr-FR" b="1" dirty="0" smtClean="0">
                <a:latin typeface="Times New Roman" pitchFamily="18" charset="0"/>
                <a:ea typeface="Times New Roman" pitchFamily="18" charset="0"/>
                <a:cs typeface="Times New Roman" pitchFamily="18" charset="0"/>
              </a:rPr>
              <a:t>Les rapports E/C pour les types du béton sont très proches l’un par rapport à l'autre.</a:t>
            </a:r>
            <a:endParaRPr lang="fr-FR" b="1"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4337">
                                            <p:txEl>
                                              <p:pRg st="0" end="0"/>
                                            </p:txEl>
                                          </p:spTgt>
                                        </p:tgtEl>
                                        <p:attrNameLst>
                                          <p:attrName>style.visibility</p:attrName>
                                        </p:attrNameLst>
                                      </p:cBhvr>
                                      <p:to>
                                        <p:strVal val="visible"/>
                                      </p:to>
                                    </p:set>
                                    <p:anim to="" calcmode="lin" valueType="num">
                                      <p:cBhvr>
                                        <p:cTn id="12" dur="1" fill="hold"/>
                                        <p:tgtEl>
                                          <p:spTgt spid="14337">
                                            <p:txEl>
                                              <p:pRg st="0" end="0"/>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14337">
                                            <p:txEl>
                                              <p:pRg st="2" end="2"/>
                                            </p:txEl>
                                          </p:spTgt>
                                        </p:tgtEl>
                                        <p:attrNameLst>
                                          <p:attrName>style.visibility</p:attrName>
                                        </p:attrNameLst>
                                      </p:cBhvr>
                                      <p:to>
                                        <p:strVal val="visible"/>
                                      </p:to>
                                    </p:set>
                                    <p:anim to="" calcmode="lin" valueType="num">
                                      <p:cBhvr>
                                        <p:cTn id="15" dur="1" fill="hold"/>
                                        <p:tgtEl>
                                          <p:spTgt spid="14337">
                                            <p:txEl>
                                              <p:pRg st="2" end="2"/>
                                            </p:txEl>
                                          </p:spTgt>
                                        </p:tgtEl>
                                        <p:attrNameLst>
                                          <p:attrName/>
                                        </p:attrNameLst>
                                      </p:cBhvr>
                                    </p:anim>
                                  </p:childTnLst>
                                </p:cTn>
                              </p:par>
                              <p:par>
                                <p:cTn id="16" presetID="24" presetClass="entr" presetSubtype="0" fill="hold" nodeType="withEffect">
                                  <p:stCondLst>
                                    <p:cond delay="0"/>
                                  </p:stCondLst>
                                  <p:childTnLst>
                                    <p:set>
                                      <p:cBhvr>
                                        <p:cTn id="17" dur="1" fill="hold">
                                          <p:stCondLst>
                                            <p:cond delay="0"/>
                                          </p:stCondLst>
                                        </p:cTn>
                                        <p:tgtEl>
                                          <p:spTgt spid="14337">
                                            <p:txEl>
                                              <p:pRg st="3" end="3"/>
                                            </p:txEl>
                                          </p:spTgt>
                                        </p:tgtEl>
                                        <p:attrNameLst>
                                          <p:attrName>style.visibility</p:attrName>
                                        </p:attrNameLst>
                                      </p:cBhvr>
                                      <p:to>
                                        <p:strVal val="visible"/>
                                      </p:to>
                                    </p:set>
                                    <p:anim to="" calcmode="lin" valueType="num">
                                      <p:cBhvr>
                                        <p:cTn id="18" dur="1" fill="hold"/>
                                        <p:tgtEl>
                                          <p:spTgt spid="14337">
                                            <p:txEl>
                                              <p:pRg st="3" end="3"/>
                                            </p:txEl>
                                          </p:spTgt>
                                        </p:tgtEl>
                                        <p:attrNameLst>
                                          <p:attrName/>
                                        </p:attrNameLst>
                                      </p:cBhvr>
                                    </p:anim>
                                  </p:childTnLst>
                                </p:cTn>
                              </p:par>
                            </p:childTnLst>
                          </p:cTn>
                        </p:par>
                      </p:childTnLst>
                    </p:cTn>
                  </p:par>
                  <p:par>
                    <p:cTn id="19" fill="hold">
                      <p:stCondLst>
                        <p:cond delay="indefinite"/>
                      </p:stCondLst>
                      <p:childTnLst>
                        <p:par>
                          <p:cTn id="20" fill="hold">
                            <p:stCondLst>
                              <p:cond delay="0"/>
                            </p:stCondLst>
                            <p:childTnLst>
                              <p:par>
                                <p:cTn id="21" presetID="2" presetClass="exit" presetSubtype="4" fill="hold" grpId="0" nodeType="clickEffect">
                                  <p:stCondLst>
                                    <p:cond delay="0"/>
                                  </p:stCondLst>
                                  <p:childTnLst>
                                    <p:anim calcmode="lin" valueType="num">
                                      <p:cBhvr additive="base">
                                        <p:cTn id="22" dur="500"/>
                                        <p:tgtEl>
                                          <p:spTgt spid="14337">
                                            <p:txEl>
                                              <p:pRg st="0" end="0"/>
                                            </p:txEl>
                                          </p:spTgt>
                                        </p:tgtEl>
                                        <p:attrNameLst>
                                          <p:attrName>ppt_x</p:attrName>
                                        </p:attrNameLst>
                                      </p:cBhvr>
                                      <p:tavLst>
                                        <p:tav tm="0">
                                          <p:val>
                                            <p:strVal val="ppt_x"/>
                                          </p:val>
                                        </p:tav>
                                        <p:tav tm="100000">
                                          <p:val>
                                            <p:strVal val="ppt_x"/>
                                          </p:val>
                                        </p:tav>
                                      </p:tavLst>
                                    </p:anim>
                                    <p:anim calcmode="lin" valueType="num">
                                      <p:cBhvr additive="base">
                                        <p:cTn id="23" dur="500"/>
                                        <p:tgtEl>
                                          <p:spTgt spid="14337">
                                            <p:txEl>
                                              <p:pRg st="0" end="0"/>
                                            </p:txEl>
                                          </p:spTgt>
                                        </p:tgtEl>
                                        <p:attrNameLst>
                                          <p:attrName>ppt_y</p:attrName>
                                        </p:attrNameLst>
                                      </p:cBhvr>
                                      <p:tavLst>
                                        <p:tav tm="0">
                                          <p:val>
                                            <p:strVal val="ppt_y"/>
                                          </p:val>
                                        </p:tav>
                                        <p:tav tm="100000">
                                          <p:val>
                                            <p:strVal val="1+ppt_h/2"/>
                                          </p:val>
                                        </p:tav>
                                      </p:tavLst>
                                    </p:anim>
                                    <p:set>
                                      <p:cBhvr>
                                        <p:cTn id="24" dur="1" fill="hold">
                                          <p:stCondLst>
                                            <p:cond delay="499"/>
                                          </p:stCondLst>
                                        </p:cTn>
                                        <p:tgtEl>
                                          <p:spTgt spid="14337">
                                            <p:txEl>
                                              <p:pRg st="0" end="0"/>
                                            </p:txEl>
                                          </p:spTgt>
                                        </p:tgtEl>
                                        <p:attrNameLst>
                                          <p:attrName>style.visibility</p:attrName>
                                        </p:attrNameLst>
                                      </p:cBhvr>
                                      <p:to>
                                        <p:strVal val="hidden"/>
                                      </p:to>
                                    </p:set>
                                  </p:childTnLst>
                                </p:cTn>
                              </p:par>
                              <p:par>
                                <p:cTn id="25" presetID="2" presetClass="exit" presetSubtype="4" fill="hold" grpId="0" nodeType="withEffect">
                                  <p:stCondLst>
                                    <p:cond delay="0"/>
                                  </p:stCondLst>
                                  <p:childTnLst>
                                    <p:anim calcmode="lin" valueType="num">
                                      <p:cBhvr additive="base">
                                        <p:cTn id="26" dur="500"/>
                                        <p:tgtEl>
                                          <p:spTgt spid="14337">
                                            <p:txEl>
                                              <p:pRg st="2" end="2"/>
                                            </p:txEl>
                                          </p:spTgt>
                                        </p:tgtEl>
                                        <p:attrNameLst>
                                          <p:attrName>ppt_x</p:attrName>
                                        </p:attrNameLst>
                                      </p:cBhvr>
                                      <p:tavLst>
                                        <p:tav tm="0">
                                          <p:val>
                                            <p:strVal val="ppt_x"/>
                                          </p:val>
                                        </p:tav>
                                        <p:tav tm="100000">
                                          <p:val>
                                            <p:strVal val="ppt_x"/>
                                          </p:val>
                                        </p:tav>
                                      </p:tavLst>
                                    </p:anim>
                                    <p:anim calcmode="lin" valueType="num">
                                      <p:cBhvr additive="base">
                                        <p:cTn id="27" dur="500"/>
                                        <p:tgtEl>
                                          <p:spTgt spid="14337">
                                            <p:txEl>
                                              <p:pRg st="2" end="2"/>
                                            </p:txEl>
                                          </p:spTgt>
                                        </p:tgtEl>
                                        <p:attrNameLst>
                                          <p:attrName>ppt_y</p:attrName>
                                        </p:attrNameLst>
                                      </p:cBhvr>
                                      <p:tavLst>
                                        <p:tav tm="0">
                                          <p:val>
                                            <p:strVal val="ppt_y"/>
                                          </p:val>
                                        </p:tav>
                                        <p:tav tm="100000">
                                          <p:val>
                                            <p:strVal val="1+ppt_h/2"/>
                                          </p:val>
                                        </p:tav>
                                      </p:tavLst>
                                    </p:anim>
                                    <p:set>
                                      <p:cBhvr>
                                        <p:cTn id="28" dur="1" fill="hold">
                                          <p:stCondLst>
                                            <p:cond delay="499"/>
                                          </p:stCondLst>
                                        </p:cTn>
                                        <p:tgtEl>
                                          <p:spTgt spid="14337">
                                            <p:txEl>
                                              <p:pRg st="2" end="2"/>
                                            </p:txEl>
                                          </p:spTgt>
                                        </p:tgtEl>
                                        <p:attrNameLst>
                                          <p:attrName>style.visibility</p:attrName>
                                        </p:attrNameLst>
                                      </p:cBhvr>
                                      <p:to>
                                        <p:strVal val="hidden"/>
                                      </p:to>
                                    </p:set>
                                  </p:childTnLst>
                                </p:cTn>
                              </p:par>
                              <p:par>
                                <p:cTn id="29" presetID="2" presetClass="exit" presetSubtype="4" fill="hold" grpId="0" nodeType="withEffect">
                                  <p:stCondLst>
                                    <p:cond delay="0"/>
                                  </p:stCondLst>
                                  <p:childTnLst>
                                    <p:anim calcmode="lin" valueType="num">
                                      <p:cBhvr additive="base">
                                        <p:cTn id="30" dur="500"/>
                                        <p:tgtEl>
                                          <p:spTgt spid="14337">
                                            <p:txEl>
                                              <p:pRg st="3" end="3"/>
                                            </p:txEl>
                                          </p:spTgt>
                                        </p:tgtEl>
                                        <p:attrNameLst>
                                          <p:attrName>ppt_x</p:attrName>
                                        </p:attrNameLst>
                                      </p:cBhvr>
                                      <p:tavLst>
                                        <p:tav tm="0">
                                          <p:val>
                                            <p:strVal val="ppt_x"/>
                                          </p:val>
                                        </p:tav>
                                        <p:tav tm="100000">
                                          <p:val>
                                            <p:strVal val="ppt_x"/>
                                          </p:val>
                                        </p:tav>
                                      </p:tavLst>
                                    </p:anim>
                                    <p:anim calcmode="lin" valueType="num">
                                      <p:cBhvr additive="base">
                                        <p:cTn id="31" dur="500"/>
                                        <p:tgtEl>
                                          <p:spTgt spid="14337">
                                            <p:txEl>
                                              <p:pRg st="3" end="3"/>
                                            </p:txEl>
                                          </p:spTgt>
                                        </p:tgtEl>
                                        <p:attrNameLst>
                                          <p:attrName>ppt_y</p:attrName>
                                        </p:attrNameLst>
                                      </p:cBhvr>
                                      <p:tavLst>
                                        <p:tav tm="0">
                                          <p:val>
                                            <p:strVal val="ppt_y"/>
                                          </p:val>
                                        </p:tav>
                                        <p:tav tm="100000">
                                          <p:val>
                                            <p:strVal val="1+ppt_h/2"/>
                                          </p:val>
                                        </p:tav>
                                      </p:tavLst>
                                    </p:anim>
                                    <p:set>
                                      <p:cBhvr>
                                        <p:cTn id="32" dur="1" fill="hold">
                                          <p:stCondLst>
                                            <p:cond delay="499"/>
                                          </p:stCondLst>
                                        </p:cTn>
                                        <p:tgtEl>
                                          <p:spTgt spid="14337">
                                            <p:txEl>
                                              <p:pRg st="3" end="3"/>
                                            </p:txEl>
                                          </p:spTgt>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 to="" calcmode="lin" valueType="num">
                                      <p:cBhvr>
                                        <p:cTn id="37" dur="1" fill="hold"/>
                                        <p:tgtEl>
                                          <p:spTgt spid="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337" grpId="0" build="allAtOnce"/>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2"/>
          <a:stretch>
            <a:fillRect/>
          </a:stretch>
        </p:blipFill>
        <p:spPr>
          <a:xfrm>
            <a:off x="0" y="1167789"/>
            <a:ext cx="9144000" cy="5690212"/>
          </a:xfrm>
          <a:prstGeom prst="rect">
            <a:avLst/>
          </a:prstGeom>
        </p:spPr>
      </p:pic>
      <p:sp>
        <p:nvSpPr>
          <p:cNvPr id="5" name="Rectangle 1"/>
          <p:cNvSpPr>
            <a:spLocks noGrp="1"/>
          </p:cNvSpPr>
          <p:nvPr>
            <p:ph type="title"/>
          </p:nvPr>
        </p:nvSpPr>
        <p:spPr>
          <a:xfrm>
            <a:off x="685800" y="142875"/>
            <a:ext cx="8001000" cy="1112838"/>
          </a:xfrm>
        </p:spPr>
        <p:txBody>
          <a:bodyPr/>
          <a:lstStyle/>
          <a:p>
            <a:r>
              <a:rPr lang="fr-FR" dirty="0"/>
              <a:t>Résultats et discussion :</a:t>
            </a:r>
          </a:p>
        </p:txBody>
      </p:sp>
      <p:graphicFrame>
        <p:nvGraphicFramePr>
          <p:cNvPr id="6" name="Graphique 1"/>
          <p:cNvGraphicFramePr/>
          <p:nvPr>
            <p:extLst>
              <p:ext uri="{D42A27DB-BD31-4B8C-83A1-F6EECF244321}">
                <p14:modId xmlns:p14="http://schemas.microsoft.com/office/powerpoint/2010/main" xmlns="" val="3112800524"/>
              </p:ext>
            </p:extLst>
          </p:nvPr>
        </p:nvGraphicFramePr>
        <p:xfrm>
          <a:off x="187287" y="1378431"/>
          <a:ext cx="8670274" cy="4438475"/>
        </p:xfrm>
        <a:graphic>
          <a:graphicData uri="http://schemas.openxmlformats.org/drawingml/2006/chart">
            <c:chart xmlns:c="http://schemas.openxmlformats.org/drawingml/2006/chart" xmlns:r="http://schemas.openxmlformats.org/officeDocument/2006/relationships" r:id="rId3"/>
          </a:graphicData>
        </a:graphic>
      </p:graphicFrame>
      <p:sp>
        <p:nvSpPr>
          <p:cNvPr id="81921" name="Rectangle 1"/>
          <p:cNvSpPr>
            <a:spLocks noChangeArrowheads="1"/>
          </p:cNvSpPr>
          <p:nvPr/>
        </p:nvSpPr>
        <p:spPr bwMode="auto">
          <a:xfrm>
            <a:off x="1762699" y="1553378"/>
            <a:ext cx="7094863" cy="923330"/>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l" defTabSz="914400" rtl="0" eaLnBrk="1" fontAlgn="base" latinLnBrk="0" hangingPunct="1">
              <a:lnSpc>
                <a:spcPct val="100000"/>
              </a:lnSpc>
              <a:spcBef>
                <a:spcPct val="0"/>
              </a:spcBef>
              <a:spcAft>
                <a:spcPct val="0"/>
              </a:spcAft>
              <a:buClrTx/>
              <a:buSzTx/>
              <a:buFontTx/>
              <a:buNone/>
              <a:tabLst/>
            </a:pPr>
            <a:r>
              <a:rPr kumimoji="0" lang="fr-FR" b="0" i="0" u="none" strike="noStrike" cap="none" normalizeH="0" baseline="0" dirty="0" smtClean="0">
                <a:ln>
                  <a:noFill/>
                </a:ln>
                <a:solidFill>
                  <a:srgbClr val="000000"/>
                </a:solidFill>
                <a:effectLst/>
                <a:ea typeface="Times New Roman" pitchFamily="18" charset="0"/>
                <a:cs typeface="Arial" pitchFamily="34" charset="0"/>
              </a:rPr>
              <a:t>La résistance à la traction par flexion à 7  jours  </a:t>
            </a:r>
            <a:r>
              <a:rPr kumimoji="0" lang="fr-FR" b="0" i="0" u="none" strike="noStrike" cap="none" normalizeH="0" baseline="0" dirty="0" smtClean="0">
                <a:ln>
                  <a:noFill/>
                </a:ln>
                <a:solidFill>
                  <a:srgbClr val="000000"/>
                </a:solidFill>
                <a:effectLst/>
                <a:ea typeface="Times New Roman" pitchFamily="18" charset="0"/>
                <a:cs typeface="Times New Roman" pitchFamily="18" charset="0"/>
              </a:rPr>
              <a:t>est varie</a:t>
            </a:r>
            <a:r>
              <a:rPr kumimoji="0" lang="fr-FR" b="0" i="0" u="none" strike="noStrike" cap="none" normalizeH="0" baseline="0" dirty="0" smtClean="0">
                <a:ln>
                  <a:noFill/>
                </a:ln>
                <a:solidFill>
                  <a:srgbClr val="000000"/>
                </a:solidFill>
                <a:effectLst/>
                <a:ea typeface="Times New Roman" pitchFamily="18" charset="0"/>
                <a:cs typeface="Arial" pitchFamily="34" charset="0"/>
              </a:rPr>
              <a:t> avec l</a:t>
            </a:r>
            <a:r>
              <a:rPr kumimoji="0" lang="fr-FR" b="0" i="0" u="none" strike="noStrike" cap="none" normalizeH="0" baseline="0" dirty="0" smtClean="0">
                <a:ln>
                  <a:noFill/>
                </a:ln>
                <a:solidFill>
                  <a:srgbClr val="000000"/>
                </a:solidFill>
                <a:effectLst/>
                <a:ea typeface="Times New Roman" pitchFamily="18" charset="0"/>
                <a:cs typeface="Times New Roman" pitchFamily="18" charset="0"/>
              </a:rPr>
              <a:t>a déférence</a:t>
            </a:r>
            <a:r>
              <a:rPr kumimoji="0" lang="fr-FR" b="0" i="0" u="none" strike="noStrike" cap="none" normalizeH="0" baseline="0" dirty="0" smtClean="0">
                <a:ln>
                  <a:noFill/>
                </a:ln>
                <a:solidFill>
                  <a:srgbClr val="000000"/>
                </a:solidFill>
                <a:effectLst/>
                <a:ea typeface="Times New Roman" pitchFamily="18" charset="0"/>
                <a:cs typeface="Arial" pitchFamily="34" charset="0"/>
              </a:rPr>
              <a:t>  de </a:t>
            </a:r>
            <a:r>
              <a:rPr kumimoji="0" lang="fr-FR" b="0" i="0" u="none" strike="noStrike" cap="none" normalizeH="0" baseline="0" dirty="0" smtClean="0">
                <a:ln>
                  <a:noFill/>
                </a:ln>
                <a:solidFill>
                  <a:srgbClr val="000000"/>
                </a:solidFill>
                <a:effectLst/>
                <a:ea typeface="Times New Roman" pitchFamily="18" charset="0"/>
                <a:cs typeface="Times New Roman" pitchFamily="18" charset="0"/>
              </a:rPr>
              <a:t>type de gravier (région1 ,région2,région3) </a:t>
            </a:r>
            <a:r>
              <a:rPr kumimoji="0" lang="fr-FR" b="0" i="0" u="none" strike="noStrike" cap="none" normalizeH="0" baseline="0" dirty="0" smtClean="0">
                <a:ln>
                  <a:noFill/>
                </a:ln>
                <a:solidFill>
                  <a:srgbClr val="000000"/>
                </a:solidFill>
                <a:effectLst/>
                <a:ea typeface="Times New Roman" pitchFamily="18" charset="0"/>
                <a:cs typeface="Arial" pitchFamily="34" charset="0"/>
              </a:rPr>
              <a:t>pour les bétons,</a:t>
            </a:r>
            <a:r>
              <a:rPr kumimoji="0" lang="fr-FR" b="0" i="0" u="none" strike="noStrike" cap="none" normalizeH="0" baseline="0" dirty="0" smtClean="0">
                <a:ln>
                  <a:noFill/>
                </a:ln>
                <a:solidFill>
                  <a:srgbClr val="000000"/>
                </a:solidFill>
                <a:effectLst/>
                <a:ea typeface="Times New Roman" pitchFamily="18" charset="0"/>
                <a:cs typeface="Times New Roman" pitchFamily="18" charset="0"/>
              </a:rPr>
              <a:t> et </a:t>
            </a:r>
            <a:r>
              <a:rPr kumimoji="0" lang="fr-FR" b="0" i="0" u="none" strike="noStrike" cap="none" normalizeH="0" baseline="0" dirty="0" smtClean="0">
                <a:ln>
                  <a:noFill/>
                </a:ln>
                <a:solidFill>
                  <a:srgbClr val="000000"/>
                </a:solidFill>
                <a:effectLst/>
                <a:ea typeface="Times New Roman" pitchFamily="18" charset="0"/>
                <a:cs typeface="Arial" pitchFamily="34" charset="0"/>
              </a:rPr>
              <a:t>enregistrée</a:t>
            </a:r>
            <a:r>
              <a:rPr kumimoji="0" lang="fr-FR" b="0" i="0" u="none" strike="noStrike" cap="none" normalizeH="0" baseline="0" dirty="0" smtClean="0">
                <a:ln>
                  <a:noFill/>
                </a:ln>
                <a:solidFill>
                  <a:srgbClr val="000000"/>
                </a:solidFill>
                <a:effectLst/>
                <a:ea typeface="Times New Roman" pitchFamily="18" charset="0"/>
                <a:cs typeface="Times New Roman" pitchFamily="18" charset="0"/>
              </a:rPr>
              <a:t> meilleur résultat à béton de région1 et région3 (convergent) </a:t>
            </a:r>
            <a:r>
              <a:rPr kumimoji="0" lang="fr-FR" b="0" i="0" u="none" strike="noStrike" cap="none" normalizeH="0" baseline="0" dirty="0" smtClean="0">
                <a:ln>
                  <a:noFill/>
                </a:ln>
                <a:solidFill>
                  <a:srgbClr val="000000"/>
                </a:solidFill>
                <a:effectLst/>
                <a:ea typeface="Times New Roman" pitchFamily="18" charset="0"/>
                <a:cs typeface="Arial" pitchFamily="34" charset="0"/>
              </a:rPr>
              <a:t>  mais reste </a:t>
            </a:r>
            <a:r>
              <a:rPr kumimoji="0" lang="fr-FR" b="0" i="0" u="none" strike="noStrike" cap="none" normalizeH="0" baseline="0" dirty="0" smtClean="0">
                <a:ln>
                  <a:noFill/>
                </a:ln>
                <a:solidFill>
                  <a:srgbClr val="000000"/>
                </a:solidFill>
                <a:effectLst/>
                <a:ea typeface="Times New Roman" pitchFamily="18" charset="0"/>
                <a:cs typeface="Times New Roman" pitchFamily="18" charset="0"/>
              </a:rPr>
              <a:t>supérieure</a:t>
            </a:r>
            <a:r>
              <a:rPr kumimoji="0" lang="fr-FR" b="0" i="0" u="none" strike="noStrike" cap="none" normalizeH="0" baseline="0" dirty="0" smtClean="0">
                <a:ln>
                  <a:noFill/>
                </a:ln>
                <a:solidFill>
                  <a:srgbClr val="000000"/>
                </a:solidFill>
                <a:effectLst/>
                <a:ea typeface="Times New Roman" pitchFamily="18" charset="0"/>
                <a:cs typeface="Arial" pitchFamily="34" charset="0"/>
              </a:rPr>
              <a:t> à celle de béton de </a:t>
            </a:r>
            <a:r>
              <a:rPr kumimoji="0" lang="fr-FR" b="0" i="0" u="none" strike="noStrike" cap="none" normalizeH="0" baseline="0" dirty="0" smtClean="0">
                <a:ln>
                  <a:noFill/>
                </a:ln>
                <a:solidFill>
                  <a:srgbClr val="000000"/>
                </a:solidFill>
                <a:effectLst/>
                <a:ea typeface="Times New Roman" pitchFamily="18" charset="0"/>
                <a:cs typeface="Times New Roman" pitchFamily="18" charset="0"/>
              </a:rPr>
              <a:t>région2 .</a:t>
            </a:r>
            <a:endParaRPr kumimoji="0" lang="fr-FR" b="0" i="0" u="none" strike="noStrike" cap="none" normalizeH="0" baseline="0" dirty="0" smtClean="0">
              <a:ln>
                <a:noFill/>
              </a:ln>
              <a:solidFill>
                <a:schemeClr val="tx1"/>
              </a:solidFill>
              <a:effectLst/>
              <a:cs typeface="Arial" pitchFamily="34" charset="0"/>
            </a:endParaRPr>
          </a:p>
        </p:txBody>
      </p:sp>
      <p:sp>
        <p:nvSpPr>
          <p:cNvPr id="7" name="Ellipse 6"/>
          <p:cNvSpPr/>
          <p:nvPr/>
        </p:nvSpPr>
        <p:spPr>
          <a:xfrm>
            <a:off x="3358309" y="2554077"/>
            <a:ext cx="550843" cy="98233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Flèche vers le bas 7"/>
          <p:cNvSpPr/>
          <p:nvPr/>
        </p:nvSpPr>
        <p:spPr>
          <a:xfrm rot="4518998">
            <a:off x="3923223" y="2403253"/>
            <a:ext cx="330506" cy="44786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1922" name="Rectangle 2"/>
          <p:cNvSpPr>
            <a:spLocks noChangeArrowheads="1"/>
          </p:cNvSpPr>
          <p:nvPr/>
        </p:nvSpPr>
        <p:spPr bwMode="auto">
          <a:xfrm>
            <a:off x="4285561" y="1575412"/>
            <a:ext cx="4516916"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l" defTabSz="914400" rtl="0" eaLnBrk="1" fontAlgn="base" latinLnBrk="0" hangingPunct="1">
              <a:lnSpc>
                <a:spcPct val="100000"/>
              </a:lnSpc>
              <a:spcBef>
                <a:spcPct val="0"/>
              </a:spcBef>
              <a:spcAft>
                <a:spcPct val="0"/>
              </a:spcAft>
              <a:buClrTx/>
              <a:buSzTx/>
              <a:buFontTx/>
              <a:buNone/>
              <a:tabLst/>
            </a:pPr>
            <a:r>
              <a:rPr kumimoji="0" lang="fr-FR" b="0" i="0" u="none" strike="noStrike" cap="none" normalizeH="0" baseline="0" dirty="0" smtClean="0">
                <a:ln>
                  <a:noFill/>
                </a:ln>
                <a:solidFill>
                  <a:srgbClr val="000000"/>
                </a:solidFill>
                <a:effectLst/>
                <a:latin typeface="+mj-lt"/>
                <a:ea typeface="Times New Roman" pitchFamily="18" charset="0"/>
                <a:cs typeface="Arial" pitchFamily="34" charset="0"/>
              </a:rPr>
              <a:t>La résistance à traction par flexion </a:t>
            </a:r>
            <a:r>
              <a:rPr kumimoji="0" lang="fr-FR" b="0" i="0" u="none" strike="noStrike" cap="none" normalizeH="0" baseline="0" dirty="0" smtClean="0">
                <a:ln>
                  <a:noFill/>
                </a:ln>
                <a:solidFill>
                  <a:srgbClr val="000000"/>
                </a:solidFill>
                <a:effectLst/>
                <a:latin typeface="+mj-lt"/>
                <a:ea typeface="Times New Roman" pitchFamily="18" charset="0"/>
                <a:cs typeface="Times New Roman" pitchFamily="18" charset="0"/>
              </a:rPr>
              <a:t>à 28 jours des bétons</a:t>
            </a:r>
            <a:r>
              <a:rPr kumimoji="0" lang="fr-FR" b="0" i="0" u="none" strike="noStrike" cap="none" normalizeH="0" baseline="0" dirty="0" smtClean="0">
                <a:ln>
                  <a:noFill/>
                </a:ln>
                <a:solidFill>
                  <a:srgbClr val="000000"/>
                </a:solidFill>
                <a:effectLst/>
                <a:latin typeface="+mj-lt"/>
                <a:ea typeface="Times New Roman" pitchFamily="18" charset="0"/>
                <a:cs typeface="Arial" pitchFamily="34" charset="0"/>
              </a:rPr>
              <a:t> augmente avec l</a:t>
            </a:r>
            <a:r>
              <a:rPr kumimoji="0" lang="fr-FR" b="0" i="0" u="none" strike="noStrike" cap="none" normalizeH="0" baseline="0" dirty="0" smtClean="0">
                <a:ln>
                  <a:noFill/>
                </a:ln>
                <a:solidFill>
                  <a:srgbClr val="000000"/>
                </a:solidFill>
                <a:effectLst/>
                <a:latin typeface="+mj-lt"/>
                <a:ea typeface="Times New Roman" pitchFamily="18" charset="0"/>
                <a:cs typeface="Times New Roman" pitchFamily="18" charset="0"/>
              </a:rPr>
              <a:t>e temps,</a:t>
            </a:r>
            <a:r>
              <a:rPr kumimoji="0" lang="fr-FR" b="0" i="0" u="none" strike="noStrike" cap="none" normalizeH="0" baseline="0" dirty="0" smtClean="0">
                <a:ln>
                  <a:noFill/>
                </a:ln>
                <a:solidFill>
                  <a:srgbClr val="000000"/>
                </a:solidFill>
                <a:effectLst/>
                <a:latin typeface="+mj-lt"/>
                <a:ea typeface="Times New Roman" pitchFamily="18" charset="0"/>
                <a:cs typeface="Arial" pitchFamily="34" charset="0"/>
              </a:rPr>
              <a:t> mais l</a:t>
            </a:r>
            <a:r>
              <a:rPr kumimoji="0" lang="fr-FR" b="0" i="0" u="none" strike="noStrike" cap="none" normalizeH="0" baseline="0" dirty="0" smtClean="0">
                <a:ln>
                  <a:noFill/>
                </a:ln>
                <a:solidFill>
                  <a:srgbClr val="000000"/>
                </a:solidFill>
                <a:effectLst/>
                <a:latin typeface="+mj-lt"/>
                <a:ea typeface="Times New Roman" pitchFamily="18" charset="0"/>
                <a:cs typeface="Times New Roman" pitchFamily="18" charset="0"/>
              </a:rPr>
              <a:t>a</a:t>
            </a:r>
            <a:r>
              <a:rPr kumimoji="0" lang="fr-FR" b="0" i="0" u="none" strike="noStrike" cap="none" normalizeH="0" baseline="0" dirty="0" smtClean="0">
                <a:ln>
                  <a:noFill/>
                </a:ln>
                <a:solidFill>
                  <a:srgbClr val="000000"/>
                </a:solidFill>
                <a:effectLst/>
                <a:latin typeface="+mj-lt"/>
                <a:ea typeface="Times New Roman" pitchFamily="18" charset="0"/>
                <a:cs typeface="Arial" pitchFamily="34" charset="0"/>
              </a:rPr>
              <a:t> valeur de résistance pour le</a:t>
            </a:r>
            <a:r>
              <a:rPr kumimoji="0" lang="fr-FR" b="0" i="0" u="none" strike="noStrike" cap="none" normalizeH="0" baseline="0" dirty="0" smtClean="0">
                <a:ln>
                  <a:noFill/>
                </a:ln>
                <a:solidFill>
                  <a:srgbClr val="000000"/>
                </a:solidFill>
                <a:effectLst/>
                <a:latin typeface="+mj-lt"/>
                <a:ea typeface="Times New Roman" pitchFamily="18" charset="0"/>
                <a:cs typeface="Times New Roman" pitchFamily="18" charset="0"/>
              </a:rPr>
              <a:t> </a:t>
            </a:r>
            <a:r>
              <a:rPr kumimoji="0" lang="fr-FR" b="0" i="0" u="none" strike="noStrike" cap="none" normalizeH="0" baseline="0" dirty="0" smtClean="0">
                <a:ln>
                  <a:noFill/>
                </a:ln>
                <a:solidFill>
                  <a:srgbClr val="000000"/>
                </a:solidFill>
                <a:effectLst/>
                <a:latin typeface="+mj-lt"/>
                <a:ea typeface="Times New Roman" pitchFamily="18" charset="0"/>
                <a:cs typeface="Arial" pitchFamily="34" charset="0"/>
              </a:rPr>
              <a:t>béton</a:t>
            </a:r>
            <a:r>
              <a:rPr kumimoji="0" lang="fr-FR" b="0" i="0" u="none" strike="noStrike" cap="none" normalizeH="0" baseline="0" dirty="0" smtClean="0">
                <a:ln>
                  <a:noFill/>
                </a:ln>
                <a:solidFill>
                  <a:srgbClr val="000000"/>
                </a:solidFill>
                <a:effectLst/>
                <a:latin typeface="+mj-lt"/>
                <a:ea typeface="Times New Roman" pitchFamily="18" charset="0"/>
                <a:cs typeface="Times New Roman" pitchFamily="18" charset="0"/>
              </a:rPr>
              <a:t> région2 </a:t>
            </a:r>
            <a:r>
              <a:rPr kumimoji="0" lang="fr-FR" b="0" i="0" u="none" strike="noStrike" cap="none" normalizeH="0" baseline="0" dirty="0" smtClean="0">
                <a:ln>
                  <a:noFill/>
                </a:ln>
                <a:solidFill>
                  <a:srgbClr val="000000"/>
                </a:solidFill>
                <a:effectLst/>
                <a:latin typeface="+mj-lt"/>
                <a:ea typeface="Times New Roman" pitchFamily="18" charset="0"/>
                <a:cs typeface="Arial" pitchFamily="34" charset="0"/>
              </a:rPr>
              <a:t>rest</a:t>
            </a:r>
            <a:r>
              <a:rPr kumimoji="0" lang="fr-FR" b="0" i="0" u="none" strike="noStrike" cap="none" normalizeH="0" baseline="0" dirty="0" smtClean="0">
                <a:ln>
                  <a:noFill/>
                </a:ln>
                <a:solidFill>
                  <a:srgbClr val="000000"/>
                </a:solidFill>
                <a:effectLst/>
                <a:latin typeface="+mj-lt"/>
                <a:ea typeface="Times New Roman" pitchFamily="18" charset="0"/>
                <a:cs typeface="Times New Roman" pitchFamily="18" charset="0"/>
              </a:rPr>
              <a:t>e</a:t>
            </a:r>
            <a:r>
              <a:rPr kumimoji="0" lang="fr-FR" b="0" i="0" u="none" strike="noStrike" cap="none" normalizeH="0" baseline="0" dirty="0" smtClean="0">
                <a:ln>
                  <a:noFill/>
                </a:ln>
                <a:solidFill>
                  <a:srgbClr val="000000"/>
                </a:solidFill>
                <a:effectLst/>
                <a:latin typeface="+mj-lt"/>
                <a:ea typeface="Times New Roman" pitchFamily="18" charset="0"/>
                <a:cs typeface="Arial" pitchFamily="34" charset="0"/>
              </a:rPr>
              <a:t> inférieur à ceux des béton</a:t>
            </a:r>
            <a:r>
              <a:rPr kumimoji="0" lang="fr-FR" b="0" i="0" u="none" strike="noStrike" cap="none" normalizeH="0" baseline="0" dirty="0" smtClean="0">
                <a:ln>
                  <a:noFill/>
                </a:ln>
                <a:solidFill>
                  <a:srgbClr val="000000"/>
                </a:solidFill>
                <a:effectLst/>
                <a:latin typeface="+mj-lt"/>
                <a:ea typeface="Times New Roman" pitchFamily="18" charset="0"/>
                <a:cs typeface="Times New Roman" pitchFamily="18" charset="0"/>
              </a:rPr>
              <a:t>s région1 et</a:t>
            </a:r>
            <a:r>
              <a:rPr kumimoji="0" lang="fr-FR" b="0" i="0" u="none" strike="noStrike" cap="none" normalizeH="0" baseline="0" dirty="0" smtClean="0">
                <a:ln>
                  <a:noFill/>
                </a:ln>
                <a:solidFill>
                  <a:srgbClr val="000000"/>
                </a:solidFill>
                <a:effectLst/>
                <a:latin typeface="+mj-lt"/>
                <a:ea typeface="Times New Roman" pitchFamily="18" charset="0"/>
                <a:cs typeface="Arial" pitchFamily="34" charset="0"/>
              </a:rPr>
              <a:t> </a:t>
            </a:r>
            <a:r>
              <a:rPr kumimoji="0" lang="fr-FR" b="0" i="0" u="none" strike="noStrike" cap="none" normalizeH="0" baseline="0" dirty="0" smtClean="0">
                <a:ln>
                  <a:noFill/>
                </a:ln>
                <a:solidFill>
                  <a:srgbClr val="000000"/>
                </a:solidFill>
                <a:effectLst/>
                <a:latin typeface="+mj-lt"/>
                <a:ea typeface="Times New Roman" pitchFamily="18" charset="0"/>
                <a:cs typeface="Times New Roman" pitchFamily="18" charset="0"/>
              </a:rPr>
              <a:t>région3.</a:t>
            </a:r>
            <a:endParaRPr kumimoji="0" lang="fr-FR" b="0" i="0" u="none" strike="noStrike" cap="none" normalizeH="0" baseline="0" dirty="0" smtClean="0">
              <a:ln>
                <a:noFill/>
              </a:ln>
              <a:solidFill>
                <a:schemeClr val="tx1"/>
              </a:solidFill>
              <a:effectLst/>
              <a:latin typeface="+mj-lt"/>
              <a:cs typeface="Arial" pitchFamily="34" charset="0"/>
            </a:endParaRPr>
          </a:p>
          <a:p>
            <a:pPr marL="0" marR="0" lvl="0" indent="180975" algn="l"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rgbClr val="000000"/>
                </a:solidFill>
                <a:effectLst/>
                <a:latin typeface="+mj-lt"/>
                <a:ea typeface="Times New Roman" pitchFamily="18" charset="0"/>
                <a:cs typeface="Arial" pitchFamily="34" charset="0"/>
              </a:rPr>
              <a:t>La résistance a augmenté entre 7 et 28 jours pour tous les </a:t>
            </a:r>
            <a:r>
              <a:rPr kumimoji="0" lang="fr-FR" b="0" i="0" u="none" strike="noStrike" cap="none" normalizeH="0" baseline="0" dirty="0" smtClean="0">
                <a:ln>
                  <a:noFill/>
                </a:ln>
                <a:solidFill>
                  <a:srgbClr val="000000"/>
                </a:solidFill>
                <a:effectLst/>
                <a:latin typeface="+mj-lt"/>
                <a:ea typeface="Times New Roman" pitchFamily="18" charset="0"/>
                <a:cs typeface="Times New Roman" pitchFamily="18" charset="0"/>
              </a:rPr>
              <a:t>bétons</a:t>
            </a:r>
            <a:r>
              <a:rPr kumimoji="0" lang="fr-FR" b="0" i="0" u="none" strike="noStrike" cap="none" normalizeH="0" baseline="0" dirty="0" smtClean="0">
                <a:ln>
                  <a:noFill/>
                </a:ln>
                <a:solidFill>
                  <a:srgbClr val="000000"/>
                </a:solidFill>
                <a:effectLst/>
                <a:latin typeface="+mj-lt"/>
                <a:ea typeface="Times New Roman" pitchFamily="18" charset="0"/>
                <a:cs typeface="Arial" pitchFamily="34" charset="0"/>
              </a:rPr>
              <a:t>, Il enregistrée une faible augmentation pour le béton de région1.</a:t>
            </a:r>
            <a:endParaRPr kumimoji="0" lang="fr-FR" b="0" i="0" u="none" strike="noStrike" cap="none" normalizeH="0" baseline="0" dirty="0" smtClean="0">
              <a:ln>
                <a:noFill/>
              </a:ln>
              <a:solidFill>
                <a:schemeClr val="tx1"/>
              </a:solidFill>
              <a:effectLst/>
              <a:latin typeface="+mj-lt"/>
              <a:cs typeface="Arial" pitchFamily="34" charset="0"/>
            </a:endParaRPr>
          </a:p>
        </p:txBody>
      </p:sp>
      <p:sp>
        <p:nvSpPr>
          <p:cNvPr id="9" name="Rectangle 2"/>
          <p:cNvSpPr>
            <a:spLocks noChangeArrowheads="1"/>
          </p:cNvSpPr>
          <p:nvPr/>
        </p:nvSpPr>
        <p:spPr bwMode="auto">
          <a:xfrm rot="21140717">
            <a:off x="3559153" y="3464634"/>
            <a:ext cx="4692655" cy="369332"/>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l" defTabSz="914400" rtl="0" eaLnBrk="1" fontAlgn="base" latinLnBrk="0" hangingPunct="1">
              <a:lnSpc>
                <a:spcPct val="100000"/>
              </a:lnSpc>
              <a:spcBef>
                <a:spcPct val="0"/>
              </a:spcBef>
              <a:spcAft>
                <a:spcPct val="0"/>
              </a:spcAft>
              <a:buClrTx/>
              <a:buSzTx/>
              <a:buFontTx/>
              <a:buNone/>
              <a:tabLst/>
            </a:pPr>
            <a:r>
              <a:rPr kumimoji="0" lang="fr-FR" b="0" i="0" u="none" strike="noStrike" cap="none" normalizeH="0" baseline="0" dirty="0" smtClean="0">
                <a:ln>
                  <a:noFill/>
                </a:ln>
                <a:solidFill>
                  <a:srgbClr val="000000"/>
                </a:solidFill>
                <a:effectLst/>
                <a:ea typeface="Times New Roman" pitchFamily="18" charset="0"/>
                <a:cs typeface="Arial" pitchFamily="34" charset="0"/>
              </a:rPr>
              <a:t>La résistance  augmente  avec le temps pour tous les </a:t>
            </a:r>
            <a:r>
              <a:rPr kumimoji="0" lang="fr-FR" b="0" i="0" u="none" strike="noStrike" cap="none" normalizeH="0" baseline="0" dirty="0" smtClean="0">
                <a:ln>
                  <a:noFill/>
                </a:ln>
                <a:solidFill>
                  <a:srgbClr val="000000"/>
                </a:solidFill>
                <a:effectLst/>
                <a:ea typeface="Times New Roman" pitchFamily="18" charset="0"/>
                <a:cs typeface="Times New Roman" pitchFamily="18" charset="0"/>
              </a:rPr>
              <a:t>bétons</a:t>
            </a:r>
            <a:r>
              <a:rPr kumimoji="0" lang="fr-FR" b="0" i="0" u="none" strike="noStrike" cap="none" normalizeH="0" baseline="0" dirty="0" smtClean="0">
                <a:ln>
                  <a:noFill/>
                </a:ln>
                <a:solidFill>
                  <a:srgbClr val="000000"/>
                </a:solidFill>
                <a:effectLst/>
                <a:ea typeface="Times New Roman" pitchFamily="18" charset="0"/>
                <a:cs typeface="Arial" pitchFamily="34" charset="0"/>
              </a:rPr>
              <a:t> </a:t>
            </a:r>
            <a:endParaRPr kumimoji="0" lang="fr-FR" b="0" i="0" u="none" strike="noStrike" cap="none" normalizeH="0" baseline="0" dirty="0" smtClean="0">
              <a:ln>
                <a:noFill/>
              </a:ln>
              <a:solidFill>
                <a:schemeClr val="tx1"/>
              </a:solidFill>
              <a:effectLst/>
              <a:cs typeface="Arial" pitchFamily="34" charset="0"/>
            </a:endParaRPr>
          </a:p>
        </p:txBody>
      </p:sp>
      <p:sp>
        <p:nvSpPr>
          <p:cNvPr id="10" name="Flèche droite 9"/>
          <p:cNvSpPr/>
          <p:nvPr/>
        </p:nvSpPr>
        <p:spPr>
          <a:xfrm rot="21238029">
            <a:off x="5288096" y="3117772"/>
            <a:ext cx="2302526" cy="2203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1" name="Ellipse 10"/>
          <p:cNvSpPr/>
          <p:nvPr/>
        </p:nvSpPr>
        <p:spPr>
          <a:xfrm>
            <a:off x="1571740" y="2849696"/>
            <a:ext cx="550843" cy="98233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2" name="Flèche vers le bas 11"/>
          <p:cNvSpPr/>
          <p:nvPr/>
        </p:nvSpPr>
        <p:spPr>
          <a:xfrm rot="2283803">
            <a:off x="1960385" y="2511586"/>
            <a:ext cx="330506" cy="44786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3" name="Rectangle 12"/>
          <p:cNvSpPr/>
          <p:nvPr/>
        </p:nvSpPr>
        <p:spPr>
          <a:xfrm>
            <a:off x="2049138" y="6223608"/>
            <a:ext cx="6026226" cy="369332"/>
          </a:xfrm>
          <a:prstGeom prst="rect">
            <a:avLst/>
          </a:prstGeom>
        </p:spPr>
        <p:txBody>
          <a:bodyPr wrap="square">
            <a:spAutoFit/>
          </a:bodyPr>
          <a:lstStyle/>
          <a:p>
            <a:r>
              <a:rPr lang="fr-FR" b="1" dirty="0" smtClean="0"/>
              <a:t>L’évolution de la résistance à traction par flexion en fonction du temps</a:t>
            </a:r>
            <a:endParaRPr lang="fr-FR"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 to="" calcmode="lin" valueType="num">
                                      <p:cBhvr>
                                        <p:cTn id="12" dur="1" fill="hold"/>
                                        <p:tgtEl>
                                          <p:spTgt spid="13"/>
                                        </p:tgtEl>
                                        <p:attrNameLst>
                                          <p:attrName/>
                                        </p:attrNameLst>
                                      </p:cBhvr>
                                    </p:anim>
                                  </p:childTnLst>
                                </p:cTn>
                              </p:par>
                              <p:par>
                                <p:cTn id="13" presetID="22" presetClass="entr" presetSubtype="4" fill="hold" grpId="0" nodeType="withEffect">
                                  <p:stCondLst>
                                    <p:cond delay="0"/>
                                  </p:stCondLst>
                                  <p:childTnLst>
                                    <p:set>
                                      <p:cBhvr>
                                        <p:cTn id="14"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down)">
                                      <p:cBhvr>
                                        <p:cTn id="15" dur="500"/>
                                        <p:tgtEl>
                                          <p:spTgt spid="6">
                                            <p:graphicEl>
                                              <a:chart seriesIdx="-3" categoryIdx="-3" bldStep="gridLegend"/>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down)">
                                      <p:cBhvr>
                                        <p:cTn id="20" dur="500"/>
                                        <p:tgtEl>
                                          <p:spTgt spid="6">
                                            <p:graphicEl>
                                              <a:chart seriesIdx="-4" categoryIdx="0" bldStep="category"/>
                                            </p:graphicEl>
                                          </p:spTgt>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down)">
                                      <p:cBhvr>
                                        <p:cTn id="23" dur="500"/>
                                        <p:tgtEl>
                                          <p:spTgt spid="6">
                                            <p:graphicEl>
                                              <a:chart seriesIdx="-4" categoryIdx="1" bldStep="category"/>
                                            </p:graphicEl>
                                          </p:spTgt>
                                        </p:tgtEl>
                                      </p:cBhvr>
                                    </p:animEffect>
                                  </p:childTnLst>
                                </p:cTn>
                              </p:par>
                              <p:par>
                                <p:cTn id="24" presetID="24"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 to="" calcmode="lin" valueType="num">
                                      <p:cBhvr>
                                        <p:cTn id="26" dur="1" fill="hold"/>
                                        <p:tgtEl>
                                          <p:spTgt spid="11"/>
                                        </p:tgtEl>
                                        <p:attrNameLst>
                                          <p:attrName/>
                                        </p:attrNameLst>
                                      </p:cBhvr>
                                    </p:anim>
                                  </p:childTnLst>
                                </p:cTn>
                              </p:par>
                              <p:par>
                                <p:cTn id="27" presetID="24"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to="" calcmode="lin" valueType="num">
                                      <p:cBhvr>
                                        <p:cTn id="29" dur="1" fill="hold"/>
                                        <p:tgtEl>
                                          <p:spTgt spid="12"/>
                                        </p:tgtEl>
                                        <p:attrNameLst>
                                          <p:attrName/>
                                        </p:attrNameLst>
                                      </p:cBhvr>
                                    </p:anim>
                                  </p:childTnLst>
                                </p:cTn>
                              </p:par>
                              <p:par>
                                <p:cTn id="30" presetID="24" presetClass="entr" presetSubtype="0" fill="hold" grpId="0" nodeType="withEffect">
                                  <p:stCondLst>
                                    <p:cond delay="0"/>
                                  </p:stCondLst>
                                  <p:childTnLst>
                                    <p:set>
                                      <p:cBhvr>
                                        <p:cTn id="31" dur="1" fill="hold">
                                          <p:stCondLst>
                                            <p:cond delay="0"/>
                                          </p:stCondLst>
                                        </p:cTn>
                                        <p:tgtEl>
                                          <p:spTgt spid="81921"/>
                                        </p:tgtEl>
                                        <p:attrNameLst>
                                          <p:attrName>style.visibility</p:attrName>
                                        </p:attrNameLst>
                                      </p:cBhvr>
                                      <p:to>
                                        <p:strVal val="visible"/>
                                      </p:to>
                                    </p:set>
                                    <p:anim to="" calcmode="lin" valueType="num">
                                      <p:cBhvr>
                                        <p:cTn id="32" dur="1" fill="hold"/>
                                        <p:tgtEl>
                                          <p:spTgt spid="81921"/>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4" presetClass="exit" presetSubtype="16" fill="hold" nodeType="clickEffect">
                                  <p:stCondLst>
                                    <p:cond delay="0"/>
                                  </p:stCondLst>
                                  <p:childTnLst>
                                    <p:animEffect transition="out" filter="box(in)">
                                      <p:cBhvr>
                                        <p:cTn id="36" dur="500"/>
                                        <p:tgtEl>
                                          <p:spTgt spid="12"/>
                                        </p:tgtEl>
                                      </p:cBhvr>
                                    </p:animEffect>
                                    <p:set>
                                      <p:cBhvr>
                                        <p:cTn id="37" dur="1" fill="hold">
                                          <p:stCondLst>
                                            <p:cond delay="499"/>
                                          </p:stCondLst>
                                        </p:cTn>
                                        <p:tgtEl>
                                          <p:spTgt spid="12"/>
                                        </p:tgtEl>
                                        <p:attrNameLst>
                                          <p:attrName>style.visibility</p:attrName>
                                        </p:attrNameLst>
                                      </p:cBhvr>
                                      <p:to>
                                        <p:strVal val="hidden"/>
                                      </p:to>
                                    </p:set>
                                  </p:childTnLst>
                                </p:cTn>
                              </p:par>
                              <p:par>
                                <p:cTn id="38" presetID="4" presetClass="exit" presetSubtype="16" fill="hold" nodeType="withEffect">
                                  <p:stCondLst>
                                    <p:cond delay="0"/>
                                  </p:stCondLst>
                                  <p:childTnLst>
                                    <p:animEffect transition="out" filter="box(in)">
                                      <p:cBhvr>
                                        <p:cTn id="39" dur="500"/>
                                        <p:tgtEl>
                                          <p:spTgt spid="11"/>
                                        </p:tgtEl>
                                      </p:cBhvr>
                                    </p:animEffect>
                                    <p:set>
                                      <p:cBhvr>
                                        <p:cTn id="40" dur="1" fill="hold">
                                          <p:stCondLst>
                                            <p:cond delay="499"/>
                                          </p:stCondLst>
                                        </p:cTn>
                                        <p:tgtEl>
                                          <p:spTgt spid="11"/>
                                        </p:tgtEl>
                                        <p:attrNameLst>
                                          <p:attrName>style.visibility</p:attrName>
                                        </p:attrNameLst>
                                      </p:cBhvr>
                                      <p:to>
                                        <p:strVal val="hidden"/>
                                      </p:to>
                                    </p:set>
                                  </p:childTnLst>
                                </p:cTn>
                              </p:par>
                              <p:par>
                                <p:cTn id="41" presetID="4" presetClass="exit" presetSubtype="16" fill="hold" nodeType="withEffect">
                                  <p:stCondLst>
                                    <p:cond delay="0"/>
                                  </p:stCondLst>
                                  <p:childTnLst>
                                    <p:animEffect transition="out" filter="box(in)">
                                      <p:cBhvr>
                                        <p:cTn id="42" dur="500"/>
                                        <p:tgtEl>
                                          <p:spTgt spid="81921"/>
                                        </p:tgtEl>
                                      </p:cBhvr>
                                    </p:animEffect>
                                    <p:set>
                                      <p:cBhvr>
                                        <p:cTn id="43" dur="1" fill="hold">
                                          <p:stCondLst>
                                            <p:cond delay="499"/>
                                          </p:stCondLst>
                                        </p:cTn>
                                        <p:tgtEl>
                                          <p:spTgt spid="81921"/>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down)">
                                      <p:cBhvr>
                                        <p:cTn id="48" dur="500"/>
                                        <p:tgtEl>
                                          <p:spTgt spid="6">
                                            <p:graphicEl>
                                              <a:chart seriesIdx="-4" categoryIdx="2" bldStep="category"/>
                                            </p:graphicEl>
                                          </p:spTgt>
                                        </p:tgtEl>
                                      </p:cBhvr>
                                    </p:animEffect>
                                  </p:childTnLst>
                                </p:cTn>
                              </p:par>
                            </p:childTnLst>
                          </p:cTn>
                        </p:par>
                      </p:childTnLst>
                    </p:cTn>
                  </p:par>
                  <p:par>
                    <p:cTn id="49" fill="hold">
                      <p:stCondLst>
                        <p:cond delay="indefinite"/>
                      </p:stCondLst>
                      <p:childTnLst>
                        <p:par>
                          <p:cTn id="50" fill="hold">
                            <p:stCondLst>
                              <p:cond delay="0"/>
                            </p:stCondLst>
                            <p:childTnLst>
                              <p:par>
                                <p:cTn id="51" presetID="24" presetClass="entr" presetSubtype="0" fill="hold" nodeType="clickEffect">
                                  <p:stCondLst>
                                    <p:cond delay="0"/>
                                  </p:stCondLst>
                                  <p:childTnLst>
                                    <p:set>
                                      <p:cBhvr>
                                        <p:cTn id="52" dur="1" fill="hold">
                                          <p:stCondLst>
                                            <p:cond delay="0"/>
                                          </p:stCondLst>
                                        </p:cTn>
                                        <p:tgtEl>
                                          <p:spTgt spid="7"/>
                                        </p:tgtEl>
                                        <p:attrNameLst>
                                          <p:attrName>style.visibility</p:attrName>
                                        </p:attrNameLst>
                                      </p:cBhvr>
                                      <p:to>
                                        <p:strVal val="visible"/>
                                      </p:to>
                                    </p:set>
                                    <p:anim to="" calcmode="lin" valueType="num">
                                      <p:cBhvr>
                                        <p:cTn id="53" dur="1" fill="hold"/>
                                        <p:tgtEl>
                                          <p:spTgt spid="7"/>
                                        </p:tgtEl>
                                        <p:attrNameLst>
                                          <p:attrName/>
                                        </p:attrNameLst>
                                      </p:cBhvr>
                                    </p:anim>
                                  </p:childTnLst>
                                </p:cTn>
                              </p:par>
                              <p:par>
                                <p:cTn id="54" presetID="24" presetClass="entr" presetSubtype="0" fill="hold" nodeType="withEffect">
                                  <p:stCondLst>
                                    <p:cond delay="0"/>
                                  </p:stCondLst>
                                  <p:childTnLst>
                                    <p:set>
                                      <p:cBhvr>
                                        <p:cTn id="55" dur="1" fill="hold">
                                          <p:stCondLst>
                                            <p:cond delay="0"/>
                                          </p:stCondLst>
                                        </p:cTn>
                                        <p:tgtEl>
                                          <p:spTgt spid="8"/>
                                        </p:tgtEl>
                                        <p:attrNameLst>
                                          <p:attrName>style.visibility</p:attrName>
                                        </p:attrNameLst>
                                      </p:cBhvr>
                                      <p:to>
                                        <p:strVal val="visible"/>
                                      </p:to>
                                    </p:set>
                                    <p:anim to="" calcmode="lin" valueType="num">
                                      <p:cBhvr>
                                        <p:cTn id="56" dur="1" fill="hold"/>
                                        <p:tgtEl>
                                          <p:spTgt spid="8"/>
                                        </p:tgtEl>
                                        <p:attrNameLst>
                                          <p:attrName/>
                                        </p:attrNameLst>
                                      </p:cBhvr>
                                    </p:anim>
                                  </p:childTnLst>
                                </p:cTn>
                              </p:par>
                              <p:par>
                                <p:cTn id="57" presetID="24" presetClass="entr" presetSubtype="0" fill="hold" nodeType="withEffect">
                                  <p:stCondLst>
                                    <p:cond delay="0"/>
                                  </p:stCondLst>
                                  <p:childTnLst>
                                    <p:set>
                                      <p:cBhvr>
                                        <p:cTn id="58" dur="1" fill="hold">
                                          <p:stCondLst>
                                            <p:cond delay="0"/>
                                          </p:stCondLst>
                                        </p:cTn>
                                        <p:tgtEl>
                                          <p:spTgt spid="81922"/>
                                        </p:tgtEl>
                                        <p:attrNameLst>
                                          <p:attrName>style.visibility</p:attrName>
                                        </p:attrNameLst>
                                      </p:cBhvr>
                                      <p:to>
                                        <p:strVal val="visible"/>
                                      </p:to>
                                    </p:set>
                                    <p:anim to="" calcmode="lin" valueType="num">
                                      <p:cBhvr>
                                        <p:cTn id="59" dur="1" fill="hold"/>
                                        <p:tgtEl>
                                          <p:spTgt spid="81922"/>
                                        </p:tgtEl>
                                        <p:attrNameLst>
                                          <p:attrName/>
                                        </p:attrNameLst>
                                      </p:cBhvr>
                                    </p:anim>
                                  </p:childTnLst>
                                </p:cTn>
                              </p:par>
                            </p:childTnLst>
                          </p:cTn>
                        </p:par>
                      </p:childTnLst>
                    </p:cTn>
                  </p:par>
                  <p:par>
                    <p:cTn id="60" fill="hold">
                      <p:stCondLst>
                        <p:cond delay="indefinite"/>
                      </p:stCondLst>
                      <p:childTnLst>
                        <p:par>
                          <p:cTn id="61" fill="hold">
                            <p:stCondLst>
                              <p:cond delay="0"/>
                            </p:stCondLst>
                            <p:childTnLst>
                              <p:par>
                                <p:cTn id="62" presetID="8" presetClass="exit" presetSubtype="16" fill="hold" grpId="1" nodeType="clickEffect">
                                  <p:stCondLst>
                                    <p:cond delay="0"/>
                                  </p:stCondLst>
                                  <p:childTnLst>
                                    <p:animEffect transition="out" filter="diamond(in)">
                                      <p:cBhvr>
                                        <p:cTn id="63" dur="500"/>
                                        <p:tgtEl>
                                          <p:spTgt spid="81922"/>
                                        </p:tgtEl>
                                      </p:cBhvr>
                                    </p:animEffect>
                                    <p:set>
                                      <p:cBhvr>
                                        <p:cTn id="64" dur="1" fill="hold">
                                          <p:stCondLst>
                                            <p:cond delay="499"/>
                                          </p:stCondLst>
                                        </p:cTn>
                                        <p:tgtEl>
                                          <p:spTgt spid="81922"/>
                                        </p:tgtEl>
                                        <p:attrNameLst>
                                          <p:attrName>style.visibility</p:attrName>
                                        </p:attrNameLst>
                                      </p:cBhvr>
                                      <p:to>
                                        <p:strVal val="hidden"/>
                                      </p:to>
                                    </p:set>
                                  </p:childTnLst>
                                </p:cTn>
                              </p:par>
                              <p:par>
                                <p:cTn id="65" presetID="4" presetClass="exit" presetSubtype="16" fill="hold" grpId="1" nodeType="withEffect">
                                  <p:stCondLst>
                                    <p:cond delay="0"/>
                                  </p:stCondLst>
                                  <p:childTnLst>
                                    <p:animEffect transition="out" filter="box(in)">
                                      <p:cBhvr>
                                        <p:cTn id="66" dur="500"/>
                                        <p:tgtEl>
                                          <p:spTgt spid="8"/>
                                        </p:tgtEl>
                                      </p:cBhvr>
                                    </p:animEffect>
                                    <p:set>
                                      <p:cBhvr>
                                        <p:cTn id="67" dur="1" fill="hold">
                                          <p:stCondLst>
                                            <p:cond delay="499"/>
                                          </p:stCondLst>
                                        </p:cTn>
                                        <p:tgtEl>
                                          <p:spTgt spid="8"/>
                                        </p:tgtEl>
                                        <p:attrNameLst>
                                          <p:attrName>style.visibility</p:attrName>
                                        </p:attrNameLst>
                                      </p:cBhvr>
                                      <p:to>
                                        <p:strVal val="hidden"/>
                                      </p:to>
                                    </p:set>
                                  </p:childTnLst>
                                </p:cTn>
                              </p:par>
                              <p:par>
                                <p:cTn id="68" presetID="4" presetClass="exit" presetSubtype="16" fill="hold" grpId="1" nodeType="withEffect">
                                  <p:stCondLst>
                                    <p:cond delay="0"/>
                                  </p:stCondLst>
                                  <p:childTnLst>
                                    <p:animEffect transition="out" filter="box(in)">
                                      <p:cBhvr>
                                        <p:cTn id="69" dur="500"/>
                                        <p:tgtEl>
                                          <p:spTgt spid="7"/>
                                        </p:tgtEl>
                                      </p:cBhvr>
                                    </p:animEffect>
                                    <p:set>
                                      <p:cBhvr>
                                        <p:cTn id="70" dur="1" fill="hold">
                                          <p:stCondLst>
                                            <p:cond delay="499"/>
                                          </p:stCondLst>
                                        </p:cTn>
                                        <p:tgtEl>
                                          <p:spTgt spid="7"/>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22" presetClass="entr" presetSubtype="4" fill="hold" grpId="0" nodeType="clickEffect">
                                  <p:stCondLst>
                                    <p:cond delay="0"/>
                                  </p:stCondLst>
                                  <p:childTnLst>
                                    <p:set>
                                      <p:cBhvr>
                                        <p:cTn id="74"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down)">
                                      <p:cBhvr>
                                        <p:cTn id="75" dur="500"/>
                                        <p:tgtEl>
                                          <p:spTgt spid="6">
                                            <p:graphicEl>
                                              <a:chart seriesIdx="-4" categoryIdx="3" bldStep="category"/>
                                            </p:graphicEl>
                                          </p:spTgt>
                                        </p:tgtEl>
                                      </p:cBhvr>
                                    </p:animEffect>
                                  </p:childTnLst>
                                </p:cTn>
                              </p:par>
                            </p:childTnLst>
                          </p:cTn>
                        </p:par>
                      </p:childTnLst>
                    </p:cTn>
                  </p:par>
                  <p:par>
                    <p:cTn id="76" fill="hold">
                      <p:stCondLst>
                        <p:cond delay="indefinite"/>
                      </p:stCondLst>
                      <p:childTnLst>
                        <p:par>
                          <p:cTn id="77" fill="hold">
                            <p:stCondLst>
                              <p:cond delay="0"/>
                            </p:stCondLst>
                            <p:childTnLst>
                              <p:par>
                                <p:cTn id="78" presetID="24" presetClass="entr" presetSubtype="0" fill="hold" grpId="0" nodeType="clickEffect">
                                  <p:stCondLst>
                                    <p:cond delay="0"/>
                                  </p:stCondLst>
                                  <p:childTnLst>
                                    <p:set>
                                      <p:cBhvr>
                                        <p:cTn id="79" dur="1" fill="hold">
                                          <p:stCondLst>
                                            <p:cond delay="0"/>
                                          </p:stCondLst>
                                        </p:cTn>
                                        <p:tgtEl>
                                          <p:spTgt spid="10"/>
                                        </p:tgtEl>
                                        <p:attrNameLst>
                                          <p:attrName>style.visibility</p:attrName>
                                        </p:attrNameLst>
                                      </p:cBhvr>
                                      <p:to>
                                        <p:strVal val="visible"/>
                                      </p:to>
                                    </p:set>
                                    <p:anim to="" calcmode="lin" valueType="num">
                                      <p:cBhvr>
                                        <p:cTn id="80" dur="1" fill="hold"/>
                                        <p:tgtEl>
                                          <p:spTgt spid="10"/>
                                        </p:tgtEl>
                                        <p:attrNameLst>
                                          <p:attrName/>
                                        </p:attrNameLst>
                                      </p:cBhvr>
                                    </p:anim>
                                  </p:childTnLst>
                                </p:cTn>
                              </p:par>
                              <p:par>
                                <p:cTn id="81" presetID="24" presetClass="entr" presetSubtype="0" fill="hold" grpId="0" nodeType="withEffect">
                                  <p:stCondLst>
                                    <p:cond delay="0"/>
                                  </p:stCondLst>
                                  <p:childTnLst>
                                    <p:set>
                                      <p:cBhvr>
                                        <p:cTn id="82" dur="1" fill="hold">
                                          <p:stCondLst>
                                            <p:cond delay="0"/>
                                          </p:stCondLst>
                                        </p:cTn>
                                        <p:tgtEl>
                                          <p:spTgt spid="9"/>
                                        </p:tgtEl>
                                        <p:attrNameLst>
                                          <p:attrName>style.visibility</p:attrName>
                                        </p:attrNameLst>
                                      </p:cBhvr>
                                      <p:to>
                                        <p:strVal val="visible"/>
                                      </p:to>
                                    </p:set>
                                    <p:anim to="" calcmode="lin" valueType="num">
                                      <p:cBhvr>
                                        <p:cTn id="83" dur="1" fill="hold"/>
                                        <p:tgtEl>
                                          <p:spTgt spid="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Graphic spid="6" grpId="0" uiExpand="1">
        <p:bldSub>
          <a:bldChart bld="category"/>
        </p:bldSub>
      </p:bldGraphic>
      <p:bldP spid="81921" grpId="0" animBg="1"/>
      <p:bldP spid="7" grpId="1" animBg="1"/>
      <p:bldP spid="8" grpId="1" animBg="1"/>
      <p:bldP spid="81922" grpId="1"/>
      <p:bldP spid="9" grpId="0" animBg="1"/>
      <p:bldP spid="10" grpId="0" animBg="1"/>
      <p:bldP spid="12" grpId="0" animBg="1"/>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2" name="Rectangle à coins arrondis 41"/>
          <p:cNvSpPr/>
          <p:nvPr/>
        </p:nvSpPr>
        <p:spPr>
          <a:xfrm>
            <a:off x="2771685" y="-29529"/>
            <a:ext cx="4188006" cy="562356"/>
          </a:xfrm>
          <a:prstGeom prst="roundRect">
            <a:avLst/>
          </a:prstGeom>
          <a:blipFill>
            <a:blip r:embed="rId4"/>
            <a:tile tx="0" ty="0" sx="100000" sy="100000" flip="none" algn="tl"/>
          </a:blipFill>
        </p:spPr>
        <p:style>
          <a:lnRef idx="0">
            <a:schemeClr val="accent3"/>
          </a:lnRef>
          <a:fillRef idx="1002">
            <a:schemeClr val="dk2"/>
          </a:fillRef>
          <a:effectRef idx="3">
            <a:schemeClr val="accent3"/>
          </a:effectRef>
          <a:fontRef idx="minor">
            <a:schemeClr val="lt1"/>
          </a:fontRef>
        </p:style>
        <p:txBody>
          <a:bodyPr rtlCol="0" anchor="ctr"/>
          <a:lstStyle/>
          <a:p>
            <a:pPr algn="ctr"/>
            <a:endParaRPr lang="fr-FR" dirty="0">
              <a:solidFill>
                <a:prstClr val="white"/>
              </a:solidFill>
              <a:latin typeface="Times New Roman" pitchFamily="18" charset="0"/>
              <a:cs typeface="Times New Roman" pitchFamily="18" charset="0"/>
            </a:endParaRPr>
          </a:p>
        </p:txBody>
      </p:sp>
      <p:sp>
        <p:nvSpPr>
          <p:cNvPr id="43" name="Arc 42"/>
          <p:cNvSpPr/>
          <p:nvPr/>
        </p:nvSpPr>
        <p:spPr>
          <a:xfrm>
            <a:off x="-3429000" y="0"/>
            <a:ext cx="6858000" cy="6858000"/>
          </a:xfrm>
          <a:prstGeom prst="arc">
            <a:avLst>
              <a:gd name="adj1" fmla="val 16200000"/>
              <a:gd name="adj2" fmla="val 5370932"/>
            </a:avLst>
          </a:prstGeom>
          <a:solidFill>
            <a:schemeClr val="bg1"/>
          </a:solidFill>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solidFill>
                <a:prstClr val="black"/>
              </a:solidFill>
              <a:latin typeface="Times New Roman" pitchFamily="18" charset="0"/>
              <a:cs typeface="Times New Roman" pitchFamily="18" charset="0"/>
            </a:endParaRPr>
          </a:p>
        </p:txBody>
      </p:sp>
      <p:sp>
        <p:nvSpPr>
          <p:cNvPr id="44" name="Oval 14"/>
          <p:cNvSpPr/>
          <p:nvPr/>
        </p:nvSpPr>
        <p:spPr>
          <a:xfrm>
            <a:off x="2051720" y="692696"/>
            <a:ext cx="311727" cy="311727"/>
          </a:xfrm>
          <a:prstGeom prst="ellipse">
            <a:avLst/>
          </a:prstGeom>
          <a:ln/>
          <a:effectLst>
            <a:innerShdw blurRad="63500" dist="50800" dir="8100000">
              <a:prstClr val="black">
                <a:alpha val="50000"/>
              </a:prstClr>
            </a:innerShdw>
            <a:softEdge rad="12700"/>
          </a:effectLst>
          <a:scene3d>
            <a:camera prst="orthographicFront">
              <a:rot lat="0" lon="0" rev="0"/>
            </a:camera>
            <a:lightRig rig="threePt" dir="t">
              <a:rot lat="0" lon="0" rev="1200000"/>
            </a:lightRig>
          </a:scene3d>
          <a:sp3d>
            <a:bevelT w="63500" h="25400" prst="angle"/>
          </a:sp3d>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dirty="0">
              <a:solidFill>
                <a:prstClr val="white"/>
              </a:solidFill>
              <a:latin typeface="Times New Roman" pitchFamily="18" charset="0"/>
              <a:cs typeface="Times New Roman" pitchFamily="18" charset="0"/>
            </a:endParaRPr>
          </a:p>
        </p:txBody>
      </p:sp>
      <p:sp>
        <p:nvSpPr>
          <p:cNvPr id="45" name="Oval 16"/>
          <p:cNvSpPr/>
          <p:nvPr/>
        </p:nvSpPr>
        <p:spPr>
          <a:xfrm>
            <a:off x="3074661" y="2370185"/>
            <a:ext cx="311727" cy="311727"/>
          </a:xfrm>
          <a:prstGeom prst="ellipse">
            <a:avLst/>
          </a:prstGeom>
          <a:ln/>
          <a:effectLst>
            <a:innerShdw blurRad="63500" dist="50800" dir="8100000">
              <a:prstClr val="black">
                <a:alpha val="50000"/>
              </a:prstClr>
            </a:innerShdw>
            <a:softEdge rad="12700"/>
          </a:effectLst>
          <a:scene3d>
            <a:camera prst="orthographicFront">
              <a:rot lat="0" lon="0" rev="0"/>
            </a:camera>
            <a:lightRig rig="threePt" dir="t">
              <a:rot lat="0" lon="0" rev="1200000"/>
            </a:lightRig>
          </a:scene3d>
          <a:sp3d>
            <a:bevelT w="63500" h="25400" prst="angle"/>
          </a:sp3d>
        </p:spPr>
        <p:style>
          <a:lnRef idx="0">
            <a:schemeClr val="accent5"/>
          </a:lnRef>
          <a:fillRef idx="3">
            <a:schemeClr val="accent5"/>
          </a:fillRef>
          <a:effectRef idx="3">
            <a:schemeClr val="accent5"/>
          </a:effectRef>
          <a:fontRef idx="minor">
            <a:schemeClr val="lt1"/>
          </a:fontRef>
        </p:style>
        <p:txBody>
          <a:bodyPr anchor="ctr"/>
          <a:lstStyle/>
          <a:p>
            <a:pPr algn="ctr">
              <a:defRPr/>
            </a:pPr>
            <a:endParaRPr lang="en-US" dirty="0">
              <a:solidFill>
                <a:prstClr val="white"/>
              </a:solidFill>
              <a:latin typeface="Times New Roman" pitchFamily="18" charset="0"/>
              <a:cs typeface="Times New Roman" pitchFamily="18" charset="0"/>
            </a:endParaRPr>
          </a:p>
        </p:txBody>
      </p:sp>
      <p:sp>
        <p:nvSpPr>
          <p:cNvPr id="46" name="Oval 17"/>
          <p:cNvSpPr/>
          <p:nvPr/>
        </p:nvSpPr>
        <p:spPr>
          <a:xfrm>
            <a:off x="3176661" y="3304220"/>
            <a:ext cx="311727" cy="311727"/>
          </a:xfrm>
          <a:prstGeom prst="ellipse">
            <a:avLst/>
          </a:prstGeom>
          <a:ln/>
          <a:effectLst>
            <a:innerShdw blurRad="63500" dist="50800" dir="8100000">
              <a:prstClr val="black">
                <a:alpha val="50000"/>
              </a:prstClr>
            </a:innerShdw>
            <a:softEdge rad="12700"/>
          </a:effectLst>
          <a:scene3d>
            <a:camera prst="orthographicFront">
              <a:rot lat="0" lon="0" rev="0"/>
            </a:camera>
            <a:lightRig rig="threePt" dir="t">
              <a:rot lat="0" lon="0" rev="1200000"/>
            </a:lightRig>
          </a:scene3d>
          <a:sp3d>
            <a:bevelT w="63500" h="25400" prst="angle"/>
          </a:sp3d>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n-US" dirty="0">
              <a:solidFill>
                <a:prstClr val="white"/>
              </a:solidFill>
              <a:latin typeface="Times New Roman" pitchFamily="18" charset="0"/>
              <a:cs typeface="Times New Roman" pitchFamily="18" charset="0"/>
            </a:endParaRPr>
          </a:p>
        </p:txBody>
      </p:sp>
      <p:sp>
        <p:nvSpPr>
          <p:cNvPr id="47" name="ZoneTexte 46"/>
          <p:cNvSpPr txBox="1"/>
          <p:nvPr/>
        </p:nvSpPr>
        <p:spPr>
          <a:xfrm>
            <a:off x="2692210" y="784760"/>
            <a:ext cx="4935480" cy="523220"/>
          </a:xfrm>
          <a:prstGeom prst="rect">
            <a:avLst/>
          </a:prstGeom>
          <a:gradFill flip="none" rotWithShape="1">
            <a:gsLst>
              <a:gs pos="0">
                <a:schemeClr val="accent6">
                  <a:tint val="50000"/>
                  <a:satMod val="300000"/>
                </a:schemeClr>
              </a:gs>
              <a:gs pos="35000">
                <a:schemeClr val="accent6">
                  <a:tint val="37000"/>
                  <a:satMod val="300000"/>
                </a:schemeClr>
              </a:gs>
              <a:gs pos="100000">
                <a:schemeClr val="accent6">
                  <a:tint val="15000"/>
                  <a:satMod val="350000"/>
                </a:schemeClr>
              </a:gs>
            </a:gsLst>
            <a:path path="circle">
              <a:fillToRect t="100000" r="100000"/>
            </a:path>
            <a:tileRect l="-100000" b="-100000"/>
          </a:gradFill>
          <a:ln>
            <a:noFill/>
          </a:ln>
        </p:spPr>
        <p:style>
          <a:lnRef idx="1">
            <a:schemeClr val="accent6"/>
          </a:lnRef>
          <a:fillRef idx="2">
            <a:schemeClr val="accent6"/>
          </a:fillRef>
          <a:effectRef idx="1">
            <a:schemeClr val="accent6"/>
          </a:effectRef>
          <a:fontRef idx="minor">
            <a:schemeClr val="dk1"/>
          </a:fontRef>
        </p:style>
        <p:txBody>
          <a:bodyPr wrap="square" rtlCol="1">
            <a:spAutoFit/>
          </a:bodyPr>
          <a:lstStyle/>
          <a:p>
            <a:r>
              <a:rPr lang="fr-FR" sz="2800" b="1" i="1" dirty="0" smtClean="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reflection blurRad="6350" stA="55000" endA="300" endPos="45500" dir="5400000" sy="-100000" algn="bl" rotWithShape="0"/>
                </a:effectLst>
                <a:latin typeface="Times New Roman" pitchFamily="18" charset="0"/>
                <a:cs typeface="Times New Roman" pitchFamily="18" charset="0"/>
              </a:rPr>
              <a:t>PROBLEMATIQUE</a:t>
            </a:r>
            <a:r>
              <a:rPr lang="fr-FR" sz="2800" b="1" dirty="0" smtClean="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reflection blurRad="6350" stA="55000" endA="300" endPos="45500" dir="5400000" sy="-100000" algn="bl" rotWithShape="0"/>
                </a:effectLst>
                <a:latin typeface="Times New Roman" pitchFamily="18" charset="0"/>
                <a:cs typeface="Times New Roman" pitchFamily="18" charset="0"/>
              </a:rPr>
              <a:t> </a:t>
            </a:r>
            <a:endParaRPr lang="fr-FR" sz="2800" b="1" dirty="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reflection blurRad="6350" stA="55000" endA="300" endPos="45500" dir="5400000" sy="-100000" algn="bl" rotWithShape="0"/>
              </a:effectLst>
              <a:latin typeface="Times New Roman" pitchFamily="18" charset="0"/>
              <a:cs typeface="Times New Roman" pitchFamily="18" charset="0"/>
            </a:endParaRPr>
          </a:p>
        </p:txBody>
      </p:sp>
      <p:sp>
        <p:nvSpPr>
          <p:cNvPr id="49" name="Oval 15"/>
          <p:cNvSpPr/>
          <p:nvPr/>
        </p:nvSpPr>
        <p:spPr>
          <a:xfrm>
            <a:off x="2873842" y="1576605"/>
            <a:ext cx="311727" cy="311727"/>
          </a:xfrm>
          <a:prstGeom prst="ellipse">
            <a:avLst/>
          </a:prstGeom>
          <a:ln/>
          <a:effectLst>
            <a:innerShdw blurRad="63500" dist="50800" dir="8100000">
              <a:prstClr val="black">
                <a:alpha val="50000"/>
              </a:prstClr>
            </a:innerShdw>
            <a:softEdge rad="12700"/>
          </a:effectLst>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en-US" dirty="0">
              <a:solidFill>
                <a:prstClr val="white"/>
              </a:solidFill>
              <a:latin typeface="Times New Roman" pitchFamily="18" charset="0"/>
              <a:cs typeface="Times New Roman" pitchFamily="18" charset="0"/>
            </a:endParaRPr>
          </a:p>
        </p:txBody>
      </p:sp>
      <p:sp>
        <p:nvSpPr>
          <p:cNvPr id="50" name="ZoneTexte 49"/>
          <p:cNvSpPr txBox="1"/>
          <p:nvPr/>
        </p:nvSpPr>
        <p:spPr>
          <a:xfrm>
            <a:off x="3280184" y="1548469"/>
            <a:ext cx="5376288" cy="461665"/>
          </a:xfrm>
          <a:prstGeom prst="rect">
            <a:avLst/>
          </a:prstGeom>
          <a:solidFill>
            <a:schemeClr val="bg1"/>
          </a:solidFill>
          <a:ln>
            <a:noFill/>
          </a:ln>
        </p:spPr>
        <p:style>
          <a:lnRef idx="1">
            <a:schemeClr val="accent3"/>
          </a:lnRef>
          <a:fillRef idx="2">
            <a:schemeClr val="accent3"/>
          </a:fillRef>
          <a:effectRef idx="1">
            <a:schemeClr val="accent3"/>
          </a:effectRef>
          <a:fontRef idx="minor">
            <a:schemeClr val="dk1"/>
          </a:fontRef>
        </p:style>
        <p:txBody>
          <a:bodyPr wrap="square" rtlCol="1">
            <a:spAutoFit/>
          </a:bodyPr>
          <a:lstStyle/>
          <a:p>
            <a:pPr>
              <a:defRPr/>
            </a:pPr>
            <a:r>
              <a:rPr lang="fr-FR" sz="2400" b="1" dirty="0" smtClean="0">
                <a:solidFill>
                  <a:schemeClr val="tx1"/>
                </a:solidFill>
                <a:effectLst>
                  <a:reflection blurRad="6350" stA="55000" endA="300" endPos="45500" dir="5400000" sy="-100000" algn="bl" rotWithShape="0"/>
                </a:effectLst>
                <a:latin typeface="Times New Roman" pitchFamily="18" charset="0"/>
                <a:cs typeface="Times New Roman" pitchFamily="18" charset="0"/>
              </a:rPr>
              <a:t>Partie I</a:t>
            </a:r>
            <a:r>
              <a:rPr lang="fr-FR" sz="2400" dirty="0" smtClean="0">
                <a:solidFill>
                  <a:schemeClr val="tx1"/>
                </a:solidFill>
                <a:latin typeface="Times New Roman" pitchFamily="18" charset="0"/>
                <a:ea typeface="Adobe Fan Heiti Std B" pitchFamily="34" charset="-128"/>
                <a:cs typeface="Times New Roman" pitchFamily="18" charset="0"/>
              </a:rPr>
              <a:t>:</a:t>
            </a:r>
            <a:r>
              <a:rPr lang="fr-FR" sz="2400" dirty="0" smtClean="0">
                <a:ln>
                  <a:solidFill>
                    <a:schemeClr val="tx1"/>
                  </a:solidFill>
                </a:ln>
                <a:solidFill>
                  <a:srgbClr val="262626"/>
                </a:solidFill>
                <a:latin typeface="Times New Roman" pitchFamily="18" charset="0"/>
                <a:ea typeface="Adobe Fan Heiti Std B" pitchFamily="34" charset="-128"/>
                <a:cs typeface="Times New Roman" pitchFamily="18" charset="0"/>
              </a:rPr>
              <a:t> </a:t>
            </a:r>
            <a:r>
              <a:rPr lang="fr-FR" sz="2400" i="1" dirty="0" smtClean="0">
                <a:ln>
                  <a:solidFill>
                    <a:schemeClr val="tx1"/>
                  </a:solidFill>
                </a:ln>
                <a:solidFill>
                  <a:schemeClr val="tx1"/>
                </a:solidFill>
                <a:effectLst/>
                <a:latin typeface="Times New Roman" pitchFamily="18" charset="0"/>
                <a:cs typeface="Times New Roman" pitchFamily="18" charset="0"/>
              </a:rPr>
              <a:t>Revue générale sur les granulats </a:t>
            </a:r>
          </a:p>
        </p:txBody>
      </p:sp>
      <p:sp>
        <p:nvSpPr>
          <p:cNvPr id="108" name="Oval 74"/>
          <p:cNvSpPr/>
          <p:nvPr/>
        </p:nvSpPr>
        <p:spPr>
          <a:xfrm>
            <a:off x="3023038" y="4376769"/>
            <a:ext cx="311727" cy="311727"/>
          </a:xfrm>
          <a:prstGeom prst="ellipse">
            <a:avLst/>
          </a:prstGeom>
          <a:solidFill>
            <a:srgbClr val="FFC000"/>
          </a:solidFill>
          <a:ln/>
          <a:effectLst>
            <a:innerShdw blurRad="63500" dist="50800" dir="8100000">
              <a:prstClr val="black">
                <a:alpha val="50000"/>
              </a:prstClr>
            </a:innerShdw>
            <a:softEdge rad="12700"/>
          </a:effectLst>
          <a:scene3d>
            <a:camera prst="orthographicFront">
              <a:rot lat="0" lon="0" rev="0"/>
            </a:camera>
            <a:lightRig rig="threePt" dir="t">
              <a:rot lat="0" lon="0" rev="1200000"/>
            </a:lightRig>
          </a:scene3d>
          <a:sp3d>
            <a:bevelT w="63500" h="25400" prst="angle"/>
          </a:sp3d>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n-US" dirty="0">
              <a:solidFill>
                <a:prstClr val="white"/>
              </a:solidFill>
              <a:latin typeface="Times New Roman" pitchFamily="18" charset="0"/>
              <a:cs typeface="Times New Roman" pitchFamily="18" charset="0"/>
            </a:endParaRPr>
          </a:p>
        </p:txBody>
      </p:sp>
      <p:sp>
        <p:nvSpPr>
          <p:cNvPr id="109" name="ZoneTexte 29"/>
          <p:cNvSpPr txBox="1"/>
          <p:nvPr/>
        </p:nvSpPr>
        <p:spPr>
          <a:xfrm>
            <a:off x="3420932" y="4164557"/>
            <a:ext cx="5723068" cy="830997"/>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0" scaled="1"/>
            <a:tileRect/>
          </a:gradFill>
          <a:ln>
            <a:noFill/>
          </a:ln>
        </p:spPr>
        <p:style>
          <a:lnRef idx="1">
            <a:schemeClr val="accent5"/>
          </a:lnRef>
          <a:fillRef idx="2">
            <a:schemeClr val="accent5"/>
          </a:fillRef>
          <a:effectRef idx="1">
            <a:schemeClr val="accent5"/>
          </a:effectRef>
          <a:fontRef idx="minor">
            <a:schemeClr val="dk1"/>
          </a:fontRef>
        </p:style>
        <p:txBody>
          <a:bodyPr wrap="square" rtlCol="1">
            <a:spAutoFit/>
          </a:bodyPr>
          <a:lstStyle/>
          <a:p>
            <a:pPr>
              <a:defRPr/>
            </a:pPr>
            <a:r>
              <a:rPr lang="fr-FR" sz="2400" b="1" dirty="0" smtClean="0">
                <a:solidFill>
                  <a:schemeClr val="tx1"/>
                </a:solidFill>
                <a:effectLst>
                  <a:reflection blurRad="6350" stA="55000" endA="300" endPos="45500" dir="5400000" sy="-100000" algn="bl" rotWithShape="0"/>
                </a:effectLst>
                <a:latin typeface="Times New Roman" pitchFamily="18" charset="0"/>
                <a:cs typeface="Times New Roman" pitchFamily="18" charset="0"/>
              </a:rPr>
              <a:t>Partie IV :</a:t>
            </a:r>
            <a:r>
              <a:rPr lang="fr-FR" sz="2400" b="1" i="1" dirty="0" smtClean="0">
                <a:solidFill>
                  <a:schemeClr val="tx1"/>
                </a:solidFill>
                <a:latin typeface="Times New Roman" pitchFamily="18" charset="0"/>
                <a:cs typeface="Times New Roman" pitchFamily="18" charset="0"/>
              </a:rPr>
              <a:t> </a:t>
            </a:r>
            <a:r>
              <a:rPr lang="fr-FR" sz="2400" b="1" i="1" dirty="0" smtClean="0">
                <a:ln>
                  <a:solidFill>
                    <a:schemeClr val="tx1"/>
                  </a:solidFill>
                </a:ln>
                <a:solidFill>
                  <a:schemeClr val="tx1"/>
                </a:solidFill>
                <a:latin typeface="Times New Roman" pitchFamily="18" charset="0"/>
                <a:cs typeface="Times New Roman" pitchFamily="18" charset="0"/>
              </a:rPr>
              <a:t>Matériaux  matériels et essais et méthode de formulation</a:t>
            </a:r>
            <a:endParaRPr lang="fr-FR" sz="2400" b="1" dirty="0">
              <a:ln>
                <a:solidFill>
                  <a:schemeClr val="tx1"/>
                </a:solidFill>
              </a:ln>
              <a:solidFill>
                <a:schemeClr val="tx1"/>
              </a:solidFill>
              <a:effectLst>
                <a:outerShdw blurRad="38100" dist="38100" dir="2700000" algn="tl">
                  <a:srgbClr val="000000"/>
                </a:outerShdw>
              </a:effectLst>
              <a:latin typeface="Times New Roman" pitchFamily="18" charset="0"/>
              <a:cs typeface="Times New Roman" pitchFamily="18" charset="0"/>
            </a:endParaRPr>
          </a:p>
        </p:txBody>
      </p:sp>
      <p:sp>
        <p:nvSpPr>
          <p:cNvPr id="110" name="Rectangle 109"/>
          <p:cNvSpPr/>
          <p:nvPr/>
        </p:nvSpPr>
        <p:spPr>
          <a:xfrm>
            <a:off x="3125225" y="0"/>
            <a:ext cx="3405099" cy="707886"/>
          </a:xfrm>
          <a:prstGeom prst="rect">
            <a:avLst/>
          </a:prstGeom>
        </p:spPr>
        <p:txBody>
          <a:bodyPr wrap="none">
            <a:spAutoFit/>
          </a:bodyPr>
          <a:lstStyle/>
          <a:p>
            <a:pPr algn="ctr">
              <a:defRPr/>
            </a:pPr>
            <a:r>
              <a:rPr lang="fr-FR" sz="4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Times New Roman" pitchFamily="18" charset="0"/>
                <a:cs typeface="Times New Roman" pitchFamily="18" charset="0"/>
              </a:rPr>
              <a:t>Plan de travail</a:t>
            </a:r>
          </a:p>
        </p:txBody>
      </p:sp>
      <p:sp>
        <p:nvSpPr>
          <p:cNvPr id="111" name="ZoneTexte 110"/>
          <p:cNvSpPr txBox="1"/>
          <p:nvPr/>
        </p:nvSpPr>
        <p:spPr>
          <a:xfrm>
            <a:off x="3546856" y="2308604"/>
            <a:ext cx="5225290" cy="461665"/>
          </a:xfrm>
          <a:prstGeom prst="rect">
            <a:avLst/>
          </a:prstGeom>
          <a:gradFill flip="none" rotWithShape="1">
            <a:gsLst>
              <a:gs pos="99000">
                <a:schemeClr val="accent5">
                  <a:tint val="37000"/>
                  <a:satMod val="300000"/>
                  <a:alpha val="0"/>
                  <a:lumMod val="90000"/>
                </a:schemeClr>
              </a:gs>
              <a:gs pos="0">
                <a:schemeClr val="accent5">
                  <a:tint val="15000"/>
                  <a:satMod val="350000"/>
                  <a:lumMod val="90000"/>
                </a:schemeClr>
              </a:gs>
            </a:gsLst>
            <a:lin ang="0" scaled="0"/>
            <a:tileRect/>
          </a:gradFill>
          <a:ln>
            <a:noFill/>
          </a:ln>
          <a:effectLst>
            <a:outerShdw blurRad="50800" dist="38100" dir="2700000" algn="tl"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wrap="square" rtlCol="1">
            <a:spAutoFit/>
          </a:bodyPr>
          <a:lstStyle/>
          <a:p>
            <a:pPr>
              <a:defRPr/>
            </a:pPr>
            <a:r>
              <a:rPr lang="fr-FR" sz="2400" b="1" dirty="0" smtClean="0">
                <a:solidFill>
                  <a:schemeClr val="tx1"/>
                </a:solidFill>
                <a:effectLst>
                  <a:reflection blurRad="6350" stA="55000" endA="300" endPos="45500" dir="5400000" sy="-100000" algn="bl" rotWithShape="0"/>
                </a:effectLst>
                <a:latin typeface="Times New Roman" pitchFamily="18" charset="0"/>
                <a:cs typeface="Times New Roman" pitchFamily="18" charset="0"/>
              </a:rPr>
              <a:t>Partie II</a:t>
            </a:r>
            <a:r>
              <a:rPr lang="fr-FR" sz="2400" b="1" i="1" dirty="0" smtClean="0">
                <a:solidFill>
                  <a:schemeClr val="tx1"/>
                </a:solidFill>
                <a:effectLst>
                  <a:reflection blurRad="6350" stA="55000" endA="300" endPos="45500" dir="5400000" sy="-100000" algn="bl" rotWithShape="0"/>
                </a:effectLst>
                <a:latin typeface="Times New Roman" pitchFamily="18" charset="0"/>
                <a:cs typeface="Times New Roman" pitchFamily="18" charset="0"/>
              </a:rPr>
              <a:t>: </a:t>
            </a:r>
            <a:r>
              <a:rPr lang="fr-FR" sz="2400" b="1" i="1" dirty="0" smtClean="0">
                <a:latin typeface="Times New Roman" pitchFamily="18" charset="0"/>
                <a:cs typeface="Times New Roman" pitchFamily="18" charset="0"/>
              </a:rPr>
              <a:t>Les constituants du béton</a:t>
            </a:r>
            <a:r>
              <a:rPr lang="fr-FR" sz="2400" b="1" i="1" dirty="0" smtClean="0">
                <a:ln>
                  <a:solidFill>
                    <a:srgbClr val="0000FF"/>
                  </a:solidFill>
                </a:ln>
                <a:effectLst>
                  <a:reflection blurRad="6350" stA="55000" endA="300" endPos="45500" dir="5400000" sy="-100000" algn="bl" rotWithShape="0"/>
                </a:effectLst>
                <a:latin typeface="Times New Roman" pitchFamily="18" charset="0"/>
                <a:cs typeface="Times New Roman" pitchFamily="18" charset="0"/>
              </a:rPr>
              <a:t>  </a:t>
            </a:r>
            <a:endParaRPr lang="en-US" sz="2400" i="1" dirty="0">
              <a:solidFill>
                <a:srgbClr val="262626"/>
              </a:solidFill>
              <a:latin typeface="Times New Roman" pitchFamily="18" charset="0"/>
              <a:ea typeface="Adobe Fan Heiti Std B" pitchFamily="34" charset="-128"/>
              <a:cs typeface="Times New Roman" pitchFamily="18" charset="0"/>
            </a:endParaRPr>
          </a:p>
        </p:txBody>
      </p:sp>
      <p:sp>
        <p:nvSpPr>
          <p:cNvPr id="112" name="ZoneTexte 111"/>
          <p:cNvSpPr txBox="1"/>
          <p:nvPr/>
        </p:nvSpPr>
        <p:spPr>
          <a:xfrm>
            <a:off x="3593055" y="3127967"/>
            <a:ext cx="5411096" cy="830997"/>
          </a:xfrm>
          <a:prstGeom prst="rect">
            <a:avLst/>
          </a:prstGeom>
          <a:gradFill flip="none" rotWithShape="1">
            <a:lin ang="0" scaled="1"/>
            <a:tileRect/>
          </a:gradFill>
          <a:ln>
            <a:noFill/>
          </a:ln>
        </p:spPr>
        <p:style>
          <a:lnRef idx="1">
            <a:schemeClr val="accent6"/>
          </a:lnRef>
          <a:fillRef idx="2">
            <a:schemeClr val="accent6"/>
          </a:fillRef>
          <a:effectRef idx="1">
            <a:schemeClr val="accent6"/>
          </a:effectRef>
          <a:fontRef idx="minor">
            <a:schemeClr val="dk1"/>
          </a:fontRef>
        </p:style>
        <p:txBody>
          <a:bodyPr wrap="square" rtlCol="1">
            <a:spAutoFit/>
          </a:bodyPr>
          <a:lstStyle/>
          <a:p>
            <a:pPr>
              <a:defRPr/>
            </a:pPr>
            <a:r>
              <a:rPr lang="fr-FR" sz="2400" b="1" dirty="0" smtClean="0">
                <a:solidFill>
                  <a:schemeClr val="tx1"/>
                </a:solidFill>
                <a:effectLst>
                  <a:reflection blurRad="6350" stA="55000" endA="300" endPos="45500" dir="5400000" sy="-100000" algn="bl" rotWithShape="0"/>
                </a:effectLst>
                <a:latin typeface="Times New Roman" pitchFamily="18" charset="0"/>
                <a:cs typeface="Times New Roman" pitchFamily="18" charset="0"/>
              </a:rPr>
              <a:t>Partie III: </a:t>
            </a:r>
            <a:r>
              <a:rPr lang="fr-FR" sz="2400" b="1" i="1" dirty="0" smtClean="0">
                <a:ln>
                  <a:solidFill>
                    <a:schemeClr val="tx1"/>
                  </a:solidFill>
                </a:ln>
                <a:latin typeface="Times New Roman" pitchFamily="18" charset="0"/>
                <a:cs typeface="Times New Roman" pitchFamily="18" charset="0"/>
              </a:rPr>
              <a:t>Influence des constituants sur la qualité du béton</a:t>
            </a:r>
            <a:endParaRPr lang="en-US" sz="2400" b="1" i="1" dirty="0">
              <a:ln>
                <a:solidFill>
                  <a:schemeClr val="tx1"/>
                </a:solidFill>
              </a:ln>
              <a:solidFill>
                <a:srgbClr val="262626"/>
              </a:solidFill>
              <a:latin typeface="Times New Roman" pitchFamily="18" charset="0"/>
              <a:ea typeface="Adobe Fan Heiti Std B" pitchFamily="34" charset="-128"/>
              <a:cs typeface="Times New Roman" pitchFamily="18" charset="0"/>
            </a:endParaRPr>
          </a:p>
        </p:txBody>
      </p:sp>
      <p:pic>
        <p:nvPicPr>
          <p:cNvPr id="44034" name="Picture 2"/>
          <p:cNvPicPr>
            <a:picLocks noChangeAspect="1" noChangeArrowheads="1"/>
          </p:cNvPicPr>
          <p:nvPr/>
        </p:nvPicPr>
        <p:blipFill>
          <a:blip r:embed="rId5"/>
          <a:srcRect/>
          <a:stretch>
            <a:fillRect/>
          </a:stretch>
        </p:blipFill>
        <p:spPr bwMode="auto">
          <a:xfrm>
            <a:off x="-780781" y="1088314"/>
            <a:ext cx="3822798" cy="4330262"/>
          </a:xfrm>
          <a:prstGeom prst="rect">
            <a:avLst/>
          </a:prstGeom>
          <a:noFill/>
          <a:ln w="9525">
            <a:noFill/>
            <a:miter lim="800000"/>
            <a:headEnd/>
            <a:tailEnd/>
          </a:ln>
          <a:effectLst/>
        </p:spPr>
      </p:pic>
      <p:sp>
        <p:nvSpPr>
          <p:cNvPr id="115" name="Oval 74"/>
          <p:cNvSpPr/>
          <p:nvPr/>
        </p:nvSpPr>
        <p:spPr>
          <a:xfrm>
            <a:off x="2768319" y="5172200"/>
            <a:ext cx="311727" cy="311727"/>
          </a:xfrm>
          <a:prstGeom prst="ellipse">
            <a:avLst/>
          </a:prstGeom>
          <a:solidFill>
            <a:schemeClr val="accent5">
              <a:lumMod val="40000"/>
              <a:lumOff val="60000"/>
            </a:schemeClr>
          </a:solidFill>
          <a:ln>
            <a:solidFill>
              <a:schemeClr val="accent4"/>
            </a:solidFill>
          </a:ln>
          <a:effectLst>
            <a:innerShdw blurRad="63500" dist="50800" dir="8100000">
              <a:prstClr val="black">
                <a:alpha val="50000"/>
              </a:prstClr>
            </a:innerShdw>
            <a:softEdge rad="12700"/>
          </a:effectLst>
          <a:scene3d>
            <a:camera prst="orthographicFront">
              <a:rot lat="0" lon="0" rev="0"/>
            </a:camera>
            <a:lightRig rig="threePt" dir="t">
              <a:rot lat="0" lon="0" rev="1200000"/>
            </a:lightRig>
          </a:scene3d>
          <a:sp3d>
            <a:bevelT w="63500" h="25400" prst="angle"/>
          </a:sp3d>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n-US" dirty="0">
              <a:solidFill>
                <a:prstClr val="white"/>
              </a:solidFill>
              <a:latin typeface="Times New Roman" pitchFamily="18" charset="0"/>
              <a:cs typeface="Times New Roman" pitchFamily="18" charset="0"/>
            </a:endParaRPr>
          </a:p>
        </p:txBody>
      </p:sp>
      <p:sp>
        <p:nvSpPr>
          <p:cNvPr id="20" name="ZoneTexte 19"/>
          <p:cNvSpPr txBox="1"/>
          <p:nvPr/>
        </p:nvSpPr>
        <p:spPr>
          <a:xfrm>
            <a:off x="3200436" y="5114079"/>
            <a:ext cx="5225290" cy="461665"/>
          </a:xfrm>
          <a:prstGeom prst="rect">
            <a:avLst/>
          </a:prstGeom>
          <a:gradFill flip="none" rotWithShape="1">
            <a:gsLst>
              <a:gs pos="99000">
                <a:schemeClr val="accent5">
                  <a:tint val="37000"/>
                  <a:satMod val="300000"/>
                  <a:alpha val="0"/>
                  <a:lumMod val="90000"/>
                </a:schemeClr>
              </a:gs>
              <a:gs pos="0">
                <a:schemeClr val="accent5">
                  <a:tint val="15000"/>
                  <a:satMod val="350000"/>
                  <a:lumMod val="90000"/>
                </a:schemeClr>
              </a:gs>
            </a:gsLst>
            <a:lin ang="0" scaled="0"/>
            <a:tileRect/>
          </a:gradFill>
          <a:ln>
            <a:noFill/>
          </a:ln>
          <a:effectLst>
            <a:outerShdw blurRad="50800" dist="38100" dir="2700000" algn="tl"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wrap="square" rtlCol="1">
            <a:spAutoFit/>
          </a:bodyPr>
          <a:lstStyle/>
          <a:p>
            <a:pPr>
              <a:defRPr/>
            </a:pPr>
            <a:r>
              <a:rPr lang="fr-FR" sz="2400" b="1" dirty="0" smtClean="0">
                <a:solidFill>
                  <a:schemeClr val="tx1"/>
                </a:solidFill>
                <a:effectLst>
                  <a:reflection blurRad="6350" stA="55000" endA="300" endPos="45500" dir="5400000" sy="-100000" algn="bl" rotWithShape="0"/>
                </a:effectLst>
                <a:latin typeface="Times New Roman" pitchFamily="18" charset="0"/>
                <a:cs typeface="Times New Roman" pitchFamily="18" charset="0"/>
              </a:rPr>
              <a:t>Partie V:</a:t>
            </a:r>
            <a:r>
              <a:rPr lang="fr-FR" sz="2400" b="1" dirty="0" smtClean="0">
                <a:ln>
                  <a:solidFill>
                    <a:srgbClr val="0000FF"/>
                  </a:solidFill>
                </a:ln>
                <a:effectLst>
                  <a:reflection blurRad="6350" stA="55000" endA="300" endPos="45500" dir="5400000" sy="-100000" algn="bl" rotWithShape="0"/>
                </a:effectLst>
                <a:latin typeface="Times New Roman" pitchFamily="18" charset="0"/>
                <a:cs typeface="Times New Roman" pitchFamily="18" charset="0"/>
              </a:rPr>
              <a:t> </a:t>
            </a:r>
            <a:r>
              <a:rPr lang="fr-FR" sz="2400" b="1" i="1" dirty="0" smtClean="0">
                <a:ln>
                  <a:solidFill>
                    <a:schemeClr val="tx1"/>
                  </a:solidFill>
                </a:ln>
                <a:latin typeface="Times New Roman" pitchFamily="18" charset="0"/>
                <a:cs typeface="Times New Roman" pitchFamily="18" charset="0"/>
              </a:rPr>
              <a:t>Résultats et discussion</a:t>
            </a:r>
            <a:r>
              <a:rPr lang="fr-FR" sz="2400" b="1" i="1" dirty="0" smtClean="0">
                <a:ln>
                  <a:solidFill>
                    <a:schemeClr val="tx1"/>
                  </a:solidFill>
                </a:ln>
                <a:effectLst>
                  <a:reflection blurRad="6350" stA="55000" endA="300" endPos="45500" dir="5400000" sy="-100000" algn="bl" rotWithShape="0"/>
                </a:effectLst>
                <a:latin typeface="Times New Roman" pitchFamily="18" charset="0"/>
                <a:cs typeface="Times New Roman" pitchFamily="18" charset="0"/>
              </a:rPr>
              <a:t> </a:t>
            </a:r>
            <a:endParaRPr lang="en-US" sz="2400" i="1" dirty="0">
              <a:solidFill>
                <a:srgbClr val="262626"/>
              </a:solidFill>
              <a:latin typeface="Times New Roman" pitchFamily="18" charset="0"/>
              <a:ea typeface="Adobe Fan Heiti Std B" pitchFamily="34" charset="-128"/>
              <a:cs typeface="Times New Roman" pitchFamily="18" charset="0"/>
            </a:endParaRPr>
          </a:p>
        </p:txBody>
      </p:sp>
      <p:sp>
        <p:nvSpPr>
          <p:cNvPr id="19" name="Oval 74"/>
          <p:cNvSpPr/>
          <p:nvPr/>
        </p:nvSpPr>
        <p:spPr>
          <a:xfrm>
            <a:off x="2336825" y="5842393"/>
            <a:ext cx="311727" cy="311727"/>
          </a:xfrm>
          <a:prstGeom prst="ellipse">
            <a:avLst/>
          </a:prstGeom>
          <a:solidFill>
            <a:schemeClr val="accent5">
              <a:lumMod val="40000"/>
              <a:lumOff val="60000"/>
            </a:schemeClr>
          </a:solidFill>
          <a:ln>
            <a:solidFill>
              <a:schemeClr val="accent4"/>
            </a:solidFill>
          </a:ln>
          <a:effectLst>
            <a:innerShdw blurRad="63500" dist="50800" dir="8100000">
              <a:prstClr val="black">
                <a:alpha val="50000"/>
              </a:prstClr>
            </a:innerShdw>
            <a:softEdge rad="12700"/>
          </a:effectLst>
          <a:scene3d>
            <a:camera prst="orthographicFront">
              <a:rot lat="0" lon="0" rev="0"/>
            </a:camera>
            <a:lightRig rig="threePt" dir="t">
              <a:rot lat="0" lon="0" rev="1200000"/>
            </a:lightRig>
          </a:scene3d>
          <a:sp3d>
            <a:bevelT w="63500" h="25400" prst="angle"/>
          </a:sp3d>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n-US" dirty="0">
              <a:solidFill>
                <a:prstClr val="white"/>
              </a:solidFill>
              <a:latin typeface="Times New Roman" pitchFamily="18" charset="0"/>
              <a:cs typeface="Times New Roman" pitchFamily="18" charset="0"/>
            </a:endParaRPr>
          </a:p>
        </p:txBody>
      </p:sp>
      <p:sp>
        <p:nvSpPr>
          <p:cNvPr id="21" name="ZoneTexte 20"/>
          <p:cNvSpPr txBox="1"/>
          <p:nvPr/>
        </p:nvSpPr>
        <p:spPr>
          <a:xfrm>
            <a:off x="2757925" y="5806306"/>
            <a:ext cx="5225290" cy="461665"/>
          </a:xfrm>
          <a:prstGeom prst="rect">
            <a:avLst/>
          </a:prstGeom>
          <a:gradFill flip="none" rotWithShape="1">
            <a:gsLst>
              <a:gs pos="99000">
                <a:schemeClr val="accent5">
                  <a:tint val="37000"/>
                  <a:satMod val="300000"/>
                  <a:alpha val="0"/>
                  <a:lumMod val="90000"/>
                </a:schemeClr>
              </a:gs>
              <a:gs pos="0">
                <a:schemeClr val="accent5">
                  <a:tint val="15000"/>
                  <a:satMod val="350000"/>
                  <a:lumMod val="90000"/>
                </a:schemeClr>
              </a:gs>
            </a:gsLst>
            <a:lin ang="0" scaled="0"/>
            <a:tileRect/>
          </a:gradFill>
          <a:ln>
            <a:noFill/>
          </a:ln>
          <a:effectLst>
            <a:outerShdw blurRad="50800" dist="38100" dir="2700000" algn="tl"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wrap="square" rtlCol="1">
            <a:spAutoFit/>
          </a:bodyPr>
          <a:lstStyle/>
          <a:p>
            <a:pPr>
              <a:defRPr/>
            </a:pPr>
            <a:r>
              <a:rPr lang="en-US" sz="2400" b="1" i="1" dirty="0" smtClean="0">
                <a:ln w="18415" cmpd="sng">
                  <a:noFill/>
                  <a:prstDash val="solid"/>
                </a:ln>
                <a:solidFill>
                  <a:sysClr val="windowText" lastClr="000000"/>
                </a:solidFill>
                <a:effectLst>
                  <a:outerShdw blurRad="63500" dir="3600000" algn="tl" rotWithShape="0">
                    <a:srgbClr val="000000">
                      <a:alpha val="70000"/>
                    </a:srgbClr>
                  </a:outerShdw>
                </a:effectLst>
                <a:latin typeface="Times New Roman" pitchFamily="18" charset="0"/>
                <a:ea typeface="Adobe Fan Heiti Std B" pitchFamily="34" charset="-128"/>
                <a:cs typeface="Times New Roman" pitchFamily="18" charset="0"/>
              </a:rPr>
              <a:t>Conclusion</a:t>
            </a:r>
            <a:endParaRPr lang="en-US" sz="2400" b="1" i="1" dirty="0">
              <a:ln w="18415" cmpd="sng">
                <a:noFill/>
                <a:prstDash val="solid"/>
              </a:ln>
              <a:solidFill>
                <a:sysClr val="windowText" lastClr="000000"/>
              </a:solidFill>
              <a:effectLst>
                <a:outerShdw blurRad="63500" dir="3600000" algn="tl" rotWithShape="0">
                  <a:srgbClr val="000000">
                    <a:alpha val="70000"/>
                  </a:srgbClr>
                </a:outerShdw>
              </a:effectLst>
              <a:latin typeface="Times New Roman" pitchFamily="18" charset="0"/>
              <a:ea typeface="Adobe Fan Heiti Std B" pitchFamily="34" charset="-128"/>
              <a:cs typeface="Times New Roman" pitchFamily="18" charset="0"/>
            </a:endParaRPr>
          </a:p>
        </p:txBody>
      </p:sp>
    </p:spTree>
    <p:custDataLst>
      <p:tags r:id="rId1"/>
    </p:custDataLst>
    <p:extLst>
      <p:ext uri="{BB962C8B-B14F-4D97-AF65-F5344CB8AC3E}">
        <p14:creationId xmlns:p14="http://schemas.microsoft.com/office/powerpoint/2010/main" xmlns="" val="330478300"/>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down)">
                                      <p:cBhvr>
                                        <p:cTn id="7" dur="500"/>
                                        <p:tgtEl>
                                          <p:spTgt spid="4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wipe(down)">
                                      <p:cBhvr>
                                        <p:cTn id="11" dur="500"/>
                                        <p:tgtEl>
                                          <p:spTgt spid="50"/>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11"/>
                                        </p:tgtEl>
                                        <p:attrNameLst>
                                          <p:attrName>style.visibility</p:attrName>
                                        </p:attrNameLst>
                                      </p:cBhvr>
                                      <p:to>
                                        <p:strVal val="visible"/>
                                      </p:to>
                                    </p:set>
                                    <p:animEffect transition="in" filter="wipe(down)">
                                      <p:cBhvr>
                                        <p:cTn id="15" dur="500"/>
                                        <p:tgtEl>
                                          <p:spTgt spid="111"/>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12"/>
                                        </p:tgtEl>
                                        <p:attrNameLst>
                                          <p:attrName>style.visibility</p:attrName>
                                        </p:attrNameLst>
                                      </p:cBhvr>
                                      <p:to>
                                        <p:strVal val="visible"/>
                                      </p:to>
                                    </p:set>
                                    <p:animEffect transition="in" filter="wipe(down)">
                                      <p:cBhvr>
                                        <p:cTn id="19" dur="500"/>
                                        <p:tgtEl>
                                          <p:spTgt spid="11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09"/>
                                        </p:tgtEl>
                                        <p:attrNameLst>
                                          <p:attrName>style.visibility</p:attrName>
                                        </p:attrNameLst>
                                      </p:cBhvr>
                                      <p:to>
                                        <p:strVal val="visible"/>
                                      </p:to>
                                    </p:set>
                                    <p:animEffect transition="in" filter="wipe(down)">
                                      <p:cBhvr>
                                        <p:cTn id="23" dur="500"/>
                                        <p:tgtEl>
                                          <p:spTgt spid="109"/>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down)">
                                      <p:cBhvr>
                                        <p:cTn id="27" dur="500"/>
                                        <p:tgtEl>
                                          <p:spTgt spid="20"/>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down)">
                                      <p:cBhvr>
                                        <p:cTn id="3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109" grpId="0" animBg="1"/>
      <p:bldP spid="111" grpId="0" animBg="1"/>
      <p:bldP spid="112" grpId="0" animBg="1"/>
      <p:bldP spid="20" grpId="0" animBg="1"/>
      <p:bldP spid="21"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2"/>
          <a:stretch>
            <a:fillRect/>
          </a:stretch>
        </p:blipFill>
        <p:spPr>
          <a:xfrm>
            <a:off x="0" y="1195448"/>
            <a:ext cx="9144000" cy="5932465"/>
          </a:xfrm>
          <a:prstGeom prst="rect">
            <a:avLst/>
          </a:prstGeom>
        </p:spPr>
      </p:pic>
      <p:sp>
        <p:nvSpPr>
          <p:cNvPr id="5" name="Rectangle 1"/>
          <p:cNvSpPr>
            <a:spLocks noGrp="1"/>
          </p:cNvSpPr>
          <p:nvPr>
            <p:ph type="title"/>
          </p:nvPr>
        </p:nvSpPr>
        <p:spPr>
          <a:xfrm>
            <a:off x="685800" y="142875"/>
            <a:ext cx="8001000" cy="1112838"/>
          </a:xfrm>
        </p:spPr>
        <p:txBody>
          <a:bodyPr/>
          <a:lstStyle/>
          <a:p>
            <a:r>
              <a:rPr lang="fr-FR" dirty="0"/>
              <a:t>Résultats et discussion :</a:t>
            </a:r>
          </a:p>
        </p:txBody>
      </p:sp>
      <p:sp>
        <p:nvSpPr>
          <p:cNvPr id="13313" name="Rectangle 1"/>
          <p:cNvSpPr>
            <a:spLocks noChangeArrowheads="1"/>
          </p:cNvSpPr>
          <p:nvPr/>
        </p:nvSpPr>
        <p:spPr bwMode="auto">
          <a:xfrm>
            <a:off x="209320" y="1288970"/>
            <a:ext cx="8934680" cy="54938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l" defTabSz="914400" rtl="0" eaLnBrk="1" fontAlgn="base" latinLnBrk="0" hangingPunct="1">
              <a:lnSpc>
                <a:spcPct val="150000"/>
              </a:lnSpc>
              <a:spcBef>
                <a:spcPct val="0"/>
              </a:spcBef>
              <a:spcAft>
                <a:spcPct val="0"/>
              </a:spcAft>
              <a:buClrTx/>
              <a:buSzTx/>
              <a:buFont typeface="Wingdings" pitchFamily="2" charset="2"/>
              <a:buChar char="§"/>
              <a:tabLst/>
            </a:pP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Dans le détail, les valeurs de résistances du béton de région2  sont les plus faibles,  bien que l’effet limitant du granulat, peu résistant mécaniquement (LA élevé), joue donc un rôle déterminant dans la résistance du composite. A l’inverse, le béton de </a:t>
            </a:r>
            <a:r>
              <a:rPr kumimoji="0" lang="fr-FR"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région1 et région3</a:t>
            </a: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est le plus performant à 7et 28 jours. La montée de la résistance dans le temps de béton se région3  est la plus fort . </a:t>
            </a:r>
          </a:p>
          <a:p>
            <a:pPr marL="0" marR="0" lvl="0" indent="180975" algn="l" defTabSz="914400" rtl="0" eaLnBrk="1" fontAlgn="base" latinLnBrk="0" hangingPunct="1">
              <a:lnSpc>
                <a:spcPct val="150000"/>
              </a:lnSpc>
              <a:spcBef>
                <a:spcPct val="0"/>
              </a:spcBef>
              <a:spcAft>
                <a:spcPct val="0"/>
              </a:spcAft>
              <a:buClrTx/>
              <a:buSzTx/>
              <a:buFont typeface="Wingdings" pitchFamily="2" charset="2"/>
              <a:buChar char="§"/>
              <a:tabLst/>
            </a:pPr>
            <a:endParaRPr kumimoji="0" lang="fr-FR"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80975" algn="l" defTabSz="914400" rtl="0" eaLnBrk="0" fontAlgn="base" latinLnBrk="0" hangingPunct="0">
              <a:lnSpc>
                <a:spcPct val="150000"/>
              </a:lnSpc>
              <a:spcBef>
                <a:spcPct val="0"/>
              </a:spcBef>
              <a:spcAft>
                <a:spcPct val="0"/>
              </a:spcAft>
              <a:buClrTx/>
              <a:buSzTx/>
              <a:buFont typeface="Wingdings" pitchFamily="2" charset="2"/>
              <a:buChar char="§"/>
              <a:tabLst/>
            </a:pP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Les résistances mesurées sur le béton de région3 et région1 sont les meilleurs résultats. Ces deux bétons sont fabriqués avec une fraction granulaire 8/15 et 15/25 provenant de roches assez tendres (région3; LA=20,48% ; région1; LA= 17,46%), caractérisée par une faible absorption d’eau .</a:t>
            </a:r>
          </a:p>
          <a:p>
            <a:pPr marL="0" marR="0" lvl="0" indent="180975" algn="l" defTabSz="914400" rtl="0" eaLnBrk="0" fontAlgn="base" latinLnBrk="0" hangingPunct="0">
              <a:lnSpc>
                <a:spcPct val="150000"/>
              </a:lnSpc>
              <a:spcBef>
                <a:spcPct val="0"/>
              </a:spcBef>
              <a:spcAft>
                <a:spcPct val="0"/>
              </a:spcAft>
              <a:buClrTx/>
              <a:buSzTx/>
              <a:buFont typeface="Wingdings" pitchFamily="2" charset="2"/>
              <a:buChar char="§"/>
              <a:tabLst/>
            </a:pP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Les propriétés des constituants granulaires affectent directement la résistance du composite. C’est la confirmation du bien fondé du concept du modèle. Pour les autres carrières, les mêmes constats faits sur les bétons sont confirmés.   </a:t>
            </a:r>
            <a:endParaRPr kumimoji="0" lang="fr-FR"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Rectangle 5"/>
          <p:cNvSpPr/>
          <p:nvPr/>
        </p:nvSpPr>
        <p:spPr>
          <a:xfrm>
            <a:off x="302963" y="1731474"/>
            <a:ext cx="7794434" cy="1892826"/>
          </a:xfrm>
          <a:prstGeom prst="rect">
            <a:avLst/>
          </a:prstGeom>
        </p:spPr>
        <p:txBody>
          <a:bodyPr wrap="square">
            <a:spAutoFit/>
          </a:bodyPr>
          <a:lstStyle/>
          <a:p>
            <a:pPr lvl="0" indent="180975" eaLnBrk="0" fontAlgn="base" hangingPunct="0">
              <a:lnSpc>
                <a:spcPct val="150000"/>
              </a:lnSpc>
              <a:spcBef>
                <a:spcPct val="0"/>
              </a:spcBef>
              <a:spcAft>
                <a:spcPct val="0"/>
              </a:spcAft>
              <a:buFont typeface="Wingdings" pitchFamily="2" charset="2"/>
              <a:buChar char="§"/>
            </a:pPr>
            <a:r>
              <a:rPr lang="fr-FR" b="1" dirty="0" smtClean="0">
                <a:latin typeface="Times New Roman" pitchFamily="18" charset="0"/>
                <a:ea typeface="Times New Roman" pitchFamily="18" charset="0"/>
                <a:cs typeface="Times New Roman" pitchFamily="18" charset="0"/>
              </a:rPr>
              <a:t>La résistance mesurée Pour le béton de région 2 est faible par rapport les bétons régions3 et région1. ce béton est fabrique  avec une fraction granulaire 8/15 et 15/25 provenait de roches assez tendres (région 2; LA=23,04%) .</a:t>
            </a:r>
            <a:endParaRPr lang="fr-FR" b="1" dirty="0" smtClean="0">
              <a:latin typeface="Times New Roman" pitchFamily="18" charset="0"/>
              <a:cs typeface="Times New Roman" pitchFamily="18" charset="0"/>
            </a:endParaRPr>
          </a:p>
          <a:p>
            <a:pPr lvl="0" indent="180975" eaLnBrk="0" fontAlgn="base" hangingPunct="0">
              <a:spcBef>
                <a:spcPct val="0"/>
              </a:spcBef>
              <a:spcAft>
                <a:spcPct val="0"/>
              </a:spcAft>
            </a:pPr>
            <a:r>
              <a:rPr lang="fr-FR" b="1" dirty="0" smtClean="0">
                <a:latin typeface="Times New Roman" pitchFamily="18" charset="0"/>
                <a:ea typeface="Times New Roman" pitchFamily="18" charset="0"/>
                <a:cs typeface="Times New Roman" pitchFamily="18" charset="0"/>
              </a:rPr>
              <a:t>Les rapports E/C pour les types du béton sont très proches l’un par rapport à l’autre.</a:t>
            </a:r>
            <a:endParaRPr lang="fr-FR" b="1"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3313">
                                            <p:txEl>
                                              <p:pRg st="0" end="0"/>
                                            </p:txEl>
                                          </p:spTgt>
                                        </p:tgtEl>
                                        <p:attrNameLst>
                                          <p:attrName>style.visibility</p:attrName>
                                        </p:attrNameLst>
                                      </p:cBhvr>
                                      <p:to>
                                        <p:strVal val="visible"/>
                                      </p:to>
                                    </p:set>
                                    <p:anim to="" calcmode="lin" valueType="num">
                                      <p:cBhvr>
                                        <p:cTn id="12" dur="1" fill="hold"/>
                                        <p:tgtEl>
                                          <p:spTgt spid="13313">
                                            <p:txEl>
                                              <p:pRg st="0" end="0"/>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13313">
                                            <p:txEl>
                                              <p:pRg st="2" end="2"/>
                                            </p:txEl>
                                          </p:spTgt>
                                        </p:tgtEl>
                                        <p:attrNameLst>
                                          <p:attrName>style.visibility</p:attrName>
                                        </p:attrNameLst>
                                      </p:cBhvr>
                                      <p:to>
                                        <p:strVal val="visible"/>
                                      </p:to>
                                    </p:set>
                                    <p:anim to="" calcmode="lin" valueType="num">
                                      <p:cBhvr>
                                        <p:cTn id="15" dur="1" fill="hold"/>
                                        <p:tgtEl>
                                          <p:spTgt spid="13313">
                                            <p:txEl>
                                              <p:pRg st="2" end="2"/>
                                            </p:txEl>
                                          </p:spTgt>
                                        </p:tgtEl>
                                        <p:attrNameLst>
                                          <p:attrName/>
                                        </p:attrNameLst>
                                      </p:cBhvr>
                                    </p:anim>
                                  </p:childTnLst>
                                </p:cTn>
                              </p:par>
                              <p:par>
                                <p:cTn id="16" presetID="24" presetClass="entr" presetSubtype="0" fill="hold" nodeType="withEffect">
                                  <p:stCondLst>
                                    <p:cond delay="0"/>
                                  </p:stCondLst>
                                  <p:childTnLst>
                                    <p:set>
                                      <p:cBhvr>
                                        <p:cTn id="17" dur="1" fill="hold">
                                          <p:stCondLst>
                                            <p:cond delay="0"/>
                                          </p:stCondLst>
                                        </p:cTn>
                                        <p:tgtEl>
                                          <p:spTgt spid="13313">
                                            <p:txEl>
                                              <p:pRg st="3" end="3"/>
                                            </p:txEl>
                                          </p:spTgt>
                                        </p:tgtEl>
                                        <p:attrNameLst>
                                          <p:attrName>style.visibility</p:attrName>
                                        </p:attrNameLst>
                                      </p:cBhvr>
                                      <p:to>
                                        <p:strVal val="visible"/>
                                      </p:to>
                                    </p:set>
                                    <p:anim to="" calcmode="lin" valueType="num">
                                      <p:cBhvr>
                                        <p:cTn id="18" dur="1" fill="hold"/>
                                        <p:tgtEl>
                                          <p:spTgt spid="13313">
                                            <p:txEl>
                                              <p:pRg st="3" end="3"/>
                                            </p:txEl>
                                          </p:spTgt>
                                        </p:tgtEl>
                                        <p:attrNameLst>
                                          <p:attrName/>
                                        </p:attrNameLst>
                                      </p:cBhvr>
                                    </p:anim>
                                  </p:childTnLst>
                                </p:cTn>
                              </p:par>
                            </p:childTnLst>
                          </p:cTn>
                        </p:par>
                      </p:childTnLst>
                    </p:cTn>
                  </p:par>
                  <p:par>
                    <p:cTn id="19" fill="hold">
                      <p:stCondLst>
                        <p:cond delay="indefinite"/>
                      </p:stCondLst>
                      <p:childTnLst>
                        <p:par>
                          <p:cTn id="20" fill="hold">
                            <p:stCondLst>
                              <p:cond delay="0"/>
                            </p:stCondLst>
                            <p:childTnLst>
                              <p:par>
                                <p:cTn id="21" presetID="2" presetClass="exit" presetSubtype="4" fill="hold" grpId="0" nodeType="clickEffect">
                                  <p:stCondLst>
                                    <p:cond delay="0"/>
                                  </p:stCondLst>
                                  <p:childTnLst>
                                    <p:anim calcmode="lin" valueType="num">
                                      <p:cBhvr additive="base">
                                        <p:cTn id="22" dur="500"/>
                                        <p:tgtEl>
                                          <p:spTgt spid="13313">
                                            <p:txEl>
                                              <p:pRg st="0" end="0"/>
                                            </p:txEl>
                                          </p:spTgt>
                                        </p:tgtEl>
                                        <p:attrNameLst>
                                          <p:attrName>ppt_x</p:attrName>
                                        </p:attrNameLst>
                                      </p:cBhvr>
                                      <p:tavLst>
                                        <p:tav tm="0">
                                          <p:val>
                                            <p:strVal val="ppt_x"/>
                                          </p:val>
                                        </p:tav>
                                        <p:tav tm="100000">
                                          <p:val>
                                            <p:strVal val="ppt_x"/>
                                          </p:val>
                                        </p:tav>
                                      </p:tavLst>
                                    </p:anim>
                                    <p:anim calcmode="lin" valueType="num">
                                      <p:cBhvr additive="base">
                                        <p:cTn id="23" dur="500"/>
                                        <p:tgtEl>
                                          <p:spTgt spid="13313">
                                            <p:txEl>
                                              <p:pRg st="0" end="0"/>
                                            </p:txEl>
                                          </p:spTgt>
                                        </p:tgtEl>
                                        <p:attrNameLst>
                                          <p:attrName>ppt_y</p:attrName>
                                        </p:attrNameLst>
                                      </p:cBhvr>
                                      <p:tavLst>
                                        <p:tav tm="0">
                                          <p:val>
                                            <p:strVal val="ppt_y"/>
                                          </p:val>
                                        </p:tav>
                                        <p:tav tm="100000">
                                          <p:val>
                                            <p:strVal val="1+ppt_h/2"/>
                                          </p:val>
                                        </p:tav>
                                      </p:tavLst>
                                    </p:anim>
                                    <p:set>
                                      <p:cBhvr>
                                        <p:cTn id="24" dur="1" fill="hold">
                                          <p:stCondLst>
                                            <p:cond delay="499"/>
                                          </p:stCondLst>
                                        </p:cTn>
                                        <p:tgtEl>
                                          <p:spTgt spid="13313">
                                            <p:txEl>
                                              <p:pRg st="0" end="0"/>
                                            </p:txEl>
                                          </p:spTgt>
                                        </p:tgtEl>
                                        <p:attrNameLst>
                                          <p:attrName>style.visibility</p:attrName>
                                        </p:attrNameLst>
                                      </p:cBhvr>
                                      <p:to>
                                        <p:strVal val="hidden"/>
                                      </p:to>
                                    </p:set>
                                  </p:childTnLst>
                                </p:cTn>
                              </p:par>
                              <p:par>
                                <p:cTn id="25" presetID="2" presetClass="exit" presetSubtype="4" fill="hold" grpId="0" nodeType="withEffect">
                                  <p:stCondLst>
                                    <p:cond delay="0"/>
                                  </p:stCondLst>
                                  <p:childTnLst>
                                    <p:anim calcmode="lin" valueType="num">
                                      <p:cBhvr additive="base">
                                        <p:cTn id="26" dur="500"/>
                                        <p:tgtEl>
                                          <p:spTgt spid="13313">
                                            <p:txEl>
                                              <p:pRg st="2" end="2"/>
                                            </p:txEl>
                                          </p:spTgt>
                                        </p:tgtEl>
                                        <p:attrNameLst>
                                          <p:attrName>ppt_x</p:attrName>
                                        </p:attrNameLst>
                                      </p:cBhvr>
                                      <p:tavLst>
                                        <p:tav tm="0">
                                          <p:val>
                                            <p:strVal val="ppt_x"/>
                                          </p:val>
                                        </p:tav>
                                        <p:tav tm="100000">
                                          <p:val>
                                            <p:strVal val="ppt_x"/>
                                          </p:val>
                                        </p:tav>
                                      </p:tavLst>
                                    </p:anim>
                                    <p:anim calcmode="lin" valueType="num">
                                      <p:cBhvr additive="base">
                                        <p:cTn id="27" dur="500"/>
                                        <p:tgtEl>
                                          <p:spTgt spid="13313">
                                            <p:txEl>
                                              <p:pRg st="2" end="2"/>
                                            </p:txEl>
                                          </p:spTgt>
                                        </p:tgtEl>
                                        <p:attrNameLst>
                                          <p:attrName>ppt_y</p:attrName>
                                        </p:attrNameLst>
                                      </p:cBhvr>
                                      <p:tavLst>
                                        <p:tav tm="0">
                                          <p:val>
                                            <p:strVal val="ppt_y"/>
                                          </p:val>
                                        </p:tav>
                                        <p:tav tm="100000">
                                          <p:val>
                                            <p:strVal val="1+ppt_h/2"/>
                                          </p:val>
                                        </p:tav>
                                      </p:tavLst>
                                    </p:anim>
                                    <p:set>
                                      <p:cBhvr>
                                        <p:cTn id="28" dur="1" fill="hold">
                                          <p:stCondLst>
                                            <p:cond delay="499"/>
                                          </p:stCondLst>
                                        </p:cTn>
                                        <p:tgtEl>
                                          <p:spTgt spid="13313">
                                            <p:txEl>
                                              <p:pRg st="2" end="2"/>
                                            </p:txEl>
                                          </p:spTgt>
                                        </p:tgtEl>
                                        <p:attrNameLst>
                                          <p:attrName>style.visibility</p:attrName>
                                        </p:attrNameLst>
                                      </p:cBhvr>
                                      <p:to>
                                        <p:strVal val="hidden"/>
                                      </p:to>
                                    </p:set>
                                  </p:childTnLst>
                                </p:cTn>
                              </p:par>
                              <p:par>
                                <p:cTn id="29" presetID="2" presetClass="exit" presetSubtype="4" fill="hold" grpId="0" nodeType="withEffect">
                                  <p:stCondLst>
                                    <p:cond delay="0"/>
                                  </p:stCondLst>
                                  <p:childTnLst>
                                    <p:anim calcmode="lin" valueType="num">
                                      <p:cBhvr additive="base">
                                        <p:cTn id="30" dur="500"/>
                                        <p:tgtEl>
                                          <p:spTgt spid="13313">
                                            <p:txEl>
                                              <p:pRg st="3" end="3"/>
                                            </p:txEl>
                                          </p:spTgt>
                                        </p:tgtEl>
                                        <p:attrNameLst>
                                          <p:attrName>ppt_x</p:attrName>
                                        </p:attrNameLst>
                                      </p:cBhvr>
                                      <p:tavLst>
                                        <p:tav tm="0">
                                          <p:val>
                                            <p:strVal val="ppt_x"/>
                                          </p:val>
                                        </p:tav>
                                        <p:tav tm="100000">
                                          <p:val>
                                            <p:strVal val="ppt_x"/>
                                          </p:val>
                                        </p:tav>
                                      </p:tavLst>
                                    </p:anim>
                                    <p:anim calcmode="lin" valueType="num">
                                      <p:cBhvr additive="base">
                                        <p:cTn id="31" dur="500"/>
                                        <p:tgtEl>
                                          <p:spTgt spid="13313">
                                            <p:txEl>
                                              <p:pRg st="3" end="3"/>
                                            </p:txEl>
                                          </p:spTgt>
                                        </p:tgtEl>
                                        <p:attrNameLst>
                                          <p:attrName>ppt_y</p:attrName>
                                        </p:attrNameLst>
                                      </p:cBhvr>
                                      <p:tavLst>
                                        <p:tav tm="0">
                                          <p:val>
                                            <p:strVal val="ppt_y"/>
                                          </p:val>
                                        </p:tav>
                                        <p:tav tm="100000">
                                          <p:val>
                                            <p:strVal val="1+ppt_h/2"/>
                                          </p:val>
                                        </p:tav>
                                      </p:tavLst>
                                    </p:anim>
                                    <p:set>
                                      <p:cBhvr>
                                        <p:cTn id="32" dur="1" fill="hold">
                                          <p:stCondLst>
                                            <p:cond delay="499"/>
                                          </p:stCondLst>
                                        </p:cTn>
                                        <p:tgtEl>
                                          <p:spTgt spid="13313">
                                            <p:txEl>
                                              <p:pRg st="3" end="3"/>
                                            </p:txEl>
                                          </p:spTgt>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 to="" calcmode="lin" valueType="num">
                                      <p:cBhvr>
                                        <p:cTn id="37" dur="1" fill="hold"/>
                                        <p:tgtEl>
                                          <p:spTgt spid="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313" grpId="0" build="allAtOnce"/>
      <p:bldP spid="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2"/>
          <a:stretch>
            <a:fillRect/>
          </a:stretch>
        </p:blipFill>
        <p:spPr>
          <a:xfrm>
            <a:off x="0" y="1211855"/>
            <a:ext cx="9144000" cy="5646145"/>
          </a:xfrm>
          <a:prstGeom prst="rect">
            <a:avLst/>
          </a:prstGeom>
        </p:spPr>
      </p:pic>
      <p:sp>
        <p:nvSpPr>
          <p:cNvPr id="5" name="Rectangle 1"/>
          <p:cNvSpPr>
            <a:spLocks noGrp="1"/>
          </p:cNvSpPr>
          <p:nvPr>
            <p:ph type="title"/>
          </p:nvPr>
        </p:nvSpPr>
        <p:spPr>
          <a:xfrm>
            <a:off x="685800" y="142875"/>
            <a:ext cx="8001000" cy="1112838"/>
          </a:xfrm>
        </p:spPr>
        <p:txBody>
          <a:bodyPr/>
          <a:lstStyle/>
          <a:p>
            <a:r>
              <a:rPr lang="fr-FR" dirty="0"/>
              <a:t>Résultats et discussion :</a:t>
            </a:r>
          </a:p>
        </p:txBody>
      </p:sp>
      <p:graphicFrame>
        <p:nvGraphicFramePr>
          <p:cNvPr id="6" name="Graphique 1"/>
          <p:cNvGraphicFramePr/>
          <p:nvPr>
            <p:extLst>
              <p:ext uri="{D42A27DB-BD31-4B8C-83A1-F6EECF244321}">
                <p14:modId xmlns:p14="http://schemas.microsoft.com/office/powerpoint/2010/main" xmlns="" val="3112800524"/>
              </p:ext>
            </p:extLst>
          </p:nvPr>
        </p:nvGraphicFramePr>
        <p:xfrm>
          <a:off x="198304" y="1410159"/>
          <a:ext cx="8791460" cy="4572000"/>
        </p:xfrm>
        <a:graphic>
          <a:graphicData uri="http://schemas.openxmlformats.org/drawingml/2006/chart">
            <c:chart xmlns:c="http://schemas.openxmlformats.org/drawingml/2006/chart" xmlns:r="http://schemas.openxmlformats.org/officeDocument/2006/relationships" r:id="rId3"/>
          </a:graphicData>
        </a:graphic>
      </p:graphicFrame>
      <p:sp>
        <p:nvSpPr>
          <p:cNvPr id="7" name="Ellipse 6"/>
          <p:cNvSpPr/>
          <p:nvPr/>
        </p:nvSpPr>
        <p:spPr>
          <a:xfrm rot="20303372">
            <a:off x="1582757" y="3764097"/>
            <a:ext cx="550843" cy="98233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Flèche vers le bas 7"/>
          <p:cNvSpPr/>
          <p:nvPr/>
        </p:nvSpPr>
        <p:spPr>
          <a:xfrm rot="987175">
            <a:off x="1740047" y="3337852"/>
            <a:ext cx="330506" cy="44786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0897" name="Rectangle 1"/>
          <p:cNvSpPr>
            <a:spLocks noChangeArrowheads="1"/>
          </p:cNvSpPr>
          <p:nvPr/>
        </p:nvSpPr>
        <p:spPr bwMode="auto">
          <a:xfrm>
            <a:off x="2049137" y="1597446"/>
            <a:ext cx="6687239" cy="1754326"/>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95263" algn="l"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rgbClr val="000000"/>
                </a:solidFill>
                <a:effectLst/>
                <a:ea typeface="Times New Roman" pitchFamily="18" charset="0"/>
                <a:cs typeface="Arial" pitchFamily="34" charset="0"/>
              </a:rPr>
              <a:t>La résistance à la traction par fendage à 7  jours  </a:t>
            </a:r>
            <a:r>
              <a:rPr kumimoji="0" lang="fr-FR" b="1" i="0" u="none" strike="noStrike" cap="none" normalizeH="0" baseline="0" dirty="0" smtClean="0">
                <a:ln>
                  <a:noFill/>
                </a:ln>
                <a:solidFill>
                  <a:srgbClr val="000000"/>
                </a:solidFill>
                <a:effectLst/>
                <a:ea typeface="Times New Roman" pitchFamily="18" charset="0"/>
                <a:cs typeface="Times New Roman" pitchFamily="18" charset="0"/>
              </a:rPr>
              <a:t>est varie</a:t>
            </a:r>
            <a:r>
              <a:rPr kumimoji="0" lang="fr-FR" b="1" i="0" u="none" strike="noStrike" cap="none" normalizeH="0" baseline="0" dirty="0" smtClean="0">
                <a:ln>
                  <a:noFill/>
                </a:ln>
                <a:solidFill>
                  <a:srgbClr val="000000"/>
                </a:solidFill>
                <a:effectLst/>
                <a:ea typeface="Times New Roman" pitchFamily="18" charset="0"/>
                <a:cs typeface="Arial" pitchFamily="34" charset="0"/>
              </a:rPr>
              <a:t> avec l</a:t>
            </a:r>
            <a:r>
              <a:rPr kumimoji="0" lang="fr-FR" b="1" i="0" u="none" strike="noStrike" cap="none" normalizeH="0" baseline="0" dirty="0" smtClean="0">
                <a:ln>
                  <a:noFill/>
                </a:ln>
                <a:solidFill>
                  <a:srgbClr val="000000"/>
                </a:solidFill>
                <a:effectLst/>
                <a:ea typeface="Times New Roman" pitchFamily="18" charset="0"/>
                <a:cs typeface="Times New Roman" pitchFamily="18" charset="0"/>
              </a:rPr>
              <a:t>a déférence</a:t>
            </a:r>
            <a:r>
              <a:rPr kumimoji="0" lang="fr-FR" b="1" i="0" u="none" strike="noStrike" cap="none" normalizeH="0" baseline="0" dirty="0" smtClean="0">
                <a:ln>
                  <a:noFill/>
                </a:ln>
                <a:solidFill>
                  <a:srgbClr val="000000"/>
                </a:solidFill>
                <a:effectLst/>
                <a:ea typeface="Times New Roman" pitchFamily="18" charset="0"/>
                <a:cs typeface="Arial" pitchFamily="34" charset="0"/>
              </a:rPr>
              <a:t>  de </a:t>
            </a:r>
            <a:r>
              <a:rPr kumimoji="0" lang="fr-FR" b="1" i="0" u="none" strike="noStrike" cap="none" normalizeH="0" baseline="0" dirty="0" smtClean="0">
                <a:ln>
                  <a:noFill/>
                </a:ln>
                <a:solidFill>
                  <a:srgbClr val="000000"/>
                </a:solidFill>
                <a:effectLst/>
                <a:ea typeface="Times New Roman" pitchFamily="18" charset="0"/>
                <a:cs typeface="Times New Roman" pitchFamily="18" charset="0"/>
              </a:rPr>
              <a:t>type de gravier (région1 ,région2,région3) </a:t>
            </a:r>
            <a:r>
              <a:rPr kumimoji="0" lang="fr-FR" b="1" i="0" u="none" strike="noStrike" cap="none" normalizeH="0" baseline="0" dirty="0" smtClean="0">
                <a:ln>
                  <a:noFill/>
                </a:ln>
                <a:solidFill>
                  <a:srgbClr val="000000"/>
                </a:solidFill>
                <a:effectLst/>
                <a:ea typeface="Times New Roman" pitchFamily="18" charset="0"/>
                <a:cs typeface="Arial" pitchFamily="34" charset="0"/>
              </a:rPr>
              <a:t>pour les bétons,</a:t>
            </a:r>
            <a:r>
              <a:rPr kumimoji="0" lang="fr-FR" b="1" i="0" u="none" strike="noStrike" cap="none" normalizeH="0" baseline="0" dirty="0" smtClean="0">
                <a:ln>
                  <a:noFill/>
                </a:ln>
                <a:solidFill>
                  <a:srgbClr val="000000"/>
                </a:solidFill>
                <a:effectLst/>
                <a:ea typeface="Times New Roman" pitchFamily="18" charset="0"/>
                <a:cs typeface="Times New Roman" pitchFamily="18" charset="0"/>
              </a:rPr>
              <a:t> et </a:t>
            </a:r>
            <a:r>
              <a:rPr kumimoji="0" lang="fr-FR" b="1" i="0" u="none" strike="noStrike" cap="none" normalizeH="0" baseline="0" dirty="0" smtClean="0">
                <a:ln>
                  <a:noFill/>
                </a:ln>
                <a:solidFill>
                  <a:srgbClr val="000000"/>
                </a:solidFill>
                <a:effectLst/>
                <a:ea typeface="Times New Roman" pitchFamily="18" charset="0"/>
                <a:cs typeface="Arial" pitchFamily="34" charset="0"/>
              </a:rPr>
              <a:t>enregistrée</a:t>
            </a:r>
            <a:r>
              <a:rPr kumimoji="0" lang="fr-FR" b="1" i="0" u="none" strike="noStrike" cap="none" normalizeH="0" baseline="0" dirty="0" smtClean="0">
                <a:ln>
                  <a:noFill/>
                </a:ln>
                <a:solidFill>
                  <a:srgbClr val="000000"/>
                </a:solidFill>
                <a:effectLst/>
                <a:ea typeface="Times New Roman" pitchFamily="18" charset="0"/>
                <a:cs typeface="Times New Roman" pitchFamily="18" charset="0"/>
              </a:rPr>
              <a:t> meilleur résultat à béton de région1 par rapport les bétons de région2 et région3 </a:t>
            </a:r>
            <a:endParaRPr kumimoji="0" lang="fr-FR" b="1" i="0" u="none" strike="noStrike" cap="none" normalizeH="0" baseline="0" dirty="0" smtClean="0">
              <a:ln>
                <a:noFill/>
              </a:ln>
              <a:solidFill>
                <a:schemeClr val="tx1"/>
              </a:solidFill>
              <a:effectLst/>
              <a:cs typeface="Arial" pitchFamily="34" charset="0"/>
            </a:endParaRPr>
          </a:p>
          <a:p>
            <a:pPr marL="0" marR="0" lvl="0" indent="195263" algn="l" defTabSz="914400" rtl="0" eaLnBrk="0" fontAlgn="base" latinLnBrk="0" hangingPunct="0">
              <a:lnSpc>
                <a:spcPct val="100000"/>
              </a:lnSpc>
              <a:spcBef>
                <a:spcPct val="0"/>
              </a:spcBef>
              <a:spcAft>
                <a:spcPct val="0"/>
              </a:spcAft>
              <a:buClrTx/>
              <a:buSzTx/>
              <a:buFontTx/>
              <a:buNone/>
              <a:tabLst/>
            </a:pPr>
            <a:r>
              <a:rPr kumimoji="0" lang="fr-FR" b="1" i="0" u="none" strike="noStrike" cap="none" normalizeH="0" baseline="0" dirty="0" smtClean="0">
                <a:ln>
                  <a:noFill/>
                </a:ln>
                <a:solidFill>
                  <a:srgbClr val="000000"/>
                </a:solidFill>
                <a:effectLst/>
                <a:ea typeface="Times New Roman" pitchFamily="18" charset="0"/>
                <a:cs typeface="Arial" pitchFamily="34" charset="0"/>
              </a:rPr>
              <a:t>La résistance à la traction par fendage à 7  jours  </a:t>
            </a:r>
            <a:r>
              <a:rPr kumimoji="0" lang="fr-FR" b="1" i="0" u="none" strike="noStrike" cap="none" normalizeH="0" baseline="0" dirty="0" smtClean="0">
                <a:ln>
                  <a:noFill/>
                </a:ln>
                <a:solidFill>
                  <a:srgbClr val="000000"/>
                </a:solidFill>
                <a:effectLst/>
                <a:ea typeface="Times New Roman" pitchFamily="18" charset="0"/>
                <a:cs typeface="Times New Roman" pitchFamily="18" charset="0"/>
              </a:rPr>
              <a:t>des bétons de région2 et région3 sont convergent.</a:t>
            </a:r>
            <a:endParaRPr kumimoji="0" lang="fr-FR" b="1" i="0" u="none" strike="noStrike" cap="none" normalizeH="0" baseline="0" dirty="0" smtClean="0">
              <a:ln>
                <a:noFill/>
              </a:ln>
              <a:solidFill>
                <a:schemeClr val="tx1"/>
              </a:solidFill>
              <a:effectLst/>
              <a:cs typeface="Arial" pitchFamily="34" charset="0"/>
            </a:endParaRPr>
          </a:p>
        </p:txBody>
      </p:sp>
      <p:sp>
        <p:nvSpPr>
          <p:cNvPr id="9" name="Ellipse 8"/>
          <p:cNvSpPr/>
          <p:nvPr/>
        </p:nvSpPr>
        <p:spPr>
          <a:xfrm>
            <a:off x="3336275" y="2939667"/>
            <a:ext cx="550843" cy="98233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 name="Flèche vers le bas 9"/>
          <p:cNvSpPr/>
          <p:nvPr/>
        </p:nvSpPr>
        <p:spPr>
          <a:xfrm rot="4518998">
            <a:off x="3901189" y="2788843"/>
            <a:ext cx="330506" cy="44786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0898" name="Rectangle 2"/>
          <p:cNvSpPr>
            <a:spLocks noChangeArrowheads="1"/>
          </p:cNvSpPr>
          <p:nvPr/>
        </p:nvSpPr>
        <p:spPr bwMode="auto">
          <a:xfrm>
            <a:off x="4340648" y="1784732"/>
            <a:ext cx="4384712" cy="1754326"/>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l"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rgbClr val="000000"/>
                </a:solidFill>
                <a:effectLst/>
                <a:ea typeface="Times New Roman" pitchFamily="18" charset="0"/>
                <a:cs typeface="Arial" pitchFamily="34" charset="0"/>
              </a:rPr>
              <a:t>La résistance à la traction par fendage </a:t>
            </a:r>
            <a:r>
              <a:rPr kumimoji="0" lang="fr-FR" b="1" i="0" u="none" strike="noStrike" cap="none" normalizeH="0" baseline="0" dirty="0" smtClean="0">
                <a:ln>
                  <a:noFill/>
                </a:ln>
                <a:solidFill>
                  <a:srgbClr val="000000"/>
                </a:solidFill>
                <a:effectLst/>
                <a:ea typeface="Times New Roman" pitchFamily="18" charset="0"/>
                <a:cs typeface="Times New Roman" pitchFamily="18" charset="0"/>
              </a:rPr>
              <a:t>à 28 jours des bétons</a:t>
            </a:r>
            <a:r>
              <a:rPr kumimoji="0" lang="fr-FR" b="1" i="0" u="none" strike="noStrike" cap="none" normalizeH="0" baseline="0" dirty="0" smtClean="0">
                <a:ln>
                  <a:noFill/>
                </a:ln>
                <a:solidFill>
                  <a:srgbClr val="000000"/>
                </a:solidFill>
                <a:effectLst/>
                <a:ea typeface="Times New Roman" pitchFamily="18" charset="0"/>
                <a:cs typeface="Arial" pitchFamily="34" charset="0"/>
              </a:rPr>
              <a:t> augmente avec l</a:t>
            </a:r>
            <a:r>
              <a:rPr kumimoji="0" lang="fr-FR" b="1" i="0" u="none" strike="noStrike" cap="none" normalizeH="0" baseline="0" dirty="0" smtClean="0">
                <a:ln>
                  <a:noFill/>
                </a:ln>
                <a:solidFill>
                  <a:srgbClr val="000000"/>
                </a:solidFill>
                <a:effectLst/>
                <a:ea typeface="Times New Roman" pitchFamily="18" charset="0"/>
                <a:cs typeface="Times New Roman" pitchFamily="18" charset="0"/>
              </a:rPr>
              <a:t>e temps,</a:t>
            </a:r>
            <a:r>
              <a:rPr kumimoji="0" lang="fr-FR" b="1" i="0" u="none" strike="noStrike" cap="none" normalizeH="0" baseline="0" dirty="0" smtClean="0">
                <a:ln>
                  <a:noFill/>
                </a:ln>
                <a:solidFill>
                  <a:srgbClr val="000000"/>
                </a:solidFill>
                <a:effectLst/>
                <a:ea typeface="Times New Roman" pitchFamily="18" charset="0"/>
                <a:cs typeface="Arial" pitchFamily="34" charset="0"/>
              </a:rPr>
              <a:t> mais l</a:t>
            </a:r>
            <a:r>
              <a:rPr kumimoji="0" lang="fr-FR" b="1" i="0" u="none" strike="noStrike" cap="none" normalizeH="0" baseline="0" dirty="0" smtClean="0">
                <a:ln>
                  <a:noFill/>
                </a:ln>
                <a:solidFill>
                  <a:srgbClr val="000000"/>
                </a:solidFill>
                <a:effectLst/>
                <a:ea typeface="Times New Roman" pitchFamily="18" charset="0"/>
                <a:cs typeface="Times New Roman" pitchFamily="18" charset="0"/>
              </a:rPr>
              <a:t>a</a:t>
            </a:r>
            <a:r>
              <a:rPr kumimoji="0" lang="fr-FR" b="1" i="0" u="none" strike="noStrike" cap="none" normalizeH="0" baseline="0" dirty="0" smtClean="0">
                <a:ln>
                  <a:noFill/>
                </a:ln>
                <a:solidFill>
                  <a:srgbClr val="000000"/>
                </a:solidFill>
                <a:effectLst/>
                <a:ea typeface="Times New Roman" pitchFamily="18" charset="0"/>
                <a:cs typeface="Arial" pitchFamily="34" charset="0"/>
              </a:rPr>
              <a:t> valeur de résistance pour le</a:t>
            </a:r>
            <a:r>
              <a:rPr kumimoji="0" lang="fr-FR" b="1" i="0" u="none" strike="noStrike" cap="none" normalizeH="0" baseline="0" dirty="0" smtClean="0">
                <a:ln>
                  <a:noFill/>
                </a:ln>
                <a:solidFill>
                  <a:srgbClr val="000000"/>
                </a:solidFill>
                <a:effectLst/>
                <a:ea typeface="Times New Roman" pitchFamily="18" charset="0"/>
                <a:cs typeface="Times New Roman" pitchFamily="18" charset="0"/>
              </a:rPr>
              <a:t> </a:t>
            </a:r>
            <a:r>
              <a:rPr kumimoji="0" lang="fr-FR" b="1" i="0" u="none" strike="noStrike" cap="none" normalizeH="0" baseline="0" dirty="0" smtClean="0">
                <a:ln>
                  <a:noFill/>
                </a:ln>
                <a:solidFill>
                  <a:srgbClr val="000000"/>
                </a:solidFill>
                <a:effectLst/>
                <a:ea typeface="Times New Roman" pitchFamily="18" charset="0"/>
                <a:cs typeface="Arial" pitchFamily="34" charset="0"/>
              </a:rPr>
              <a:t>béton</a:t>
            </a:r>
            <a:r>
              <a:rPr kumimoji="0" lang="fr-FR" b="1" i="0" u="none" strike="noStrike" cap="none" normalizeH="0" baseline="0" dirty="0" smtClean="0">
                <a:ln>
                  <a:noFill/>
                </a:ln>
                <a:solidFill>
                  <a:srgbClr val="000000"/>
                </a:solidFill>
                <a:effectLst/>
                <a:ea typeface="Times New Roman" pitchFamily="18" charset="0"/>
                <a:cs typeface="Times New Roman" pitchFamily="18" charset="0"/>
              </a:rPr>
              <a:t> région2 </a:t>
            </a:r>
            <a:r>
              <a:rPr kumimoji="0" lang="fr-FR" b="1" i="0" u="none" strike="noStrike" cap="none" normalizeH="0" baseline="0" dirty="0" smtClean="0">
                <a:ln>
                  <a:noFill/>
                </a:ln>
                <a:solidFill>
                  <a:srgbClr val="000000"/>
                </a:solidFill>
                <a:effectLst/>
                <a:ea typeface="Times New Roman" pitchFamily="18" charset="0"/>
                <a:cs typeface="Arial" pitchFamily="34" charset="0"/>
              </a:rPr>
              <a:t>est inférieur à les béton</a:t>
            </a:r>
            <a:r>
              <a:rPr kumimoji="0" lang="fr-FR" b="1" i="0" u="none" strike="noStrike" cap="none" normalizeH="0" baseline="0" dirty="0" smtClean="0">
                <a:ln>
                  <a:noFill/>
                </a:ln>
                <a:solidFill>
                  <a:srgbClr val="000000"/>
                </a:solidFill>
                <a:effectLst/>
                <a:ea typeface="Times New Roman" pitchFamily="18" charset="0"/>
                <a:cs typeface="Times New Roman" pitchFamily="18" charset="0"/>
              </a:rPr>
              <a:t>s région3 et</a:t>
            </a:r>
            <a:r>
              <a:rPr kumimoji="0" lang="fr-FR" b="1" i="0" u="none" strike="noStrike" cap="none" normalizeH="0" baseline="0" dirty="0" smtClean="0">
                <a:ln>
                  <a:noFill/>
                </a:ln>
                <a:solidFill>
                  <a:srgbClr val="000000"/>
                </a:solidFill>
                <a:effectLst/>
                <a:ea typeface="Times New Roman" pitchFamily="18" charset="0"/>
                <a:cs typeface="Arial" pitchFamily="34" charset="0"/>
              </a:rPr>
              <a:t> </a:t>
            </a:r>
            <a:r>
              <a:rPr kumimoji="0" lang="fr-FR" b="1" i="0" u="none" strike="noStrike" cap="none" normalizeH="0" baseline="0" dirty="0" smtClean="0">
                <a:ln>
                  <a:noFill/>
                </a:ln>
                <a:solidFill>
                  <a:srgbClr val="000000"/>
                </a:solidFill>
                <a:effectLst/>
                <a:ea typeface="Times New Roman" pitchFamily="18" charset="0"/>
                <a:cs typeface="Times New Roman" pitchFamily="18" charset="0"/>
              </a:rPr>
              <a:t>région1.</a:t>
            </a:r>
            <a:endParaRPr kumimoji="0" lang="fr-FR" b="1" i="0" u="none" strike="noStrike" cap="none" normalizeH="0" baseline="0" dirty="0" smtClean="0">
              <a:ln>
                <a:noFill/>
              </a:ln>
              <a:solidFill>
                <a:schemeClr val="tx1"/>
              </a:solidFill>
              <a:effectLst/>
              <a:cs typeface="Arial" pitchFamily="34" charset="0"/>
            </a:endParaRPr>
          </a:p>
          <a:p>
            <a:pPr marL="0" marR="0" lvl="0" indent="180975" algn="l" defTabSz="914400" rtl="0" eaLnBrk="0" fontAlgn="base" latinLnBrk="0" hangingPunct="0">
              <a:lnSpc>
                <a:spcPct val="100000"/>
              </a:lnSpc>
              <a:spcBef>
                <a:spcPct val="0"/>
              </a:spcBef>
              <a:spcAft>
                <a:spcPct val="0"/>
              </a:spcAft>
              <a:buClrTx/>
              <a:buSzTx/>
              <a:buFontTx/>
              <a:buNone/>
              <a:tabLst/>
            </a:pPr>
            <a:r>
              <a:rPr kumimoji="0" lang="fr-FR" b="1" i="0" u="none" strike="noStrike" cap="none" normalizeH="0" baseline="0" dirty="0" smtClean="0">
                <a:ln>
                  <a:noFill/>
                </a:ln>
                <a:solidFill>
                  <a:srgbClr val="000000"/>
                </a:solidFill>
                <a:effectLst/>
                <a:ea typeface="Times New Roman" pitchFamily="18" charset="0"/>
                <a:cs typeface="Arial" pitchFamily="34" charset="0"/>
              </a:rPr>
              <a:t>La résistance a augmenté entre 7 et 28 jours pour tous les </a:t>
            </a:r>
            <a:r>
              <a:rPr kumimoji="0" lang="fr-FR" b="1" i="0" u="none" strike="noStrike" cap="none" normalizeH="0" baseline="0" dirty="0" smtClean="0">
                <a:ln>
                  <a:noFill/>
                </a:ln>
                <a:solidFill>
                  <a:srgbClr val="000000"/>
                </a:solidFill>
                <a:effectLst/>
                <a:ea typeface="Times New Roman" pitchFamily="18" charset="0"/>
                <a:cs typeface="Times New Roman" pitchFamily="18" charset="0"/>
              </a:rPr>
              <a:t>bétons</a:t>
            </a:r>
            <a:r>
              <a:rPr kumimoji="0" lang="fr-FR" b="1" i="0" u="none" strike="noStrike" cap="none" normalizeH="0" baseline="0" dirty="0" smtClean="0">
                <a:ln>
                  <a:noFill/>
                </a:ln>
                <a:solidFill>
                  <a:srgbClr val="000000"/>
                </a:solidFill>
                <a:effectLst/>
                <a:ea typeface="Times New Roman" pitchFamily="18" charset="0"/>
                <a:cs typeface="Arial" pitchFamily="34" charset="0"/>
              </a:rPr>
              <a:t> </a:t>
            </a:r>
            <a:endParaRPr kumimoji="0" lang="fr-FR" b="1" i="0" u="none" strike="noStrike" cap="none" normalizeH="0" baseline="0" dirty="0" smtClean="0">
              <a:ln>
                <a:noFill/>
              </a:ln>
              <a:solidFill>
                <a:schemeClr val="tx1"/>
              </a:solidFill>
              <a:effectLst/>
              <a:cs typeface="Arial" pitchFamily="34" charset="0"/>
            </a:endParaRPr>
          </a:p>
        </p:txBody>
      </p:sp>
      <p:sp>
        <p:nvSpPr>
          <p:cNvPr id="11" name="Rectangle 2"/>
          <p:cNvSpPr>
            <a:spLocks noChangeArrowheads="1"/>
          </p:cNvSpPr>
          <p:nvPr/>
        </p:nvSpPr>
        <p:spPr bwMode="auto">
          <a:xfrm rot="21140717">
            <a:off x="3616250" y="3905481"/>
            <a:ext cx="5168178" cy="369332"/>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l"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rgbClr val="000000"/>
                </a:solidFill>
                <a:effectLst/>
                <a:ea typeface="Times New Roman" pitchFamily="18" charset="0"/>
                <a:cs typeface="Arial" pitchFamily="34" charset="0"/>
              </a:rPr>
              <a:t>La résistance  augmente  avec le temps pour tous les </a:t>
            </a:r>
            <a:r>
              <a:rPr kumimoji="0" lang="fr-FR" b="1" i="0" u="none" strike="noStrike" cap="none" normalizeH="0" baseline="0" dirty="0" smtClean="0">
                <a:ln>
                  <a:noFill/>
                </a:ln>
                <a:solidFill>
                  <a:srgbClr val="000000"/>
                </a:solidFill>
                <a:effectLst/>
                <a:ea typeface="Times New Roman" pitchFamily="18" charset="0"/>
                <a:cs typeface="Times New Roman" pitchFamily="18" charset="0"/>
              </a:rPr>
              <a:t>bétons</a:t>
            </a:r>
            <a:r>
              <a:rPr kumimoji="0" lang="fr-FR" b="1" i="0" u="none" strike="noStrike" cap="none" normalizeH="0" baseline="0" dirty="0" smtClean="0">
                <a:ln>
                  <a:noFill/>
                </a:ln>
                <a:solidFill>
                  <a:srgbClr val="000000"/>
                </a:solidFill>
                <a:effectLst/>
                <a:ea typeface="Times New Roman" pitchFamily="18" charset="0"/>
                <a:cs typeface="Arial" pitchFamily="34" charset="0"/>
              </a:rPr>
              <a:t> </a:t>
            </a:r>
            <a:endParaRPr kumimoji="0" lang="fr-FR" b="1" i="0" u="none" strike="noStrike" cap="none" normalizeH="0" baseline="0" dirty="0" smtClean="0">
              <a:ln>
                <a:noFill/>
              </a:ln>
              <a:solidFill>
                <a:schemeClr val="tx1"/>
              </a:solidFill>
              <a:effectLst/>
              <a:cs typeface="Arial" pitchFamily="34" charset="0"/>
            </a:endParaRPr>
          </a:p>
        </p:txBody>
      </p:sp>
      <p:sp>
        <p:nvSpPr>
          <p:cNvPr id="12" name="Flèche droite 11"/>
          <p:cNvSpPr/>
          <p:nvPr/>
        </p:nvSpPr>
        <p:spPr>
          <a:xfrm rot="21145121">
            <a:off x="5420299" y="3580481"/>
            <a:ext cx="2302526" cy="2203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3" name="Rectangle 12"/>
          <p:cNvSpPr/>
          <p:nvPr/>
        </p:nvSpPr>
        <p:spPr>
          <a:xfrm>
            <a:off x="2159306" y="6256660"/>
            <a:ext cx="6301648" cy="369332"/>
          </a:xfrm>
          <a:prstGeom prst="rect">
            <a:avLst/>
          </a:prstGeom>
        </p:spPr>
        <p:txBody>
          <a:bodyPr wrap="square">
            <a:spAutoFit/>
          </a:bodyPr>
          <a:lstStyle/>
          <a:p>
            <a:r>
              <a:rPr lang="fr-FR" b="1" dirty="0" smtClean="0"/>
              <a:t>L’évolution de la résistance à traction par fendage en fonction du temps</a:t>
            </a:r>
            <a:endParaRPr lang="fr-FR"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checkerboard(across)">
                                      <p:cBhvr>
                                        <p:cTn id="12" dur="500"/>
                                        <p:tgtEl>
                                          <p:spTgt spid="13"/>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down)">
                                      <p:cBhvr>
                                        <p:cTn id="15" dur="500"/>
                                        <p:tgtEl>
                                          <p:spTgt spid="6">
                                            <p:graphicEl>
                                              <a:chart seriesIdx="-3" categoryIdx="-3" bldStep="gridLegend"/>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down)">
                                      <p:cBhvr>
                                        <p:cTn id="20" dur="500"/>
                                        <p:tgtEl>
                                          <p:spTgt spid="6">
                                            <p:graphicEl>
                                              <a:chart seriesIdx="-4" categoryIdx="0" bldStep="category"/>
                                            </p:graphicEl>
                                          </p:spTgt>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down)">
                                      <p:cBhvr>
                                        <p:cTn id="23" dur="500"/>
                                        <p:tgtEl>
                                          <p:spTgt spid="6">
                                            <p:graphicEl>
                                              <a:chart seriesIdx="-4" categoryIdx="1" bldStep="category"/>
                                            </p:graphicEl>
                                          </p:spTgt>
                                        </p:tgtEl>
                                      </p:cBhvr>
                                    </p:animEffect>
                                  </p:childTnLst>
                                </p:cTn>
                              </p:par>
                              <p:par>
                                <p:cTn id="24" presetID="24" presetClass="entr" presetSubtype="0"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 to="" calcmode="lin" valueType="num">
                                      <p:cBhvr>
                                        <p:cTn id="26" dur="1" fill="hold"/>
                                        <p:tgtEl>
                                          <p:spTgt spid="7"/>
                                        </p:tgtEl>
                                        <p:attrNameLst>
                                          <p:attrName/>
                                        </p:attrNameLst>
                                      </p:cBhvr>
                                    </p:anim>
                                  </p:childTnLst>
                                </p:cTn>
                              </p:par>
                              <p:par>
                                <p:cTn id="27" presetID="24"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 to="" calcmode="lin" valueType="num">
                                      <p:cBhvr>
                                        <p:cTn id="29" dur="1" fill="hold"/>
                                        <p:tgtEl>
                                          <p:spTgt spid="8"/>
                                        </p:tgtEl>
                                        <p:attrNameLst>
                                          <p:attrName/>
                                        </p:attrNameLst>
                                      </p:cBhvr>
                                    </p:anim>
                                  </p:childTnLst>
                                </p:cTn>
                              </p:par>
                              <p:par>
                                <p:cTn id="30" presetID="24" presetClass="entr" presetSubtype="0" fill="hold" grpId="0" nodeType="withEffect">
                                  <p:stCondLst>
                                    <p:cond delay="0"/>
                                  </p:stCondLst>
                                  <p:childTnLst>
                                    <p:set>
                                      <p:cBhvr>
                                        <p:cTn id="31" dur="1" fill="hold">
                                          <p:stCondLst>
                                            <p:cond delay="0"/>
                                          </p:stCondLst>
                                        </p:cTn>
                                        <p:tgtEl>
                                          <p:spTgt spid="80897"/>
                                        </p:tgtEl>
                                        <p:attrNameLst>
                                          <p:attrName>style.visibility</p:attrName>
                                        </p:attrNameLst>
                                      </p:cBhvr>
                                      <p:to>
                                        <p:strVal val="visible"/>
                                      </p:to>
                                    </p:set>
                                    <p:anim to="" calcmode="lin" valueType="num">
                                      <p:cBhvr>
                                        <p:cTn id="32" dur="1" fill="hold"/>
                                        <p:tgtEl>
                                          <p:spTgt spid="80897"/>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4" presetClass="exit" presetSubtype="16" fill="hold" nodeType="clickEffect">
                                  <p:stCondLst>
                                    <p:cond delay="0"/>
                                  </p:stCondLst>
                                  <p:childTnLst>
                                    <p:animEffect transition="out" filter="box(in)">
                                      <p:cBhvr>
                                        <p:cTn id="36" dur="500"/>
                                        <p:tgtEl>
                                          <p:spTgt spid="7"/>
                                        </p:tgtEl>
                                      </p:cBhvr>
                                    </p:animEffect>
                                    <p:set>
                                      <p:cBhvr>
                                        <p:cTn id="37" dur="1" fill="hold">
                                          <p:stCondLst>
                                            <p:cond delay="499"/>
                                          </p:stCondLst>
                                        </p:cTn>
                                        <p:tgtEl>
                                          <p:spTgt spid="7"/>
                                        </p:tgtEl>
                                        <p:attrNameLst>
                                          <p:attrName>style.visibility</p:attrName>
                                        </p:attrNameLst>
                                      </p:cBhvr>
                                      <p:to>
                                        <p:strVal val="hidden"/>
                                      </p:to>
                                    </p:set>
                                  </p:childTnLst>
                                </p:cTn>
                              </p:par>
                              <p:par>
                                <p:cTn id="38" presetID="4" presetClass="exit" presetSubtype="16" fill="hold" nodeType="withEffect">
                                  <p:stCondLst>
                                    <p:cond delay="0"/>
                                  </p:stCondLst>
                                  <p:childTnLst>
                                    <p:animEffect transition="out" filter="box(in)">
                                      <p:cBhvr>
                                        <p:cTn id="39" dur="500"/>
                                        <p:tgtEl>
                                          <p:spTgt spid="8"/>
                                        </p:tgtEl>
                                      </p:cBhvr>
                                    </p:animEffect>
                                    <p:set>
                                      <p:cBhvr>
                                        <p:cTn id="40" dur="1" fill="hold">
                                          <p:stCondLst>
                                            <p:cond delay="499"/>
                                          </p:stCondLst>
                                        </p:cTn>
                                        <p:tgtEl>
                                          <p:spTgt spid="8"/>
                                        </p:tgtEl>
                                        <p:attrNameLst>
                                          <p:attrName>style.visibility</p:attrName>
                                        </p:attrNameLst>
                                      </p:cBhvr>
                                      <p:to>
                                        <p:strVal val="hidden"/>
                                      </p:to>
                                    </p:set>
                                  </p:childTnLst>
                                </p:cTn>
                              </p:par>
                              <p:par>
                                <p:cTn id="41" presetID="8" presetClass="exit" presetSubtype="16" fill="hold" grpId="1" nodeType="withEffect">
                                  <p:stCondLst>
                                    <p:cond delay="0"/>
                                  </p:stCondLst>
                                  <p:childTnLst>
                                    <p:animEffect transition="out" filter="diamond(in)">
                                      <p:cBhvr>
                                        <p:cTn id="42" dur="2000"/>
                                        <p:tgtEl>
                                          <p:spTgt spid="80897"/>
                                        </p:tgtEl>
                                      </p:cBhvr>
                                    </p:animEffect>
                                    <p:set>
                                      <p:cBhvr>
                                        <p:cTn id="43" dur="1" fill="hold">
                                          <p:stCondLst>
                                            <p:cond delay="1999"/>
                                          </p:stCondLst>
                                        </p:cTn>
                                        <p:tgtEl>
                                          <p:spTgt spid="80897"/>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down)">
                                      <p:cBhvr>
                                        <p:cTn id="48" dur="500"/>
                                        <p:tgtEl>
                                          <p:spTgt spid="6">
                                            <p:graphicEl>
                                              <a:chart seriesIdx="-4" categoryIdx="2" bldStep="category"/>
                                            </p:graphicEl>
                                          </p:spTgt>
                                        </p:tgtEl>
                                      </p:cBhvr>
                                    </p:animEffect>
                                  </p:childTnLst>
                                </p:cTn>
                              </p:par>
                              <p:par>
                                <p:cTn id="49" presetID="24" presetClass="entr" presetSubtype="0" fill="hold" nodeType="withEffect">
                                  <p:stCondLst>
                                    <p:cond delay="0"/>
                                  </p:stCondLst>
                                  <p:childTnLst>
                                    <p:set>
                                      <p:cBhvr>
                                        <p:cTn id="50" dur="1" fill="hold">
                                          <p:stCondLst>
                                            <p:cond delay="0"/>
                                          </p:stCondLst>
                                        </p:cTn>
                                        <p:tgtEl>
                                          <p:spTgt spid="9"/>
                                        </p:tgtEl>
                                        <p:attrNameLst>
                                          <p:attrName>style.visibility</p:attrName>
                                        </p:attrNameLst>
                                      </p:cBhvr>
                                      <p:to>
                                        <p:strVal val="visible"/>
                                      </p:to>
                                    </p:set>
                                    <p:anim to="" calcmode="lin" valueType="num">
                                      <p:cBhvr>
                                        <p:cTn id="51" dur="1" fill="hold"/>
                                        <p:tgtEl>
                                          <p:spTgt spid="9"/>
                                        </p:tgtEl>
                                        <p:attrNameLst>
                                          <p:attrName/>
                                        </p:attrNameLst>
                                      </p:cBhvr>
                                    </p:anim>
                                  </p:childTnLst>
                                </p:cTn>
                              </p:par>
                              <p:par>
                                <p:cTn id="52" presetID="24" presetClass="entr" presetSubtype="0" fill="hold" nodeType="withEffect">
                                  <p:stCondLst>
                                    <p:cond delay="0"/>
                                  </p:stCondLst>
                                  <p:childTnLst>
                                    <p:set>
                                      <p:cBhvr>
                                        <p:cTn id="53" dur="1" fill="hold">
                                          <p:stCondLst>
                                            <p:cond delay="0"/>
                                          </p:stCondLst>
                                        </p:cTn>
                                        <p:tgtEl>
                                          <p:spTgt spid="10"/>
                                        </p:tgtEl>
                                        <p:attrNameLst>
                                          <p:attrName>style.visibility</p:attrName>
                                        </p:attrNameLst>
                                      </p:cBhvr>
                                      <p:to>
                                        <p:strVal val="visible"/>
                                      </p:to>
                                    </p:set>
                                    <p:anim to="" calcmode="lin" valueType="num">
                                      <p:cBhvr>
                                        <p:cTn id="54" dur="1" fill="hold"/>
                                        <p:tgtEl>
                                          <p:spTgt spid="10"/>
                                        </p:tgtEl>
                                        <p:attrNameLst>
                                          <p:attrName/>
                                        </p:attrNameLst>
                                      </p:cBhvr>
                                    </p:anim>
                                  </p:childTnLst>
                                </p:cTn>
                              </p:par>
                              <p:par>
                                <p:cTn id="55" presetID="24" presetClass="entr" presetSubtype="0" fill="hold" grpId="0" nodeType="withEffect">
                                  <p:stCondLst>
                                    <p:cond delay="0"/>
                                  </p:stCondLst>
                                  <p:childTnLst>
                                    <p:set>
                                      <p:cBhvr>
                                        <p:cTn id="56" dur="1" fill="hold">
                                          <p:stCondLst>
                                            <p:cond delay="0"/>
                                          </p:stCondLst>
                                        </p:cTn>
                                        <p:tgtEl>
                                          <p:spTgt spid="80898"/>
                                        </p:tgtEl>
                                        <p:attrNameLst>
                                          <p:attrName>style.visibility</p:attrName>
                                        </p:attrNameLst>
                                      </p:cBhvr>
                                      <p:to>
                                        <p:strVal val="visible"/>
                                      </p:to>
                                    </p:set>
                                    <p:anim to="" calcmode="lin" valueType="num">
                                      <p:cBhvr>
                                        <p:cTn id="57" dur="1" fill="hold"/>
                                        <p:tgtEl>
                                          <p:spTgt spid="80898"/>
                                        </p:tgtEl>
                                        <p:attrNameLst>
                                          <p:attrName/>
                                        </p:attrNameLst>
                                      </p:cBhvr>
                                    </p:anim>
                                  </p:childTnLst>
                                </p:cTn>
                              </p:par>
                            </p:childTnLst>
                          </p:cTn>
                        </p:par>
                      </p:childTnLst>
                    </p:cTn>
                  </p:par>
                  <p:par>
                    <p:cTn id="58" fill="hold">
                      <p:stCondLst>
                        <p:cond delay="indefinite"/>
                      </p:stCondLst>
                      <p:childTnLst>
                        <p:par>
                          <p:cTn id="59" fill="hold">
                            <p:stCondLst>
                              <p:cond delay="0"/>
                            </p:stCondLst>
                            <p:childTnLst>
                              <p:par>
                                <p:cTn id="60" presetID="4" presetClass="exit" presetSubtype="16" fill="hold" grpId="0" nodeType="clickEffect">
                                  <p:stCondLst>
                                    <p:cond delay="0"/>
                                  </p:stCondLst>
                                  <p:childTnLst>
                                    <p:animEffect transition="out" filter="box(in)">
                                      <p:cBhvr>
                                        <p:cTn id="61" dur="500"/>
                                        <p:tgtEl>
                                          <p:spTgt spid="10"/>
                                        </p:tgtEl>
                                      </p:cBhvr>
                                    </p:animEffect>
                                    <p:set>
                                      <p:cBhvr>
                                        <p:cTn id="62" dur="1" fill="hold">
                                          <p:stCondLst>
                                            <p:cond delay="499"/>
                                          </p:stCondLst>
                                        </p:cTn>
                                        <p:tgtEl>
                                          <p:spTgt spid="10"/>
                                        </p:tgtEl>
                                        <p:attrNameLst>
                                          <p:attrName>style.visibility</p:attrName>
                                        </p:attrNameLst>
                                      </p:cBhvr>
                                      <p:to>
                                        <p:strVal val="hidden"/>
                                      </p:to>
                                    </p:set>
                                  </p:childTnLst>
                                </p:cTn>
                              </p:par>
                              <p:par>
                                <p:cTn id="63" presetID="4" presetClass="exit" presetSubtype="16" fill="hold" grpId="0" nodeType="withEffect">
                                  <p:stCondLst>
                                    <p:cond delay="0"/>
                                  </p:stCondLst>
                                  <p:childTnLst>
                                    <p:animEffect transition="out" filter="box(in)">
                                      <p:cBhvr>
                                        <p:cTn id="64" dur="500"/>
                                        <p:tgtEl>
                                          <p:spTgt spid="9"/>
                                        </p:tgtEl>
                                      </p:cBhvr>
                                    </p:animEffect>
                                    <p:set>
                                      <p:cBhvr>
                                        <p:cTn id="65" dur="1" fill="hold">
                                          <p:stCondLst>
                                            <p:cond delay="499"/>
                                          </p:stCondLst>
                                        </p:cTn>
                                        <p:tgtEl>
                                          <p:spTgt spid="9"/>
                                        </p:tgtEl>
                                        <p:attrNameLst>
                                          <p:attrName>style.visibility</p:attrName>
                                        </p:attrNameLst>
                                      </p:cBhvr>
                                      <p:to>
                                        <p:strVal val="hidden"/>
                                      </p:to>
                                    </p:set>
                                  </p:childTnLst>
                                </p:cTn>
                              </p:par>
                              <p:par>
                                <p:cTn id="66" presetID="3" presetClass="exit" presetSubtype="10" fill="hold" grpId="1" nodeType="withEffect">
                                  <p:stCondLst>
                                    <p:cond delay="0"/>
                                  </p:stCondLst>
                                  <p:childTnLst>
                                    <p:animEffect transition="out" filter="blinds(horizontal)">
                                      <p:cBhvr>
                                        <p:cTn id="67" dur="500"/>
                                        <p:tgtEl>
                                          <p:spTgt spid="80898"/>
                                        </p:tgtEl>
                                      </p:cBhvr>
                                    </p:animEffect>
                                    <p:set>
                                      <p:cBhvr>
                                        <p:cTn id="68" dur="1" fill="hold">
                                          <p:stCondLst>
                                            <p:cond delay="499"/>
                                          </p:stCondLst>
                                        </p:cTn>
                                        <p:tgtEl>
                                          <p:spTgt spid="80898"/>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grpId="0" nodeType="clickEffect">
                                  <p:stCondLst>
                                    <p:cond delay="0"/>
                                  </p:stCondLst>
                                  <p:childTnLst>
                                    <p:set>
                                      <p:cBhvr>
                                        <p:cTn id="72"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down)">
                                      <p:cBhvr>
                                        <p:cTn id="73" dur="500"/>
                                        <p:tgtEl>
                                          <p:spTgt spid="6">
                                            <p:graphicEl>
                                              <a:chart seriesIdx="-4" categoryIdx="3" bldStep="category"/>
                                            </p:graphicEl>
                                          </p:spTgt>
                                        </p:tgtEl>
                                      </p:cBhvr>
                                    </p:animEffect>
                                  </p:childTnLst>
                                </p:cTn>
                              </p:par>
                            </p:childTnLst>
                          </p:cTn>
                        </p:par>
                      </p:childTnLst>
                    </p:cTn>
                  </p:par>
                  <p:par>
                    <p:cTn id="74" fill="hold">
                      <p:stCondLst>
                        <p:cond delay="indefinite"/>
                      </p:stCondLst>
                      <p:childTnLst>
                        <p:par>
                          <p:cTn id="75" fill="hold">
                            <p:stCondLst>
                              <p:cond delay="0"/>
                            </p:stCondLst>
                            <p:childTnLst>
                              <p:par>
                                <p:cTn id="76" presetID="24" presetClass="entr" presetSubtype="0" fill="hold" grpId="0" nodeType="clickEffect">
                                  <p:stCondLst>
                                    <p:cond delay="0"/>
                                  </p:stCondLst>
                                  <p:childTnLst>
                                    <p:set>
                                      <p:cBhvr>
                                        <p:cTn id="77" dur="1" fill="hold">
                                          <p:stCondLst>
                                            <p:cond delay="0"/>
                                          </p:stCondLst>
                                        </p:cTn>
                                        <p:tgtEl>
                                          <p:spTgt spid="12"/>
                                        </p:tgtEl>
                                        <p:attrNameLst>
                                          <p:attrName>style.visibility</p:attrName>
                                        </p:attrNameLst>
                                      </p:cBhvr>
                                      <p:to>
                                        <p:strVal val="visible"/>
                                      </p:to>
                                    </p:set>
                                    <p:anim to="" calcmode="lin" valueType="num">
                                      <p:cBhvr>
                                        <p:cTn id="78" dur="1" fill="hold"/>
                                        <p:tgtEl>
                                          <p:spTgt spid="12"/>
                                        </p:tgtEl>
                                        <p:attrNameLst>
                                          <p:attrName/>
                                        </p:attrNameLst>
                                      </p:cBhvr>
                                    </p:anim>
                                  </p:childTnLst>
                                </p:cTn>
                              </p:par>
                              <p:par>
                                <p:cTn id="79" presetID="24" presetClass="entr" presetSubtype="0" fill="hold" grpId="0" nodeType="withEffect">
                                  <p:stCondLst>
                                    <p:cond delay="0"/>
                                  </p:stCondLst>
                                  <p:childTnLst>
                                    <p:set>
                                      <p:cBhvr>
                                        <p:cTn id="80" dur="1" fill="hold">
                                          <p:stCondLst>
                                            <p:cond delay="0"/>
                                          </p:stCondLst>
                                        </p:cTn>
                                        <p:tgtEl>
                                          <p:spTgt spid="11"/>
                                        </p:tgtEl>
                                        <p:attrNameLst>
                                          <p:attrName>style.visibility</p:attrName>
                                        </p:attrNameLst>
                                      </p:cBhvr>
                                      <p:to>
                                        <p:strVal val="visible"/>
                                      </p:to>
                                    </p:set>
                                    <p:anim to="" calcmode="lin" valueType="num">
                                      <p:cBhvr>
                                        <p:cTn id="81" dur="1" fill="hold"/>
                                        <p:tgtEl>
                                          <p:spTgt spid="1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Graphic spid="6" grpId="0" uiExpand="1">
        <p:bldSub>
          <a:bldChart bld="category"/>
        </p:bldSub>
      </p:bldGraphic>
      <p:bldP spid="8" grpId="0" animBg="1"/>
      <p:bldP spid="80897" grpId="0" animBg="1"/>
      <p:bldP spid="80897" grpId="1" animBg="1"/>
      <p:bldP spid="9" grpId="0" animBg="1"/>
      <p:bldP spid="10" grpId="0" animBg="1"/>
      <p:bldP spid="80898" grpId="0" animBg="1"/>
      <p:bldP spid="80898" grpId="1" animBg="1"/>
      <p:bldP spid="11" grpId="0" animBg="1"/>
      <p:bldP spid="12" grpId="0" animBg="1"/>
      <p:bldP spid="1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2"/>
          <a:stretch>
            <a:fillRect/>
          </a:stretch>
        </p:blipFill>
        <p:spPr>
          <a:xfrm>
            <a:off x="0" y="1162397"/>
            <a:ext cx="9144000" cy="5943481"/>
          </a:xfrm>
          <a:prstGeom prst="rect">
            <a:avLst/>
          </a:prstGeom>
        </p:spPr>
      </p:pic>
      <p:sp>
        <p:nvSpPr>
          <p:cNvPr id="5" name="Rectangle 1"/>
          <p:cNvSpPr>
            <a:spLocks noGrp="1"/>
          </p:cNvSpPr>
          <p:nvPr>
            <p:ph type="title"/>
          </p:nvPr>
        </p:nvSpPr>
        <p:spPr>
          <a:xfrm>
            <a:off x="685800" y="142875"/>
            <a:ext cx="8001000" cy="1112838"/>
          </a:xfrm>
        </p:spPr>
        <p:txBody>
          <a:bodyPr/>
          <a:lstStyle/>
          <a:p>
            <a:r>
              <a:rPr lang="fr-FR" dirty="0"/>
              <a:t>Résultats et discussion :</a:t>
            </a:r>
          </a:p>
        </p:txBody>
      </p:sp>
      <p:sp>
        <p:nvSpPr>
          <p:cNvPr id="12289" name="Rectangle 1"/>
          <p:cNvSpPr>
            <a:spLocks noChangeArrowheads="1"/>
          </p:cNvSpPr>
          <p:nvPr/>
        </p:nvSpPr>
        <p:spPr bwMode="auto">
          <a:xfrm>
            <a:off x="187286" y="1191062"/>
            <a:ext cx="8736376" cy="54938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l" defTabSz="914400" rtl="0" eaLnBrk="0" fontAlgn="base" latinLnBrk="0" hangingPunct="0">
              <a:lnSpc>
                <a:spcPct val="150000"/>
              </a:lnSpc>
              <a:spcBef>
                <a:spcPct val="0"/>
              </a:spcBef>
              <a:spcAft>
                <a:spcPct val="0"/>
              </a:spcAft>
              <a:buClrTx/>
              <a:buSzTx/>
              <a:buFont typeface="Wingdings" pitchFamily="2" charset="2"/>
              <a:buChar char="§"/>
              <a:tabLst/>
            </a:pP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Dans le détail, les valeurs de résistances du béton de région2  sont les plus faibles, bien que l’effet limitant du granulat, peu résistant mécaniquement (LA élevé), joue donc un rôle déterminant dans la résistance du composite. A l’inverse, le béton de </a:t>
            </a:r>
            <a:r>
              <a:rPr kumimoji="0" lang="fr-FR"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région1 et région3 </a:t>
            </a: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est le plus performant à 7et 28 jours. La montée de la résistance dans le temps de béton se région3  est la plus régulière. </a:t>
            </a:r>
          </a:p>
          <a:p>
            <a:pPr marL="0" marR="0" lvl="0" indent="180975" algn="l" defTabSz="914400" rtl="0" eaLnBrk="0" fontAlgn="base" latinLnBrk="0" hangingPunct="0">
              <a:lnSpc>
                <a:spcPct val="150000"/>
              </a:lnSpc>
              <a:spcBef>
                <a:spcPct val="0"/>
              </a:spcBef>
              <a:spcAft>
                <a:spcPct val="0"/>
              </a:spcAft>
              <a:buClrTx/>
              <a:buSzTx/>
              <a:buFont typeface="Wingdings" pitchFamily="2" charset="2"/>
              <a:buChar char="§"/>
              <a:tabLst/>
            </a:pPr>
            <a:endParaRPr kumimoji="0" lang="fr-FR"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80975" algn="l" defTabSz="914400" rtl="0" eaLnBrk="0" fontAlgn="base" latinLnBrk="0" hangingPunct="0">
              <a:lnSpc>
                <a:spcPct val="150000"/>
              </a:lnSpc>
              <a:spcBef>
                <a:spcPct val="0"/>
              </a:spcBef>
              <a:spcAft>
                <a:spcPct val="0"/>
              </a:spcAft>
              <a:buClrTx/>
              <a:buSzTx/>
              <a:buFont typeface="Wingdings" pitchFamily="2" charset="2"/>
              <a:buChar char="§"/>
              <a:tabLst/>
            </a:pP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Les résistances mesurées sur le béton de région3 et région1 sont les meilleurs résultats. Ces deux bétons sont fabriqués avec une fraction granulaire 8/15 et 15/25 provenant de roches assez tendres (région3; LA=20,48 % , région1; LA= 17,46% ;), caractérisée par une faible absorption d’eau  .</a:t>
            </a:r>
          </a:p>
          <a:p>
            <a:pPr marL="0" marR="0" lvl="0" indent="180975" algn="l" defTabSz="914400" rtl="0" eaLnBrk="0" fontAlgn="base" latinLnBrk="0" hangingPunct="0">
              <a:lnSpc>
                <a:spcPct val="150000"/>
              </a:lnSpc>
              <a:spcBef>
                <a:spcPct val="0"/>
              </a:spcBef>
              <a:spcAft>
                <a:spcPct val="0"/>
              </a:spcAft>
              <a:buClrTx/>
              <a:buSzTx/>
              <a:buFont typeface="Wingdings" pitchFamily="2" charset="2"/>
              <a:buChar char="§"/>
              <a:tabLst/>
            </a:pP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Les propriétés des constituants granulaires affectent directement la résistance du composite. C’est la confirmation du bien fondé du concept du modèle. Pour les autres carrières, les mêmes constats faits sur les bétons sont confirmés.   </a:t>
            </a:r>
            <a:endParaRPr kumimoji="0" lang="fr-FR"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Rectangle 5"/>
          <p:cNvSpPr/>
          <p:nvPr/>
        </p:nvSpPr>
        <p:spPr>
          <a:xfrm>
            <a:off x="369064" y="1945904"/>
            <a:ext cx="7915619" cy="1892826"/>
          </a:xfrm>
          <a:prstGeom prst="rect">
            <a:avLst/>
          </a:prstGeom>
        </p:spPr>
        <p:txBody>
          <a:bodyPr wrap="square">
            <a:spAutoFit/>
          </a:bodyPr>
          <a:lstStyle/>
          <a:p>
            <a:pPr lvl="0" indent="180975" eaLnBrk="0" fontAlgn="base" hangingPunct="0">
              <a:lnSpc>
                <a:spcPct val="150000"/>
              </a:lnSpc>
              <a:spcBef>
                <a:spcPct val="0"/>
              </a:spcBef>
              <a:spcAft>
                <a:spcPct val="0"/>
              </a:spcAft>
              <a:buFont typeface="Wingdings" pitchFamily="2" charset="2"/>
              <a:buChar char="§"/>
            </a:pPr>
            <a:r>
              <a:rPr lang="fr-FR" b="1" dirty="0" smtClean="0">
                <a:latin typeface="Times New Roman" pitchFamily="18" charset="0"/>
                <a:ea typeface="Times New Roman" pitchFamily="18" charset="0"/>
                <a:cs typeface="Times New Roman" pitchFamily="18" charset="0"/>
              </a:rPr>
              <a:t>La résistance mesurée Pour le béton de région 2 est faible par rapport les bétons région3 et région1. ce béton est fabrique  avec une fraction granulaire 8/15 et 15/25 provenait de roches assez tendres (région 2; LA=23,04%) .</a:t>
            </a:r>
            <a:endParaRPr lang="fr-FR" b="1" dirty="0" smtClean="0">
              <a:latin typeface="Times New Roman" pitchFamily="18" charset="0"/>
              <a:cs typeface="Times New Roman" pitchFamily="18" charset="0"/>
            </a:endParaRPr>
          </a:p>
          <a:p>
            <a:pPr lvl="0" indent="180975" eaLnBrk="0" fontAlgn="base" hangingPunct="0">
              <a:spcBef>
                <a:spcPct val="0"/>
              </a:spcBef>
              <a:spcAft>
                <a:spcPct val="0"/>
              </a:spcAft>
            </a:pPr>
            <a:r>
              <a:rPr lang="fr-FR" b="1" dirty="0" smtClean="0">
                <a:latin typeface="Times New Roman" pitchFamily="18" charset="0"/>
                <a:ea typeface="Times New Roman" pitchFamily="18" charset="0"/>
                <a:cs typeface="Times New Roman" pitchFamily="18" charset="0"/>
              </a:rPr>
              <a:t>Les rapports E/C pour les types du béton sont très proches l’un par rapport à l’autre.</a:t>
            </a:r>
            <a:endParaRPr lang="fr-FR" b="1"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2289">
                                            <p:txEl>
                                              <p:pRg st="0" end="0"/>
                                            </p:txEl>
                                          </p:spTgt>
                                        </p:tgtEl>
                                        <p:attrNameLst>
                                          <p:attrName>style.visibility</p:attrName>
                                        </p:attrNameLst>
                                      </p:cBhvr>
                                      <p:to>
                                        <p:strVal val="visible"/>
                                      </p:to>
                                    </p:set>
                                    <p:anim to="" calcmode="lin" valueType="num">
                                      <p:cBhvr>
                                        <p:cTn id="12" dur="1" fill="hold"/>
                                        <p:tgtEl>
                                          <p:spTgt spid="12289">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2289">
                                            <p:txEl>
                                              <p:pRg st="2" end="2"/>
                                            </p:txEl>
                                          </p:spTgt>
                                        </p:tgtEl>
                                        <p:attrNameLst>
                                          <p:attrName>style.visibility</p:attrName>
                                        </p:attrNameLst>
                                      </p:cBhvr>
                                      <p:to>
                                        <p:strVal val="visible"/>
                                      </p:to>
                                    </p:set>
                                    <p:anim to="" calcmode="lin" valueType="num">
                                      <p:cBhvr>
                                        <p:cTn id="17" dur="1" fill="hold"/>
                                        <p:tgtEl>
                                          <p:spTgt spid="12289">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12289">
                                            <p:txEl>
                                              <p:pRg st="3" end="3"/>
                                            </p:txEl>
                                          </p:spTgt>
                                        </p:tgtEl>
                                        <p:attrNameLst>
                                          <p:attrName>style.visibility</p:attrName>
                                        </p:attrNameLst>
                                      </p:cBhvr>
                                      <p:to>
                                        <p:strVal val="visible"/>
                                      </p:to>
                                    </p:set>
                                    <p:anim to="" calcmode="lin" valueType="num">
                                      <p:cBhvr>
                                        <p:cTn id="22" dur="1" fill="hold"/>
                                        <p:tgtEl>
                                          <p:spTgt spid="12289">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 presetClass="exit" presetSubtype="4" fill="hold" grpId="0" nodeType="clickEffect">
                                  <p:stCondLst>
                                    <p:cond delay="0"/>
                                  </p:stCondLst>
                                  <p:childTnLst>
                                    <p:anim calcmode="lin" valueType="num">
                                      <p:cBhvr additive="base">
                                        <p:cTn id="26" dur="500"/>
                                        <p:tgtEl>
                                          <p:spTgt spid="12289">
                                            <p:txEl>
                                              <p:pRg st="0" end="0"/>
                                            </p:txEl>
                                          </p:spTgt>
                                        </p:tgtEl>
                                        <p:attrNameLst>
                                          <p:attrName>ppt_x</p:attrName>
                                        </p:attrNameLst>
                                      </p:cBhvr>
                                      <p:tavLst>
                                        <p:tav tm="0">
                                          <p:val>
                                            <p:strVal val="ppt_x"/>
                                          </p:val>
                                        </p:tav>
                                        <p:tav tm="100000">
                                          <p:val>
                                            <p:strVal val="ppt_x"/>
                                          </p:val>
                                        </p:tav>
                                      </p:tavLst>
                                    </p:anim>
                                    <p:anim calcmode="lin" valueType="num">
                                      <p:cBhvr additive="base">
                                        <p:cTn id="27" dur="500"/>
                                        <p:tgtEl>
                                          <p:spTgt spid="12289">
                                            <p:txEl>
                                              <p:pRg st="0" end="0"/>
                                            </p:txEl>
                                          </p:spTgt>
                                        </p:tgtEl>
                                        <p:attrNameLst>
                                          <p:attrName>ppt_y</p:attrName>
                                        </p:attrNameLst>
                                      </p:cBhvr>
                                      <p:tavLst>
                                        <p:tav tm="0">
                                          <p:val>
                                            <p:strVal val="ppt_y"/>
                                          </p:val>
                                        </p:tav>
                                        <p:tav tm="100000">
                                          <p:val>
                                            <p:strVal val="1+ppt_h/2"/>
                                          </p:val>
                                        </p:tav>
                                      </p:tavLst>
                                    </p:anim>
                                    <p:set>
                                      <p:cBhvr>
                                        <p:cTn id="28" dur="1" fill="hold">
                                          <p:stCondLst>
                                            <p:cond delay="499"/>
                                          </p:stCondLst>
                                        </p:cTn>
                                        <p:tgtEl>
                                          <p:spTgt spid="12289">
                                            <p:txEl>
                                              <p:pRg st="0" end="0"/>
                                            </p:txEl>
                                          </p:spTgt>
                                        </p:tgtEl>
                                        <p:attrNameLst>
                                          <p:attrName>style.visibility</p:attrName>
                                        </p:attrNameLst>
                                      </p:cBhvr>
                                      <p:to>
                                        <p:strVal val="hidden"/>
                                      </p:to>
                                    </p:set>
                                  </p:childTnLst>
                                </p:cTn>
                              </p:par>
                              <p:par>
                                <p:cTn id="29" presetID="2" presetClass="exit" presetSubtype="4" fill="hold" grpId="0" nodeType="withEffect">
                                  <p:stCondLst>
                                    <p:cond delay="0"/>
                                  </p:stCondLst>
                                  <p:childTnLst>
                                    <p:anim calcmode="lin" valueType="num">
                                      <p:cBhvr additive="base">
                                        <p:cTn id="30" dur="500"/>
                                        <p:tgtEl>
                                          <p:spTgt spid="12289">
                                            <p:txEl>
                                              <p:pRg st="2" end="2"/>
                                            </p:txEl>
                                          </p:spTgt>
                                        </p:tgtEl>
                                        <p:attrNameLst>
                                          <p:attrName>ppt_x</p:attrName>
                                        </p:attrNameLst>
                                      </p:cBhvr>
                                      <p:tavLst>
                                        <p:tav tm="0">
                                          <p:val>
                                            <p:strVal val="ppt_x"/>
                                          </p:val>
                                        </p:tav>
                                        <p:tav tm="100000">
                                          <p:val>
                                            <p:strVal val="ppt_x"/>
                                          </p:val>
                                        </p:tav>
                                      </p:tavLst>
                                    </p:anim>
                                    <p:anim calcmode="lin" valueType="num">
                                      <p:cBhvr additive="base">
                                        <p:cTn id="31" dur="500"/>
                                        <p:tgtEl>
                                          <p:spTgt spid="12289">
                                            <p:txEl>
                                              <p:pRg st="2" end="2"/>
                                            </p:txEl>
                                          </p:spTgt>
                                        </p:tgtEl>
                                        <p:attrNameLst>
                                          <p:attrName>ppt_y</p:attrName>
                                        </p:attrNameLst>
                                      </p:cBhvr>
                                      <p:tavLst>
                                        <p:tav tm="0">
                                          <p:val>
                                            <p:strVal val="ppt_y"/>
                                          </p:val>
                                        </p:tav>
                                        <p:tav tm="100000">
                                          <p:val>
                                            <p:strVal val="1+ppt_h/2"/>
                                          </p:val>
                                        </p:tav>
                                      </p:tavLst>
                                    </p:anim>
                                    <p:set>
                                      <p:cBhvr>
                                        <p:cTn id="32" dur="1" fill="hold">
                                          <p:stCondLst>
                                            <p:cond delay="499"/>
                                          </p:stCondLst>
                                        </p:cTn>
                                        <p:tgtEl>
                                          <p:spTgt spid="12289">
                                            <p:txEl>
                                              <p:pRg st="2" end="2"/>
                                            </p:txEl>
                                          </p:spTgt>
                                        </p:tgtEl>
                                        <p:attrNameLst>
                                          <p:attrName>style.visibility</p:attrName>
                                        </p:attrNameLst>
                                      </p:cBhvr>
                                      <p:to>
                                        <p:strVal val="hidden"/>
                                      </p:to>
                                    </p:set>
                                  </p:childTnLst>
                                </p:cTn>
                              </p:par>
                              <p:par>
                                <p:cTn id="33" presetID="2" presetClass="exit" presetSubtype="4" fill="hold" grpId="0" nodeType="withEffect">
                                  <p:stCondLst>
                                    <p:cond delay="0"/>
                                  </p:stCondLst>
                                  <p:childTnLst>
                                    <p:anim calcmode="lin" valueType="num">
                                      <p:cBhvr additive="base">
                                        <p:cTn id="34" dur="500"/>
                                        <p:tgtEl>
                                          <p:spTgt spid="12289">
                                            <p:txEl>
                                              <p:pRg st="3" end="3"/>
                                            </p:txEl>
                                          </p:spTgt>
                                        </p:tgtEl>
                                        <p:attrNameLst>
                                          <p:attrName>ppt_x</p:attrName>
                                        </p:attrNameLst>
                                      </p:cBhvr>
                                      <p:tavLst>
                                        <p:tav tm="0">
                                          <p:val>
                                            <p:strVal val="ppt_x"/>
                                          </p:val>
                                        </p:tav>
                                        <p:tav tm="100000">
                                          <p:val>
                                            <p:strVal val="ppt_x"/>
                                          </p:val>
                                        </p:tav>
                                      </p:tavLst>
                                    </p:anim>
                                    <p:anim calcmode="lin" valueType="num">
                                      <p:cBhvr additive="base">
                                        <p:cTn id="35" dur="500"/>
                                        <p:tgtEl>
                                          <p:spTgt spid="12289">
                                            <p:txEl>
                                              <p:pRg st="3" end="3"/>
                                            </p:txEl>
                                          </p:spTgt>
                                        </p:tgtEl>
                                        <p:attrNameLst>
                                          <p:attrName>ppt_y</p:attrName>
                                        </p:attrNameLst>
                                      </p:cBhvr>
                                      <p:tavLst>
                                        <p:tav tm="0">
                                          <p:val>
                                            <p:strVal val="ppt_y"/>
                                          </p:val>
                                        </p:tav>
                                        <p:tav tm="100000">
                                          <p:val>
                                            <p:strVal val="1+ppt_h/2"/>
                                          </p:val>
                                        </p:tav>
                                      </p:tavLst>
                                    </p:anim>
                                    <p:set>
                                      <p:cBhvr>
                                        <p:cTn id="36" dur="1" fill="hold">
                                          <p:stCondLst>
                                            <p:cond delay="499"/>
                                          </p:stCondLst>
                                        </p:cTn>
                                        <p:tgtEl>
                                          <p:spTgt spid="12289">
                                            <p:txEl>
                                              <p:pRg st="3" end="3"/>
                                            </p:txEl>
                                          </p:spTgt>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24" presetClass="entr" presetSubtype="0" fill="hold" grpId="0" nodeType="clickEffect">
                                  <p:stCondLst>
                                    <p:cond delay="0"/>
                                  </p:stCondLst>
                                  <p:childTnLst>
                                    <p:set>
                                      <p:cBhvr>
                                        <p:cTn id="40" dur="1" fill="hold">
                                          <p:stCondLst>
                                            <p:cond delay="0"/>
                                          </p:stCondLst>
                                        </p:cTn>
                                        <p:tgtEl>
                                          <p:spTgt spid="6"/>
                                        </p:tgtEl>
                                        <p:attrNameLst>
                                          <p:attrName>style.visibility</p:attrName>
                                        </p:attrNameLst>
                                      </p:cBhvr>
                                      <p:to>
                                        <p:strVal val="visible"/>
                                      </p:to>
                                    </p:set>
                                    <p:anim to="" calcmode="lin" valueType="num">
                                      <p:cBhvr>
                                        <p:cTn id="41" dur="1" fill="hold"/>
                                        <p:tgtEl>
                                          <p:spTgt spid="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289" grpId="0" build="allAtOnce"/>
      <p:bldP spid="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2"/>
          <a:stretch>
            <a:fillRect/>
          </a:stretch>
        </p:blipFill>
        <p:spPr>
          <a:xfrm>
            <a:off x="0" y="1200839"/>
            <a:ext cx="9144000" cy="5657161"/>
          </a:xfrm>
          <a:prstGeom prst="rect">
            <a:avLst/>
          </a:prstGeom>
        </p:spPr>
      </p:pic>
      <p:sp>
        <p:nvSpPr>
          <p:cNvPr id="5" name="Rectangle 1"/>
          <p:cNvSpPr>
            <a:spLocks noGrp="1"/>
          </p:cNvSpPr>
          <p:nvPr>
            <p:ph type="title"/>
          </p:nvPr>
        </p:nvSpPr>
        <p:spPr>
          <a:xfrm>
            <a:off x="685800" y="142875"/>
            <a:ext cx="5781101" cy="1112838"/>
          </a:xfrm>
        </p:spPr>
        <p:txBody>
          <a:bodyPr/>
          <a:lstStyle/>
          <a:p>
            <a:r>
              <a:rPr lang="fr-FR" dirty="0"/>
              <a:t>Résultats et discussion :</a:t>
            </a:r>
          </a:p>
        </p:txBody>
      </p:sp>
      <p:graphicFrame>
        <p:nvGraphicFramePr>
          <p:cNvPr id="6" name="Graphique 1"/>
          <p:cNvGraphicFramePr/>
          <p:nvPr>
            <p:extLst>
              <p:ext uri="{D42A27DB-BD31-4B8C-83A1-F6EECF244321}">
                <p14:modId xmlns:p14="http://schemas.microsoft.com/office/powerpoint/2010/main" xmlns="" val="3112800524"/>
              </p:ext>
            </p:extLst>
          </p:nvPr>
        </p:nvGraphicFramePr>
        <p:xfrm>
          <a:off x="187287" y="1465243"/>
          <a:ext cx="8736376" cy="4592656"/>
        </p:xfrm>
        <a:graphic>
          <a:graphicData uri="http://schemas.openxmlformats.org/drawingml/2006/chart">
            <c:chart xmlns:c="http://schemas.openxmlformats.org/drawingml/2006/chart" xmlns:r="http://schemas.openxmlformats.org/officeDocument/2006/relationships" r:id="rId3"/>
          </a:graphicData>
        </a:graphic>
      </p:graphicFrame>
      <p:sp>
        <p:nvSpPr>
          <p:cNvPr id="7" name="Ellipse 6"/>
          <p:cNvSpPr/>
          <p:nvPr/>
        </p:nvSpPr>
        <p:spPr>
          <a:xfrm rot="20641398">
            <a:off x="1714959" y="3103085"/>
            <a:ext cx="550843" cy="98233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Flèche vers le bas 7"/>
          <p:cNvSpPr/>
          <p:nvPr/>
        </p:nvSpPr>
        <p:spPr>
          <a:xfrm rot="2757732">
            <a:off x="1949367" y="2720908"/>
            <a:ext cx="330506" cy="44786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9873" name="Rectangle 1"/>
          <p:cNvSpPr>
            <a:spLocks noChangeArrowheads="1"/>
          </p:cNvSpPr>
          <p:nvPr/>
        </p:nvSpPr>
        <p:spPr bwMode="auto">
          <a:xfrm>
            <a:off x="2401679" y="1652530"/>
            <a:ext cx="5431316" cy="1200329"/>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l"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rgbClr val="000000"/>
                </a:solidFill>
                <a:effectLst/>
                <a:ea typeface="Times New Roman" pitchFamily="18" charset="0"/>
                <a:cs typeface="Arial" pitchFamily="34" charset="0"/>
              </a:rPr>
              <a:t>La résistance à la  compression à 7  jours  </a:t>
            </a:r>
            <a:r>
              <a:rPr kumimoji="0" lang="fr-FR" b="1" i="0" u="none" strike="noStrike" cap="none" normalizeH="0" baseline="0" dirty="0" smtClean="0">
                <a:ln>
                  <a:noFill/>
                </a:ln>
                <a:solidFill>
                  <a:srgbClr val="000000"/>
                </a:solidFill>
                <a:effectLst/>
                <a:ea typeface="Times New Roman" pitchFamily="18" charset="0"/>
                <a:cs typeface="Times New Roman" pitchFamily="18" charset="0"/>
              </a:rPr>
              <a:t>est varie</a:t>
            </a:r>
            <a:r>
              <a:rPr kumimoji="0" lang="fr-FR" b="1" i="0" u="none" strike="noStrike" cap="none" normalizeH="0" baseline="0" dirty="0" smtClean="0">
                <a:ln>
                  <a:noFill/>
                </a:ln>
                <a:solidFill>
                  <a:srgbClr val="000000"/>
                </a:solidFill>
                <a:effectLst/>
                <a:ea typeface="Times New Roman" pitchFamily="18" charset="0"/>
                <a:cs typeface="Arial" pitchFamily="34" charset="0"/>
              </a:rPr>
              <a:t> avec l</a:t>
            </a:r>
            <a:r>
              <a:rPr kumimoji="0" lang="fr-FR" b="1" i="0" u="none" strike="noStrike" cap="none" normalizeH="0" baseline="0" dirty="0" smtClean="0">
                <a:ln>
                  <a:noFill/>
                </a:ln>
                <a:solidFill>
                  <a:srgbClr val="000000"/>
                </a:solidFill>
                <a:effectLst/>
                <a:ea typeface="Times New Roman" pitchFamily="18" charset="0"/>
                <a:cs typeface="Times New Roman" pitchFamily="18" charset="0"/>
              </a:rPr>
              <a:t>a déférence</a:t>
            </a:r>
            <a:r>
              <a:rPr kumimoji="0" lang="fr-FR" b="1" i="0" u="none" strike="noStrike" cap="none" normalizeH="0" baseline="0" dirty="0" smtClean="0">
                <a:ln>
                  <a:noFill/>
                </a:ln>
                <a:solidFill>
                  <a:srgbClr val="000000"/>
                </a:solidFill>
                <a:effectLst/>
                <a:ea typeface="Times New Roman" pitchFamily="18" charset="0"/>
                <a:cs typeface="Arial" pitchFamily="34" charset="0"/>
              </a:rPr>
              <a:t>  de </a:t>
            </a:r>
            <a:r>
              <a:rPr kumimoji="0" lang="fr-FR" b="1" i="0" u="none" strike="noStrike" cap="none" normalizeH="0" baseline="0" dirty="0" smtClean="0">
                <a:ln>
                  <a:noFill/>
                </a:ln>
                <a:solidFill>
                  <a:srgbClr val="000000"/>
                </a:solidFill>
                <a:effectLst/>
                <a:ea typeface="Times New Roman" pitchFamily="18" charset="0"/>
                <a:cs typeface="Times New Roman" pitchFamily="18" charset="0"/>
              </a:rPr>
              <a:t>type de gravier (région1 ,région2,région3) </a:t>
            </a:r>
            <a:r>
              <a:rPr kumimoji="0" lang="fr-FR" b="1" i="0" u="none" strike="noStrike" cap="none" normalizeH="0" baseline="0" dirty="0" smtClean="0">
                <a:ln>
                  <a:noFill/>
                </a:ln>
                <a:solidFill>
                  <a:srgbClr val="000000"/>
                </a:solidFill>
                <a:effectLst/>
                <a:ea typeface="Times New Roman" pitchFamily="18" charset="0"/>
                <a:cs typeface="Arial" pitchFamily="34" charset="0"/>
              </a:rPr>
              <a:t>pour les bétons,</a:t>
            </a:r>
            <a:r>
              <a:rPr kumimoji="0" lang="fr-FR" b="1" i="0" u="none" strike="noStrike" cap="none" normalizeH="0" baseline="0" dirty="0" smtClean="0">
                <a:ln>
                  <a:noFill/>
                </a:ln>
                <a:solidFill>
                  <a:srgbClr val="000000"/>
                </a:solidFill>
                <a:effectLst/>
                <a:ea typeface="Times New Roman" pitchFamily="18" charset="0"/>
                <a:cs typeface="Times New Roman" pitchFamily="18" charset="0"/>
              </a:rPr>
              <a:t> et </a:t>
            </a:r>
            <a:r>
              <a:rPr kumimoji="0" lang="fr-FR" b="1" i="0" u="none" strike="noStrike" cap="none" normalizeH="0" baseline="0" dirty="0" smtClean="0">
                <a:ln>
                  <a:noFill/>
                </a:ln>
                <a:solidFill>
                  <a:srgbClr val="000000"/>
                </a:solidFill>
                <a:effectLst/>
                <a:ea typeface="Times New Roman" pitchFamily="18" charset="0"/>
                <a:cs typeface="Arial" pitchFamily="34" charset="0"/>
              </a:rPr>
              <a:t>enregistrée</a:t>
            </a:r>
            <a:r>
              <a:rPr kumimoji="0" lang="fr-FR" b="1" i="0" u="none" strike="noStrike" cap="none" normalizeH="0" baseline="0" dirty="0" smtClean="0">
                <a:ln>
                  <a:noFill/>
                </a:ln>
                <a:solidFill>
                  <a:srgbClr val="000000"/>
                </a:solidFill>
                <a:effectLst/>
                <a:ea typeface="Times New Roman" pitchFamily="18" charset="0"/>
                <a:cs typeface="Times New Roman" pitchFamily="18" charset="0"/>
              </a:rPr>
              <a:t> meilleur résultat à béton de région1 </a:t>
            </a:r>
            <a:r>
              <a:rPr kumimoji="0" lang="fr-FR" b="1" i="0" u="none" strike="noStrike" cap="none" normalizeH="0" baseline="0" dirty="0" smtClean="0">
                <a:ln>
                  <a:noFill/>
                </a:ln>
                <a:solidFill>
                  <a:srgbClr val="000000"/>
                </a:solidFill>
                <a:effectLst/>
                <a:ea typeface="Times New Roman" pitchFamily="18" charset="0"/>
                <a:cs typeface="Arial" pitchFamily="34" charset="0"/>
              </a:rPr>
              <a:t>mais les trois types des bétons sont convergent </a:t>
            </a:r>
            <a:r>
              <a:rPr kumimoji="0" lang="fr-FR" b="1" i="0" u="none" strike="noStrike" cap="none" normalizeH="0" baseline="0" dirty="0" smtClean="0">
                <a:ln>
                  <a:noFill/>
                </a:ln>
                <a:solidFill>
                  <a:srgbClr val="000000"/>
                </a:solidFill>
                <a:effectLst/>
                <a:ea typeface="Times New Roman" pitchFamily="18" charset="0"/>
                <a:cs typeface="Times New Roman" pitchFamily="18" charset="0"/>
              </a:rPr>
              <a:t>.</a:t>
            </a:r>
            <a:endParaRPr kumimoji="0" lang="fr-FR" b="1" i="0" u="none" strike="noStrike" cap="none" normalizeH="0" baseline="0" dirty="0" smtClean="0">
              <a:ln>
                <a:noFill/>
              </a:ln>
              <a:solidFill>
                <a:schemeClr val="tx1"/>
              </a:solidFill>
              <a:effectLst/>
              <a:cs typeface="Arial" pitchFamily="34" charset="0"/>
            </a:endParaRPr>
          </a:p>
        </p:txBody>
      </p:sp>
      <p:sp>
        <p:nvSpPr>
          <p:cNvPr id="9" name="Ellipse 8"/>
          <p:cNvSpPr/>
          <p:nvPr/>
        </p:nvSpPr>
        <p:spPr>
          <a:xfrm>
            <a:off x="3391359" y="2421874"/>
            <a:ext cx="550843" cy="98233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 name="Flèche vers le bas 9"/>
          <p:cNvSpPr/>
          <p:nvPr/>
        </p:nvSpPr>
        <p:spPr>
          <a:xfrm rot="4518998">
            <a:off x="3956273" y="2271050"/>
            <a:ext cx="330506" cy="44786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9874" name="Rectangle 2"/>
          <p:cNvSpPr>
            <a:spLocks noChangeArrowheads="1"/>
          </p:cNvSpPr>
          <p:nvPr/>
        </p:nvSpPr>
        <p:spPr bwMode="auto">
          <a:xfrm>
            <a:off x="4439799" y="1740665"/>
            <a:ext cx="4065224" cy="1754326"/>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l"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rgbClr val="000000"/>
                </a:solidFill>
                <a:effectLst/>
                <a:latin typeface="+mj-lt"/>
                <a:ea typeface="Times New Roman" pitchFamily="18" charset="0"/>
                <a:cs typeface="Arial" pitchFamily="34" charset="0"/>
              </a:rPr>
              <a:t>La résistance à la compression</a:t>
            </a:r>
            <a:r>
              <a:rPr kumimoji="0" lang="fr-FR" b="1" i="0" u="none" strike="noStrike" cap="none" normalizeH="0" baseline="0" dirty="0" smtClean="0">
                <a:ln>
                  <a:noFill/>
                </a:ln>
                <a:solidFill>
                  <a:srgbClr val="000000"/>
                </a:solidFill>
                <a:effectLst/>
                <a:latin typeface="+mj-lt"/>
                <a:ea typeface="Times New Roman" pitchFamily="18" charset="0"/>
                <a:cs typeface="Times New Roman" pitchFamily="18" charset="0"/>
              </a:rPr>
              <a:t> à 28 jours des bétons</a:t>
            </a:r>
            <a:r>
              <a:rPr kumimoji="0" lang="fr-FR" b="1" i="0" u="none" strike="noStrike" cap="none" normalizeH="0" baseline="0" dirty="0" smtClean="0">
                <a:ln>
                  <a:noFill/>
                </a:ln>
                <a:solidFill>
                  <a:srgbClr val="000000"/>
                </a:solidFill>
                <a:effectLst/>
                <a:latin typeface="+mj-lt"/>
                <a:ea typeface="Times New Roman" pitchFamily="18" charset="0"/>
                <a:cs typeface="Arial" pitchFamily="34" charset="0"/>
              </a:rPr>
              <a:t> augmente avec l</a:t>
            </a:r>
            <a:r>
              <a:rPr kumimoji="0" lang="fr-FR" b="1" i="0" u="none" strike="noStrike" cap="none" normalizeH="0" baseline="0" dirty="0" smtClean="0">
                <a:ln>
                  <a:noFill/>
                </a:ln>
                <a:solidFill>
                  <a:srgbClr val="000000"/>
                </a:solidFill>
                <a:effectLst/>
                <a:latin typeface="+mj-lt"/>
                <a:ea typeface="Times New Roman" pitchFamily="18" charset="0"/>
                <a:cs typeface="Times New Roman" pitchFamily="18" charset="0"/>
              </a:rPr>
              <a:t>e temps,</a:t>
            </a:r>
            <a:r>
              <a:rPr kumimoji="0" lang="fr-FR" b="1" i="0" u="none" strike="noStrike" cap="none" normalizeH="0" baseline="0" dirty="0" smtClean="0">
                <a:ln>
                  <a:noFill/>
                </a:ln>
                <a:solidFill>
                  <a:srgbClr val="000000"/>
                </a:solidFill>
                <a:effectLst/>
                <a:latin typeface="+mj-lt"/>
                <a:ea typeface="Times New Roman" pitchFamily="18" charset="0"/>
                <a:cs typeface="Arial" pitchFamily="34" charset="0"/>
              </a:rPr>
              <a:t> mais l</a:t>
            </a:r>
            <a:r>
              <a:rPr kumimoji="0" lang="fr-FR" b="1" i="0" u="none" strike="noStrike" cap="none" normalizeH="0" baseline="0" dirty="0" smtClean="0">
                <a:ln>
                  <a:noFill/>
                </a:ln>
                <a:solidFill>
                  <a:srgbClr val="000000"/>
                </a:solidFill>
                <a:effectLst/>
                <a:latin typeface="+mj-lt"/>
                <a:ea typeface="Times New Roman" pitchFamily="18" charset="0"/>
                <a:cs typeface="Times New Roman" pitchFamily="18" charset="0"/>
              </a:rPr>
              <a:t>a</a:t>
            </a:r>
            <a:r>
              <a:rPr kumimoji="0" lang="fr-FR" b="1" i="0" u="none" strike="noStrike" cap="none" normalizeH="0" baseline="0" dirty="0" smtClean="0">
                <a:ln>
                  <a:noFill/>
                </a:ln>
                <a:solidFill>
                  <a:srgbClr val="000000"/>
                </a:solidFill>
                <a:effectLst/>
                <a:latin typeface="+mj-lt"/>
                <a:ea typeface="Times New Roman" pitchFamily="18" charset="0"/>
                <a:cs typeface="Arial" pitchFamily="34" charset="0"/>
              </a:rPr>
              <a:t> valeur de résistance pour le</a:t>
            </a:r>
            <a:r>
              <a:rPr kumimoji="0" lang="fr-FR" b="1" i="0" u="none" strike="noStrike" cap="none" normalizeH="0" baseline="0" dirty="0" smtClean="0">
                <a:ln>
                  <a:noFill/>
                </a:ln>
                <a:solidFill>
                  <a:srgbClr val="000000"/>
                </a:solidFill>
                <a:effectLst/>
                <a:latin typeface="+mj-lt"/>
                <a:ea typeface="Times New Roman" pitchFamily="18" charset="0"/>
                <a:cs typeface="Times New Roman" pitchFamily="18" charset="0"/>
              </a:rPr>
              <a:t> </a:t>
            </a:r>
            <a:r>
              <a:rPr kumimoji="0" lang="fr-FR" b="1" i="0" u="none" strike="noStrike" cap="none" normalizeH="0" baseline="0" dirty="0" smtClean="0">
                <a:ln>
                  <a:noFill/>
                </a:ln>
                <a:solidFill>
                  <a:srgbClr val="000000"/>
                </a:solidFill>
                <a:effectLst/>
                <a:latin typeface="+mj-lt"/>
                <a:ea typeface="Times New Roman" pitchFamily="18" charset="0"/>
                <a:cs typeface="Arial" pitchFamily="34" charset="0"/>
              </a:rPr>
              <a:t>béton</a:t>
            </a:r>
            <a:r>
              <a:rPr kumimoji="0" lang="fr-FR" b="1" i="0" u="none" strike="noStrike" cap="none" normalizeH="0" baseline="0" dirty="0" smtClean="0">
                <a:ln>
                  <a:noFill/>
                </a:ln>
                <a:solidFill>
                  <a:srgbClr val="000000"/>
                </a:solidFill>
                <a:effectLst/>
                <a:latin typeface="+mj-lt"/>
                <a:ea typeface="Times New Roman" pitchFamily="18" charset="0"/>
                <a:cs typeface="Times New Roman" pitchFamily="18" charset="0"/>
              </a:rPr>
              <a:t> région2  </a:t>
            </a:r>
            <a:r>
              <a:rPr kumimoji="0" lang="fr-FR" b="1" i="0" u="none" strike="noStrike" cap="none" normalizeH="0" baseline="0" dirty="0" smtClean="0">
                <a:ln>
                  <a:noFill/>
                </a:ln>
                <a:solidFill>
                  <a:srgbClr val="000000"/>
                </a:solidFill>
                <a:effectLst/>
                <a:latin typeface="+mj-lt"/>
                <a:ea typeface="Times New Roman" pitchFamily="18" charset="0"/>
                <a:cs typeface="Arial" pitchFamily="34" charset="0"/>
              </a:rPr>
              <a:t>est inférieur à les béton</a:t>
            </a:r>
            <a:r>
              <a:rPr kumimoji="0" lang="fr-FR" b="1" i="0" u="none" strike="noStrike" cap="none" normalizeH="0" baseline="0" dirty="0" smtClean="0">
                <a:ln>
                  <a:noFill/>
                </a:ln>
                <a:solidFill>
                  <a:srgbClr val="000000"/>
                </a:solidFill>
                <a:effectLst/>
                <a:latin typeface="+mj-lt"/>
                <a:ea typeface="Times New Roman" pitchFamily="18" charset="0"/>
                <a:cs typeface="Times New Roman" pitchFamily="18" charset="0"/>
              </a:rPr>
              <a:t>s région1 et</a:t>
            </a:r>
            <a:r>
              <a:rPr kumimoji="0" lang="fr-FR" b="1" i="0" u="none" strike="noStrike" cap="none" normalizeH="0" baseline="0" dirty="0" smtClean="0">
                <a:ln>
                  <a:noFill/>
                </a:ln>
                <a:solidFill>
                  <a:srgbClr val="000000"/>
                </a:solidFill>
                <a:effectLst/>
                <a:latin typeface="+mj-lt"/>
                <a:ea typeface="Times New Roman" pitchFamily="18" charset="0"/>
                <a:cs typeface="Arial" pitchFamily="34" charset="0"/>
              </a:rPr>
              <a:t> </a:t>
            </a:r>
            <a:r>
              <a:rPr kumimoji="0" lang="fr-FR" b="1" i="0" u="none" strike="noStrike" cap="none" normalizeH="0" baseline="0" dirty="0" smtClean="0">
                <a:ln>
                  <a:noFill/>
                </a:ln>
                <a:solidFill>
                  <a:srgbClr val="000000"/>
                </a:solidFill>
                <a:effectLst/>
                <a:latin typeface="+mj-lt"/>
                <a:ea typeface="Times New Roman" pitchFamily="18" charset="0"/>
                <a:cs typeface="Times New Roman" pitchFamily="18" charset="0"/>
              </a:rPr>
              <a:t>région3.</a:t>
            </a:r>
            <a:endParaRPr kumimoji="0" lang="fr-FR" b="1" i="0" u="none" strike="noStrike" cap="none" normalizeH="0" baseline="0" dirty="0" smtClean="0">
              <a:ln>
                <a:noFill/>
              </a:ln>
              <a:solidFill>
                <a:schemeClr val="tx1"/>
              </a:solidFill>
              <a:effectLst/>
              <a:latin typeface="+mj-lt"/>
              <a:cs typeface="Arial" pitchFamily="34" charset="0"/>
            </a:endParaRPr>
          </a:p>
          <a:p>
            <a:pPr marL="0" marR="0" lvl="0" indent="180975" algn="l" defTabSz="914400" rtl="0" eaLnBrk="0" fontAlgn="base" latinLnBrk="0" hangingPunct="0">
              <a:lnSpc>
                <a:spcPct val="100000"/>
              </a:lnSpc>
              <a:spcBef>
                <a:spcPct val="0"/>
              </a:spcBef>
              <a:spcAft>
                <a:spcPct val="0"/>
              </a:spcAft>
              <a:buClrTx/>
              <a:buSzTx/>
              <a:buFontTx/>
              <a:buNone/>
              <a:tabLst/>
            </a:pPr>
            <a:r>
              <a:rPr kumimoji="0" lang="fr-FR" b="1" i="0" u="none" strike="noStrike" cap="none" normalizeH="0" baseline="0" dirty="0" smtClean="0">
                <a:ln>
                  <a:noFill/>
                </a:ln>
                <a:solidFill>
                  <a:srgbClr val="000000"/>
                </a:solidFill>
                <a:effectLst/>
                <a:latin typeface="+mj-lt"/>
                <a:ea typeface="Times New Roman" pitchFamily="18" charset="0"/>
                <a:cs typeface="Arial" pitchFamily="34" charset="0"/>
              </a:rPr>
              <a:t>La résistance a augmenté entre 7 et 28 jours pour tous les </a:t>
            </a:r>
            <a:r>
              <a:rPr kumimoji="0" lang="fr-FR" b="1" i="0" u="none" strike="noStrike" cap="none" normalizeH="0" baseline="0" dirty="0" smtClean="0">
                <a:ln>
                  <a:noFill/>
                </a:ln>
                <a:solidFill>
                  <a:srgbClr val="000000"/>
                </a:solidFill>
                <a:effectLst/>
                <a:latin typeface="+mj-lt"/>
                <a:ea typeface="Times New Roman" pitchFamily="18" charset="0"/>
                <a:cs typeface="Times New Roman" pitchFamily="18" charset="0"/>
              </a:rPr>
              <a:t>bétons</a:t>
            </a:r>
            <a:r>
              <a:rPr kumimoji="0" lang="fr-FR" b="1" i="0" u="none" strike="noStrike" cap="none" normalizeH="0" baseline="0" dirty="0" smtClean="0">
                <a:ln>
                  <a:noFill/>
                </a:ln>
                <a:solidFill>
                  <a:srgbClr val="000000"/>
                </a:solidFill>
                <a:effectLst/>
                <a:latin typeface="+mj-lt"/>
                <a:ea typeface="Times New Roman" pitchFamily="18" charset="0"/>
                <a:cs typeface="Arial" pitchFamily="34" charset="0"/>
              </a:rPr>
              <a:t> </a:t>
            </a:r>
            <a:endParaRPr kumimoji="0" lang="fr-FR" b="1" i="0" u="none" strike="noStrike" cap="none" normalizeH="0" baseline="0" dirty="0" smtClean="0">
              <a:ln>
                <a:noFill/>
              </a:ln>
              <a:solidFill>
                <a:schemeClr val="tx1"/>
              </a:solidFill>
              <a:effectLst/>
              <a:latin typeface="+mj-lt"/>
              <a:cs typeface="Arial" pitchFamily="34" charset="0"/>
            </a:endParaRPr>
          </a:p>
        </p:txBody>
      </p:sp>
      <p:sp>
        <p:nvSpPr>
          <p:cNvPr id="11" name="Rectangle 2"/>
          <p:cNvSpPr>
            <a:spLocks noChangeArrowheads="1"/>
          </p:cNvSpPr>
          <p:nvPr/>
        </p:nvSpPr>
        <p:spPr bwMode="auto">
          <a:xfrm rot="21140717">
            <a:off x="3517097" y="3233452"/>
            <a:ext cx="5168178" cy="369332"/>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l"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rgbClr val="000000"/>
                </a:solidFill>
                <a:effectLst/>
                <a:ea typeface="Times New Roman" pitchFamily="18" charset="0"/>
                <a:cs typeface="Arial" pitchFamily="34" charset="0"/>
              </a:rPr>
              <a:t>La résistance  augmente  avec le temps pour tous les </a:t>
            </a:r>
            <a:r>
              <a:rPr kumimoji="0" lang="fr-FR" b="1" i="0" u="none" strike="noStrike" cap="none" normalizeH="0" baseline="0" dirty="0" smtClean="0">
                <a:ln>
                  <a:noFill/>
                </a:ln>
                <a:solidFill>
                  <a:srgbClr val="000000"/>
                </a:solidFill>
                <a:effectLst/>
                <a:ea typeface="Times New Roman" pitchFamily="18" charset="0"/>
                <a:cs typeface="Times New Roman" pitchFamily="18" charset="0"/>
              </a:rPr>
              <a:t>bétons</a:t>
            </a:r>
            <a:r>
              <a:rPr kumimoji="0" lang="fr-FR" b="1" i="0" u="none" strike="noStrike" cap="none" normalizeH="0" baseline="0" dirty="0" smtClean="0">
                <a:ln>
                  <a:noFill/>
                </a:ln>
                <a:solidFill>
                  <a:srgbClr val="000000"/>
                </a:solidFill>
                <a:effectLst/>
                <a:ea typeface="Times New Roman" pitchFamily="18" charset="0"/>
                <a:cs typeface="Arial" pitchFamily="34" charset="0"/>
              </a:rPr>
              <a:t> </a:t>
            </a:r>
            <a:endParaRPr kumimoji="0" lang="fr-FR" b="1" i="0" u="none" strike="noStrike" cap="none" normalizeH="0" baseline="0" dirty="0" smtClean="0">
              <a:ln>
                <a:noFill/>
              </a:ln>
              <a:solidFill>
                <a:schemeClr val="tx1"/>
              </a:solidFill>
              <a:effectLst/>
              <a:cs typeface="Arial" pitchFamily="34" charset="0"/>
            </a:endParaRPr>
          </a:p>
        </p:txBody>
      </p:sp>
      <p:sp>
        <p:nvSpPr>
          <p:cNvPr id="12" name="Flèche droite 11"/>
          <p:cNvSpPr/>
          <p:nvPr/>
        </p:nvSpPr>
        <p:spPr>
          <a:xfrm rot="21145121">
            <a:off x="5321146" y="2908452"/>
            <a:ext cx="2302526" cy="2203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9875" name="Rectangle 3"/>
          <p:cNvSpPr>
            <a:spLocks noChangeArrowheads="1"/>
          </p:cNvSpPr>
          <p:nvPr/>
        </p:nvSpPr>
        <p:spPr bwMode="auto">
          <a:xfrm>
            <a:off x="363557" y="6279614"/>
            <a:ext cx="8347157"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180975" algn="ctr" defTabSz="914400" rtl="0" eaLnBrk="1" fontAlgn="base" latinLnBrk="0" hangingPunct="1">
              <a:lnSpc>
                <a:spcPct val="100000"/>
              </a:lnSpc>
              <a:spcBef>
                <a:spcPct val="0"/>
              </a:spcBef>
              <a:spcAft>
                <a:spcPct val="0"/>
              </a:spcAft>
              <a:buClrTx/>
              <a:buSzTx/>
              <a:buFontTx/>
              <a:buNone/>
              <a:tabLst>
                <a:tab pos="1543050" algn="l"/>
              </a:tabLst>
            </a:pPr>
            <a:r>
              <a:rPr kumimoji="0" lang="fr-FR" b="1" i="0" u="none" strike="noStrike" cap="none" normalizeH="0" baseline="0" dirty="0" smtClean="0">
                <a:ln>
                  <a:noFill/>
                </a:ln>
                <a:solidFill>
                  <a:schemeClr val="tx1"/>
                </a:solidFill>
                <a:effectLst/>
                <a:latin typeface="+mj-lt"/>
                <a:ea typeface="Times New Roman" pitchFamily="18" charset="0"/>
                <a:cs typeface="Times New Roman" pitchFamily="18" charset="0"/>
              </a:rPr>
              <a:t>L’évolution de la résistance à la compression </a:t>
            </a:r>
            <a:r>
              <a:rPr kumimoji="0" lang="fr-FR" b="1" i="0" u="none" strike="noStrike" cap="none" normalizeH="0" baseline="0" dirty="0" smtClean="0">
                <a:ln>
                  <a:noFill/>
                </a:ln>
                <a:solidFill>
                  <a:srgbClr val="000000"/>
                </a:solidFill>
                <a:effectLst/>
                <a:latin typeface="+mj-lt"/>
                <a:ea typeface="Times New Roman" pitchFamily="18" charset="0"/>
                <a:cs typeface="Times New Roman" pitchFamily="18" charset="0"/>
              </a:rPr>
              <a:t>(avec 10% de calcaire de ciment) </a:t>
            </a:r>
            <a:r>
              <a:rPr kumimoji="0" lang="fr-FR" b="1" i="0" u="none" strike="noStrike" cap="none" normalizeH="0" baseline="0" dirty="0" smtClean="0">
                <a:ln>
                  <a:noFill/>
                </a:ln>
                <a:solidFill>
                  <a:schemeClr val="tx1"/>
                </a:solidFill>
                <a:effectLst/>
                <a:latin typeface="+mj-lt"/>
                <a:ea typeface="Times New Roman" pitchFamily="18" charset="0"/>
                <a:cs typeface="Times New Roman" pitchFamily="18" charset="0"/>
              </a:rPr>
              <a:t>en fonction du temps</a:t>
            </a:r>
            <a:endParaRPr kumimoji="0" lang="fr-FR" b="0" i="0" u="none" strike="noStrike" cap="none" normalizeH="0" baseline="0" dirty="0" smtClean="0">
              <a:ln>
                <a:noFill/>
              </a:ln>
              <a:solidFill>
                <a:schemeClr val="tx1"/>
              </a:solidFill>
              <a:effectLst/>
              <a:latin typeface="+mj-lt"/>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down)">
                                      <p:cBhvr>
                                        <p:cTn id="12" dur="500"/>
                                        <p:tgtEl>
                                          <p:spTgt spid="6">
                                            <p:graphicEl>
                                              <a:chart seriesIdx="-3" categoryIdx="-3" bldStep="gridLegend"/>
                                            </p:graphicEl>
                                          </p:spTgt>
                                        </p:tgtEl>
                                      </p:cBhvr>
                                    </p:animEffect>
                                  </p:childTnLst>
                                </p:cTn>
                              </p:par>
                              <p:par>
                                <p:cTn id="13" presetID="24" presetClass="entr" presetSubtype="0" fill="hold" grpId="0" nodeType="withEffect">
                                  <p:stCondLst>
                                    <p:cond delay="0"/>
                                  </p:stCondLst>
                                  <p:childTnLst>
                                    <p:set>
                                      <p:cBhvr>
                                        <p:cTn id="14" dur="1" fill="hold">
                                          <p:stCondLst>
                                            <p:cond delay="0"/>
                                          </p:stCondLst>
                                        </p:cTn>
                                        <p:tgtEl>
                                          <p:spTgt spid="79875"/>
                                        </p:tgtEl>
                                        <p:attrNameLst>
                                          <p:attrName>style.visibility</p:attrName>
                                        </p:attrNameLst>
                                      </p:cBhvr>
                                      <p:to>
                                        <p:strVal val="visible"/>
                                      </p:to>
                                    </p:set>
                                    <p:anim to="" calcmode="lin" valueType="num">
                                      <p:cBhvr>
                                        <p:cTn id="15" dur="1" fill="hold"/>
                                        <p:tgtEl>
                                          <p:spTgt spid="79875"/>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down)">
                                      <p:cBhvr>
                                        <p:cTn id="20" dur="500"/>
                                        <p:tgtEl>
                                          <p:spTgt spid="6">
                                            <p:graphicEl>
                                              <a:chart seriesIdx="-4" categoryIdx="0" bldStep="category"/>
                                            </p:graphicEl>
                                          </p:spTgt>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down)">
                                      <p:cBhvr>
                                        <p:cTn id="23" dur="500"/>
                                        <p:tgtEl>
                                          <p:spTgt spid="6">
                                            <p:graphicEl>
                                              <a:chart seriesIdx="-4" categoryIdx="1" bldStep="category"/>
                                            </p:graphicEl>
                                          </p:spTgt>
                                        </p:tgtEl>
                                      </p:cBhvr>
                                    </p:animEffect>
                                  </p:childTnLst>
                                </p:cTn>
                              </p:par>
                              <p:par>
                                <p:cTn id="24" presetID="24" presetClass="entr" presetSubtype="0"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 to="" calcmode="lin" valueType="num">
                                      <p:cBhvr>
                                        <p:cTn id="26" dur="1" fill="hold"/>
                                        <p:tgtEl>
                                          <p:spTgt spid="7"/>
                                        </p:tgtEl>
                                        <p:attrNameLst>
                                          <p:attrName/>
                                        </p:attrNameLst>
                                      </p:cBhvr>
                                    </p:anim>
                                  </p:childTnLst>
                                </p:cTn>
                              </p:par>
                              <p:par>
                                <p:cTn id="27" presetID="24"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 to="" calcmode="lin" valueType="num">
                                      <p:cBhvr>
                                        <p:cTn id="29" dur="1" fill="hold"/>
                                        <p:tgtEl>
                                          <p:spTgt spid="8"/>
                                        </p:tgtEl>
                                        <p:attrNameLst>
                                          <p:attrName/>
                                        </p:attrNameLst>
                                      </p:cBhvr>
                                    </p:anim>
                                  </p:childTnLst>
                                </p:cTn>
                              </p:par>
                              <p:par>
                                <p:cTn id="30" presetID="24" presetClass="entr" presetSubtype="0" fill="hold" grpId="0" nodeType="withEffect">
                                  <p:stCondLst>
                                    <p:cond delay="0"/>
                                  </p:stCondLst>
                                  <p:childTnLst>
                                    <p:set>
                                      <p:cBhvr>
                                        <p:cTn id="31" dur="1" fill="hold">
                                          <p:stCondLst>
                                            <p:cond delay="0"/>
                                          </p:stCondLst>
                                        </p:cTn>
                                        <p:tgtEl>
                                          <p:spTgt spid="79873"/>
                                        </p:tgtEl>
                                        <p:attrNameLst>
                                          <p:attrName>style.visibility</p:attrName>
                                        </p:attrNameLst>
                                      </p:cBhvr>
                                      <p:to>
                                        <p:strVal val="visible"/>
                                      </p:to>
                                    </p:set>
                                    <p:anim to="" calcmode="lin" valueType="num">
                                      <p:cBhvr>
                                        <p:cTn id="32" dur="1" fill="hold"/>
                                        <p:tgtEl>
                                          <p:spTgt spid="79873"/>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5" presetClass="exit" presetSubtype="10" fill="hold" grpId="1" nodeType="clickEffect">
                                  <p:stCondLst>
                                    <p:cond delay="0"/>
                                  </p:stCondLst>
                                  <p:childTnLst>
                                    <p:animEffect transition="out" filter="checkerboard(across)">
                                      <p:cBhvr>
                                        <p:cTn id="36" dur="500"/>
                                        <p:tgtEl>
                                          <p:spTgt spid="79873"/>
                                        </p:tgtEl>
                                      </p:cBhvr>
                                    </p:animEffect>
                                    <p:set>
                                      <p:cBhvr>
                                        <p:cTn id="37" dur="1" fill="hold">
                                          <p:stCondLst>
                                            <p:cond delay="499"/>
                                          </p:stCondLst>
                                        </p:cTn>
                                        <p:tgtEl>
                                          <p:spTgt spid="79873"/>
                                        </p:tgtEl>
                                        <p:attrNameLst>
                                          <p:attrName>style.visibility</p:attrName>
                                        </p:attrNameLst>
                                      </p:cBhvr>
                                      <p:to>
                                        <p:strVal val="hidden"/>
                                      </p:to>
                                    </p:set>
                                  </p:childTnLst>
                                </p:cTn>
                              </p:par>
                              <p:par>
                                <p:cTn id="38" presetID="4" presetClass="exit" presetSubtype="16" fill="hold" nodeType="withEffect">
                                  <p:stCondLst>
                                    <p:cond delay="0"/>
                                  </p:stCondLst>
                                  <p:childTnLst>
                                    <p:animEffect transition="out" filter="box(in)">
                                      <p:cBhvr>
                                        <p:cTn id="39" dur="500"/>
                                        <p:tgtEl>
                                          <p:spTgt spid="7"/>
                                        </p:tgtEl>
                                      </p:cBhvr>
                                    </p:animEffect>
                                    <p:set>
                                      <p:cBhvr>
                                        <p:cTn id="40" dur="1" fill="hold">
                                          <p:stCondLst>
                                            <p:cond delay="499"/>
                                          </p:stCondLst>
                                        </p:cTn>
                                        <p:tgtEl>
                                          <p:spTgt spid="7"/>
                                        </p:tgtEl>
                                        <p:attrNameLst>
                                          <p:attrName>style.visibility</p:attrName>
                                        </p:attrNameLst>
                                      </p:cBhvr>
                                      <p:to>
                                        <p:strVal val="hidden"/>
                                      </p:to>
                                    </p:set>
                                  </p:childTnLst>
                                </p:cTn>
                              </p:par>
                              <p:par>
                                <p:cTn id="41" presetID="4" presetClass="exit" presetSubtype="16" fill="hold" nodeType="withEffect">
                                  <p:stCondLst>
                                    <p:cond delay="0"/>
                                  </p:stCondLst>
                                  <p:childTnLst>
                                    <p:animEffect transition="out" filter="box(in)">
                                      <p:cBhvr>
                                        <p:cTn id="42" dur="500"/>
                                        <p:tgtEl>
                                          <p:spTgt spid="8"/>
                                        </p:tgtEl>
                                      </p:cBhvr>
                                    </p:animEffect>
                                    <p:set>
                                      <p:cBhvr>
                                        <p:cTn id="43" dur="1" fill="hold">
                                          <p:stCondLst>
                                            <p:cond delay="499"/>
                                          </p:stCondLst>
                                        </p:cTn>
                                        <p:tgtEl>
                                          <p:spTgt spid="8"/>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down)">
                                      <p:cBhvr>
                                        <p:cTn id="48" dur="500"/>
                                        <p:tgtEl>
                                          <p:spTgt spid="6">
                                            <p:graphicEl>
                                              <a:chart seriesIdx="-4" categoryIdx="2" bldStep="category"/>
                                            </p:graphicEl>
                                          </p:spTgt>
                                        </p:tgtEl>
                                      </p:cBhvr>
                                    </p:animEffect>
                                  </p:childTnLst>
                                </p:cTn>
                              </p:par>
                              <p:par>
                                <p:cTn id="49" presetID="24" presetClass="entr" presetSubtype="0" fill="hold" nodeType="withEffect">
                                  <p:stCondLst>
                                    <p:cond delay="0"/>
                                  </p:stCondLst>
                                  <p:childTnLst>
                                    <p:set>
                                      <p:cBhvr>
                                        <p:cTn id="50" dur="1" fill="hold">
                                          <p:stCondLst>
                                            <p:cond delay="0"/>
                                          </p:stCondLst>
                                        </p:cTn>
                                        <p:tgtEl>
                                          <p:spTgt spid="9"/>
                                        </p:tgtEl>
                                        <p:attrNameLst>
                                          <p:attrName>style.visibility</p:attrName>
                                        </p:attrNameLst>
                                      </p:cBhvr>
                                      <p:to>
                                        <p:strVal val="visible"/>
                                      </p:to>
                                    </p:set>
                                    <p:anim to="" calcmode="lin" valueType="num">
                                      <p:cBhvr>
                                        <p:cTn id="51" dur="1" fill="hold"/>
                                        <p:tgtEl>
                                          <p:spTgt spid="9"/>
                                        </p:tgtEl>
                                        <p:attrNameLst>
                                          <p:attrName/>
                                        </p:attrNameLst>
                                      </p:cBhvr>
                                    </p:anim>
                                  </p:childTnLst>
                                </p:cTn>
                              </p:par>
                              <p:par>
                                <p:cTn id="52" presetID="24" presetClass="entr" presetSubtype="0" fill="hold" nodeType="withEffect">
                                  <p:stCondLst>
                                    <p:cond delay="0"/>
                                  </p:stCondLst>
                                  <p:childTnLst>
                                    <p:set>
                                      <p:cBhvr>
                                        <p:cTn id="53" dur="1" fill="hold">
                                          <p:stCondLst>
                                            <p:cond delay="0"/>
                                          </p:stCondLst>
                                        </p:cTn>
                                        <p:tgtEl>
                                          <p:spTgt spid="10"/>
                                        </p:tgtEl>
                                        <p:attrNameLst>
                                          <p:attrName>style.visibility</p:attrName>
                                        </p:attrNameLst>
                                      </p:cBhvr>
                                      <p:to>
                                        <p:strVal val="visible"/>
                                      </p:to>
                                    </p:set>
                                    <p:anim to="" calcmode="lin" valueType="num">
                                      <p:cBhvr>
                                        <p:cTn id="54" dur="1" fill="hold"/>
                                        <p:tgtEl>
                                          <p:spTgt spid="10"/>
                                        </p:tgtEl>
                                        <p:attrNameLst>
                                          <p:attrName/>
                                        </p:attrNameLst>
                                      </p:cBhvr>
                                    </p:anim>
                                  </p:childTnLst>
                                </p:cTn>
                              </p:par>
                              <p:par>
                                <p:cTn id="55" presetID="24" presetClass="entr" presetSubtype="0" fill="hold" grpId="0" nodeType="withEffect">
                                  <p:stCondLst>
                                    <p:cond delay="0"/>
                                  </p:stCondLst>
                                  <p:childTnLst>
                                    <p:set>
                                      <p:cBhvr>
                                        <p:cTn id="56" dur="1" fill="hold">
                                          <p:stCondLst>
                                            <p:cond delay="0"/>
                                          </p:stCondLst>
                                        </p:cTn>
                                        <p:tgtEl>
                                          <p:spTgt spid="79874"/>
                                        </p:tgtEl>
                                        <p:attrNameLst>
                                          <p:attrName>style.visibility</p:attrName>
                                        </p:attrNameLst>
                                      </p:cBhvr>
                                      <p:to>
                                        <p:strVal val="visible"/>
                                      </p:to>
                                    </p:set>
                                    <p:anim to="" calcmode="lin" valueType="num">
                                      <p:cBhvr>
                                        <p:cTn id="57" dur="1" fill="hold"/>
                                        <p:tgtEl>
                                          <p:spTgt spid="79874"/>
                                        </p:tgtEl>
                                        <p:attrNameLst>
                                          <p:attrName/>
                                        </p:attrNameLst>
                                      </p:cBhvr>
                                    </p:anim>
                                  </p:childTnLst>
                                </p:cTn>
                              </p:par>
                            </p:childTnLst>
                          </p:cTn>
                        </p:par>
                      </p:childTnLst>
                    </p:cTn>
                  </p:par>
                  <p:par>
                    <p:cTn id="58" fill="hold">
                      <p:stCondLst>
                        <p:cond delay="indefinite"/>
                      </p:stCondLst>
                      <p:childTnLst>
                        <p:par>
                          <p:cTn id="59" fill="hold">
                            <p:stCondLst>
                              <p:cond delay="0"/>
                            </p:stCondLst>
                            <p:childTnLst>
                              <p:par>
                                <p:cTn id="60" presetID="2" presetClass="exit" presetSubtype="4" fill="hold" grpId="1" nodeType="clickEffect">
                                  <p:stCondLst>
                                    <p:cond delay="0"/>
                                  </p:stCondLst>
                                  <p:childTnLst>
                                    <p:anim calcmode="lin" valueType="num">
                                      <p:cBhvr additive="base">
                                        <p:cTn id="61" dur="500"/>
                                        <p:tgtEl>
                                          <p:spTgt spid="79874"/>
                                        </p:tgtEl>
                                        <p:attrNameLst>
                                          <p:attrName>ppt_x</p:attrName>
                                        </p:attrNameLst>
                                      </p:cBhvr>
                                      <p:tavLst>
                                        <p:tav tm="0">
                                          <p:val>
                                            <p:strVal val="ppt_x"/>
                                          </p:val>
                                        </p:tav>
                                        <p:tav tm="100000">
                                          <p:val>
                                            <p:strVal val="ppt_x"/>
                                          </p:val>
                                        </p:tav>
                                      </p:tavLst>
                                    </p:anim>
                                    <p:anim calcmode="lin" valueType="num">
                                      <p:cBhvr additive="base">
                                        <p:cTn id="62" dur="500"/>
                                        <p:tgtEl>
                                          <p:spTgt spid="79874"/>
                                        </p:tgtEl>
                                        <p:attrNameLst>
                                          <p:attrName>ppt_y</p:attrName>
                                        </p:attrNameLst>
                                      </p:cBhvr>
                                      <p:tavLst>
                                        <p:tav tm="0">
                                          <p:val>
                                            <p:strVal val="ppt_y"/>
                                          </p:val>
                                        </p:tav>
                                        <p:tav tm="100000">
                                          <p:val>
                                            <p:strVal val="1+ppt_h/2"/>
                                          </p:val>
                                        </p:tav>
                                      </p:tavLst>
                                    </p:anim>
                                    <p:set>
                                      <p:cBhvr>
                                        <p:cTn id="63" dur="1" fill="hold">
                                          <p:stCondLst>
                                            <p:cond delay="499"/>
                                          </p:stCondLst>
                                        </p:cTn>
                                        <p:tgtEl>
                                          <p:spTgt spid="79874"/>
                                        </p:tgtEl>
                                        <p:attrNameLst>
                                          <p:attrName>style.visibility</p:attrName>
                                        </p:attrNameLst>
                                      </p:cBhvr>
                                      <p:to>
                                        <p:strVal val="hidden"/>
                                      </p:to>
                                    </p:set>
                                  </p:childTnLst>
                                </p:cTn>
                              </p:par>
                              <p:par>
                                <p:cTn id="64" presetID="4" presetClass="exit" presetSubtype="16" fill="hold" grpId="0" nodeType="withEffect">
                                  <p:stCondLst>
                                    <p:cond delay="0"/>
                                  </p:stCondLst>
                                  <p:childTnLst>
                                    <p:animEffect transition="out" filter="box(in)">
                                      <p:cBhvr>
                                        <p:cTn id="65" dur="500"/>
                                        <p:tgtEl>
                                          <p:spTgt spid="9"/>
                                        </p:tgtEl>
                                      </p:cBhvr>
                                    </p:animEffect>
                                    <p:set>
                                      <p:cBhvr>
                                        <p:cTn id="66" dur="1" fill="hold">
                                          <p:stCondLst>
                                            <p:cond delay="499"/>
                                          </p:stCondLst>
                                        </p:cTn>
                                        <p:tgtEl>
                                          <p:spTgt spid="9"/>
                                        </p:tgtEl>
                                        <p:attrNameLst>
                                          <p:attrName>style.visibility</p:attrName>
                                        </p:attrNameLst>
                                      </p:cBhvr>
                                      <p:to>
                                        <p:strVal val="hidden"/>
                                      </p:to>
                                    </p:set>
                                  </p:childTnLst>
                                </p:cTn>
                              </p:par>
                              <p:par>
                                <p:cTn id="67" presetID="4" presetClass="exit" presetSubtype="16" fill="hold" grpId="0" nodeType="withEffect">
                                  <p:stCondLst>
                                    <p:cond delay="0"/>
                                  </p:stCondLst>
                                  <p:childTnLst>
                                    <p:animEffect transition="out" filter="box(in)">
                                      <p:cBhvr>
                                        <p:cTn id="68" dur="500"/>
                                        <p:tgtEl>
                                          <p:spTgt spid="10"/>
                                        </p:tgtEl>
                                      </p:cBhvr>
                                    </p:animEffect>
                                    <p:set>
                                      <p:cBhvr>
                                        <p:cTn id="69" dur="1" fill="hold">
                                          <p:stCondLst>
                                            <p:cond delay="499"/>
                                          </p:stCondLst>
                                        </p:cTn>
                                        <p:tgtEl>
                                          <p:spTgt spid="10"/>
                                        </p:tgtEl>
                                        <p:attrNameLst>
                                          <p:attrName>style.visibility</p:attrName>
                                        </p:attrNameLst>
                                      </p:cBhvr>
                                      <p:to>
                                        <p:strVal val="hidden"/>
                                      </p:to>
                                    </p:set>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grpId="0" nodeType="clickEffect">
                                  <p:stCondLst>
                                    <p:cond delay="0"/>
                                  </p:stCondLst>
                                  <p:childTnLst>
                                    <p:set>
                                      <p:cBhvr>
                                        <p:cTn id="73"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down)">
                                      <p:cBhvr>
                                        <p:cTn id="74" dur="500"/>
                                        <p:tgtEl>
                                          <p:spTgt spid="6">
                                            <p:graphicEl>
                                              <a:chart seriesIdx="-4" categoryIdx="3" bldStep="category"/>
                                            </p:graphicEl>
                                          </p:spTgt>
                                        </p:tgtEl>
                                      </p:cBhvr>
                                    </p:animEffect>
                                  </p:childTnLst>
                                </p:cTn>
                              </p:par>
                              <p:par>
                                <p:cTn id="75" presetID="24" presetClass="entr" presetSubtype="0" fill="hold" grpId="0" nodeType="withEffect">
                                  <p:stCondLst>
                                    <p:cond delay="0"/>
                                  </p:stCondLst>
                                  <p:childTnLst>
                                    <p:set>
                                      <p:cBhvr>
                                        <p:cTn id="76" dur="1" fill="hold">
                                          <p:stCondLst>
                                            <p:cond delay="0"/>
                                          </p:stCondLst>
                                        </p:cTn>
                                        <p:tgtEl>
                                          <p:spTgt spid="12"/>
                                        </p:tgtEl>
                                        <p:attrNameLst>
                                          <p:attrName>style.visibility</p:attrName>
                                        </p:attrNameLst>
                                      </p:cBhvr>
                                      <p:to>
                                        <p:strVal val="visible"/>
                                      </p:to>
                                    </p:set>
                                    <p:anim to="" calcmode="lin" valueType="num">
                                      <p:cBhvr>
                                        <p:cTn id="77" dur="1" fill="hold"/>
                                        <p:tgtEl>
                                          <p:spTgt spid="12"/>
                                        </p:tgtEl>
                                        <p:attrNameLst>
                                          <p:attrName/>
                                        </p:attrNameLst>
                                      </p:cBhvr>
                                    </p:anim>
                                  </p:childTnLst>
                                </p:cTn>
                              </p:par>
                              <p:par>
                                <p:cTn id="78" presetID="24" presetClass="entr" presetSubtype="0" fill="hold" grpId="0" nodeType="withEffect">
                                  <p:stCondLst>
                                    <p:cond delay="0"/>
                                  </p:stCondLst>
                                  <p:childTnLst>
                                    <p:set>
                                      <p:cBhvr>
                                        <p:cTn id="79" dur="1" fill="hold">
                                          <p:stCondLst>
                                            <p:cond delay="0"/>
                                          </p:stCondLst>
                                        </p:cTn>
                                        <p:tgtEl>
                                          <p:spTgt spid="11"/>
                                        </p:tgtEl>
                                        <p:attrNameLst>
                                          <p:attrName>style.visibility</p:attrName>
                                        </p:attrNameLst>
                                      </p:cBhvr>
                                      <p:to>
                                        <p:strVal val="visible"/>
                                      </p:to>
                                    </p:set>
                                    <p:anim to="" calcmode="lin" valueType="num">
                                      <p:cBhvr>
                                        <p:cTn id="80" dur="1" fill="hold"/>
                                        <p:tgtEl>
                                          <p:spTgt spid="1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Graphic spid="6" grpId="0" uiExpand="1">
        <p:bldSub>
          <a:bldChart bld="category"/>
        </p:bldSub>
      </p:bldGraphic>
      <p:bldP spid="8" grpId="0" animBg="1"/>
      <p:bldP spid="79873" grpId="0" animBg="1"/>
      <p:bldP spid="79873" grpId="1" animBg="1"/>
      <p:bldP spid="9" grpId="0" animBg="1"/>
      <p:bldP spid="10" grpId="0" animBg="1"/>
      <p:bldP spid="79874" grpId="0" animBg="1"/>
      <p:bldP spid="79874" grpId="1" animBg="1"/>
      <p:bldP spid="11" grpId="0" animBg="1"/>
      <p:bldP spid="12" grpId="0" animBg="1"/>
      <p:bldP spid="7987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p:cNvPicPr>
            <a:picLocks noChangeAspect="1"/>
          </p:cNvPicPr>
          <p:nvPr/>
        </p:nvPicPr>
        <p:blipFill>
          <a:blip r:embed="rId2"/>
          <a:stretch>
            <a:fillRect/>
          </a:stretch>
        </p:blipFill>
        <p:spPr>
          <a:xfrm>
            <a:off x="0" y="1178805"/>
            <a:ext cx="9144000" cy="5885279"/>
          </a:xfrm>
          <a:prstGeom prst="rect">
            <a:avLst/>
          </a:prstGeom>
        </p:spPr>
      </p:pic>
      <p:sp>
        <p:nvSpPr>
          <p:cNvPr id="5" name="Rectangle 1"/>
          <p:cNvSpPr>
            <a:spLocks noGrp="1"/>
          </p:cNvSpPr>
          <p:nvPr>
            <p:ph type="title"/>
          </p:nvPr>
        </p:nvSpPr>
        <p:spPr>
          <a:xfrm>
            <a:off x="685800" y="142875"/>
            <a:ext cx="5781101" cy="1112838"/>
          </a:xfrm>
        </p:spPr>
        <p:txBody>
          <a:bodyPr/>
          <a:lstStyle/>
          <a:p>
            <a:r>
              <a:rPr lang="fr-FR" dirty="0"/>
              <a:t>Résultats et discussion :</a:t>
            </a:r>
          </a:p>
        </p:txBody>
      </p:sp>
      <p:sp>
        <p:nvSpPr>
          <p:cNvPr id="11265" name="Rectangle 1"/>
          <p:cNvSpPr>
            <a:spLocks noChangeArrowheads="1"/>
          </p:cNvSpPr>
          <p:nvPr/>
        </p:nvSpPr>
        <p:spPr bwMode="auto">
          <a:xfrm>
            <a:off x="209320" y="1277955"/>
            <a:ext cx="8934680"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l" defTabSz="914400" rtl="0" eaLnBrk="1" fontAlgn="base" latinLnBrk="0" hangingPunct="1">
              <a:lnSpc>
                <a:spcPct val="150000"/>
              </a:lnSpc>
              <a:spcBef>
                <a:spcPct val="0"/>
              </a:spcBef>
              <a:spcAft>
                <a:spcPct val="0"/>
              </a:spcAft>
              <a:buClrTx/>
              <a:buSzTx/>
              <a:buFont typeface="Wingdings" pitchFamily="2" charset="2"/>
              <a:buChar char="§"/>
              <a:tabLst>
                <a:tab pos="1858963" algn="l"/>
              </a:tabLst>
            </a:pP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Dans le détail, les valeurs de résistances du béton de région2  sont les plus faibles,  bien que l’effet limitant du granulat, peu résistant mécaniquement (LA élevé), joue donc un rôle déterminant dans la résistance du composite. A l’inverse, le béton de </a:t>
            </a:r>
            <a:r>
              <a:rPr kumimoji="0" lang="fr-FR"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région1 et région3 </a:t>
            </a: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est le plus performant à 7et 28 jours (convergent). La montée de la résistance dans le temps de béton se région1  et région3 est la plus régulière.</a:t>
            </a:r>
            <a:endParaRPr kumimoji="0" lang="fr-FR"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80975" algn="l" defTabSz="914400" rtl="0" eaLnBrk="0" fontAlgn="base" latinLnBrk="0" hangingPunct="0">
              <a:lnSpc>
                <a:spcPct val="150000"/>
              </a:lnSpc>
              <a:spcBef>
                <a:spcPct val="0"/>
              </a:spcBef>
              <a:spcAft>
                <a:spcPct val="0"/>
              </a:spcAft>
              <a:buClrTx/>
              <a:buSzTx/>
              <a:buFont typeface="Wingdings" pitchFamily="2" charset="2"/>
              <a:buChar char="§"/>
              <a:tabLst>
                <a:tab pos="1858963" algn="l"/>
              </a:tabLst>
            </a:pP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Les résistances mesurées sur le béton de région1 et région3 sont les meilleurs résultats. Ces deux bétons sont fabriqués avec une fraction granulaire 8/15 et 15/25 provenant de roches assez tendres (région1; LA= 17,46% ; région3; LA=20,48%), caractérisée par une faible absorption d’eau .</a:t>
            </a:r>
            <a:endParaRPr kumimoji="0" lang="fr-FR"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80975" algn="l" defTabSz="914400" rtl="0" eaLnBrk="0" fontAlgn="base" latinLnBrk="0" hangingPunct="0">
              <a:lnSpc>
                <a:spcPct val="150000"/>
              </a:lnSpc>
              <a:spcBef>
                <a:spcPct val="0"/>
              </a:spcBef>
              <a:spcAft>
                <a:spcPct val="0"/>
              </a:spcAft>
              <a:buClrTx/>
              <a:buSzTx/>
              <a:buFont typeface="Wingdings" pitchFamily="2" charset="2"/>
              <a:buChar char="§"/>
              <a:tabLst>
                <a:tab pos="1858963" algn="l"/>
              </a:tabLst>
            </a:pP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Les propriétés des constituants granulaires affectent directement la résistance du composite. C’est la confirmation du bien fondé du concept du modèle. Pour les autres carrières, les mêmes constats faits sur les bétons sont confirmés.   </a:t>
            </a:r>
            <a:endParaRPr kumimoji="0" lang="fr-FR"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Rectangle 5"/>
          <p:cNvSpPr/>
          <p:nvPr/>
        </p:nvSpPr>
        <p:spPr>
          <a:xfrm>
            <a:off x="407625" y="2130036"/>
            <a:ext cx="7976212" cy="3366563"/>
          </a:xfrm>
          <a:prstGeom prst="rect">
            <a:avLst/>
          </a:prstGeom>
        </p:spPr>
        <p:txBody>
          <a:bodyPr wrap="square">
            <a:spAutoFit/>
          </a:bodyPr>
          <a:lstStyle/>
          <a:p>
            <a:pPr lvl="0" indent="180975" eaLnBrk="0" fontAlgn="base" hangingPunct="0">
              <a:lnSpc>
                <a:spcPct val="150000"/>
              </a:lnSpc>
              <a:spcBef>
                <a:spcPct val="0"/>
              </a:spcBef>
              <a:spcAft>
                <a:spcPct val="0"/>
              </a:spcAft>
              <a:buFont typeface="Wingdings" pitchFamily="2" charset="2"/>
              <a:buChar char="§"/>
              <a:tabLst>
                <a:tab pos="1858963" algn="l"/>
              </a:tabLst>
            </a:pPr>
            <a:r>
              <a:rPr lang="fr-FR" b="1" dirty="0" smtClean="0">
                <a:latin typeface="Times New Roman" pitchFamily="18" charset="0"/>
                <a:ea typeface="Times New Roman" pitchFamily="18" charset="0"/>
                <a:cs typeface="Times New Roman" pitchFamily="18" charset="0"/>
              </a:rPr>
              <a:t>La résistance mesurée Pour le béton de région 2 est faible par rapport les bétons  de région3 et région1 . Ce béton est fabrique  avec une fraction granulaire 8/15 et 15/25 provenait de roches assez tendres (région 2; LA=23,04%) .</a:t>
            </a:r>
            <a:endParaRPr lang="fr-FR" b="1" dirty="0" smtClean="0">
              <a:latin typeface="Times New Roman" pitchFamily="18" charset="0"/>
              <a:cs typeface="Times New Roman" pitchFamily="18" charset="0"/>
            </a:endParaRPr>
          </a:p>
          <a:p>
            <a:pPr lvl="0" indent="180975" eaLnBrk="0" fontAlgn="base" hangingPunct="0">
              <a:lnSpc>
                <a:spcPct val="150000"/>
              </a:lnSpc>
              <a:spcBef>
                <a:spcPct val="0"/>
              </a:spcBef>
              <a:spcAft>
                <a:spcPct val="0"/>
              </a:spcAft>
              <a:buFont typeface="Arial" pitchFamily="34" charset="0"/>
              <a:buChar char="•"/>
              <a:tabLst>
                <a:tab pos="1858963" algn="l"/>
              </a:tabLst>
            </a:pPr>
            <a:r>
              <a:rPr lang="fr-FR" b="1" dirty="0" smtClean="0">
                <a:latin typeface="Times New Roman" pitchFamily="18" charset="0"/>
                <a:ea typeface="Times New Roman" pitchFamily="18" charset="0"/>
                <a:cs typeface="Times New Roman" pitchFamily="18" charset="0"/>
              </a:rPr>
              <a:t>La quantité de calcaire ajoutée (10%avec le ciment)  au béton n'a pas affecté la résistance </a:t>
            </a:r>
            <a:endParaRPr lang="fr-FR" b="1" dirty="0" smtClean="0">
              <a:latin typeface="Times New Roman" pitchFamily="18" charset="0"/>
              <a:cs typeface="Times New Roman" pitchFamily="18" charset="0"/>
            </a:endParaRPr>
          </a:p>
          <a:p>
            <a:pPr lvl="0" indent="180975" eaLnBrk="0" fontAlgn="base" hangingPunct="0">
              <a:lnSpc>
                <a:spcPct val="150000"/>
              </a:lnSpc>
              <a:spcBef>
                <a:spcPct val="0"/>
              </a:spcBef>
              <a:spcAft>
                <a:spcPct val="0"/>
              </a:spcAft>
              <a:buFont typeface="Arial" pitchFamily="34" charset="0"/>
              <a:buChar char="•"/>
              <a:tabLst>
                <a:tab pos="1858963" algn="l"/>
              </a:tabLst>
            </a:pPr>
            <a:r>
              <a:rPr lang="fr-FR" b="1" dirty="0" smtClean="0">
                <a:latin typeface="Times New Roman" pitchFamily="18" charset="0"/>
                <a:ea typeface="Times New Roman" pitchFamily="18" charset="0"/>
                <a:cs typeface="Times New Roman" pitchFamily="18" charset="0"/>
              </a:rPr>
              <a:t>Les rapports E/C pour les deux types du béton sont très proches l’un par rapport à l’autre.</a:t>
            </a:r>
            <a:endParaRPr lang="fr-FR" b="1"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1265">
                                            <p:txEl>
                                              <p:pRg st="0" end="0"/>
                                            </p:txEl>
                                          </p:spTgt>
                                        </p:tgtEl>
                                        <p:attrNameLst>
                                          <p:attrName>style.visibility</p:attrName>
                                        </p:attrNameLst>
                                      </p:cBhvr>
                                      <p:to>
                                        <p:strVal val="visible"/>
                                      </p:to>
                                    </p:set>
                                    <p:anim to="" calcmode="lin" valueType="num">
                                      <p:cBhvr>
                                        <p:cTn id="12" dur="1" fill="hold"/>
                                        <p:tgtEl>
                                          <p:spTgt spid="11265">
                                            <p:txEl>
                                              <p:pRg st="0" end="0"/>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11265">
                                            <p:txEl>
                                              <p:pRg st="1" end="1"/>
                                            </p:txEl>
                                          </p:spTgt>
                                        </p:tgtEl>
                                        <p:attrNameLst>
                                          <p:attrName>style.visibility</p:attrName>
                                        </p:attrNameLst>
                                      </p:cBhvr>
                                      <p:to>
                                        <p:strVal val="visible"/>
                                      </p:to>
                                    </p:set>
                                    <p:anim to="" calcmode="lin" valueType="num">
                                      <p:cBhvr>
                                        <p:cTn id="15" dur="1" fill="hold"/>
                                        <p:tgtEl>
                                          <p:spTgt spid="11265">
                                            <p:txEl>
                                              <p:pRg st="1" end="1"/>
                                            </p:txEl>
                                          </p:spTgt>
                                        </p:tgtEl>
                                        <p:attrNameLst>
                                          <p:attrName/>
                                        </p:attrNameLst>
                                      </p:cBhvr>
                                    </p:anim>
                                  </p:childTnLst>
                                </p:cTn>
                              </p:par>
                              <p:par>
                                <p:cTn id="16" presetID="24" presetClass="entr" presetSubtype="0" fill="hold" nodeType="withEffect">
                                  <p:stCondLst>
                                    <p:cond delay="0"/>
                                  </p:stCondLst>
                                  <p:childTnLst>
                                    <p:set>
                                      <p:cBhvr>
                                        <p:cTn id="17" dur="1" fill="hold">
                                          <p:stCondLst>
                                            <p:cond delay="0"/>
                                          </p:stCondLst>
                                        </p:cTn>
                                        <p:tgtEl>
                                          <p:spTgt spid="11265">
                                            <p:txEl>
                                              <p:pRg st="2" end="2"/>
                                            </p:txEl>
                                          </p:spTgt>
                                        </p:tgtEl>
                                        <p:attrNameLst>
                                          <p:attrName>style.visibility</p:attrName>
                                        </p:attrNameLst>
                                      </p:cBhvr>
                                      <p:to>
                                        <p:strVal val="visible"/>
                                      </p:to>
                                    </p:set>
                                    <p:anim to="" calcmode="lin" valueType="num">
                                      <p:cBhvr>
                                        <p:cTn id="18" dur="1" fill="hold"/>
                                        <p:tgtEl>
                                          <p:spTgt spid="11265">
                                            <p:txEl>
                                              <p:pRg st="2" end="2"/>
                                            </p:txEl>
                                          </p:spTgt>
                                        </p:tgtEl>
                                        <p:attrNameLst>
                                          <p:attrName/>
                                        </p:attrNameLst>
                                      </p:cBhvr>
                                    </p:anim>
                                  </p:childTnLst>
                                </p:cTn>
                              </p:par>
                            </p:childTnLst>
                          </p:cTn>
                        </p:par>
                      </p:childTnLst>
                    </p:cTn>
                  </p:par>
                  <p:par>
                    <p:cTn id="19" fill="hold">
                      <p:stCondLst>
                        <p:cond delay="indefinite"/>
                      </p:stCondLst>
                      <p:childTnLst>
                        <p:par>
                          <p:cTn id="20" fill="hold">
                            <p:stCondLst>
                              <p:cond delay="0"/>
                            </p:stCondLst>
                            <p:childTnLst>
                              <p:par>
                                <p:cTn id="21" presetID="2" presetClass="exit" presetSubtype="4" fill="hold" grpId="0" nodeType="clickEffect">
                                  <p:stCondLst>
                                    <p:cond delay="0"/>
                                  </p:stCondLst>
                                  <p:childTnLst>
                                    <p:anim calcmode="lin" valueType="num">
                                      <p:cBhvr additive="base">
                                        <p:cTn id="22" dur="500"/>
                                        <p:tgtEl>
                                          <p:spTgt spid="11265">
                                            <p:txEl>
                                              <p:pRg st="0" end="0"/>
                                            </p:txEl>
                                          </p:spTgt>
                                        </p:tgtEl>
                                        <p:attrNameLst>
                                          <p:attrName>ppt_x</p:attrName>
                                        </p:attrNameLst>
                                      </p:cBhvr>
                                      <p:tavLst>
                                        <p:tav tm="0">
                                          <p:val>
                                            <p:strVal val="ppt_x"/>
                                          </p:val>
                                        </p:tav>
                                        <p:tav tm="100000">
                                          <p:val>
                                            <p:strVal val="ppt_x"/>
                                          </p:val>
                                        </p:tav>
                                      </p:tavLst>
                                    </p:anim>
                                    <p:anim calcmode="lin" valueType="num">
                                      <p:cBhvr additive="base">
                                        <p:cTn id="23" dur="500"/>
                                        <p:tgtEl>
                                          <p:spTgt spid="11265">
                                            <p:txEl>
                                              <p:pRg st="0" end="0"/>
                                            </p:txEl>
                                          </p:spTgt>
                                        </p:tgtEl>
                                        <p:attrNameLst>
                                          <p:attrName>ppt_y</p:attrName>
                                        </p:attrNameLst>
                                      </p:cBhvr>
                                      <p:tavLst>
                                        <p:tav tm="0">
                                          <p:val>
                                            <p:strVal val="ppt_y"/>
                                          </p:val>
                                        </p:tav>
                                        <p:tav tm="100000">
                                          <p:val>
                                            <p:strVal val="1+ppt_h/2"/>
                                          </p:val>
                                        </p:tav>
                                      </p:tavLst>
                                    </p:anim>
                                    <p:set>
                                      <p:cBhvr>
                                        <p:cTn id="24" dur="1" fill="hold">
                                          <p:stCondLst>
                                            <p:cond delay="499"/>
                                          </p:stCondLst>
                                        </p:cTn>
                                        <p:tgtEl>
                                          <p:spTgt spid="11265">
                                            <p:txEl>
                                              <p:pRg st="0" end="0"/>
                                            </p:txEl>
                                          </p:spTgt>
                                        </p:tgtEl>
                                        <p:attrNameLst>
                                          <p:attrName>style.visibility</p:attrName>
                                        </p:attrNameLst>
                                      </p:cBhvr>
                                      <p:to>
                                        <p:strVal val="hidden"/>
                                      </p:to>
                                    </p:set>
                                  </p:childTnLst>
                                </p:cTn>
                              </p:par>
                              <p:par>
                                <p:cTn id="25" presetID="2" presetClass="exit" presetSubtype="4" fill="hold" grpId="0" nodeType="withEffect">
                                  <p:stCondLst>
                                    <p:cond delay="0"/>
                                  </p:stCondLst>
                                  <p:childTnLst>
                                    <p:anim calcmode="lin" valueType="num">
                                      <p:cBhvr additive="base">
                                        <p:cTn id="26" dur="500"/>
                                        <p:tgtEl>
                                          <p:spTgt spid="11265">
                                            <p:txEl>
                                              <p:pRg st="1" end="1"/>
                                            </p:txEl>
                                          </p:spTgt>
                                        </p:tgtEl>
                                        <p:attrNameLst>
                                          <p:attrName>ppt_x</p:attrName>
                                        </p:attrNameLst>
                                      </p:cBhvr>
                                      <p:tavLst>
                                        <p:tav tm="0">
                                          <p:val>
                                            <p:strVal val="ppt_x"/>
                                          </p:val>
                                        </p:tav>
                                        <p:tav tm="100000">
                                          <p:val>
                                            <p:strVal val="ppt_x"/>
                                          </p:val>
                                        </p:tav>
                                      </p:tavLst>
                                    </p:anim>
                                    <p:anim calcmode="lin" valueType="num">
                                      <p:cBhvr additive="base">
                                        <p:cTn id="27" dur="500"/>
                                        <p:tgtEl>
                                          <p:spTgt spid="11265">
                                            <p:txEl>
                                              <p:pRg st="1" end="1"/>
                                            </p:txEl>
                                          </p:spTgt>
                                        </p:tgtEl>
                                        <p:attrNameLst>
                                          <p:attrName>ppt_y</p:attrName>
                                        </p:attrNameLst>
                                      </p:cBhvr>
                                      <p:tavLst>
                                        <p:tav tm="0">
                                          <p:val>
                                            <p:strVal val="ppt_y"/>
                                          </p:val>
                                        </p:tav>
                                        <p:tav tm="100000">
                                          <p:val>
                                            <p:strVal val="1+ppt_h/2"/>
                                          </p:val>
                                        </p:tav>
                                      </p:tavLst>
                                    </p:anim>
                                    <p:set>
                                      <p:cBhvr>
                                        <p:cTn id="28" dur="1" fill="hold">
                                          <p:stCondLst>
                                            <p:cond delay="499"/>
                                          </p:stCondLst>
                                        </p:cTn>
                                        <p:tgtEl>
                                          <p:spTgt spid="11265">
                                            <p:txEl>
                                              <p:pRg st="1" end="1"/>
                                            </p:txEl>
                                          </p:spTgt>
                                        </p:tgtEl>
                                        <p:attrNameLst>
                                          <p:attrName>style.visibility</p:attrName>
                                        </p:attrNameLst>
                                      </p:cBhvr>
                                      <p:to>
                                        <p:strVal val="hidden"/>
                                      </p:to>
                                    </p:set>
                                  </p:childTnLst>
                                </p:cTn>
                              </p:par>
                              <p:par>
                                <p:cTn id="29" presetID="2" presetClass="exit" presetSubtype="4" fill="hold" grpId="0" nodeType="withEffect">
                                  <p:stCondLst>
                                    <p:cond delay="0"/>
                                  </p:stCondLst>
                                  <p:childTnLst>
                                    <p:anim calcmode="lin" valueType="num">
                                      <p:cBhvr additive="base">
                                        <p:cTn id="30" dur="500"/>
                                        <p:tgtEl>
                                          <p:spTgt spid="11265">
                                            <p:txEl>
                                              <p:pRg st="2" end="2"/>
                                            </p:txEl>
                                          </p:spTgt>
                                        </p:tgtEl>
                                        <p:attrNameLst>
                                          <p:attrName>ppt_x</p:attrName>
                                        </p:attrNameLst>
                                      </p:cBhvr>
                                      <p:tavLst>
                                        <p:tav tm="0">
                                          <p:val>
                                            <p:strVal val="ppt_x"/>
                                          </p:val>
                                        </p:tav>
                                        <p:tav tm="100000">
                                          <p:val>
                                            <p:strVal val="ppt_x"/>
                                          </p:val>
                                        </p:tav>
                                      </p:tavLst>
                                    </p:anim>
                                    <p:anim calcmode="lin" valueType="num">
                                      <p:cBhvr additive="base">
                                        <p:cTn id="31" dur="500"/>
                                        <p:tgtEl>
                                          <p:spTgt spid="11265">
                                            <p:txEl>
                                              <p:pRg st="2" end="2"/>
                                            </p:txEl>
                                          </p:spTgt>
                                        </p:tgtEl>
                                        <p:attrNameLst>
                                          <p:attrName>ppt_y</p:attrName>
                                        </p:attrNameLst>
                                      </p:cBhvr>
                                      <p:tavLst>
                                        <p:tav tm="0">
                                          <p:val>
                                            <p:strVal val="ppt_y"/>
                                          </p:val>
                                        </p:tav>
                                        <p:tav tm="100000">
                                          <p:val>
                                            <p:strVal val="1+ppt_h/2"/>
                                          </p:val>
                                        </p:tav>
                                      </p:tavLst>
                                    </p:anim>
                                    <p:set>
                                      <p:cBhvr>
                                        <p:cTn id="32" dur="1" fill="hold">
                                          <p:stCondLst>
                                            <p:cond delay="499"/>
                                          </p:stCondLst>
                                        </p:cTn>
                                        <p:tgtEl>
                                          <p:spTgt spid="11265">
                                            <p:txEl>
                                              <p:pRg st="2" end="2"/>
                                            </p:txEl>
                                          </p:spTgt>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 to="" calcmode="lin" valueType="num">
                                      <p:cBhvr>
                                        <p:cTn id="37" dur="1" fill="hold"/>
                                        <p:tgtEl>
                                          <p:spTgt spid="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265" grpId="0" build="allAtOnce"/>
      <p:bldP spid="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fr-FR" dirty="0" smtClean="0"/>
              <a:t>C</a:t>
            </a:r>
            <a:r>
              <a:rPr smtClean="0"/>
              <a:t>onclusion ET RECOMMANDATIONS:</a:t>
            </a:r>
            <a:endParaRPr lang="fr-FR" dirty="0"/>
          </a:p>
        </p:txBody>
      </p:sp>
      <p:pic>
        <p:nvPicPr>
          <p:cNvPr id="5" name="Picture 4"/>
          <p:cNvPicPr>
            <a:picLocks noChangeAspect="1"/>
          </p:cNvPicPr>
          <p:nvPr/>
        </p:nvPicPr>
        <p:blipFill>
          <a:blip r:embed="rId3"/>
          <a:stretch>
            <a:fillRect/>
          </a:stretch>
        </p:blipFill>
        <p:spPr>
          <a:xfrm>
            <a:off x="0" y="1189612"/>
            <a:ext cx="9144000" cy="5668388"/>
          </a:xfrm>
          <a:prstGeom prst="rect">
            <a:avLst/>
          </a:prstGeom>
        </p:spPr>
      </p:pic>
      <p:sp>
        <p:nvSpPr>
          <p:cNvPr id="6146" name="Rectangle 2"/>
          <p:cNvSpPr>
            <a:spLocks noChangeArrowheads="1"/>
          </p:cNvSpPr>
          <p:nvPr/>
        </p:nvSpPr>
        <p:spPr bwMode="auto">
          <a:xfrm>
            <a:off x="209321" y="1576902"/>
            <a:ext cx="8758410" cy="44689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Le paramètre  besoin en  eau  E  pour la composition du mélange du  béton  prenant  en considération  ce  paramètre exige  de correction du dosage  en eau ,  pour les méthodes Skremtaiev et de  Dreux qui nécessite des corrections.</a:t>
            </a:r>
            <a:endParaRPr kumimoji="0" lang="fr-FR"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Les résultats d'essais portant sur une variété de bétons pour lesquels le squelette granulaire est optimisé, renseignent sur certaines propriétés des bétons durcis notamment les résistances en compression, en flexion et en traction à 7, 28 et 90 jours, et leur évolution en fonction de la quantité d'eau et de ciment introduite dans le béton.</a:t>
            </a:r>
          </a:p>
          <a:p>
            <a:pPr marL="0" marR="0" lvl="0" indent="0" algn="l" defTabSz="914400" rtl="0" eaLnBrk="0" fontAlgn="base" latinLnBrk="0" hangingPunct="0">
              <a:lnSpc>
                <a:spcPct val="150000"/>
              </a:lnSpc>
              <a:spcBef>
                <a:spcPct val="0"/>
              </a:spcBef>
              <a:spcAft>
                <a:spcPct val="0"/>
              </a:spcAft>
              <a:buClrTx/>
              <a:buSzTx/>
              <a:buFontTx/>
              <a:buNone/>
              <a:tabLst/>
            </a:pPr>
            <a:endParaRPr kumimoji="0" lang="fr-FR" sz="2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 name="Rectangle 7"/>
          <p:cNvSpPr/>
          <p:nvPr/>
        </p:nvSpPr>
        <p:spPr>
          <a:xfrm>
            <a:off x="198304" y="1520328"/>
            <a:ext cx="8648240" cy="4653646"/>
          </a:xfrm>
          <a:prstGeom prst="rect">
            <a:avLst/>
          </a:prstGeom>
        </p:spPr>
        <p:txBody>
          <a:bodyPr wrap="square">
            <a:spAutoFit/>
          </a:bodyPr>
          <a:lstStyle/>
          <a:p>
            <a:pPr lvl="0" eaLnBrk="0" fontAlgn="base" hangingPunct="0">
              <a:lnSpc>
                <a:spcPct val="150000"/>
              </a:lnSpc>
              <a:spcBef>
                <a:spcPct val="0"/>
              </a:spcBef>
              <a:spcAft>
                <a:spcPct val="0"/>
              </a:spcAft>
              <a:buFontTx/>
              <a:buChar char="•"/>
            </a:pPr>
            <a:r>
              <a:rPr lang="fr-FR" sz="2000" b="1" dirty="0" smtClean="0">
                <a:latin typeface="Times New Roman" pitchFamily="18" charset="0"/>
                <a:ea typeface="Times New Roman" pitchFamily="18" charset="0"/>
                <a:cs typeface="Times New Roman" pitchFamily="18" charset="0"/>
              </a:rPr>
              <a:t>Le choix des granulats donc, d’après cette étude, porte principalement sur la nature minéralogique, la masse volumique, la propreté, la dureté, la granulométrie, l’absorption d’eau, etc.… </a:t>
            </a:r>
          </a:p>
          <a:p>
            <a:pPr lvl="0" eaLnBrk="0" fontAlgn="base" hangingPunct="0">
              <a:lnSpc>
                <a:spcPct val="150000"/>
              </a:lnSpc>
              <a:spcBef>
                <a:spcPct val="0"/>
              </a:spcBef>
              <a:spcAft>
                <a:spcPct val="0"/>
              </a:spcAft>
              <a:buFontTx/>
              <a:buChar char="•"/>
            </a:pPr>
            <a:r>
              <a:rPr lang="fr-FR" sz="2000" b="1" dirty="0" smtClean="0">
                <a:latin typeface="Times New Roman" pitchFamily="18" charset="0"/>
                <a:ea typeface="Times New Roman" pitchFamily="18" charset="0"/>
                <a:cs typeface="Times New Roman" pitchFamily="18" charset="0"/>
              </a:rPr>
              <a:t>Il est à souligner que pour des raisons d'exploitation, les carrières exploitées sont sujettes à de nouveaux tests d'identification des matériaux produits.</a:t>
            </a:r>
          </a:p>
          <a:p>
            <a:pPr lvl="0" eaLnBrk="0" fontAlgn="base" hangingPunct="0">
              <a:lnSpc>
                <a:spcPct val="150000"/>
              </a:lnSpc>
              <a:spcBef>
                <a:spcPct val="0"/>
              </a:spcBef>
              <a:spcAft>
                <a:spcPct val="0"/>
              </a:spcAft>
              <a:buFontTx/>
              <a:buChar char="•"/>
            </a:pPr>
            <a:r>
              <a:rPr lang="fr-FR" sz="2000" b="1" dirty="0" smtClean="0">
                <a:latin typeface="Times New Roman" pitchFamily="18" charset="0"/>
                <a:ea typeface="Times New Roman" pitchFamily="18" charset="0"/>
                <a:cs typeface="Times New Roman" pitchFamily="18" charset="0"/>
              </a:rPr>
              <a:t>Ce travail nous a permis de mieux comprendre les problèmes     </a:t>
            </a:r>
            <a:endParaRPr lang="fr-FR" sz="2000" b="1" dirty="0" smtClean="0">
              <a:latin typeface="Times New Roman" pitchFamily="18" charset="0"/>
              <a:cs typeface="Times New Roman" pitchFamily="18" charset="0"/>
            </a:endParaRPr>
          </a:p>
          <a:p>
            <a:pPr lvl="0" eaLnBrk="0" fontAlgn="base" hangingPunct="0">
              <a:lnSpc>
                <a:spcPct val="150000"/>
              </a:lnSpc>
              <a:spcBef>
                <a:spcPct val="0"/>
              </a:spcBef>
              <a:spcAft>
                <a:spcPct val="0"/>
              </a:spcAft>
            </a:pPr>
            <a:r>
              <a:rPr lang="fr-FR" sz="2000" b="1" dirty="0" smtClean="0">
                <a:latin typeface="Times New Roman" pitchFamily="18" charset="0"/>
                <a:ea typeface="Times New Roman" pitchFamily="18" charset="0"/>
                <a:cs typeface="Times New Roman" pitchFamily="18" charset="0"/>
              </a:rPr>
              <a:t>pratiques d'élaboration des bétons. L'importance des granulats  sur le comportement des bétons n'est plus à souligner. La connaissance de leur nature minéralogique n'est pas toujours facile, car les études pétrographiques ne sont pas très courantes en Algérie.</a:t>
            </a:r>
            <a:endParaRPr lang="fr-FR" sz="2000" b="1" dirty="0" smtClean="0">
              <a:latin typeface="Times New Roman" pitchFamily="18" charset="0"/>
              <a:cs typeface="Times New Roman" pitchFamily="18" charset="0"/>
            </a:endParaRPr>
          </a:p>
        </p:txBody>
      </p:sp>
    </p:spTree>
    <p:extLst>
      <p:ext uri="{BB962C8B-B14F-4D97-AF65-F5344CB8AC3E}">
        <p14:creationId xmlns:p14="http://schemas.microsoft.com/office/powerpoint/2010/main" xmlns="" val="35715889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6146">
                                            <p:txEl>
                                              <p:pRg st="1" end="1"/>
                                            </p:txEl>
                                          </p:spTgt>
                                        </p:tgtEl>
                                        <p:attrNameLst>
                                          <p:attrName>style.visibility</p:attrName>
                                        </p:attrNameLst>
                                      </p:cBhvr>
                                      <p:to>
                                        <p:strVal val="visible"/>
                                      </p:to>
                                    </p:set>
                                    <p:anim to="" calcmode="lin" valueType="num">
                                      <p:cBhvr>
                                        <p:cTn id="12" dur="1" fill="hold"/>
                                        <p:tgtEl>
                                          <p:spTgt spid="6146">
                                            <p:txEl>
                                              <p:pRg st="1" end="1"/>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6146">
                                            <p:txEl>
                                              <p:pRg st="2" end="2"/>
                                            </p:txEl>
                                          </p:spTgt>
                                        </p:tgtEl>
                                        <p:attrNameLst>
                                          <p:attrName>style.visibility</p:attrName>
                                        </p:attrNameLst>
                                      </p:cBhvr>
                                      <p:to>
                                        <p:strVal val="visible"/>
                                      </p:to>
                                    </p:set>
                                    <p:anim to="" calcmode="lin" valueType="num">
                                      <p:cBhvr>
                                        <p:cTn id="15" dur="1" fill="hold"/>
                                        <p:tgtEl>
                                          <p:spTgt spid="6146">
                                            <p:txEl>
                                              <p:pRg st="2" end="2"/>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 presetClass="exit" presetSubtype="4" fill="hold" grpId="0" nodeType="clickEffect">
                                  <p:stCondLst>
                                    <p:cond delay="0"/>
                                  </p:stCondLst>
                                  <p:childTnLst>
                                    <p:anim calcmode="lin" valueType="num">
                                      <p:cBhvr additive="base">
                                        <p:cTn id="19" dur="500"/>
                                        <p:tgtEl>
                                          <p:spTgt spid="6146">
                                            <p:txEl>
                                              <p:pRg st="1" end="1"/>
                                            </p:txEl>
                                          </p:spTgt>
                                        </p:tgtEl>
                                        <p:attrNameLst>
                                          <p:attrName>ppt_x</p:attrName>
                                        </p:attrNameLst>
                                      </p:cBhvr>
                                      <p:tavLst>
                                        <p:tav tm="0">
                                          <p:val>
                                            <p:strVal val="ppt_x"/>
                                          </p:val>
                                        </p:tav>
                                        <p:tav tm="100000">
                                          <p:val>
                                            <p:strVal val="ppt_x"/>
                                          </p:val>
                                        </p:tav>
                                      </p:tavLst>
                                    </p:anim>
                                    <p:anim calcmode="lin" valueType="num">
                                      <p:cBhvr additive="base">
                                        <p:cTn id="20" dur="500"/>
                                        <p:tgtEl>
                                          <p:spTgt spid="6146">
                                            <p:txEl>
                                              <p:pRg st="1" end="1"/>
                                            </p:txEl>
                                          </p:spTgt>
                                        </p:tgtEl>
                                        <p:attrNameLst>
                                          <p:attrName>ppt_y</p:attrName>
                                        </p:attrNameLst>
                                      </p:cBhvr>
                                      <p:tavLst>
                                        <p:tav tm="0">
                                          <p:val>
                                            <p:strVal val="ppt_y"/>
                                          </p:val>
                                        </p:tav>
                                        <p:tav tm="100000">
                                          <p:val>
                                            <p:strVal val="1+ppt_h/2"/>
                                          </p:val>
                                        </p:tav>
                                      </p:tavLst>
                                    </p:anim>
                                    <p:set>
                                      <p:cBhvr>
                                        <p:cTn id="21" dur="1" fill="hold">
                                          <p:stCondLst>
                                            <p:cond delay="499"/>
                                          </p:stCondLst>
                                        </p:cTn>
                                        <p:tgtEl>
                                          <p:spTgt spid="6146">
                                            <p:txEl>
                                              <p:pRg st="1" end="1"/>
                                            </p:txEl>
                                          </p:spTgt>
                                        </p:tgtEl>
                                        <p:attrNameLst>
                                          <p:attrName>style.visibility</p:attrName>
                                        </p:attrNameLst>
                                      </p:cBhvr>
                                      <p:to>
                                        <p:strVal val="hidden"/>
                                      </p:to>
                                    </p:set>
                                  </p:childTnLst>
                                </p:cTn>
                              </p:par>
                              <p:par>
                                <p:cTn id="22" presetID="2" presetClass="exit" presetSubtype="4" fill="hold" grpId="0" nodeType="withEffect">
                                  <p:stCondLst>
                                    <p:cond delay="0"/>
                                  </p:stCondLst>
                                  <p:childTnLst>
                                    <p:anim calcmode="lin" valueType="num">
                                      <p:cBhvr additive="base">
                                        <p:cTn id="23" dur="500"/>
                                        <p:tgtEl>
                                          <p:spTgt spid="6146">
                                            <p:txEl>
                                              <p:pRg st="2" end="2"/>
                                            </p:txEl>
                                          </p:spTgt>
                                        </p:tgtEl>
                                        <p:attrNameLst>
                                          <p:attrName>ppt_x</p:attrName>
                                        </p:attrNameLst>
                                      </p:cBhvr>
                                      <p:tavLst>
                                        <p:tav tm="0">
                                          <p:val>
                                            <p:strVal val="ppt_x"/>
                                          </p:val>
                                        </p:tav>
                                        <p:tav tm="100000">
                                          <p:val>
                                            <p:strVal val="ppt_x"/>
                                          </p:val>
                                        </p:tav>
                                      </p:tavLst>
                                    </p:anim>
                                    <p:anim calcmode="lin" valueType="num">
                                      <p:cBhvr additive="base">
                                        <p:cTn id="24" dur="500"/>
                                        <p:tgtEl>
                                          <p:spTgt spid="6146">
                                            <p:txEl>
                                              <p:pRg st="2" end="2"/>
                                            </p:txEl>
                                          </p:spTgt>
                                        </p:tgtEl>
                                        <p:attrNameLst>
                                          <p:attrName>ppt_y</p:attrName>
                                        </p:attrNameLst>
                                      </p:cBhvr>
                                      <p:tavLst>
                                        <p:tav tm="0">
                                          <p:val>
                                            <p:strVal val="ppt_y"/>
                                          </p:val>
                                        </p:tav>
                                        <p:tav tm="100000">
                                          <p:val>
                                            <p:strVal val="1+ppt_h/2"/>
                                          </p:val>
                                        </p:tav>
                                      </p:tavLst>
                                    </p:anim>
                                    <p:set>
                                      <p:cBhvr>
                                        <p:cTn id="25" dur="1" fill="hold">
                                          <p:stCondLst>
                                            <p:cond delay="499"/>
                                          </p:stCondLst>
                                        </p:cTn>
                                        <p:tgtEl>
                                          <p:spTgt spid="6146">
                                            <p:txEl>
                                              <p:pRg st="2" end="2"/>
                                            </p:txEl>
                                          </p:spTgt>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8">
                                            <p:txEl>
                                              <p:pRg st="0" end="0"/>
                                            </p:txEl>
                                          </p:spTgt>
                                        </p:tgtEl>
                                        <p:attrNameLst>
                                          <p:attrName>style.visibility</p:attrName>
                                        </p:attrNameLst>
                                      </p:cBhvr>
                                      <p:to>
                                        <p:strVal val="visible"/>
                                      </p:to>
                                    </p:set>
                                    <p:anim to="" calcmode="lin" valueType="num">
                                      <p:cBhvr>
                                        <p:cTn id="30" dur="1" fill="hold"/>
                                        <p:tgtEl>
                                          <p:spTgt spid="8">
                                            <p:txEl>
                                              <p:pRg st="0" end="0"/>
                                            </p:txEl>
                                          </p:spTgt>
                                        </p:tgtEl>
                                        <p:attrNameLst>
                                          <p:attrName/>
                                        </p:attrNameLst>
                                      </p:cBhvr>
                                    </p:anim>
                                  </p:childTnLst>
                                </p:cTn>
                              </p:par>
                              <p:par>
                                <p:cTn id="31" presetID="24" presetClass="entr" presetSubtype="0" fill="hold" nodeType="withEffect">
                                  <p:stCondLst>
                                    <p:cond delay="0"/>
                                  </p:stCondLst>
                                  <p:childTnLst>
                                    <p:set>
                                      <p:cBhvr>
                                        <p:cTn id="32" dur="1" fill="hold">
                                          <p:stCondLst>
                                            <p:cond delay="0"/>
                                          </p:stCondLst>
                                        </p:cTn>
                                        <p:tgtEl>
                                          <p:spTgt spid="8">
                                            <p:txEl>
                                              <p:pRg st="1" end="1"/>
                                            </p:txEl>
                                          </p:spTgt>
                                        </p:tgtEl>
                                        <p:attrNameLst>
                                          <p:attrName>style.visibility</p:attrName>
                                        </p:attrNameLst>
                                      </p:cBhvr>
                                      <p:to>
                                        <p:strVal val="visible"/>
                                      </p:to>
                                    </p:set>
                                    <p:anim to="" calcmode="lin" valueType="num">
                                      <p:cBhvr>
                                        <p:cTn id="33" dur="1" fill="hold"/>
                                        <p:tgtEl>
                                          <p:spTgt spid="8">
                                            <p:txEl>
                                              <p:pRg st="1" end="1"/>
                                            </p:txEl>
                                          </p:spTgt>
                                        </p:tgtEl>
                                        <p:attrNameLst>
                                          <p:attrName/>
                                        </p:attrNameLst>
                                      </p:cBhvr>
                                    </p:anim>
                                  </p:childTnLst>
                                </p:cTn>
                              </p:par>
                              <p:par>
                                <p:cTn id="34" presetID="24" presetClass="entr" presetSubtype="0" fill="hold" nodeType="withEffect">
                                  <p:stCondLst>
                                    <p:cond delay="0"/>
                                  </p:stCondLst>
                                  <p:childTnLst>
                                    <p:set>
                                      <p:cBhvr>
                                        <p:cTn id="35" dur="1" fill="hold">
                                          <p:stCondLst>
                                            <p:cond delay="0"/>
                                          </p:stCondLst>
                                        </p:cTn>
                                        <p:tgtEl>
                                          <p:spTgt spid="8">
                                            <p:txEl>
                                              <p:pRg st="2" end="2"/>
                                            </p:txEl>
                                          </p:spTgt>
                                        </p:tgtEl>
                                        <p:attrNameLst>
                                          <p:attrName>style.visibility</p:attrName>
                                        </p:attrNameLst>
                                      </p:cBhvr>
                                      <p:to>
                                        <p:strVal val="visible"/>
                                      </p:to>
                                    </p:set>
                                    <p:anim to="" calcmode="lin" valueType="num">
                                      <p:cBhvr>
                                        <p:cTn id="36" dur="1" fill="hold"/>
                                        <p:tgtEl>
                                          <p:spTgt spid="8">
                                            <p:txEl>
                                              <p:pRg st="2" end="2"/>
                                            </p:txEl>
                                          </p:spTgt>
                                        </p:tgtEl>
                                        <p:attrNameLst>
                                          <p:attrName/>
                                        </p:attrNameLst>
                                      </p:cBhvr>
                                    </p:anim>
                                  </p:childTnLst>
                                </p:cTn>
                              </p:par>
                              <p:par>
                                <p:cTn id="37" presetID="24" presetClass="entr" presetSubtype="0" fill="hold" nodeType="withEffect">
                                  <p:stCondLst>
                                    <p:cond delay="0"/>
                                  </p:stCondLst>
                                  <p:childTnLst>
                                    <p:set>
                                      <p:cBhvr>
                                        <p:cTn id="38" dur="1" fill="hold">
                                          <p:stCondLst>
                                            <p:cond delay="0"/>
                                          </p:stCondLst>
                                        </p:cTn>
                                        <p:tgtEl>
                                          <p:spTgt spid="8">
                                            <p:txEl>
                                              <p:pRg st="3" end="3"/>
                                            </p:txEl>
                                          </p:spTgt>
                                        </p:tgtEl>
                                        <p:attrNameLst>
                                          <p:attrName>style.visibility</p:attrName>
                                        </p:attrNameLst>
                                      </p:cBhvr>
                                      <p:to>
                                        <p:strVal val="visible"/>
                                      </p:to>
                                    </p:set>
                                    <p:anim to="" calcmode="lin" valueType="num">
                                      <p:cBhvr>
                                        <p:cTn id="39" dur="1" fill="hold"/>
                                        <p:tgtEl>
                                          <p:spTgt spid="8">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146" grpId="0" build="allAtOnce"/>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174"/>
          <p:cNvGrpSpPr/>
          <p:nvPr/>
        </p:nvGrpSpPr>
        <p:grpSpPr>
          <a:xfrm>
            <a:off x="1582330" y="3976295"/>
            <a:ext cx="5733288" cy="5733288"/>
            <a:chOff x="3689350" y="2546350"/>
            <a:chExt cx="1765300" cy="1765300"/>
          </a:xfrm>
          <a:scene3d>
            <a:camera prst="orthographicFront">
              <a:rot lat="0" lon="0" rev="0"/>
            </a:camera>
            <a:lightRig rig="chilly" dir="t">
              <a:rot lat="0" lon="0" rev="18480000"/>
            </a:lightRig>
          </a:scene3d>
        </p:grpSpPr>
        <p:sp>
          <p:nvSpPr>
            <p:cNvPr id="8" name="Freeform 119"/>
            <p:cNvSpPr>
              <a:spLocks/>
            </p:cNvSpPr>
            <p:nvPr/>
          </p:nvSpPr>
          <p:spPr bwMode="auto">
            <a:xfrm>
              <a:off x="3689350" y="2546350"/>
              <a:ext cx="1765300" cy="1765300"/>
            </a:xfrm>
            <a:custGeom>
              <a:avLst/>
              <a:gdLst/>
              <a:ahLst/>
              <a:cxnLst>
                <a:cxn ang="0">
                  <a:pos x="1112" y="584"/>
                </a:cxn>
                <a:cxn ang="0">
                  <a:pos x="1102" y="668"/>
                </a:cxn>
                <a:cxn ang="0">
                  <a:pos x="1078" y="748"/>
                </a:cxn>
                <a:cxn ang="0">
                  <a:pos x="1046" y="822"/>
                </a:cxn>
                <a:cxn ang="0">
                  <a:pos x="1002" y="890"/>
                </a:cxn>
                <a:cxn ang="0">
                  <a:pos x="950" y="950"/>
                </a:cxn>
                <a:cxn ang="0">
                  <a:pos x="890" y="1002"/>
                </a:cxn>
                <a:cxn ang="0">
                  <a:pos x="822" y="1046"/>
                </a:cxn>
                <a:cxn ang="0">
                  <a:pos x="748" y="1078"/>
                </a:cxn>
                <a:cxn ang="0">
                  <a:pos x="668" y="1102"/>
                </a:cxn>
                <a:cxn ang="0">
                  <a:pos x="584" y="1112"/>
                </a:cxn>
                <a:cxn ang="0">
                  <a:pos x="528" y="1112"/>
                </a:cxn>
                <a:cxn ang="0">
                  <a:pos x="444" y="1102"/>
                </a:cxn>
                <a:cxn ang="0">
                  <a:pos x="364" y="1078"/>
                </a:cxn>
                <a:cxn ang="0">
                  <a:pos x="290" y="1046"/>
                </a:cxn>
                <a:cxn ang="0">
                  <a:pos x="222" y="1002"/>
                </a:cxn>
                <a:cxn ang="0">
                  <a:pos x="162" y="950"/>
                </a:cxn>
                <a:cxn ang="0">
                  <a:pos x="110" y="890"/>
                </a:cxn>
                <a:cxn ang="0">
                  <a:pos x="66" y="822"/>
                </a:cxn>
                <a:cxn ang="0">
                  <a:pos x="34" y="748"/>
                </a:cxn>
                <a:cxn ang="0">
                  <a:pos x="10" y="668"/>
                </a:cxn>
                <a:cxn ang="0">
                  <a:pos x="0" y="584"/>
                </a:cxn>
                <a:cxn ang="0">
                  <a:pos x="0" y="528"/>
                </a:cxn>
                <a:cxn ang="0">
                  <a:pos x="10" y="444"/>
                </a:cxn>
                <a:cxn ang="0">
                  <a:pos x="34" y="364"/>
                </a:cxn>
                <a:cxn ang="0">
                  <a:pos x="66" y="290"/>
                </a:cxn>
                <a:cxn ang="0">
                  <a:pos x="110" y="222"/>
                </a:cxn>
                <a:cxn ang="0">
                  <a:pos x="162" y="162"/>
                </a:cxn>
                <a:cxn ang="0">
                  <a:pos x="222" y="110"/>
                </a:cxn>
                <a:cxn ang="0">
                  <a:pos x="290" y="66"/>
                </a:cxn>
                <a:cxn ang="0">
                  <a:pos x="364" y="34"/>
                </a:cxn>
                <a:cxn ang="0">
                  <a:pos x="444" y="10"/>
                </a:cxn>
                <a:cxn ang="0">
                  <a:pos x="528" y="0"/>
                </a:cxn>
                <a:cxn ang="0">
                  <a:pos x="584" y="0"/>
                </a:cxn>
                <a:cxn ang="0">
                  <a:pos x="668" y="10"/>
                </a:cxn>
                <a:cxn ang="0">
                  <a:pos x="748" y="34"/>
                </a:cxn>
                <a:cxn ang="0">
                  <a:pos x="822" y="66"/>
                </a:cxn>
                <a:cxn ang="0">
                  <a:pos x="890" y="110"/>
                </a:cxn>
                <a:cxn ang="0">
                  <a:pos x="950" y="162"/>
                </a:cxn>
                <a:cxn ang="0">
                  <a:pos x="1002" y="222"/>
                </a:cxn>
                <a:cxn ang="0">
                  <a:pos x="1046" y="290"/>
                </a:cxn>
                <a:cxn ang="0">
                  <a:pos x="1078" y="364"/>
                </a:cxn>
                <a:cxn ang="0">
                  <a:pos x="1102" y="444"/>
                </a:cxn>
                <a:cxn ang="0">
                  <a:pos x="1112" y="528"/>
                </a:cxn>
              </a:cxnLst>
              <a:rect l="0" t="0" r="r" b="b"/>
              <a:pathLst>
                <a:path w="1112" h="1112">
                  <a:moveTo>
                    <a:pt x="1112" y="556"/>
                  </a:moveTo>
                  <a:lnTo>
                    <a:pt x="1112" y="556"/>
                  </a:lnTo>
                  <a:lnTo>
                    <a:pt x="1112" y="584"/>
                  </a:lnTo>
                  <a:lnTo>
                    <a:pt x="1110" y="612"/>
                  </a:lnTo>
                  <a:lnTo>
                    <a:pt x="1106" y="640"/>
                  </a:lnTo>
                  <a:lnTo>
                    <a:pt x="1102" y="668"/>
                  </a:lnTo>
                  <a:lnTo>
                    <a:pt x="1096" y="696"/>
                  </a:lnTo>
                  <a:lnTo>
                    <a:pt x="1088" y="722"/>
                  </a:lnTo>
                  <a:lnTo>
                    <a:pt x="1078" y="748"/>
                  </a:lnTo>
                  <a:lnTo>
                    <a:pt x="1068" y="772"/>
                  </a:lnTo>
                  <a:lnTo>
                    <a:pt x="1058" y="798"/>
                  </a:lnTo>
                  <a:lnTo>
                    <a:pt x="1046" y="822"/>
                  </a:lnTo>
                  <a:lnTo>
                    <a:pt x="1032" y="844"/>
                  </a:lnTo>
                  <a:lnTo>
                    <a:pt x="1018" y="868"/>
                  </a:lnTo>
                  <a:lnTo>
                    <a:pt x="1002" y="890"/>
                  </a:lnTo>
                  <a:lnTo>
                    <a:pt x="986" y="910"/>
                  </a:lnTo>
                  <a:lnTo>
                    <a:pt x="968" y="930"/>
                  </a:lnTo>
                  <a:lnTo>
                    <a:pt x="950" y="950"/>
                  </a:lnTo>
                  <a:lnTo>
                    <a:pt x="930" y="968"/>
                  </a:lnTo>
                  <a:lnTo>
                    <a:pt x="910" y="986"/>
                  </a:lnTo>
                  <a:lnTo>
                    <a:pt x="890" y="1002"/>
                  </a:lnTo>
                  <a:lnTo>
                    <a:pt x="868" y="1018"/>
                  </a:lnTo>
                  <a:lnTo>
                    <a:pt x="844" y="1032"/>
                  </a:lnTo>
                  <a:lnTo>
                    <a:pt x="822" y="1046"/>
                  </a:lnTo>
                  <a:lnTo>
                    <a:pt x="798" y="1058"/>
                  </a:lnTo>
                  <a:lnTo>
                    <a:pt x="772" y="1068"/>
                  </a:lnTo>
                  <a:lnTo>
                    <a:pt x="748" y="1078"/>
                  </a:lnTo>
                  <a:lnTo>
                    <a:pt x="722" y="1088"/>
                  </a:lnTo>
                  <a:lnTo>
                    <a:pt x="696" y="1096"/>
                  </a:lnTo>
                  <a:lnTo>
                    <a:pt x="668" y="1102"/>
                  </a:lnTo>
                  <a:lnTo>
                    <a:pt x="640" y="1106"/>
                  </a:lnTo>
                  <a:lnTo>
                    <a:pt x="612" y="1110"/>
                  </a:lnTo>
                  <a:lnTo>
                    <a:pt x="584" y="1112"/>
                  </a:lnTo>
                  <a:lnTo>
                    <a:pt x="556" y="1112"/>
                  </a:lnTo>
                  <a:lnTo>
                    <a:pt x="556" y="1112"/>
                  </a:lnTo>
                  <a:lnTo>
                    <a:pt x="528" y="1112"/>
                  </a:lnTo>
                  <a:lnTo>
                    <a:pt x="500" y="1110"/>
                  </a:lnTo>
                  <a:lnTo>
                    <a:pt x="472" y="1106"/>
                  </a:lnTo>
                  <a:lnTo>
                    <a:pt x="444" y="1102"/>
                  </a:lnTo>
                  <a:lnTo>
                    <a:pt x="416" y="1096"/>
                  </a:lnTo>
                  <a:lnTo>
                    <a:pt x="390" y="1088"/>
                  </a:lnTo>
                  <a:lnTo>
                    <a:pt x="364" y="1078"/>
                  </a:lnTo>
                  <a:lnTo>
                    <a:pt x="340" y="1068"/>
                  </a:lnTo>
                  <a:lnTo>
                    <a:pt x="314" y="1058"/>
                  </a:lnTo>
                  <a:lnTo>
                    <a:pt x="290" y="1046"/>
                  </a:lnTo>
                  <a:lnTo>
                    <a:pt x="268" y="1032"/>
                  </a:lnTo>
                  <a:lnTo>
                    <a:pt x="244" y="1018"/>
                  </a:lnTo>
                  <a:lnTo>
                    <a:pt x="222" y="1002"/>
                  </a:lnTo>
                  <a:lnTo>
                    <a:pt x="202" y="986"/>
                  </a:lnTo>
                  <a:lnTo>
                    <a:pt x="182" y="968"/>
                  </a:lnTo>
                  <a:lnTo>
                    <a:pt x="162" y="950"/>
                  </a:lnTo>
                  <a:lnTo>
                    <a:pt x="144" y="930"/>
                  </a:lnTo>
                  <a:lnTo>
                    <a:pt x="126" y="910"/>
                  </a:lnTo>
                  <a:lnTo>
                    <a:pt x="110" y="890"/>
                  </a:lnTo>
                  <a:lnTo>
                    <a:pt x="94" y="868"/>
                  </a:lnTo>
                  <a:lnTo>
                    <a:pt x="80" y="844"/>
                  </a:lnTo>
                  <a:lnTo>
                    <a:pt x="66" y="822"/>
                  </a:lnTo>
                  <a:lnTo>
                    <a:pt x="54" y="798"/>
                  </a:lnTo>
                  <a:lnTo>
                    <a:pt x="44" y="772"/>
                  </a:lnTo>
                  <a:lnTo>
                    <a:pt x="34" y="748"/>
                  </a:lnTo>
                  <a:lnTo>
                    <a:pt x="24" y="722"/>
                  </a:lnTo>
                  <a:lnTo>
                    <a:pt x="16" y="696"/>
                  </a:lnTo>
                  <a:lnTo>
                    <a:pt x="10" y="668"/>
                  </a:lnTo>
                  <a:lnTo>
                    <a:pt x="6" y="640"/>
                  </a:lnTo>
                  <a:lnTo>
                    <a:pt x="2" y="612"/>
                  </a:lnTo>
                  <a:lnTo>
                    <a:pt x="0" y="584"/>
                  </a:lnTo>
                  <a:lnTo>
                    <a:pt x="0" y="556"/>
                  </a:lnTo>
                  <a:lnTo>
                    <a:pt x="0" y="556"/>
                  </a:lnTo>
                  <a:lnTo>
                    <a:pt x="0" y="528"/>
                  </a:lnTo>
                  <a:lnTo>
                    <a:pt x="2" y="500"/>
                  </a:lnTo>
                  <a:lnTo>
                    <a:pt x="6" y="472"/>
                  </a:lnTo>
                  <a:lnTo>
                    <a:pt x="10" y="444"/>
                  </a:lnTo>
                  <a:lnTo>
                    <a:pt x="16" y="416"/>
                  </a:lnTo>
                  <a:lnTo>
                    <a:pt x="24" y="390"/>
                  </a:lnTo>
                  <a:lnTo>
                    <a:pt x="34" y="364"/>
                  </a:lnTo>
                  <a:lnTo>
                    <a:pt x="44" y="340"/>
                  </a:lnTo>
                  <a:lnTo>
                    <a:pt x="54" y="314"/>
                  </a:lnTo>
                  <a:lnTo>
                    <a:pt x="66" y="290"/>
                  </a:lnTo>
                  <a:lnTo>
                    <a:pt x="80" y="268"/>
                  </a:lnTo>
                  <a:lnTo>
                    <a:pt x="94" y="244"/>
                  </a:lnTo>
                  <a:lnTo>
                    <a:pt x="110" y="222"/>
                  </a:lnTo>
                  <a:lnTo>
                    <a:pt x="126" y="202"/>
                  </a:lnTo>
                  <a:lnTo>
                    <a:pt x="144" y="182"/>
                  </a:lnTo>
                  <a:lnTo>
                    <a:pt x="162" y="162"/>
                  </a:lnTo>
                  <a:lnTo>
                    <a:pt x="182" y="144"/>
                  </a:lnTo>
                  <a:lnTo>
                    <a:pt x="202" y="126"/>
                  </a:lnTo>
                  <a:lnTo>
                    <a:pt x="222" y="110"/>
                  </a:lnTo>
                  <a:lnTo>
                    <a:pt x="244" y="94"/>
                  </a:lnTo>
                  <a:lnTo>
                    <a:pt x="268" y="80"/>
                  </a:lnTo>
                  <a:lnTo>
                    <a:pt x="290" y="66"/>
                  </a:lnTo>
                  <a:lnTo>
                    <a:pt x="314" y="54"/>
                  </a:lnTo>
                  <a:lnTo>
                    <a:pt x="340" y="44"/>
                  </a:lnTo>
                  <a:lnTo>
                    <a:pt x="364" y="34"/>
                  </a:lnTo>
                  <a:lnTo>
                    <a:pt x="390" y="24"/>
                  </a:lnTo>
                  <a:lnTo>
                    <a:pt x="416" y="16"/>
                  </a:lnTo>
                  <a:lnTo>
                    <a:pt x="444" y="10"/>
                  </a:lnTo>
                  <a:lnTo>
                    <a:pt x="472" y="6"/>
                  </a:lnTo>
                  <a:lnTo>
                    <a:pt x="500" y="2"/>
                  </a:lnTo>
                  <a:lnTo>
                    <a:pt x="528" y="0"/>
                  </a:lnTo>
                  <a:lnTo>
                    <a:pt x="556" y="0"/>
                  </a:lnTo>
                  <a:lnTo>
                    <a:pt x="556" y="0"/>
                  </a:lnTo>
                  <a:lnTo>
                    <a:pt x="584" y="0"/>
                  </a:lnTo>
                  <a:lnTo>
                    <a:pt x="612" y="2"/>
                  </a:lnTo>
                  <a:lnTo>
                    <a:pt x="640" y="6"/>
                  </a:lnTo>
                  <a:lnTo>
                    <a:pt x="668" y="10"/>
                  </a:lnTo>
                  <a:lnTo>
                    <a:pt x="696" y="16"/>
                  </a:lnTo>
                  <a:lnTo>
                    <a:pt x="722" y="24"/>
                  </a:lnTo>
                  <a:lnTo>
                    <a:pt x="748" y="34"/>
                  </a:lnTo>
                  <a:lnTo>
                    <a:pt x="772" y="44"/>
                  </a:lnTo>
                  <a:lnTo>
                    <a:pt x="798" y="54"/>
                  </a:lnTo>
                  <a:lnTo>
                    <a:pt x="822" y="66"/>
                  </a:lnTo>
                  <a:lnTo>
                    <a:pt x="844" y="80"/>
                  </a:lnTo>
                  <a:lnTo>
                    <a:pt x="868" y="94"/>
                  </a:lnTo>
                  <a:lnTo>
                    <a:pt x="890" y="110"/>
                  </a:lnTo>
                  <a:lnTo>
                    <a:pt x="910" y="126"/>
                  </a:lnTo>
                  <a:lnTo>
                    <a:pt x="930" y="144"/>
                  </a:lnTo>
                  <a:lnTo>
                    <a:pt x="950" y="162"/>
                  </a:lnTo>
                  <a:lnTo>
                    <a:pt x="968" y="182"/>
                  </a:lnTo>
                  <a:lnTo>
                    <a:pt x="986" y="202"/>
                  </a:lnTo>
                  <a:lnTo>
                    <a:pt x="1002" y="222"/>
                  </a:lnTo>
                  <a:lnTo>
                    <a:pt x="1018" y="244"/>
                  </a:lnTo>
                  <a:lnTo>
                    <a:pt x="1032" y="268"/>
                  </a:lnTo>
                  <a:lnTo>
                    <a:pt x="1046" y="290"/>
                  </a:lnTo>
                  <a:lnTo>
                    <a:pt x="1058" y="314"/>
                  </a:lnTo>
                  <a:lnTo>
                    <a:pt x="1068" y="340"/>
                  </a:lnTo>
                  <a:lnTo>
                    <a:pt x="1078" y="364"/>
                  </a:lnTo>
                  <a:lnTo>
                    <a:pt x="1088" y="390"/>
                  </a:lnTo>
                  <a:lnTo>
                    <a:pt x="1096" y="416"/>
                  </a:lnTo>
                  <a:lnTo>
                    <a:pt x="1102" y="444"/>
                  </a:lnTo>
                  <a:lnTo>
                    <a:pt x="1106" y="472"/>
                  </a:lnTo>
                  <a:lnTo>
                    <a:pt x="1110" y="500"/>
                  </a:lnTo>
                  <a:lnTo>
                    <a:pt x="1112" y="528"/>
                  </a:lnTo>
                  <a:lnTo>
                    <a:pt x="1112" y="556"/>
                  </a:lnTo>
                  <a:lnTo>
                    <a:pt x="1112" y="556"/>
                  </a:lnTo>
                  <a:close/>
                </a:path>
              </a:pathLst>
            </a:custGeom>
            <a:solidFill>
              <a:srgbClr val="E846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9" name="Freeform 120"/>
            <p:cNvSpPr>
              <a:spLocks/>
            </p:cNvSpPr>
            <p:nvPr/>
          </p:nvSpPr>
          <p:spPr bwMode="auto">
            <a:xfrm>
              <a:off x="3759200" y="2616200"/>
              <a:ext cx="1625600" cy="1625600"/>
            </a:xfrm>
            <a:custGeom>
              <a:avLst/>
              <a:gdLst/>
              <a:ahLst/>
              <a:cxnLst>
                <a:cxn ang="0">
                  <a:pos x="1024" y="512"/>
                </a:cxn>
                <a:cxn ang="0">
                  <a:pos x="1020" y="564"/>
                </a:cxn>
                <a:cxn ang="0">
                  <a:pos x="1014" y="616"/>
                </a:cxn>
                <a:cxn ang="0">
                  <a:pos x="1000" y="664"/>
                </a:cxn>
                <a:cxn ang="0">
                  <a:pos x="984" y="712"/>
                </a:cxn>
                <a:cxn ang="0">
                  <a:pos x="962" y="756"/>
                </a:cxn>
                <a:cxn ang="0">
                  <a:pos x="906" y="838"/>
                </a:cxn>
                <a:cxn ang="0">
                  <a:pos x="838" y="906"/>
                </a:cxn>
                <a:cxn ang="0">
                  <a:pos x="756" y="962"/>
                </a:cxn>
                <a:cxn ang="0">
                  <a:pos x="712" y="984"/>
                </a:cxn>
                <a:cxn ang="0">
                  <a:pos x="664" y="1000"/>
                </a:cxn>
                <a:cxn ang="0">
                  <a:pos x="616" y="1014"/>
                </a:cxn>
                <a:cxn ang="0">
                  <a:pos x="564" y="1020"/>
                </a:cxn>
                <a:cxn ang="0">
                  <a:pos x="512" y="1024"/>
                </a:cxn>
                <a:cxn ang="0">
                  <a:pos x="486" y="1022"/>
                </a:cxn>
                <a:cxn ang="0">
                  <a:pos x="434" y="1018"/>
                </a:cxn>
                <a:cxn ang="0">
                  <a:pos x="384" y="1008"/>
                </a:cxn>
                <a:cxn ang="0">
                  <a:pos x="336" y="992"/>
                </a:cxn>
                <a:cxn ang="0">
                  <a:pos x="290" y="974"/>
                </a:cxn>
                <a:cxn ang="0">
                  <a:pos x="226" y="936"/>
                </a:cxn>
                <a:cxn ang="0">
                  <a:pos x="150" y="874"/>
                </a:cxn>
                <a:cxn ang="0">
                  <a:pos x="88" y="798"/>
                </a:cxn>
                <a:cxn ang="0">
                  <a:pos x="50" y="734"/>
                </a:cxn>
                <a:cxn ang="0">
                  <a:pos x="32" y="688"/>
                </a:cxn>
                <a:cxn ang="0">
                  <a:pos x="16" y="640"/>
                </a:cxn>
                <a:cxn ang="0">
                  <a:pos x="6" y="590"/>
                </a:cxn>
                <a:cxn ang="0">
                  <a:pos x="2" y="538"/>
                </a:cxn>
                <a:cxn ang="0">
                  <a:pos x="0" y="512"/>
                </a:cxn>
                <a:cxn ang="0">
                  <a:pos x="4" y="460"/>
                </a:cxn>
                <a:cxn ang="0">
                  <a:pos x="10" y="408"/>
                </a:cxn>
                <a:cxn ang="0">
                  <a:pos x="24" y="360"/>
                </a:cxn>
                <a:cxn ang="0">
                  <a:pos x="40" y="312"/>
                </a:cxn>
                <a:cxn ang="0">
                  <a:pos x="62" y="268"/>
                </a:cxn>
                <a:cxn ang="0">
                  <a:pos x="118" y="186"/>
                </a:cxn>
                <a:cxn ang="0">
                  <a:pos x="186" y="118"/>
                </a:cxn>
                <a:cxn ang="0">
                  <a:pos x="268" y="62"/>
                </a:cxn>
                <a:cxn ang="0">
                  <a:pos x="312" y="40"/>
                </a:cxn>
                <a:cxn ang="0">
                  <a:pos x="360" y="24"/>
                </a:cxn>
                <a:cxn ang="0">
                  <a:pos x="408" y="10"/>
                </a:cxn>
                <a:cxn ang="0">
                  <a:pos x="460" y="4"/>
                </a:cxn>
                <a:cxn ang="0">
                  <a:pos x="512" y="0"/>
                </a:cxn>
                <a:cxn ang="0">
                  <a:pos x="538" y="2"/>
                </a:cxn>
                <a:cxn ang="0">
                  <a:pos x="590" y="6"/>
                </a:cxn>
                <a:cxn ang="0">
                  <a:pos x="640" y="16"/>
                </a:cxn>
                <a:cxn ang="0">
                  <a:pos x="688" y="32"/>
                </a:cxn>
                <a:cxn ang="0">
                  <a:pos x="734" y="50"/>
                </a:cxn>
                <a:cxn ang="0">
                  <a:pos x="798" y="88"/>
                </a:cxn>
                <a:cxn ang="0">
                  <a:pos x="874" y="150"/>
                </a:cxn>
                <a:cxn ang="0">
                  <a:pos x="936" y="226"/>
                </a:cxn>
                <a:cxn ang="0">
                  <a:pos x="974" y="290"/>
                </a:cxn>
                <a:cxn ang="0">
                  <a:pos x="992" y="336"/>
                </a:cxn>
                <a:cxn ang="0">
                  <a:pos x="1008" y="384"/>
                </a:cxn>
                <a:cxn ang="0">
                  <a:pos x="1018" y="434"/>
                </a:cxn>
                <a:cxn ang="0">
                  <a:pos x="1022" y="486"/>
                </a:cxn>
                <a:cxn ang="0">
                  <a:pos x="1024" y="512"/>
                </a:cxn>
              </a:cxnLst>
              <a:rect l="0" t="0" r="r" b="b"/>
              <a:pathLst>
                <a:path w="1024" h="1024">
                  <a:moveTo>
                    <a:pt x="1024" y="512"/>
                  </a:moveTo>
                  <a:lnTo>
                    <a:pt x="1024" y="512"/>
                  </a:lnTo>
                  <a:lnTo>
                    <a:pt x="1022" y="538"/>
                  </a:lnTo>
                  <a:lnTo>
                    <a:pt x="1020" y="564"/>
                  </a:lnTo>
                  <a:lnTo>
                    <a:pt x="1018" y="590"/>
                  </a:lnTo>
                  <a:lnTo>
                    <a:pt x="1014" y="616"/>
                  </a:lnTo>
                  <a:lnTo>
                    <a:pt x="1008" y="640"/>
                  </a:lnTo>
                  <a:lnTo>
                    <a:pt x="1000" y="664"/>
                  </a:lnTo>
                  <a:lnTo>
                    <a:pt x="992" y="688"/>
                  </a:lnTo>
                  <a:lnTo>
                    <a:pt x="984" y="712"/>
                  </a:lnTo>
                  <a:lnTo>
                    <a:pt x="974" y="734"/>
                  </a:lnTo>
                  <a:lnTo>
                    <a:pt x="962" y="756"/>
                  </a:lnTo>
                  <a:lnTo>
                    <a:pt x="936" y="798"/>
                  </a:lnTo>
                  <a:lnTo>
                    <a:pt x="906" y="838"/>
                  </a:lnTo>
                  <a:lnTo>
                    <a:pt x="874" y="874"/>
                  </a:lnTo>
                  <a:lnTo>
                    <a:pt x="838" y="906"/>
                  </a:lnTo>
                  <a:lnTo>
                    <a:pt x="798" y="936"/>
                  </a:lnTo>
                  <a:lnTo>
                    <a:pt x="756" y="962"/>
                  </a:lnTo>
                  <a:lnTo>
                    <a:pt x="734" y="974"/>
                  </a:lnTo>
                  <a:lnTo>
                    <a:pt x="712" y="984"/>
                  </a:lnTo>
                  <a:lnTo>
                    <a:pt x="688" y="992"/>
                  </a:lnTo>
                  <a:lnTo>
                    <a:pt x="664" y="1000"/>
                  </a:lnTo>
                  <a:lnTo>
                    <a:pt x="640" y="1008"/>
                  </a:lnTo>
                  <a:lnTo>
                    <a:pt x="616" y="1014"/>
                  </a:lnTo>
                  <a:lnTo>
                    <a:pt x="590" y="1018"/>
                  </a:lnTo>
                  <a:lnTo>
                    <a:pt x="564" y="1020"/>
                  </a:lnTo>
                  <a:lnTo>
                    <a:pt x="538" y="1022"/>
                  </a:lnTo>
                  <a:lnTo>
                    <a:pt x="512" y="1024"/>
                  </a:lnTo>
                  <a:lnTo>
                    <a:pt x="512" y="1024"/>
                  </a:lnTo>
                  <a:lnTo>
                    <a:pt x="486" y="1022"/>
                  </a:lnTo>
                  <a:lnTo>
                    <a:pt x="460" y="1020"/>
                  </a:lnTo>
                  <a:lnTo>
                    <a:pt x="434" y="1018"/>
                  </a:lnTo>
                  <a:lnTo>
                    <a:pt x="408" y="1014"/>
                  </a:lnTo>
                  <a:lnTo>
                    <a:pt x="384" y="1008"/>
                  </a:lnTo>
                  <a:lnTo>
                    <a:pt x="360" y="1000"/>
                  </a:lnTo>
                  <a:lnTo>
                    <a:pt x="336" y="992"/>
                  </a:lnTo>
                  <a:lnTo>
                    <a:pt x="312" y="984"/>
                  </a:lnTo>
                  <a:lnTo>
                    <a:pt x="290" y="974"/>
                  </a:lnTo>
                  <a:lnTo>
                    <a:pt x="268" y="962"/>
                  </a:lnTo>
                  <a:lnTo>
                    <a:pt x="226" y="936"/>
                  </a:lnTo>
                  <a:lnTo>
                    <a:pt x="186" y="906"/>
                  </a:lnTo>
                  <a:lnTo>
                    <a:pt x="150" y="874"/>
                  </a:lnTo>
                  <a:lnTo>
                    <a:pt x="118" y="838"/>
                  </a:lnTo>
                  <a:lnTo>
                    <a:pt x="88" y="798"/>
                  </a:lnTo>
                  <a:lnTo>
                    <a:pt x="62" y="756"/>
                  </a:lnTo>
                  <a:lnTo>
                    <a:pt x="50" y="734"/>
                  </a:lnTo>
                  <a:lnTo>
                    <a:pt x="40" y="712"/>
                  </a:lnTo>
                  <a:lnTo>
                    <a:pt x="32" y="688"/>
                  </a:lnTo>
                  <a:lnTo>
                    <a:pt x="24" y="664"/>
                  </a:lnTo>
                  <a:lnTo>
                    <a:pt x="16" y="640"/>
                  </a:lnTo>
                  <a:lnTo>
                    <a:pt x="10" y="616"/>
                  </a:lnTo>
                  <a:lnTo>
                    <a:pt x="6" y="590"/>
                  </a:lnTo>
                  <a:lnTo>
                    <a:pt x="4" y="564"/>
                  </a:lnTo>
                  <a:lnTo>
                    <a:pt x="2" y="538"/>
                  </a:lnTo>
                  <a:lnTo>
                    <a:pt x="0" y="512"/>
                  </a:lnTo>
                  <a:lnTo>
                    <a:pt x="0" y="512"/>
                  </a:lnTo>
                  <a:lnTo>
                    <a:pt x="2" y="486"/>
                  </a:lnTo>
                  <a:lnTo>
                    <a:pt x="4" y="460"/>
                  </a:lnTo>
                  <a:lnTo>
                    <a:pt x="6" y="434"/>
                  </a:lnTo>
                  <a:lnTo>
                    <a:pt x="10" y="408"/>
                  </a:lnTo>
                  <a:lnTo>
                    <a:pt x="16" y="384"/>
                  </a:lnTo>
                  <a:lnTo>
                    <a:pt x="24" y="360"/>
                  </a:lnTo>
                  <a:lnTo>
                    <a:pt x="32" y="336"/>
                  </a:lnTo>
                  <a:lnTo>
                    <a:pt x="40" y="312"/>
                  </a:lnTo>
                  <a:lnTo>
                    <a:pt x="50" y="290"/>
                  </a:lnTo>
                  <a:lnTo>
                    <a:pt x="62" y="268"/>
                  </a:lnTo>
                  <a:lnTo>
                    <a:pt x="88" y="226"/>
                  </a:lnTo>
                  <a:lnTo>
                    <a:pt x="118" y="186"/>
                  </a:lnTo>
                  <a:lnTo>
                    <a:pt x="150" y="150"/>
                  </a:lnTo>
                  <a:lnTo>
                    <a:pt x="186" y="118"/>
                  </a:lnTo>
                  <a:lnTo>
                    <a:pt x="226" y="88"/>
                  </a:lnTo>
                  <a:lnTo>
                    <a:pt x="268" y="62"/>
                  </a:lnTo>
                  <a:lnTo>
                    <a:pt x="290" y="50"/>
                  </a:lnTo>
                  <a:lnTo>
                    <a:pt x="312" y="40"/>
                  </a:lnTo>
                  <a:lnTo>
                    <a:pt x="336" y="32"/>
                  </a:lnTo>
                  <a:lnTo>
                    <a:pt x="360" y="24"/>
                  </a:lnTo>
                  <a:lnTo>
                    <a:pt x="384" y="16"/>
                  </a:lnTo>
                  <a:lnTo>
                    <a:pt x="408" y="10"/>
                  </a:lnTo>
                  <a:lnTo>
                    <a:pt x="434" y="6"/>
                  </a:lnTo>
                  <a:lnTo>
                    <a:pt x="460" y="4"/>
                  </a:lnTo>
                  <a:lnTo>
                    <a:pt x="486" y="2"/>
                  </a:lnTo>
                  <a:lnTo>
                    <a:pt x="512" y="0"/>
                  </a:lnTo>
                  <a:lnTo>
                    <a:pt x="512" y="0"/>
                  </a:lnTo>
                  <a:lnTo>
                    <a:pt x="538" y="2"/>
                  </a:lnTo>
                  <a:lnTo>
                    <a:pt x="564" y="4"/>
                  </a:lnTo>
                  <a:lnTo>
                    <a:pt x="590" y="6"/>
                  </a:lnTo>
                  <a:lnTo>
                    <a:pt x="616" y="10"/>
                  </a:lnTo>
                  <a:lnTo>
                    <a:pt x="640" y="16"/>
                  </a:lnTo>
                  <a:lnTo>
                    <a:pt x="664" y="24"/>
                  </a:lnTo>
                  <a:lnTo>
                    <a:pt x="688" y="32"/>
                  </a:lnTo>
                  <a:lnTo>
                    <a:pt x="712" y="40"/>
                  </a:lnTo>
                  <a:lnTo>
                    <a:pt x="734" y="50"/>
                  </a:lnTo>
                  <a:lnTo>
                    <a:pt x="756" y="62"/>
                  </a:lnTo>
                  <a:lnTo>
                    <a:pt x="798" y="88"/>
                  </a:lnTo>
                  <a:lnTo>
                    <a:pt x="838" y="118"/>
                  </a:lnTo>
                  <a:lnTo>
                    <a:pt x="874" y="150"/>
                  </a:lnTo>
                  <a:lnTo>
                    <a:pt x="906" y="186"/>
                  </a:lnTo>
                  <a:lnTo>
                    <a:pt x="936" y="226"/>
                  </a:lnTo>
                  <a:lnTo>
                    <a:pt x="962" y="268"/>
                  </a:lnTo>
                  <a:lnTo>
                    <a:pt x="974" y="290"/>
                  </a:lnTo>
                  <a:lnTo>
                    <a:pt x="984" y="312"/>
                  </a:lnTo>
                  <a:lnTo>
                    <a:pt x="992" y="336"/>
                  </a:lnTo>
                  <a:lnTo>
                    <a:pt x="1000" y="360"/>
                  </a:lnTo>
                  <a:lnTo>
                    <a:pt x="1008" y="384"/>
                  </a:lnTo>
                  <a:lnTo>
                    <a:pt x="1014" y="408"/>
                  </a:lnTo>
                  <a:lnTo>
                    <a:pt x="1018" y="434"/>
                  </a:lnTo>
                  <a:lnTo>
                    <a:pt x="1020" y="460"/>
                  </a:lnTo>
                  <a:lnTo>
                    <a:pt x="1022" y="486"/>
                  </a:lnTo>
                  <a:lnTo>
                    <a:pt x="1024" y="512"/>
                  </a:lnTo>
                  <a:lnTo>
                    <a:pt x="1024" y="512"/>
                  </a:lnTo>
                  <a:close/>
                </a:path>
              </a:pathLst>
            </a:custGeom>
            <a:solidFill>
              <a:srgbClr val="FFDF4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10" name="Freeform 121"/>
            <p:cNvSpPr>
              <a:spLocks/>
            </p:cNvSpPr>
            <p:nvPr/>
          </p:nvSpPr>
          <p:spPr bwMode="auto">
            <a:xfrm>
              <a:off x="3978275" y="2835275"/>
              <a:ext cx="1187450" cy="1187450"/>
            </a:xfrm>
            <a:custGeom>
              <a:avLst/>
              <a:gdLst/>
              <a:ahLst/>
              <a:cxnLst>
                <a:cxn ang="0">
                  <a:pos x="748" y="374"/>
                </a:cxn>
                <a:cxn ang="0">
                  <a:pos x="742" y="450"/>
                </a:cxn>
                <a:cxn ang="0">
                  <a:pos x="720" y="520"/>
                </a:cxn>
                <a:cxn ang="0">
                  <a:pos x="684" y="584"/>
                </a:cxn>
                <a:cxn ang="0">
                  <a:pos x="640" y="640"/>
                </a:cxn>
                <a:cxn ang="0">
                  <a:pos x="584" y="684"/>
                </a:cxn>
                <a:cxn ang="0">
                  <a:pos x="520" y="720"/>
                </a:cxn>
                <a:cxn ang="0">
                  <a:pos x="450" y="742"/>
                </a:cxn>
                <a:cxn ang="0">
                  <a:pos x="374" y="748"/>
                </a:cxn>
                <a:cxn ang="0">
                  <a:pos x="336" y="746"/>
                </a:cxn>
                <a:cxn ang="0">
                  <a:pos x="262" y="732"/>
                </a:cxn>
                <a:cxn ang="0">
                  <a:pos x="196" y="704"/>
                </a:cxn>
                <a:cxn ang="0">
                  <a:pos x="136" y="664"/>
                </a:cxn>
                <a:cxn ang="0">
                  <a:pos x="84" y="612"/>
                </a:cxn>
                <a:cxn ang="0">
                  <a:pos x="44" y="552"/>
                </a:cxn>
                <a:cxn ang="0">
                  <a:pos x="16" y="486"/>
                </a:cxn>
                <a:cxn ang="0">
                  <a:pos x="2" y="412"/>
                </a:cxn>
                <a:cxn ang="0">
                  <a:pos x="0" y="374"/>
                </a:cxn>
                <a:cxn ang="0">
                  <a:pos x="6" y="298"/>
                </a:cxn>
                <a:cxn ang="0">
                  <a:pos x="28" y="228"/>
                </a:cxn>
                <a:cxn ang="0">
                  <a:pos x="64" y="164"/>
                </a:cxn>
                <a:cxn ang="0">
                  <a:pos x="108" y="108"/>
                </a:cxn>
                <a:cxn ang="0">
                  <a:pos x="164" y="64"/>
                </a:cxn>
                <a:cxn ang="0">
                  <a:pos x="228" y="28"/>
                </a:cxn>
                <a:cxn ang="0">
                  <a:pos x="298" y="6"/>
                </a:cxn>
                <a:cxn ang="0">
                  <a:pos x="374" y="0"/>
                </a:cxn>
                <a:cxn ang="0">
                  <a:pos x="412" y="2"/>
                </a:cxn>
                <a:cxn ang="0">
                  <a:pos x="486" y="16"/>
                </a:cxn>
                <a:cxn ang="0">
                  <a:pos x="552" y="44"/>
                </a:cxn>
                <a:cxn ang="0">
                  <a:pos x="612" y="84"/>
                </a:cxn>
                <a:cxn ang="0">
                  <a:pos x="664" y="136"/>
                </a:cxn>
                <a:cxn ang="0">
                  <a:pos x="704" y="196"/>
                </a:cxn>
                <a:cxn ang="0">
                  <a:pos x="732" y="262"/>
                </a:cxn>
                <a:cxn ang="0">
                  <a:pos x="746" y="336"/>
                </a:cxn>
                <a:cxn ang="0">
                  <a:pos x="748" y="374"/>
                </a:cxn>
              </a:cxnLst>
              <a:rect l="0" t="0" r="r" b="b"/>
              <a:pathLst>
                <a:path w="748" h="748">
                  <a:moveTo>
                    <a:pt x="748" y="374"/>
                  </a:moveTo>
                  <a:lnTo>
                    <a:pt x="748" y="374"/>
                  </a:lnTo>
                  <a:lnTo>
                    <a:pt x="746" y="412"/>
                  </a:lnTo>
                  <a:lnTo>
                    <a:pt x="742" y="450"/>
                  </a:lnTo>
                  <a:lnTo>
                    <a:pt x="732" y="486"/>
                  </a:lnTo>
                  <a:lnTo>
                    <a:pt x="720" y="520"/>
                  </a:lnTo>
                  <a:lnTo>
                    <a:pt x="704" y="552"/>
                  </a:lnTo>
                  <a:lnTo>
                    <a:pt x="684" y="584"/>
                  </a:lnTo>
                  <a:lnTo>
                    <a:pt x="664" y="612"/>
                  </a:lnTo>
                  <a:lnTo>
                    <a:pt x="640" y="640"/>
                  </a:lnTo>
                  <a:lnTo>
                    <a:pt x="612" y="664"/>
                  </a:lnTo>
                  <a:lnTo>
                    <a:pt x="584" y="684"/>
                  </a:lnTo>
                  <a:lnTo>
                    <a:pt x="552" y="704"/>
                  </a:lnTo>
                  <a:lnTo>
                    <a:pt x="520" y="720"/>
                  </a:lnTo>
                  <a:lnTo>
                    <a:pt x="486" y="732"/>
                  </a:lnTo>
                  <a:lnTo>
                    <a:pt x="450" y="742"/>
                  </a:lnTo>
                  <a:lnTo>
                    <a:pt x="412" y="746"/>
                  </a:lnTo>
                  <a:lnTo>
                    <a:pt x="374" y="748"/>
                  </a:lnTo>
                  <a:lnTo>
                    <a:pt x="374" y="748"/>
                  </a:lnTo>
                  <a:lnTo>
                    <a:pt x="336" y="746"/>
                  </a:lnTo>
                  <a:lnTo>
                    <a:pt x="298" y="742"/>
                  </a:lnTo>
                  <a:lnTo>
                    <a:pt x="262" y="732"/>
                  </a:lnTo>
                  <a:lnTo>
                    <a:pt x="228" y="720"/>
                  </a:lnTo>
                  <a:lnTo>
                    <a:pt x="196" y="704"/>
                  </a:lnTo>
                  <a:lnTo>
                    <a:pt x="164" y="684"/>
                  </a:lnTo>
                  <a:lnTo>
                    <a:pt x="136" y="664"/>
                  </a:lnTo>
                  <a:lnTo>
                    <a:pt x="108" y="640"/>
                  </a:lnTo>
                  <a:lnTo>
                    <a:pt x="84" y="612"/>
                  </a:lnTo>
                  <a:lnTo>
                    <a:pt x="64" y="584"/>
                  </a:lnTo>
                  <a:lnTo>
                    <a:pt x="44" y="552"/>
                  </a:lnTo>
                  <a:lnTo>
                    <a:pt x="28" y="520"/>
                  </a:lnTo>
                  <a:lnTo>
                    <a:pt x="16" y="486"/>
                  </a:lnTo>
                  <a:lnTo>
                    <a:pt x="6" y="450"/>
                  </a:lnTo>
                  <a:lnTo>
                    <a:pt x="2" y="412"/>
                  </a:lnTo>
                  <a:lnTo>
                    <a:pt x="0" y="374"/>
                  </a:lnTo>
                  <a:lnTo>
                    <a:pt x="0" y="374"/>
                  </a:lnTo>
                  <a:lnTo>
                    <a:pt x="2" y="336"/>
                  </a:lnTo>
                  <a:lnTo>
                    <a:pt x="6" y="298"/>
                  </a:lnTo>
                  <a:lnTo>
                    <a:pt x="16" y="262"/>
                  </a:lnTo>
                  <a:lnTo>
                    <a:pt x="28" y="228"/>
                  </a:lnTo>
                  <a:lnTo>
                    <a:pt x="44" y="196"/>
                  </a:lnTo>
                  <a:lnTo>
                    <a:pt x="64" y="164"/>
                  </a:lnTo>
                  <a:lnTo>
                    <a:pt x="84" y="136"/>
                  </a:lnTo>
                  <a:lnTo>
                    <a:pt x="108" y="108"/>
                  </a:lnTo>
                  <a:lnTo>
                    <a:pt x="136" y="84"/>
                  </a:lnTo>
                  <a:lnTo>
                    <a:pt x="164" y="64"/>
                  </a:lnTo>
                  <a:lnTo>
                    <a:pt x="196" y="44"/>
                  </a:lnTo>
                  <a:lnTo>
                    <a:pt x="228" y="28"/>
                  </a:lnTo>
                  <a:lnTo>
                    <a:pt x="262" y="16"/>
                  </a:lnTo>
                  <a:lnTo>
                    <a:pt x="298" y="6"/>
                  </a:lnTo>
                  <a:lnTo>
                    <a:pt x="336" y="2"/>
                  </a:lnTo>
                  <a:lnTo>
                    <a:pt x="374" y="0"/>
                  </a:lnTo>
                  <a:lnTo>
                    <a:pt x="374" y="0"/>
                  </a:lnTo>
                  <a:lnTo>
                    <a:pt x="412" y="2"/>
                  </a:lnTo>
                  <a:lnTo>
                    <a:pt x="450" y="6"/>
                  </a:lnTo>
                  <a:lnTo>
                    <a:pt x="486" y="16"/>
                  </a:lnTo>
                  <a:lnTo>
                    <a:pt x="520" y="28"/>
                  </a:lnTo>
                  <a:lnTo>
                    <a:pt x="552" y="44"/>
                  </a:lnTo>
                  <a:lnTo>
                    <a:pt x="584" y="64"/>
                  </a:lnTo>
                  <a:lnTo>
                    <a:pt x="612" y="84"/>
                  </a:lnTo>
                  <a:lnTo>
                    <a:pt x="640" y="108"/>
                  </a:lnTo>
                  <a:lnTo>
                    <a:pt x="664" y="136"/>
                  </a:lnTo>
                  <a:lnTo>
                    <a:pt x="684" y="164"/>
                  </a:lnTo>
                  <a:lnTo>
                    <a:pt x="704" y="196"/>
                  </a:lnTo>
                  <a:lnTo>
                    <a:pt x="720" y="228"/>
                  </a:lnTo>
                  <a:lnTo>
                    <a:pt x="732" y="262"/>
                  </a:lnTo>
                  <a:lnTo>
                    <a:pt x="742" y="298"/>
                  </a:lnTo>
                  <a:lnTo>
                    <a:pt x="746" y="336"/>
                  </a:lnTo>
                  <a:lnTo>
                    <a:pt x="748" y="374"/>
                  </a:lnTo>
                  <a:lnTo>
                    <a:pt x="748" y="374"/>
                  </a:lnTo>
                  <a:close/>
                </a:path>
              </a:pathLst>
            </a:custGeom>
            <a:solidFill>
              <a:srgbClr val="F7AA0F"/>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11" name="Freeform 122"/>
            <p:cNvSpPr>
              <a:spLocks/>
            </p:cNvSpPr>
            <p:nvPr/>
          </p:nvSpPr>
          <p:spPr bwMode="auto">
            <a:xfrm>
              <a:off x="4191000" y="3048000"/>
              <a:ext cx="762000" cy="762000"/>
            </a:xfrm>
            <a:custGeom>
              <a:avLst/>
              <a:gdLst/>
              <a:ahLst/>
              <a:cxnLst>
                <a:cxn ang="0">
                  <a:pos x="480" y="240"/>
                </a:cxn>
                <a:cxn ang="0">
                  <a:pos x="476" y="288"/>
                </a:cxn>
                <a:cxn ang="0">
                  <a:pos x="462" y="334"/>
                </a:cxn>
                <a:cxn ang="0">
                  <a:pos x="440" y="374"/>
                </a:cxn>
                <a:cxn ang="0">
                  <a:pos x="410" y="410"/>
                </a:cxn>
                <a:cxn ang="0">
                  <a:pos x="374" y="440"/>
                </a:cxn>
                <a:cxn ang="0">
                  <a:pos x="334" y="462"/>
                </a:cxn>
                <a:cxn ang="0">
                  <a:pos x="288" y="476"/>
                </a:cxn>
                <a:cxn ang="0">
                  <a:pos x="240" y="480"/>
                </a:cxn>
                <a:cxn ang="0">
                  <a:pos x="216" y="480"/>
                </a:cxn>
                <a:cxn ang="0">
                  <a:pos x="168" y="470"/>
                </a:cxn>
                <a:cxn ang="0">
                  <a:pos x="126" y="452"/>
                </a:cxn>
                <a:cxn ang="0">
                  <a:pos x="86" y="426"/>
                </a:cxn>
                <a:cxn ang="0">
                  <a:pos x="54" y="394"/>
                </a:cxn>
                <a:cxn ang="0">
                  <a:pos x="28" y="354"/>
                </a:cxn>
                <a:cxn ang="0">
                  <a:pos x="10" y="312"/>
                </a:cxn>
                <a:cxn ang="0">
                  <a:pos x="0" y="264"/>
                </a:cxn>
                <a:cxn ang="0">
                  <a:pos x="0" y="240"/>
                </a:cxn>
                <a:cxn ang="0">
                  <a:pos x="4" y="192"/>
                </a:cxn>
                <a:cxn ang="0">
                  <a:pos x="18" y="146"/>
                </a:cxn>
                <a:cxn ang="0">
                  <a:pos x="40" y="106"/>
                </a:cxn>
                <a:cxn ang="0">
                  <a:pos x="70" y="70"/>
                </a:cxn>
                <a:cxn ang="0">
                  <a:pos x="106" y="40"/>
                </a:cxn>
                <a:cxn ang="0">
                  <a:pos x="146" y="18"/>
                </a:cxn>
                <a:cxn ang="0">
                  <a:pos x="192" y="4"/>
                </a:cxn>
                <a:cxn ang="0">
                  <a:pos x="240" y="0"/>
                </a:cxn>
                <a:cxn ang="0">
                  <a:pos x="264" y="0"/>
                </a:cxn>
                <a:cxn ang="0">
                  <a:pos x="312" y="10"/>
                </a:cxn>
                <a:cxn ang="0">
                  <a:pos x="354" y="28"/>
                </a:cxn>
                <a:cxn ang="0">
                  <a:pos x="394" y="54"/>
                </a:cxn>
                <a:cxn ang="0">
                  <a:pos x="426" y="86"/>
                </a:cxn>
                <a:cxn ang="0">
                  <a:pos x="452" y="126"/>
                </a:cxn>
                <a:cxn ang="0">
                  <a:pos x="470" y="168"/>
                </a:cxn>
                <a:cxn ang="0">
                  <a:pos x="480" y="216"/>
                </a:cxn>
                <a:cxn ang="0">
                  <a:pos x="480" y="240"/>
                </a:cxn>
              </a:cxnLst>
              <a:rect l="0" t="0" r="r" b="b"/>
              <a:pathLst>
                <a:path w="480" h="480">
                  <a:moveTo>
                    <a:pt x="480" y="240"/>
                  </a:moveTo>
                  <a:lnTo>
                    <a:pt x="480" y="240"/>
                  </a:lnTo>
                  <a:lnTo>
                    <a:pt x="480" y="264"/>
                  </a:lnTo>
                  <a:lnTo>
                    <a:pt x="476" y="288"/>
                  </a:lnTo>
                  <a:lnTo>
                    <a:pt x="470" y="312"/>
                  </a:lnTo>
                  <a:lnTo>
                    <a:pt x="462" y="334"/>
                  </a:lnTo>
                  <a:lnTo>
                    <a:pt x="452" y="354"/>
                  </a:lnTo>
                  <a:lnTo>
                    <a:pt x="440" y="374"/>
                  </a:lnTo>
                  <a:lnTo>
                    <a:pt x="426" y="394"/>
                  </a:lnTo>
                  <a:lnTo>
                    <a:pt x="410" y="410"/>
                  </a:lnTo>
                  <a:lnTo>
                    <a:pt x="394" y="426"/>
                  </a:lnTo>
                  <a:lnTo>
                    <a:pt x="374" y="440"/>
                  </a:lnTo>
                  <a:lnTo>
                    <a:pt x="354" y="452"/>
                  </a:lnTo>
                  <a:lnTo>
                    <a:pt x="334" y="462"/>
                  </a:lnTo>
                  <a:lnTo>
                    <a:pt x="312" y="470"/>
                  </a:lnTo>
                  <a:lnTo>
                    <a:pt x="288" y="476"/>
                  </a:lnTo>
                  <a:lnTo>
                    <a:pt x="264" y="480"/>
                  </a:lnTo>
                  <a:lnTo>
                    <a:pt x="240" y="480"/>
                  </a:lnTo>
                  <a:lnTo>
                    <a:pt x="240" y="480"/>
                  </a:lnTo>
                  <a:lnTo>
                    <a:pt x="216" y="480"/>
                  </a:lnTo>
                  <a:lnTo>
                    <a:pt x="192" y="476"/>
                  </a:lnTo>
                  <a:lnTo>
                    <a:pt x="168" y="470"/>
                  </a:lnTo>
                  <a:lnTo>
                    <a:pt x="146" y="462"/>
                  </a:lnTo>
                  <a:lnTo>
                    <a:pt x="126" y="452"/>
                  </a:lnTo>
                  <a:lnTo>
                    <a:pt x="106" y="440"/>
                  </a:lnTo>
                  <a:lnTo>
                    <a:pt x="86" y="426"/>
                  </a:lnTo>
                  <a:lnTo>
                    <a:pt x="70" y="410"/>
                  </a:lnTo>
                  <a:lnTo>
                    <a:pt x="54" y="394"/>
                  </a:lnTo>
                  <a:lnTo>
                    <a:pt x="40" y="374"/>
                  </a:lnTo>
                  <a:lnTo>
                    <a:pt x="28" y="354"/>
                  </a:lnTo>
                  <a:lnTo>
                    <a:pt x="18" y="334"/>
                  </a:lnTo>
                  <a:lnTo>
                    <a:pt x="10" y="312"/>
                  </a:lnTo>
                  <a:lnTo>
                    <a:pt x="4" y="288"/>
                  </a:lnTo>
                  <a:lnTo>
                    <a:pt x="0" y="264"/>
                  </a:lnTo>
                  <a:lnTo>
                    <a:pt x="0" y="240"/>
                  </a:lnTo>
                  <a:lnTo>
                    <a:pt x="0" y="240"/>
                  </a:lnTo>
                  <a:lnTo>
                    <a:pt x="0" y="216"/>
                  </a:lnTo>
                  <a:lnTo>
                    <a:pt x="4" y="192"/>
                  </a:lnTo>
                  <a:lnTo>
                    <a:pt x="10" y="168"/>
                  </a:lnTo>
                  <a:lnTo>
                    <a:pt x="18" y="146"/>
                  </a:lnTo>
                  <a:lnTo>
                    <a:pt x="28" y="126"/>
                  </a:lnTo>
                  <a:lnTo>
                    <a:pt x="40" y="106"/>
                  </a:lnTo>
                  <a:lnTo>
                    <a:pt x="54" y="86"/>
                  </a:lnTo>
                  <a:lnTo>
                    <a:pt x="70" y="70"/>
                  </a:lnTo>
                  <a:lnTo>
                    <a:pt x="86" y="54"/>
                  </a:lnTo>
                  <a:lnTo>
                    <a:pt x="106" y="40"/>
                  </a:lnTo>
                  <a:lnTo>
                    <a:pt x="126" y="28"/>
                  </a:lnTo>
                  <a:lnTo>
                    <a:pt x="146" y="18"/>
                  </a:lnTo>
                  <a:lnTo>
                    <a:pt x="168" y="10"/>
                  </a:lnTo>
                  <a:lnTo>
                    <a:pt x="192" y="4"/>
                  </a:lnTo>
                  <a:lnTo>
                    <a:pt x="216" y="0"/>
                  </a:lnTo>
                  <a:lnTo>
                    <a:pt x="240" y="0"/>
                  </a:lnTo>
                  <a:lnTo>
                    <a:pt x="240" y="0"/>
                  </a:lnTo>
                  <a:lnTo>
                    <a:pt x="264" y="0"/>
                  </a:lnTo>
                  <a:lnTo>
                    <a:pt x="288" y="4"/>
                  </a:lnTo>
                  <a:lnTo>
                    <a:pt x="312" y="10"/>
                  </a:lnTo>
                  <a:lnTo>
                    <a:pt x="334" y="18"/>
                  </a:lnTo>
                  <a:lnTo>
                    <a:pt x="354" y="28"/>
                  </a:lnTo>
                  <a:lnTo>
                    <a:pt x="374" y="40"/>
                  </a:lnTo>
                  <a:lnTo>
                    <a:pt x="394" y="54"/>
                  </a:lnTo>
                  <a:lnTo>
                    <a:pt x="410" y="70"/>
                  </a:lnTo>
                  <a:lnTo>
                    <a:pt x="426" y="86"/>
                  </a:lnTo>
                  <a:lnTo>
                    <a:pt x="440" y="106"/>
                  </a:lnTo>
                  <a:lnTo>
                    <a:pt x="452" y="126"/>
                  </a:lnTo>
                  <a:lnTo>
                    <a:pt x="462" y="146"/>
                  </a:lnTo>
                  <a:lnTo>
                    <a:pt x="470" y="168"/>
                  </a:lnTo>
                  <a:lnTo>
                    <a:pt x="476" y="192"/>
                  </a:lnTo>
                  <a:lnTo>
                    <a:pt x="480" y="216"/>
                  </a:lnTo>
                  <a:lnTo>
                    <a:pt x="480" y="240"/>
                  </a:lnTo>
                  <a:lnTo>
                    <a:pt x="480" y="240"/>
                  </a:lnTo>
                  <a:close/>
                </a:path>
              </a:pathLst>
            </a:custGeom>
            <a:solidFill>
              <a:srgbClr val="E846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13" name="Freeform 123"/>
            <p:cNvSpPr>
              <a:spLocks/>
            </p:cNvSpPr>
            <p:nvPr/>
          </p:nvSpPr>
          <p:spPr bwMode="auto">
            <a:xfrm>
              <a:off x="4511675" y="2549525"/>
              <a:ext cx="120650" cy="815975"/>
            </a:xfrm>
            <a:custGeom>
              <a:avLst/>
              <a:gdLst/>
              <a:ahLst/>
              <a:cxnLst>
                <a:cxn ang="0">
                  <a:pos x="28" y="26"/>
                </a:cxn>
                <a:cxn ang="0">
                  <a:pos x="24" y="48"/>
                </a:cxn>
                <a:cxn ang="0">
                  <a:pos x="20" y="102"/>
                </a:cxn>
                <a:cxn ang="0">
                  <a:pos x="20" y="102"/>
                </a:cxn>
                <a:cxn ang="0">
                  <a:pos x="20" y="138"/>
                </a:cxn>
                <a:cxn ang="0">
                  <a:pos x="4" y="204"/>
                </a:cxn>
                <a:cxn ang="0">
                  <a:pos x="2" y="218"/>
                </a:cxn>
                <a:cxn ang="0">
                  <a:pos x="2" y="258"/>
                </a:cxn>
                <a:cxn ang="0">
                  <a:pos x="12" y="304"/>
                </a:cxn>
                <a:cxn ang="0">
                  <a:pos x="18" y="328"/>
                </a:cxn>
                <a:cxn ang="0">
                  <a:pos x="20" y="368"/>
                </a:cxn>
                <a:cxn ang="0">
                  <a:pos x="10" y="416"/>
                </a:cxn>
                <a:cxn ang="0">
                  <a:pos x="8" y="432"/>
                </a:cxn>
                <a:cxn ang="0">
                  <a:pos x="8" y="472"/>
                </a:cxn>
                <a:cxn ang="0">
                  <a:pos x="12" y="504"/>
                </a:cxn>
                <a:cxn ang="0">
                  <a:pos x="22" y="514"/>
                </a:cxn>
                <a:cxn ang="0">
                  <a:pos x="64" y="504"/>
                </a:cxn>
                <a:cxn ang="0">
                  <a:pos x="64" y="496"/>
                </a:cxn>
                <a:cxn ang="0">
                  <a:pos x="68" y="446"/>
                </a:cxn>
                <a:cxn ang="0">
                  <a:pos x="66" y="416"/>
                </a:cxn>
                <a:cxn ang="0">
                  <a:pos x="60" y="392"/>
                </a:cxn>
                <a:cxn ang="0">
                  <a:pos x="56" y="348"/>
                </a:cxn>
                <a:cxn ang="0">
                  <a:pos x="64" y="304"/>
                </a:cxn>
                <a:cxn ang="0">
                  <a:pos x="70" y="282"/>
                </a:cxn>
                <a:cxn ang="0">
                  <a:pos x="76" y="232"/>
                </a:cxn>
                <a:cxn ang="0">
                  <a:pos x="72" y="204"/>
                </a:cxn>
                <a:cxn ang="0">
                  <a:pos x="64" y="172"/>
                </a:cxn>
                <a:cxn ang="0">
                  <a:pos x="56" y="138"/>
                </a:cxn>
                <a:cxn ang="0">
                  <a:pos x="56" y="102"/>
                </a:cxn>
                <a:cxn ang="0">
                  <a:pos x="56" y="72"/>
                </a:cxn>
                <a:cxn ang="0">
                  <a:pos x="50" y="34"/>
                </a:cxn>
                <a:cxn ang="0">
                  <a:pos x="38" y="0"/>
                </a:cxn>
              </a:cxnLst>
              <a:rect l="0" t="0" r="r" b="b"/>
              <a:pathLst>
                <a:path w="76" h="514">
                  <a:moveTo>
                    <a:pt x="28" y="26"/>
                  </a:moveTo>
                  <a:lnTo>
                    <a:pt x="28" y="26"/>
                  </a:lnTo>
                  <a:lnTo>
                    <a:pt x="26" y="34"/>
                  </a:lnTo>
                  <a:lnTo>
                    <a:pt x="24" y="48"/>
                  </a:lnTo>
                  <a:lnTo>
                    <a:pt x="20" y="72"/>
                  </a:lnTo>
                  <a:lnTo>
                    <a:pt x="20" y="102"/>
                  </a:lnTo>
                  <a:lnTo>
                    <a:pt x="20" y="102"/>
                  </a:lnTo>
                  <a:lnTo>
                    <a:pt x="20" y="102"/>
                  </a:lnTo>
                  <a:lnTo>
                    <a:pt x="22" y="120"/>
                  </a:lnTo>
                  <a:lnTo>
                    <a:pt x="20" y="138"/>
                  </a:lnTo>
                  <a:lnTo>
                    <a:pt x="12" y="172"/>
                  </a:lnTo>
                  <a:lnTo>
                    <a:pt x="4" y="204"/>
                  </a:lnTo>
                  <a:lnTo>
                    <a:pt x="4" y="204"/>
                  </a:lnTo>
                  <a:lnTo>
                    <a:pt x="2" y="218"/>
                  </a:lnTo>
                  <a:lnTo>
                    <a:pt x="0" y="232"/>
                  </a:lnTo>
                  <a:lnTo>
                    <a:pt x="2" y="258"/>
                  </a:lnTo>
                  <a:lnTo>
                    <a:pt x="6" y="282"/>
                  </a:lnTo>
                  <a:lnTo>
                    <a:pt x="12" y="304"/>
                  </a:lnTo>
                  <a:lnTo>
                    <a:pt x="18" y="328"/>
                  </a:lnTo>
                  <a:lnTo>
                    <a:pt x="18" y="328"/>
                  </a:lnTo>
                  <a:lnTo>
                    <a:pt x="20" y="348"/>
                  </a:lnTo>
                  <a:lnTo>
                    <a:pt x="20" y="368"/>
                  </a:lnTo>
                  <a:lnTo>
                    <a:pt x="16" y="392"/>
                  </a:lnTo>
                  <a:lnTo>
                    <a:pt x="10" y="416"/>
                  </a:lnTo>
                  <a:lnTo>
                    <a:pt x="10" y="416"/>
                  </a:lnTo>
                  <a:lnTo>
                    <a:pt x="8" y="432"/>
                  </a:lnTo>
                  <a:lnTo>
                    <a:pt x="8" y="446"/>
                  </a:lnTo>
                  <a:lnTo>
                    <a:pt x="8" y="472"/>
                  </a:lnTo>
                  <a:lnTo>
                    <a:pt x="10" y="494"/>
                  </a:lnTo>
                  <a:lnTo>
                    <a:pt x="12" y="504"/>
                  </a:lnTo>
                  <a:lnTo>
                    <a:pt x="14" y="514"/>
                  </a:lnTo>
                  <a:lnTo>
                    <a:pt x="22" y="514"/>
                  </a:lnTo>
                  <a:lnTo>
                    <a:pt x="62" y="514"/>
                  </a:lnTo>
                  <a:lnTo>
                    <a:pt x="64" y="504"/>
                  </a:lnTo>
                  <a:lnTo>
                    <a:pt x="64" y="504"/>
                  </a:lnTo>
                  <a:lnTo>
                    <a:pt x="64" y="496"/>
                  </a:lnTo>
                  <a:lnTo>
                    <a:pt x="68" y="474"/>
                  </a:lnTo>
                  <a:lnTo>
                    <a:pt x="68" y="446"/>
                  </a:lnTo>
                  <a:lnTo>
                    <a:pt x="68" y="432"/>
                  </a:lnTo>
                  <a:lnTo>
                    <a:pt x="66" y="416"/>
                  </a:lnTo>
                  <a:lnTo>
                    <a:pt x="66" y="416"/>
                  </a:lnTo>
                  <a:lnTo>
                    <a:pt x="60" y="392"/>
                  </a:lnTo>
                  <a:lnTo>
                    <a:pt x="56" y="368"/>
                  </a:lnTo>
                  <a:lnTo>
                    <a:pt x="56" y="348"/>
                  </a:lnTo>
                  <a:lnTo>
                    <a:pt x="58" y="328"/>
                  </a:lnTo>
                  <a:lnTo>
                    <a:pt x="64" y="304"/>
                  </a:lnTo>
                  <a:lnTo>
                    <a:pt x="64" y="304"/>
                  </a:lnTo>
                  <a:lnTo>
                    <a:pt x="70" y="282"/>
                  </a:lnTo>
                  <a:lnTo>
                    <a:pt x="74" y="258"/>
                  </a:lnTo>
                  <a:lnTo>
                    <a:pt x="76" y="232"/>
                  </a:lnTo>
                  <a:lnTo>
                    <a:pt x="74" y="218"/>
                  </a:lnTo>
                  <a:lnTo>
                    <a:pt x="72" y="204"/>
                  </a:lnTo>
                  <a:lnTo>
                    <a:pt x="72" y="204"/>
                  </a:lnTo>
                  <a:lnTo>
                    <a:pt x="64" y="172"/>
                  </a:lnTo>
                  <a:lnTo>
                    <a:pt x="64" y="172"/>
                  </a:lnTo>
                  <a:lnTo>
                    <a:pt x="56" y="138"/>
                  </a:lnTo>
                  <a:lnTo>
                    <a:pt x="54" y="120"/>
                  </a:lnTo>
                  <a:lnTo>
                    <a:pt x="56" y="102"/>
                  </a:lnTo>
                  <a:lnTo>
                    <a:pt x="56" y="102"/>
                  </a:lnTo>
                  <a:lnTo>
                    <a:pt x="56" y="72"/>
                  </a:lnTo>
                  <a:lnTo>
                    <a:pt x="52" y="48"/>
                  </a:lnTo>
                  <a:lnTo>
                    <a:pt x="50" y="34"/>
                  </a:lnTo>
                  <a:lnTo>
                    <a:pt x="48" y="26"/>
                  </a:lnTo>
                  <a:lnTo>
                    <a:pt x="38" y="0"/>
                  </a:lnTo>
                  <a:lnTo>
                    <a:pt x="28" y="26"/>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14" name="Freeform 124"/>
            <p:cNvSpPr>
              <a:spLocks/>
            </p:cNvSpPr>
            <p:nvPr/>
          </p:nvSpPr>
          <p:spPr bwMode="auto">
            <a:xfrm>
              <a:off x="4527550" y="2600325"/>
              <a:ext cx="88900" cy="746125"/>
            </a:xfrm>
            <a:custGeom>
              <a:avLst/>
              <a:gdLst/>
              <a:ahLst/>
              <a:cxnLst>
                <a:cxn ang="0">
                  <a:pos x="44" y="470"/>
                </a:cxn>
                <a:cxn ang="0">
                  <a:pos x="44" y="470"/>
                </a:cxn>
                <a:cxn ang="0">
                  <a:pos x="44" y="462"/>
                </a:cxn>
                <a:cxn ang="0">
                  <a:pos x="48" y="442"/>
                </a:cxn>
                <a:cxn ang="0">
                  <a:pos x="48" y="416"/>
                </a:cxn>
                <a:cxn ang="0">
                  <a:pos x="48" y="402"/>
                </a:cxn>
                <a:cxn ang="0">
                  <a:pos x="46" y="388"/>
                </a:cxn>
                <a:cxn ang="0">
                  <a:pos x="46" y="388"/>
                </a:cxn>
                <a:cxn ang="0">
                  <a:pos x="40" y="362"/>
                </a:cxn>
                <a:cxn ang="0">
                  <a:pos x="36" y="338"/>
                </a:cxn>
                <a:cxn ang="0">
                  <a:pos x="36" y="316"/>
                </a:cxn>
                <a:cxn ang="0">
                  <a:pos x="38" y="292"/>
                </a:cxn>
                <a:cxn ang="0">
                  <a:pos x="38" y="292"/>
                </a:cxn>
                <a:cxn ang="0">
                  <a:pos x="46" y="268"/>
                </a:cxn>
                <a:cxn ang="0">
                  <a:pos x="52" y="238"/>
                </a:cxn>
                <a:cxn ang="0">
                  <a:pos x="54" y="224"/>
                </a:cxn>
                <a:cxn ang="0">
                  <a:pos x="56" y="208"/>
                </a:cxn>
                <a:cxn ang="0">
                  <a:pos x="56" y="192"/>
                </a:cxn>
                <a:cxn ang="0">
                  <a:pos x="52" y="174"/>
                </a:cxn>
                <a:cxn ang="0">
                  <a:pos x="52" y="174"/>
                </a:cxn>
                <a:cxn ang="0">
                  <a:pos x="38" y="120"/>
                </a:cxn>
                <a:cxn ang="0">
                  <a:pos x="36" y="96"/>
                </a:cxn>
                <a:cxn ang="0">
                  <a:pos x="36" y="68"/>
                </a:cxn>
                <a:cxn ang="0">
                  <a:pos x="36" y="68"/>
                </a:cxn>
                <a:cxn ang="0">
                  <a:pos x="36" y="40"/>
                </a:cxn>
                <a:cxn ang="0">
                  <a:pos x="32" y="18"/>
                </a:cxn>
                <a:cxn ang="0">
                  <a:pos x="28" y="0"/>
                </a:cxn>
                <a:cxn ang="0">
                  <a:pos x="28" y="0"/>
                </a:cxn>
                <a:cxn ang="0">
                  <a:pos x="28" y="0"/>
                </a:cxn>
                <a:cxn ang="0">
                  <a:pos x="24" y="18"/>
                </a:cxn>
                <a:cxn ang="0">
                  <a:pos x="20" y="40"/>
                </a:cxn>
                <a:cxn ang="0">
                  <a:pos x="20" y="68"/>
                </a:cxn>
                <a:cxn ang="0">
                  <a:pos x="20" y="68"/>
                </a:cxn>
                <a:cxn ang="0">
                  <a:pos x="20" y="96"/>
                </a:cxn>
                <a:cxn ang="0">
                  <a:pos x="18" y="120"/>
                </a:cxn>
                <a:cxn ang="0">
                  <a:pos x="4" y="174"/>
                </a:cxn>
                <a:cxn ang="0">
                  <a:pos x="4" y="174"/>
                </a:cxn>
                <a:cxn ang="0">
                  <a:pos x="0" y="192"/>
                </a:cxn>
                <a:cxn ang="0">
                  <a:pos x="0" y="208"/>
                </a:cxn>
                <a:cxn ang="0">
                  <a:pos x="2" y="224"/>
                </a:cxn>
                <a:cxn ang="0">
                  <a:pos x="4" y="238"/>
                </a:cxn>
                <a:cxn ang="0">
                  <a:pos x="10" y="268"/>
                </a:cxn>
                <a:cxn ang="0">
                  <a:pos x="18" y="292"/>
                </a:cxn>
                <a:cxn ang="0">
                  <a:pos x="18" y="292"/>
                </a:cxn>
                <a:cxn ang="0">
                  <a:pos x="20" y="316"/>
                </a:cxn>
                <a:cxn ang="0">
                  <a:pos x="20" y="338"/>
                </a:cxn>
                <a:cxn ang="0">
                  <a:pos x="16" y="362"/>
                </a:cxn>
                <a:cxn ang="0">
                  <a:pos x="10" y="388"/>
                </a:cxn>
                <a:cxn ang="0">
                  <a:pos x="10" y="388"/>
                </a:cxn>
                <a:cxn ang="0">
                  <a:pos x="8" y="402"/>
                </a:cxn>
                <a:cxn ang="0">
                  <a:pos x="8" y="416"/>
                </a:cxn>
                <a:cxn ang="0">
                  <a:pos x="8" y="442"/>
                </a:cxn>
                <a:cxn ang="0">
                  <a:pos x="12" y="462"/>
                </a:cxn>
                <a:cxn ang="0">
                  <a:pos x="12" y="470"/>
                </a:cxn>
                <a:cxn ang="0">
                  <a:pos x="44" y="470"/>
                </a:cxn>
              </a:cxnLst>
              <a:rect l="0" t="0" r="r" b="b"/>
              <a:pathLst>
                <a:path w="56" h="470">
                  <a:moveTo>
                    <a:pt x="44" y="470"/>
                  </a:moveTo>
                  <a:lnTo>
                    <a:pt x="44" y="470"/>
                  </a:lnTo>
                  <a:lnTo>
                    <a:pt x="44" y="462"/>
                  </a:lnTo>
                  <a:lnTo>
                    <a:pt x="48" y="442"/>
                  </a:lnTo>
                  <a:lnTo>
                    <a:pt x="48" y="416"/>
                  </a:lnTo>
                  <a:lnTo>
                    <a:pt x="48" y="402"/>
                  </a:lnTo>
                  <a:lnTo>
                    <a:pt x="46" y="388"/>
                  </a:lnTo>
                  <a:lnTo>
                    <a:pt x="46" y="388"/>
                  </a:lnTo>
                  <a:lnTo>
                    <a:pt x="40" y="362"/>
                  </a:lnTo>
                  <a:lnTo>
                    <a:pt x="36" y="338"/>
                  </a:lnTo>
                  <a:lnTo>
                    <a:pt x="36" y="316"/>
                  </a:lnTo>
                  <a:lnTo>
                    <a:pt x="38" y="292"/>
                  </a:lnTo>
                  <a:lnTo>
                    <a:pt x="38" y="292"/>
                  </a:lnTo>
                  <a:lnTo>
                    <a:pt x="46" y="268"/>
                  </a:lnTo>
                  <a:lnTo>
                    <a:pt x="52" y="238"/>
                  </a:lnTo>
                  <a:lnTo>
                    <a:pt x="54" y="224"/>
                  </a:lnTo>
                  <a:lnTo>
                    <a:pt x="56" y="208"/>
                  </a:lnTo>
                  <a:lnTo>
                    <a:pt x="56" y="192"/>
                  </a:lnTo>
                  <a:lnTo>
                    <a:pt x="52" y="174"/>
                  </a:lnTo>
                  <a:lnTo>
                    <a:pt x="52" y="174"/>
                  </a:lnTo>
                  <a:lnTo>
                    <a:pt x="38" y="120"/>
                  </a:lnTo>
                  <a:lnTo>
                    <a:pt x="36" y="96"/>
                  </a:lnTo>
                  <a:lnTo>
                    <a:pt x="36" y="68"/>
                  </a:lnTo>
                  <a:lnTo>
                    <a:pt x="36" y="68"/>
                  </a:lnTo>
                  <a:lnTo>
                    <a:pt x="36" y="40"/>
                  </a:lnTo>
                  <a:lnTo>
                    <a:pt x="32" y="18"/>
                  </a:lnTo>
                  <a:lnTo>
                    <a:pt x="28" y="0"/>
                  </a:lnTo>
                  <a:lnTo>
                    <a:pt x="28" y="0"/>
                  </a:lnTo>
                  <a:lnTo>
                    <a:pt x="28" y="0"/>
                  </a:lnTo>
                  <a:lnTo>
                    <a:pt x="24" y="18"/>
                  </a:lnTo>
                  <a:lnTo>
                    <a:pt x="20" y="40"/>
                  </a:lnTo>
                  <a:lnTo>
                    <a:pt x="20" y="68"/>
                  </a:lnTo>
                  <a:lnTo>
                    <a:pt x="20" y="68"/>
                  </a:lnTo>
                  <a:lnTo>
                    <a:pt x="20" y="96"/>
                  </a:lnTo>
                  <a:lnTo>
                    <a:pt x="18" y="120"/>
                  </a:lnTo>
                  <a:lnTo>
                    <a:pt x="4" y="174"/>
                  </a:lnTo>
                  <a:lnTo>
                    <a:pt x="4" y="174"/>
                  </a:lnTo>
                  <a:lnTo>
                    <a:pt x="0" y="192"/>
                  </a:lnTo>
                  <a:lnTo>
                    <a:pt x="0" y="208"/>
                  </a:lnTo>
                  <a:lnTo>
                    <a:pt x="2" y="224"/>
                  </a:lnTo>
                  <a:lnTo>
                    <a:pt x="4" y="238"/>
                  </a:lnTo>
                  <a:lnTo>
                    <a:pt x="10" y="268"/>
                  </a:lnTo>
                  <a:lnTo>
                    <a:pt x="18" y="292"/>
                  </a:lnTo>
                  <a:lnTo>
                    <a:pt x="18" y="292"/>
                  </a:lnTo>
                  <a:lnTo>
                    <a:pt x="20" y="316"/>
                  </a:lnTo>
                  <a:lnTo>
                    <a:pt x="20" y="338"/>
                  </a:lnTo>
                  <a:lnTo>
                    <a:pt x="16" y="362"/>
                  </a:lnTo>
                  <a:lnTo>
                    <a:pt x="10" y="388"/>
                  </a:lnTo>
                  <a:lnTo>
                    <a:pt x="10" y="388"/>
                  </a:lnTo>
                  <a:lnTo>
                    <a:pt x="8" y="402"/>
                  </a:lnTo>
                  <a:lnTo>
                    <a:pt x="8" y="416"/>
                  </a:lnTo>
                  <a:lnTo>
                    <a:pt x="8" y="442"/>
                  </a:lnTo>
                  <a:lnTo>
                    <a:pt x="12" y="462"/>
                  </a:lnTo>
                  <a:lnTo>
                    <a:pt x="12" y="470"/>
                  </a:lnTo>
                  <a:lnTo>
                    <a:pt x="44" y="470"/>
                  </a:lnTo>
                  <a:close/>
                </a:path>
              </a:pathLst>
            </a:custGeom>
            <a:solidFill>
              <a:srgbClr val="FF7F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15" name="Freeform 125"/>
            <p:cNvSpPr>
              <a:spLocks/>
            </p:cNvSpPr>
            <p:nvPr/>
          </p:nvSpPr>
          <p:spPr bwMode="auto">
            <a:xfrm>
              <a:off x="4556125" y="2841625"/>
              <a:ext cx="31750" cy="168275"/>
            </a:xfrm>
            <a:custGeom>
              <a:avLst/>
              <a:gdLst/>
              <a:ahLst/>
              <a:cxnLst>
                <a:cxn ang="0">
                  <a:pos x="0" y="52"/>
                </a:cxn>
                <a:cxn ang="0">
                  <a:pos x="0" y="52"/>
                </a:cxn>
                <a:cxn ang="0">
                  <a:pos x="0" y="70"/>
                </a:cxn>
                <a:cxn ang="0">
                  <a:pos x="2" y="84"/>
                </a:cxn>
                <a:cxn ang="0">
                  <a:pos x="6" y="96"/>
                </a:cxn>
                <a:cxn ang="0">
                  <a:pos x="10" y="106"/>
                </a:cxn>
                <a:cxn ang="0">
                  <a:pos x="10" y="106"/>
                </a:cxn>
                <a:cxn ang="0">
                  <a:pos x="14" y="96"/>
                </a:cxn>
                <a:cxn ang="0">
                  <a:pos x="18" y="84"/>
                </a:cxn>
                <a:cxn ang="0">
                  <a:pos x="20" y="70"/>
                </a:cxn>
                <a:cxn ang="0">
                  <a:pos x="20" y="52"/>
                </a:cxn>
                <a:cxn ang="0">
                  <a:pos x="20" y="52"/>
                </a:cxn>
                <a:cxn ang="0">
                  <a:pos x="20" y="36"/>
                </a:cxn>
                <a:cxn ang="0">
                  <a:pos x="18" y="22"/>
                </a:cxn>
                <a:cxn ang="0">
                  <a:pos x="14" y="8"/>
                </a:cxn>
                <a:cxn ang="0">
                  <a:pos x="10" y="0"/>
                </a:cxn>
                <a:cxn ang="0">
                  <a:pos x="10" y="0"/>
                </a:cxn>
                <a:cxn ang="0">
                  <a:pos x="6" y="8"/>
                </a:cxn>
                <a:cxn ang="0">
                  <a:pos x="2" y="22"/>
                </a:cxn>
                <a:cxn ang="0">
                  <a:pos x="0" y="36"/>
                </a:cxn>
                <a:cxn ang="0">
                  <a:pos x="0" y="52"/>
                </a:cxn>
                <a:cxn ang="0">
                  <a:pos x="0" y="52"/>
                </a:cxn>
              </a:cxnLst>
              <a:rect l="0" t="0" r="r" b="b"/>
              <a:pathLst>
                <a:path w="20" h="106">
                  <a:moveTo>
                    <a:pt x="0" y="52"/>
                  </a:moveTo>
                  <a:lnTo>
                    <a:pt x="0" y="52"/>
                  </a:lnTo>
                  <a:lnTo>
                    <a:pt x="0" y="70"/>
                  </a:lnTo>
                  <a:lnTo>
                    <a:pt x="2" y="84"/>
                  </a:lnTo>
                  <a:lnTo>
                    <a:pt x="6" y="96"/>
                  </a:lnTo>
                  <a:lnTo>
                    <a:pt x="10" y="106"/>
                  </a:lnTo>
                  <a:lnTo>
                    <a:pt x="10" y="106"/>
                  </a:lnTo>
                  <a:lnTo>
                    <a:pt x="14" y="96"/>
                  </a:lnTo>
                  <a:lnTo>
                    <a:pt x="18" y="84"/>
                  </a:lnTo>
                  <a:lnTo>
                    <a:pt x="20" y="70"/>
                  </a:lnTo>
                  <a:lnTo>
                    <a:pt x="20" y="52"/>
                  </a:lnTo>
                  <a:lnTo>
                    <a:pt x="20" y="52"/>
                  </a:lnTo>
                  <a:lnTo>
                    <a:pt x="20" y="36"/>
                  </a:lnTo>
                  <a:lnTo>
                    <a:pt x="18" y="22"/>
                  </a:lnTo>
                  <a:lnTo>
                    <a:pt x="14" y="8"/>
                  </a:lnTo>
                  <a:lnTo>
                    <a:pt x="10" y="0"/>
                  </a:lnTo>
                  <a:lnTo>
                    <a:pt x="10" y="0"/>
                  </a:lnTo>
                  <a:lnTo>
                    <a:pt x="6" y="8"/>
                  </a:lnTo>
                  <a:lnTo>
                    <a:pt x="2" y="22"/>
                  </a:lnTo>
                  <a:lnTo>
                    <a:pt x="0" y="36"/>
                  </a:lnTo>
                  <a:lnTo>
                    <a:pt x="0" y="52"/>
                  </a:lnTo>
                  <a:lnTo>
                    <a:pt x="0" y="52"/>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16" name="Freeform 126"/>
            <p:cNvSpPr>
              <a:spLocks/>
            </p:cNvSpPr>
            <p:nvPr/>
          </p:nvSpPr>
          <p:spPr bwMode="auto">
            <a:xfrm>
              <a:off x="4591050" y="2806700"/>
              <a:ext cx="603250" cy="603250"/>
            </a:xfrm>
            <a:custGeom>
              <a:avLst/>
              <a:gdLst/>
              <a:ahLst/>
              <a:cxnLst>
                <a:cxn ang="0">
                  <a:pos x="354" y="12"/>
                </a:cxn>
                <a:cxn ang="0">
                  <a:pos x="334" y="24"/>
                </a:cxn>
                <a:cxn ang="0">
                  <a:pos x="296" y="60"/>
                </a:cxn>
                <a:cxn ang="0">
                  <a:pos x="296" y="60"/>
                </a:cxn>
                <a:cxn ang="0">
                  <a:pos x="270" y="84"/>
                </a:cxn>
                <a:cxn ang="0">
                  <a:pos x="212" y="120"/>
                </a:cxn>
                <a:cxn ang="0">
                  <a:pos x="200" y="128"/>
                </a:cxn>
                <a:cxn ang="0">
                  <a:pos x="172" y="156"/>
                </a:cxn>
                <a:cxn ang="0">
                  <a:pos x="146" y="196"/>
                </a:cxn>
                <a:cxn ang="0">
                  <a:pos x="134" y="216"/>
                </a:cxn>
                <a:cxn ang="0">
                  <a:pos x="106" y="248"/>
                </a:cxn>
                <a:cxn ang="0">
                  <a:pos x="66" y="276"/>
                </a:cxn>
                <a:cxn ang="0">
                  <a:pos x="54" y="284"/>
                </a:cxn>
                <a:cxn ang="0">
                  <a:pos x="24" y="314"/>
                </a:cxn>
                <a:cxn ang="0">
                  <a:pos x="6" y="338"/>
                </a:cxn>
                <a:cxn ang="0">
                  <a:pos x="6" y="352"/>
                </a:cxn>
                <a:cxn ang="0">
                  <a:pos x="40" y="374"/>
                </a:cxn>
                <a:cxn ang="0">
                  <a:pos x="48" y="370"/>
                </a:cxn>
                <a:cxn ang="0">
                  <a:pos x="86" y="338"/>
                </a:cxn>
                <a:cxn ang="0">
                  <a:pos x="104" y="314"/>
                </a:cxn>
                <a:cxn ang="0">
                  <a:pos x="118" y="292"/>
                </a:cxn>
                <a:cxn ang="0">
                  <a:pos x="146" y="260"/>
                </a:cxn>
                <a:cxn ang="0">
                  <a:pos x="184" y="234"/>
                </a:cxn>
                <a:cxn ang="0">
                  <a:pos x="204" y="222"/>
                </a:cxn>
                <a:cxn ang="0">
                  <a:pos x="244" y="190"/>
                </a:cxn>
                <a:cxn ang="0">
                  <a:pos x="260" y="168"/>
                </a:cxn>
                <a:cxn ang="0">
                  <a:pos x="276" y="140"/>
                </a:cxn>
                <a:cxn ang="0">
                  <a:pos x="306" y="98"/>
                </a:cxn>
                <a:cxn ang="0">
                  <a:pos x="320" y="84"/>
                </a:cxn>
                <a:cxn ang="0">
                  <a:pos x="356" y="46"/>
                </a:cxn>
                <a:cxn ang="0">
                  <a:pos x="368" y="26"/>
                </a:cxn>
                <a:cxn ang="0">
                  <a:pos x="354" y="12"/>
                </a:cxn>
              </a:cxnLst>
              <a:rect l="0" t="0" r="r" b="b"/>
              <a:pathLst>
                <a:path w="380" h="380">
                  <a:moveTo>
                    <a:pt x="354" y="12"/>
                  </a:moveTo>
                  <a:lnTo>
                    <a:pt x="354" y="12"/>
                  </a:lnTo>
                  <a:lnTo>
                    <a:pt x="348" y="16"/>
                  </a:lnTo>
                  <a:lnTo>
                    <a:pt x="334" y="24"/>
                  </a:lnTo>
                  <a:lnTo>
                    <a:pt x="316" y="38"/>
                  </a:lnTo>
                  <a:lnTo>
                    <a:pt x="296" y="60"/>
                  </a:lnTo>
                  <a:lnTo>
                    <a:pt x="296" y="60"/>
                  </a:lnTo>
                  <a:lnTo>
                    <a:pt x="296" y="60"/>
                  </a:lnTo>
                  <a:lnTo>
                    <a:pt x="282" y="74"/>
                  </a:lnTo>
                  <a:lnTo>
                    <a:pt x="270" y="84"/>
                  </a:lnTo>
                  <a:lnTo>
                    <a:pt x="240" y="104"/>
                  </a:lnTo>
                  <a:lnTo>
                    <a:pt x="212" y="120"/>
                  </a:lnTo>
                  <a:lnTo>
                    <a:pt x="212" y="120"/>
                  </a:lnTo>
                  <a:lnTo>
                    <a:pt x="200" y="128"/>
                  </a:lnTo>
                  <a:lnTo>
                    <a:pt x="190" y="138"/>
                  </a:lnTo>
                  <a:lnTo>
                    <a:pt x="172" y="156"/>
                  </a:lnTo>
                  <a:lnTo>
                    <a:pt x="158" y="176"/>
                  </a:lnTo>
                  <a:lnTo>
                    <a:pt x="146" y="196"/>
                  </a:lnTo>
                  <a:lnTo>
                    <a:pt x="134" y="216"/>
                  </a:lnTo>
                  <a:lnTo>
                    <a:pt x="134" y="216"/>
                  </a:lnTo>
                  <a:lnTo>
                    <a:pt x="120" y="234"/>
                  </a:lnTo>
                  <a:lnTo>
                    <a:pt x="106" y="248"/>
                  </a:lnTo>
                  <a:lnTo>
                    <a:pt x="88" y="262"/>
                  </a:lnTo>
                  <a:lnTo>
                    <a:pt x="66" y="276"/>
                  </a:lnTo>
                  <a:lnTo>
                    <a:pt x="66" y="276"/>
                  </a:lnTo>
                  <a:lnTo>
                    <a:pt x="54" y="284"/>
                  </a:lnTo>
                  <a:lnTo>
                    <a:pt x="44" y="294"/>
                  </a:lnTo>
                  <a:lnTo>
                    <a:pt x="24" y="314"/>
                  </a:lnTo>
                  <a:lnTo>
                    <a:pt x="12" y="330"/>
                  </a:lnTo>
                  <a:lnTo>
                    <a:pt x="6" y="338"/>
                  </a:lnTo>
                  <a:lnTo>
                    <a:pt x="0" y="346"/>
                  </a:lnTo>
                  <a:lnTo>
                    <a:pt x="6" y="352"/>
                  </a:lnTo>
                  <a:lnTo>
                    <a:pt x="34" y="380"/>
                  </a:lnTo>
                  <a:lnTo>
                    <a:pt x="40" y="374"/>
                  </a:lnTo>
                  <a:lnTo>
                    <a:pt x="40" y="374"/>
                  </a:lnTo>
                  <a:lnTo>
                    <a:pt x="48" y="370"/>
                  </a:lnTo>
                  <a:lnTo>
                    <a:pt x="66" y="356"/>
                  </a:lnTo>
                  <a:lnTo>
                    <a:pt x="86" y="338"/>
                  </a:lnTo>
                  <a:lnTo>
                    <a:pt x="96" y="326"/>
                  </a:lnTo>
                  <a:lnTo>
                    <a:pt x="104" y="314"/>
                  </a:lnTo>
                  <a:lnTo>
                    <a:pt x="104" y="314"/>
                  </a:lnTo>
                  <a:lnTo>
                    <a:pt x="118" y="292"/>
                  </a:lnTo>
                  <a:lnTo>
                    <a:pt x="132" y="274"/>
                  </a:lnTo>
                  <a:lnTo>
                    <a:pt x="146" y="260"/>
                  </a:lnTo>
                  <a:lnTo>
                    <a:pt x="164" y="246"/>
                  </a:lnTo>
                  <a:lnTo>
                    <a:pt x="184" y="234"/>
                  </a:lnTo>
                  <a:lnTo>
                    <a:pt x="184" y="234"/>
                  </a:lnTo>
                  <a:lnTo>
                    <a:pt x="204" y="222"/>
                  </a:lnTo>
                  <a:lnTo>
                    <a:pt x="224" y="208"/>
                  </a:lnTo>
                  <a:lnTo>
                    <a:pt x="244" y="190"/>
                  </a:lnTo>
                  <a:lnTo>
                    <a:pt x="252" y="180"/>
                  </a:lnTo>
                  <a:lnTo>
                    <a:pt x="260" y="168"/>
                  </a:lnTo>
                  <a:lnTo>
                    <a:pt x="276" y="140"/>
                  </a:lnTo>
                  <a:lnTo>
                    <a:pt x="276" y="140"/>
                  </a:lnTo>
                  <a:lnTo>
                    <a:pt x="296" y="110"/>
                  </a:lnTo>
                  <a:lnTo>
                    <a:pt x="306" y="98"/>
                  </a:lnTo>
                  <a:lnTo>
                    <a:pt x="320" y="84"/>
                  </a:lnTo>
                  <a:lnTo>
                    <a:pt x="320" y="84"/>
                  </a:lnTo>
                  <a:lnTo>
                    <a:pt x="342" y="64"/>
                  </a:lnTo>
                  <a:lnTo>
                    <a:pt x="356" y="46"/>
                  </a:lnTo>
                  <a:lnTo>
                    <a:pt x="364" y="32"/>
                  </a:lnTo>
                  <a:lnTo>
                    <a:pt x="368" y="26"/>
                  </a:lnTo>
                  <a:lnTo>
                    <a:pt x="380" y="0"/>
                  </a:lnTo>
                  <a:lnTo>
                    <a:pt x="354" y="12"/>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17" name="Freeform 127"/>
            <p:cNvSpPr>
              <a:spLocks/>
            </p:cNvSpPr>
            <p:nvPr/>
          </p:nvSpPr>
          <p:spPr bwMode="auto">
            <a:xfrm>
              <a:off x="4613275" y="2841625"/>
              <a:ext cx="546100" cy="546100"/>
            </a:xfrm>
            <a:custGeom>
              <a:avLst/>
              <a:gdLst/>
              <a:ahLst/>
              <a:cxnLst>
                <a:cxn ang="0">
                  <a:pos x="22" y="344"/>
                </a:cxn>
                <a:cxn ang="0">
                  <a:pos x="22" y="344"/>
                </a:cxn>
                <a:cxn ang="0">
                  <a:pos x="28" y="340"/>
                </a:cxn>
                <a:cxn ang="0">
                  <a:pos x="44" y="328"/>
                </a:cxn>
                <a:cxn ang="0">
                  <a:pos x="64" y="310"/>
                </a:cxn>
                <a:cxn ang="0">
                  <a:pos x="72" y="298"/>
                </a:cxn>
                <a:cxn ang="0">
                  <a:pos x="82" y="288"/>
                </a:cxn>
                <a:cxn ang="0">
                  <a:pos x="82" y="288"/>
                </a:cxn>
                <a:cxn ang="0">
                  <a:pos x="96" y="266"/>
                </a:cxn>
                <a:cxn ang="0">
                  <a:pos x="110" y="246"/>
                </a:cxn>
                <a:cxn ang="0">
                  <a:pos x="126" y="230"/>
                </a:cxn>
                <a:cxn ang="0">
                  <a:pos x="144" y="216"/>
                </a:cxn>
                <a:cxn ang="0">
                  <a:pos x="144" y="216"/>
                </a:cxn>
                <a:cxn ang="0">
                  <a:pos x="166" y="202"/>
                </a:cxn>
                <a:cxn ang="0">
                  <a:pos x="192" y="186"/>
                </a:cxn>
                <a:cxn ang="0">
                  <a:pos x="204" y="178"/>
                </a:cxn>
                <a:cxn ang="0">
                  <a:pos x="216" y="168"/>
                </a:cxn>
                <a:cxn ang="0">
                  <a:pos x="228" y="156"/>
                </a:cxn>
                <a:cxn ang="0">
                  <a:pos x="238" y="142"/>
                </a:cxn>
                <a:cxn ang="0">
                  <a:pos x="238" y="142"/>
                </a:cxn>
                <a:cxn ang="0">
                  <a:pos x="266" y="94"/>
                </a:cxn>
                <a:cxn ang="0">
                  <a:pos x="280" y="74"/>
                </a:cxn>
                <a:cxn ang="0">
                  <a:pos x="300" y="54"/>
                </a:cxn>
                <a:cxn ang="0">
                  <a:pos x="300" y="54"/>
                </a:cxn>
                <a:cxn ang="0">
                  <a:pos x="320" y="34"/>
                </a:cxn>
                <a:cxn ang="0">
                  <a:pos x="334" y="18"/>
                </a:cxn>
                <a:cxn ang="0">
                  <a:pos x="344" y="0"/>
                </a:cxn>
                <a:cxn ang="0">
                  <a:pos x="344" y="0"/>
                </a:cxn>
                <a:cxn ang="0">
                  <a:pos x="344" y="0"/>
                </a:cxn>
                <a:cxn ang="0">
                  <a:pos x="326" y="10"/>
                </a:cxn>
                <a:cxn ang="0">
                  <a:pos x="310" y="24"/>
                </a:cxn>
                <a:cxn ang="0">
                  <a:pos x="290" y="44"/>
                </a:cxn>
                <a:cxn ang="0">
                  <a:pos x="290" y="44"/>
                </a:cxn>
                <a:cxn ang="0">
                  <a:pos x="270" y="64"/>
                </a:cxn>
                <a:cxn ang="0">
                  <a:pos x="250" y="78"/>
                </a:cxn>
                <a:cxn ang="0">
                  <a:pos x="202" y="108"/>
                </a:cxn>
                <a:cxn ang="0">
                  <a:pos x="202" y="108"/>
                </a:cxn>
                <a:cxn ang="0">
                  <a:pos x="188" y="116"/>
                </a:cxn>
                <a:cxn ang="0">
                  <a:pos x="176" y="128"/>
                </a:cxn>
                <a:cxn ang="0">
                  <a:pos x="166" y="140"/>
                </a:cxn>
                <a:cxn ang="0">
                  <a:pos x="158" y="152"/>
                </a:cxn>
                <a:cxn ang="0">
                  <a:pos x="142" y="178"/>
                </a:cxn>
                <a:cxn ang="0">
                  <a:pos x="128" y="200"/>
                </a:cxn>
                <a:cxn ang="0">
                  <a:pos x="128" y="200"/>
                </a:cxn>
                <a:cxn ang="0">
                  <a:pos x="114" y="218"/>
                </a:cxn>
                <a:cxn ang="0">
                  <a:pos x="98" y="234"/>
                </a:cxn>
                <a:cxn ang="0">
                  <a:pos x="78" y="248"/>
                </a:cxn>
                <a:cxn ang="0">
                  <a:pos x="56" y="262"/>
                </a:cxn>
                <a:cxn ang="0">
                  <a:pos x="56" y="262"/>
                </a:cxn>
                <a:cxn ang="0">
                  <a:pos x="46" y="272"/>
                </a:cxn>
                <a:cxn ang="0">
                  <a:pos x="34" y="280"/>
                </a:cxn>
                <a:cxn ang="0">
                  <a:pos x="16" y="300"/>
                </a:cxn>
                <a:cxn ang="0">
                  <a:pos x="4" y="316"/>
                </a:cxn>
                <a:cxn ang="0">
                  <a:pos x="0" y="322"/>
                </a:cxn>
                <a:cxn ang="0">
                  <a:pos x="22" y="344"/>
                </a:cxn>
              </a:cxnLst>
              <a:rect l="0" t="0" r="r" b="b"/>
              <a:pathLst>
                <a:path w="344" h="344">
                  <a:moveTo>
                    <a:pt x="22" y="344"/>
                  </a:moveTo>
                  <a:lnTo>
                    <a:pt x="22" y="344"/>
                  </a:lnTo>
                  <a:lnTo>
                    <a:pt x="28" y="340"/>
                  </a:lnTo>
                  <a:lnTo>
                    <a:pt x="44" y="328"/>
                  </a:lnTo>
                  <a:lnTo>
                    <a:pt x="64" y="310"/>
                  </a:lnTo>
                  <a:lnTo>
                    <a:pt x="72" y="298"/>
                  </a:lnTo>
                  <a:lnTo>
                    <a:pt x="82" y="288"/>
                  </a:lnTo>
                  <a:lnTo>
                    <a:pt x="82" y="288"/>
                  </a:lnTo>
                  <a:lnTo>
                    <a:pt x="96" y="266"/>
                  </a:lnTo>
                  <a:lnTo>
                    <a:pt x="110" y="246"/>
                  </a:lnTo>
                  <a:lnTo>
                    <a:pt x="126" y="230"/>
                  </a:lnTo>
                  <a:lnTo>
                    <a:pt x="144" y="216"/>
                  </a:lnTo>
                  <a:lnTo>
                    <a:pt x="144" y="216"/>
                  </a:lnTo>
                  <a:lnTo>
                    <a:pt x="166" y="202"/>
                  </a:lnTo>
                  <a:lnTo>
                    <a:pt x="192" y="186"/>
                  </a:lnTo>
                  <a:lnTo>
                    <a:pt x="204" y="178"/>
                  </a:lnTo>
                  <a:lnTo>
                    <a:pt x="216" y="168"/>
                  </a:lnTo>
                  <a:lnTo>
                    <a:pt x="228" y="156"/>
                  </a:lnTo>
                  <a:lnTo>
                    <a:pt x="238" y="142"/>
                  </a:lnTo>
                  <a:lnTo>
                    <a:pt x="238" y="142"/>
                  </a:lnTo>
                  <a:lnTo>
                    <a:pt x="266" y="94"/>
                  </a:lnTo>
                  <a:lnTo>
                    <a:pt x="280" y="74"/>
                  </a:lnTo>
                  <a:lnTo>
                    <a:pt x="300" y="54"/>
                  </a:lnTo>
                  <a:lnTo>
                    <a:pt x="300" y="54"/>
                  </a:lnTo>
                  <a:lnTo>
                    <a:pt x="320" y="34"/>
                  </a:lnTo>
                  <a:lnTo>
                    <a:pt x="334" y="18"/>
                  </a:lnTo>
                  <a:lnTo>
                    <a:pt x="344" y="0"/>
                  </a:lnTo>
                  <a:lnTo>
                    <a:pt x="344" y="0"/>
                  </a:lnTo>
                  <a:lnTo>
                    <a:pt x="344" y="0"/>
                  </a:lnTo>
                  <a:lnTo>
                    <a:pt x="326" y="10"/>
                  </a:lnTo>
                  <a:lnTo>
                    <a:pt x="310" y="24"/>
                  </a:lnTo>
                  <a:lnTo>
                    <a:pt x="290" y="44"/>
                  </a:lnTo>
                  <a:lnTo>
                    <a:pt x="290" y="44"/>
                  </a:lnTo>
                  <a:lnTo>
                    <a:pt x="270" y="64"/>
                  </a:lnTo>
                  <a:lnTo>
                    <a:pt x="250" y="78"/>
                  </a:lnTo>
                  <a:lnTo>
                    <a:pt x="202" y="108"/>
                  </a:lnTo>
                  <a:lnTo>
                    <a:pt x="202" y="108"/>
                  </a:lnTo>
                  <a:lnTo>
                    <a:pt x="188" y="116"/>
                  </a:lnTo>
                  <a:lnTo>
                    <a:pt x="176" y="128"/>
                  </a:lnTo>
                  <a:lnTo>
                    <a:pt x="166" y="140"/>
                  </a:lnTo>
                  <a:lnTo>
                    <a:pt x="158" y="152"/>
                  </a:lnTo>
                  <a:lnTo>
                    <a:pt x="142" y="178"/>
                  </a:lnTo>
                  <a:lnTo>
                    <a:pt x="128" y="200"/>
                  </a:lnTo>
                  <a:lnTo>
                    <a:pt x="128" y="200"/>
                  </a:lnTo>
                  <a:lnTo>
                    <a:pt x="114" y="218"/>
                  </a:lnTo>
                  <a:lnTo>
                    <a:pt x="98" y="234"/>
                  </a:lnTo>
                  <a:lnTo>
                    <a:pt x="78" y="248"/>
                  </a:lnTo>
                  <a:lnTo>
                    <a:pt x="56" y="262"/>
                  </a:lnTo>
                  <a:lnTo>
                    <a:pt x="56" y="262"/>
                  </a:lnTo>
                  <a:lnTo>
                    <a:pt x="46" y="272"/>
                  </a:lnTo>
                  <a:lnTo>
                    <a:pt x="34" y="280"/>
                  </a:lnTo>
                  <a:lnTo>
                    <a:pt x="16" y="300"/>
                  </a:lnTo>
                  <a:lnTo>
                    <a:pt x="4" y="316"/>
                  </a:lnTo>
                  <a:lnTo>
                    <a:pt x="0" y="322"/>
                  </a:lnTo>
                  <a:lnTo>
                    <a:pt x="22" y="344"/>
                  </a:lnTo>
                  <a:close/>
                </a:path>
              </a:pathLst>
            </a:custGeom>
            <a:solidFill>
              <a:srgbClr val="FF7F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18" name="Freeform 128"/>
            <p:cNvSpPr>
              <a:spLocks/>
            </p:cNvSpPr>
            <p:nvPr/>
          </p:nvSpPr>
          <p:spPr bwMode="auto">
            <a:xfrm>
              <a:off x="4867275" y="3013075"/>
              <a:ext cx="120650" cy="120650"/>
            </a:xfrm>
            <a:custGeom>
              <a:avLst/>
              <a:gdLst/>
              <a:ahLst/>
              <a:cxnLst>
                <a:cxn ang="0">
                  <a:pos x="30" y="30"/>
                </a:cxn>
                <a:cxn ang="0">
                  <a:pos x="30" y="30"/>
                </a:cxn>
                <a:cxn ang="0">
                  <a:pos x="20" y="42"/>
                </a:cxn>
                <a:cxn ang="0">
                  <a:pos x="10" y="54"/>
                </a:cxn>
                <a:cxn ang="0">
                  <a:pos x="4" y="66"/>
                </a:cxn>
                <a:cxn ang="0">
                  <a:pos x="0" y="76"/>
                </a:cxn>
                <a:cxn ang="0">
                  <a:pos x="0" y="76"/>
                </a:cxn>
                <a:cxn ang="0">
                  <a:pos x="10" y="72"/>
                </a:cxn>
                <a:cxn ang="0">
                  <a:pos x="22" y="66"/>
                </a:cxn>
                <a:cxn ang="0">
                  <a:pos x="34" y="56"/>
                </a:cxn>
                <a:cxn ang="0">
                  <a:pos x="46" y="46"/>
                </a:cxn>
                <a:cxn ang="0">
                  <a:pos x="46" y="46"/>
                </a:cxn>
                <a:cxn ang="0">
                  <a:pos x="58" y="34"/>
                </a:cxn>
                <a:cxn ang="0">
                  <a:pos x="66" y="22"/>
                </a:cxn>
                <a:cxn ang="0">
                  <a:pos x="72" y="10"/>
                </a:cxn>
                <a:cxn ang="0">
                  <a:pos x="76" y="0"/>
                </a:cxn>
                <a:cxn ang="0">
                  <a:pos x="76" y="0"/>
                </a:cxn>
                <a:cxn ang="0">
                  <a:pos x="66" y="4"/>
                </a:cxn>
                <a:cxn ang="0">
                  <a:pos x="54" y="10"/>
                </a:cxn>
                <a:cxn ang="0">
                  <a:pos x="42" y="18"/>
                </a:cxn>
                <a:cxn ang="0">
                  <a:pos x="30" y="30"/>
                </a:cxn>
                <a:cxn ang="0">
                  <a:pos x="30" y="30"/>
                </a:cxn>
              </a:cxnLst>
              <a:rect l="0" t="0" r="r" b="b"/>
              <a:pathLst>
                <a:path w="76" h="76">
                  <a:moveTo>
                    <a:pt x="30" y="30"/>
                  </a:moveTo>
                  <a:lnTo>
                    <a:pt x="30" y="30"/>
                  </a:lnTo>
                  <a:lnTo>
                    <a:pt x="20" y="42"/>
                  </a:lnTo>
                  <a:lnTo>
                    <a:pt x="10" y="54"/>
                  </a:lnTo>
                  <a:lnTo>
                    <a:pt x="4" y="66"/>
                  </a:lnTo>
                  <a:lnTo>
                    <a:pt x="0" y="76"/>
                  </a:lnTo>
                  <a:lnTo>
                    <a:pt x="0" y="76"/>
                  </a:lnTo>
                  <a:lnTo>
                    <a:pt x="10" y="72"/>
                  </a:lnTo>
                  <a:lnTo>
                    <a:pt x="22" y="66"/>
                  </a:lnTo>
                  <a:lnTo>
                    <a:pt x="34" y="56"/>
                  </a:lnTo>
                  <a:lnTo>
                    <a:pt x="46" y="46"/>
                  </a:lnTo>
                  <a:lnTo>
                    <a:pt x="46" y="46"/>
                  </a:lnTo>
                  <a:lnTo>
                    <a:pt x="58" y="34"/>
                  </a:lnTo>
                  <a:lnTo>
                    <a:pt x="66" y="22"/>
                  </a:lnTo>
                  <a:lnTo>
                    <a:pt x="72" y="10"/>
                  </a:lnTo>
                  <a:lnTo>
                    <a:pt x="76" y="0"/>
                  </a:lnTo>
                  <a:lnTo>
                    <a:pt x="76" y="0"/>
                  </a:lnTo>
                  <a:lnTo>
                    <a:pt x="66" y="4"/>
                  </a:lnTo>
                  <a:lnTo>
                    <a:pt x="54" y="10"/>
                  </a:lnTo>
                  <a:lnTo>
                    <a:pt x="42" y="18"/>
                  </a:lnTo>
                  <a:lnTo>
                    <a:pt x="30" y="30"/>
                  </a:lnTo>
                  <a:lnTo>
                    <a:pt x="30" y="30"/>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19" name="Freeform 129"/>
            <p:cNvSpPr>
              <a:spLocks/>
            </p:cNvSpPr>
            <p:nvPr/>
          </p:nvSpPr>
          <p:spPr bwMode="auto">
            <a:xfrm>
              <a:off x="4635500" y="3368675"/>
              <a:ext cx="815975" cy="120650"/>
            </a:xfrm>
            <a:custGeom>
              <a:avLst/>
              <a:gdLst/>
              <a:ahLst/>
              <a:cxnLst>
                <a:cxn ang="0">
                  <a:pos x="488" y="28"/>
                </a:cxn>
                <a:cxn ang="0">
                  <a:pos x="466" y="24"/>
                </a:cxn>
                <a:cxn ang="0">
                  <a:pos x="412" y="20"/>
                </a:cxn>
                <a:cxn ang="0">
                  <a:pos x="412" y="20"/>
                </a:cxn>
                <a:cxn ang="0">
                  <a:pos x="376" y="20"/>
                </a:cxn>
                <a:cxn ang="0">
                  <a:pos x="310" y="4"/>
                </a:cxn>
                <a:cxn ang="0">
                  <a:pos x="296" y="2"/>
                </a:cxn>
                <a:cxn ang="0">
                  <a:pos x="256" y="2"/>
                </a:cxn>
                <a:cxn ang="0">
                  <a:pos x="210" y="12"/>
                </a:cxn>
                <a:cxn ang="0">
                  <a:pos x="186" y="18"/>
                </a:cxn>
                <a:cxn ang="0">
                  <a:pos x="146" y="20"/>
                </a:cxn>
                <a:cxn ang="0">
                  <a:pos x="98" y="10"/>
                </a:cxn>
                <a:cxn ang="0">
                  <a:pos x="82" y="8"/>
                </a:cxn>
                <a:cxn ang="0">
                  <a:pos x="42" y="8"/>
                </a:cxn>
                <a:cxn ang="0">
                  <a:pos x="10" y="12"/>
                </a:cxn>
                <a:cxn ang="0">
                  <a:pos x="0" y="22"/>
                </a:cxn>
                <a:cxn ang="0">
                  <a:pos x="10" y="64"/>
                </a:cxn>
                <a:cxn ang="0">
                  <a:pos x="18" y="64"/>
                </a:cxn>
                <a:cxn ang="0">
                  <a:pos x="68" y="68"/>
                </a:cxn>
                <a:cxn ang="0">
                  <a:pos x="98" y="66"/>
                </a:cxn>
                <a:cxn ang="0">
                  <a:pos x="122" y="60"/>
                </a:cxn>
                <a:cxn ang="0">
                  <a:pos x="166" y="56"/>
                </a:cxn>
                <a:cxn ang="0">
                  <a:pos x="210" y="64"/>
                </a:cxn>
                <a:cxn ang="0">
                  <a:pos x="232" y="70"/>
                </a:cxn>
                <a:cxn ang="0">
                  <a:pos x="282" y="76"/>
                </a:cxn>
                <a:cxn ang="0">
                  <a:pos x="310" y="72"/>
                </a:cxn>
                <a:cxn ang="0">
                  <a:pos x="342" y="64"/>
                </a:cxn>
                <a:cxn ang="0">
                  <a:pos x="394" y="54"/>
                </a:cxn>
                <a:cxn ang="0">
                  <a:pos x="412" y="56"/>
                </a:cxn>
                <a:cxn ang="0">
                  <a:pos x="466" y="52"/>
                </a:cxn>
                <a:cxn ang="0">
                  <a:pos x="488" y="48"/>
                </a:cxn>
                <a:cxn ang="0">
                  <a:pos x="488" y="28"/>
                </a:cxn>
              </a:cxnLst>
              <a:rect l="0" t="0" r="r" b="b"/>
              <a:pathLst>
                <a:path w="514" h="76">
                  <a:moveTo>
                    <a:pt x="488" y="28"/>
                  </a:moveTo>
                  <a:lnTo>
                    <a:pt x="488" y="28"/>
                  </a:lnTo>
                  <a:lnTo>
                    <a:pt x="480" y="26"/>
                  </a:lnTo>
                  <a:lnTo>
                    <a:pt x="466" y="24"/>
                  </a:lnTo>
                  <a:lnTo>
                    <a:pt x="442" y="20"/>
                  </a:lnTo>
                  <a:lnTo>
                    <a:pt x="412" y="20"/>
                  </a:lnTo>
                  <a:lnTo>
                    <a:pt x="412" y="20"/>
                  </a:lnTo>
                  <a:lnTo>
                    <a:pt x="412" y="20"/>
                  </a:lnTo>
                  <a:lnTo>
                    <a:pt x="394" y="22"/>
                  </a:lnTo>
                  <a:lnTo>
                    <a:pt x="376" y="20"/>
                  </a:lnTo>
                  <a:lnTo>
                    <a:pt x="342" y="12"/>
                  </a:lnTo>
                  <a:lnTo>
                    <a:pt x="310" y="4"/>
                  </a:lnTo>
                  <a:lnTo>
                    <a:pt x="310" y="4"/>
                  </a:lnTo>
                  <a:lnTo>
                    <a:pt x="296" y="2"/>
                  </a:lnTo>
                  <a:lnTo>
                    <a:pt x="282" y="0"/>
                  </a:lnTo>
                  <a:lnTo>
                    <a:pt x="256" y="2"/>
                  </a:lnTo>
                  <a:lnTo>
                    <a:pt x="232" y="6"/>
                  </a:lnTo>
                  <a:lnTo>
                    <a:pt x="210" y="12"/>
                  </a:lnTo>
                  <a:lnTo>
                    <a:pt x="186" y="18"/>
                  </a:lnTo>
                  <a:lnTo>
                    <a:pt x="186" y="18"/>
                  </a:lnTo>
                  <a:lnTo>
                    <a:pt x="166" y="20"/>
                  </a:lnTo>
                  <a:lnTo>
                    <a:pt x="146" y="20"/>
                  </a:lnTo>
                  <a:lnTo>
                    <a:pt x="122" y="16"/>
                  </a:lnTo>
                  <a:lnTo>
                    <a:pt x="98" y="10"/>
                  </a:lnTo>
                  <a:lnTo>
                    <a:pt x="98" y="10"/>
                  </a:lnTo>
                  <a:lnTo>
                    <a:pt x="82" y="8"/>
                  </a:lnTo>
                  <a:lnTo>
                    <a:pt x="68" y="8"/>
                  </a:lnTo>
                  <a:lnTo>
                    <a:pt x="42" y="8"/>
                  </a:lnTo>
                  <a:lnTo>
                    <a:pt x="20" y="10"/>
                  </a:lnTo>
                  <a:lnTo>
                    <a:pt x="10" y="12"/>
                  </a:lnTo>
                  <a:lnTo>
                    <a:pt x="0" y="14"/>
                  </a:lnTo>
                  <a:lnTo>
                    <a:pt x="0" y="22"/>
                  </a:lnTo>
                  <a:lnTo>
                    <a:pt x="0" y="62"/>
                  </a:lnTo>
                  <a:lnTo>
                    <a:pt x="10" y="64"/>
                  </a:lnTo>
                  <a:lnTo>
                    <a:pt x="10" y="64"/>
                  </a:lnTo>
                  <a:lnTo>
                    <a:pt x="18" y="64"/>
                  </a:lnTo>
                  <a:lnTo>
                    <a:pt x="40" y="68"/>
                  </a:lnTo>
                  <a:lnTo>
                    <a:pt x="68" y="68"/>
                  </a:lnTo>
                  <a:lnTo>
                    <a:pt x="82" y="68"/>
                  </a:lnTo>
                  <a:lnTo>
                    <a:pt x="98" y="66"/>
                  </a:lnTo>
                  <a:lnTo>
                    <a:pt x="98" y="66"/>
                  </a:lnTo>
                  <a:lnTo>
                    <a:pt x="122" y="60"/>
                  </a:lnTo>
                  <a:lnTo>
                    <a:pt x="146" y="56"/>
                  </a:lnTo>
                  <a:lnTo>
                    <a:pt x="166" y="56"/>
                  </a:lnTo>
                  <a:lnTo>
                    <a:pt x="186" y="58"/>
                  </a:lnTo>
                  <a:lnTo>
                    <a:pt x="210" y="64"/>
                  </a:lnTo>
                  <a:lnTo>
                    <a:pt x="210" y="64"/>
                  </a:lnTo>
                  <a:lnTo>
                    <a:pt x="232" y="70"/>
                  </a:lnTo>
                  <a:lnTo>
                    <a:pt x="256" y="74"/>
                  </a:lnTo>
                  <a:lnTo>
                    <a:pt x="282" y="76"/>
                  </a:lnTo>
                  <a:lnTo>
                    <a:pt x="296" y="74"/>
                  </a:lnTo>
                  <a:lnTo>
                    <a:pt x="310" y="72"/>
                  </a:lnTo>
                  <a:lnTo>
                    <a:pt x="342" y="64"/>
                  </a:lnTo>
                  <a:lnTo>
                    <a:pt x="342" y="64"/>
                  </a:lnTo>
                  <a:lnTo>
                    <a:pt x="376" y="56"/>
                  </a:lnTo>
                  <a:lnTo>
                    <a:pt x="394" y="54"/>
                  </a:lnTo>
                  <a:lnTo>
                    <a:pt x="412" y="56"/>
                  </a:lnTo>
                  <a:lnTo>
                    <a:pt x="412" y="56"/>
                  </a:lnTo>
                  <a:lnTo>
                    <a:pt x="442" y="56"/>
                  </a:lnTo>
                  <a:lnTo>
                    <a:pt x="466" y="52"/>
                  </a:lnTo>
                  <a:lnTo>
                    <a:pt x="480" y="50"/>
                  </a:lnTo>
                  <a:lnTo>
                    <a:pt x="488" y="48"/>
                  </a:lnTo>
                  <a:lnTo>
                    <a:pt x="514" y="38"/>
                  </a:lnTo>
                  <a:lnTo>
                    <a:pt x="488" y="28"/>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20" name="Freeform 130"/>
            <p:cNvSpPr>
              <a:spLocks/>
            </p:cNvSpPr>
            <p:nvPr/>
          </p:nvSpPr>
          <p:spPr bwMode="auto">
            <a:xfrm>
              <a:off x="4654550" y="3384550"/>
              <a:ext cx="746125" cy="88900"/>
            </a:xfrm>
            <a:custGeom>
              <a:avLst/>
              <a:gdLst/>
              <a:ahLst/>
              <a:cxnLst>
                <a:cxn ang="0">
                  <a:pos x="0" y="44"/>
                </a:cxn>
                <a:cxn ang="0">
                  <a:pos x="0" y="44"/>
                </a:cxn>
                <a:cxn ang="0">
                  <a:pos x="8" y="44"/>
                </a:cxn>
                <a:cxn ang="0">
                  <a:pos x="28" y="48"/>
                </a:cxn>
                <a:cxn ang="0">
                  <a:pos x="54" y="48"/>
                </a:cxn>
                <a:cxn ang="0">
                  <a:pos x="68" y="48"/>
                </a:cxn>
                <a:cxn ang="0">
                  <a:pos x="82" y="46"/>
                </a:cxn>
                <a:cxn ang="0">
                  <a:pos x="82" y="46"/>
                </a:cxn>
                <a:cxn ang="0">
                  <a:pos x="108" y="40"/>
                </a:cxn>
                <a:cxn ang="0">
                  <a:pos x="132" y="36"/>
                </a:cxn>
                <a:cxn ang="0">
                  <a:pos x="154" y="36"/>
                </a:cxn>
                <a:cxn ang="0">
                  <a:pos x="178" y="38"/>
                </a:cxn>
                <a:cxn ang="0">
                  <a:pos x="178" y="38"/>
                </a:cxn>
                <a:cxn ang="0">
                  <a:pos x="202" y="46"/>
                </a:cxn>
                <a:cxn ang="0">
                  <a:pos x="232" y="52"/>
                </a:cxn>
                <a:cxn ang="0">
                  <a:pos x="246" y="54"/>
                </a:cxn>
                <a:cxn ang="0">
                  <a:pos x="262" y="56"/>
                </a:cxn>
                <a:cxn ang="0">
                  <a:pos x="278" y="56"/>
                </a:cxn>
                <a:cxn ang="0">
                  <a:pos x="296" y="52"/>
                </a:cxn>
                <a:cxn ang="0">
                  <a:pos x="296" y="52"/>
                </a:cxn>
                <a:cxn ang="0">
                  <a:pos x="350" y="38"/>
                </a:cxn>
                <a:cxn ang="0">
                  <a:pos x="374" y="36"/>
                </a:cxn>
                <a:cxn ang="0">
                  <a:pos x="402" y="36"/>
                </a:cxn>
                <a:cxn ang="0">
                  <a:pos x="402" y="36"/>
                </a:cxn>
                <a:cxn ang="0">
                  <a:pos x="430" y="36"/>
                </a:cxn>
                <a:cxn ang="0">
                  <a:pos x="452" y="32"/>
                </a:cxn>
                <a:cxn ang="0">
                  <a:pos x="470" y="28"/>
                </a:cxn>
                <a:cxn ang="0">
                  <a:pos x="470" y="28"/>
                </a:cxn>
                <a:cxn ang="0">
                  <a:pos x="470" y="28"/>
                </a:cxn>
                <a:cxn ang="0">
                  <a:pos x="452" y="24"/>
                </a:cxn>
                <a:cxn ang="0">
                  <a:pos x="430" y="20"/>
                </a:cxn>
                <a:cxn ang="0">
                  <a:pos x="402" y="20"/>
                </a:cxn>
                <a:cxn ang="0">
                  <a:pos x="402" y="20"/>
                </a:cxn>
                <a:cxn ang="0">
                  <a:pos x="374" y="20"/>
                </a:cxn>
                <a:cxn ang="0">
                  <a:pos x="350" y="18"/>
                </a:cxn>
                <a:cxn ang="0">
                  <a:pos x="296" y="4"/>
                </a:cxn>
                <a:cxn ang="0">
                  <a:pos x="296" y="4"/>
                </a:cxn>
                <a:cxn ang="0">
                  <a:pos x="278" y="0"/>
                </a:cxn>
                <a:cxn ang="0">
                  <a:pos x="262" y="0"/>
                </a:cxn>
                <a:cxn ang="0">
                  <a:pos x="246" y="2"/>
                </a:cxn>
                <a:cxn ang="0">
                  <a:pos x="232" y="4"/>
                </a:cxn>
                <a:cxn ang="0">
                  <a:pos x="202" y="10"/>
                </a:cxn>
                <a:cxn ang="0">
                  <a:pos x="178" y="18"/>
                </a:cxn>
                <a:cxn ang="0">
                  <a:pos x="178" y="18"/>
                </a:cxn>
                <a:cxn ang="0">
                  <a:pos x="154" y="20"/>
                </a:cxn>
                <a:cxn ang="0">
                  <a:pos x="132" y="20"/>
                </a:cxn>
                <a:cxn ang="0">
                  <a:pos x="108" y="16"/>
                </a:cxn>
                <a:cxn ang="0">
                  <a:pos x="82" y="10"/>
                </a:cxn>
                <a:cxn ang="0">
                  <a:pos x="82" y="10"/>
                </a:cxn>
                <a:cxn ang="0">
                  <a:pos x="68" y="8"/>
                </a:cxn>
                <a:cxn ang="0">
                  <a:pos x="54" y="8"/>
                </a:cxn>
                <a:cxn ang="0">
                  <a:pos x="28" y="8"/>
                </a:cxn>
                <a:cxn ang="0">
                  <a:pos x="8" y="12"/>
                </a:cxn>
                <a:cxn ang="0">
                  <a:pos x="0" y="12"/>
                </a:cxn>
                <a:cxn ang="0">
                  <a:pos x="0" y="44"/>
                </a:cxn>
              </a:cxnLst>
              <a:rect l="0" t="0" r="r" b="b"/>
              <a:pathLst>
                <a:path w="470" h="56">
                  <a:moveTo>
                    <a:pt x="0" y="44"/>
                  </a:moveTo>
                  <a:lnTo>
                    <a:pt x="0" y="44"/>
                  </a:lnTo>
                  <a:lnTo>
                    <a:pt x="8" y="44"/>
                  </a:lnTo>
                  <a:lnTo>
                    <a:pt x="28" y="48"/>
                  </a:lnTo>
                  <a:lnTo>
                    <a:pt x="54" y="48"/>
                  </a:lnTo>
                  <a:lnTo>
                    <a:pt x="68" y="48"/>
                  </a:lnTo>
                  <a:lnTo>
                    <a:pt x="82" y="46"/>
                  </a:lnTo>
                  <a:lnTo>
                    <a:pt x="82" y="46"/>
                  </a:lnTo>
                  <a:lnTo>
                    <a:pt x="108" y="40"/>
                  </a:lnTo>
                  <a:lnTo>
                    <a:pt x="132" y="36"/>
                  </a:lnTo>
                  <a:lnTo>
                    <a:pt x="154" y="36"/>
                  </a:lnTo>
                  <a:lnTo>
                    <a:pt x="178" y="38"/>
                  </a:lnTo>
                  <a:lnTo>
                    <a:pt x="178" y="38"/>
                  </a:lnTo>
                  <a:lnTo>
                    <a:pt x="202" y="46"/>
                  </a:lnTo>
                  <a:lnTo>
                    <a:pt x="232" y="52"/>
                  </a:lnTo>
                  <a:lnTo>
                    <a:pt x="246" y="54"/>
                  </a:lnTo>
                  <a:lnTo>
                    <a:pt x="262" y="56"/>
                  </a:lnTo>
                  <a:lnTo>
                    <a:pt x="278" y="56"/>
                  </a:lnTo>
                  <a:lnTo>
                    <a:pt x="296" y="52"/>
                  </a:lnTo>
                  <a:lnTo>
                    <a:pt x="296" y="52"/>
                  </a:lnTo>
                  <a:lnTo>
                    <a:pt x="350" y="38"/>
                  </a:lnTo>
                  <a:lnTo>
                    <a:pt x="374" y="36"/>
                  </a:lnTo>
                  <a:lnTo>
                    <a:pt x="402" y="36"/>
                  </a:lnTo>
                  <a:lnTo>
                    <a:pt x="402" y="36"/>
                  </a:lnTo>
                  <a:lnTo>
                    <a:pt x="430" y="36"/>
                  </a:lnTo>
                  <a:lnTo>
                    <a:pt x="452" y="32"/>
                  </a:lnTo>
                  <a:lnTo>
                    <a:pt x="470" y="28"/>
                  </a:lnTo>
                  <a:lnTo>
                    <a:pt x="470" y="28"/>
                  </a:lnTo>
                  <a:lnTo>
                    <a:pt x="470" y="28"/>
                  </a:lnTo>
                  <a:lnTo>
                    <a:pt x="452" y="24"/>
                  </a:lnTo>
                  <a:lnTo>
                    <a:pt x="430" y="20"/>
                  </a:lnTo>
                  <a:lnTo>
                    <a:pt x="402" y="20"/>
                  </a:lnTo>
                  <a:lnTo>
                    <a:pt x="402" y="20"/>
                  </a:lnTo>
                  <a:lnTo>
                    <a:pt x="374" y="20"/>
                  </a:lnTo>
                  <a:lnTo>
                    <a:pt x="350" y="18"/>
                  </a:lnTo>
                  <a:lnTo>
                    <a:pt x="296" y="4"/>
                  </a:lnTo>
                  <a:lnTo>
                    <a:pt x="296" y="4"/>
                  </a:lnTo>
                  <a:lnTo>
                    <a:pt x="278" y="0"/>
                  </a:lnTo>
                  <a:lnTo>
                    <a:pt x="262" y="0"/>
                  </a:lnTo>
                  <a:lnTo>
                    <a:pt x="246" y="2"/>
                  </a:lnTo>
                  <a:lnTo>
                    <a:pt x="232" y="4"/>
                  </a:lnTo>
                  <a:lnTo>
                    <a:pt x="202" y="10"/>
                  </a:lnTo>
                  <a:lnTo>
                    <a:pt x="178" y="18"/>
                  </a:lnTo>
                  <a:lnTo>
                    <a:pt x="178" y="18"/>
                  </a:lnTo>
                  <a:lnTo>
                    <a:pt x="154" y="20"/>
                  </a:lnTo>
                  <a:lnTo>
                    <a:pt x="132" y="20"/>
                  </a:lnTo>
                  <a:lnTo>
                    <a:pt x="108" y="16"/>
                  </a:lnTo>
                  <a:lnTo>
                    <a:pt x="82" y="10"/>
                  </a:lnTo>
                  <a:lnTo>
                    <a:pt x="82" y="10"/>
                  </a:lnTo>
                  <a:lnTo>
                    <a:pt x="68" y="8"/>
                  </a:lnTo>
                  <a:lnTo>
                    <a:pt x="54" y="8"/>
                  </a:lnTo>
                  <a:lnTo>
                    <a:pt x="28" y="8"/>
                  </a:lnTo>
                  <a:lnTo>
                    <a:pt x="8" y="12"/>
                  </a:lnTo>
                  <a:lnTo>
                    <a:pt x="0" y="12"/>
                  </a:lnTo>
                  <a:lnTo>
                    <a:pt x="0" y="44"/>
                  </a:lnTo>
                  <a:close/>
                </a:path>
              </a:pathLst>
            </a:custGeom>
            <a:solidFill>
              <a:srgbClr val="FF7F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21" name="Freeform 131"/>
            <p:cNvSpPr>
              <a:spLocks/>
            </p:cNvSpPr>
            <p:nvPr/>
          </p:nvSpPr>
          <p:spPr bwMode="auto">
            <a:xfrm>
              <a:off x="4991100" y="3413125"/>
              <a:ext cx="168275" cy="31750"/>
            </a:xfrm>
            <a:custGeom>
              <a:avLst/>
              <a:gdLst/>
              <a:ahLst/>
              <a:cxnLst>
                <a:cxn ang="0">
                  <a:pos x="54" y="0"/>
                </a:cxn>
                <a:cxn ang="0">
                  <a:pos x="54" y="0"/>
                </a:cxn>
                <a:cxn ang="0">
                  <a:pos x="36" y="0"/>
                </a:cxn>
                <a:cxn ang="0">
                  <a:pos x="22" y="2"/>
                </a:cxn>
                <a:cxn ang="0">
                  <a:pos x="10" y="6"/>
                </a:cxn>
                <a:cxn ang="0">
                  <a:pos x="0" y="10"/>
                </a:cxn>
                <a:cxn ang="0">
                  <a:pos x="0" y="10"/>
                </a:cxn>
                <a:cxn ang="0">
                  <a:pos x="10" y="14"/>
                </a:cxn>
                <a:cxn ang="0">
                  <a:pos x="22" y="18"/>
                </a:cxn>
                <a:cxn ang="0">
                  <a:pos x="36" y="20"/>
                </a:cxn>
                <a:cxn ang="0">
                  <a:pos x="54" y="20"/>
                </a:cxn>
                <a:cxn ang="0">
                  <a:pos x="54" y="20"/>
                </a:cxn>
                <a:cxn ang="0">
                  <a:pos x="70" y="20"/>
                </a:cxn>
                <a:cxn ang="0">
                  <a:pos x="84" y="18"/>
                </a:cxn>
                <a:cxn ang="0">
                  <a:pos x="98" y="14"/>
                </a:cxn>
                <a:cxn ang="0">
                  <a:pos x="106" y="10"/>
                </a:cxn>
                <a:cxn ang="0">
                  <a:pos x="106" y="10"/>
                </a:cxn>
                <a:cxn ang="0">
                  <a:pos x="98" y="6"/>
                </a:cxn>
                <a:cxn ang="0">
                  <a:pos x="84" y="2"/>
                </a:cxn>
                <a:cxn ang="0">
                  <a:pos x="70" y="0"/>
                </a:cxn>
                <a:cxn ang="0">
                  <a:pos x="54" y="0"/>
                </a:cxn>
                <a:cxn ang="0">
                  <a:pos x="54" y="0"/>
                </a:cxn>
              </a:cxnLst>
              <a:rect l="0" t="0" r="r" b="b"/>
              <a:pathLst>
                <a:path w="106" h="20">
                  <a:moveTo>
                    <a:pt x="54" y="0"/>
                  </a:moveTo>
                  <a:lnTo>
                    <a:pt x="54" y="0"/>
                  </a:lnTo>
                  <a:lnTo>
                    <a:pt x="36" y="0"/>
                  </a:lnTo>
                  <a:lnTo>
                    <a:pt x="22" y="2"/>
                  </a:lnTo>
                  <a:lnTo>
                    <a:pt x="10" y="6"/>
                  </a:lnTo>
                  <a:lnTo>
                    <a:pt x="0" y="10"/>
                  </a:lnTo>
                  <a:lnTo>
                    <a:pt x="0" y="10"/>
                  </a:lnTo>
                  <a:lnTo>
                    <a:pt x="10" y="14"/>
                  </a:lnTo>
                  <a:lnTo>
                    <a:pt x="22" y="18"/>
                  </a:lnTo>
                  <a:lnTo>
                    <a:pt x="36" y="20"/>
                  </a:lnTo>
                  <a:lnTo>
                    <a:pt x="54" y="20"/>
                  </a:lnTo>
                  <a:lnTo>
                    <a:pt x="54" y="20"/>
                  </a:lnTo>
                  <a:lnTo>
                    <a:pt x="70" y="20"/>
                  </a:lnTo>
                  <a:lnTo>
                    <a:pt x="84" y="18"/>
                  </a:lnTo>
                  <a:lnTo>
                    <a:pt x="98" y="14"/>
                  </a:lnTo>
                  <a:lnTo>
                    <a:pt x="106" y="10"/>
                  </a:lnTo>
                  <a:lnTo>
                    <a:pt x="106" y="10"/>
                  </a:lnTo>
                  <a:lnTo>
                    <a:pt x="98" y="6"/>
                  </a:lnTo>
                  <a:lnTo>
                    <a:pt x="84" y="2"/>
                  </a:lnTo>
                  <a:lnTo>
                    <a:pt x="70" y="0"/>
                  </a:lnTo>
                  <a:lnTo>
                    <a:pt x="54" y="0"/>
                  </a:lnTo>
                  <a:lnTo>
                    <a:pt x="54" y="0"/>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22" name="Freeform 132"/>
            <p:cNvSpPr>
              <a:spLocks/>
            </p:cNvSpPr>
            <p:nvPr/>
          </p:nvSpPr>
          <p:spPr bwMode="auto">
            <a:xfrm>
              <a:off x="4591050" y="3448050"/>
              <a:ext cx="603250" cy="603250"/>
            </a:xfrm>
            <a:custGeom>
              <a:avLst/>
              <a:gdLst/>
              <a:ahLst/>
              <a:cxnLst>
                <a:cxn ang="0">
                  <a:pos x="368" y="354"/>
                </a:cxn>
                <a:cxn ang="0">
                  <a:pos x="356" y="334"/>
                </a:cxn>
                <a:cxn ang="0">
                  <a:pos x="320" y="296"/>
                </a:cxn>
                <a:cxn ang="0">
                  <a:pos x="320" y="296"/>
                </a:cxn>
                <a:cxn ang="0">
                  <a:pos x="296" y="270"/>
                </a:cxn>
                <a:cxn ang="0">
                  <a:pos x="260" y="212"/>
                </a:cxn>
                <a:cxn ang="0">
                  <a:pos x="252" y="200"/>
                </a:cxn>
                <a:cxn ang="0">
                  <a:pos x="224" y="172"/>
                </a:cxn>
                <a:cxn ang="0">
                  <a:pos x="184" y="146"/>
                </a:cxn>
                <a:cxn ang="0">
                  <a:pos x="164" y="134"/>
                </a:cxn>
                <a:cxn ang="0">
                  <a:pos x="132" y="106"/>
                </a:cxn>
                <a:cxn ang="0">
                  <a:pos x="104" y="66"/>
                </a:cxn>
                <a:cxn ang="0">
                  <a:pos x="96" y="54"/>
                </a:cxn>
                <a:cxn ang="0">
                  <a:pos x="66" y="24"/>
                </a:cxn>
                <a:cxn ang="0">
                  <a:pos x="42" y="6"/>
                </a:cxn>
                <a:cxn ang="0">
                  <a:pos x="28" y="6"/>
                </a:cxn>
                <a:cxn ang="0">
                  <a:pos x="6" y="40"/>
                </a:cxn>
                <a:cxn ang="0">
                  <a:pos x="10" y="48"/>
                </a:cxn>
                <a:cxn ang="0">
                  <a:pos x="42" y="86"/>
                </a:cxn>
                <a:cxn ang="0">
                  <a:pos x="66" y="104"/>
                </a:cxn>
                <a:cxn ang="0">
                  <a:pos x="88" y="118"/>
                </a:cxn>
                <a:cxn ang="0">
                  <a:pos x="120" y="146"/>
                </a:cxn>
                <a:cxn ang="0">
                  <a:pos x="146" y="184"/>
                </a:cxn>
                <a:cxn ang="0">
                  <a:pos x="158" y="204"/>
                </a:cxn>
                <a:cxn ang="0">
                  <a:pos x="190" y="244"/>
                </a:cxn>
                <a:cxn ang="0">
                  <a:pos x="212" y="260"/>
                </a:cxn>
                <a:cxn ang="0">
                  <a:pos x="240" y="276"/>
                </a:cxn>
                <a:cxn ang="0">
                  <a:pos x="282" y="306"/>
                </a:cxn>
                <a:cxn ang="0">
                  <a:pos x="296" y="320"/>
                </a:cxn>
                <a:cxn ang="0">
                  <a:pos x="334" y="356"/>
                </a:cxn>
                <a:cxn ang="0">
                  <a:pos x="354" y="368"/>
                </a:cxn>
                <a:cxn ang="0">
                  <a:pos x="368" y="354"/>
                </a:cxn>
              </a:cxnLst>
              <a:rect l="0" t="0" r="r" b="b"/>
              <a:pathLst>
                <a:path w="380" h="380">
                  <a:moveTo>
                    <a:pt x="368" y="354"/>
                  </a:moveTo>
                  <a:lnTo>
                    <a:pt x="368" y="354"/>
                  </a:lnTo>
                  <a:lnTo>
                    <a:pt x="364" y="348"/>
                  </a:lnTo>
                  <a:lnTo>
                    <a:pt x="356" y="334"/>
                  </a:lnTo>
                  <a:lnTo>
                    <a:pt x="342" y="316"/>
                  </a:lnTo>
                  <a:lnTo>
                    <a:pt x="320" y="296"/>
                  </a:lnTo>
                  <a:lnTo>
                    <a:pt x="320" y="296"/>
                  </a:lnTo>
                  <a:lnTo>
                    <a:pt x="320" y="296"/>
                  </a:lnTo>
                  <a:lnTo>
                    <a:pt x="306" y="282"/>
                  </a:lnTo>
                  <a:lnTo>
                    <a:pt x="296" y="270"/>
                  </a:lnTo>
                  <a:lnTo>
                    <a:pt x="276" y="240"/>
                  </a:lnTo>
                  <a:lnTo>
                    <a:pt x="260" y="212"/>
                  </a:lnTo>
                  <a:lnTo>
                    <a:pt x="260" y="212"/>
                  </a:lnTo>
                  <a:lnTo>
                    <a:pt x="252" y="200"/>
                  </a:lnTo>
                  <a:lnTo>
                    <a:pt x="244" y="190"/>
                  </a:lnTo>
                  <a:lnTo>
                    <a:pt x="224" y="172"/>
                  </a:lnTo>
                  <a:lnTo>
                    <a:pt x="204" y="158"/>
                  </a:lnTo>
                  <a:lnTo>
                    <a:pt x="184" y="146"/>
                  </a:lnTo>
                  <a:lnTo>
                    <a:pt x="164" y="134"/>
                  </a:lnTo>
                  <a:lnTo>
                    <a:pt x="164" y="134"/>
                  </a:lnTo>
                  <a:lnTo>
                    <a:pt x="146" y="120"/>
                  </a:lnTo>
                  <a:lnTo>
                    <a:pt x="132" y="106"/>
                  </a:lnTo>
                  <a:lnTo>
                    <a:pt x="118" y="88"/>
                  </a:lnTo>
                  <a:lnTo>
                    <a:pt x="104" y="66"/>
                  </a:lnTo>
                  <a:lnTo>
                    <a:pt x="104" y="66"/>
                  </a:lnTo>
                  <a:lnTo>
                    <a:pt x="96" y="54"/>
                  </a:lnTo>
                  <a:lnTo>
                    <a:pt x="86" y="44"/>
                  </a:lnTo>
                  <a:lnTo>
                    <a:pt x="66" y="24"/>
                  </a:lnTo>
                  <a:lnTo>
                    <a:pt x="50" y="12"/>
                  </a:lnTo>
                  <a:lnTo>
                    <a:pt x="42" y="6"/>
                  </a:lnTo>
                  <a:lnTo>
                    <a:pt x="34" y="0"/>
                  </a:lnTo>
                  <a:lnTo>
                    <a:pt x="28" y="6"/>
                  </a:lnTo>
                  <a:lnTo>
                    <a:pt x="0" y="34"/>
                  </a:lnTo>
                  <a:lnTo>
                    <a:pt x="6" y="40"/>
                  </a:lnTo>
                  <a:lnTo>
                    <a:pt x="6" y="40"/>
                  </a:lnTo>
                  <a:lnTo>
                    <a:pt x="10" y="48"/>
                  </a:lnTo>
                  <a:lnTo>
                    <a:pt x="24" y="66"/>
                  </a:lnTo>
                  <a:lnTo>
                    <a:pt x="42" y="86"/>
                  </a:lnTo>
                  <a:lnTo>
                    <a:pt x="54" y="96"/>
                  </a:lnTo>
                  <a:lnTo>
                    <a:pt x="66" y="104"/>
                  </a:lnTo>
                  <a:lnTo>
                    <a:pt x="66" y="104"/>
                  </a:lnTo>
                  <a:lnTo>
                    <a:pt x="88" y="118"/>
                  </a:lnTo>
                  <a:lnTo>
                    <a:pt x="106" y="132"/>
                  </a:lnTo>
                  <a:lnTo>
                    <a:pt x="120" y="146"/>
                  </a:lnTo>
                  <a:lnTo>
                    <a:pt x="134" y="164"/>
                  </a:lnTo>
                  <a:lnTo>
                    <a:pt x="146" y="184"/>
                  </a:lnTo>
                  <a:lnTo>
                    <a:pt x="146" y="184"/>
                  </a:lnTo>
                  <a:lnTo>
                    <a:pt x="158" y="204"/>
                  </a:lnTo>
                  <a:lnTo>
                    <a:pt x="172" y="224"/>
                  </a:lnTo>
                  <a:lnTo>
                    <a:pt x="190" y="244"/>
                  </a:lnTo>
                  <a:lnTo>
                    <a:pt x="200" y="252"/>
                  </a:lnTo>
                  <a:lnTo>
                    <a:pt x="212" y="260"/>
                  </a:lnTo>
                  <a:lnTo>
                    <a:pt x="240" y="276"/>
                  </a:lnTo>
                  <a:lnTo>
                    <a:pt x="240" y="276"/>
                  </a:lnTo>
                  <a:lnTo>
                    <a:pt x="270" y="296"/>
                  </a:lnTo>
                  <a:lnTo>
                    <a:pt x="282" y="306"/>
                  </a:lnTo>
                  <a:lnTo>
                    <a:pt x="296" y="320"/>
                  </a:lnTo>
                  <a:lnTo>
                    <a:pt x="296" y="320"/>
                  </a:lnTo>
                  <a:lnTo>
                    <a:pt x="316" y="342"/>
                  </a:lnTo>
                  <a:lnTo>
                    <a:pt x="334" y="356"/>
                  </a:lnTo>
                  <a:lnTo>
                    <a:pt x="348" y="364"/>
                  </a:lnTo>
                  <a:lnTo>
                    <a:pt x="354" y="368"/>
                  </a:lnTo>
                  <a:lnTo>
                    <a:pt x="380" y="380"/>
                  </a:lnTo>
                  <a:lnTo>
                    <a:pt x="368" y="354"/>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23" name="Freeform 133"/>
            <p:cNvSpPr>
              <a:spLocks/>
            </p:cNvSpPr>
            <p:nvPr/>
          </p:nvSpPr>
          <p:spPr bwMode="auto">
            <a:xfrm>
              <a:off x="4613275" y="3470275"/>
              <a:ext cx="546100" cy="546100"/>
            </a:xfrm>
            <a:custGeom>
              <a:avLst/>
              <a:gdLst/>
              <a:ahLst/>
              <a:cxnLst>
                <a:cxn ang="0">
                  <a:pos x="0" y="22"/>
                </a:cxn>
                <a:cxn ang="0">
                  <a:pos x="0" y="22"/>
                </a:cxn>
                <a:cxn ang="0">
                  <a:pos x="4" y="28"/>
                </a:cxn>
                <a:cxn ang="0">
                  <a:pos x="16" y="44"/>
                </a:cxn>
                <a:cxn ang="0">
                  <a:pos x="34" y="64"/>
                </a:cxn>
                <a:cxn ang="0">
                  <a:pos x="46" y="72"/>
                </a:cxn>
                <a:cxn ang="0">
                  <a:pos x="56" y="82"/>
                </a:cxn>
                <a:cxn ang="0">
                  <a:pos x="56" y="82"/>
                </a:cxn>
                <a:cxn ang="0">
                  <a:pos x="78" y="96"/>
                </a:cxn>
                <a:cxn ang="0">
                  <a:pos x="98" y="110"/>
                </a:cxn>
                <a:cxn ang="0">
                  <a:pos x="114" y="126"/>
                </a:cxn>
                <a:cxn ang="0">
                  <a:pos x="128" y="144"/>
                </a:cxn>
                <a:cxn ang="0">
                  <a:pos x="128" y="144"/>
                </a:cxn>
                <a:cxn ang="0">
                  <a:pos x="142" y="166"/>
                </a:cxn>
                <a:cxn ang="0">
                  <a:pos x="158" y="192"/>
                </a:cxn>
                <a:cxn ang="0">
                  <a:pos x="166" y="204"/>
                </a:cxn>
                <a:cxn ang="0">
                  <a:pos x="176" y="216"/>
                </a:cxn>
                <a:cxn ang="0">
                  <a:pos x="188" y="228"/>
                </a:cxn>
                <a:cxn ang="0">
                  <a:pos x="202" y="236"/>
                </a:cxn>
                <a:cxn ang="0">
                  <a:pos x="202" y="236"/>
                </a:cxn>
                <a:cxn ang="0">
                  <a:pos x="250" y="266"/>
                </a:cxn>
                <a:cxn ang="0">
                  <a:pos x="270" y="280"/>
                </a:cxn>
                <a:cxn ang="0">
                  <a:pos x="290" y="300"/>
                </a:cxn>
                <a:cxn ang="0">
                  <a:pos x="290" y="300"/>
                </a:cxn>
                <a:cxn ang="0">
                  <a:pos x="310" y="320"/>
                </a:cxn>
                <a:cxn ang="0">
                  <a:pos x="326" y="334"/>
                </a:cxn>
                <a:cxn ang="0">
                  <a:pos x="344" y="344"/>
                </a:cxn>
                <a:cxn ang="0">
                  <a:pos x="344" y="344"/>
                </a:cxn>
                <a:cxn ang="0">
                  <a:pos x="344" y="344"/>
                </a:cxn>
                <a:cxn ang="0">
                  <a:pos x="334" y="326"/>
                </a:cxn>
                <a:cxn ang="0">
                  <a:pos x="320" y="310"/>
                </a:cxn>
                <a:cxn ang="0">
                  <a:pos x="300" y="290"/>
                </a:cxn>
                <a:cxn ang="0">
                  <a:pos x="300" y="290"/>
                </a:cxn>
                <a:cxn ang="0">
                  <a:pos x="280" y="270"/>
                </a:cxn>
                <a:cxn ang="0">
                  <a:pos x="266" y="250"/>
                </a:cxn>
                <a:cxn ang="0">
                  <a:pos x="238" y="202"/>
                </a:cxn>
                <a:cxn ang="0">
                  <a:pos x="238" y="202"/>
                </a:cxn>
                <a:cxn ang="0">
                  <a:pos x="228" y="188"/>
                </a:cxn>
                <a:cxn ang="0">
                  <a:pos x="216" y="176"/>
                </a:cxn>
                <a:cxn ang="0">
                  <a:pos x="204" y="166"/>
                </a:cxn>
                <a:cxn ang="0">
                  <a:pos x="192" y="158"/>
                </a:cxn>
                <a:cxn ang="0">
                  <a:pos x="166" y="142"/>
                </a:cxn>
                <a:cxn ang="0">
                  <a:pos x="144" y="128"/>
                </a:cxn>
                <a:cxn ang="0">
                  <a:pos x="144" y="128"/>
                </a:cxn>
                <a:cxn ang="0">
                  <a:pos x="126" y="114"/>
                </a:cxn>
                <a:cxn ang="0">
                  <a:pos x="110" y="98"/>
                </a:cxn>
                <a:cxn ang="0">
                  <a:pos x="96" y="78"/>
                </a:cxn>
                <a:cxn ang="0">
                  <a:pos x="82" y="56"/>
                </a:cxn>
                <a:cxn ang="0">
                  <a:pos x="82" y="56"/>
                </a:cxn>
                <a:cxn ang="0">
                  <a:pos x="72" y="46"/>
                </a:cxn>
                <a:cxn ang="0">
                  <a:pos x="64" y="34"/>
                </a:cxn>
                <a:cxn ang="0">
                  <a:pos x="44" y="16"/>
                </a:cxn>
                <a:cxn ang="0">
                  <a:pos x="28" y="4"/>
                </a:cxn>
                <a:cxn ang="0">
                  <a:pos x="22" y="0"/>
                </a:cxn>
                <a:cxn ang="0">
                  <a:pos x="0" y="22"/>
                </a:cxn>
              </a:cxnLst>
              <a:rect l="0" t="0" r="r" b="b"/>
              <a:pathLst>
                <a:path w="344" h="344">
                  <a:moveTo>
                    <a:pt x="0" y="22"/>
                  </a:moveTo>
                  <a:lnTo>
                    <a:pt x="0" y="22"/>
                  </a:lnTo>
                  <a:lnTo>
                    <a:pt x="4" y="28"/>
                  </a:lnTo>
                  <a:lnTo>
                    <a:pt x="16" y="44"/>
                  </a:lnTo>
                  <a:lnTo>
                    <a:pt x="34" y="64"/>
                  </a:lnTo>
                  <a:lnTo>
                    <a:pt x="46" y="72"/>
                  </a:lnTo>
                  <a:lnTo>
                    <a:pt x="56" y="82"/>
                  </a:lnTo>
                  <a:lnTo>
                    <a:pt x="56" y="82"/>
                  </a:lnTo>
                  <a:lnTo>
                    <a:pt x="78" y="96"/>
                  </a:lnTo>
                  <a:lnTo>
                    <a:pt x="98" y="110"/>
                  </a:lnTo>
                  <a:lnTo>
                    <a:pt x="114" y="126"/>
                  </a:lnTo>
                  <a:lnTo>
                    <a:pt x="128" y="144"/>
                  </a:lnTo>
                  <a:lnTo>
                    <a:pt x="128" y="144"/>
                  </a:lnTo>
                  <a:lnTo>
                    <a:pt x="142" y="166"/>
                  </a:lnTo>
                  <a:lnTo>
                    <a:pt x="158" y="192"/>
                  </a:lnTo>
                  <a:lnTo>
                    <a:pt x="166" y="204"/>
                  </a:lnTo>
                  <a:lnTo>
                    <a:pt x="176" y="216"/>
                  </a:lnTo>
                  <a:lnTo>
                    <a:pt x="188" y="228"/>
                  </a:lnTo>
                  <a:lnTo>
                    <a:pt x="202" y="236"/>
                  </a:lnTo>
                  <a:lnTo>
                    <a:pt x="202" y="236"/>
                  </a:lnTo>
                  <a:lnTo>
                    <a:pt x="250" y="266"/>
                  </a:lnTo>
                  <a:lnTo>
                    <a:pt x="270" y="280"/>
                  </a:lnTo>
                  <a:lnTo>
                    <a:pt x="290" y="300"/>
                  </a:lnTo>
                  <a:lnTo>
                    <a:pt x="290" y="300"/>
                  </a:lnTo>
                  <a:lnTo>
                    <a:pt x="310" y="320"/>
                  </a:lnTo>
                  <a:lnTo>
                    <a:pt x="326" y="334"/>
                  </a:lnTo>
                  <a:lnTo>
                    <a:pt x="344" y="344"/>
                  </a:lnTo>
                  <a:lnTo>
                    <a:pt x="344" y="344"/>
                  </a:lnTo>
                  <a:lnTo>
                    <a:pt x="344" y="344"/>
                  </a:lnTo>
                  <a:lnTo>
                    <a:pt x="334" y="326"/>
                  </a:lnTo>
                  <a:lnTo>
                    <a:pt x="320" y="310"/>
                  </a:lnTo>
                  <a:lnTo>
                    <a:pt x="300" y="290"/>
                  </a:lnTo>
                  <a:lnTo>
                    <a:pt x="300" y="290"/>
                  </a:lnTo>
                  <a:lnTo>
                    <a:pt x="280" y="270"/>
                  </a:lnTo>
                  <a:lnTo>
                    <a:pt x="266" y="250"/>
                  </a:lnTo>
                  <a:lnTo>
                    <a:pt x="238" y="202"/>
                  </a:lnTo>
                  <a:lnTo>
                    <a:pt x="238" y="202"/>
                  </a:lnTo>
                  <a:lnTo>
                    <a:pt x="228" y="188"/>
                  </a:lnTo>
                  <a:lnTo>
                    <a:pt x="216" y="176"/>
                  </a:lnTo>
                  <a:lnTo>
                    <a:pt x="204" y="166"/>
                  </a:lnTo>
                  <a:lnTo>
                    <a:pt x="192" y="158"/>
                  </a:lnTo>
                  <a:lnTo>
                    <a:pt x="166" y="142"/>
                  </a:lnTo>
                  <a:lnTo>
                    <a:pt x="144" y="128"/>
                  </a:lnTo>
                  <a:lnTo>
                    <a:pt x="144" y="128"/>
                  </a:lnTo>
                  <a:lnTo>
                    <a:pt x="126" y="114"/>
                  </a:lnTo>
                  <a:lnTo>
                    <a:pt x="110" y="98"/>
                  </a:lnTo>
                  <a:lnTo>
                    <a:pt x="96" y="78"/>
                  </a:lnTo>
                  <a:lnTo>
                    <a:pt x="82" y="56"/>
                  </a:lnTo>
                  <a:lnTo>
                    <a:pt x="82" y="56"/>
                  </a:lnTo>
                  <a:lnTo>
                    <a:pt x="72" y="46"/>
                  </a:lnTo>
                  <a:lnTo>
                    <a:pt x="64" y="34"/>
                  </a:lnTo>
                  <a:lnTo>
                    <a:pt x="44" y="16"/>
                  </a:lnTo>
                  <a:lnTo>
                    <a:pt x="28" y="4"/>
                  </a:lnTo>
                  <a:lnTo>
                    <a:pt x="22" y="0"/>
                  </a:lnTo>
                  <a:lnTo>
                    <a:pt x="0" y="22"/>
                  </a:lnTo>
                  <a:close/>
                </a:path>
              </a:pathLst>
            </a:custGeom>
            <a:solidFill>
              <a:srgbClr val="FF7F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24" name="Freeform 134"/>
            <p:cNvSpPr>
              <a:spLocks/>
            </p:cNvSpPr>
            <p:nvPr/>
          </p:nvSpPr>
          <p:spPr bwMode="auto">
            <a:xfrm>
              <a:off x="4867275" y="3724275"/>
              <a:ext cx="120650" cy="120650"/>
            </a:xfrm>
            <a:custGeom>
              <a:avLst/>
              <a:gdLst/>
              <a:ahLst/>
              <a:cxnLst>
                <a:cxn ang="0">
                  <a:pos x="46" y="30"/>
                </a:cxn>
                <a:cxn ang="0">
                  <a:pos x="46" y="30"/>
                </a:cxn>
                <a:cxn ang="0">
                  <a:pos x="34" y="20"/>
                </a:cxn>
                <a:cxn ang="0">
                  <a:pos x="22" y="10"/>
                </a:cxn>
                <a:cxn ang="0">
                  <a:pos x="10" y="4"/>
                </a:cxn>
                <a:cxn ang="0">
                  <a:pos x="0" y="0"/>
                </a:cxn>
                <a:cxn ang="0">
                  <a:pos x="0" y="0"/>
                </a:cxn>
                <a:cxn ang="0">
                  <a:pos x="4" y="10"/>
                </a:cxn>
                <a:cxn ang="0">
                  <a:pos x="10" y="22"/>
                </a:cxn>
                <a:cxn ang="0">
                  <a:pos x="20" y="34"/>
                </a:cxn>
                <a:cxn ang="0">
                  <a:pos x="30" y="46"/>
                </a:cxn>
                <a:cxn ang="0">
                  <a:pos x="30" y="46"/>
                </a:cxn>
                <a:cxn ang="0">
                  <a:pos x="42" y="58"/>
                </a:cxn>
                <a:cxn ang="0">
                  <a:pos x="54" y="66"/>
                </a:cxn>
                <a:cxn ang="0">
                  <a:pos x="66" y="72"/>
                </a:cxn>
                <a:cxn ang="0">
                  <a:pos x="76" y="76"/>
                </a:cxn>
                <a:cxn ang="0">
                  <a:pos x="76" y="76"/>
                </a:cxn>
                <a:cxn ang="0">
                  <a:pos x="72" y="66"/>
                </a:cxn>
                <a:cxn ang="0">
                  <a:pos x="66" y="54"/>
                </a:cxn>
                <a:cxn ang="0">
                  <a:pos x="58" y="42"/>
                </a:cxn>
                <a:cxn ang="0">
                  <a:pos x="46" y="30"/>
                </a:cxn>
                <a:cxn ang="0">
                  <a:pos x="46" y="30"/>
                </a:cxn>
              </a:cxnLst>
              <a:rect l="0" t="0" r="r" b="b"/>
              <a:pathLst>
                <a:path w="76" h="76">
                  <a:moveTo>
                    <a:pt x="46" y="30"/>
                  </a:moveTo>
                  <a:lnTo>
                    <a:pt x="46" y="30"/>
                  </a:lnTo>
                  <a:lnTo>
                    <a:pt x="34" y="20"/>
                  </a:lnTo>
                  <a:lnTo>
                    <a:pt x="22" y="10"/>
                  </a:lnTo>
                  <a:lnTo>
                    <a:pt x="10" y="4"/>
                  </a:lnTo>
                  <a:lnTo>
                    <a:pt x="0" y="0"/>
                  </a:lnTo>
                  <a:lnTo>
                    <a:pt x="0" y="0"/>
                  </a:lnTo>
                  <a:lnTo>
                    <a:pt x="4" y="10"/>
                  </a:lnTo>
                  <a:lnTo>
                    <a:pt x="10" y="22"/>
                  </a:lnTo>
                  <a:lnTo>
                    <a:pt x="20" y="34"/>
                  </a:lnTo>
                  <a:lnTo>
                    <a:pt x="30" y="46"/>
                  </a:lnTo>
                  <a:lnTo>
                    <a:pt x="30" y="46"/>
                  </a:lnTo>
                  <a:lnTo>
                    <a:pt x="42" y="58"/>
                  </a:lnTo>
                  <a:lnTo>
                    <a:pt x="54" y="66"/>
                  </a:lnTo>
                  <a:lnTo>
                    <a:pt x="66" y="72"/>
                  </a:lnTo>
                  <a:lnTo>
                    <a:pt x="76" y="76"/>
                  </a:lnTo>
                  <a:lnTo>
                    <a:pt x="76" y="76"/>
                  </a:lnTo>
                  <a:lnTo>
                    <a:pt x="72" y="66"/>
                  </a:lnTo>
                  <a:lnTo>
                    <a:pt x="66" y="54"/>
                  </a:lnTo>
                  <a:lnTo>
                    <a:pt x="58" y="42"/>
                  </a:lnTo>
                  <a:lnTo>
                    <a:pt x="46" y="30"/>
                  </a:lnTo>
                  <a:lnTo>
                    <a:pt x="46" y="30"/>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25" name="Freeform 135"/>
            <p:cNvSpPr>
              <a:spLocks/>
            </p:cNvSpPr>
            <p:nvPr/>
          </p:nvSpPr>
          <p:spPr bwMode="auto">
            <a:xfrm>
              <a:off x="4511675" y="3492500"/>
              <a:ext cx="120650" cy="815975"/>
            </a:xfrm>
            <a:custGeom>
              <a:avLst/>
              <a:gdLst/>
              <a:ahLst/>
              <a:cxnLst>
                <a:cxn ang="0">
                  <a:pos x="48" y="488"/>
                </a:cxn>
                <a:cxn ang="0">
                  <a:pos x="52" y="466"/>
                </a:cxn>
                <a:cxn ang="0">
                  <a:pos x="56" y="412"/>
                </a:cxn>
                <a:cxn ang="0">
                  <a:pos x="56" y="412"/>
                </a:cxn>
                <a:cxn ang="0">
                  <a:pos x="56" y="376"/>
                </a:cxn>
                <a:cxn ang="0">
                  <a:pos x="72" y="310"/>
                </a:cxn>
                <a:cxn ang="0">
                  <a:pos x="74" y="296"/>
                </a:cxn>
                <a:cxn ang="0">
                  <a:pos x="74" y="256"/>
                </a:cxn>
                <a:cxn ang="0">
                  <a:pos x="64" y="210"/>
                </a:cxn>
                <a:cxn ang="0">
                  <a:pos x="58" y="186"/>
                </a:cxn>
                <a:cxn ang="0">
                  <a:pos x="56" y="146"/>
                </a:cxn>
                <a:cxn ang="0">
                  <a:pos x="66" y="98"/>
                </a:cxn>
                <a:cxn ang="0">
                  <a:pos x="68" y="82"/>
                </a:cxn>
                <a:cxn ang="0">
                  <a:pos x="68" y="42"/>
                </a:cxn>
                <a:cxn ang="0">
                  <a:pos x="64" y="10"/>
                </a:cxn>
                <a:cxn ang="0">
                  <a:pos x="54" y="0"/>
                </a:cxn>
                <a:cxn ang="0">
                  <a:pos x="12" y="10"/>
                </a:cxn>
                <a:cxn ang="0">
                  <a:pos x="12" y="18"/>
                </a:cxn>
                <a:cxn ang="0">
                  <a:pos x="8" y="68"/>
                </a:cxn>
                <a:cxn ang="0">
                  <a:pos x="10" y="98"/>
                </a:cxn>
                <a:cxn ang="0">
                  <a:pos x="16" y="122"/>
                </a:cxn>
                <a:cxn ang="0">
                  <a:pos x="20" y="166"/>
                </a:cxn>
                <a:cxn ang="0">
                  <a:pos x="12" y="210"/>
                </a:cxn>
                <a:cxn ang="0">
                  <a:pos x="6" y="232"/>
                </a:cxn>
                <a:cxn ang="0">
                  <a:pos x="0" y="282"/>
                </a:cxn>
                <a:cxn ang="0">
                  <a:pos x="4" y="310"/>
                </a:cxn>
                <a:cxn ang="0">
                  <a:pos x="12" y="342"/>
                </a:cxn>
                <a:cxn ang="0">
                  <a:pos x="22" y="394"/>
                </a:cxn>
                <a:cxn ang="0">
                  <a:pos x="20" y="412"/>
                </a:cxn>
                <a:cxn ang="0">
                  <a:pos x="24" y="466"/>
                </a:cxn>
                <a:cxn ang="0">
                  <a:pos x="28" y="488"/>
                </a:cxn>
                <a:cxn ang="0">
                  <a:pos x="48" y="488"/>
                </a:cxn>
              </a:cxnLst>
              <a:rect l="0" t="0" r="r" b="b"/>
              <a:pathLst>
                <a:path w="76" h="514">
                  <a:moveTo>
                    <a:pt x="48" y="488"/>
                  </a:moveTo>
                  <a:lnTo>
                    <a:pt x="48" y="488"/>
                  </a:lnTo>
                  <a:lnTo>
                    <a:pt x="50" y="480"/>
                  </a:lnTo>
                  <a:lnTo>
                    <a:pt x="52" y="466"/>
                  </a:lnTo>
                  <a:lnTo>
                    <a:pt x="56" y="442"/>
                  </a:lnTo>
                  <a:lnTo>
                    <a:pt x="56" y="412"/>
                  </a:lnTo>
                  <a:lnTo>
                    <a:pt x="56" y="412"/>
                  </a:lnTo>
                  <a:lnTo>
                    <a:pt x="56" y="412"/>
                  </a:lnTo>
                  <a:lnTo>
                    <a:pt x="54" y="394"/>
                  </a:lnTo>
                  <a:lnTo>
                    <a:pt x="56" y="376"/>
                  </a:lnTo>
                  <a:lnTo>
                    <a:pt x="64" y="342"/>
                  </a:lnTo>
                  <a:lnTo>
                    <a:pt x="72" y="310"/>
                  </a:lnTo>
                  <a:lnTo>
                    <a:pt x="72" y="310"/>
                  </a:lnTo>
                  <a:lnTo>
                    <a:pt x="74" y="296"/>
                  </a:lnTo>
                  <a:lnTo>
                    <a:pt x="76" y="282"/>
                  </a:lnTo>
                  <a:lnTo>
                    <a:pt x="74" y="256"/>
                  </a:lnTo>
                  <a:lnTo>
                    <a:pt x="70" y="232"/>
                  </a:lnTo>
                  <a:lnTo>
                    <a:pt x="64" y="210"/>
                  </a:lnTo>
                  <a:lnTo>
                    <a:pt x="58" y="186"/>
                  </a:lnTo>
                  <a:lnTo>
                    <a:pt x="58" y="186"/>
                  </a:lnTo>
                  <a:lnTo>
                    <a:pt x="56" y="166"/>
                  </a:lnTo>
                  <a:lnTo>
                    <a:pt x="56" y="146"/>
                  </a:lnTo>
                  <a:lnTo>
                    <a:pt x="60" y="122"/>
                  </a:lnTo>
                  <a:lnTo>
                    <a:pt x="66" y="98"/>
                  </a:lnTo>
                  <a:lnTo>
                    <a:pt x="66" y="98"/>
                  </a:lnTo>
                  <a:lnTo>
                    <a:pt x="68" y="82"/>
                  </a:lnTo>
                  <a:lnTo>
                    <a:pt x="68" y="68"/>
                  </a:lnTo>
                  <a:lnTo>
                    <a:pt x="68" y="42"/>
                  </a:lnTo>
                  <a:lnTo>
                    <a:pt x="66" y="20"/>
                  </a:lnTo>
                  <a:lnTo>
                    <a:pt x="64" y="10"/>
                  </a:lnTo>
                  <a:lnTo>
                    <a:pt x="62" y="0"/>
                  </a:lnTo>
                  <a:lnTo>
                    <a:pt x="54" y="0"/>
                  </a:lnTo>
                  <a:lnTo>
                    <a:pt x="14" y="0"/>
                  </a:lnTo>
                  <a:lnTo>
                    <a:pt x="12" y="10"/>
                  </a:lnTo>
                  <a:lnTo>
                    <a:pt x="12" y="10"/>
                  </a:lnTo>
                  <a:lnTo>
                    <a:pt x="12" y="18"/>
                  </a:lnTo>
                  <a:lnTo>
                    <a:pt x="8" y="40"/>
                  </a:lnTo>
                  <a:lnTo>
                    <a:pt x="8" y="68"/>
                  </a:lnTo>
                  <a:lnTo>
                    <a:pt x="8" y="82"/>
                  </a:lnTo>
                  <a:lnTo>
                    <a:pt x="10" y="98"/>
                  </a:lnTo>
                  <a:lnTo>
                    <a:pt x="10" y="98"/>
                  </a:lnTo>
                  <a:lnTo>
                    <a:pt x="16" y="122"/>
                  </a:lnTo>
                  <a:lnTo>
                    <a:pt x="20" y="146"/>
                  </a:lnTo>
                  <a:lnTo>
                    <a:pt x="20" y="166"/>
                  </a:lnTo>
                  <a:lnTo>
                    <a:pt x="18" y="186"/>
                  </a:lnTo>
                  <a:lnTo>
                    <a:pt x="12" y="210"/>
                  </a:lnTo>
                  <a:lnTo>
                    <a:pt x="12" y="210"/>
                  </a:lnTo>
                  <a:lnTo>
                    <a:pt x="6" y="232"/>
                  </a:lnTo>
                  <a:lnTo>
                    <a:pt x="2" y="256"/>
                  </a:lnTo>
                  <a:lnTo>
                    <a:pt x="0" y="282"/>
                  </a:lnTo>
                  <a:lnTo>
                    <a:pt x="2" y="296"/>
                  </a:lnTo>
                  <a:lnTo>
                    <a:pt x="4" y="310"/>
                  </a:lnTo>
                  <a:lnTo>
                    <a:pt x="12" y="342"/>
                  </a:lnTo>
                  <a:lnTo>
                    <a:pt x="12" y="342"/>
                  </a:lnTo>
                  <a:lnTo>
                    <a:pt x="20" y="376"/>
                  </a:lnTo>
                  <a:lnTo>
                    <a:pt x="22" y="394"/>
                  </a:lnTo>
                  <a:lnTo>
                    <a:pt x="20" y="412"/>
                  </a:lnTo>
                  <a:lnTo>
                    <a:pt x="20" y="412"/>
                  </a:lnTo>
                  <a:lnTo>
                    <a:pt x="20" y="442"/>
                  </a:lnTo>
                  <a:lnTo>
                    <a:pt x="24" y="466"/>
                  </a:lnTo>
                  <a:lnTo>
                    <a:pt x="26" y="480"/>
                  </a:lnTo>
                  <a:lnTo>
                    <a:pt x="28" y="488"/>
                  </a:lnTo>
                  <a:lnTo>
                    <a:pt x="38" y="514"/>
                  </a:lnTo>
                  <a:lnTo>
                    <a:pt x="48" y="488"/>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26" name="Freeform 136"/>
            <p:cNvSpPr>
              <a:spLocks/>
            </p:cNvSpPr>
            <p:nvPr/>
          </p:nvSpPr>
          <p:spPr bwMode="auto">
            <a:xfrm>
              <a:off x="4527550" y="3511550"/>
              <a:ext cx="88900" cy="746125"/>
            </a:xfrm>
            <a:custGeom>
              <a:avLst/>
              <a:gdLst/>
              <a:ahLst/>
              <a:cxnLst>
                <a:cxn ang="0">
                  <a:pos x="12" y="0"/>
                </a:cxn>
                <a:cxn ang="0">
                  <a:pos x="12" y="0"/>
                </a:cxn>
                <a:cxn ang="0">
                  <a:pos x="12" y="8"/>
                </a:cxn>
                <a:cxn ang="0">
                  <a:pos x="8" y="28"/>
                </a:cxn>
                <a:cxn ang="0">
                  <a:pos x="8" y="54"/>
                </a:cxn>
                <a:cxn ang="0">
                  <a:pos x="8" y="68"/>
                </a:cxn>
                <a:cxn ang="0">
                  <a:pos x="10" y="82"/>
                </a:cxn>
                <a:cxn ang="0">
                  <a:pos x="10" y="82"/>
                </a:cxn>
                <a:cxn ang="0">
                  <a:pos x="16" y="108"/>
                </a:cxn>
                <a:cxn ang="0">
                  <a:pos x="20" y="132"/>
                </a:cxn>
                <a:cxn ang="0">
                  <a:pos x="20" y="154"/>
                </a:cxn>
                <a:cxn ang="0">
                  <a:pos x="18" y="178"/>
                </a:cxn>
                <a:cxn ang="0">
                  <a:pos x="18" y="178"/>
                </a:cxn>
                <a:cxn ang="0">
                  <a:pos x="10" y="202"/>
                </a:cxn>
                <a:cxn ang="0">
                  <a:pos x="4" y="232"/>
                </a:cxn>
                <a:cxn ang="0">
                  <a:pos x="2" y="246"/>
                </a:cxn>
                <a:cxn ang="0">
                  <a:pos x="0" y="262"/>
                </a:cxn>
                <a:cxn ang="0">
                  <a:pos x="0" y="278"/>
                </a:cxn>
                <a:cxn ang="0">
                  <a:pos x="4" y="296"/>
                </a:cxn>
                <a:cxn ang="0">
                  <a:pos x="4" y="296"/>
                </a:cxn>
                <a:cxn ang="0">
                  <a:pos x="18" y="350"/>
                </a:cxn>
                <a:cxn ang="0">
                  <a:pos x="20" y="374"/>
                </a:cxn>
                <a:cxn ang="0">
                  <a:pos x="20" y="402"/>
                </a:cxn>
                <a:cxn ang="0">
                  <a:pos x="20" y="402"/>
                </a:cxn>
                <a:cxn ang="0">
                  <a:pos x="20" y="430"/>
                </a:cxn>
                <a:cxn ang="0">
                  <a:pos x="24" y="452"/>
                </a:cxn>
                <a:cxn ang="0">
                  <a:pos x="28" y="470"/>
                </a:cxn>
                <a:cxn ang="0">
                  <a:pos x="28" y="470"/>
                </a:cxn>
                <a:cxn ang="0">
                  <a:pos x="28" y="470"/>
                </a:cxn>
                <a:cxn ang="0">
                  <a:pos x="32" y="452"/>
                </a:cxn>
                <a:cxn ang="0">
                  <a:pos x="36" y="430"/>
                </a:cxn>
                <a:cxn ang="0">
                  <a:pos x="36" y="402"/>
                </a:cxn>
                <a:cxn ang="0">
                  <a:pos x="36" y="402"/>
                </a:cxn>
                <a:cxn ang="0">
                  <a:pos x="36" y="374"/>
                </a:cxn>
                <a:cxn ang="0">
                  <a:pos x="38" y="350"/>
                </a:cxn>
                <a:cxn ang="0">
                  <a:pos x="52" y="296"/>
                </a:cxn>
                <a:cxn ang="0">
                  <a:pos x="52" y="296"/>
                </a:cxn>
                <a:cxn ang="0">
                  <a:pos x="56" y="278"/>
                </a:cxn>
                <a:cxn ang="0">
                  <a:pos x="56" y="262"/>
                </a:cxn>
                <a:cxn ang="0">
                  <a:pos x="54" y="246"/>
                </a:cxn>
                <a:cxn ang="0">
                  <a:pos x="52" y="232"/>
                </a:cxn>
                <a:cxn ang="0">
                  <a:pos x="46" y="202"/>
                </a:cxn>
                <a:cxn ang="0">
                  <a:pos x="38" y="178"/>
                </a:cxn>
                <a:cxn ang="0">
                  <a:pos x="38" y="178"/>
                </a:cxn>
                <a:cxn ang="0">
                  <a:pos x="36" y="154"/>
                </a:cxn>
                <a:cxn ang="0">
                  <a:pos x="36" y="132"/>
                </a:cxn>
                <a:cxn ang="0">
                  <a:pos x="40" y="108"/>
                </a:cxn>
                <a:cxn ang="0">
                  <a:pos x="46" y="82"/>
                </a:cxn>
                <a:cxn ang="0">
                  <a:pos x="46" y="82"/>
                </a:cxn>
                <a:cxn ang="0">
                  <a:pos x="48" y="68"/>
                </a:cxn>
                <a:cxn ang="0">
                  <a:pos x="48" y="54"/>
                </a:cxn>
                <a:cxn ang="0">
                  <a:pos x="48" y="28"/>
                </a:cxn>
                <a:cxn ang="0">
                  <a:pos x="44" y="8"/>
                </a:cxn>
                <a:cxn ang="0">
                  <a:pos x="44" y="0"/>
                </a:cxn>
                <a:cxn ang="0">
                  <a:pos x="12" y="0"/>
                </a:cxn>
              </a:cxnLst>
              <a:rect l="0" t="0" r="r" b="b"/>
              <a:pathLst>
                <a:path w="56" h="470">
                  <a:moveTo>
                    <a:pt x="12" y="0"/>
                  </a:moveTo>
                  <a:lnTo>
                    <a:pt x="12" y="0"/>
                  </a:lnTo>
                  <a:lnTo>
                    <a:pt x="12" y="8"/>
                  </a:lnTo>
                  <a:lnTo>
                    <a:pt x="8" y="28"/>
                  </a:lnTo>
                  <a:lnTo>
                    <a:pt x="8" y="54"/>
                  </a:lnTo>
                  <a:lnTo>
                    <a:pt x="8" y="68"/>
                  </a:lnTo>
                  <a:lnTo>
                    <a:pt x="10" y="82"/>
                  </a:lnTo>
                  <a:lnTo>
                    <a:pt x="10" y="82"/>
                  </a:lnTo>
                  <a:lnTo>
                    <a:pt x="16" y="108"/>
                  </a:lnTo>
                  <a:lnTo>
                    <a:pt x="20" y="132"/>
                  </a:lnTo>
                  <a:lnTo>
                    <a:pt x="20" y="154"/>
                  </a:lnTo>
                  <a:lnTo>
                    <a:pt x="18" y="178"/>
                  </a:lnTo>
                  <a:lnTo>
                    <a:pt x="18" y="178"/>
                  </a:lnTo>
                  <a:lnTo>
                    <a:pt x="10" y="202"/>
                  </a:lnTo>
                  <a:lnTo>
                    <a:pt x="4" y="232"/>
                  </a:lnTo>
                  <a:lnTo>
                    <a:pt x="2" y="246"/>
                  </a:lnTo>
                  <a:lnTo>
                    <a:pt x="0" y="262"/>
                  </a:lnTo>
                  <a:lnTo>
                    <a:pt x="0" y="278"/>
                  </a:lnTo>
                  <a:lnTo>
                    <a:pt x="4" y="296"/>
                  </a:lnTo>
                  <a:lnTo>
                    <a:pt x="4" y="296"/>
                  </a:lnTo>
                  <a:lnTo>
                    <a:pt x="18" y="350"/>
                  </a:lnTo>
                  <a:lnTo>
                    <a:pt x="20" y="374"/>
                  </a:lnTo>
                  <a:lnTo>
                    <a:pt x="20" y="402"/>
                  </a:lnTo>
                  <a:lnTo>
                    <a:pt x="20" y="402"/>
                  </a:lnTo>
                  <a:lnTo>
                    <a:pt x="20" y="430"/>
                  </a:lnTo>
                  <a:lnTo>
                    <a:pt x="24" y="452"/>
                  </a:lnTo>
                  <a:lnTo>
                    <a:pt x="28" y="470"/>
                  </a:lnTo>
                  <a:lnTo>
                    <a:pt x="28" y="470"/>
                  </a:lnTo>
                  <a:lnTo>
                    <a:pt x="28" y="470"/>
                  </a:lnTo>
                  <a:lnTo>
                    <a:pt x="32" y="452"/>
                  </a:lnTo>
                  <a:lnTo>
                    <a:pt x="36" y="430"/>
                  </a:lnTo>
                  <a:lnTo>
                    <a:pt x="36" y="402"/>
                  </a:lnTo>
                  <a:lnTo>
                    <a:pt x="36" y="402"/>
                  </a:lnTo>
                  <a:lnTo>
                    <a:pt x="36" y="374"/>
                  </a:lnTo>
                  <a:lnTo>
                    <a:pt x="38" y="350"/>
                  </a:lnTo>
                  <a:lnTo>
                    <a:pt x="52" y="296"/>
                  </a:lnTo>
                  <a:lnTo>
                    <a:pt x="52" y="296"/>
                  </a:lnTo>
                  <a:lnTo>
                    <a:pt x="56" y="278"/>
                  </a:lnTo>
                  <a:lnTo>
                    <a:pt x="56" y="262"/>
                  </a:lnTo>
                  <a:lnTo>
                    <a:pt x="54" y="246"/>
                  </a:lnTo>
                  <a:lnTo>
                    <a:pt x="52" y="232"/>
                  </a:lnTo>
                  <a:lnTo>
                    <a:pt x="46" y="202"/>
                  </a:lnTo>
                  <a:lnTo>
                    <a:pt x="38" y="178"/>
                  </a:lnTo>
                  <a:lnTo>
                    <a:pt x="38" y="178"/>
                  </a:lnTo>
                  <a:lnTo>
                    <a:pt x="36" y="154"/>
                  </a:lnTo>
                  <a:lnTo>
                    <a:pt x="36" y="132"/>
                  </a:lnTo>
                  <a:lnTo>
                    <a:pt x="40" y="108"/>
                  </a:lnTo>
                  <a:lnTo>
                    <a:pt x="46" y="82"/>
                  </a:lnTo>
                  <a:lnTo>
                    <a:pt x="46" y="82"/>
                  </a:lnTo>
                  <a:lnTo>
                    <a:pt x="48" y="68"/>
                  </a:lnTo>
                  <a:lnTo>
                    <a:pt x="48" y="54"/>
                  </a:lnTo>
                  <a:lnTo>
                    <a:pt x="48" y="28"/>
                  </a:lnTo>
                  <a:lnTo>
                    <a:pt x="44" y="8"/>
                  </a:lnTo>
                  <a:lnTo>
                    <a:pt x="44" y="0"/>
                  </a:lnTo>
                  <a:lnTo>
                    <a:pt x="12" y="0"/>
                  </a:lnTo>
                  <a:close/>
                </a:path>
              </a:pathLst>
            </a:custGeom>
            <a:solidFill>
              <a:srgbClr val="FF7F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27" name="Freeform 137"/>
            <p:cNvSpPr>
              <a:spLocks/>
            </p:cNvSpPr>
            <p:nvPr/>
          </p:nvSpPr>
          <p:spPr bwMode="auto">
            <a:xfrm>
              <a:off x="4556125" y="3848100"/>
              <a:ext cx="31750" cy="168275"/>
            </a:xfrm>
            <a:custGeom>
              <a:avLst/>
              <a:gdLst/>
              <a:ahLst/>
              <a:cxnLst>
                <a:cxn ang="0">
                  <a:pos x="20" y="54"/>
                </a:cxn>
                <a:cxn ang="0">
                  <a:pos x="20" y="54"/>
                </a:cxn>
                <a:cxn ang="0">
                  <a:pos x="20" y="36"/>
                </a:cxn>
                <a:cxn ang="0">
                  <a:pos x="18" y="22"/>
                </a:cxn>
                <a:cxn ang="0">
                  <a:pos x="14" y="10"/>
                </a:cxn>
                <a:cxn ang="0">
                  <a:pos x="10" y="0"/>
                </a:cxn>
                <a:cxn ang="0">
                  <a:pos x="10" y="0"/>
                </a:cxn>
                <a:cxn ang="0">
                  <a:pos x="6" y="10"/>
                </a:cxn>
                <a:cxn ang="0">
                  <a:pos x="2" y="22"/>
                </a:cxn>
                <a:cxn ang="0">
                  <a:pos x="0" y="36"/>
                </a:cxn>
                <a:cxn ang="0">
                  <a:pos x="0" y="54"/>
                </a:cxn>
                <a:cxn ang="0">
                  <a:pos x="0" y="54"/>
                </a:cxn>
                <a:cxn ang="0">
                  <a:pos x="0" y="70"/>
                </a:cxn>
                <a:cxn ang="0">
                  <a:pos x="2" y="84"/>
                </a:cxn>
                <a:cxn ang="0">
                  <a:pos x="6" y="98"/>
                </a:cxn>
                <a:cxn ang="0">
                  <a:pos x="10" y="106"/>
                </a:cxn>
                <a:cxn ang="0">
                  <a:pos x="10" y="106"/>
                </a:cxn>
                <a:cxn ang="0">
                  <a:pos x="14" y="98"/>
                </a:cxn>
                <a:cxn ang="0">
                  <a:pos x="18" y="84"/>
                </a:cxn>
                <a:cxn ang="0">
                  <a:pos x="20" y="70"/>
                </a:cxn>
                <a:cxn ang="0">
                  <a:pos x="20" y="54"/>
                </a:cxn>
                <a:cxn ang="0">
                  <a:pos x="20" y="54"/>
                </a:cxn>
              </a:cxnLst>
              <a:rect l="0" t="0" r="r" b="b"/>
              <a:pathLst>
                <a:path w="20" h="106">
                  <a:moveTo>
                    <a:pt x="20" y="54"/>
                  </a:moveTo>
                  <a:lnTo>
                    <a:pt x="20" y="54"/>
                  </a:lnTo>
                  <a:lnTo>
                    <a:pt x="20" y="36"/>
                  </a:lnTo>
                  <a:lnTo>
                    <a:pt x="18" y="22"/>
                  </a:lnTo>
                  <a:lnTo>
                    <a:pt x="14" y="10"/>
                  </a:lnTo>
                  <a:lnTo>
                    <a:pt x="10" y="0"/>
                  </a:lnTo>
                  <a:lnTo>
                    <a:pt x="10" y="0"/>
                  </a:lnTo>
                  <a:lnTo>
                    <a:pt x="6" y="10"/>
                  </a:lnTo>
                  <a:lnTo>
                    <a:pt x="2" y="22"/>
                  </a:lnTo>
                  <a:lnTo>
                    <a:pt x="0" y="36"/>
                  </a:lnTo>
                  <a:lnTo>
                    <a:pt x="0" y="54"/>
                  </a:lnTo>
                  <a:lnTo>
                    <a:pt x="0" y="54"/>
                  </a:lnTo>
                  <a:lnTo>
                    <a:pt x="0" y="70"/>
                  </a:lnTo>
                  <a:lnTo>
                    <a:pt x="2" y="84"/>
                  </a:lnTo>
                  <a:lnTo>
                    <a:pt x="6" y="98"/>
                  </a:lnTo>
                  <a:lnTo>
                    <a:pt x="10" y="106"/>
                  </a:lnTo>
                  <a:lnTo>
                    <a:pt x="10" y="106"/>
                  </a:lnTo>
                  <a:lnTo>
                    <a:pt x="14" y="98"/>
                  </a:lnTo>
                  <a:lnTo>
                    <a:pt x="18" y="84"/>
                  </a:lnTo>
                  <a:lnTo>
                    <a:pt x="20" y="70"/>
                  </a:lnTo>
                  <a:lnTo>
                    <a:pt x="20" y="54"/>
                  </a:lnTo>
                  <a:lnTo>
                    <a:pt x="20" y="54"/>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28" name="Freeform 138"/>
            <p:cNvSpPr>
              <a:spLocks/>
            </p:cNvSpPr>
            <p:nvPr/>
          </p:nvSpPr>
          <p:spPr bwMode="auto">
            <a:xfrm>
              <a:off x="3949700" y="3448050"/>
              <a:ext cx="603250" cy="603250"/>
            </a:xfrm>
            <a:custGeom>
              <a:avLst/>
              <a:gdLst/>
              <a:ahLst/>
              <a:cxnLst>
                <a:cxn ang="0">
                  <a:pos x="26" y="368"/>
                </a:cxn>
                <a:cxn ang="0">
                  <a:pos x="46" y="356"/>
                </a:cxn>
                <a:cxn ang="0">
                  <a:pos x="84" y="320"/>
                </a:cxn>
                <a:cxn ang="0">
                  <a:pos x="84" y="320"/>
                </a:cxn>
                <a:cxn ang="0">
                  <a:pos x="110" y="296"/>
                </a:cxn>
                <a:cxn ang="0">
                  <a:pos x="168" y="260"/>
                </a:cxn>
                <a:cxn ang="0">
                  <a:pos x="180" y="252"/>
                </a:cxn>
                <a:cxn ang="0">
                  <a:pos x="208" y="224"/>
                </a:cxn>
                <a:cxn ang="0">
                  <a:pos x="234" y="184"/>
                </a:cxn>
                <a:cxn ang="0">
                  <a:pos x="246" y="164"/>
                </a:cxn>
                <a:cxn ang="0">
                  <a:pos x="274" y="132"/>
                </a:cxn>
                <a:cxn ang="0">
                  <a:pos x="314" y="104"/>
                </a:cxn>
                <a:cxn ang="0">
                  <a:pos x="326" y="96"/>
                </a:cxn>
                <a:cxn ang="0">
                  <a:pos x="356" y="66"/>
                </a:cxn>
                <a:cxn ang="0">
                  <a:pos x="374" y="42"/>
                </a:cxn>
                <a:cxn ang="0">
                  <a:pos x="374" y="28"/>
                </a:cxn>
                <a:cxn ang="0">
                  <a:pos x="340" y="6"/>
                </a:cxn>
                <a:cxn ang="0">
                  <a:pos x="332" y="10"/>
                </a:cxn>
                <a:cxn ang="0">
                  <a:pos x="294" y="42"/>
                </a:cxn>
                <a:cxn ang="0">
                  <a:pos x="276" y="66"/>
                </a:cxn>
                <a:cxn ang="0">
                  <a:pos x="262" y="88"/>
                </a:cxn>
                <a:cxn ang="0">
                  <a:pos x="234" y="120"/>
                </a:cxn>
                <a:cxn ang="0">
                  <a:pos x="196" y="146"/>
                </a:cxn>
                <a:cxn ang="0">
                  <a:pos x="176" y="158"/>
                </a:cxn>
                <a:cxn ang="0">
                  <a:pos x="136" y="190"/>
                </a:cxn>
                <a:cxn ang="0">
                  <a:pos x="120" y="212"/>
                </a:cxn>
                <a:cxn ang="0">
                  <a:pos x="104" y="240"/>
                </a:cxn>
                <a:cxn ang="0">
                  <a:pos x="74" y="282"/>
                </a:cxn>
                <a:cxn ang="0">
                  <a:pos x="60" y="296"/>
                </a:cxn>
                <a:cxn ang="0">
                  <a:pos x="24" y="334"/>
                </a:cxn>
                <a:cxn ang="0">
                  <a:pos x="12" y="354"/>
                </a:cxn>
                <a:cxn ang="0">
                  <a:pos x="26" y="368"/>
                </a:cxn>
              </a:cxnLst>
              <a:rect l="0" t="0" r="r" b="b"/>
              <a:pathLst>
                <a:path w="380" h="380">
                  <a:moveTo>
                    <a:pt x="26" y="368"/>
                  </a:moveTo>
                  <a:lnTo>
                    <a:pt x="26" y="368"/>
                  </a:lnTo>
                  <a:lnTo>
                    <a:pt x="32" y="364"/>
                  </a:lnTo>
                  <a:lnTo>
                    <a:pt x="46" y="356"/>
                  </a:lnTo>
                  <a:lnTo>
                    <a:pt x="64" y="342"/>
                  </a:lnTo>
                  <a:lnTo>
                    <a:pt x="84" y="320"/>
                  </a:lnTo>
                  <a:lnTo>
                    <a:pt x="84" y="320"/>
                  </a:lnTo>
                  <a:lnTo>
                    <a:pt x="84" y="320"/>
                  </a:lnTo>
                  <a:lnTo>
                    <a:pt x="98" y="306"/>
                  </a:lnTo>
                  <a:lnTo>
                    <a:pt x="110" y="296"/>
                  </a:lnTo>
                  <a:lnTo>
                    <a:pt x="140" y="276"/>
                  </a:lnTo>
                  <a:lnTo>
                    <a:pt x="168" y="260"/>
                  </a:lnTo>
                  <a:lnTo>
                    <a:pt x="168" y="260"/>
                  </a:lnTo>
                  <a:lnTo>
                    <a:pt x="180" y="252"/>
                  </a:lnTo>
                  <a:lnTo>
                    <a:pt x="190" y="244"/>
                  </a:lnTo>
                  <a:lnTo>
                    <a:pt x="208" y="224"/>
                  </a:lnTo>
                  <a:lnTo>
                    <a:pt x="222" y="204"/>
                  </a:lnTo>
                  <a:lnTo>
                    <a:pt x="234" y="184"/>
                  </a:lnTo>
                  <a:lnTo>
                    <a:pt x="246" y="164"/>
                  </a:lnTo>
                  <a:lnTo>
                    <a:pt x="246" y="164"/>
                  </a:lnTo>
                  <a:lnTo>
                    <a:pt x="260" y="146"/>
                  </a:lnTo>
                  <a:lnTo>
                    <a:pt x="274" y="132"/>
                  </a:lnTo>
                  <a:lnTo>
                    <a:pt x="292" y="118"/>
                  </a:lnTo>
                  <a:lnTo>
                    <a:pt x="314" y="104"/>
                  </a:lnTo>
                  <a:lnTo>
                    <a:pt x="314" y="104"/>
                  </a:lnTo>
                  <a:lnTo>
                    <a:pt x="326" y="96"/>
                  </a:lnTo>
                  <a:lnTo>
                    <a:pt x="336" y="86"/>
                  </a:lnTo>
                  <a:lnTo>
                    <a:pt x="356" y="66"/>
                  </a:lnTo>
                  <a:lnTo>
                    <a:pt x="368" y="50"/>
                  </a:lnTo>
                  <a:lnTo>
                    <a:pt x="374" y="42"/>
                  </a:lnTo>
                  <a:lnTo>
                    <a:pt x="380" y="34"/>
                  </a:lnTo>
                  <a:lnTo>
                    <a:pt x="374" y="28"/>
                  </a:lnTo>
                  <a:lnTo>
                    <a:pt x="346" y="0"/>
                  </a:lnTo>
                  <a:lnTo>
                    <a:pt x="340" y="6"/>
                  </a:lnTo>
                  <a:lnTo>
                    <a:pt x="340" y="6"/>
                  </a:lnTo>
                  <a:lnTo>
                    <a:pt x="332" y="10"/>
                  </a:lnTo>
                  <a:lnTo>
                    <a:pt x="314" y="24"/>
                  </a:lnTo>
                  <a:lnTo>
                    <a:pt x="294" y="42"/>
                  </a:lnTo>
                  <a:lnTo>
                    <a:pt x="284" y="54"/>
                  </a:lnTo>
                  <a:lnTo>
                    <a:pt x="276" y="66"/>
                  </a:lnTo>
                  <a:lnTo>
                    <a:pt x="276" y="66"/>
                  </a:lnTo>
                  <a:lnTo>
                    <a:pt x="262" y="88"/>
                  </a:lnTo>
                  <a:lnTo>
                    <a:pt x="248" y="106"/>
                  </a:lnTo>
                  <a:lnTo>
                    <a:pt x="234" y="120"/>
                  </a:lnTo>
                  <a:lnTo>
                    <a:pt x="216" y="134"/>
                  </a:lnTo>
                  <a:lnTo>
                    <a:pt x="196" y="146"/>
                  </a:lnTo>
                  <a:lnTo>
                    <a:pt x="196" y="146"/>
                  </a:lnTo>
                  <a:lnTo>
                    <a:pt x="176" y="158"/>
                  </a:lnTo>
                  <a:lnTo>
                    <a:pt x="156" y="172"/>
                  </a:lnTo>
                  <a:lnTo>
                    <a:pt x="136" y="190"/>
                  </a:lnTo>
                  <a:lnTo>
                    <a:pt x="128" y="200"/>
                  </a:lnTo>
                  <a:lnTo>
                    <a:pt x="120" y="212"/>
                  </a:lnTo>
                  <a:lnTo>
                    <a:pt x="104" y="240"/>
                  </a:lnTo>
                  <a:lnTo>
                    <a:pt x="104" y="240"/>
                  </a:lnTo>
                  <a:lnTo>
                    <a:pt x="84" y="270"/>
                  </a:lnTo>
                  <a:lnTo>
                    <a:pt x="74" y="282"/>
                  </a:lnTo>
                  <a:lnTo>
                    <a:pt x="60" y="296"/>
                  </a:lnTo>
                  <a:lnTo>
                    <a:pt x="60" y="296"/>
                  </a:lnTo>
                  <a:lnTo>
                    <a:pt x="38" y="316"/>
                  </a:lnTo>
                  <a:lnTo>
                    <a:pt x="24" y="334"/>
                  </a:lnTo>
                  <a:lnTo>
                    <a:pt x="16" y="348"/>
                  </a:lnTo>
                  <a:lnTo>
                    <a:pt x="12" y="354"/>
                  </a:lnTo>
                  <a:lnTo>
                    <a:pt x="0" y="380"/>
                  </a:lnTo>
                  <a:lnTo>
                    <a:pt x="26" y="368"/>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29" name="Freeform 139"/>
            <p:cNvSpPr>
              <a:spLocks/>
            </p:cNvSpPr>
            <p:nvPr/>
          </p:nvSpPr>
          <p:spPr bwMode="auto">
            <a:xfrm>
              <a:off x="3984625" y="3470275"/>
              <a:ext cx="546100" cy="546100"/>
            </a:xfrm>
            <a:custGeom>
              <a:avLst/>
              <a:gdLst/>
              <a:ahLst/>
              <a:cxnLst>
                <a:cxn ang="0">
                  <a:pos x="322" y="0"/>
                </a:cxn>
                <a:cxn ang="0">
                  <a:pos x="322" y="0"/>
                </a:cxn>
                <a:cxn ang="0">
                  <a:pos x="316" y="4"/>
                </a:cxn>
                <a:cxn ang="0">
                  <a:pos x="300" y="16"/>
                </a:cxn>
                <a:cxn ang="0">
                  <a:pos x="280" y="34"/>
                </a:cxn>
                <a:cxn ang="0">
                  <a:pos x="272" y="46"/>
                </a:cxn>
                <a:cxn ang="0">
                  <a:pos x="262" y="56"/>
                </a:cxn>
                <a:cxn ang="0">
                  <a:pos x="262" y="56"/>
                </a:cxn>
                <a:cxn ang="0">
                  <a:pos x="248" y="78"/>
                </a:cxn>
                <a:cxn ang="0">
                  <a:pos x="234" y="98"/>
                </a:cxn>
                <a:cxn ang="0">
                  <a:pos x="218" y="114"/>
                </a:cxn>
                <a:cxn ang="0">
                  <a:pos x="200" y="128"/>
                </a:cxn>
                <a:cxn ang="0">
                  <a:pos x="200" y="128"/>
                </a:cxn>
                <a:cxn ang="0">
                  <a:pos x="178" y="142"/>
                </a:cxn>
                <a:cxn ang="0">
                  <a:pos x="152" y="158"/>
                </a:cxn>
                <a:cxn ang="0">
                  <a:pos x="140" y="166"/>
                </a:cxn>
                <a:cxn ang="0">
                  <a:pos x="128" y="176"/>
                </a:cxn>
                <a:cxn ang="0">
                  <a:pos x="116" y="188"/>
                </a:cxn>
                <a:cxn ang="0">
                  <a:pos x="108" y="202"/>
                </a:cxn>
                <a:cxn ang="0">
                  <a:pos x="108" y="202"/>
                </a:cxn>
                <a:cxn ang="0">
                  <a:pos x="78" y="250"/>
                </a:cxn>
                <a:cxn ang="0">
                  <a:pos x="64" y="270"/>
                </a:cxn>
                <a:cxn ang="0">
                  <a:pos x="44" y="290"/>
                </a:cxn>
                <a:cxn ang="0">
                  <a:pos x="44" y="290"/>
                </a:cxn>
                <a:cxn ang="0">
                  <a:pos x="24" y="310"/>
                </a:cxn>
                <a:cxn ang="0">
                  <a:pos x="10" y="326"/>
                </a:cxn>
                <a:cxn ang="0">
                  <a:pos x="0" y="344"/>
                </a:cxn>
                <a:cxn ang="0">
                  <a:pos x="0" y="344"/>
                </a:cxn>
                <a:cxn ang="0">
                  <a:pos x="0" y="344"/>
                </a:cxn>
                <a:cxn ang="0">
                  <a:pos x="18" y="334"/>
                </a:cxn>
                <a:cxn ang="0">
                  <a:pos x="34" y="320"/>
                </a:cxn>
                <a:cxn ang="0">
                  <a:pos x="54" y="300"/>
                </a:cxn>
                <a:cxn ang="0">
                  <a:pos x="54" y="300"/>
                </a:cxn>
                <a:cxn ang="0">
                  <a:pos x="74" y="280"/>
                </a:cxn>
                <a:cxn ang="0">
                  <a:pos x="94" y="266"/>
                </a:cxn>
                <a:cxn ang="0">
                  <a:pos x="142" y="236"/>
                </a:cxn>
                <a:cxn ang="0">
                  <a:pos x="142" y="236"/>
                </a:cxn>
                <a:cxn ang="0">
                  <a:pos x="156" y="228"/>
                </a:cxn>
                <a:cxn ang="0">
                  <a:pos x="168" y="216"/>
                </a:cxn>
                <a:cxn ang="0">
                  <a:pos x="178" y="204"/>
                </a:cxn>
                <a:cxn ang="0">
                  <a:pos x="186" y="192"/>
                </a:cxn>
                <a:cxn ang="0">
                  <a:pos x="202" y="166"/>
                </a:cxn>
                <a:cxn ang="0">
                  <a:pos x="216" y="144"/>
                </a:cxn>
                <a:cxn ang="0">
                  <a:pos x="216" y="144"/>
                </a:cxn>
                <a:cxn ang="0">
                  <a:pos x="230" y="126"/>
                </a:cxn>
                <a:cxn ang="0">
                  <a:pos x="246" y="110"/>
                </a:cxn>
                <a:cxn ang="0">
                  <a:pos x="266" y="96"/>
                </a:cxn>
                <a:cxn ang="0">
                  <a:pos x="288" y="82"/>
                </a:cxn>
                <a:cxn ang="0">
                  <a:pos x="288" y="82"/>
                </a:cxn>
                <a:cxn ang="0">
                  <a:pos x="298" y="72"/>
                </a:cxn>
                <a:cxn ang="0">
                  <a:pos x="310" y="64"/>
                </a:cxn>
                <a:cxn ang="0">
                  <a:pos x="328" y="44"/>
                </a:cxn>
                <a:cxn ang="0">
                  <a:pos x="340" y="28"/>
                </a:cxn>
                <a:cxn ang="0">
                  <a:pos x="344" y="22"/>
                </a:cxn>
                <a:cxn ang="0">
                  <a:pos x="322" y="0"/>
                </a:cxn>
              </a:cxnLst>
              <a:rect l="0" t="0" r="r" b="b"/>
              <a:pathLst>
                <a:path w="344" h="344">
                  <a:moveTo>
                    <a:pt x="322" y="0"/>
                  </a:moveTo>
                  <a:lnTo>
                    <a:pt x="322" y="0"/>
                  </a:lnTo>
                  <a:lnTo>
                    <a:pt x="316" y="4"/>
                  </a:lnTo>
                  <a:lnTo>
                    <a:pt x="300" y="16"/>
                  </a:lnTo>
                  <a:lnTo>
                    <a:pt x="280" y="34"/>
                  </a:lnTo>
                  <a:lnTo>
                    <a:pt x="272" y="46"/>
                  </a:lnTo>
                  <a:lnTo>
                    <a:pt x="262" y="56"/>
                  </a:lnTo>
                  <a:lnTo>
                    <a:pt x="262" y="56"/>
                  </a:lnTo>
                  <a:lnTo>
                    <a:pt x="248" y="78"/>
                  </a:lnTo>
                  <a:lnTo>
                    <a:pt x="234" y="98"/>
                  </a:lnTo>
                  <a:lnTo>
                    <a:pt x="218" y="114"/>
                  </a:lnTo>
                  <a:lnTo>
                    <a:pt x="200" y="128"/>
                  </a:lnTo>
                  <a:lnTo>
                    <a:pt x="200" y="128"/>
                  </a:lnTo>
                  <a:lnTo>
                    <a:pt x="178" y="142"/>
                  </a:lnTo>
                  <a:lnTo>
                    <a:pt x="152" y="158"/>
                  </a:lnTo>
                  <a:lnTo>
                    <a:pt x="140" y="166"/>
                  </a:lnTo>
                  <a:lnTo>
                    <a:pt x="128" y="176"/>
                  </a:lnTo>
                  <a:lnTo>
                    <a:pt x="116" y="188"/>
                  </a:lnTo>
                  <a:lnTo>
                    <a:pt x="108" y="202"/>
                  </a:lnTo>
                  <a:lnTo>
                    <a:pt x="108" y="202"/>
                  </a:lnTo>
                  <a:lnTo>
                    <a:pt x="78" y="250"/>
                  </a:lnTo>
                  <a:lnTo>
                    <a:pt x="64" y="270"/>
                  </a:lnTo>
                  <a:lnTo>
                    <a:pt x="44" y="290"/>
                  </a:lnTo>
                  <a:lnTo>
                    <a:pt x="44" y="290"/>
                  </a:lnTo>
                  <a:lnTo>
                    <a:pt x="24" y="310"/>
                  </a:lnTo>
                  <a:lnTo>
                    <a:pt x="10" y="326"/>
                  </a:lnTo>
                  <a:lnTo>
                    <a:pt x="0" y="344"/>
                  </a:lnTo>
                  <a:lnTo>
                    <a:pt x="0" y="344"/>
                  </a:lnTo>
                  <a:lnTo>
                    <a:pt x="0" y="344"/>
                  </a:lnTo>
                  <a:lnTo>
                    <a:pt x="18" y="334"/>
                  </a:lnTo>
                  <a:lnTo>
                    <a:pt x="34" y="320"/>
                  </a:lnTo>
                  <a:lnTo>
                    <a:pt x="54" y="300"/>
                  </a:lnTo>
                  <a:lnTo>
                    <a:pt x="54" y="300"/>
                  </a:lnTo>
                  <a:lnTo>
                    <a:pt x="74" y="280"/>
                  </a:lnTo>
                  <a:lnTo>
                    <a:pt x="94" y="266"/>
                  </a:lnTo>
                  <a:lnTo>
                    <a:pt x="142" y="236"/>
                  </a:lnTo>
                  <a:lnTo>
                    <a:pt x="142" y="236"/>
                  </a:lnTo>
                  <a:lnTo>
                    <a:pt x="156" y="228"/>
                  </a:lnTo>
                  <a:lnTo>
                    <a:pt x="168" y="216"/>
                  </a:lnTo>
                  <a:lnTo>
                    <a:pt x="178" y="204"/>
                  </a:lnTo>
                  <a:lnTo>
                    <a:pt x="186" y="192"/>
                  </a:lnTo>
                  <a:lnTo>
                    <a:pt x="202" y="166"/>
                  </a:lnTo>
                  <a:lnTo>
                    <a:pt x="216" y="144"/>
                  </a:lnTo>
                  <a:lnTo>
                    <a:pt x="216" y="144"/>
                  </a:lnTo>
                  <a:lnTo>
                    <a:pt x="230" y="126"/>
                  </a:lnTo>
                  <a:lnTo>
                    <a:pt x="246" y="110"/>
                  </a:lnTo>
                  <a:lnTo>
                    <a:pt x="266" y="96"/>
                  </a:lnTo>
                  <a:lnTo>
                    <a:pt x="288" y="82"/>
                  </a:lnTo>
                  <a:lnTo>
                    <a:pt x="288" y="82"/>
                  </a:lnTo>
                  <a:lnTo>
                    <a:pt x="298" y="72"/>
                  </a:lnTo>
                  <a:lnTo>
                    <a:pt x="310" y="64"/>
                  </a:lnTo>
                  <a:lnTo>
                    <a:pt x="328" y="44"/>
                  </a:lnTo>
                  <a:lnTo>
                    <a:pt x="340" y="28"/>
                  </a:lnTo>
                  <a:lnTo>
                    <a:pt x="344" y="22"/>
                  </a:lnTo>
                  <a:lnTo>
                    <a:pt x="322" y="0"/>
                  </a:lnTo>
                  <a:close/>
                </a:path>
              </a:pathLst>
            </a:custGeom>
            <a:solidFill>
              <a:srgbClr val="FF7F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30" name="Freeform 140"/>
            <p:cNvSpPr>
              <a:spLocks/>
            </p:cNvSpPr>
            <p:nvPr/>
          </p:nvSpPr>
          <p:spPr bwMode="auto">
            <a:xfrm>
              <a:off x="4156075" y="3724275"/>
              <a:ext cx="120650" cy="120650"/>
            </a:xfrm>
            <a:custGeom>
              <a:avLst/>
              <a:gdLst/>
              <a:ahLst/>
              <a:cxnLst>
                <a:cxn ang="0">
                  <a:pos x="46" y="46"/>
                </a:cxn>
                <a:cxn ang="0">
                  <a:pos x="46" y="46"/>
                </a:cxn>
                <a:cxn ang="0">
                  <a:pos x="56" y="34"/>
                </a:cxn>
                <a:cxn ang="0">
                  <a:pos x="66" y="22"/>
                </a:cxn>
                <a:cxn ang="0">
                  <a:pos x="72" y="10"/>
                </a:cxn>
                <a:cxn ang="0">
                  <a:pos x="76" y="0"/>
                </a:cxn>
                <a:cxn ang="0">
                  <a:pos x="76" y="0"/>
                </a:cxn>
                <a:cxn ang="0">
                  <a:pos x="66" y="4"/>
                </a:cxn>
                <a:cxn ang="0">
                  <a:pos x="54" y="10"/>
                </a:cxn>
                <a:cxn ang="0">
                  <a:pos x="42" y="20"/>
                </a:cxn>
                <a:cxn ang="0">
                  <a:pos x="30" y="30"/>
                </a:cxn>
                <a:cxn ang="0">
                  <a:pos x="30" y="30"/>
                </a:cxn>
                <a:cxn ang="0">
                  <a:pos x="18" y="42"/>
                </a:cxn>
                <a:cxn ang="0">
                  <a:pos x="10" y="54"/>
                </a:cxn>
                <a:cxn ang="0">
                  <a:pos x="4" y="66"/>
                </a:cxn>
                <a:cxn ang="0">
                  <a:pos x="0" y="76"/>
                </a:cxn>
                <a:cxn ang="0">
                  <a:pos x="0" y="76"/>
                </a:cxn>
                <a:cxn ang="0">
                  <a:pos x="10" y="72"/>
                </a:cxn>
                <a:cxn ang="0">
                  <a:pos x="22" y="66"/>
                </a:cxn>
                <a:cxn ang="0">
                  <a:pos x="34" y="58"/>
                </a:cxn>
                <a:cxn ang="0">
                  <a:pos x="46" y="46"/>
                </a:cxn>
                <a:cxn ang="0">
                  <a:pos x="46" y="46"/>
                </a:cxn>
              </a:cxnLst>
              <a:rect l="0" t="0" r="r" b="b"/>
              <a:pathLst>
                <a:path w="76" h="76">
                  <a:moveTo>
                    <a:pt x="46" y="46"/>
                  </a:moveTo>
                  <a:lnTo>
                    <a:pt x="46" y="46"/>
                  </a:lnTo>
                  <a:lnTo>
                    <a:pt x="56" y="34"/>
                  </a:lnTo>
                  <a:lnTo>
                    <a:pt x="66" y="22"/>
                  </a:lnTo>
                  <a:lnTo>
                    <a:pt x="72" y="10"/>
                  </a:lnTo>
                  <a:lnTo>
                    <a:pt x="76" y="0"/>
                  </a:lnTo>
                  <a:lnTo>
                    <a:pt x="76" y="0"/>
                  </a:lnTo>
                  <a:lnTo>
                    <a:pt x="66" y="4"/>
                  </a:lnTo>
                  <a:lnTo>
                    <a:pt x="54" y="10"/>
                  </a:lnTo>
                  <a:lnTo>
                    <a:pt x="42" y="20"/>
                  </a:lnTo>
                  <a:lnTo>
                    <a:pt x="30" y="30"/>
                  </a:lnTo>
                  <a:lnTo>
                    <a:pt x="30" y="30"/>
                  </a:lnTo>
                  <a:lnTo>
                    <a:pt x="18" y="42"/>
                  </a:lnTo>
                  <a:lnTo>
                    <a:pt x="10" y="54"/>
                  </a:lnTo>
                  <a:lnTo>
                    <a:pt x="4" y="66"/>
                  </a:lnTo>
                  <a:lnTo>
                    <a:pt x="0" y="76"/>
                  </a:lnTo>
                  <a:lnTo>
                    <a:pt x="0" y="76"/>
                  </a:lnTo>
                  <a:lnTo>
                    <a:pt x="10" y="72"/>
                  </a:lnTo>
                  <a:lnTo>
                    <a:pt x="22" y="66"/>
                  </a:lnTo>
                  <a:lnTo>
                    <a:pt x="34" y="58"/>
                  </a:lnTo>
                  <a:lnTo>
                    <a:pt x="46" y="46"/>
                  </a:lnTo>
                  <a:lnTo>
                    <a:pt x="46" y="46"/>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31" name="Freeform 141"/>
            <p:cNvSpPr>
              <a:spLocks/>
            </p:cNvSpPr>
            <p:nvPr/>
          </p:nvSpPr>
          <p:spPr bwMode="auto">
            <a:xfrm>
              <a:off x="3692525" y="3368675"/>
              <a:ext cx="815975" cy="120650"/>
            </a:xfrm>
            <a:custGeom>
              <a:avLst/>
              <a:gdLst/>
              <a:ahLst/>
              <a:cxnLst>
                <a:cxn ang="0">
                  <a:pos x="26" y="48"/>
                </a:cxn>
                <a:cxn ang="0">
                  <a:pos x="48" y="52"/>
                </a:cxn>
                <a:cxn ang="0">
                  <a:pos x="102" y="56"/>
                </a:cxn>
                <a:cxn ang="0">
                  <a:pos x="102" y="56"/>
                </a:cxn>
                <a:cxn ang="0">
                  <a:pos x="138" y="56"/>
                </a:cxn>
                <a:cxn ang="0">
                  <a:pos x="204" y="72"/>
                </a:cxn>
                <a:cxn ang="0">
                  <a:pos x="218" y="74"/>
                </a:cxn>
                <a:cxn ang="0">
                  <a:pos x="258" y="74"/>
                </a:cxn>
                <a:cxn ang="0">
                  <a:pos x="304" y="64"/>
                </a:cxn>
                <a:cxn ang="0">
                  <a:pos x="328" y="58"/>
                </a:cxn>
                <a:cxn ang="0">
                  <a:pos x="368" y="56"/>
                </a:cxn>
                <a:cxn ang="0">
                  <a:pos x="416" y="66"/>
                </a:cxn>
                <a:cxn ang="0">
                  <a:pos x="432" y="68"/>
                </a:cxn>
                <a:cxn ang="0">
                  <a:pos x="472" y="68"/>
                </a:cxn>
                <a:cxn ang="0">
                  <a:pos x="504" y="64"/>
                </a:cxn>
                <a:cxn ang="0">
                  <a:pos x="514" y="54"/>
                </a:cxn>
                <a:cxn ang="0">
                  <a:pos x="504" y="12"/>
                </a:cxn>
                <a:cxn ang="0">
                  <a:pos x="496" y="12"/>
                </a:cxn>
                <a:cxn ang="0">
                  <a:pos x="446" y="8"/>
                </a:cxn>
                <a:cxn ang="0">
                  <a:pos x="416" y="10"/>
                </a:cxn>
                <a:cxn ang="0">
                  <a:pos x="392" y="16"/>
                </a:cxn>
                <a:cxn ang="0">
                  <a:pos x="348" y="20"/>
                </a:cxn>
                <a:cxn ang="0">
                  <a:pos x="304" y="12"/>
                </a:cxn>
                <a:cxn ang="0">
                  <a:pos x="282" y="6"/>
                </a:cxn>
                <a:cxn ang="0">
                  <a:pos x="232" y="0"/>
                </a:cxn>
                <a:cxn ang="0">
                  <a:pos x="204" y="4"/>
                </a:cxn>
                <a:cxn ang="0">
                  <a:pos x="172" y="12"/>
                </a:cxn>
                <a:cxn ang="0">
                  <a:pos x="120" y="22"/>
                </a:cxn>
                <a:cxn ang="0">
                  <a:pos x="102" y="20"/>
                </a:cxn>
                <a:cxn ang="0">
                  <a:pos x="48" y="24"/>
                </a:cxn>
                <a:cxn ang="0">
                  <a:pos x="26" y="28"/>
                </a:cxn>
                <a:cxn ang="0">
                  <a:pos x="26" y="48"/>
                </a:cxn>
              </a:cxnLst>
              <a:rect l="0" t="0" r="r" b="b"/>
              <a:pathLst>
                <a:path w="514" h="76">
                  <a:moveTo>
                    <a:pt x="26" y="48"/>
                  </a:moveTo>
                  <a:lnTo>
                    <a:pt x="26" y="48"/>
                  </a:lnTo>
                  <a:lnTo>
                    <a:pt x="34" y="50"/>
                  </a:lnTo>
                  <a:lnTo>
                    <a:pt x="48" y="52"/>
                  </a:lnTo>
                  <a:lnTo>
                    <a:pt x="72" y="56"/>
                  </a:lnTo>
                  <a:lnTo>
                    <a:pt x="102" y="56"/>
                  </a:lnTo>
                  <a:lnTo>
                    <a:pt x="102" y="56"/>
                  </a:lnTo>
                  <a:lnTo>
                    <a:pt x="102" y="56"/>
                  </a:lnTo>
                  <a:lnTo>
                    <a:pt x="120" y="54"/>
                  </a:lnTo>
                  <a:lnTo>
                    <a:pt x="138" y="56"/>
                  </a:lnTo>
                  <a:lnTo>
                    <a:pt x="172" y="64"/>
                  </a:lnTo>
                  <a:lnTo>
                    <a:pt x="204" y="72"/>
                  </a:lnTo>
                  <a:lnTo>
                    <a:pt x="204" y="72"/>
                  </a:lnTo>
                  <a:lnTo>
                    <a:pt x="218" y="74"/>
                  </a:lnTo>
                  <a:lnTo>
                    <a:pt x="232" y="76"/>
                  </a:lnTo>
                  <a:lnTo>
                    <a:pt x="258" y="74"/>
                  </a:lnTo>
                  <a:lnTo>
                    <a:pt x="282" y="70"/>
                  </a:lnTo>
                  <a:lnTo>
                    <a:pt x="304" y="64"/>
                  </a:lnTo>
                  <a:lnTo>
                    <a:pt x="328" y="58"/>
                  </a:lnTo>
                  <a:lnTo>
                    <a:pt x="328" y="58"/>
                  </a:lnTo>
                  <a:lnTo>
                    <a:pt x="348" y="56"/>
                  </a:lnTo>
                  <a:lnTo>
                    <a:pt x="368" y="56"/>
                  </a:lnTo>
                  <a:lnTo>
                    <a:pt x="392" y="60"/>
                  </a:lnTo>
                  <a:lnTo>
                    <a:pt x="416" y="66"/>
                  </a:lnTo>
                  <a:lnTo>
                    <a:pt x="416" y="66"/>
                  </a:lnTo>
                  <a:lnTo>
                    <a:pt x="432" y="68"/>
                  </a:lnTo>
                  <a:lnTo>
                    <a:pt x="446" y="68"/>
                  </a:lnTo>
                  <a:lnTo>
                    <a:pt x="472" y="68"/>
                  </a:lnTo>
                  <a:lnTo>
                    <a:pt x="494" y="66"/>
                  </a:lnTo>
                  <a:lnTo>
                    <a:pt x="504" y="64"/>
                  </a:lnTo>
                  <a:lnTo>
                    <a:pt x="514" y="62"/>
                  </a:lnTo>
                  <a:lnTo>
                    <a:pt x="514" y="54"/>
                  </a:lnTo>
                  <a:lnTo>
                    <a:pt x="514" y="14"/>
                  </a:lnTo>
                  <a:lnTo>
                    <a:pt x="504" y="12"/>
                  </a:lnTo>
                  <a:lnTo>
                    <a:pt x="504" y="12"/>
                  </a:lnTo>
                  <a:lnTo>
                    <a:pt x="496" y="12"/>
                  </a:lnTo>
                  <a:lnTo>
                    <a:pt x="474" y="8"/>
                  </a:lnTo>
                  <a:lnTo>
                    <a:pt x="446" y="8"/>
                  </a:lnTo>
                  <a:lnTo>
                    <a:pt x="432" y="8"/>
                  </a:lnTo>
                  <a:lnTo>
                    <a:pt x="416" y="10"/>
                  </a:lnTo>
                  <a:lnTo>
                    <a:pt x="416" y="10"/>
                  </a:lnTo>
                  <a:lnTo>
                    <a:pt x="392" y="16"/>
                  </a:lnTo>
                  <a:lnTo>
                    <a:pt x="368" y="20"/>
                  </a:lnTo>
                  <a:lnTo>
                    <a:pt x="348" y="20"/>
                  </a:lnTo>
                  <a:lnTo>
                    <a:pt x="328" y="18"/>
                  </a:lnTo>
                  <a:lnTo>
                    <a:pt x="304" y="12"/>
                  </a:lnTo>
                  <a:lnTo>
                    <a:pt x="304" y="12"/>
                  </a:lnTo>
                  <a:lnTo>
                    <a:pt x="282" y="6"/>
                  </a:lnTo>
                  <a:lnTo>
                    <a:pt x="258" y="2"/>
                  </a:lnTo>
                  <a:lnTo>
                    <a:pt x="232" y="0"/>
                  </a:lnTo>
                  <a:lnTo>
                    <a:pt x="218" y="2"/>
                  </a:lnTo>
                  <a:lnTo>
                    <a:pt x="204" y="4"/>
                  </a:lnTo>
                  <a:lnTo>
                    <a:pt x="172" y="12"/>
                  </a:lnTo>
                  <a:lnTo>
                    <a:pt x="172" y="12"/>
                  </a:lnTo>
                  <a:lnTo>
                    <a:pt x="138" y="20"/>
                  </a:lnTo>
                  <a:lnTo>
                    <a:pt x="120" y="22"/>
                  </a:lnTo>
                  <a:lnTo>
                    <a:pt x="102" y="20"/>
                  </a:lnTo>
                  <a:lnTo>
                    <a:pt x="102" y="20"/>
                  </a:lnTo>
                  <a:lnTo>
                    <a:pt x="72" y="20"/>
                  </a:lnTo>
                  <a:lnTo>
                    <a:pt x="48" y="24"/>
                  </a:lnTo>
                  <a:lnTo>
                    <a:pt x="34" y="26"/>
                  </a:lnTo>
                  <a:lnTo>
                    <a:pt x="26" y="28"/>
                  </a:lnTo>
                  <a:lnTo>
                    <a:pt x="0" y="38"/>
                  </a:lnTo>
                  <a:lnTo>
                    <a:pt x="26" y="48"/>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32" name="Freeform 142"/>
            <p:cNvSpPr>
              <a:spLocks/>
            </p:cNvSpPr>
            <p:nvPr/>
          </p:nvSpPr>
          <p:spPr bwMode="auto">
            <a:xfrm>
              <a:off x="3743325" y="3384550"/>
              <a:ext cx="746125" cy="88900"/>
            </a:xfrm>
            <a:custGeom>
              <a:avLst/>
              <a:gdLst/>
              <a:ahLst/>
              <a:cxnLst>
                <a:cxn ang="0">
                  <a:pos x="470" y="12"/>
                </a:cxn>
                <a:cxn ang="0">
                  <a:pos x="470" y="12"/>
                </a:cxn>
                <a:cxn ang="0">
                  <a:pos x="462" y="12"/>
                </a:cxn>
                <a:cxn ang="0">
                  <a:pos x="442" y="8"/>
                </a:cxn>
                <a:cxn ang="0">
                  <a:pos x="416" y="8"/>
                </a:cxn>
                <a:cxn ang="0">
                  <a:pos x="402" y="8"/>
                </a:cxn>
                <a:cxn ang="0">
                  <a:pos x="388" y="10"/>
                </a:cxn>
                <a:cxn ang="0">
                  <a:pos x="388" y="10"/>
                </a:cxn>
                <a:cxn ang="0">
                  <a:pos x="362" y="16"/>
                </a:cxn>
                <a:cxn ang="0">
                  <a:pos x="338" y="20"/>
                </a:cxn>
                <a:cxn ang="0">
                  <a:pos x="316" y="20"/>
                </a:cxn>
                <a:cxn ang="0">
                  <a:pos x="292" y="18"/>
                </a:cxn>
                <a:cxn ang="0">
                  <a:pos x="292" y="18"/>
                </a:cxn>
                <a:cxn ang="0">
                  <a:pos x="268" y="10"/>
                </a:cxn>
                <a:cxn ang="0">
                  <a:pos x="238" y="4"/>
                </a:cxn>
                <a:cxn ang="0">
                  <a:pos x="224" y="2"/>
                </a:cxn>
                <a:cxn ang="0">
                  <a:pos x="208" y="0"/>
                </a:cxn>
                <a:cxn ang="0">
                  <a:pos x="192" y="0"/>
                </a:cxn>
                <a:cxn ang="0">
                  <a:pos x="174" y="4"/>
                </a:cxn>
                <a:cxn ang="0">
                  <a:pos x="174" y="4"/>
                </a:cxn>
                <a:cxn ang="0">
                  <a:pos x="120" y="18"/>
                </a:cxn>
                <a:cxn ang="0">
                  <a:pos x="96" y="20"/>
                </a:cxn>
                <a:cxn ang="0">
                  <a:pos x="68" y="20"/>
                </a:cxn>
                <a:cxn ang="0">
                  <a:pos x="68" y="20"/>
                </a:cxn>
                <a:cxn ang="0">
                  <a:pos x="40" y="20"/>
                </a:cxn>
                <a:cxn ang="0">
                  <a:pos x="18" y="24"/>
                </a:cxn>
                <a:cxn ang="0">
                  <a:pos x="0" y="28"/>
                </a:cxn>
                <a:cxn ang="0">
                  <a:pos x="0" y="28"/>
                </a:cxn>
                <a:cxn ang="0">
                  <a:pos x="0" y="28"/>
                </a:cxn>
                <a:cxn ang="0">
                  <a:pos x="18" y="32"/>
                </a:cxn>
                <a:cxn ang="0">
                  <a:pos x="40" y="36"/>
                </a:cxn>
                <a:cxn ang="0">
                  <a:pos x="68" y="36"/>
                </a:cxn>
                <a:cxn ang="0">
                  <a:pos x="68" y="36"/>
                </a:cxn>
                <a:cxn ang="0">
                  <a:pos x="96" y="36"/>
                </a:cxn>
                <a:cxn ang="0">
                  <a:pos x="120" y="38"/>
                </a:cxn>
                <a:cxn ang="0">
                  <a:pos x="174" y="52"/>
                </a:cxn>
                <a:cxn ang="0">
                  <a:pos x="174" y="52"/>
                </a:cxn>
                <a:cxn ang="0">
                  <a:pos x="192" y="56"/>
                </a:cxn>
                <a:cxn ang="0">
                  <a:pos x="208" y="56"/>
                </a:cxn>
                <a:cxn ang="0">
                  <a:pos x="224" y="54"/>
                </a:cxn>
                <a:cxn ang="0">
                  <a:pos x="238" y="52"/>
                </a:cxn>
                <a:cxn ang="0">
                  <a:pos x="268" y="46"/>
                </a:cxn>
                <a:cxn ang="0">
                  <a:pos x="292" y="38"/>
                </a:cxn>
                <a:cxn ang="0">
                  <a:pos x="292" y="38"/>
                </a:cxn>
                <a:cxn ang="0">
                  <a:pos x="316" y="36"/>
                </a:cxn>
                <a:cxn ang="0">
                  <a:pos x="338" y="36"/>
                </a:cxn>
                <a:cxn ang="0">
                  <a:pos x="362" y="40"/>
                </a:cxn>
                <a:cxn ang="0">
                  <a:pos x="388" y="46"/>
                </a:cxn>
                <a:cxn ang="0">
                  <a:pos x="388" y="46"/>
                </a:cxn>
                <a:cxn ang="0">
                  <a:pos x="402" y="48"/>
                </a:cxn>
                <a:cxn ang="0">
                  <a:pos x="416" y="48"/>
                </a:cxn>
                <a:cxn ang="0">
                  <a:pos x="442" y="48"/>
                </a:cxn>
                <a:cxn ang="0">
                  <a:pos x="462" y="44"/>
                </a:cxn>
                <a:cxn ang="0">
                  <a:pos x="470" y="44"/>
                </a:cxn>
                <a:cxn ang="0">
                  <a:pos x="470" y="12"/>
                </a:cxn>
              </a:cxnLst>
              <a:rect l="0" t="0" r="r" b="b"/>
              <a:pathLst>
                <a:path w="470" h="56">
                  <a:moveTo>
                    <a:pt x="470" y="12"/>
                  </a:moveTo>
                  <a:lnTo>
                    <a:pt x="470" y="12"/>
                  </a:lnTo>
                  <a:lnTo>
                    <a:pt x="462" y="12"/>
                  </a:lnTo>
                  <a:lnTo>
                    <a:pt x="442" y="8"/>
                  </a:lnTo>
                  <a:lnTo>
                    <a:pt x="416" y="8"/>
                  </a:lnTo>
                  <a:lnTo>
                    <a:pt x="402" y="8"/>
                  </a:lnTo>
                  <a:lnTo>
                    <a:pt x="388" y="10"/>
                  </a:lnTo>
                  <a:lnTo>
                    <a:pt x="388" y="10"/>
                  </a:lnTo>
                  <a:lnTo>
                    <a:pt x="362" y="16"/>
                  </a:lnTo>
                  <a:lnTo>
                    <a:pt x="338" y="20"/>
                  </a:lnTo>
                  <a:lnTo>
                    <a:pt x="316" y="20"/>
                  </a:lnTo>
                  <a:lnTo>
                    <a:pt x="292" y="18"/>
                  </a:lnTo>
                  <a:lnTo>
                    <a:pt x="292" y="18"/>
                  </a:lnTo>
                  <a:lnTo>
                    <a:pt x="268" y="10"/>
                  </a:lnTo>
                  <a:lnTo>
                    <a:pt x="238" y="4"/>
                  </a:lnTo>
                  <a:lnTo>
                    <a:pt x="224" y="2"/>
                  </a:lnTo>
                  <a:lnTo>
                    <a:pt x="208" y="0"/>
                  </a:lnTo>
                  <a:lnTo>
                    <a:pt x="192" y="0"/>
                  </a:lnTo>
                  <a:lnTo>
                    <a:pt x="174" y="4"/>
                  </a:lnTo>
                  <a:lnTo>
                    <a:pt x="174" y="4"/>
                  </a:lnTo>
                  <a:lnTo>
                    <a:pt x="120" y="18"/>
                  </a:lnTo>
                  <a:lnTo>
                    <a:pt x="96" y="20"/>
                  </a:lnTo>
                  <a:lnTo>
                    <a:pt x="68" y="20"/>
                  </a:lnTo>
                  <a:lnTo>
                    <a:pt x="68" y="20"/>
                  </a:lnTo>
                  <a:lnTo>
                    <a:pt x="40" y="20"/>
                  </a:lnTo>
                  <a:lnTo>
                    <a:pt x="18" y="24"/>
                  </a:lnTo>
                  <a:lnTo>
                    <a:pt x="0" y="28"/>
                  </a:lnTo>
                  <a:lnTo>
                    <a:pt x="0" y="28"/>
                  </a:lnTo>
                  <a:lnTo>
                    <a:pt x="0" y="28"/>
                  </a:lnTo>
                  <a:lnTo>
                    <a:pt x="18" y="32"/>
                  </a:lnTo>
                  <a:lnTo>
                    <a:pt x="40" y="36"/>
                  </a:lnTo>
                  <a:lnTo>
                    <a:pt x="68" y="36"/>
                  </a:lnTo>
                  <a:lnTo>
                    <a:pt x="68" y="36"/>
                  </a:lnTo>
                  <a:lnTo>
                    <a:pt x="96" y="36"/>
                  </a:lnTo>
                  <a:lnTo>
                    <a:pt x="120" y="38"/>
                  </a:lnTo>
                  <a:lnTo>
                    <a:pt x="174" y="52"/>
                  </a:lnTo>
                  <a:lnTo>
                    <a:pt x="174" y="52"/>
                  </a:lnTo>
                  <a:lnTo>
                    <a:pt x="192" y="56"/>
                  </a:lnTo>
                  <a:lnTo>
                    <a:pt x="208" y="56"/>
                  </a:lnTo>
                  <a:lnTo>
                    <a:pt x="224" y="54"/>
                  </a:lnTo>
                  <a:lnTo>
                    <a:pt x="238" y="52"/>
                  </a:lnTo>
                  <a:lnTo>
                    <a:pt x="268" y="46"/>
                  </a:lnTo>
                  <a:lnTo>
                    <a:pt x="292" y="38"/>
                  </a:lnTo>
                  <a:lnTo>
                    <a:pt x="292" y="38"/>
                  </a:lnTo>
                  <a:lnTo>
                    <a:pt x="316" y="36"/>
                  </a:lnTo>
                  <a:lnTo>
                    <a:pt x="338" y="36"/>
                  </a:lnTo>
                  <a:lnTo>
                    <a:pt x="362" y="40"/>
                  </a:lnTo>
                  <a:lnTo>
                    <a:pt x="388" y="46"/>
                  </a:lnTo>
                  <a:lnTo>
                    <a:pt x="388" y="46"/>
                  </a:lnTo>
                  <a:lnTo>
                    <a:pt x="402" y="48"/>
                  </a:lnTo>
                  <a:lnTo>
                    <a:pt x="416" y="48"/>
                  </a:lnTo>
                  <a:lnTo>
                    <a:pt x="442" y="48"/>
                  </a:lnTo>
                  <a:lnTo>
                    <a:pt x="462" y="44"/>
                  </a:lnTo>
                  <a:lnTo>
                    <a:pt x="470" y="44"/>
                  </a:lnTo>
                  <a:lnTo>
                    <a:pt x="470" y="12"/>
                  </a:lnTo>
                  <a:close/>
                </a:path>
              </a:pathLst>
            </a:custGeom>
            <a:solidFill>
              <a:srgbClr val="FF7F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33" name="Freeform 143"/>
            <p:cNvSpPr>
              <a:spLocks/>
            </p:cNvSpPr>
            <p:nvPr/>
          </p:nvSpPr>
          <p:spPr bwMode="auto">
            <a:xfrm>
              <a:off x="3984625" y="3413125"/>
              <a:ext cx="168275" cy="31750"/>
            </a:xfrm>
            <a:custGeom>
              <a:avLst/>
              <a:gdLst/>
              <a:ahLst/>
              <a:cxnLst>
                <a:cxn ang="0">
                  <a:pos x="52" y="20"/>
                </a:cxn>
                <a:cxn ang="0">
                  <a:pos x="52" y="20"/>
                </a:cxn>
                <a:cxn ang="0">
                  <a:pos x="70" y="20"/>
                </a:cxn>
                <a:cxn ang="0">
                  <a:pos x="84" y="18"/>
                </a:cxn>
                <a:cxn ang="0">
                  <a:pos x="96" y="14"/>
                </a:cxn>
                <a:cxn ang="0">
                  <a:pos x="106" y="10"/>
                </a:cxn>
                <a:cxn ang="0">
                  <a:pos x="106" y="10"/>
                </a:cxn>
                <a:cxn ang="0">
                  <a:pos x="96" y="6"/>
                </a:cxn>
                <a:cxn ang="0">
                  <a:pos x="84" y="2"/>
                </a:cxn>
                <a:cxn ang="0">
                  <a:pos x="70" y="0"/>
                </a:cxn>
                <a:cxn ang="0">
                  <a:pos x="52" y="0"/>
                </a:cxn>
                <a:cxn ang="0">
                  <a:pos x="52" y="0"/>
                </a:cxn>
                <a:cxn ang="0">
                  <a:pos x="36" y="0"/>
                </a:cxn>
                <a:cxn ang="0">
                  <a:pos x="22" y="2"/>
                </a:cxn>
                <a:cxn ang="0">
                  <a:pos x="8" y="6"/>
                </a:cxn>
                <a:cxn ang="0">
                  <a:pos x="0" y="10"/>
                </a:cxn>
                <a:cxn ang="0">
                  <a:pos x="0" y="10"/>
                </a:cxn>
                <a:cxn ang="0">
                  <a:pos x="8" y="14"/>
                </a:cxn>
                <a:cxn ang="0">
                  <a:pos x="22" y="18"/>
                </a:cxn>
                <a:cxn ang="0">
                  <a:pos x="36" y="20"/>
                </a:cxn>
                <a:cxn ang="0">
                  <a:pos x="52" y="20"/>
                </a:cxn>
                <a:cxn ang="0">
                  <a:pos x="52" y="20"/>
                </a:cxn>
              </a:cxnLst>
              <a:rect l="0" t="0" r="r" b="b"/>
              <a:pathLst>
                <a:path w="106" h="20">
                  <a:moveTo>
                    <a:pt x="52" y="20"/>
                  </a:moveTo>
                  <a:lnTo>
                    <a:pt x="52" y="20"/>
                  </a:lnTo>
                  <a:lnTo>
                    <a:pt x="70" y="20"/>
                  </a:lnTo>
                  <a:lnTo>
                    <a:pt x="84" y="18"/>
                  </a:lnTo>
                  <a:lnTo>
                    <a:pt x="96" y="14"/>
                  </a:lnTo>
                  <a:lnTo>
                    <a:pt x="106" y="10"/>
                  </a:lnTo>
                  <a:lnTo>
                    <a:pt x="106" y="10"/>
                  </a:lnTo>
                  <a:lnTo>
                    <a:pt x="96" y="6"/>
                  </a:lnTo>
                  <a:lnTo>
                    <a:pt x="84" y="2"/>
                  </a:lnTo>
                  <a:lnTo>
                    <a:pt x="70" y="0"/>
                  </a:lnTo>
                  <a:lnTo>
                    <a:pt x="52" y="0"/>
                  </a:lnTo>
                  <a:lnTo>
                    <a:pt x="52" y="0"/>
                  </a:lnTo>
                  <a:lnTo>
                    <a:pt x="36" y="0"/>
                  </a:lnTo>
                  <a:lnTo>
                    <a:pt x="22" y="2"/>
                  </a:lnTo>
                  <a:lnTo>
                    <a:pt x="8" y="6"/>
                  </a:lnTo>
                  <a:lnTo>
                    <a:pt x="0" y="10"/>
                  </a:lnTo>
                  <a:lnTo>
                    <a:pt x="0" y="10"/>
                  </a:lnTo>
                  <a:lnTo>
                    <a:pt x="8" y="14"/>
                  </a:lnTo>
                  <a:lnTo>
                    <a:pt x="22" y="18"/>
                  </a:lnTo>
                  <a:lnTo>
                    <a:pt x="36" y="20"/>
                  </a:lnTo>
                  <a:lnTo>
                    <a:pt x="52" y="20"/>
                  </a:lnTo>
                  <a:lnTo>
                    <a:pt x="52" y="20"/>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34" name="Freeform 144"/>
            <p:cNvSpPr>
              <a:spLocks/>
            </p:cNvSpPr>
            <p:nvPr/>
          </p:nvSpPr>
          <p:spPr bwMode="auto">
            <a:xfrm>
              <a:off x="3949700" y="2806700"/>
              <a:ext cx="603250" cy="603250"/>
            </a:xfrm>
            <a:custGeom>
              <a:avLst/>
              <a:gdLst/>
              <a:ahLst/>
              <a:cxnLst>
                <a:cxn ang="0">
                  <a:pos x="12" y="26"/>
                </a:cxn>
                <a:cxn ang="0">
                  <a:pos x="24" y="46"/>
                </a:cxn>
                <a:cxn ang="0">
                  <a:pos x="60" y="84"/>
                </a:cxn>
                <a:cxn ang="0">
                  <a:pos x="60" y="84"/>
                </a:cxn>
                <a:cxn ang="0">
                  <a:pos x="84" y="110"/>
                </a:cxn>
                <a:cxn ang="0">
                  <a:pos x="120" y="168"/>
                </a:cxn>
                <a:cxn ang="0">
                  <a:pos x="128" y="180"/>
                </a:cxn>
                <a:cxn ang="0">
                  <a:pos x="156" y="208"/>
                </a:cxn>
                <a:cxn ang="0">
                  <a:pos x="196" y="234"/>
                </a:cxn>
                <a:cxn ang="0">
                  <a:pos x="216" y="246"/>
                </a:cxn>
                <a:cxn ang="0">
                  <a:pos x="248" y="274"/>
                </a:cxn>
                <a:cxn ang="0">
                  <a:pos x="276" y="314"/>
                </a:cxn>
                <a:cxn ang="0">
                  <a:pos x="284" y="326"/>
                </a:cxn>
                <a:cxn ang="0">
                  <a:pos x="314" y="356"/>
                </a:cxn>
                <a:cxn ang="0">
                  <a:pos x="338" y="374"/>
                </a:cxn>
                <a:cxn ang="0">
                  <a:pos x="352" y="374"/>
                </a:cxn>
                <a:cxn ang="0">
                  <a:pos x="374" y="340"/>
                </a:cxn>
                <a:cxn ang="0">
                  <a:pos x="370" y="332"/>
                </a:cxn>
                <a:cxn ang="0">
                  <a:pos x="338" y="294"/>
                </a:cxn>
                <a:cxn ang="0">
                  <a:pos x="314" y="276"/>
                </a:cxn>
                <a:cxn ang="0">
                  <a:pos x="292" y="262"/>
                </a:cxn>
                <a:cxn ang="0">
                  <a:pos x="260" y="234"/>
                </a:cxn>
                <a:cxn ang="0">
                  <a:pos x="234" y="196"/>
                </a:cxn>
                <a:cxn ang="0">
                  <a:pos x="222" y="176"/>
                </a:cxn>
                <a:cxn ang="0">
                  <a:pos x="190" y="136"/>
                </a:cxn>
                <a:cxn ang="0">
                  <a:pos x="168" y="120"/>
                </a:cxn>
                <a:cxn ang="0">
                  <a:pos x="140" y="104"/>
                </a:cxn>
                <a:cxn ang="0">
                  <a:pos x="98" y="74"/>
                </a:cxn>
                <a:cxn ang="0">
                  <a:pos x="84" y="60"/>
                </a:cxn>
                <a:cxn ang="0">
                  <a:pos x="46" y="24"/>
                </a:cxn>
                <a:cxn ang="0">
                  <a:pos x="26" y="12"/>
                </a:cxn>
                <a:cxn ang="0">
                  <a:pos x="12" y="26"/>
                </a:cxn>
              </a:cxnLst>
              <a:rect l="0" t="0" r="r" b="b"/>
              <a:pathLst>
                <a:path w="380" h="380">
                  <a:moveTo>
                    <a:pt x="12" y="26"/>
                  </a:moveTo>
                  <a:lnTo>
                    <a:pt x="12" y="26"/>
                  </a:lnTo>
                  <a:lnTo>
                    <a:pt x="16" y="32"/>
                  </a:lnTo>
                  <a:lnTo>
                    <a:pt x="24" y="46"/>
                  </a:lnTo>
                  <a:lnTo>
                    <a:pt x="38" y="64"/>
                  </a:lnTo>
                  <a:lnTo>
                    <a:pt x="60" y="84"/>
                  </a:lnTo>
                  <a:lnTo>
                    <a:pt x="60" y="84"/>
                  </a:lnTo>
                  <a:lnTo>
                    <a:pt x="60" y="84"/>
                  </a:lnTo>
                  <a:lnTo>
                    <a:pt x="74" y="98"/>
                  </a:lnTo>
                  <a:lnTo>
                    <a:pt x="84" y="110"/>
                  </a:lnTo>
                  <a:lnTo>
                    <a:pt x="104" y="140"/>
                  </a:lnTo>
                  <a:lnTo>
                    <a:pt x="120" y="168"/>
                  </a:lnTo>
                  <a:lnTo>
                    <a:pt x="120" y="168"/>
                  </a:lnTo>
                  <a:lnTo>
                    <a:pt x="128" y="180"/>
                  </a:lnTo>
                  <a:lnTo>
                    <a:pt x="138" y="190"/>
                  </a:lnTo>
                  <a:lnTo>
                    <a:pt x="156" y="208"/>
                  </a:lnTo>
                  <a:lnTo>
                    <a:pt x="176" y="222"/>
                  </a:lnTo>
                  <a:lnTo>
                    <a:pt x="196" y="234"/>
                  </a:lnTo>
                  <a:lnTo>
                    <a:pt x="216" y="246"/>
                  </a:lnTo>
                  <a:lnTo>
                    <a:pt x="216" y="246"/>
                  </a:lnTo>
                  <a:lnTo>
                    <a:pt x="234" y="260"/>
                  </a:lnTo>
                  <a:lnTo>
                    <a:pt x="248" y="274"/>
                  </a:lnTo>
                  <a:lnTo>
                    <a:pt x="262" y="292"/>
                  </a:lnTo>
                  <a:lnTo>
                    <a:pt x="276" y="314"/>
                  </a:lnTo>
                  <a:lnTo>
                    <a:pt x="276" y="314"/>
                  </a:lnTo>
                  <a:lnTo>
                    <a:pt x="284" y="326"/>
                  </a:lnTo>
                  <a:lnTo>
                    <a:pt x="294" y="336"/>
                  </a:lnTo>
                  <a:lnTo>
                    <a:pt x="314" y="356"/>
                  </a:lnTo>
                  <a:lnTo>
                    <a:pt x="330" y="368"/>
                  </a:lnTo>
                  <a:lnTo>
                    <a:pt x="338" y="374"/>
                  </a:lnTo>
                  <a:lnTo>
                    <a:pt x="346" y="380"/>
                  </a:lnTo>
                  <a:lnTo>
                    <a:pt x="352" y="374"/>
                  </a:lnTo>
                  <a:lnTo>
                    <a:pt x="380" y="346"/>
                  </a:lnTo>
                  <a:lnTo>
                    <a:pt x="374" y="340"/>
                  </a:lnTo>
                  <a:lnTo>
                    <a:pt x="374" y="340"/>
                  </a:lnTo>
                  <a:lnTo>
                    <a:pt x="370" y="332"/>
                  </a:lnTo>
                  <a:lnTo>
                    <a:pt x="356" y="314"/>
                  </a:lnTo>
                  <a:lnTo>
                    <a:pt x="338" y="294"/>
                  </a:lnTo>
                  <a:lnTo>
                    <a:pt x="326" y="284"/>
                  </a:lnTo>
                  <a:lnTo>
                    <a:pt x="314" y="276"/>
                  </a:lnTo>
                  <a:lnTo>
                    <a:pt x="314" y="276"/>
                  </a:lnTo>
                  <a:lnTo>
                    <a:pt x="292" y="262"/>
                  </a:lnTo>
                  <a:lnTo>
                    <a:pt x="274" y="248"/>
                  </a:lnTo>
                  <a:lnTo>
                    <a:pt x="260" y="234"/>
                  </a:lnTo>
                  <a:lnTo>
                    <a:pt x="246" y="216"/>
                  </a:lnTo>
                  <a:lnTo>
                    <a:pt x="234" y="196"/>
                  </a:lnTo>
                  <a:lnTo>
                    <a:pt x="234" y="196"/>
                  </a:lnTo>
                  <a:lnTo>
                    <a:pt x="222" y="176"/>
                  </a:lnTo>
                  <a:lnTo>
                    <a:pt x="208" y="156"/>
                  </a:lnTo>
                  <a:lnTo>
                    <a:pt x="190" y="136"/>
                  </a:lnTo>
                  <a:lnTo>
                    <a:pt x="180" y="128"/>
                  </a:lnTo>
                  <a:lnTo>
                    <a:pt x="168" y="120"/>
                  </a:lnTo>
                  <a:lnTo>
                    <a:pt x="140" y="104"/>
                  </a:lnTo>
                  <a:lnTo>
                    <a:pt x="140" y="104"/>
                  </a:lnTo>
                  <a:lnTo>
                    <a:pt x="110" y="84"/>
                  </a:lnTo>
                  <a:lnTo>
                    <a:pt x="98" y="74"/>
                  </a:lnTo>
                  <a:lnTo>
                    <a:pt x="84" y="60"/>
                  </a:lnTo>
                  <a:lnTo>
                    <a:pt x="84" y="60"/>
                  </a:lnTo>
                  <a:lnTo>
                    <a:pt x="64" y="38"/>
                  </a:lnTo>
                  <a:lnTo>
                    <a:pt x="46" y="24"/>
                  </a:lnTo>
                  <a:lnTo>
                    <a:pt x="32" y="16"/>
                  </a:lnTo>
                  <a:lnTo>
                    <a:pt x="26" y="12"/>
                  </a:lnTo>
                  <a:lnTo>
                    <a:pt x="0" y="0"/>
                  </a:lnTo>
                  <a:lnTo>
                    <a:pt x="12" y="26"/>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35" name="Freeform 145"/>
            <p:cNvSpPr>
              <a:spLocks/>
            </p:cNvSpPr>
            <p:nvPr/>
          </p:nvSpPr>
          <p:spPr bwMode="auto">
            <a:xfrm>
              <a:off x="3984625" y="2841625"/>
              <a:ext cx="546100" cy="546100"/>
            </a:xfrm>
            <a:custGeom>
              <a:avLst/>
              <a:gdLst/>
              <a:ahLst/>
              <a:cxnLst>
                <a:cxn ang="0">
                  <a:pos x="344" y="322"/>
                </a:cxn>
                <a:cxn ang="0">
                  <a:pos x="344" y="322"/>
                </a:cxn>
                <a:cxn ang="0">
                  <a:pos x="340" y="316"/>
                </a:cxn>
                <a:cxn ang="0">
                  <a:pos x="328" y="300"/>
                </a:cxn>
                <a:cxn ang="0">
                  <a:pos x="310" y="280"/>
                </a:cxn>
                <a:cxn ang="0">
                  <a:pos x="298" y="272"/>
                </a:cxn>
                <a:cxn ang="0">
                  <a:pos x="288" y="262"/>
                </a:cxn>
                <a:cxn ang="0">
                  <a:pos x="288" y="262"/>
                </a:cxn>
                <a:cxn ang="0">
                  <a:pos x="266" y="248"/>
                </a:cxn>
                <a:cxn ang="0">
                  <a:pos x="246" y="234"/>
                </a:cxn>
                <a:cxn ang="0">
                  <a:pos x="230" y="218"/>
                </a:cxn>
                <a:cxn ang="0">
                  <a:pos x="216" y="200"/>
                </a:cxn>
                <a:cxn ang="0">
                  <a:pos x="216" y="200"/>
                </a:cxn>
                <a:cxn ang="0">
                  <a:pos x="202" y="178"/>
                </a:cxn>
                <a:cxn ang="0">
                  <a:pos x="186" y="152"/>
                </a:cxn>
                <a:cxn ang="0">
                  <a:pos x="178" y="140"/>
                </a:cxn>
                <a:cxn ang="0">
                  <a:pos x="168" y="128"/>
                </a:cxn>
                <a:cxn ang="0">
                  <a:pos x="156" y="116"/>
                </a:cxn>
                <a:cxn ang="0">
                  <a:pos x="142" y="108"/>
                </a:cxn>
                <a:cxn ang="0">
                  <a:pos x="142" y="108"/>
                </a:cxn>
                <a:cxn ang="0">
                  <a:pos x="94" y="78"/>
                </a:cxn>
                <a:cxn ang="0">
                  <a:pos x="74" y="64"/>
                </a:cxn>
                <a:cxn ang="0">
                  <a:pos x="54" y="44"/>
                </a:cxn>
                <a:cxn ang="0">
                  <a:pos x="54" y="44"/>
                </a:cxn>
                <a:cxn ang="0">
                  <a:pos x="34" y="24"/>
                </a:cxn>
                <a:cxn ang="0">
                  <a:pos x="18" y="10"/>
                </a:cxn>
                <a:cxn ang="0">
                  <a:pos x="0" y="0"/>
                </a:cxn>
                <a:cxn ang="0">
                  <a:pos x="0" y="0"/>
                </a:cxn>
                <a:cxn ang="0">
                  <a:pos x="0" y="0"/>
                </a:cxn>
                <a:cxn ang="0">
                  <a:pos x="10" y="18"/>
                </a:cxn>
                <a:cxn ang="0">
                  <a:pos x="24" y="34"/>
                </a:cxn>
                <a:cxn ang="0">
                  <a:pos x="44" y="54"/>
                </a:cxn>
                <a:cxn ang="0">
                  <a:pos x="44" y="54"/>
                </a:cxn>
                <a:cxn ang="0">
                  <a:pos x="64" y="74"/>
                </a:cxn>
                <a:cxn ang="0">
                  <a:pos x="78" y="94"/>
                </a:cxn>
                <a:cxn ang="0">
                  <a:pos x="108" y="142"/>
                </a:cxn>
                <a:cxn ang="0">
                  <a:pos x="108" y="142"/>
                </a:cxn>
                <a:cxn ang="0">
                  <a:pos x="116" y="156"/>
                </a:cxn>
                <a:cxn ang="0">
                  <a:pos x="128" y="168"/>
                </a:cxn>
                <a:cxn ang="0">
                  <a:pos x="140" y="178"/>
                </a:cxn>
                <a:cxn ang="0">
                  <a:pos x="152" y="186"/>
                </a:cxn>
                <a:cxn ang="0">
                  <a:pos x="178" y="202"/>
                </a:cxn>
                <a:cxn ang="0">
                  <a:pos x="200" y="216"/>
                </a:cxn>
                <a:cxn ang="0">
                  <a:pos x="200" y="216"/>
                </a:cxn>
                <a:cxn ang="0">
                  <a:pos x="218" y="230"/>
                </a:cxn>
                <a:cxn ang="0">
                  <a:pos x="234" y="246"/>
                </a:cxn>
                <a:cxn ang="0">
                  <a:pos x="248" y="266"/>
                </a:cxn>
                <a:cxn ang="0">
                  <a:pos x="262" y="288"/>
                </a:cxn>
                <a:cxn ang="0">
                  <a:pos x="262" y="288"/>
                </a:cxn>
                <a:cxn ang="0">
                  <a:pos x="272" y="298"/>
                </a:cxn>
                <a:cxn ang="0">
                  <a:pos x="280" y="310"/>
                </a:cxn>
                <a:cxn ang="0">
                  <a:pos x="300" y="328"/>
                </a:cxn>
                <a:cxn ang="0">
                  <a:pos x="316" y="340"/>
                </a:cxn>
                <a:cxn ang="0">
                  <a:pos x="322" y="344"/>
                </a:cxn>
                <a:cxn ang="0">
                  <a:pos x="344" y="322"/>
                </a:cxn>
              </a:cxnLst>
              <a:rect l="0" t="0" r="r" b="b"/>
              <a:pathLst>
                <a:path w="344" h="344">
                  <a:moveTo>
                    <a:pt x="344" y="322"/>
                  </a:moveTo>
                  <a:lnTo>
                    <a:pt x="344" y="322"/>
                  </a:lnTo>
                  <a:lnTo>
                    <a:pt x="340" y="316"/>
                  </a:lnTo>
                  <a:lnTo>
                    <a:pt x="328" y="300"/>
                  </a:lnTo>
                  <a:lnTo>
                    <a:pt x="310" y="280"/>
                  </a:lnTo>
                  <a:lnTo>
                    <a:pt x="298" y="272"/>
                  </a:lnTo>
                  <a:lnTo>
                    <a:pt x="288" y="262"/>
                  </a:lnTo>
                  <a:lnTo>
                    <a:pt x="288" y="262"/>
                  </a:lnTo>
                  <a:lnTo>
                    <a:pt x="266" y="248"/>
                  </a:lnTo>
                  <a:lnTo>
                    <a:pt x="246" y="234"/>
                  </a:lnTo>
                  <a:lnTo>
                    <a:pt x="230" y="218"/>
                  </a:lnTo>
                  <a:lnTo>
                    <a:pt x="216" y="200"/>
                  </a:lnTo>
                  <a:lnTo>
                    <a:pt x="216" y="200"/>
                  </a:lnTo>
                  <a:lnTo>
                    <a:pt x="202" y="178"/>
                  </a:lnTo>
                  <a:lnTo>
                    <a:pt x="186" y="152"/>
                  </a:lnTo>
                  <a:lnTo>
                    <a:pt x="178" y="140"/>
                  </a:lnTo>
                  <a:lnTo>
                    <a:pt x="168" y="128"/>
                  </a:lnTo>
                  <a:lnTo>
                    <a:pt x="156" y="116"/>
                  </a:lnTo>
                  <a:lnTo>
                    <a:pt x="142" y="108"/>
                  </a:lnTo>
                  <a:lnTo>
                    <a:pt x="142" y="108"/>
                  </a:lnTo>
                  <a:lnTo>
                    <a:pt x="94" y="78"/>
                  </a:lnTo>
                  <a:lnTo>
                    <a:pt x="74" y="64"/>
                  </a:lnTo>
                  <a:lnTo>
                    <a:pt x="54" y="44"/>
                  </a:lnTo>
                  <a:lnTo>
                    <a:pt x="54" y="44"/>
                  </a:lnTo>
                  <a:lnTo>
                    <a:pt x="34" y="24"/>
                  </a:lnTo>
                  <a:lnTo>
                    <a:pt x="18" y="10"/>
                  </a:lnTo>
                  <a:lnTo>
                    <a:pt x="0" y="0"/>
                  </a:lnTo>
                  <a:lnTo>
                    <a:pt x="0" y="0"/>
                  </a:lnTo>
                  <a:lnTo>
                    <a:pt x="0" y="0"/>
                  </a:lnTo>
                  <a:lnTo>
                    <a:pt x="10" y="18"/>
                  </a:lnTo>
                  <a:lnTo>
                    <a:pt x="24" y="34"/>
                  </a:lnTo>
                  <a:lnTo>
                    <a:pt x="44" y="54"/>
                  </a:lnTo>
                  <a:lnTo>
                    <a:pt x="44" y="54"/>
                  </a:lnTo>
                  <a:lnTo>
                    <a:pt x="64" y="74"/>
                  </a:lnTo>
                  <a:lnTo>
                    <a:pt x="78" y="94"/>
                  </a:lnTo>
                  <a:lnTo>
                    <a:pt x="108" y="142"/>
                  </a:lnTo>
                  <a:lnTo>
                    <a:pt x="108" y="142"/>
                  </a:lnTo>
                  <a:lnTo>
                    <a:pt x="116" y="156"/>
                  </a:lnTo>
                  <a:lnTo>
                    <a:pt x="128" y="168"/>
                  </a:lnTo>
                  <a:lnTo>
                    <a:pt x="140" y="178"/>
                  </a:lnTo>
                  <a:lnTo>
                    <a:pt x="152" y="186"/>
                  </a:lnTo>
                  <a:lnTo>
                    <a:pt x="178" y="202"/>
                  </a:lnTo>
                  <a:lnTo>
                    <a:pt x="200" y="216"/>
                  </a:lnTo>
                  <a:lnTo>
                    <a:pt x="200" y="216"/>
                  </a:lnTo>
                  <a:lnTo>
                    <a:pt x="218" y="230"/>
                  </a:lnTo>
                  <a:lnTo>
                    <a:pt x="234" y="246"/>
                  </a:lnTo>
                  <a:lnTo>
                    <a:pt x="248" y="266"/>
                  </a:lnTo>
                  <a:lnTo>
                    <a:pt x="262" y="288"/>
                  </a:lnTo>
                  <a:lnTo>
                    <a:pt x="262" y="288"/>
                  </a:lnTo>
                  <a:lnTo>
                    <a:pt x="272" y="298"/>
                  </a:lnTo>
                  <a:lnTo>
                    <a:pt x="280" y="310"/>
                  </a:lnTo>
                  <a:lnTo>
                    <a:pt x="300" y="328"/>
                  </a:lnTo>
                  <a:lnTo>
                    <a:pt x="316" y="340"/>
                  </a:lnTo>
                  <a:lnTo>
                    <a:pt x="322" y="344"/>
                  </a:lnTo>
                  <a:lnTo>
                    <a:pt x="344" y="322"/>
                  </a:lnTo>
                  <a:close/>
                </a:path>
              </a:pathLst>
            </a:custGeom>
            <a:solidFill>
              <a:srgbClr val="FF7F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36" name="Freeform 146"/>
            <p:cNvSpPr>
              <a:spLocks/>
            </p:cNvSpPr>
            <p:nvPr/>
          </p:nvSpPr>
          <p:spPr bwMode="auto">
            <a:xfrm>
              <a:off x="4156075" y="3013075"/>
              <a:ext cx="120650" cy="120650"/>
            </a:xfrm>
            <a:custGeom>
              <a:avLst/>
              <a:gdLst/>
              <a:ahLst/>
              <a:cxnLst>
                <a:cxn ang="0">
                  <a:pos x="30" y="46"/>
                </a:cxn>
                <a:cxn ang="0">
                  <a:pos x="30" y="46"/>
                </a:cxn>
                <a:cxn ang="0">
                  <a:pos x="42" y="56"/>
                </a:cxn>
                <a:cxn ang="0">
                  <a:pos x="54" y="66"/>
                </a:cxn>
                <a:cxn ang="0">
                  <a:pos x="66" y="72"/>
                </a:cxn>
                <a:cxn ang="0">
                  <a:pos x="76" y="76"/>
                </a:cxn>
                <a:cxn ang="0">
                  <a:pos x="76" y="76"/>
                </a:cxn>
                <a:cxn ang="0">
                  <a:pos x="72" y="66"/>
                </a:cxn>
                <a:cxn ang="0">
                  <a:pos x="66" y="54"/>
                </a:cxn>
                <a:cxn ang="0">
                  <a:pos x="56" y="42"/>
                </a:cxn>
                <a:cxn ang="0">
                  <a:pos x="46" y="30"/>
                </a:cxn>
                <a:cxn ang="0">
                  <a:pos x="46" y="30"/>
                </a:cxn>
                <a:cxn ang="0">
                  <a:pos x="34" y="18"/>
                </a:cxn>
                <a:cxn ang="0">
                  <a:pos x="22" y="10"/>
                </a:cxn>
                <a:cxn ang="0">
                  <a:pos x="10" y="4"/>
                </a:cxn>
                <a:cxn ang="0">
                  <a:pos x="0" y="0"/>
                </a:cxn>
                <a:cxn ang="0">
                  <a:pos x="0" y="0"/>
                </a:cxn>
                <a:cxn ang="0">
                  <a:pos x="4" y="10"/>
                </a:cxn>
                <a:cxn ang="0">
                  <a:pos x="10" y="22"/>
                </a:cxn>
                <a:cxn ang="0">
                  <a:pos x="18" y="34"/>
                </a:cxn>
                <a:cxn ang="0">
                  <a:pos x="30" y="46"/>
                </a:cxn>
                <a:cxn ang="0">
                  <a:pos x="30" y="46"/>
                </a:cxn>
              </a:cxnLst>
              <a:rect l="0" t="0" r="r" b="b"/>
              <a:pathLst>
                <a:path w="76" h="76">
                  <a:moveTo>
                    <a:pt x="30" y="46"/>
                  </a:moveTo>
                  <a:lnTo>
                    <a:pt x="30" y="46"/>
                  </a:lnTo>
                  <a:lnTo>
                    <a:pt x="42" y="56"/>
                  </a:lnTo>
                  <a:lnTo>
                    <a:pt x="54" y="66"/>
                  </a:lnTo>
                  <a:lnTo>
                    <a:pt x="66" y="72"/>
                  </a:lnTo>
                  <a:lnTo>
                    <a:pt x="76" y="76"/>
                  </a:lnTo>
                  <a:lnTo>
                    <a:pt x="76" y="76"/>
                  </a:lnTo>
                  <a:lnTo>
                    <a:pt x="72" y="66"/>
                  </a:lnTo>
                  <a:lnTo>
                    <a:pt x="66" y="54"/>
                  </a:lnTo>
                  <a:lnTo>
                    <a:pt x="56" y="42"/>
                  </a:lnTo>
                  <a:lnTo>
                    <a:pt x="46" y="30"/>
                  </a:lnTo>
                  <a:lnTo>
                    <a:pt x="46" y="30"/>
                  </a:lnTo>
                  <a:lnTo>
                    <a:pt x="34" y="18"/>
                  </a:lnTo>
                  <a:lnTo>
                    <a:pt x="22" y="10"/>
                  </a:lnTo>
                  <a:lnTo>
                    <a:pt x="10" y="4"/>
                  </a:lnTo>
                  <a:lnTo>
                    <a:pt x="0" y="0"/>
                  </a:lnTo>
                  <a:lnTo>
                    <a:pt x="0" y="0"/>
                  </a:lnTo>
                  <a:lnTo>
                    <a:pt x="4" y="10"/>
                  </a:lnTo>
                  <a:lnTo>
                    <a:pt x="10" y="22"/>
                  </a:lnTo>
                  <a:lnTo>
                    <a:pt x="18" y="34"/>
                  </a:lnTo>
                  <a:lnTo>
                    <a:pt x="30" y="46"/>
                  </a:lnTo>
                  <a:lnTo>
                    <a:pt x="30" y="46"/>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37" name="Freeform 147"/>
            <p:cNvSpPr>
              <a:spLocks/>
            </p:cNvSpPr>
            <p:nvPr/>
          </p:nvSpPr>
          <p:spPr bwMode="auto">
            <a:xfrm>
              <a:off x="4235450" y="2616200"/>
              <a:ext cx="346075" cy="768350"/>
            </a:xfrm>
            <a:custGeom>
              <a:avLst/>
              <a:gdLst/>
              <a:ahLst/>
              <a:cxnLst>
                <a:cxn ang="0">
                  <a:pos x="2" y="28"/>
                </a:cxn>
                <a:cxn ang="0">
                  <a:pos x="4" y="50"/>
                </a:cxn>
                <a:cxn ang="0">
                  <a:pos x="22" y="100"/>
                </a:cxn>
                <a:cxn ang="0">
                  <a:pos x="22" y="100"/>
                </a:cxn>
                <a:cxn ang="0">
                  <a:pos x="36" y="134"/>
                </a:cxn>
                <a:cxn ang="0">
                  <a:pos x="46" y="202"/>
                </a:cxn>
                <a:cxn ang="0">
                  <a:pos x="50" y="216"/>
                </a:cxn>
                <a:cxn ang="0">
                  <a:pos x="64" y="252"/>
                </a:cxn>
                <a:cxn ang="0">
                  <a:pos x="92" y="292"/>
                </a:cxn>
                <a:cxn ang="0">
                  <a:pos x="106" y="310"/>
                </a:cxn>
                <a:cxn ang="0">
                  <a:pos x="124" y="348"/>
                </a:cxn>
                <a:cxn ang="0">
                  <a:pos x="134" y="396"/>
                </a:cxn>
                <a:cxn ang="0">
                  <a:pos x="138" y="410"/>
                </a:cxn>
                <a:cxn ang="0">
                  <a:pos x="154" y="448"/>
                </a:cxn>
                <a:cxn ang="0">
                  <a:pos x="170" y="476"/>
                </a:cxn>
                <a:cxn ang="0">
                  <a:pos x="182" y="480"/>
                </a:cxn>
                <a:cxn ang="0">
                  <a:pos x="216" y="456"/>
                </a:cxn>
                <a:cxn ang="0">
                  <a:pos x="214" y="448"/>
                </a:cxn>
                <a:cxn ang="0">
                  <a:pos x="200" y="400"/>
                </a:cxn>
                <a:cxn ang="0">
                  <a:pos x="184" y="374"/>
                </a:cxn>
                <a:cxn ang="0">
                  <a:pos x="170" y="354"/>
                </a:cxn>
                <a:cxn ang="0">
                  <a:pos x="150" y="314"/>
                </a:cxn>
                <a:cxn ang="0">
                  <a:pos x="140" y="272"/>
                </a:cxn>
                <a:cxn ang="0">
                  <a:pos x="138" y="248"/>
                </a:cxn>
                <a:cxn ang="0">
                  <a:pos x="124" y="200"/>
                </a:cxn>
                <a:cxn ang="0">
                  <a:pos x="110" y="176"/>
                </a:cxn>
                <a:cxn ang="0">
                  <a:pos x="90" y="148"/>
                </a:cxn>
                <a:cxn ang="0">
                  <a:pos x="62" y="104"/>
                </a:cxn>
                <a:cxn ang="0">
                  <a:pos x="54" y="86"/>
                </a:cxn>
                <a:cxn ang="0">
                  <a:pos x="32" y="40"/>
                </a:cxn>
                <a:cxn ang="0">
                  <a:pos x="20" y="22"/>
                </a:cxn>
                <a:cxn ang="0">
                  <a:pos x="2" y="28"/>
                </a:cxn>
              </a:cxnLst>
              <a:rect l="0" t="0" r="r" b="b"/>
              <a:pathLst>
                <a:path w="218" h="484">
                  <a:moveTo>
                    <a:pt x="2" y="28"/>
                  </a:moveTo>
                  <a:lnTo>
                    <a:pt x="2" y="28"/>
                  </a:lnTo>
                  <a:lnTo>
                    <a:pt x="2" y="36"/>
                  </a:lnTo>
                  <a:lnTo>
                    <a:pt x="4" y="50"/>
                  </a:lnTo>
                  <a:lnTo>
                    <a:pt x="12" y="74"/>
                  </a:lnTo>
                  <a:lnTo>
                    <a:pt x="22" y="100"/>
                  </a:lnTo>
                  <a:lnTo>
                    <a:pt x="22" y="100"/>
                  </a:lnTo>
                  <a:lnTo>
                    <a:pt x="22" y="100"/>
                  </a:lnTo>
                  <a:lnTo>
                    <a:pt x="30" y="118"/>
                  </a:lnTo>
                  <a:lnTo>
                    <a:pt x="36" y="134"/>
                  </a:lnTo>
                  <a:lnTo>
                    <a:pt x="42" y="170"/>
                  </a:lnTo>
                  <a:lnTo>
                    <a:pt x="46" y="202"/>
                  </a:lnTo>
                  <a:lnTo>
                    <a:pt x="46" y="202"/>
                  </a:lnTo>
                  <a:lnTo>
                    <a:pt x="50" y="216"/>
                  </a:lnTo>
                  <a:lnTo>
                    <a:pt x="54" y="228"/>
                  </a:lnTo>
                  <a:lnTo>
                    <a:pt x="64" y="252"/>
                  </a:lnTo>
                  <a:lnTo>
                    <a:pt x="78" y="272"/>
                  </a:lnTo>
                  <a:lnTo>
                    <a:pt x="92" y="292"/>
                  </a:lnTo>
                  <a:lnTo>
                    <a:pt x="106" y="310"/>
                  </a:lnTo>
                  <a:lnTo>
                    <a:pt x="106" y="310"/>
                  </a:lnTo>
                  <a:lnTo>
                    <a:pt x="116" y="328"/>
                  </a:lnTo>
                  <a:lnTo>
                    <a:pt x="124" y="348"/>
                  </a:lnTo>
                  <a:lnTo>
                    <a:pt x="130" y="370"/>
                  </a:lnTo>
                  <a:lnTo>
                    <a:pt x="134" y="396"/>
                  </a:lnTo>
                  <a:lnTo>
                    <a:pt x="134" y="396"/>
                  </a:lnTo>
                  <a:lnTo>
                    <a:pt x="138" y="410"/>
                  </a:lnTo>
                  <a:lnTo>
                    <a:pt x="142" y="424"/>
                  </a:lnTo>
                  <a:lnTo>
                    <a:pt x="154" y="448"/>
                  </a:lnTo>
                  <a:lnTo>
                    <a:pt x="164" y="466"/>
                  </a:lnTo>
                  <a:lnTo>
                    <a:pt x="170" y="476"/>
                  </a:lnTo>
                  <a:lnTo>
                    <a:pt x="174" y="484"/>
                  </a:lnTo>
                  <a:lnTo>
                    <a:pt x="182" y="480"/>
                  </a:lnTo>
                  <a:lnTo>
                    <a:pt x="218" y="466"/>
                  </a:lnTo>
                  <a:lnTo>
                    <a:pt x="216" y="456"/>
                  </a:lnTo>
                  <a:lnTo>
                    <a:pt x="216" y="456"/>
                  </a:lnTo>
                  <a:lnTo>
                    <a:pt x="214" y="448"/>
                  </a:lnTo>
                  <a:lnTo>
                    <a:pt x="208" y="426"/>
                  </a:lnTo>
                  <a:lnTo>
                    <a:pt x="200" y="400"/>
                  </a:lnTo>
                  <a:lnTo>
                    <a:pt x="192" y="388"/>
                  </a:lnTo>
                  <a:lnTo>
                    <a:pt x="184" y="374"/>
                  </a:lnTo>
                  <a:lnTo>
                    <a:pt x="184" y="374"/>
                  </a:lnTo>
                  <a:lnTo>
                    <a:pt x="170" y="354"/>
                  </a:lnTo>
                  <a:lnTo>
                    <a:pt x="158" y="334"/>
                  </a:lnTo>
                  <a:lnTo>
                    <a:pt x="150" y="314"/>
                  </a:lnTo>
                  <a:lnTo>
                    <a:pt x="144" y="294"/>
                  </a:lnTo>
                  <a:lnTo>
                    <a:pt x="140" y="272"/>
                  </a:lnTo>
                  <a:lnTo>
                    <a:pt x="140" y="272"/>
                  </a:lnTo>
                  <a:lnTo>
                    <a:pt x="138" y="248"/>
                  </a:lnTo>
                  <a:lnTo>
                    <a:pt x="132" y="224"/>
                  </a:lnTo>
                  <a:lnTo>
                    <a:pt x="124" y="200"/>
                  </a:lnTo>
                  <a:lnTo>
                    <a:pt x="118" y="188"/>
                  </a:lnTo>
                  <a:lnTo>
                    <a:pt x="110" y="176"/>
                  </a:lnTo>
                  <a:lnTo>
                    <a:pt x="90" y="148"/>
                  </a:lnTo>
                  <a:lnTo>
                    <a:pt x="90" y="148"/>
                  </a:lnTo>
                  <a:lnTo>
                    <a:pt x="70" y="120"/>
                  </a:lnTo>
                  <a:lnTo>
                    <a:pt x="62" y="104"/>
                  </a:lnTo>
                  <a:lnTo>
                    <a:pt x="54" y="86"/>
                  </a:lnTo>
                  <a:lnTo>
                    <a:pt x="54" y="86"/>
                  </a:lnTo>
                  <a:lnTo>
                    <a:pt x="44" y="60"/>
                  </a:lnTo>
                  <a:lnTo>
                    <a:pt x="32" y="40"/>
                  </a:lnTo>
                  <a:lnTo>
                    <a:pt x="24" y="26"/>
                  </a:lnTo>
                  <a:lnTo>
                    <a:pt x="20" y="22"/>
                  </a:lnTo>
                  <a:lnTo>
                    <a:pt x="0" y="0"/>
                  </a:lnTo>
                  <a:lnTo>
                    <a:pt x="2" y="28"/>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38" name="Freeform 148"/>
            <p:cNvSpPr>
              <a:spLocks/>
            </p:cNvSpPr>
            <p:nvPr/>
          </p:nvSpPr>
          <p:spPr bwMode="auto">
            <a:xfrm>
              <a:off x="4254500" y="2660650"/>
              <a:ext cx="307975" cy="701675"/>
            </a:xfrm>
            <a:custGeom>
              <a:avLst/>
              <a:gdLst/>
              <a:ahLst/>
              <a:cxnLst>
                <a:cxn ang="0">
                  <a:pos x="194" y="430"/>
                </a:cxn>
                <a:cxn ang="0">
                  <a:pos x="194" y="430"/>
                </a:cxn>
                <a:cxn ang="0">
                  <a:pos x="192" y="422"/>
                </a:cxn>
                <a:cxn ang="0">
                  <a:pos x="188" y="402"/>
                </a:cxn>
                <a:cxn ang="0">
                  <a:pos x="178" y="378"/>
                </a:cxn>
                <a:cxn ang="0">
                  <a:pos x="172" y="366"/>
                </a:cxn>
                <a:cxn ang="0">
                  <a:pos x="164" y="354"/>
                </a:cxn>
                <a:cxn ang="0">
                  <a:pos x="164" y="354"/>
                </a:cxn>
                <a:cxn ang="0">
                  <a:pos x="150" y="332"/>
                </a:cxn>
                <a:cxn ang="0">
                  <a:pos x="138" y="312"/>
                </a:cxn>
                <a:cxn ang="0">
                  <a:pos x="128" y="290"/>
                </a:cxn>
                <a:cxn ang="0">
                  <a:pos x="122" y="268"/>
                </a:cxn>
                <a:cxn ang="0">
                  <a:pos x="122" y="268"/>
                </a:cxn>
                <a:cxn ang="0">
                  <a:pos x="118" y="242"/>
                </a:cxn>
                <a:cxn ang="0">
                  <a:pos x="114" y="212"/>
                </a:cxn>
                <a:cxn ang="0">
                  <a:pos x="110" y="198"/>
                </a:cxn>
                <a:cxn ang="0">
                  <a:pos x="106" y="182"/>
                </a:cxn>
                <a:cxn ang="0">
                  <a:pos x="98" y="168"/>
                </a:cxn>
                <a:cxn ang="0">
                  <a:pos x="90" y="154"/>
                </a:cxn>
                <a:cxn ang="0">
                  <a:pos x="90" y="154"/>
                </a:cxn>
                <a:cxn ang="0">
                  <a:pos x="56" y="108"/>
                </a:cxn>
                <a:cxn ang="0">
                  <a:pos x="44" y="88"/>
                </a:cxn>
                <a:cxn ang="0">
                  <a:pos x="32" y="62"/>
                </a:cxn>
                <a:cxn ang="0">
                  <a:pos x="32" y="62"/>
                </a:cxn>
                <a:cxn ang="0">
                  <a:pos x="22" y="36"/>
                </a:cxn>
                <a:cxn ang="0">
                  <a:pos x="12" y="18"/>
                </a:cxn>
                <a:cxn ang="0">
                  <a:pos x="0" y="0"/>
                </a:cxn>
                <a:cxn ang="0">
                  <a:pos x="0" y="0"/>
                </a:cxn>
                <a:cxn ang="0">
                  <a:pos x="0" y="0"/>
                </a:cxn>
                <a:cxn ang="0">
                  <a:pos x="2" y="20"/>
                </a:cxn>
                <a:cxn ang="0">
                  <a:pos x="8" y="42"/>
                </a:cxn>
                <a:cxn ang="0">
                  <a:pos x="20" y="68"/>
                </a:cxn>
                <a:cxn ang="0">
                  <a:pos x="20" y="68"/>
                </a:cxn>
                <a:cxn ang="0">
                  <a:pos x="30" y="92"/>
                </a:cxn>
                <a:cxn ang="0">
                  <a:pos x="36" y="116"/>
                </a:cxn>
                <a:cxn ang="0">
                  <a:pos x="44" y="172"/>
                </a:cxn>
                <a:cxn ang="0">
                  <a:pos x="44" y="172"/>
                </a:cxn>
                <a:cxn ang="0">
                  <a:pos x="48" y="188"/>
                </a:cxn>
                <a:cxn ang="0">
                  <a:pos x="54" y="204"/>
                </a:cxn>
                <a:cxn ang="0">
                  <a:pos x="62" y="218"/>
                </a:cxn>
                <a:cxn ang="0">
                  <a:pos x="70" y="232"/>
                </a:cxn>
                <a:cxn ang="0">
                  <a:pos x="86" y="256"/>
                </a:cxn>
                <a:cxn ang="0">
                  <a:pos x="102" y="276"/>
                </a:cxn>
                <a:cxn ang="0">
                  <a:pos x="102" y="276"/>
                </a:cxn>
                <a:cxn ang="0">
                  <a:pos x="114" y="296"/>
                </a:cxn>
                <a:cxn ang="0">
                  <a:pos x="122" y="318"/>
                </a:cxn>
                <a:cxn ang="0">
                  <a:pos x="128" y="340"/>
                </a:cxn>
                <a:cxn ang="0">
                  <a:pos x="132" y="366"/>
                </a:cxn>
                <a:cxn ang="0">
                  <a:pos x="132" y="366"/>
                </a:cxn>
                <a:cxn ang="0">
                  <a:pos x="136" y="380"/>
                </a:cxn>
                <a:cxn ang="0">
                  <a:pos x="140" y="394"/>
                </a:cxn>
                <a:cxn ang="0">
                  <a:pos x="152" y="418"/>
                </a:cxn>
                <a:cxn ang="0">
                  <a:pos x="162" y="434"/>
                </a:cxn>
                <a:cxn ang="0">
                  <a:pos x="166" y="442"/>
                </a:cxn>
                <a:cxn ang="0">
                  <a:pos x="194" y="430"/>
                </a:cxn>
              </a:cxnLst>
              <a:rect l="0" t="0" r="r" b="b"/>
              <a:pathLst>
                <a:path w="194" h="442">
                  <a:moveTo>
                    <a:pt x="194" y="430"/>
                  </a:moveTo>
                  <a:lnTo>
                    <a:pt x="194" y="430"/>
                  </a:lnTo>
                  <a:lnTo>
                    <a:pt x="192" y="422"/>
                  </a:lnTo>
                  <a:lnTo>
                    <a:pt x="188" y="402"/>
                  </a:lnTo>
                  <a:lnTo>
                    <a:pt x="178" y="378"/>
                  </a:lnTo>
                  <a:lnTo>
                    <a:pt x="172" y="366"/>
                  </a:lnTo>
                  <a:lnTo>
                    <a:pt x="164" y="354"/>
                  </a:lnTo>
                  <a:lnTo>
                    <a:pt x="164" y="354"/>
                  </a:lnTo>
                  <a:lnTo>
                    <a:pt x="150" y="332"/>
                  </a:lnTo>
                  <a:lnTo>
                    <a:pt x="138" y="312"/>
                  </a:lnTo>
                  <a:lnTo>
                    <a:pt x="128" y="290"/>
                  </a:lnTo>
                  <a:lnTo>
                    <a:pt x="122" y="268"/>
                  </a:lnTo>
                  <a:lnTo>
                    <a:pt x="122" y="268"/>
                  </a:lnTo>
                  <a:lnTo>
                    <a:pt x="118" y="242"/>
                  </a:lnTo>
                  <a:lnTo>
                    <a:pt x="114" y="212"/>
                  </a:lnTo>
                  <a:lnTo>
                    <a:pt x="110" y="198"/>
                  </a:lnTo>
                  <a:lnTo>
                    <a:pt x="106" y="182"/>
                  </a:lnTo>
                  <a:lnTo>
                    <a:pt x="98" y="168"/>
                  </a:lnTo>
                  <a:lnTo>
                    <a:pt x="90" y="154"/>
                  </a:lnTo>
                  <a:lnTo>
                    <a:pt x="90" y="154"/>
                  </a:lnTo>
                  <a:lnTo>
                    <a:pt x="56" y="108"/>
                  </a:lnTo>
                  <a:lnTo>
                    <a:pt x="44" y="88"/>
                  </a:lnTo>
                  <a:lnTo>
                    <a:pt x="32" y="62"/>
                  </a:lnTo>
                  <a:lnTo>
                    <a:pt x="32" y="62"/>
                  </a:lnTo>
                  <a:lnTo>
                    <a:pt x="22" y="36"/>
                  </a:lnTo>
                  <a:lnTo>
                    <a:pt x="12" y="18"/>
                  </a:lnTo>
                  <a:lnTo>
                    <a:pt x="0" y="0"/>
                  </a:lnTo>
                  <a:lnTo>
                    <a:pt x="0" y="0"/>
                  </a:lnTo>
                  <a:lnTo>
                    <a:pt x="0" y="0"/>
                  </a:lnTo>
                  <a:lnTo>
                    <a:pt x="2" y="20"/>
                  </a:lnTo>
                  <a:lnTo>
                    <a:pt x="8" y="42"/>
                  </a:lnTo>
                  <a:lnTo>
                    <a:pt x="20" y="68"/>
                  </a:lnTo>
                  <a:lnTo>
                    <a:pt x="20" y="68"/>
                  </a:lnTo>
                  <a:lnTo>
                    <a:pt x="30" y="92"/>
                  </a:lnTo>
                  <a:lnTo>
                    <a:pt x="36" y="116"/>
                  </a:lnTo>
                  <a:lnTo>
                    <a:pt x="44" y="172"/>
                  </a:lnTo>
                  <a:lnTo>
                    <a:pt x="44" y="172"/>
                  </a:lnTo>
                  <a:lnTo>
                    <a:pt x="48" y="188"/>
                  </a:lnTo>
                  <a:lnTo>
                    <a:pt x="54" y="204"/>
                  </a:lnTo>
                  <a:lnTo>
                    <a:pt x="62" y="218"/>
                  </a:lnTo>
                  <a:lnTo>
                    <a:pt x="70" y="232"/>
                  </a:lnTo>
                  <a:lnTo>
                    <a:pt x="86" y="256"/>
                  </a:lnTo>
                  <a:lnTo>
                    <a:pt x="102" y="276"/>
                  </a:lnTo>
                  <a:lnTo>
                    <a:pt x="102" y="276"/>
                  </a:lnTo>
                  <a:lnTo>
                    <a:pt x="114" y="296"/>
                  </a:lnTo>
                  <a:lnTo>
                    <a:pt x="122" y="318"/>
                  </a:lnTo>
                  <a:lnTo>
                    <a:pt x="128" y="340"/>
                  </a:lnTo>
                  <a:lnTo>
                    <a:pt x="132" y="366"/>
                  </a:lnTo>
                  <a:lnTo>
                    <a:pt x="132" y="366"/>
                  </a:lnTo>
                  <a:lnTo>
                    <a:pt x="136" y="380"/>
                  </a:lnTo>
                  <a:lnTo>
                    <a:pt x="140" y="394"/>
                  </a:lnTo>
                  <a:lnTo>
                    <a:pt x="152" y="418"/>
                  </a:lnTo>
                  <a:lnTo>
                    <a:pt x="162" y="434"/>
                  </a:lnTo>
                  <a:lnTo>
                    <a:pt x="166" y="442"/>
                  </a:lnTo>
                  <a:lnTo>
                    <a:pt x="194" y="430"/>
                  </a:lnTo>
                  <a:close/>
                </a:path>
              </a:pathLst>
            </a:custGeom>
            <a:solidFill>
              <a:srgbClr val="FF7F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39" name="Freeform 149"/>
            <p:cNvSpPr>
              <a:spLocks/>
            </p:cNvSpPr>
            <p:nvPr/>
          </p:nvSpPr>
          <p:spPr bwMode="auto">
            <a:xfrm>
              <a:off x="4346575" y="2886075"/>
              <a:ext cx="66675" cy="155575"/>
            </a:xfrm>
            <a:custGeom>
              <a:avLst/>
              <a:gdLst/>
              <a:ahLst/>
              <a:cxnLst>
                <a:cxn ang="0">
                  <a:pos x="10" y="54"/>
                </a:cxn>
                <a:cxn ang="0">
                  <a:pos x="10" y="54"/>
                </a:cxn>
                <a:cxn ang="0">
                  <a:pos x="18" y="68"/>
                </a:cxn>
                <a:cxn ang="0">
                  <a:pos x="26" y="82"/>
                </a:cxn>
                <a:cxn ang="0">
                  <a:pos x="34" y="92"/>
                </a:cxn>
                <a:cxn ang="0">
                  <a:pos x="42" y="98"/>
                </a:cxn>
                <a:cxn ang="0">
                  <a:pos x="42" y="98"/>
                </a:cxn>
                <a:cxn ang="0">
                  <a:pos x="42" y="88"/>
                </a:cxn>
                <a:cxn ang="0">
                  <a:pos x="40" y="76"/>
                </a:cxn>
                <a:cxn ang="0">
                  <a:pos x="36" y="60"/>
                </a:cxn>
                <a:cxn ang="0">
                  <a:pos x="30" y="44"/>
                </a:cxn>
                <a:cxn ang="0">
                  <a:pos x="30" y="44"/>
                </a:cxn>
                <a:cxn ang="0">
                  <a:pos x="24" y="30"/>
                </a:cxn>
                <a:cxn ang="0">
                  <a:pos x="16" y="16"/>
                </a:cxn>
                <a:cxn ang="0">
                  <a:pos x="8" y="6"/>
                </a:cxn>
                <a:cxn ang="0">
                  <a:pos x="0" y="0"/>
                </a:cxn>
                <a:cxn ang="0">
                  <a:pos x="0" y="0"/>
                </a:cxn>
                <a:cxn ang="0">
                  <a:pos x="0" y="10"/>
                </a:cxn>
                <a:cxn ang="0">
                  <a:pos x="2" y="22"/>
                </a:cxn>
                <a:cxn ang="0">
                  <a:pos x="6" y="38"/>
                </a:cxn>
                <a:cxn ang="0">
                  <a:pos x="10" y="54"/>
                </a:cxn>
                <a:cxn ang="0">
                  <a:pos x="10" y="54"/>
                </a:cxn>
              </a:cxnLst>
              <a:rect l="0" t="0" r="r" b="b"/>
              <a:pathLst>
                <a:path w="42" h="98">
                  <a:moveTo>
                    <a:pt x="10" y="54"/>
                  </a:moveTo>
                  <a:lnTo>
                    <a:pt x="10" y="54"/>
                  </a:lnTo>
                  <a:lnTo>
                    <a:pt x="18" y="68"/>
                  </a:lnTo>
                  <a:lnTo>
                    <a:pt x="26" y="82"/>
                  </a:lnTo>
                  <a:lnTo>
                    <a:pt x="34" y="92"/>
                  </a:lnTo>
                  <a:lnTo>
                    <a:pt x="42" y="98"/>
                  </a:lnTo>
                  <a:lnTo>
                    <a:pt x="42" y="98"/>
                  </a:lnTo>
                  <a:lnTo>
                    <a:pt x="42" y="88"/>
                  </a:lnTo>
                  <a:lnTo>
                    <a:pt x="40" y="76"/>
                  </a:lnTo>
                  <a:lnTo>
                    <a:pt x="36" y="60"/>
                  </a:lnTo>
                  <a:lnTo>
                    <a:pt x="30" y="44"/>
                  </a:lnTo>
                  <a:lnTo>
                    <a:pt x="30" y="44"/>
                  </a:lnTo>
                  <a:lnTo>
                    <a:pt x="24" y="30"/>
                  </a:lnTo>
                  <a:lnTo>
                    <a:pt x="16" y="16"/>
                  </a:lnTo>
                  <a:lnTo>
                    <a:pt x="8" y="6"/>
                  </a:lnTo>
                  <a:lnTo>
                    <a:pt x="0" y="0"/>
                  </a:lnTo>
                  <a:lnTo>
                    <a:pt x="0" y="0"/>
                  </a:lnTo>
                  <a:lnTo>
                    <a:pt x="0" y="10"/>
                  </a:lnTo>
                  <a:lnTo>
                    <a:pt x="2" y="22"/>
                  </a:lnTo>
                  <a:lnTo>
                    <a:pt x="6" y="38"/>
                  </a:lnTo>
                  <a:lnTo>
                    <a:pt x="10" y="54"/>
                  </a:lnTo>
                  <a:lnTo>
                    <a:pt x="10" y="54"/>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40" name="Freeform 150"/>
            <p:cNvSpPr>
              <a:spLocks/>
            </p:cNvSpPr>
            <p:nvPr/>
          </p:nvSpPr>
          <p:spPr bwMode="auto">
            <a:xfrm>
              <a:off x="4562475" y="2616200"/>
              <a:ext cx="346075" cy="768350"/>
            </a:xfrm>
            <a:custGeom>
              <a:avLst/>
              <a:gdLst/>
              <a:ahLst/>
              <a:cxnLst>
                <a:cxn ang="0">
                  <a:pos x="198" y="22"/>
                </a:cxn>
                <a:cxn ang="0">
                  <a:pos x="186" y="40"/>
                </a:cxn>
                <a:cxn ang="0">
                  <a:pos x="164" y="86"/>
                </a:cxn>
                <a:cxn ang="0">
                  <a:pos x="164" y="86"/>
                </a:cxn>
                <a:cxn ang="0">
                  <a:pos x="148" y="120"/>
                </a:cxn>
                <a:cxn ang="0">
                  <a:pos x="108" y="176"/>
                </a:cxn>
                <a:cxn ang="0">
                  <a:pos x="100" y="188"/>
                </a:cxn>
                <a:cxn ang="0">
                  <a:pos x="86" y="224"/>
                </a:cxn>
                <a:cxn ang="0">
                  <a:pos x="78" y="272"/>
                </a:cxn>
                <a:cxn ang="0">
                  <a:pos x="74" y="294"/>
                </a:cxn>
                <a:cxn ang="0">
                  <a:pos x="60" y="334"/>
                </a:cxn>
                <a:cxn ang="0">
                  <a:pos x="34" y="374"/>
                </a:cxn>
                <a:cxn ang="0">
                  <a:pos x="26" y="388"/>
                </a:cxn>
                <a:cxn ang="0">
                  <a:pos x="10" y="426"/>
                </a:cxn>
                <a:cxn ang="0">
                  <a:pos x="2" y="456"/>
                </a:cxn>
                <a:cxn ang="0">
                  <a:pos x="8" y="468"/>
                </a:cxn>
                <a:cxn ang="0">
                  <a:pos x="48" y="476"/>
                </a:cxn>
                <a:cxn ang="0">
                  <a:pos x="54" y="468"/>
                </a:cxn>
                <a:cxn ang="0">
                  <a:pos x="76" y="424"/>
                </a:cxn>
                <a:cxn ang="0">
                  <a:pos x="84" y="396"/>
                </a:cxn>
                <a:cxn ang="0">
                  <a:pos x="88" y="370"/>
                </a:cxn>
                <a:cxn ang="0">
                  <a:pos x="102" y="328"/>
                </a:cxn>
                <a:cxn ang="0">
                  <a:pos x="126" y="292"/>
                </a:cxn>
                <a:cxn ang="0">
                  <a:pos x="140" y="272"/>
                </a:cxn>
                <a:cxn ang="0">
                  <a:pos x="164" y="228"/>
                </a:cxn>
                <a:cxn ang="0">
                  <a:pos x="172" y="202"/>
                </a:cxn>
                <a:cxn ang="0">
                  <a:pos x="176" y="170"/>
                </a:cxn>
                <a:cxn ang="0">
                  <a:pos x="182" y="134"/>
                </a:cxn>
                <a:cxn ang="0">
                  <a:pos x="196" y="100"/>
                </a:cxn>
                <a:cxn ang="0">
                  <a:pos x="206" y="74"/>
                </a:cxn>
                <a:cxn ang="0">
                  <a:pos x="216" y="36"/>
                </a:cxn>
                <a:cxn ang="0">
                  <a:pos x="218" y="0"/>
                </a:cxn>
              </a:cxnLst>
              <a:rect l="0" t="0" r="r" b="b"/>
              <a:pathLst>
                <a:path w="218" h="484">
                  <a:moveTo>
                    <a:pt x="198" y="22"/>
                  </a:moveTo>
                  <a:lnTo>
                    <a:pt x="198" y="22"/>
                  </a:lnTo>
                  <a:lnTo>
                    <a:pt x="194" y="26"/>
                  </a:lnTo>
                  <a:lnTo>
                    <a:pt x="186" y="40"/>
                  </a:lnTo>
                  <a:lnTo>
                    <a:pt x="174" y="60"/>
                  </a:lnTo>
                  <a:lnTo>
                    <a:pt x="164" y="86"/>
                  </a:lnTo>
                  <a:lnTo>
                    <a:pt x="164" y="86"/>
                  </a:lnTo>
                  <a:lnTo>
                    <a:pt x="164" y="86"/>
                  </a:lnTo>
                  <a:lnTo>
                    <a:pt x="156" y="104"/>
                  </a:lnTo>
                  <a:lnTo>
                    <a:pt x="148" y="120"/>
                  </a:lnTo>
                  <a:lnTo>
                    <a:pt x="128" y="148"/>
                  </a:lnTo>
                  <a:lnTo>
                    <a:pt x="108" y="176"/>
                  </a:lnTo>
                  <a:lnTo>
                    <a:pt x="108" y="176"/>
                  </a:lnTo>
                  <a:lnTo>
                    <a:pt x="100" y="188"/>
                  </a:lnTo>
                  <a:lnTo>
                    <a:pt x="94" y="200"/>
                  </a:lnTo>
                  <a:lnTo>
                    <a:pt x="86" y="224"/>
                  </a:lnTo>
                  <a:lnTo>
                    <a:pt x="80" y="248"/>
                  </a:lnTo>
                  <a:lnTo>
                    <a:pt x="78" y="272"/>
                  </a:lnTo>
                  <a:lnTo>
                    <a:pt x="74" y="294"/>
                  </a:lnTo>
                  <a:lnTo>
                    <a:pt x="74" y="294"/>
                  </a:lnTo>
                  <a:lnTo>
                    <a:pt x="68" y="314"/>
                  </a:lnTo>
                  <a:lnTo>
                    <a:pt x="60" y="334"/>
                  </a:lnTo>
                  <a:lnTo>
                    <a:pt x="48" y="354"/>
                  </a:lnTo>
                  <a:lnTo>
                    <a:pt x="34" y="374"/>
                  </a:lnTo>
                  <a:lnTo>
                    <a:pt x="34" y="374"/>
                  </a:lnTo>
                  <a:lnTo>
                    <a:pt x="26" y="388"/>
                  </a:lnTo>
                  <a:lnTo>
                    <a:pt x="20" y="400"/>
                  </a:lnTo>
                  <a:lnTo>
                    <a:pt x="10" y="426"/>
                  </a:lnTo>
                  <a:lnTo>
                    <a:pt x="4" y="446"/>
                  </a:lnTo>
                  <a:lnTo>
                    <a:pt x="2" y="456"/>
                  </a:lnTo>
                  <a:lnTo>
                    <a:pt x="0" y="466"/>
                  </a:lnTo>
                  <a:lnTo>
                    <a:pt x="8" y="468"/>
                  </a:lnTo>
                  <a:lnTo>
                    <a:pt x="44" y="484"/>
                  </a:lnTo>
                  <a:lnTo>
                    <a:pt x="48" y="476"/>
                  </a:lnTo>
                  <a:lnTo>
                    <a:pt x="48" y="476"/>
                  </a:lnTo>
                  <a:lnTo>
                    <a:pt x="54" y="468"/>
                  </a:lnTo>
                  <a:lnTo>
                    <a:pt x="64" y="450"/>
                  </a:lnTo>
                  <a:lnTo>
                    <a:pt x="76" y="424"/>
                  </a:lnTo>
                  <a:lnTo>
                    <a:pt x="80" y="410"/>
                  </a:lnTo>
                  <a:lnTo>
                    <a:pt x="84" y="396"/>
                  </a:lnTo>
                  <a:lnTo>
                    <a:pt x="84" y="396"/>
                  </a:lnTo>
                  <a:lnTo>
                    <a:pt x="88" y="370"/>
                  </a:lnTo>
                  <a:lnTo>
                    <a:pt x="94" y="348"/>
                  </a:lnTo>
                  <a:lnTo>
                    <a:pt x="102" y="328"/>
                  </a:lnTo>
                  <a:lnTo>
                    <a:pt x="112" y="310"/>
                  </a:lnTo>
                  <a:lnTo>
                    <a:pt x="126" y="292"/>
                  </a:lnTo>
                  <a:lnTo>
                    <a:pt x="126" y="292"/>
                  </a:lnTo>
                  <a:lnTo>
                    <a:pt x="140" y="272"/>
                  </a:lnTo>
                  <a:lnTo>
                    <a:pt x="154" y="252"/>
                  </a:lnTo>
                  <a:lnTo>
                    <a:pt x="164" y="228"/>
                  </a:lnTo>
                  <a:lnTo>
                    <a:pt x="168" y="216"/>
                  </a:lnTo>
                  <a:lnTo>
                    <a:pt x="172" y="202"/>
                  </a:lnTo>
                  <a:lnTo>
                    <a:pt x="172" y="202"/>
                  </a:lnTo>
                  <a:lnTo>
                    <a:pt x="176" y="170"/>
                  </a:lnTo>
                  <a:lnTo>
                    <a:pt x="176" y="170"/>
                  </a:lnTo>
                  <a:lnTo>
                    <a:pt x="182" y="134"/>
                  </a:lnTo>
                  <a:lnTo>
                    <a:pt x="188" y="118"/>
                  </a:lnTo>
                  <a:lnTo>
                    <a:pt x="196" y="100"/>
                  </a:lnTo>
                  <a:lnTo>
                    <a:pt x="196" y="100"/>
                  </a:lnTo>
                  <a:lnTo>
                    <a:pt x="206" y="74"/>
                  </a:lnTo>
                  <a:lnTo>
                    <a:pt x="214" y="50"/>
                  </a:lnTo>
                  <a:lnTo>
                    <a:pt x="216" y="36"/>
                  </a:lnTo>
                  <a:lnTo>
                    <a:pt x="216" y="28"/>
                  </a:lnTo>
                  <a:lnTo>
                    <a:pt x="218" y="0"/>
                  </a:lnTo>
                  <a:lnTo>
                    <a:pt x="198" y="22"/>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41" name="Freeform 151"/>
            <p:cNvSpPr>
              <a:spLocks/>
            </p:cNvSpPr>
            <p:nvPr/>
          </p:nvSpPr>
          <p:spPr bwMode="auto">
            <a:xfrm>
              <a:off x="4581525" y="2660650"/>
              <a:ext cx="307975" cy="701675"/>
            </a:xfrm>
            <a:custGeom>
              <a:avLst/>
              <a:gdLst/>
              <a:ahLst/>
              <a:cxnLst>
                <a:cxn ang="0">
                  <a:pos x="28" y="442"/>
                </a:cxn>
                <a:cxn ang="0">
                  <a:pos x="28" y="442"/>
                </a:cxn>
                <a:cxn ang="0">
                  <a:pos x="32" y="434"/>
                </a:cxn>
                <a:cxn ang="0">
                  <a:pos x="42" y="418"/>
                </a:cxn>
                <a:cxn ang="0">
                  <a:pos x="54" y="394"/>
                </a:cxn>
                <a:cxn ang="0">
                  <a:pos x="58" y="380"/>
                </a:cxn>
                <a:cxn ang="0">
                  <a:pos x="62" y="366"/>
                </a:cxn>
                <a:cxn ang="0">
                  <a:pos x="62" y="366"/>
                </a:cxn>
                <a:cxn ang="0">
                  <a:pos x="66" y="340"/>
                </a:cxn>
                <a:cxn ang="0">
                  <a:pos x="72" y="318"/>
                </a:cxn>
                <a:cxn ang="0">
                  <a:pos x="80" y="296"/>
                </a:cxn>
                <a:cxn ang="0">
                  <a:pos x="92" y="276"/>
                </a:cxn>
                <a:cxn ang="0">
                  <a:pos x="92" y="276"/>
                </a:cxn>
                <a:cxn ang="0">
                  <a:pos x="108" y="256"/>
                </a:cxn>
                <a:cxn ang="0">
                  <a:pos x="124" y="232"/>
                </a:cxn>
                <a:cxn ang="0">
                  <a:pos x="132" y="218"/>
                </a:cxn>
                <a:cxn ang="0">
                  <a:pos x="140" y="204"/>
                </a:cxn>
                <a:cxn ang="0">
                  <a:pos x="146" y="188"/>
                </a:cxn>
                <a:cxn ang="0">
                  <a:pos x="150" y="172"/>
                </a:cxn>
                <a:cxn ang="0">
                  <a:pos x="150" y="172"/>
                </a:cxn>
                <a:cxn ang="0">
                  <a:pos x="158" y="116"/>
                </a:cxn>
                <a:cxn ang="0">
                  <a:pos x="164" y="92"/>
                </a:cxn>
                <a:cxn ang="0">
                  <a:pos x="174" y="68"/>
                </a:cxn>
                <a:cxn ang="0">
                  <a:pos x="174" y="68"/>
                </a:cxn>
                <a:cxn ang="0">
                  <a:pos x="186" y="42"/>
                </a:cxn>
                <a:cxn ang="0">
                  <a:pos x="192" y="20"/>
                </a:cxn>
                <a:cxn ang="0">
                  <a:pos x="194" y="0"/>
                </a:cxn>
                <a:cxn ang="0">
                  <a:pos x="194" y="0"/>
                </a:cxn>
                <a:cxn ang="0">
                  <a:pos x="194" y="0"/>
                </a:cxn>
                <a:cxn ang="0">
                  <a:pos x="182" y="18"/>
                </a:cxn>
                <a:cxn ang="0">
                  <a:pos x="172" y="36"/>
                </a:cxn>
                <a:cxn ang="0">
                  <a:pos x="162" y="62"/>
                </a:cxn>
                <a:cxn ang="0">
                  <a:pos x="162" y="62"/>
                </a:cxn>
                <a:cxn ang="0">
                  <a:pos x="150" y="88"/>
                </a:cxn>
                <a:cxn ang="0">
                  <a:pos x="138" y="108"/>
                </a:cxn>
                <a:cxn ang="0">
                  <a:pos x="104" y="154"/>
                </a:cxn>
                <a:cxn ang="0">
                  <a:pos x="104" y="154"/>
                </a:cxn>
                <a:cxn ang="0">
                  <a:pos x="96" y="168"/>
                </a:cxn>
                <a:cxn ang="0">
                  <a:pos x="88" y="182"/>
                </a:cxn>
                <a:cxn ang="0">
                  <a:pos x="84" y="198"/>
                </a:cxn>
                <a:cxn ang="0">
                  <a:pos x="80" y="212"/>
                </a:cxn>
                <a:cxn ang="0">
                  <a:pos x="76" y="242"/>
                </a:cxn>
                <a:cxn ang="0">
                  <a:pos x="72" y="268"/>
                </a:cxn>
                <a:cxn ang="0">
                  <a:pos x="72" y="268"/>
                </a:cxn>
                <a:cxn ang="0">
                  <a:pos x="66" y="290"/>
                </a:cxn>
                <a:cxn ang="0">
                  <a:pos x="56" y="312"/>
                </a:cxn>
                <a:cxn ang="0">
                  <a:pos x="44" y="332"/>
                </a:cxn>
                <a:cxn ang="0">
                  <a:pos x="30" y="354"/>
                </a:cxn>
                <a:cxn ang="0">
                  <a:pos x="30" y="354"/>
                </a:cxn>
                <a:cxn ang="0">
                  <a:pos x="22" y="366"/>
                </a:cxn>
                <a:cxn ang="0">
                  <a:pos x="16" y="378"/>
                </a:cxn>
                <a:cxn ang="0">
                  <a:pos x="6" y="402"/>
                </a:cxn>
                <a:cxn ang="0">
                  <a:pos x="2" y="422"/>
                </a:cxn>
                <a:cxn ang="0">
                  <a:pos x="0" y="430"/>
                </a:cxn>
                <a:cxn ang="0">
                  <a:pos x="28" y="442"/>
                </a:cxn>
              </a:cxnLst>
              <a:rect l="0" t="0" r="r" b="b"/>
              <a:pathLst>
                <a:path w="194" h="442">
                  <a:moveTo>
                    <a:pt x="28" y="442"/>
                  </a:moveTo>
                  <a:lnTo>
                    <a:pt x="28" y="442"/>
                  </a:lnTo>
                  <a:lnTo>
                    <a:pt x="32" y="434"/>
                  </a:lnTo>
                  <a:lnTo>
                    <a:pt x="42" y="418"/>
                  </a:lnTo>
                  <a:lnTo>
                    <a:pt x="54" y="394"/>
                  </a:lnTo>
                  <a:lnTo>
                    <a:pt x="58" y="380"/>
                  </a:lnTo>
                  <a:lnTo>
                    <a:pt x="62" y="366"/>
                  </a:lnTo>
                  <a:lnTo>
                    <a:pt x="62" y="366"/>
                  </a:lnTo>
                  <a:lnTo>
                    <a:pt x="66" y="340"/>
                  </a:lnTo>
                  <a:lnTo>
                    <a:pt x="72" y="318"/>
                  </a:lnTo>
                  <a:lnTo>
                    <a:pt x="80" y="296"/>
                  </a:lnTo>
                  <a:lnTo>
                    <a:pt x="92" y="276"/>
                  </a:lnTo>
                  <a:lnTo>
                    <a:pt x="92" y="276"/>
                  </a:lnTo>
                  <a:lnTo>
                    <a:pt x="108" y="256"/>
                  </a:lnTo>
                  <a:lnTo>
                    <a:pt x="124" y="232"/>
                  </a:lnTo>
                  <a:lnTo>
                    <a:pt x="132" y="218"/>
                  </a:lnTo>
                  <a:lnTo>
                    <a:pt x="140" y="204"/>
                  </a:lnTo>
                  <a:lnTo>
                    <a:pt x="146" y="188"/>
                  </a:lnTo>
                  <a:lnTo>
                    <a:pt x="150" y="172"/>
                  </a:lnTo>
                  <a:lnTo>
                    <a:pt x="150" y="172"/>
                  </a:lnTo>
                  <a:lnTo>
                    <a:pt x="158" y="116"/>
                  </a:lnTo>
                  <a:lnTo>
                    <a:pt x="164" y="92"/>
                  </a:lnTo>
                  <a:lnTo>
                    <a:pt x="174" y="68"/>
                  </a:lnTo>
                  <a:lnTo>
                    <a:pt x="174" y="68"/>
                  </a:lnTo>
                  <a:lnTo>
                    <a:pt x="186" y="42"/>
                  </a:lnTo>
                  <a:lnTo>
                    <a:pt x="192" y="20"/>
                  </a:lnTo>
                  <a:lnTo>
                    <a:pt x="194" y="0"/>
                  </a:lnTo>
                  <a:lnTo>
                    <a:pt x="194" y="0"/>
                  </a:lnTo>
                  <a:lnTo>
                    <a:pt x="194" y="0"/>
                  </a:lnTo>
                  <a:lnTo>
                    <a:pt x="182" y="18"/>
                  </a:lnTo>
                  <a:lnTo>
                    <a:pt x="172" y="36"/>
                  </a:lnTo>
                  <a:lnTo>
                    <a:pt x="162" y="62"/>
                  </a:lnTo>
                  <a:lnTo>
                    <a:pt x="162" y="62"/>
                  </a:lnTo>
                  <a:lnTo>
                    <a:pt x="150" y="88"/>
                  </a:lnTo>
                  <a:lnTo>
                    <a:pt x="138" y="108"/>
                  </a:lnTo>
                  <a:lnTo>
                    <a:pt x="104" y="154"/>
                  </a:lnTo>
                  <a:lnTo>
                    <a:pt x="104" y="154"/>
                  </a:lnTo>
                  <a:lnTo>
                    <a:pt x="96" y="168"/>
                  </a:lnTo>
                  <a:lnTo>
                    <a:pt x="88" y="182"/>
                  </a:lnTo>
                  <a:lnTo>
                    <a:pt x="84" y="198"/>
                  </a:lnTo>
                  <a:lnTo>
                    <a:pt x="80" y="212"/>
                  </a:lnTo>
                  <a:lnTo>
                    <a:pt x="76" y="242"/>
                  </a:lnTo>
                  <a:lnTo>
                    <a:pt x="72" y="268"/>
                  </a:lnTo>
                  <a:lnTo>
                    <a:pt x="72" y="268"/>
                  </a:lnTo>
                  <a:lnTo>
                    <a:pt x="66" y="290"/>
                  </a:lnTo>
                  <a:lnTo>
                    <a:pt x="56" y="312"/>
                  </a:lnTo>
                  <a:lnTo>
                    <a:pt x="44" y="332"/>
                  </a:lnTo>
                  <a:lnTo>
                    <a:pt x="30" y="354"/>
                  </a:lnTo>
                  <a:lnTo>
                    <a:pt x="30" y="354"/>
                  </a:lnTo>
                  <a:lnTo>
                    <a:pt x="22" y="366"/>
                  </a:lnTo>
                  <a:lnTo>
                    <a:pt x="16" y="378"/>
                  </a:lnTo>
                  <a:lnTo>
                    <a:pt x="6" y="402"/>
                  </a:lnTo>
                  <a:lnTo>
                    <a:pt x="2" y="422"/>
                  </a:lnTo>
                  <a:lnTo>
                    <a:pt x="0" y="430"/>
                  </a:lnTo>
                  <a:lnTo>
                    <a:pt x="28" y="442"/>
                  </a:lnTo>
                  <a:close/>
                </a:path>
              </a:pathLst>
            </a:custGeom>
            <a:solidFill>
              <a:srgbClr val="FF7F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42" name="Freeform 152"/>
            <p:cNvSpPr>
              <a:spLocks/>
            </p:cNvSpPr>
            <p:nvPr/>
          </p:nvSpPr>
          <p:spPr bwMode="auto">
            <a:xfrm>
              <a:off x="4730750" y="2886075"/>
              <a:ext cx="66675" cy="155575"/>
            </a:xfrm>
            <a:custGeom>
              <a:avLst/>
              <a:gdLst/>
              <a:ahLst/>
              <a:cxnLst>
                <a:cxn ang="0">
                  <a:pos x="12" y="44"/>
                </a:cxn>
                <a:cxn ang="0">
                  <a:pos x="12" y="44"/>
                </a:cxn>
                <a:cxn ang="0">
                  <a:pos x="6" y="60"/>
                </a:cxn>
                <a:cxn ang="0">
                  <a:pos x="2" y="76"/>
                </a:cxn>
                <a:cxn ang="0">
                  <a:pos x="0" y="88"/>
                </a:cxn>
                <a:cxn ang="0">
                  <a:pos x="0" y="98"/>
                </a:cxn>
                <a:cxn ang="0">
                  <a:pos x="0" y="98"/>
                </a:cxn>
                <a:cxn ang="0">
                  <a:pos x="8" y="92"/>
                </a:cxn>
                <a:cxn ang="0">
                  <a:pos x="16" y="82"/>
                </a:cxn>
                <a:cxn ang="0">
                  <a:pos x="24" y="68"/>
                </a:cxn>
                <a:cxn ang="0">
                  <a:pos x="32" y="54"/>
                </a:cxn>
                <a:cxn ang="0">
                  <a:pos x="32" y="54"/>
                </a:cxn>
                <a:cxn ang="0">
                  <a:pos x="36" y="38"/>
                </a:cxn>
                <a:cxn ang="0">
                  <a:pos x="40" y="22"/>
                </a:cxn>
                <a:cxn ang="0">
                  <a:pos x="42" y="10"/>
                </a:cxn>
                <a:cxn ang="0">
                  <a:pos x="42" y="0"/>
                </a:cxn>
                <a:cxn ang="0">
                  <a:pos x="42" y="0"/>
                </a:cxn>
                <a:cxn ang="0">
                  <a:pos x="34" y="6"/>
                </a:cxn>
                <a:cxn ang="0">
                  <a:pos x="26" y="16"/>
                </a:cxn>
                <a:cxn ang="0">
                  <a:pos x="18" y="30"/>
                </a:cxn>
                <a:cxn ang="0">
                  <a:pos x="12" y="44"/>
                </a:cxn>
                <a:cxn ang="0">
                  <a:pos x="12" y="44"/>
                </a:cxn>
              </a:cxnLst>
              <a:rect l="0" t="0" r="r" b="b"/>
              <a:pathLst>
                <a:path w="42" h="98">
                  <a:moveTo>
                    <a:pt x="12" y="44"/>
                  </a:moveTo>
                  <a:lnTo>
                    <a:pt x="12" y="44"/>
                  </a:lnTo>
                  <a:lnTo>
                    <a:pt x="6" y="60"/>
                  </a:lnTo>
                  <a:lnTo>
                    <a:pt x="2" y="76"/>
                  </a:lnTo>
                  <a:lnTo>
                    <a:pt x="0" y="88"/>
                  </a:lnTo>
                  <a:lnTo>
                    <a:pt x="0" y="98"/>
                  </a:lnTo>
                  <a:lnTo>
                    <a:pt x="0" y="98"/>
                  </a:lnTo>
                  <a:lnTo>
                    <a:pt x="8" y="92"/>
                  </a:lnTo>
                  <a:lnTo>
                    <a:pt x="16" y="82"/>
                  </a:lnTo>
                  <a:lnTo>
                    <a:pt x="24" y="68"/>
                  </a:lnTo>
                  <a:lnTo>
                    <a:pt x="32" y="54"/>
                  </a:lnTo>
                  <a:lnTo>
                    <a:pt x="32" y="54"/>
                  </a:lnTo>
                  <a:lnTo>
                    <a:pt x="36" y="38"/>
                  </a:lnTo>
                  <a:lnTo>
                    <a:pt x="40" y="22"/>
                  </a:lnTo>
                  <a:lnTo>
                    <a:pt x="42" y="10"/>
                  </a:lnTo>
                  <a:lnTo>
                    <a:pt x="42" y="0"/>
                  </a:lnTo>
                  <a:lnTo>
                    <a:pt x="42" y="0"/>
                  </a:lnTo>
                  <a:lnTo>
                    <a:pt x="34" y="6"/>
                  </a:lnTo>
                  <a:lnTo>
                    <a:pt x="26" y="16"/>
                  </a:lnTo>
                  <a:lnTo>
                    <a:pt x="18" y="30"/>
                  </a:lnTo>
                  <a:lnTo>
                    <a:pt x="12" y="44"/>
                  </a:lnTo>
                  <a:lnTo>
                    <a:pt x="12" y="44"/>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43" name="Freeform 153"/>
            <p:cNvSpPr>
              <a:spLocks/>
            </p:cNvSpPr>
            <p:nvPr/>
          </p:nvSpPr>
          <p:spPr bwMode="auto">
            <a:xfrm>
              <a:off x="4616450" y="3092450"/>
              <a:ext cx="768350" cy="346075"/>
            </a:xfrm>
            <a:custGeom>
              <a:avLst/>
              <a:gdLst/>
              <a:ahLst/>
              <a:cxnLst>
                <a:cxn ang="0">
                  <a:pos x="456" y="2"/>
                </a:cxn>
                <a:cxn ang="0">
                  <a:pos x="434" y="4"/>
                </a:cxn>
                <a:cxn ang="0">
                  <a:pos x="384" y="22"/>
                </a:cxn>
                <a:cxn ang="0">
                  <a:pos x="384" y="22"/>
                </a:cxn>
                <a:cxn ang="0">
                  <a:pos x="350" y="36"/>
                </a:cxn>
                <a:cxn ang="0">
                  <a:pos x="282" y="46"/>
                </a:cxn>
                <a:cxn ang="0">
                  <a:pos x="268" y="50"/>
                </a:cxn>
                <a:cxn ang="0">
                  <a:pos x="232" y="64"/>
                </a:cxn>
                <a:cxn ang="0">
                  <a:pos x="192" y="92"/>
                </a:cxn>
                <a:cxn ang="0">
                  <a:pos x="174" y="106"/>
                </a:cxn>
                <a:cxn ang="0">
                  <a:pos x="136" y="124"/>
                </a:cxn>
                <a:cxn ang="0">
                  <a:pos x="88" y="134"/>
                </a:cxn>
                <a:cxn ang="0">
                  <a:pos x="74" y="138"/>
                </a:cxn>
                <a:cxn ang="0">
                  <a:pos x="36" y="154"/>
                </a:cxn>
                <a:cxn ang="0">
                  <a:pos x="8" y="170"/>
                </a:cxn>
                <a:cxn ang="0">
                  <a:pos x="4" y="182"/>
                </a:cxn>
                <a:cxn ang="0">
                  <a:pos x="28" y="216"/>
                </a:cxn>
                <a:cxn ang="0">
                  <a:pos x="36" y="214"/>
                </a:cxn>
                <a:cxn ang="0">
                  <a:pos x="84" y="200"/>
                </a:cxn>
                <a:cxn ang="0">
                  <a:pos x="110" y="184"/>
                </a:cxn>
                <a:cxn ang="0">
                  <a:pos x="130" y="170"/>
                </a:cxn>
                <a:cxn ang="0">
                  <a:pos x="170" y="150"/>
                </a:cxn>
                <a:cxn ang="0">
                  <a:pos x="212" y="140"/>
                </a:cxn>
                <a:cxn ang="0">
                  <a:pos x="236" y="138"/>
                </a:cxn>
                <a:cxn ang="0">
                  <a:pos x="284" y="124"/>
                </a:cxn>
                <a:cxn ang="0">
                  <a:pos x="308" y="110"/>
                </a:cxn>
                <a:cxn ang="0">
                  <a:pos x="336" y="90"/>
                </a:cxn>
                <a:cxn ang="0">
                  <a:pos x="380" y="62"/>
                </a:cxn>
                <a:cxn ang="0">
                  <a:pos x="398" y="54"/>
                </a:cxn>
                <a:cxn ang="0">
                  <a:pos x="444" y="32"/>
                </a:cxn>
                <a:cxn ang="0">
                  <a:pos x="462" y="20"/>
                </a:cxn>
                <a:cxn ang="0">
                  <a:pos x="456" y="2"/>
                </a:cxn>
              </a:cxnLst>
              <a:rect l="0" t="0" r="r" b="b"/>
              <a:pathLst>
                <a:path w="484" h="218">
                  <a:moveTo>
                    <a:pt x="456" y="2"/>
                  </a:moveTo>
                  <a:lnTo>
                    <a:pt x="456" y="2"/>
                  </a:lnTo>
                  <a:lnTo>
                    <a:pt x="448" y="2"/>
                  </a:lnTo>
                  <a:lnTo>
                    <a:pt x="434" y="4"/>
                  </a:lnTo>
                  <a:lnTo>
                    <a:pt x="410" y="12"/>
                  </a:lnTo>
                  <a:lnTo>
                    <a:pt x="384" y="22"/>
                  </a:lnTo>
                  <a:lnTo>
                    <a:pt x="384" y="22"/>
                  </a:lnTo>
                  <a:lnTo>
                    <a:pt x="384" y="22"/>
                  </a:lnTo>
                  <a:lnTo>
                    <a:pt x="366" y="30"/>
                  </a:lnTo>
                  <a:lnTo>
                    <a:pt x="350" y="36"/>
                  </a:lnTo>
                  <a:lnTo>
                    <a:pt x="314" y="42"/>
                  </a:lnTo>
                  <a:lnTo>
                    <a:pt x="282" y="46"/>
                  </a:lnTo>
                  <a:lnTo>
                    <a:pt x="282" y="46"/>
                  </a:lnTo>
                  <a:lnTo>
                    <a:pt x="268" y="50"/>
                  </a:lnTo>
                  <a:lnTo>
                    <a:pt x="256" y="54"/>
                  </a:lnTo>
                  <a:lnTo>
                    <a:pt x="232" y="64"/>
                  </a:lnTo>
                  <a:lnTo>
                    <a:pt x="212" y="78"/>
                  </a:lnTo>
                  <a:lnTo>
                    <a:pt x="192" y="92"/>
                  </a:lnTo>
                  <a:lnTo>
                    <a:pt x="174" y="106"/>
                  </a:lnTo>
                  <a:lnTo>
                    <a:pt x="174" y="106"/>
                  </a:lnTo>
                  <a:lnTo>
                    <a:pt x="156" y="116"/>
                  </a:lnTo>
                  <a:lnTo>
                    <a:pt x="136" y="124"/>
                  </a:lnTo>
                  <a:lnTo>
                    <a:pt x="114" y="130"/>
                  </a:lnTo>
                  <a:lnTo>
                    <a:pt x="88" y="134"/>
                  </a:lnTo>
                  <a:lnTo>
                    <a:pt x="88" y="134"/>
                  </a:lnTo>
                  <a:lnTo>
                    <a:pt x="74" y="138"/>
                  </a:lnTo>
                  <a:lnTo>
                    <a:pt x="60" y="142"/>
                  </a:lnTo>
                  <a:lnTo>
                    <a:pt x="36" y="154"/>
                  </a:lnTo>
                  <a:lnTo>
                    <a:pt x="18" y="164"/>
                  </a:lnTo>
                  <a:lnTo>
                    <a:pt x="8" y="170"/>
                  </a:lnTo>
                  <a:lnTo>
                    <a:pt x="0" y="174"/>
                  </a:lnTo>
                  <a:lnTo>
                    <a:pt x="4" y="182"/>
                  </a:lnTo>
                  <a:lnTo>
                    <a:pt x="18" y="218"/>
                  </a:lnTo>
                  <a:lnTo>
                    <a:pt x="28" y="216"/>
                  </a:lnTo>
                  <a:lnTo>
                    <a:pt x="28" y="216"/>
                  </a:lnTo>
                  <a:lnTo>
                    <a:pt x="36" y="214"/>
                  </a:lnTo>
                  <a:lnTo>
                    <a:pt x="56" y="208"/>
                  </a:lnTo>
                  <a:lnTo>
                    <a:pt x="84" y="200"/>
                  </a:lnTo>
                  <a:lnTo>
                    <a:pt x="96" y="192"/>
                  </a:lnTo>
                  <a:lnTo>
                    <a:pt x="110" y="184"/>
                  </a:lnTo>
                  <a:lnTo>
                    <a:pt x="110" y="184"/>
                  </a:lnTo>
                  <a:lnTo>
                    <a:pt x="130" y="170"/>
                  </a:lnTo>
                  <a:lnTo>
                    <a:pt x="150" y="158"/>
                  </a:lnTo>
                  <a:lnTo>
                    <a:pt x="170" y="150"/>
                  </a:lnTo>
                  <a:lnTo>
                    <a:pt x="190" y="144"/>
                  </a:lnTo>
                  <a:lnTo>
                    <a:pt x="212" y="140"/>
                  </a:lnTo>
                  <a:lnTo>
                    <a:pt x="212" y="140"/>
                  </a:lnTo>
                  <a:lnTo>
                    <a:pt x="236" y="138"/>
                  </a:lnTo>
                  <a:lnTo>
                    <a:pt x="260" y="132"/>
                  </a:lnTo>
                  <a:lnTo>
                    <a:pt x="284" y="124"/>
                  </a:lnTo>
                  <a:lnTo>
                    <a:pt x="296" y="118"/>
                  </a:lnTo>
                  <a:lnTo>
                    <a:pt x="308" y="110"/>
                  </a:lnTo>
                  <a:lnTo>
                    <a:pt x="336" y="90"/>
                  </a:lnTo>
                  <a:lnTo>
                    <a:pt x="336" y="90"/>
                  </a:lnTo>
                  <a:lnTo>
                    <a:pt x="364" y="70"/>
                  </a:lnTo>
                  <a:lnTo>
                    <a:pt x="380" y="62"/>
                  </a:lnTo>
                  <a:lnTo>
                    <a:pt x="398" y="54"/>
                  </a:lnTo>
                  <a:lnTo>
                    <a:pt x="398" y="54"/>
                  </a:lnTo>
                  <a:lnTo>
                    <a:pt x="424" y="44"/>
                  </a:lnTo>
                  <a:lnTo>
                    <a:pt x="444" y="32"/>
                  </a:lnTo>
                  <a:lnTo>
                    <a:pt x="458" y="24"/>
                  </a:lnTo>
                  <a:lnTo>
                    <a:pt x="462" y="20"/>
                  </a:lnTo>
                  <a:lnTo>
                    <a:pt x="484" y="0"/>
                  </a:lnTo>
                  <a:lnTo>
                    <a:pt x="456" y="2"/>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44" name="Freeform 154"/>
            <p:cNvSpPr>
              <a:spLocks/>
            </p:cNvSpPr>
            <p:nvPr/>
          </p:nvSpPr>
          <p:spPr bwMode="auto">
            <a:xfrm>
              <a:off x="4638675" y="3111500"/>
              <a:ext cx="701675" cy="307975"/>
            </a:xfrm>
            <a:custGeom>
              <a:avLst/>
              <a:gdLst/>
              <a:ahLst/>
              <a:cxnLst>
                <a:cxn ang="0">
                  <a:pos x="12" y="194"/>
                </a:cxn>
                <a:cxn ang="0">
                  <a:pos x="12" y="194"/>
                </a:cxn>
                <a:cxn ang="0">
                  <a:pos x="20" y="192"/>
                </a:cxn>
                <a:cxn ang="0">
                  <a:pos x="40" y="188"/>
                </a:cxn>
                <a:cxn ang="0">
                  <a:pos x="64" y="178"/>
                </a:cxn>
                <a:cxn ang="0">
                  <a:pos x="76" y="172"/>
                </a:cxn>
                <a:cxn ang="0">
                  <a:pos x="88" y="164"/>
                </a:cxn>
                <a:cxn ang="0">
                  <a:pos x="88" y="164"/>
                </a:cxn>
                <a:cxn ang="0">
                  <a:pos x="110" y="150"/>
                </a:cxn>
                <a:cxn ang="0">
                  <a:pos x="130" y="138"/>
                </a:cxn>
                <a:cxn ang="0">
                  <a:pos x="152" y="128"/>
                </a:cxn>
                <a:cxn ang="0">
                  <a:pos x="174" y="122"/>
                </a:cxn>
                <a:cxn ang="0">
                  <a:pos x="174" y="122"/>
                </a:cxn>
                <a:cxn ang="0">
                  <a:pos x="200" y="118"/>
                </a:cxn>
                <a:cxn ang="0">
                  <a:pos x="230" y="114"/>
                </a:cxn>
                <a:cxn ang="0">
                  <a:pos x="244" y="110"/>
                </a:cxn>
                <a:cxn ang="0">
                  <a:pos x="260" y="106"/>
                </a:cxn>
                <a:cxn ang="0">
                  <a:pos x="274" y="98"/>
                </a:cxn>
                <a:cxn ang="0">
                  <a:pos x="288" y="90"/>
                </a:cxn>
                <a:cxn ang="0">
                  <a:pos x="288" y="90"/>
                </a:cxn>
                <a:cxn ang="0">
                  <a:pos x="334" y="56"/>
                </a:cxn>
                <a:cxn ang="0">
                  <a:pos x="354" y="44"/>
                </a:cxn>
                <a:cxn ang="0">
                  <a:pos x="380" y="32"/>
                </a:cxn>
                <a:cxn ang="0">
                  <a:pos x="380" y="32"/>
                </a:cxn>
                <a:cxn ang="0">
                  <a:pos x="406" y="22"/>
                </a:cxn>
                <a:cxn ang="0">
                  <a:pos x="424" y="12"/>
                </a:cxn>
                <a:cxn ang="0">
                  <a:pos x="442" y="0"/>
                </a:cxn>
                <a:cxn ang="0">
                  <a:pos x="442" y="0"/>
                </a:cxn>
                <a:cxn ang="0">
                  <a:pos x="442" y="0"/>
                </a:cxn>
                <a:cxn ang="0">
                  <a:pos x="422" y="2"/>
                </a:cxn>
                <a:cxn ang="0">
                  <a:pos x="400" y="8"/>
                </a:cxn>
                <a:cxn ang="0">
                  <a:pos x="374" y="20"/>
                </a:cxn>
                <a:cxn ang="0">
                  <a:pos x="374" y="20"/>
                </a:cxn>
                <a:cxn ang="0">
                  <a:pos x="350" y="30"/>
                </a:cxn>
                <a:cxn ang="0">
                  <a:pos x="326" y="36"/>
                </a:cxn>
                <a:cxn ang="0">
                  <a:pos x="270" y="44"/>
                </a:cxn>
                <a:cxn ang="0">
                  <a:pos x="270" y="44"/>
                </a:cxn>
                <a:cxn ang="0">
                  <a:pos x="254" y="48"/>
                </a:cxn>
                <a:cxn ang="0">
                  <a:pos x="238" y="54"/>
                </a:cxn>
                <a:cxn ang="0">
                  <a:pos x="224" y="62"/>
                </a:cxn>
                <a:cxn ang="0">
                  <a:pos x="210" y="70"/>
                </a:cxn>
                <a:cxn ang="0">
                  <a:pos x="186" y="86"/>
                </a:cxn>
                <a:cxn ang="0">
                  <a:pos x="166" y="102"/>
                </a:cxn>
                <a:cxn ang="0">
                  <a:pos x="166" y="102"/>
                </a:cxn>
                <a:cxn ang="0">
                  <a:pos x="146" y="114"/>
                </a:cxn>
                <a:cxn ang="0">
                  <a:pos x="124" y="122"/>
                </a:cxn>
                <a:cxn ang="0">
                  <a:pos x="102" y="128"/>
                </a:cxn>
                <a:cxn ang="0">
                  <a:pos x="76" y="132"/>
                </a:cxn>
                <a:cxn ang="0">
                  <a:pos x="76" y="132"/>
                </a:cxn>
                <a:cxn ang="0">
                  <a:pos x="62" y="136"/>
                </a:cxn>
                <a:cxn ang="0">
                  <a:pos x="48" y="140"/>
                </a:cxn>
                <a:cxn ang="0">
                  <a:pos x="24" y="152"/>
                </a:cxn>
                <a:cxn ang="0">
                  <a:pos x="8" y="162"/>
                </a:cxn>
                <a:cxn ang="0">
                  <a:pos x="0" y="166"/>
                </a:cxn>
                <a:cxn ang="0">
                  <a:pos x="12" y="194"/>
                </a:cxn>
              </a:cxnLst>
              <a:rect l="0" t="0" r="r" b="b"/>
              <a:pathLst>
                <a:path w="442" h="194">
                  <a:moveTo>
                    <a:pt x="12" y="194"/>
                  </a:moveTo>
                  <a:lnTo>
                    <a:pt x="12" y="194"/>
                  </a:lnTo>
                  <a:lnTo>
                    <a:pt x="20" y="192"/>
                  </a:lnTo>
                  <a:lnTo>
                    <a:pt x="40" y="188"/>
                  </a:lnTo>
                  <a:lnTo>
                    <a:pt x="64" y="178"/>
                  </a:lnTo>
                  <a:lnTo>
                    <a:pt x="76" y="172"/>
                  </a:lnTo>
                  <a:lnTo>
                    <a:pt x="88" y="164"/>
                  </a:lnTo>
                  <a:lnTo>
                    <a:pt x="88" y="164"/>
                  </a:lnTo>
                  <a:lnTo>
                    <a:pt x="110" y="150"/>
                  </a:lnTo>
                  <a:lnTo>
                    <a:pt x="130" y="138"/>
                  </a:lnTo>
                  <a:lnTo>
                    <a:pt x="152" y="128"/>
                  </a:lnTo>
                  <a:lnTo>
                    <a:pt x="174" y="122"/>
                  </a:lnTo>
                  <a:lnTo>
                    <a:pt x="174" y="122"/>
                  </a:lnTo>
                  <a:lnTo>
                    <a:pt x="200" y="118"/>
                  </a:lnTo>
                  <a:lnTo>
                    <a:pt x="230" y="114"/>
                  </a:lnTo>
                  <a:lnTo>
                    <a:pt x="244" y="110"/>
                  </a:lnTo>
                  <a:lnTo>
                    <a:pt x="260" y="106"/>
                  </a:lnTo>
                  <a:lnTo>
                    <a:pt x="274" y="98"/>
                  </a:lnTo>
                  <a:lnTo>
                    <a:pt x="288" y="90"/>
                  </a:lnTo>
                  <a:lnTo>
                    <a:pt x="288" y="90"/>
                  </a:lnTo>
                  <a:lnTo>
                    <a:pt x="334" y="56"/>
                  </a:lnTo>
                  <a:lnTo>
                    <a:pt x="354" y="44"/>
                  </a:lnTo>
                  <a:lnTo>
                    <a:pt x="380" y="32"/>
                  </a:lnTo>
                  <a:lnTo>
                    <a:pt x="380" y="32"/>
                  </a:lnTo>
                  <a:lnTo>
                    <a:pt x="406" y="22"/>
                  </a:lnTo>
                  <a:lnTo>
                    <a:pt x="424" y="12"/>
                  </a:lnTo>
                  <a:lnTo>
                    <a:pt x="442" y="0"/>
                  </a:lnTo>
                  <a:lnTo>
                    <a:pt x="442" y="0"/>
                  </a:lnTo>
                  <a:lnTo>
                    <a:pt x="442" y="0"/>
                  </a:lnTo>
                  <a:lnTo>
                    <a:pt x="422" y="2"/>
                  </a:lnTo>
                  <a:lnTo>
                    <a:pt x="400" y="8"/>
                  </a:lnTo>
                  <a:lnTo>
                    <a:pt x="374" y="20"/>
                  </a:lnTo>
                  <a:lnTo>
                    <a:pt x="374" y="20"/>
                  </a:lnTo>
                  <a:lnTo>
                    <a:pt x="350" y="30"/>
                  </a:lnTo>
                  <a:lnTo>
                    <a:pt x="326" y="36"/>
                  </a:lnTo>
                  <a:lnTo>
                    <a:pt x="270" y="44"/>
                  </a:lnTo>
                  <a:lnTo>
                    <a:pt x="270" y="44"/>
                  </a:lnTo>
                  <a:lnTo>
                    <a:pt x="254" y="48"/>
                  </a:lnTo>
                  <a:lnTo>
                    <a:pt x="238" y="54"/>
                  </a:lnTo>
                  <a:lnTo>
                    <a:pt x="224" y="62"/>
                  </a:lnTo>
                  <a:lnTo>
                    <a:pt x="210" y="70"/>
                  </a:lnTo>
                  <a:lnTo>
                    <a:pt x="186" y="86"/>
                  </a:lnTo>
                  <a:lnTo>
                    <a:pt x="166" y="102"/>
                  </a:lnTo>
                  <a:lnTo>
                    <a:pt x="166" y="102"/>
                  </a:lnTo>
                  <a:lnTo>
                    <a:pt x="146" y="114"/>
                  </a:lnTo>
                  <a:lnTo>
                    <a:pt x="124" y="122"/>
                  </a:lnTo>
                  <a:lnTo>
                    <a:pt x="102" y="128"/>
                  </a:lnTo>
                  <a:lnTo>
                    <a:pt x="76" y="132"/>
                  </a:lnTo>
                  <a:lnTo>
                    <a:pt x="76" y="132"/>
                  </a:lnTo>
                  <a:lnTo>
                    <a:pt x="62" y="136"/>
                  </a:lnTo>
                  <a:lnTo>
                    <a:pt x="48" y="140"/>
                  </a:lnTo>
                  <a:lnTo>
                    <a:pt x="24" y="152"/>
                  </a:lnTo>
                  <a:lnTo>
                    <a:pt x="8" y="162"/>
                  </a:lnTo>
                  <a:lnTo>
                    <a:pt x="0" y="166"/>
                  </a:lnTo>
                  <a:lnTo>
                    <a:pt x="12" y="194"/>
                  </a:lnTo>
                  <a:close/>
                </a:path>
              </a:pathLst>
            </a:custGeom>
            <a:solidFill>
              <a:srgbClr val="FF7F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45" name="Freeform 155"/>
            <p:cNvSpPr>
              <a:spLocks/>
            </p:cNvSpPr>
            <p:nvPr/>
          </p:nvSpPr>
          <p:spPr bwMode="auto">
            <a:xfrm>
              <a:off x="4959350" y="3203575"/>
              <a:ext cx="155575" cy="66675"/>
            </a:xfrm>
            <a:custGeom>
              <a:avLst/>
              <a:gdLst/>
              <a:ahLst/>
              <a:cxnLst>
                <a:cxn ang="0">
                  <a:pos x="44" y="10"/>
                </a:cxn>
                <a:cxn ang="0">
                  <a:pos x="44" y="10"/>
                </a:cxn>
                <a:cxn ang="0">
                  <a:pos x="30" y="18"/>
                </a:cxn>
                <a:cxn ang="0">
                  <a:pos x="16" y="26"/>
                </a:cxn>
                <a:cxn ang="0">
                  <a:pos x="6" y="34"/>
                </a:cxn>
                <a:cxn ang="0">
                  <a:pos x="0" y="42"/>
                </a:cxn>
                <a:cxn ang="0">
                  <a:pos x="0" y="42"/>
                </a:cxn>
                <a:cxn ang="0">
                  <a:pos x="10" y="42"/>
                </a:cxn>
                <a:cxn ang="0">
                  <a:pos x="22" y="40"/>
                </a:cxn>
                <a:cxn ang="0">
                  <a:pos x="38" y="36"/>
                </a:cxn>
                <a:cxn ang="0">
                  <a:pos x="54" y="30"/>
                </a:cxn>
                <a:cxn ang="0">
                  <a:pos x="54" y="30"/>
                </a:cxn>
                <a:cxn ang="0">
                  <a:pos x="68" y="24"/>
                </a:cxn>
                <a:cxn ang="0">
                  <a:pos x="82" y="16"/>
                </a:cxn>
                <a:cxn ang="0">
                  <a:pos x="92" y="8"/>
                </a:cxn>
                <a:cxn ang="0">
                  <a:pos x="98" y="0"/>
                </a:cxn>
                <a:cxn ang="0">
                  <a:pos x="98" y="0"/>
                </a:cxn>
                <a:cxn ang="0">
                  <a:pos x="88" y="0"/>
                </a:cxn>
                <a:cxn ang="0">
                  <a:pos x="76" y="2"/>
                </a:cxn>
                <a:cxn ang="0">
                  <a:pos x="60" y="6"/>
                </a:cxn>
                <a:cxn ang="0">
                  <a:pos x="44" y="10"/>
                </a:cxn>
                <a:cxn ang="0">
                  <a:pos x="44" y="10"/>
                </a:cxn>
              </a:cxnLst>
              <a:rect l="0" t="0" r="r" b="b"/>
              <a:pathLst>
                <a:path w="98" h="42">
                  <a:moveTo>
                    <a:pt x="44" y="10"/>
                  </a:moveTo>
                  <a:lnTo>
                    <a:pt x="44" y="10"/>
                  </a:lnTo>
                  <a:lnTo>
                    <a:pt x="30" y="18"/>
                  </a:lnTo>
                  <a:lnTo>
                    <a:pt x="16" y="26"/>
                  </a:lnTo>
                  <a:lnTo>
                    <a:pt x="6" y="34"/>
                  </a:lnTo>
                  <a:lnTo>
                    <a:pt x="0" y="42"/>
                  </a:lnTo>
                  <a:lnTo>
                    <a:pt x="0" y="42"/>
                  </a:lnTo>
                  <a:lnTo>
                    <a:pt x="10" y="42"/>
                  </a:lnTo>
                  <a:lnTo>
                    <a:pt x="22" y="40"/>
                  </a:lnTo>
                  <a:lnTo>
                    <a:pt x="38" y="36"/>
                  </a:lnTo>
                  <a:lnTo>
                    <a:pt x="54" y="30"/>
                  </a:lnTo>
                  <a:lnTo>
                    <a:pt x="54" y="30"/>
                  </a:lnTo>
                  <a:lnTo>
                    <a:pt x="68" y="24"/>
                  </a:lnTo>
                  <a:lnTo>
                    <a:pt x="82" y="16"/>
                  </a:lnTo>
                  <a:lnTo>
                    <a:pt x="92" y="8"/>
                  </a:lnTo>
                  <a:lnTo>
                    <a:pt x="98" y="0"/>
                  </a:lnTo>
                  <a:lnTo>
                    <a:pt x="98" y="0"/>
                  </a:lnTo>
                  <a:lnTo>
                    <a:pt x="88" y="0"/>
                  </a:lnTo>
                  <a:lnTo>
                    <a:pt x="76" y="2"/>
                  </a:lnTo>
                  <a:lnTo>
                    <a:pt x="60" y="6"/>
                  </a:lnTo>
                  <a:lnTo>
                    <a:pt x="44" y="10"/>
                  </a:lnTo>
                  <a:lnTo>
                    <a:pt x="44" y="10"/>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46" name="Freeform 156"/>
            <p:cNvSpPr>
              <a:spLocks/>
            </p:cNvSpPr>
            <p:nvPr/>
          </p:nvSpPr>
          <p:spPr bwMode="auto">
            <a:xfrm>
              <a:off x="4616450" y="3419475"/>
              <a:ext cx="768350" cy="346075"/>
            </a:xfrm>
            <a:custGeom>
              <a:avLst/>
              <a:gdLst/>
              <a:ahLst/>
              <a:cxnLst>
                <a:cxn ang="0">
                  <a:pos x="462" y="198"/>
                </a:cxn>
                <a:cxn ang="0">
                  <a:pos x="444" y="186"/>
                </a:cxn>
                <a:cxn ang="0">
                  <a:pos x="398" y="164"/>
                </a:cxn>
                <a:cxn ang="0">
                  <a:pos x="398" y="164"/>
                </a:cxn>
                <a:cxn ang="0">
                  <a:pos x="364" y="148"/>
                </a:cxn>
                <a:cxn ang="0">
                  <a:pos x="308" y="108"/>
                </a:cxn>
                <a:cxn ang="0">
                  <a:pos x="296" y="100"/>
                </a:cxn>
                <a:cxn ang="0">
                  <a:pos x="260" y="86"/>
                </a:cxn>
                <a:cxn ang="0">
                  <a:pos x="212" y="78"/>
                </a:cxn>
                <a:cxn ang="0">
                  <a:pos x="190" y="74"/>
                </a:cxn>
                <a:cxn ang="0">
                  <a:pos x="150" y="60"/>
                </a:cxn>
                <a:cxn ang="0">
                  <a:pos x="110" y="34"/>
                </a:cxn>
                <a:cxn ang="0">
                  <a:pos x="96" y="26"/>
                </a:cxn>
                <a:cxn ang="0">
                  <a:pos x="58" y="10"/>
                </a:cxn>
                <a:cxn ang="0">
                  <a:pos x="28" y="2"/>
                </a:cxn>
                <a:cxn ang="0">
                  <a:pos x="16" y="8"/>
                </a:cxn>
                <a:cxn ang="0">
                  <a:pos x="8" y="48"/>
                </a:cxn>
                <a:cxn ang="0">
                  <a:pos x="16" y="54"/>
                </a:cxn>
                <a:cxn ang="0">
                  <a:pos x="60" y="76"/>
                </a:cxn>
                <a:cxn ang="0">
                  <a:pos x="88" y="84"/>
                </a:cxn>
                <a:cxn ang="0">
                  <a:pos x="114" y="88"/>
                </a:cxn>
                <a:cxn ang="0">
                  <a:pos x="156" y="102"/>
                </a:cxn>
                <a:cxn ang="0">
                  <a:pos x="192" y="126"/>
                </a:cxn>
                <a:cxn ang="0">
                  <a:pos x="212" y="140"/>
                </a:cxn>
                <a:cxn ang="0">
                  <a:pos x="256" y="164"/>
                </a:cxn>
                <a:cxn ang="0">
                  <a:pos x="282" y="172"/>
                </a:cxn>
                <a:cxn ang="0">
                  <a:pos x="314" y="176"/>
                </a:cxn>
                <a:cxn ang="0">
                  <a:pos x="366" y="188"/>
                </a:cxn>
                <a:cxn ang="0">
                  <a:pos x="384" y="196"/>
                </a:cxn>
                <a:cxn ang="0">
                  <a:pos x="434" y="214"/>
                </a:cxn>
                <a:cxn ang="0">
                  <a:pos x="456" y="216"/>
                </a:cxn>
                <a:cxn ang="0">
                  <a:pos x="462" y="198"/>
                </a:cxn>
              </a:cxnLst>
              <a:rect l="0" t="0" r="r" b="b"/>
              <a:pathLst>
                <a:path w="484" h="218">
                  <a:moveTo>
                    <a:pt x="462" y="198"/>
                  </a:moveTo>
                  <a:lnTo>
                    <a:pt x="462" y="198"/>
                  </a:lnTo>
                  <a:lnTo>
                    <a:pt x="458" y="194"/>
                  </a:lnTo>
                  <a:lnTo>
                    <a:pt x="444" y="186"/>
                  </a:lnTo>
                  <a:lnTo>
                    <a:pt x="424" y="174"/>
                  </a:lnTo>
                  <a:lnTo>
                    <a:pt x="398" y="164"/>
                  </a:lnTo>
                  <a:lnTo>
                    <a:pt x="398" y="164"/>
                  </a:lnTo>
                  <a:lnTo>
                    <a:pt x="398" y="164"/>
                  </a:lnTo>
                  <a:lnTo>
                    <a:pt x="380" y="156"/>
                  </a:lnTo>
                  <a:lnTo>
                    <a:pt x="364" y="148"/>
                  </a:lnTo>
                  <a:lnTo>
                    <a:pt x="336" y="128"/>
                  </a:lnTo>
                  <a:lnTo>
                    <a:pt x="308" y="108"/>
                  </a:lnTo>
                  <a:lnTo>
                    <a:pt x="308" y="108"/>
                  </a:lnTo>
                  <a:lnTo>
                    <a:pt x="296" y="100"/>
                  </a:lnTo>
                  <a:lnTo>
                    <a:pt x="284" y="94"/>
                  </a:lnTo>
                  <a:lnTo>
                    <a:pt x="260" y="86"/>
                  </a:lnTo>
                  <a:lnTo>
                    <a:pt x="236" y="80"/>
                  </a:lnTo>
                  <a:lnTo>
                    <a:pt x="212" y="78"/>
                  </a:lnTo>
                  <a:lnTo>
                    <a:pt x="190" y="74"/>
                  </a:lnTo>
                  <a:lnTo>
                    <a:pt x="190" y="74"/>
                  </a:lnTo>
                  <a:lnTo>
                    <a:pt x="170" y="68"/>
                  </a:lnTo>
                  <a:lnTo>
                    <a:pt x="150" y="60"/>
                  </a:lnTo>
                  <a:lnTo>
                    <a:pt x="130" y="48"/>
                  </a:lnTo>
                  <a:lnTo>
                    <a:pt x="110" y="34"/>
                  </a:lnTo>
                  <a:lnTo>
                    <a:pt x="110" y="34"/>
                  </a:lnTo>
                  <a:lnTo>
                    <a:pt x="96" y="26"/>
                  </a:lnTo>
                  <a:lnTo>
                    <a:pt x="84" y="20"/>
                  </a:lnTo>
                  <a:lnTo>
                    <a:pt x="58" y="10"/>
                  </a:lnTo>
                  <a:lnTo>
                    <a:pt x="38" y="4"/>
                  </a:lnTo>
                  <a:lnTo>
                    <a:pt x="28" y="2"/>
                  </a:lnTo>
                  <a:lnTo>
                    <a:pt x="18" y="0"/>
                  </a:lnTo>
                  <a:lnTo>
                    <a:pt x="16" y="8"/>
                  </a:lnTo>
                  <a:lnTo>
                    <a:pt x="0" y="44"/>
                  </a:lnTo>
                  <a:lnTo>
                    <a:pt x="8" y="48"/>
                  </a:lnTo>
                  <a:lnTo>
                    <a:pt x="8" y="48"/>
                  </a:lnTo>
                  <a:lnTo>
                    <a:pt x="16" y="54"/>
                  </a:lnTo>
                  <a:lnTo>
                    <a:pt x="34" y="64"/>
                  </a:lnTo>
                  <a:lnTo>
                    <a:pt x="60" y="76"/>
                  </a:lnTo>
                  <a:lnTo>
                    <a:pt x="74" y="80"/>
                  </a:lnTo>
                  <a:lnTo>
                    <a:pt x="88" y="84"/>
                  </a:lnTo>
                  <a:lnTo>
                    <a:pt x="88" y="84"/>
                  </a:lnTo>
                  <a:lnTo>
                    <a:pt x="114" y="88"/>
                  </a:lnTo>
                  <a:lnTo>
                    <a:pt x="136" y="94"/>
                  </a:lnTo>
                  <a:lnTo>
                    <a:pt x="156" y="102"/>
                  </a:lnTo>
                  <a:lnTo>
                    <a:pt x="174" y="112"/>
                  </a:lnTo>
                  <a:lnTo>
                    <a:pt x="192" y="126"/>
                  </a:lnTo>
                  <a:lnTo>
                    <a:pt x="192" y="126"/>
                  </a:lnTo>
                  <a:lnTo>
                    <a:pt x="212" y="140"/>
                  </a:lnTo>
                  <a:lnTo>
                    <a:pt x="232" y="154"/>
                  </a:lnTo>
                  <a:lnTo>
                    <a:pt x="256" y="164"/>
                  </a:lnTo>
                  <a:lnTo>
                    <a:pt x="268" y="168"/>
                  </a:lnTo>
                  <a:lnTo>
                    <a:pt x="282" y="172"/>
                  </a:lnTo>
                  <a:lnTo>
                    <a:pt x="314" y="176"/>
                  </a:lnTo>
                  <a:lnTo>
                    <a:pt x="314" y="176"/>
                  </a:lnTo>
                  <a:lnTo>
                    <a:pt x="350" y="182"/>
                  </a:lnTo>
                  <a:lnTo>
                    <a:pt x="366" y="188"/>
                  </a:lnTo>
                  <a:lnTo>
                    <a:pt x="384" y="196"/>
                  </a:lnTo>
                  <a:lnTo>
                    <a:pt x="384" y="196"/>
                  </a:lnTo>
                  <a:lnTo>
                    <a:pt x="410" y="206"/>
                  </a:lnTo>
                  <a:lnTo>
                    <a:pt x="434" y="214"/>
                  </a:lnTo>
                  <a:lnTo>
                    <a:pt x="448" y="216"/>
                  </a:lnTo>
                  <a:lnTo>
                    <a:pt x="456" y="216"/>
                  </a:lnTo>
                  <a:lnTo>
                    <a:pt x="484" y="218"/>
                  </a:lnTo>
                  <a:lnTo>
                    <a:pt x="462" y="198"/>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47" name="Freeform 157"/>
            <p:cNvSpPr>
              <a:spLocks/>
            </p:cNvSpPr>
            <p:nvPr/>
          </p:nvSpPr>
          <p:spPr bwMode="auto">
            <a:xfrm>
              <a:off x="4638675" y="3438525"/>
              <a:ext cx="701675" cy="307975"/>
            </a:xfrm>
            <a:custGeom>
              <a:avLst/>
              <a:gdLst/>
              <a:ahLst/>
              <a:cxnLst>
                <a:cxn ang="0">
                  <a:pos x="0" y="28"/>
                </a:cxn>
                <a:cxn ang="0">
                  <a:pos x="0" y="28"/>
                </a:cxn>
                <a:cxn ang="0">
                  <a:pos x="8" y="32"/>
                </a:cxn>
                <a:cxn ang="0">
                  <a:pos x="24" y="42"/>
                </a:cxn>
                <a:cxn ang="0">
                  <a:pos x="48" y="54"/>
                </a:cxn>
                <a:cxn ang="0">
                  <a:pos x="62" y="58"/>
                </a:cxn>
                <a:cxn ang="0">
                  <a:pos x="76" y="62"/>
                </a:cxn>
                <a:cxn ang="0">
                  <a:pos x="76" y="62"/>
                </a:cxn>
                <a:cxn ang="0">
                  <a:pos x="102" y="66"/>
                </a:cxn>
                <a:cxn ang="0">
                  <a:pos x="124" y="72"/>
                </a:cxn>
                <a:cxn ang="0">
                  <a:pos x="146" y="80"/>
                </a:cxn>
                <a:cxn ang="0">
                  <a:pos x="166" y="92"/>
                </a:cxn>
                <a:cxn ang="0">
                  <a:pos x="166" y="92"/>
                </a:cxn>
                <a:cxn ang="0">
                  <a:pos x="186" y="108"/>
                </a:cxn>
                <a:cxn ang="0">
                  <a:pos x="210" y="124"/>
                </a:cxn>
                <a:cxn ang="0">
                  <a:pos x="224" y="132"/>
                </a:cxn>
                <a:cxn ang="0">
                  <a:pos x="238" y="140"/>
                </a:cxn>
                <a:cxn ang="0">
                  <a:pos x="254" y="146"/>
                </a:cxn>
                <a:cxn ang="0">
                  <a:pos x="270" y="150"/>
                </a:cxn>
                <a:cxn ang="0">
                  <a:pos x="270" y="150"/>
                </a:cxn>
                <a:cxn ang="0">
                  <a:pos x="326" y="158"/>
                </a:cxn>
                <a:cxn ang="0">
                  <a:pos x="350" y="164"/>
                </a:cxn>
                <a:cxn ang="0">
                  <a:pos x="374" y="174"/>
                </a:cxn>
                <a:cxn ang="0">
                  <a:pos x="374" y="174"/>
                </a:cxn>
                <a:cxn ang="0">
                  <a:pos x="400" y="186"/>
                </a:cxn>
                <a:cxn ang="0">
                  <a:pos x="422" y="192"/>
                </a:cxn>
                <a:cxn ang="0">
                  <a:pos x="442" y="194"/>
                </a:cxn>
                <a:cxn ang="0">
                  <a:pos x="442" y="194"/>
                </a:cxn>
                <a:cxn ang="0">
                  <a:pos x="442" y="194"/>
                </a:cxn>
                <a:cxn ang="0">
                  <a:pos x="424" y="182"/>
                </a:cxn>
                <a:cxn ang="0">
                  <a:pos x="406" y="172"/>
                </a:cxn>
                <a:cxn ang="0">
                  <a:pos x="380" y="162"/>
                </a:cxn>
                <a:cxn ang="0">
                  <a:pos x="380" y="162"/>
                </a:cxn>
                <a:cxn ang="0">
                  <a:pos x="354" y="150"/>
                </a:cxn>
                <a:cxn ang="0">
                  <a:pos x="334" y="138"/>
                </a:cxn>
                <a:cxn ang="0">
                  <a:pos x="288" y="104"/>
                </a:cxn>
                <a:cxn ang="0">
                  <a:pos x="288" y="104"/>
                </a:cxn>
                <a:cxn ang="0">
                  <a:pos x="274" y="96"/>
                </a:cxn>
                <a:cxn ang="0">
                  <a:pos x="260" y="88"/>
                </a:cxn>
                <a:cxn ang="0">
                  <a:pos x="244" y="84"/>
                </a:cxn>
                <a:cxn ang="0">
                  <a:pos x="230" y="80"/>
                </a:cxn>
                <a:cxn ang="0">
                  <a:pos x="200" y="76"/>
                </a:cxn>
                <a:cxn ang="0">
                  <a:pos x="174" y="72"/>
                </a:cxn>
                <a:cxn ang="0">
                  <a:pos x="174" y="72"/>
                </a:cxn>
                <a:cxn ang="0">
                  <a:pos x="152" y="66"/>
                </a:cxn>
                <a:cxn ang="0">
                  <a:pos x="130" y="56"/>
                </a:cxn>
                <a:cxn ang="0">
                  <a:pos x="110" y="44"/>
                </a:cxn>
                <a:cxn ang="0">
                  <a:pos x="88" y="30"/>
                </a:cxn>
                <a:cxn ang="0">
                  <a:pos x="88" y="30"/>
                </a:cxn>
                <a:cxn ang="0">
                  <a:pos x="76" y="22"/>
                </a:cxn>
                <a:cxn ang="0">
                  <a:pos x="64" y="16"/>
                </a:cxn>
                <a:cxn ang="0">
                  <a:pos x="40" y="6"/>
                </a:cxn>
                <a:cxn ang="0">
                  <a:pos x="20" y="2"/>
                </a:cxn>
                <a:cxn ang="0">
                  <a:pos x="12" y="0"/>
                </a:cxn>
                <a:cxn ang="0">
                  <a:pos x="0" y="28"/>
                </a:cxn>
              </a:cxnLst>
              <a:rect l="0" t="0" r="r" b="b"/>
              <a:pathLst>
                <a:path w="442" h="194">
                  <a:moveTo>
                    <a:pt x="0" y="28"/>
                  </a:moveTo>
                  <a:lnTo>
                    <a:pt x="0" y="28"/>
                  </a:lnTo>
                  <a:lnTo>
                    <a:pt x="8" y="32"/>
                  </a:lnTo>
                  <a:lnTo>
                    <a:pt x="24" y="42"/>
                  </a:lnTo>
                  <a:lnTo>
                    <a:pt x="48" y="54"/>
                  </a:lnTo>
                  <a:lnTo>
                    <a:pt x="62" y="58"/>
                  </a:lnTo>
                  <a:lnTo>
                    <a:pt x="76" y="62"/>
                  </a:lnTo>
                  <a:lnTo>
                    <a:pt x="76" y="62"/>
                  </a:lnTo>
                  <a:lnTo>
                    <a:pt x="102" y="66"/>
                  </a:lnTo>
                  <a:lnTo>
                    <a:pt x="124" y="72"/>
                  </a:lnTo>
                  <a:lnTo>
                    <a:pt x="146" y="80"/>
                  </a:lnTo>
                  <a:lnTo>
                    <a:pt x="166" y="92"/>
                  </a:lnTo>
                  <a:lnTo>
                    <a:pt x="166" y="92"/>
                  </a:lnTo>
                  <a:lnTo>
                    <a:pt x="186" y="108"/>
                  </a:lnTo>
                  <a:lnTo>
                    <a:pt x="210" y="124"/>
                  </a:lnTo>
                  <a:lnTo>
                    <a:pt x="224" y="132"/>
                  </a:lnTo>
                  <a:lnTo>
                    <a:pt x="238" y="140"/>
                  </a:lnTo>
                  <a:lnTo>
                    <a:pt x="254" y="146"/>
                  </a:lnTo>
                  <a:lnTo>
                    <a:pt x="270" y="150"/>
                  </a:lnTo>
                  <a:lnTo>
                    <a:pt x="270" y="150"/>
                  </a:lnTo>
                  <a:lnTo>
                    <a:pt x="326" y="158"/>
                  </a:lnTo>
                  <a:lnTo>
                    <a:pt x="350" y="164"/>
                  </a:lnTo>
                  <a:lnTo>
                    <a:pt x="374" y="174"/>
                  </a:lnTo>
                  <a:lnTo>
                    <a:pt x="374" y="174"/>
                  </a:lnTo>
                  <a:lnTo>
                    <a:pt x="400" y="186"/>
                  </a:lnTo>
                  <a:lnTo>
                    <a:pt x="422" y="192"/>
                  </a:lnTo>
                  <a:lnTo>
                    <a:pt x="442" y="194"/>
                  </a:lnTo>
                  <a:lnTo>
                    <a:pt x="442" y="194"/>
                  </a:lnTo>
                  <a:lnTo>
                    <a:pt x="442" y="194"/>
                  </a:lnTo>
                  <a:lnTo>
                    <a:pt x="424" y="182"/>
                  </a:lnTo>
                  <a:lnTo>
                    <a:pt x="406" y="172"/>
                  </a:lnTo>
                  <a:lnTo>
                    <a:pt x="380" y="162"/>
                  </a:lnTo>
                  <a:lnTo>
                    <a:pt x="380" y="162"/>
                  </a:lnTo>
                  <a:lnTo>
                    <a:pt x="354" y="150"/>
                  </a:lnTo>
                  <a:lnTo>
                    <a:pt x="334" y="138"/>
                  </a:lnTo>
                  <a:lnTo>
                    <a:pt x="288" y="104"/>
                  </a:lnTo>
                  <a:lnTo>
                    <a:pt x="288" y="104"/>
                  </a:lnTo>
                  <a:lnTo>
                    <a:pt x="274" y="96"/>
                  </a:lnTo>
                  <a:lnTo>
                    <a:pt x="260" y="88"/>
                  </a:lnTo>
                  <a:lnTo>
                    <a:pt x="244" y="84"/>
                  </a:lnTo>
                  <a:lnTo>
                    <a:pt x="230" y="80"/>
                  </a:lnTo>
                  <a:lnTo>
                    <a:pt x="200" y="76"/>
                  </a:lnTo>
                  <a:lnTo>
                    <a:pt x="174" y="72"/>
                  </a:lnTo>
                  <a:lnTo>
                    <a:pt x="174" y="72"/>
                  </a:lnTo>
                  <a:lnTo>
                    <a:pt x="152" y="66"/>
                  </a:lnTo>
                  <a:lnTo>
                    <a:pt x="130" y="56"/>
                  </a:lnTo>
                  <a:lnTo>
                    <a:pt x="110" y="44"/>
                  </a:lnTo>
                  <a:lnTo>
                    <a:pt x="88" y="30"/>
                  </a:lnTo>
                  <a:lnTo>
                    <a:pt x="88" y="30"/>
                  </a:lnTo>
                  <a:lnTo>
                    <a:pt x="76" y="22"/>
                  </a:lnTo>
                  <a:lnTo>
                    <a:pt x="64" y="16"/>
                  </a:lnTo>
                  <a:lnTo>
                    <a:pt x="40" y="6"/>
                  </a:lnTo>
                  <a:lnTo>
                    <a:pt x="20" y="2"/>
                  </a:lnTo>
                  <a:lnTo>
                    <a:pt x="12" y="0"/>
                  </a:lnTo>
                  <a:lnTo>
                    <a:pt x="0" y="28"/>
                  </a:lnTo>
                  <a:close/>
                </a:path>
              </a:pathLst>
            </a:custGeom>
            <a:solidFill>
              <a:srgbClr val="FF7F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48" name="Freeform 158"/>
            <p:cNvSpPr>
              <a:spLocks/>
            </p:cNvSpPr>
            <p:nvPr/>
          </p:nvSpPr>
          <p:spPr bwMode="auto">
            <a:xfrm>
              <a:off x="4959350" y="3587750"/>
              <a:ext cx="155575" cy="66675"/>
            </a:xfrm>
            <a:custGeom>
              <a:avLst/>
              <a:gdLst/>
              <a:ahLst/>
              <a:cxnLst>
                <a:cxn ang="0">
                  <a:pos x="54" y="12"/>
                </a:cxn>
                <a:cxn ang="0">
                  <a:pos x="54" y="12"/>
                </a:cxn>
                <a:cxn ang="0">
                  <a:pos x="38" y="6"/>
                </a:cxn>
                <a:cxn ang="0">
                  <a:pos x="22" y="2"/>
                </a:cxn>
                <a:cxn ang="0">
                  <a:pos x="10" y="0"/>
                </a:cxn>
                <a:cxn ang="0">
                  <a:pos x="0" y="0"/>
                </a:cxn>
                <a:cxn ang="0">
                  <a:pos x="0" y="0"/>
                </a:cxn>
                <a:cxn ang="0">
                  <a:pos x="6" y="8"/>
                </a:cxn>
                <a:cxn ang="0">
                  <a:pos x="16" y="16"/>
                </a:cxn>
                <a:cxn ang="0">
                  <a:pos x="30" y="24"/>
                </a:cxn>
                <a:cxn ang="0">
                  <a:pos x="44" y="32"/>
                </a:cxn>
                <a:cxn ang="0">
                  <a:pos x="44" y="32"/>
                </a:cxn>
                <a:cxn ang="0">
                  <a:pos x="60" y="36"/>
                </a:cxn>
                <a:cxn ang="0">
                  <a:pos x="76" y="40"/>
                </a:cxn>
                <a:cxn ang="0">
                  <a:pos x="88" y="42"/>
                </a:cxn>
                <a:cxn ang="0">
                  <a:pos x="98" y="42"/>
                </a:cxn>
                <a:cxn ang="0">
                  <a:pos x="98" y="42"/>
                </a:cxn>
                <a:cxn ang="0">
                  <a:pos x="92" y="34"/>
                </a:cxn>
                <a:cxn ang="0">
                  <a:pos x="82" y="26"/>
                </a:cxn>
                <a:cxn ang="0">
                  <a:pos x="68" y="18"/>
                </a:cxn>
                <a:cxn ang="0">
                  <a:pos x="54" y="12"/>
                </a:cxn>
                <a:cxn ang="0">
                  <a:pos x="54" y="12"/>
                </a:cxn>
              </a:cxnLst>
              <a:rect l="0" t="0" r="r" b="b"/>
              <a:pathLst>
                <a:path w="98" h="42">
                  <a:moveTo>
                    <a:pt x="54" y="12"/>
                  </a:moveTo>
                  <a:lnTo>
                    <a:pt x="54" y="12"/>
                  </a:lnTo>
                  <a:lnTo>
                    <a:pt x="38" y="6"/>
                  </a:lnTo>
                  <a:lnTo>
                    <a:pt x="22" y="2"/>
                  </a:lnTo>
                  <a:lnTo>
                    <a:pt x="10" y="0"/>
                  </a:lnTo>
                  <a:lnTo>
                    <a:pt x="0" y="0"/>
                  </a:lnTo>
                  <a:lnTo>
                    <a:pt x="0" y="0"/>
                  </a:lnTo>
                  <a:lnTo>
                    <a:pt x="6" y="8"/>
                  </a:lnTo>
                  <a:lnTo>
                    <a:pt x="16" y="16"/>
                  </a:lnTo>
                  <a:lnTo>
                    <a:pt x="30" y="24"/>
                  </a:lnTo>
                  <a:lnTo>
                    <a:pt x="44" y="32"/>
                  </a:lnTo>
                  <a:lnTo>
                    <a:pt x="44" y="32"/>
                  </a:lnTo>
                  <a:lnTo>
                    <a:pt x="60" y="36"/>
                  </a:lnTo>
                  <a:lnTo>
                    <a:pt x="76" y="40"/>
                  </a:lnTo>
                  <a:lnTo>
                    <a:pt x="88" y="42"/>
                  </a:lnTo>
                  <a:lnTo>
                    <a:pt x="98" y="42"/>
                  </a:lnTo>
                  <a:lnTo>
                    <a:pt x="98" y="42"/>
                  </a:lnTo>
                  <a:lnTo>
                    <a:pt x="92" y="34"/>
                  </a:lnTo>
                  <a:lnTo>
                    <a:pt x="82" y="26"/>
                  </a:lnTo>
                  <a:lnTo>
                    <a:pt x="68" y="18"/>
                  </a:lnTo>
                  <a:lnTo>
                    <a:pt x="54" y="12"/>
                  </a:lnTo>
                  <a:lnTo>
                    <a:pt x="54" y="12"/>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49" name="Freeform 159"/>
            <p:cNvSpPr>
              <a:spLocks/>
            </p:cNvSpPr>
            <p:nvPr/>
          </p:nvSpPr>
          <p:spPr bwMode="auto">
            <a:xfrm>
              <a:off x="4562475" y="3473450"/>
              <a:ext cx="346075" cy="768350"/>
            </a:xfrm>
            <a:custGeom>
              <a:avLst/>
              <a:gdLst/>
              <a:ahLst/>
              <a:cxnLst>
                <a:cxn ang="0">
                  <a:pos x="216" y="456"/>
                </a:cxn>
                <a:cxn ang="0">
                  <a:pos x="214" y="434"/>
                </a:cxn>
                <a:cxn ang="0">
                  <a:pos x="196" y="384"/>
                </a:cxn>
                <a:cxn ang="0">
                  <a:pos x="196" y="384"/>
                </a:cxn>
                <a:cxn ang="0">
                  <a:pos x="182" y="350"/>
                </a:cxn>
                <a:cxn ang="0">
                  <a:pos x="172" y="282"/>
                </a:cxn>
                <a:cxn ang="0">
                  <a:pos x="168" y="268"/>
                </a:cxn>
                <a:cxn ang="0">
                  <a:pos x="154" y="232"/>
                </a:cxn>
                <a:cxn ang="0">
                  <a:pos x="126" y="192"/>
                </a:cxn>
                <a:cxn ang="0">
                  <a:pos x="112" y="174"/>
                </a:cxn>
                <a:cxn ang="0">
                  <a:pos x="94" y="136"/>
                </a:cxn>
                <a:cxn ang="0">
                  <a:pos x="84" y="88"/>
                </a:cxn>
                <a:cxn ang="0">
                  <a:pos x="80" y="74"/>
                </a:cxn>
                <a:cxn ang="0">
                  <a:pos x="64" y="36"/>
                </a:cxn>
                <a:cxn ang="0">
                  <a:pos x="48" y="8"/>
                </a:cxn>
                <a:cxn ang="0">
                  <a:pos x="36" y="4"/>
                </a:cxn>
                <a:cxn ang="0">
                  <a:pos x="2" y="28"/>
                </a:cxn>
                <a:cxn ang="0">
                  <a:pos x="4" y="36"/>
                </a:cxn>
                <a:cxn ang="0">
                  <a:pos x="18" y="84"/>
                </a:cxn>
                <a:cxn ang="0">
                  <a:pos x="34" y="110"/>
                </a:cxn>
                <a:cxn ang="0">
                  <a:pos x="48" y="130"/>
                </a:cxn>
                <a:cxn ang="0">
                  <a:pos x="68" y="170"/>
                </a:cxn>
                <a:cxn ang="0">
                  <a:pos x="78" y="212"/>
                </a:cxn>
                <a:cxn ang="0">
                  <a:pos x="80" y="236"/>
                </a:cxn>
                <a:cxn ang="0">
                  <a:pos x="94" y="284"/>
                </a:cxn>
                <a:cxn ang="0">
                  <a:pos x="108" y="308"/>
                </a:cxn>
                <a:cxn ang="0">
                  <a:pos x="128" y="336"/>
                </a:cxn>
                <a:cxn ang="0">
                  <a:pos x="156" y="380"/>
                </a:cxn>
                <a:cxn ang="0">
                  <a:pos x="164" y="396"/>
                </a:cxn>
                <a:cxn ang="0">
                  <a:pos x="186" y="444"/>
                </a:cxn>
                <a:cxn ang="0">
                  <a:pos x="198" y="462"/>
                </a:cxn>
                <a:cxn ang="0">
                  <a:pos x="216" y="456"/>
                </a:cxn>
              </a:cxnLst>
              <a:rect l="0" t="0" r="r" b="b"/>
              <a:pathLst>
                <a:path w="218" h="484">
                  <a:moveTo>
                    <a:pt x="216" y="456"/>
                  </a:moveTo>
                  <a:lnTo>
                    <a:pt x="216" y="456"/>
                  </a:lnTo>
                  <a:lnTo>
                    <a:pt x="216" y="448"/>
                  </a:lnTo>
                  <a:lnTo>
                    <a:pt x="214" y="434"/>
                  </a:lnTo>
                  <a:lnTo>
                    <a:pt x="206" y="410"/>
                  </a:lnTo>
                  <a:lnTo>
                    <a:pt x="196" y="384"/>
                  </a:lnTo>
                  <a:lnTo>
                    <a:pt x="196" y="384"/>
                  </a:lnTo>
                  <a:lnTo>
                    <a:pt x="196" y="384"/>
                  </a:lnTo>
                  <a:lnTo>
                    <a:pt x="188" y="366"/>
                  </a:lnTo>
                  <a:lnTo>
                    <a:pt x="182" y="350"/>
                  </a:lnTo>
                  <a:lnTo>
                    <a:pt x="176" y="314"/>
                  </a:lnTo>
                  <a:lnTo>
                    <a:pt x="172" y="282"/>
                  </a:lnTo>
                  <a:lnTo>
                    <a:pt x="172" y="282"/>
                  </a:lnTo>
                  <a:lnTo>
                    <a:pt x="168" y="268"/>
                  </a:lnTo>
                  <a:lnTo>
                    <a:pt x="164" y="256"/>
                  </a:lnTo>
                  <a:lnTo>
                    <a:pt x="154" y="232"/>
                  </a:lnTo>
                  <a:lnTo>
                    <a:pt x="140" y="212"/>
                  </a:lnTo>
                  <a:lnTo>
                    <a:pt x="126" y="192"/>
                  </a:lnTo>
                  <a:lnTo>
                    <a:pt x="112" y="174"/>
                  </a:lnTo>
                  <a:lnTo>
                    <a:pt x="112" y="174"/>
                  </a:lnTo>
                  <a:lnTo>
                    <a:pt x="102" y="156"/>
                  </a:lnTo>
                  <a:lnTo>
                    <a:pt x="94" y="136"/>
                  </a:lnTo>
                  <a:lnTo>
                    <a:pt x="88" y="114"/>
                  </a:lnTo>
                  <a:lnTo>
                    <a:pt x="84" y="88"/>
                  </a:lnTo>
                  <a:lnTo>
                    <a:pt x="84" y="88"/>
                  </a:lnTo>
                  <a:lnTo>
                    <a:pt x="80" y="74"/>
                  </a:lnTo>
                  <a:lnTo>
                    <a:pt x="76" y="60"/>
                  </a:lnTo>
                  <a:lnTo>
                    <a:pt x="64" y="36"/>
                  </a:lnTo>
                  <a:lnTo>
                    <a:pt x="54" y="18"/>
                  </a:lnTo>
                  <a:lnTo>
                    <a:pt x="48" y="8"/>
                  </a:lnTo>
                  <a:lnTo>
                    <a:pt x="44" y="0"/>
                  </a:lnTo>
                  <a:lnTo>
                    <a:pt x="36" y="4"/>
                  </a:lnTo>
                  <a:lnTo>
                    <a:pt x="0" y="18"/>
                  </a:lnTo>
                  <a:lnTo>
                    <a:pt x="2" y="28"/>
                  </a:lnTo>
                  <a:lnTo>
                    <a:pt x="2" y="28"/>
                  </a:lnTo>
                  <a:lnTo>
                    <a:pt x="4" y="36"/>
                  </a:lnTo>
                  <a:lnTo>
                    <a:pt x="10" y="56"/>
                  </a:lnTo>
                  <a:lnTo>
                    <a:pt x="18" y="84"/>
                  </a:lnTo>
                  <a:lnTo>
                    <a:pt x="26" y="96"/>
                  </a:lnTo>
                  <a:lnTo>
                    <a:pt x="34" y="110"/>
                  </a:lnTo>
                  <a:lnTo>
                    <a:pt x="34" y="110"/>
                  </a:lnTo>
                  <a:lnTo>
                    <a:pt x="48" y="130"/>
                  </a:lnTo>
                  <a:lnTo>
                    <a:pt x="60" y="150"/>
                  </a:lnTo>
                  <a:lnTo>
                    <a:pt x="68" y="170"/>
                  </a:lnTo>
                  <a:lnTo>
                    <a:pt x="74" y="190"/>
                  </a:lnTo>
                  <a:lnTo>
                    <a:pt x="78" y="212"/>
                  </a:lnTo>
                  <a:lnTo>
                    <a:pt x="78" y="212"/>
                  </a:lnTo>
                  <a:lnTo>
                    <a:pt x="80" y="236"/>
                  </a:lnTo>
                  <a:lnTo>
                    <a:pt x="86" y="260"/>
                  </a:lnTo>
                  <a:lnTo>
                    <a:pt x="94" y="284"/>
                  </a:lnTo>
                  <a:lnTo>
                    <a:pt x="100" y="296"/>
                  </a:lnTo>
                  <a:lnTo>
                    <a:pt x="108" y="308"/>
                  </a:lnTo>
                  <a:lnTo>
                    <a:pt x="128" y="336"/>
                  </a:lnTo>
                  <a:lnTo>
                    <a:pt x="128" y="336"/>
                  </a:lnTo>
                  <a:lnTo>
                    <a:pt x="148" y="364"/>
                  </a:lnTo>
                  <a:lnTo>
                    <a:pt x="156" y="380"/>
                  </a:lnTo>
                  <a:lnTo>
                    <a:pt x="164" y="396"/>
                  </a:lnTo>
                  <a:lnTo>
                    <a:pt x="164" y="396"/>
                  </a:lnTo>
                  <a:lnTo>
                    <a:pt x="174" y="424"/>
                  </a:lnTo>
                  <a:lnTo>
                    <a:pt x="186" y="444"/>
                  </a:lnTo>
                  <a:lnTo>
                    <a:pt x="194" y="458"/>
                  </a:lnTo>
                  <a:lnTo>
                    <a:pt x="198" y="462"/>
                  </a:lnTo>
                  <a:lnTo>
                    <a:pt x="218" y="484"/>
                  </a:lnTo>
                  <a:lnTo>
                    <a:pt x="216" y="456"/>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50" name="Freeform 160"/>
            <p:cNvSpPr>
              <a:spLocks/>
            </p:cNvSpPr>
            <p:nvPr/>
          </p:nvSpPr>
          <p:spPr bwMode="auto">
            <a:xfrm>
              <a:off x="4581525" y="3495675"/>
              <a:ext cx="307975" cy="701675"/>
            </a:xfrm>
            <a:custGeom>
              <a:avLst/>
              <a:gdLst/>
              <a:ahLst/>
              <a:cxnLst>
                <a:cxn ang="0">
                  <a:pos x="0" y="12"/>
                </a:cxn>
                <a:cxn ang="0">
                  <a:pos x="0" y="12"/>
                </a:cxn>
                <a:cxn ang="0">
                  <a:pos x="2" y="20"/>
                </a:cxn>
                <a:cxn ang="0">
                  <a:pos x="6" y="40"/>
                </a:cxn>
                <a:cxn ang="0">
                  <a:pos x="16" y="64"/>
                </a:cxn>
                <a:cxn ang="0">
                  <a:pos x="22" y="76"/>
                </a:cxn>
                <a:cxn ang="0">
                  <a:pos x="30" y="88"/>
                </a:cxn>
                <a:cxn ang="0">
                  <a:pos x="30" y="88"/>
                </a:cxn>
                <a:cxn ang="0">
                  <a:pos x="44" y="110"/>
                </a:cxn>
                <a:cxn ang="0">
                  <a:pos x="56" y="130"/>
                </a:cxn>
                <a:cxn ang="0">
                  <a:pos x="66" y="152"/>
                </a:cxn>
                <a:cxn ang="0">
                  <a:pos x="72" y="174"/>
                </a:cxn>
                <a:cxn ang="0">
                  <a:pos x="72" y="174"/>
                </a:cxn>
                <a:cxn ang="0">
                  <a:pos x="76" y="200"/>
                </a:cxn>
                <a:cxn ang="0">
                  <a:pos x="80" y="230"/>
                </a:cxn>
                <a:cxn ang="0">
                  <a:pos x="84" y="244"/>
                </a:cxn>
                <a:cxn ang="0">
                  <a:pos x="88" y="260"/>
                </a:cxn>
                <a:cxn ang="0">
                  <a:pos x="96" y="274"/>
                </a:cxn>
                <a:cxn ang="0">
                  <a:pos x="104" y="288"/>
                </a:cxn>
                <a:cxn ang="0">
                  <a:pos x="104" y="288"/>
                </a:cxn>
                <a:cxn ang="0">
                  <a:pos x="138" y="334"/>
                </a:cxn>
                <a:cxn ang="0">
                  <a:pos x="150" y="354"/>
                </a:cxn>
                <a:cxn ang="0">
                  <a:pos x="162" y="380"/>
                </a:cxn>
                <a:cxn ang="0">
                  <a:pos x="162" y="380"/>
                </a:cxn>
                <a:cxn ang="0">
                  <a:pos x="172" y="406"/>
                </a:cxn>
                <a:cxn ang="0">
                  <a:pos x="182" y="424"/>
                </a:cxn>
                <a:cxn ang="0">
                  <a:pos x="194" y="442"/>
                </a:cxn>
                <a:cxn ang="0">
                  <a:pos x="194" y="442"/>
                </a:cxn>
                <a:cxn ang="0">
                  <a:pos x="194" y="442"/>
                </a:cxn>
                <a:cxn ang="0">
                  <a:pos x="192" y="422"/>
                </a:cxn>
                <a:cxn ang="0">
                  <a:pos x="186" y="400"/>
                </a:cxn>
                <a:cxn ang="0">
                  <a:pos x="174" y="374"/>
                </a:cxn>
                <a:cxn ang="0">
                  <a:pos x="174" y="374"/>
                </a:cxn>
                <a:cxn ang="0">
                  <a:pos x="164" y="350"/>
                </a:cxn>
                <a:cxn ang="0">
                  <a:pos x="158" y="326"/>
                </a:cxn>
                <a:cxn ang="0">
                  <a:pos x="150" y="270"/>
                </a:cxn>
                <a:cxn ang="0">
                  <a:pos x="150" y="270"/>
                </a:cxn>
                <a:cxn ang="0">
                  <a:pos x="146" y="254"/>
                </a:cxn>
                <a:cxn ang="0">
                  <a:pos x="140" y="238"/>
                </a:cxn>
                <a:cxn ang="0">
                  <a:pos x="132" y="224"/>
                </a:cxn>
                <a:cxn ang="0">
                  <a:pos x="124" y="210"/>
                </a:cxn>
                <a:cxn ang="0">
                  <a:pos x="108" y="186"/>
                </a:cxn>
                <a:cxn ang="0">
                  <a:pos x="92" y="166"/>
                </a:cxn>
                <a:cxn ang="0">
                  <a:pos x="92" y="166"/>
                </a:cxn>
                <a:cxn ang="0">
                  <a:pos x="80" y="146"/>
                </a:cxn>
                <a:cxn ang="0">
                  <a:pos x="72" y="124"/>
                </a:cxn>
                <a:cxn ang="0">
                  <a:pos x="66" y="102"/>
                </a:cxn>
                <a:cxn ang="0">
                  <a:pos x="62" y="76"/>
                </a:cxn>
                <a:cxn ang="0">
                  <a:pos x="62" y="76"/>
                </a:cxn>
                <a:cxn ang="0">
                  <a:pos x="58" y="62"/>
                </a:cxn>
                <a:cxn ang="0">
                  <a:pos x="54" y="48"/>
                </a:cxn>
                <a:cxn ang="0">
                  <a:pos x="42" y="24"/>
                </a:cxn>
                <a:cxn ang="0">
                  <a:pos x="32" y="8"/>
                </a:cxn>
                <a:cxn ang="0">
                  <a:pos x="28" y="0"/>
                </a:cxn>
                <a:cxn ang="0">
                  <a:pos x="0" y="12"/>
                </a:cxn>
              </a:cxnLst>
              <a:rect l="0" t="0" r="r" b="b"/>
              <a:pathLst>
                <a:path w="194" h="442">
                  <a:moveTo>
                    <a:pt x="0" y="12"/>
                  </a:moveTo>
                  <a:lnTo>
                    <a:pt x="0" y="12"/>
                  </a:lnTo>
                  <a:lnTo>
                    <a:pt x="2" y="20"/>
                  </a:lnTo>
                  <a:lnTo>
                    <a:pt x="6" y="40"/>
                  </a:lnTo>
                  <a:lnTo>
                    <a:pt x="16" y="64"/>
                  </a:lnTo>
                  <a:lnTo>
                    <a:pt x="22" y="76"/>
                  </a:lnTo>
                  <a:lnTo>
                    <a:pt x="30" y="88"/>
                  </a:lnTo>
                  <a:lnTo>
                    <a:pt x="30" y="88"/>
                  </a:lnTo>
                  <a:lnTo>
                    <a:pt x="44" y="110"/>
                  </a:lnTo>
                  <a:lnTo>
                    <a:pt x="56" y="130"/>
                  </a:lnTo>
                  <a:lnTo>
                    <a:pt x="66" y="152"/>
                  </a:lnTo>
                  <a:lnTo>
                    <a:pt x="72" y="174"/>
                  </a:lnTo>
                  <a:lnTo>
                    <a:pt x="72" y="174"/>
                  </a:lnTo>
                  <a:lnTo>
                    <a:pt x="76" y="200"/>
                  </a:lnTo>
                  <a:lnTo>
                    <a:pt x="80" y="230"/>
                  </a:lnTo>
                  <a:lnTo>
                    <a:pt x="84" y="244"/>
                  </a:lnTo>
                  <a:lnTo>
                    <a:pt x="88" y="260"/>
                  </a:lnTo>
                  <a:lnTo>
                    <a:pt x="96" y="274"/>
                  </a:lnTo>
                  <a:lnTo>
                    <a:pt x="104" y="288"/>
                  </a:lnTo>
                  <a:lnTo>
                    <a:pt x="104" y="288"/>
                  </a:lnTo>
                  <a:lnTo>
                    <a:pt x="138" y="334"/>
                  </a:lnTo>
                  <a:lnTo>
                    <a:pt x="150" y="354"/>
                  </a:lnTo>
                  <a:lnTo>
                    <a:pt x="162" y="380"/>
                  </a:lnTo>
                  <a:lnTo>
                    <a:pt x="162" y="380"/>
                  </a:lnTo>
                  <a:lnTo>
                    <a:pt x="172" y="406"/>
                  </a:lnTo>
                  <a:lnTo>
                    <a:pt x="182" y="424"/>
                  </a:lnTo>
                  <a:lnTo>
                    <a:pt x="194" y="442"/>
                  </a:lnTo>
                  <a:lnTo>
                    <a:pt x="194" y="442"/>
                  </a:lnTo>
                  <a:lnTo>
                    <a:pt x="194" y="442"/>
                  </a:lnTo>
                  <a:lnTo>
                    <a:pt x="192" y="422"/>
                  </a:lnTo>
                  <a:lnTo>
                    <a:pt x="186" y="400"/>
                  </a:lnTo>
                  <a:lnTo>
                    <a:pt x="174" y="374"/>
                  </a:lnTo>
                  <a:lnTo>
                    <a:pt x="174" y="374"/>
                  </a:lnTo>
                  <a:lnTo>
                    <a:pt x="164" y="350"/>
                  </a:lnTo>
                  <a:lnTo>
                    <a:pt x="158" y="326"/>
                  </a:lnTo>
                  <a:lnTo>
                    <a:pt x="150" y="270"/>
                  </a:lnTo>
                  <a:lnTo>
                    <a:pt x="150" y="270"/>
                  </a:lnTo>
                  <a:lnTo>
                    <a:pt x="146" y="254"/>
                  </a:lnTo>
                  <a:lnTo>
                    <a:pt x="140" y="238"/>
                  </a:lnTo>
                  <a:lnTo>
                    <a:pt x="132" y="224"/>
                  </a:lnTo>
                  <a:lnTo>
                    <a:pt x="124" y="210"/>
                  </a:lnTo>
                  <a:lnTo>
                    <a:pt x="108" y="186"/>
                  </a:lnTo>
                  <a:lnTo>
                    <a:pt x="92" y="166"/>
                  </a:lnTo>
                  <a:lnTo>
                    <a:pt x="92" y="166"/>
                  </a:lnTo>
                  <a:lnTo>
                    <a:pt x="80" y="146"/>
                  </a:lnTo>
                  <a:lnTo>
                    <a:pt x="72" y="124"/>
                  </a:lnTo>
                  <a:lnTo>
                    <a:pt x="66" y="102"/>
                  </a:lnTo>
                  <a:lnTo>
                    <a:pt x="62" y="76"/>
                  </a:lnTo>
                  <a:lnTo>
                    <a:pt x="62" y="76"/>
                  </a:lnTo>
                  <a:lnTo>
                    <a:pt x="58" y="62"/>
                  </a:lnTo>
                  <a:lnTo>
                    <a:pt x="54" y="48"/>
                  </a:lnTo>
                  <a:lnTo>
                    <a:pt x="42" y="24"/>
                  </a:lnTo>
                  <a:lnTo>
                    <a:pt x="32" y="8"/>
                  </a:lnTo>
                  <a:lnTo>
                    <a:pt x="28" y="0"/>
                  </a:lnTo>
                  <a:lnTo>
                    <a:pt x="0" y="12"/>
                  </a:lnTo>
                  <a:close/>
                </a:path>
              </a:pathLst>
            </a:custGeom>
            <a:solidFill>
              <a:srgbClr val="FF7F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51" name="Freeform 161"/>
            <p:cNvSpPr>
              <a:spLocks/>
            </p:cNvSpPr>
            <p:nvPr/>
          </p:nvSpPr>
          <p:spPr bwMode="auto">
            <a:xfrm>
              <a:off x="4730750" y="3816350"/>
              <a:ext cx="66675" cy="155575"/>
            </a:xfrm>
            <a:custGeom>
              <a:avLst/>
              <a:gdLst/>
              <a:ahLst/>
              <a:cxnLst>
                <a:cxn ang="0">
                  <a:pos x="32" y="44"/>
                </a:cxn>
                <a:cxn ang="0">
                  <a:pos x="32" y="44"/>
                </a:cxn>
                <a:cxn ang="0">
                  <a:pos x="24" y="30"/>
                </a:cxn>
                <a:cxn ang="0">
                  <a:pos x="16" y="16"/>
                </a:cxn>
                <a:cxn ang="0">
                  <a:pos x="8" y="6"/>
                </a:cxn>
                <a:cxn ang="0">
                  <a:pos x="0" y="0"/>
                </a:cxn>
                <a:cxn ang="0">
                  <a:pos x="0" y="0"/>
                </a:cxn>
                <a:cxn ang="0">
                  <a:pos x="0" y="10"/>
                </a:cxn>
                <a:cxn ang="0">
                  <a:pos x="2" y="22"/>
                </a:cxn>
                <a:cxn ang="0">
                  <a:pos x="6" y="38"/>
                </a:cxn>
                <a:cxn ang="0">
                  <a:pos x="12" y="54"/>
                </a:cxn>
                <a:cxn ang="0">
                  <a:pos x="12" y="54"/>
                </a:cxn>
                <a:cxn ang="0">
                  <a:pos x="18" y="68"/>
                </a:cxn>
                <a:cxn ang="0">
                  <a:pos x="26" y="82"/>
                </a:cxn>
                <a:cxn ang="0">
                  <a:pos x="34" y="92"/>
                </a:cxn>
                <a:cxn ang="0">
                  <a:pos x="42" y="98"/>
                </a:cxn>
                <a:cxn ang="0">
                  <a:pos x="42" y="98"/>
                </a:cxn>
                <a:cxn ang="0">
                  <a:pos x="42" y="88"/>
                </a:cxn>
                <a:cxn ang="0">
                  <a:pos x="40" y="76"/>
                </a:cxn>
                <a:cxn ang="0">
                  <a:pos x="36" y="60"/>
                </a:cxn>
                <a:cxn ang="0">
                  <a:pos x="32" y="44"/>
                </a:cxn>
                <a:cxn ang="0">
                  <a:pos x="32" y="44"/>
                </a:cxn>
              </a:cxnLst>
              <a:rect l="0" t="0" r="r" b="b"/>
              <a:pathLst>
                <a:path w="42" h="98">
                  <a:moveTo>
                    <a:pt x="32" y="44"/>
                  </a:moveTo>
                  <a:lnTo>
                    <a:pt x="32" y="44"/>
                  </a:lnTo>
                  <a:lnTo>
                    <a:pt x="24" y="30"/>
                  </a:lnTo>
                  <a:lnTo>
                    <a:pt x="16" y="16"/>
                  </a:lnTo>
                  <a:lnTo>
                    <a:pt x="8" y="6"/>
                  </a:lnTo>
                  <a:lnTo>
                    <a:pt x="0" y="0"/>
                  </a:lnTo>
                  <a:lnTo>
                    <a:pt x="0" y="0"/>
                  </a:lnTo>
                  <a:lnTo>
                    <a:pt x="0" y="10"/>
                  </a:lnTo>
                  <a:lnTo>
                    <a:pt x="2" y="22"/>
                  </a:lnTo>
                  <a:lnTo>
                    <a:pt x="6" y="38"/>
                  </a:lnTo>
                  <a:lnTo>
                    <a:pt x="12" y="54"/>
                  </a:lnTo>
                  <a:lnTo>
                    <a:pt x="12" y="54"/>
                  </a:lnTo>
                  <a:lnTo>
                    <a:pt x="18" y="68"/>
                  </a:lnTo>
                  <a:lnTo>
                    <a:pt x="26" y="82"/>
                  </a:lnTo>
                  <a:lnTo>
                    <a:pt x="34" y="92"/>
                  </a:lnTo>
                  <a:lnTo>
                    <a:pt x="42" y="98"/>
                  </a:lnTo>
                  <a:lnTo>
                    <a:pt x="42" y="98"/>
                  </a:lnTo>
                  <a:lnTo>
                    <a:pt x="42" y="88"/>
                  </a:lnTo>
                  <a:lnTo>
                    <a:pt x="40" y="76"/>
                  </a:lnTo>
                  <a:lnTo>
                    <a:pt x="36" y="60"/>
                  </a:lnTo>
                  <a:lnTo>
                    <a:pt x="32" y="44"/>
                  </a:lnTo>
                  <a:lnTo>
                    <a:pt x="32" y="44"/>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52" name="Freeform 162"/>
            <p:cNvSpPr>
              <a:spLocks/>
            </p:cNvSpPr>
            <p:nvPr/>
          </p:nvSpPr>
          <p:spPr bwMode="auto">
            <a:xfrm>
              <a:off x="4235450" y="3473450"/>
              <a:ext cx="346075" cy="768350"/>
            </a:xfrm>
            <a:custGeom>
              <a:avLst/>
              <a:gdLst/>
              <a:ahLst/>
              <a:cxnLst>
                <a:cxn ang="0">
                  <a:pos x="20" y="462"/>
                </a:cxn>
                <a:cxn ang="0">
                  <a:pos x="32" y="444"/>
                </a:cxn>
                <a:cxn ang="0">
                  <a:pos x="54" y="396"/>
                </a:cxn>
                <a:cxn ang="0">
                  <a:pos x="54" y="396"/>
                </a:cxn>
                <a:cxn ang="0">
                  <a:pos x="70" y="364"/>
                </a:cxn>
                <a:cxn ang="0">
                  <a:pos x="110" y="308"/>
                </a:cxn>
                <a:cxn ang="0">
                  <a:pos x="118" y="296"/>
                </a:cxn>
                <a:cxn ang="0">
                  <a:pos x="132" y="260"/>
                </a:cxn>
                <a:cxn ang="0">
                  <a:pos x="140" y="212"/>
                </a:cxn>
                <a:cxn ang="0">
                  <a:pos x="144" y="190"/>
                </a:cxn>
                <a:cxn ang="0">
                  <a:pos x="158" y="150"/>
                </a:cxn>
                <a:cxn ang="0">
                  <a:pos x="184" y="110"/>
                </a:cxn>
                <a:cxn ang="0">
                  <a:pos x="192" y="96"/>
                </a:cxn>
                <a:cxn ang="0">
                  <a:pos x="208" y="58"/>
                </a:cxn>
                <a:cxn ang="0">
                  <a:pos x="216" y="28"/>
                </a:cxn>
                <a:cxn ang="0">
                  <a:pos x="210" y="16"/>
                </a:cxn>
                <a:cxn ang="0">
                  <a:pos x="170" y="8"/>
                </a:cxn>
                <a:cxn ang="0">
                  <a:pos x="164" y="16"/>
                </a:cxn>
                <a:cxn ang="0">
                  <a:pos x="142" y="60"/>
                </a:cxn>
                <a:cxn ang="0">
                  <a:pos x="134" y="88"/>
                </a:cxn>
                <a:cxn ang="0">
                  <a:pos x="130" y="114"/>
                </a:cxn>
                <a:cxn ang="0">
                  <a:pos x="116" y="156"/>
                </a:cxn>
                <a:cxn ang="0">
                  <a:pos x="92" y="192"/>
                </a:cxn>
                <a:cxn ang="0">
                  <a:pos x="78" y="212"/>
                </a:cxn>
                <a:cxn ang="0">
                  <a:pos x="54" y="256"/>
                </a:cxn>
                <a:cxn ang="0">
                  <a:pos x="46" y="282"/>
                </a:cxn>
                <a:cxn ang="0">
                  <a:pos x="42" y="314"/>
                </a:cxn>
                <a:cxn ang="0">
                  <a:pos x="30" y="366"/>
                </a:cxn>
                <a:cxn ang="0">
                  <a:pos x="22" y="384"/>
                </a:cxn>
                <a:cxn ang="0">
                  <a:pos x="4" y="434"/>
                </a:cxn>
                <a:cxn ang="0">
                  <a:pos x="2" y="456"/>
                </a:cxn>
                <a:cxn ang="0">
                  <a:pos x="20" y="462"/>
                </a:cxn>
              </a:cxnLst>
              <a:rect l="0" t="0" r="r" b="b"/>
              <a:pathLst>
                <a:path w="218" h="484">
                  <a:moveTo>
                    <a:pt x="20" y="462"/>
                  </a:moveTo>
                  <a:lnTo>
                    <a:pt x="20" y="462"/>
                  </a:lnTo>
                  <a:lnTo>
                    <a:pt x="24" y="458"/>
                  </a:lnTo>
                  <a:lnTo>
                    <a:pt x="32" y="444"/>
                  </a:lnTo>
                  <a:lnTo>
                    <a:pt x="44" y="424"/>
                  </a:lnTo>
                  <a:lnTo>
                    <a:pt x="54" y="396"/>
                  </a:lnTo>
                  <a:lnTo>
                    <a:pt x="54" y="396"/>
                  </a:lnTo>
                  <a:lnTo>
                    <a:pt x="54" y="396"/>
                  </a:lnTo>
                  <a:lnTo>
                    <a:pt x="62" y="380"/>
                  </a:lnTo>
                  <a:lnTo>
                    <a:pt x="70" y="364"/>
                  </a:lnTo>
                  <a:lnTo>
                    <a:pt x="90" y="336"/>
                  </a:lnTo>
                  <a:lnTo>
                    <a:pt x="110" y="308"/>
                  </a:lnTo>
                  <a:lnTo>
                    <a:pt x="110" y="308"/>
                  </a:lnTo>
                  <a:lnTo>
                    <a:pt x="118" y="296"/>
                  </a:lnTo>
                  <a:lnTo>
                    <a:pt x="124" y="284"/>
                  </a:lnTo>
                  <a:lnTo>
                    <a:pt x="132" y="260"/>
                  </a:lnTo>
                  <a:lnTo>
                    <a:pt x="138" y="236"/>
                  </a:lnTo>
                  <a:lnTo>
                    <a:pt x="140" y="212"/>
                  </a:lnTo>
                  <a:lnTo>
                    <a:pt x="144" y="190"/>
                  </a:lnTo>
                  <a:lnTo>
                    <a:pt x="144" y="190"/>
                  </a:lnTo>
                  <a:lnTo>
                    <a:pt x="150" y="170"/>
                  </a:lnTo>
                  <a:lnTo>
                    <a:pt x="158" y="150"/>
                  </a:lnTo>
                  <a:lnTo>
                    <a:pt x="170" y="130"/>
                  </a:lnTo>
                  <a:lnTo>
                    <a:pt x="184" y="110"/>
                  </a:lnTo>
                  <a:lnTo>
                    <a:pt x="184" y="110"/>
                  </a:lnTo>
                  <a:lnTo>
                    <a:pt x="192" y="96"/>
                  </a:lnTo>
                  <a:lnTo>
                    <a:pt x="198" y="84"/>
                  </a:lnTo>
                  <a:lnTo>
                    <a:pt x="208" y="58"/>
                  </a:lnTo>
                  <a:lnTo>
                    <a:pt x="214" y="38"/>
                  </a:lnTo>
                  <a:lnTo>
                    <a:pt x="216" y="28"/>
                  </a:lnTo>
                  <a:lnTo>
                    <a:pt x="218" y="18"/>
                  </a:lnTo>
                  <a:lnTo>
                    <a:pt x="210" y="16"/>
                  </a:lnTo>
                  <a:lnTo>
                    <a:pt x="174" y="0"/>
                  </a:lnTo>
                  <a:lnTo>
                    <a:pt x="170" y="8"/>
                  </a:lnTo>
                  <a:lnTo>
                    <a:pt x="170" y="8"/>
                  </a:lnTo>
                  <a:lnTo>
                    <a:pt x="164" y="16"/>
                  </a:lnTo>
                  <a:lnTo>
                    <a:pt x="154" y="34"/>
                  </a:lnTo>
                  <a:lnTo>
                    <a:pt x="142" y="60"/>
                  </a:lnTo>
                  <a:lnTo>
                    <a:pt x="138" y="74"/>
                  </a:lnTo>
                  <a:lnTo>
                    <a:pt x="134" y="88"/>
                  </a:lnTo>
                  <a:lnTo>
                    <a:pt x="134" y="88"/>
                  </a:lnTo>
                  <a:lnTo>
                    <a:pt x="130" y="114"/>
                  </a:lnTo>
                  <a:lnTo>
                    <a:pt x="124" y="136"/>
                  </a:lnTo>
                  <a:lnTo>
                    <a:pt x="116" y="156"/>
                  </a:lnTo>
                  <a:lnTo>
                    <a:pt x="106" y="174"/>
                  </a:lnTo>
                  <a:lnTo>
                    <a:pt x="92" y="192"/>
                  </a:lnTo>
                  <a:lnTo>
                    <a:pt x="92" y="192"/>
                  </a:lnTo>
                  <a:lnTo>
                    <a:pt x="78" y="212"/>
                  </a:lnTo>
                  <a:lnTo>
                    <a:pt x="64" y="232"/>
                  </a:lnTo>
                  <a:lnTo>
                    <a:pt x="54" y="256"/>
                  </a:lnTo>
                  <a:lnTo>
                    <a:pt x="50" y="268"/>
                  </a:lnTo>
                  <a:lnTo>
                    <a:pt x="46" y="282"/>
                  </a:lnTo>
                  <a:lnTo>
                    <a:pt x="42" y="314"/>
                  </a:lnTo>
                  <a:lnTo>
                    <a:pt x="42" y="314"/>
                  </a:lnTo>
                  <a:lnTo>
                    <a:pt x="36" y="350"/>
                  </a:lnTo>
                  <a:lnTo>
                    <a:pt x="30" y="366"/>
                  </a:lnTo>
                  <a:lnTo>
                    <a:pt x="22" y="384"/>
                  </a:lnTo>
                  <a:lnTo>
                    <a:pt x="22" y="384"/>
                  </a:lnTo>
                  <a:lnTo>
                    <a:pt x="12" y="410"/>
                  </a:lnTo>
                  <a:lnTo>
                    <a:pt x="4" y="434"/>
                  </a:lnTo>
                  <a:lnTo>
                    <a:pt x="2" y="448"/>
                  </a:lnTo>
                  <a:lnTo>
                    <a:pt x="2" y="456"/>
                  </a:lnTo>
                  <a:lnTo>
                    <a:pt x="0" y="484"/>
                  </a:lnTo>
                  <a:lnTo>
                    <a:pt x="20" y="462"/>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53" name="Freeform 163"/>
            <p:cNvSpPr>
              <a:spLocks/>
            </p:cNvSpPr>
            <p:nvPr/>
          </p:nvSpPr>
          <p:spPr bwMode="auto">
            <a:xfrm>
              <a:off x="4254500" y="3495675"/>
              <a:ext cx="307975" cy="701675"/>
            </a:xfrm>
            <a:custGeom>
              <a:avLst/>
              <a:gdLst/>
              <a:ahLst/>
              <a:cxnLst>
                <a:cxn ang="0">
                  <a:pos x="166" y="0"/>
                </a:cxn>
                <a:cxn ang="0">
                  <a:pos x="166" y="0"/>
                </a:cxn>
                <a:cxn ang="0">
                  <a:pos x="162" y="8"/>
                </a:cxn>
                <a:cxn ang="0">
                  <a:pos x="152" y="24"/>
                </a:cxn>
                <a:cxn ang="0">
                  <a:pos x="140" y="48"/>
                </a:cxn>
                <a:cxn ang="0">
                  <a:pos x="136" y="62"/>
                </a:cxn>
                <a:cxn ang="0">
                  <a:pos x="132" y="76"/>
                </a:cxn>
                <a:cxn ang="0">
                  <a:pos x="132" y="76"/>
                </a:cxn>
                <a:cxn ang="0">
                  <a:pos x="128" y="102"/>
                </a:cxn>
                <a:cxn ang="0">
                  <a:pos x="122" y="124"/>
                </a:cxn>
                <a:cxn ang="0">
                  <a:pos x="114" y="146"/>
                </a:cxn>
                <a:cxn ang="0">
                  <a:pos x="102" y="166"/>
                </a:cxn>
                <a:cxn ang="0">
                  <a:pos x="102" y="166"/>
                </a:cxn>
                <a:cxn ang="0">
                  <a:pos x="86" y="186"/>
                </a:cxn>
                <a:cxn ang="0">
                  <a:pos x="70" y="210"/>
                </a:cxn>
                <a:cxn ang="0">
                  <a:pos x="62" y="224"/>
                </a:cxn>
                <a:cxn ang="0">
                  <a:pos x="54" y="238"/>
                </a:cxn>
                <a:cxn ang="0">
                  <a:pos x="48" y="254"/>
                </a:cxn>
                <a:cxn ang="0">
                  <a:pos x="44" y="270"/>
                </a:cxn>
                <a:cxn ang="0">
                  <a:pos x="44" y="270"/>
                </a:cxn>
                <a:cxn ang="0">
                  <a:pos x="36" y="326"/>
                </a:cxn>
                <a:cxn ang="0">
                  <a:pos x="30" y="350"/>
                </a:cxn>
                <a:cxn ang="0">
                  <a:pos x="20" y="374"/>
                </a:cxn>
                <a:cxn ang="0">
                  <a:pos x="20" y="374"/>
                </a:cxn>
                <a:cxn ang="0">
                  <a:pos x="8" y="400"/>
                </a:cxn>
                <a:cxn ang="0">
                  <a:pos x="2" y="422"/>
                </a:cxn>
                <a:cxn ang="0">
                  <a:pos x="0" y="442"/>
                </a:cxn>
                <a:cxn ang="0">
                  <a:pos x="0" y="442"/>
                </a:cxn>
                <a:cxn ang="0">
                  <a:pos x="0" y="442"/>
                </a:cxn>
                <a:cxn ang="0">
                  <a:pos x="12" y="424"/>
                </a:cxn>
                <a:cxn ang="0">
                  <a:pos x="22" y="406"/>
                </a:cxn>
                <a:cxn ang="0">
                  <a:pos x="32" y="380"/>
                </a:cxn>
                <a:cxn ang="0">
                  <a:pos x="32" y="380"/>
                </a:cxn>
                <a:cxn ang="0">
                  <a:pos x="44" y="354"/>
                </a:cxn>
                <a:cxn ang="0">
                  <a:pos x="56" y="334"/>
                </a:cxn>
                <a:cxn ang="0">
                  <a:pos x="90" y="288"/>
                </a:cxn>
                <a:cxn ang="0">
                  <a:pos x="90" y="288"/>
                </a:cxn>
                <a:cxn ang="0">
                  <a:pos x="98" y="274"/>
                </a:cxn>
                <a:cxn ang="0">
                  <a:pos x="106" y="260"/>
                </a:cxn>
                <a:cxn ang="0">
                  <a:pos x="110" y="244"/>
                </a:cxn>
                <a:cxn ang="0">
                  <a:pos x="114" y="228"/>
                </a:cxn>
                <a:cxn ang="0">
                  <a:pos x="118" y="200"/>
                </a:cxn>
                <a:cxn ang="0">
                  <a:pos x="122" y="174"/>
                </a:cxn>
                <a:cxn ang="0">
                  <a:pos x="122" y="174"/>
                </a:cxn>
                <a:cxn ang="0">
                  <a:pos x="128" y="152"/>
                </a:cxn>
                <a:cxn ang="0">
                  <a:pos x="138" y="130"/>
                </a:cxn>
                <a:cxn ang="0">
                  <a:pos x="150" y="110"/>
                </a:cxn>
                <a:cxn ang="0">
                  <a:pos x="164" y="88"/>
                </a:cxn>
                <a:cxn ang="0">
                  <a:pos x="164" y="88"/>
                </a:cxn>
                <a:cxn ang="0">
                  <a:pos x="172" y="76"/>
                </a:cxn>
                <a:cxn ang="0">
                  <a:pos x="178" y="64"/>
                </a:cxn>
                <a:cxn ang="0">
                  <a:pos x="188" y="40"/>
                </a:cxn>
                <a:cxn ang="0">
                  <a:pos x="192" y="20"/>
                </a:cxn>
                <a:cxn ang="0">
                  <a:pos x="194" y="12"/>
                </a:cxn>
                <a:cxn ang="0">
                  <a:pos x="166" y="0"/>
                </a:cxn>
              </a:cxnLst>
              <a:rect l="0" t="0" r="r" b="b"/>
              <a:pathLst>
                <a:path w="194" h="442">
                  <a:moveTo>
                    <a:pt x="166" y="0"/>
                  </a:moveTo>
                  <a:lnTo>
                    <a:pt x="166" y="0"/>
                  </a:lnTo>
                  <a:lnTo>
                    <a:pt x="162" y="8"/>
                  </a:lnTo>
                  <a:lnTo>
                    <a:pt x="152" y="24"/>
                  </a:lnTo>
                  <a:lnTo>
                    <a:pt x="140" y="48"/>
                  </a:lnTo>
                  <a:lnTo>
                    <a:pt x="136" y="62"/>
                  </a:lnTo>
                  <a:lnTo>
                    <a:pt x="132" y="76"/>
                  </a:lnTo>
                  <a:lnTo>
                    <a:pt x="132" y="76"/>
                  </a:lnTo>
                  <a:lnTo>
                    <a:pt x="128" y="102"/>
                  </a:lnTo>
                  <a:lnTo>
                    <a:pt x="122" y="124"/>
                  </a:lnTo>
                  <a:lnTo>
                    <a:pt x="114" y="146"/>
                  </a:lnTo>
                  <a:lnTo>
                    <a:pt x="102" y="166"/>
                  </a:lnTo>
                  <a:lnTo>
                    <a:pt x="102" y="166"/>
                  </a:lnTo>
                  <a:lnTo>
                    <a:pt x="86" y="186"/>
                  </a:lnTo>
                  <a:lnTo>
                    <a:pt x="70" y="210"/>
                  </a:lnTo>
                  <a:lnTo>
                    <a:pt x="62" y="224"/>
                  </a:lnTo>
                  <a:lnTo>
                    <a:pt x="54" y="238"/>
                  </a:lnTo>
                  <a:lnTo>
                    <a:pt x="48" y="254"/>
                  </a:lnTo>
                  <a:lnTo>
                    <a:pt x="44" y="270"/>
                  </a:lnTo>
                  <a:lnTo>
                    <a:pt x="44" y="270"/>
                  </a:lnTo>
                  <a:lnTo>
                    <a:pt x="36" y="326"/>
                  </a:lnTo>
                  <a:lnTo>
                    <a:pt x="30" y="350"/>
                  </a:lnTo>
                  <a:lnTo>
                    <a:pt x="20" y="374"/>
                  </a:lnTo>
                  <a:lnTo>
                    <a:pt x="20" y="374"/>
                  </a:lnTo>
                  <a:lnTo>
                    <a:pt x="8" y="400"/>
                  </a:lnTo>
                  <a:lnTo>
                    <a:pt x="2" y="422"/>
                  </a:lnTo>
                  <a:lnTo>
                    <a:pt x="0" y="442"/>
                  </a:lnTo>
                  <a:lnTo>
                    <a:pt x="0" y="442"/>
                  </a:lnTo>
                  <a:lnTo>
                    <a:pt x="0" y="442"/>
                  </a:lnTo>
                  <a:lnTo>
                    <a:pt x="12" y="424"/>
                  </a:lnTo>
                  <a:lnTo>
                    <a:pt x="22" y="406"/>
                  </a:lnTo>
                  <a:lnTo>
                    <a:pt x="32" y="380"/>
                  </a:lnTo>
                  <a:lnTo>
                    <a:pt x="32" y="380"/>
                  </a:lnTo>
                  <a:lnTo>
                    <a:pt x="44" y="354"/>
                  </a:lnTo>
                  <a:lnTo>
                    <a:pt x="56" y="334"/>
                  </a:lnTo>
                  <a:lnTo>
                    <a:pt x="90" y="288"/>
                  </a:lnTo>
                  <a:lnTo>
                    <a:pt x="90" y="288"/>
                  </a:lnTo>
                  <a:lnTo>
                    <a:pt x="98" y="274"/>
                  </a:lnTo>
                  <a:lnTo>
                    <a:pt x="106" y="260"/>
                  </a:lnTo>
                  <a:lnTo>
                    <a:pt x="110" y="244"/>
                  </a:lnTo>
                  <a:lnTo>
                    <a:pt x="114" y="228"/>
                  </a:lnTo>
                  <a:lnTo>
                    <a:pt x="118" y="200"/>
                  </a:lnTo>
                  <a:lnTo>
                    <a:pt x="122" y="174"/>
                  </a:lnTo>
                  <a:lnTo>
                    <a:pt x="122" y="174"/>
                  </a:lnTo>
                  <a:lnTo>
                    <a:pt x="128" y="152"/>
                  </a:lnTo>
                  <a:lnTo>
                    <a:pt x="138" y="130"/>
                  </a:lnTo>
                  <a:lnTo>
                    <a:pt x="150" y="110"/>
                  </a:lnTo>
                  <a:lnTo>
                    <a:pt x="164" y="88"/>
                  </a:lnTo>
                  <a:lnTo>
                    <a:pt x="164" y="88"/>
                  </a:lnTo>
                  <a:lnTo>
                    <a:pt x="172" y="76"/>
                  </a:lnTo>
                  <a:lnTo>
                    <a:pt x="178" y="64"/>
                  </a:lnTo>
                  <a:lnTo>
                    <a:pt x="188" y="40"/>
                  </a:lnTo>
                  <a:lnTo>
                    <a:pt x="192" y="20"/>
                  </a:lnTo>
                  <a:lnTo>
                    <a:pt x="194" y="12"/>
                  </a:lnTo>
                  <a:lnTo>
                    <a:pt x="166" y="0"/>
                  </a:lnTo>
                  <a:close/>
                </a:path>
              </a:pathLst>
            </a:custGeom>
            <a:solidFill>
              <a:srgbClr val="FF7F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54" name="Freeform 164"/>
            <p:cNvSpPr>
              <a:spLocks/>
            </p:cNvSpPr>
            <p:nvPr/>
          </p:nvSpPr>
          <p:spPr bwMode="auto">
            <a:xfrm>
              <a:off x="4346575" y="3816350"/>
              <a:ext cx="66675" cy="155575"/>
            </a:xfrm>
            <a:custGeom>
              <a:avLst/>
              <a:gdLst/>
              <a:ahLst/>
              <a:cxnLst>
                <a:cxn ang="0">
                  <a:pos x="30" y="54"/>
                </a:cxn>
                <a:cxn ang="0">
                  <a:pos x="30" y="54"/>
                </a:cxn>
                <a:cxn ang="0">
                  <a:pos x="36" y="38"/>
                </a:cxn>
                <a:cxn ang="0">
                  <a:pos x="40" y="22"/>
                </a:cxn>
                <a:cxn ang="0">
                  <a:pos x="42" y="10"/>
                </a:cxn>
                <a:cxn ang="0">
                  <a:pos x="42" y="0"/>
                </a:cxn>
                <a:cxn ang="0">
                  <a:pos x="42" y="0"/>
                </a:cxn>
                <a:cxn ang="0">
                  <a:pos x="34" y="6"/>
                </a:cxn>
                <a:cxn ang="0">
                  <a:pos x="26" y="16"/>
                </a:cxn>
                <a:cxn ang="0">
                  <a:pos x="18" y="30"/>
                </a:cxn>
                <a:cxn ang="0">
                  <a:pos x="10" y="44"/>
                </a:cxn>
                <a:cxn ang="0">
                  <a:pos x="10" y="44"/>
                </a:cxn>
                <a:cxn ang="0">
                  <a:pos x="6" y="60"/>
                </a:cxn>
                <a:cxn ang="0">
                  <a:pos x="2" y="76"/>
                </a:cxn>
                <a:cxn ang="0">
                  <a:pos x="0" y="88"/>
                </a:cxn>
                <a:cxn ang="0">
                  <a:pos x="0" y="98"/>
                </a:cxn>
                <a:cxn ang="0">
                  <a:pos x="0" y="98"/>
                </a:cxn>
                <a:cxn ang="0">
                  <a:pos x="8" y="92"/>
                </a:cxn>
                <a:cxn ang="0">
                  <a:pos x="16" y="82"/>
                </a:cxn>
                <a:cxn ang="0">
                  <a:pos x="24" y="68"/>
                </a:cxn>
                <a:cxn ang="0">
                  <a:pos x="30" y="54"/>
                </a:cxn>
                <a:cxn ang="0">
                  <a:pos x="30" y="54"/>
                </a:cxn>
              </a:cxnLst>
              <a:rect l="0" t="0" r="r" b="b"/>
              <a:pathLst>
                <a:path w="42" h="98">
                  <a:moveTo>
                    <a:pt x="30" y="54"/>
                  </a:moveTo>
                  <a:lnTo>
                    <a:pt x="30" y="54"/>
                  </a:lnTo>
                  <a:lnTo>
                    <a:pt x="36" y="38"/>
                  </a:lnTo>
                  <a:lnTo>
                    <a:pt x="40" y="22"/>
                  </a:lnTo>
                  <a:lnTo>
                    <a:pt x="42" y="10"/>
                  </a:lnTo>
                  <a:lnTo>
                    <a:pt x="42" y="0"/>
                  </a:lnTo>
                  <a:lnTo>
                    <a:pt x="42" y="0"/>
                  </a:lnTo>
                  <a:lnTo>
                    <a:pt x="34" y="6"/>
                  </a:lnTo>
                  <a:lnTo>
                    <a:pt x="26" y="16"/>
                  </a:lnTo>
                  <a:lnTo>
                    <a:pt x="18" y="30"/>
                  </a:lnTo>
                  <a:lnTo>
                    <a:pt x="10" y="44"/>
                  </a:lnTo>
                  <a:lnTo>
                    <a:pt x="10" y="44"/>
                  </a:lnTo>
                  <a:lnTo>
                    <a:pt x="6" y="60"/>
                  </a:lnTo>
                  <a:lnTo>
                    <a:pt x="2" y="76"/>
                  </a:lnTo>
                  <a:lnTo>
                    <a:pt x="0" y="88"/>
                  </a:lnTo>
                  <a:lnTo>
                    <a:pt x="0" y="98"/>
                  </a:lnTo>
                  <a:lnTo>
                    <a:pt x="0" y="98"/>
                  </a:lnTo>
                  <a:lnTo>
                    <a:pt x="8" y="92"/>
                  </a:lnTo>
                  <a:lnTo>
                    <a:pt x="16" y="82"/>
                  </a:lnTo>
                  <a:lnTo>
                    <a:pt x="24" y="68"/>
                  </a:lnTo>
                  <a:lnTo>
                    <a:pt x="30" y="54"/>
                  </a:lnTo>
                  <a:lnTo>
                    <a:pt x="30" y="54"/>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55" name="Freeform 165"/>
            <p:cNvSpPr>
              <a:spLocks/>
            </p:cNvSpPr>
            <p:nvPr/>
          </p:nvSpPr>
          <p:spPr bwMode="auto">
            <a:xfrm>
              <a:off x="3759200" y="3419475"/>
              <a:ext cx="768350" cy="346075"/>
            </a:xfrm>
            <a:custGeom>
              <a:avLst/>
              <a:gdLst/>
              <a:ahLst/>
              <a:cxnLst>
                <a:cxn ang="0">
                  <a:pos x="28" y="216"/>
                </a:cxn>
                <a:cxn ang="0">
                  <a:pos x="50" y="214"/>
                </a:cxn>
                <a:cxn ang="0">
                  <a:pos x="100" y="196"/>
                </a:cxn>
                <a:cxn ang="0">
                  <a:pos x="100" y="196"/>
                </a:cxn>
                <a:cxn ang="0">
                  <a:pos x="134" y="182"/>
                </a:cxn>
                <a:cxn ang="0">
                  <a:pos x="202" y="172"/>
                </a:cxn>
                <a:cxn ang="0">
                  <a:pos x="216" y="168"/>
                </a:cxn>
                <a:cxn ang="0">
                  <a:pos x="252" y="154"/>
                </a:cxn>
                <a:cxn ang="0">
                  <a:pos x="292" y="126"/>
                </a:cxn>
                <a:cxn ang="0">
                  <a:pos x="310" y="112"/>
                </a:cxn>
                <a:cxn ang="0">
                  <a:pos x="348" y="94"/>
                </a:cxn>
                <a:cxn ang="0">
                  <a:pos x="396" y="84"/>
                </a:cxn>
                <a:cxn ang="0">
                  <a:pos x="410" y="80"/>
                </a:cxn>
                <a:cxn ang="0">
                  <a:pos x="448" y="64"/>
                </a:cxn>
                <a:cxn ang="0">
                  <a:pos x="476" y="48"/>
                </a:cxn>
                <a:cxn ang="0">
                  <a:pos x="480" y="36"/>
                </a:cxn>
                <a:cxn ang="0">
                  <a:pos x="456" y="2"/>
                </a:cxn>
                <a:cxn ang="0">
                  <a:pos x="448" y="4"/>
                </a:cxn>
                <a:cxn ang="0">
                  <a:pos x="400" y="18"/>
                </a:cxn>
                <a:cxn ang="0">
                  <a:pos x="374" y="34"/>
                </a:cxn>
                <a:cxn ang="0">
                  <a:pos x="354" y="48"/>
                </a:cxn>
                <a:cxn ang="0">
                  <a:pos x="314" y="68"/>
                </a:cxn>
                <a:cxn ang="0">
                  <a:pos x="272" y="78"/>
                </a:cxn>
                <a:cxn ang="0">
                  <a:pos x="248" y="80"/>
                </a:cxn>
                <a:cxn ang="0">
                  <a:pos x="200" y="94"/>
                </a:cxn>
                <a:cxn ang="0">
                  <a:pos x="176" y="108"/>
                </a:cxn>
                <a:cxn ang="0">
                  <a:pos x="148" y="128"/>
                </a:cxn>
                <a:cxn ang="0">
                  <a:pos x="104" y="156"/>
                </a:cxn>
                <a:cxn ang="0">
                  <a:pos x="88" y="164"/>
                </a:cxn>
                <a:cxn ang="0">
                  <a:pos x="40" y="186"/>
                </a:cxn>
                <a:cxn ang="0">
                  <a:pos x="22" y="198"/>
                </a:cxn>
                <a:cxn ang="0">
                  <a:pos x="28" y="216"/>
                </a:cxn>
              </a:cxnLst>
              <a:rect l="0" t="0" r="r" b="b"/>
              <a:pathLst>
                <a:path w="484" h="218">
                  <a:moveTo>
                    <a:pt x="28" y="216"/>
                  </a:moveTo>
                  <a:lnTo>
                    <a:pt x="28" y="216"/>
                  </a:lnTo>
                  <a:lnTo>
                    <a:pt x="36" y="216"/>
                  </a:lnTo>
                  <a:lnTo>
                    <a:pt x="50" y="214"/>
                  </a:lnTo>
                  <a:lnTo>
                    <a:pt x="74" y="206"/>
                  </a:lnTo>
                  <a:lnTo>
                    <a:pt x="100" y="196"/>
                  </a:lnTo>
                  <a:lnTo>
                    <a:pt x="100" y="196"/>
                  </a:lnTo>
                  <a:lnTo>
                    <a:pt x="100" y="196"/>
                  </a:lnTo>
                  <a:lnTo>
                    <a:pt x="118" y="188"/>
                  </a:lnTo>
                  <a:lnTo>
                    <a:pt x="134" y="182"/>
                  </a:lnTo>
                  <a:lnTo>
                    <a:pt x="170" y="176"/>
                  </a:lnTo>
                  <a:lnTo>
                    <a:pt x="202" y="172"/>
                  </a:lnTo>
                  <a:lnTo>
                    <a:pt x="202" y="172"/>
                  </a:lnTo>
                  <a:lnTo>
                    <a:pt x="216" y="168"/>
                  </a:lnTo>
                  <a:lnTo>
                    <a:pt x="228" y="164"/>
                  </a:lnTo>
                  <a:lnTo>
                    <a:pt x="252" y="154"/>
                  </a:lnTo>
                  <a:lnTo>
                    <a:pt x="272" y="140"/>
                  </a:lnTo>
                  <a:lnTo>
                    <a:pt x="292" y="126"/>
                  </a:lnTo>
                  <a:lnTo>
                    <a:pt x="310" y="112"/>
                  </a:lnTo>
                  <a:lnTo>
                    <a:pt x="310" y="112"/>
                  </a:lnTo>
                  <a:lnTo>
                    <a:pt x="328" y="102"/>
                  </a:lnTo>
                  <a:lnTo>
                    <a:pt x="348" y="94"/>
                  </a:lnTo>
                  <a:lnTo>
                    <a:pt x="370" y="88"/>
                  </a:lnTo>
                  <a:lnTo>
                    <a:pt x="396" y="84"/>
                  </a:lnTo>
                  <a:lnTo>
                    <a:pt x="396" y="84"/>
                  </a:lnTo>
                  <a:lnTo>
                    <a:pt x="410" y="80"/>
                  </a:lnTo>
                  <a:lnTo>
                    <a:pt x="424" y="76"/>
                  </a:lnTo>
                  <a:lnTo>
                    <a:pt x="448" y="64"/>
                  </a:lnTo>
                  <a:lnTo>
                    <a:pt x="466" y="54"/>
                  </a:lnTo>
                  <a:lnTo>
                    <a:pt x="476" y="48"/>
                  </a:lnTo>
                  <a:lnTo>
                    <a:pt x="484" y="44"/>
                  </a:lnTo>
                  <a:lnTo>
                    <a:pt x="480" y="36"/>
                  </a:lnTo>
                  <a:lnTo>
                    <a:pt x="466" y="0"/>
                  </a:lnTo>
                  <a:lnTo>
                    <a:pt x="456" y="2"/>
                  </a:lnTo>
                  <a:lnTo>
                    <a:pt x="456" y="2"/>
                  </a:lnTo>
                  <a:lnTo>
                    <a:pt x="448" y="4"/>
                  </a:lnTo>
                  <a:lnTo>
                    <a:pt x="426" y="10"/>
                  </a:lnTo>
                  <a:lnTo>
                    <a:pt x="400" y="18"/>
                  </a:lnTo>
                  <a:lnTo>
                    <a:pt x="388" y="26"/>
                  </a:lnTo>
                  <a:lnTo>
                    <a:pt x="374" y="34"/>
                  </a:lnTo>
                  <a:lnTo>
                    <a:pt x="374" y="34"/>
                  </a:lnTo>
                  <a:lnTo>
                    <a:pt x="354" y="48"/>
                  </a:lnTo>
                  <a:lnTo>
                    <a:pt x="334" y="60"/>
                  </a:lnTo>
                  <a:lnTo>
                    <a:pt x="314" y="68"/>
                  </a:lnTo>
                  <a:lnTo>
                    <a:pt x="294" y="74"/>
                  </a:lnTo>
                  <a:lnTo>
                    <a:pt x="272" y="78"/>
                  </a:lnTo>
                  <a:lnTo>
                    <a:pt x="272" y="78"/>
                  </a:lnTo>
                  <a:lnTo>
                    <a:pt x="248" y="80"/>
                  </a:lnTo>
                  <a:lnTo>
                    <a:pt x="224" y="86"/>
                  </a:lnTo>
                  <a:lnTo>
                    <a:pt x="200" y="94"/>
                  </a:lnTo>
                  <a:lnTo>
                    <a:pt x="188" y="100"/>
                  </a:lnTo>
                  <a:lnTo>
                    <a:pt x="176" y="108"/>
                  </a:lnTo>
                  <a:lnTo>
                    <a:pt x="148" y="128"/>
                  </a:lnTo>
                  <a:lnTo>
                    <a:pt x="148" y="128"/>
                  </a:lnTo>
                  <a:lnTo>
                    <a:pt x="120" y="148"/>
                  </a:lnTo>
                  <a:lnTo>
                    <a:pt x="104" y="156"/>
                  </a:lnTo>
                  <a:lnTo>
                    <a:pt x="88" y="164"/>
                  </a:lnTo>
                  <a:lnTo>
                    <a:pt x="88" y="164"/>
                  </a:lnTo>
                  <a:lnTo>
                    <a:pt x="60" y="174"/>
                  </a:lnTo>
                  <a:lnTo>
                    <a:pt x="40" y="186"/>
                  </a:lnTo>
                  <a:lnTo>
                    <a:pt x="26" y="194"/>
                  </a:lnTo>
                  <a:lnTo>
                    <a:pt x="22" y="198"/>
                  </a:lnTo>
                  <a:lnTo>
                    <a:pt x="0" y="218"/>
                  </a:lnTo>
                  <a:lnTo>
                    <a:pt x="28" y="216"/>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56" name="Freeform 166"/>
            <p:cNvSpPr>
              <a:spLocks/>
            </p:cNvSpPr>
            <p:nvPr/>
          </p:nvSpPr>
          <p:spPr bwMode="auto">
            <a:xfrm>
              <a:off x="3803650" y="3438525"/>
              <a:ext cx="701675" cy="307975"/>
            </a:xfrm>
            <a:custGeom>
              <a:avLst/>
              <a:gdLst/>
              <a:ahLst/>
              <a:cxnLst>
                <a:cxn ang="0">
                  <a:pos x="430" y="0"/>
                </a:cxn>
                <a:cxn ang="0">
                  <a:pos x="430" y="0"/>
                </a:cxn>
                <a:cxn ang="0">
                  <a:pos x="422" y="2"/>
                </a:cxn>
                <a:cxn ang="0">
                  <a:pos x="402" y="6"/>
                </a:cxn>
                <a:cxn ang="0">
                  <a:pos x="378" y="16"/>
                </a:cxn>
                <a:cxn ang="0">
                  <a:pos x="366" y="22"/>
                </a:cxn>
                <a:cxn ang="0">
                  <a:pos x="354" y="30"/>
                </a:cxn>
                <a:cxn ang="0">
                  <a:pos x="354" y="30"/>
                </a:cxn>
                <a:cxn ang="0">
                  <a:pos x="332" y="44"/>
                </a:cxn>
                <a:cxn ang="0">
                  <a:pos x="312" y="56"/>
                </a:cxn>
                <a:cxn ang="0">
                  <a:pos x="290" y="66"/>
                </a:cxn>
                <a:cxn ang="0">
                  <a:pos x="268" y="72"/>
                </a:cxn>
                <a:cxn ang="0">
                  <a:pos x="268" y="72"/>
                </a:cxn>
                <a:cxn ang="0">
                  <a:pos x="242" y="76"/>
                </a:cxn>
                <a:cxn ang="0">
                  <a:pos x="214" y="80"/>
                </a:cxn>
                <a:cxn ang="0">
                  <a:pos x="198" y="84"/>
                </a:cxn>
                <a:cxn ang="0">
                  <a:pos x="182" y="88"/>
                </a:cxn>
                <a:cxn ang="0">
                  <a:pos x="168" y="96"/>
                </a:cxn>
                <a:cxn ang="0">
                  <a:pos x="154" y="104"/>
                </a:cxn>
                <a:cxn ang="0">
                  <a:pos x="154" y="104"/>
                </a:cxn>
                <a:cxn ang="0">
                  <a:pos x="108" y="138"/>
                </a:cxn>
                <a:cxn ang="0">
                  <a:pos x="88" y="150"/>
                </a:cxn>
                <a:cxn ang="0">
                  <a:pos x="62" y="162"/>
                </a:cxn>
                <a:cxn ang="0">
                  <a:pos x="62" y="162"/>
                </a:cxn>
                <a:cxn ang="0">
                  <a:pos x="36" y="172"/>
                </a:cxn>
                <a:cxn ang="0">
                  <a:pos x="18" y="182"/>
                </a:cxn>
                <a:cxn ang="0">
                  <a:pos x="0" y="194"/>
                </a:cxn>
                <a:cxn ang="0">
                  <a:pos x="0" y="194"/>
                </a:cxn>
                <a:cxn ang="0">
                  <a:pos x="0" y="194"/>
                </a:cxn>
                <a:cxn ang="0">
                  <a:pos x="20" y="192"/>
                </a:cxn>
                <a:cxn ang="0">
                  <a:pos x="42" y="186"/>
                </a:cxn>
                <a:cxn ang="0">
                  <a:pos x="68" y="174"/>
                </a:cxn>
                <a:cxn ang="0">
                  <a:pos x="68" y="174"/>
                </a:cxn>
                <a:cxn ang="0">
                  <a:pos x="92" y="164"/>
                </a:cxn>
                <a:cxn ang="0">
                  <a:pos x="116" y="158"/>
                </a:cxn>
                <a:cxn ang="0">
                  <a:pos x="172" y="150"/>
                </a:cxn>
                <a:cxn ang="0">
                  <a:pos x="172" y="150"/>
                </a:cxn>
                <a:cxn ang="0">
                  <a:pos x="188" y="146"/>
                </a:cxn>
                <a:cxn ang="0">
                  <a:pos x="204" y="140"/>
                </a:cxn>
                <a:cxn ang="0">
                  <a:pos x="218" y="132"/>
                </a:cxn>
                <a:cxn ang="0">
                  <a:pos x="232" y="124"/>
                </a:cxn>
                <a:cxn ang="0">
                  <a:pos x="256" y="108"/>
                </a:cxn>
                <a:cxn ang="0">
                  <a:pos x="276" y="92"/>
                </a:cxn>
                <a:cxn ang="0">
                  <a:pos x="276" y="92"/>
                </a:cxn>
                <a:cxn ang="0">
                  <a:pos x="296" y="80"/>
                </a:cxn>
                <a:cxn ang="0">
                  <a:pos x="318" y="72"/>
                </a:cxn>
                <a:cxn ang="0">
                  <a:pos x="340" y="66"/>
                </a:cxn>
                <a:cxn ang="0">
                  <a:pos x="366" y="62"/>
                </a:cxn>
                <a:cxn ang="0">
                  <a:pos x="366" y="62"/>
                </a:cxn>
                <a:cxn ang="0">
                  <a:pos x="380" y="58"/>
                </a:cxn>
                <a:cxn ang="0">
                  <a:pos x="394" y="54"/>
                </a:cxn>
                <a:cxn ang="0">
                  <a:pos x="418" y="42"/>
                </a:cxn>
                <a:cxn ang="0">
                  <a:pos x="434" y="32"/>
                </a:cxn>
                <a:cxn ang="0">
                  <a:pos x="442" y="28"/>
                </a:cxn>
                <a:cxn ang="0">
                  <a:pos x="430" y="0"/>
                </a:cxn>
              </a:cxnLst>
              <a:rect l="0" t="0" r="r" b="b"/>
              <a:pathLst>
                <a:path w="442" h="194">
                  <a:moveTo>
                    <a:pt x="430" y="0"/>
                  </a:moveTo>
                  <a:lnTo>
                    <a:pt x="430" y="0"/>
                  </a:lnTo>
                  <a:lnTo>
                    <a:pt x="422" y="2"/>
                  </a:lnTo>
                  <a:lnTo>
                    <a:pt x="402" y="6"/>
                  </a:lnTo>
                  <a:lnTo>
                    <a:pt x="378" y="16"/>
                  </a:lnTo>
                  <a:lnTo>
                    <a:pt x="366" y="22"/>
                  </a:lnTo>
                  <a:lnTo>
                    <a:pt x="354" y="30"/>
                  </a:lnTo>
                  <a:lnTo>
                    <a:pt x="354" y="30"/>
                  </a:lnTo>
                  <a:lnTo>
                    <a:pt x="332" y="44"/>
                  </a:lnTo>
                  <a:lnTo>
                    <a:pt x="312" y="56"/>
                  </a:lnTo>
                  <a:lnTo>
                    <a:pt x="290" y="66"/>
                  </a:lnTo>
                  <a:lnTo>
                    <a:pt x="268" y="72"/>
                  </a:lnTo>
                  <a:lnTo>
                    <a:pt x="268" y="72"/>
                  </a:lnTo>
                  <a:lnTo>
                    <a:pt x="242" y="76"/>
                  </a:lnTo>
                  <a:lnTo>
                    <a:pt x="214" y="80"/>
                  </a:lnTo>
                  <a:lnTo>
                    <a:pt x="198" y="84"/>
                  </a:lnTo>
                  <a:lnTo>
                    <a:pt x="182" y="88"/>
                  </a:lnTo>
                  <a:lnTo>
                    <a:pt x="168" y="96"/>
                  </a:lnTo>
                  <a:lnTo>
                    <a:pt x="154" y="104"/>
                  </a:lnTo>
                  <a:lnTo>
                    <a:pt x="154" y="104"/>
                  </a:lnTo>
                  <a:lnTo>
                    <a:pt x="108" y="138"/>
                  </a:lnTo>
                  <a:lnTo>
                    <a:pt x="88" y="150"/>
                  </a:lnTo>
                  <a:lnTo>
                    <a:pt x="62" y="162"/>
                  </a:lnTo>
                  <a:lnTo>
                    <a:pt x="62" y="162"/>
                  </a:lnTo>
                  <a:lnTo>
                    <a:pt x="36" y="172"/>
                  </a:lnTo>
                  <a:lnTo>
                    <a:pt x="18" y="182"/>
                  </a:lnTo>
                  <a:lnTo>
                    <a:pt x="0" y="194"/>
                  </a:lnTo>
                  <a:lnTo>
                    <a:pt x="0" y="194"/>
                  </a:lnTo>
                  <a:lnTo>
                    <a:pt x="0" y="194"/>
                  </a:lnTo>
                  <a:lnTo>
                    <a:pt x="20" y="192"/>
                  </a:lnTo>
                  <a:lnTo>
                    <a:pt x="42" y="186"/>
                  </a:lnTo>
                  <a:lnTo>
                    <a:pt x="68" y="174"/>
                  </a:lnTo>
                  <a:lnTo>
                    <a:pt x="68" y="174"/>
                  </a:lnTo>
                  <a:lnTo>
                    <a:pt x="92" y="164"/>
                  </a:lnTo>
                  <a:lnTo>
                    <a:pt x="116" y="158"/>
                  </a:lnTo>
                  <a:lnTo>
                    <a:pt x="172" y="150"/>
                  </a:lnTo>
                  <a:lnTo>
                    <a:pt x="172" y="150"/>
                  </a:lnTo>
                  <a:lnTo>
                    <a:pt x="188" y="146"/>
                  </a:lnTo>
                  <a:lnTo>
                    <a:pt x="204" y="140"/>
                  </a:lnTo>
                  <a:lnTo>
                    <a:pt x="218" y="132"/>
                  </a:lnTo>
                  <a:lnTo>
                    <a:pt x="232" y="124"/>
                  </a:lnTo>
                  <a:lnTo>
                    <a:pt x="256" y="108"/>
                  </a:lnTo>
                  <a:lnTo>
                    <a:pt x="276" y="92"/>
                  </a:lnTo>
                  <a:lnTo>
                    <a:pt x="276" y="92"/>
                  </a:lnTo>
                  <a:lnTo>
                    <a:pt x="296" y="80"/>
                  </a:lnTo>
                  <a:lnTo>
                    <a:pt x="318" y="72"/>
                  </a:lnTo>
                  <a:lnTo>
                    <a:pt x="340" y="66"/>
                  </a:lnTo>
                  <a:lnTo>
                    <a:pt x="366" y="62"/>
                  </a:lnTo>
                  <a:lnTo>
                    <a:pt x="366" y="62"/>
                  </a:lnTo>
                  <a:lnTo>
                    <a:pt x="380" y="58"/>
                  </a:lnTo>
                  <a:lnTo>
                    <a:pt x="394" y="54"/>
                  </a:lnTo>
                  <a:lnTo>
                    <a:pt x="418" y="42"/>
                  </a:lnTo>
                  <a:lnTo>
                    <a:pt x="434" y="32"/>
                  </a:lnTo>
                  <a:lnTo>
                    <a:pt x="442" y="28"/>
                  </a:lnTo>
                  <a:lnTo>
                    <a:pt x="430" y="0"/>
                  </a:lnTo>
                  <a:close/>
                </a:path>
              </a:pathLst>
            </a:custGeom>
            <a:solidFill>
              <a:srgbClr val="FF7F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57" name="Freeform 167"/>
            <p:cNvSpPr>
              <a:spLocks/>
            </p:cNvSpPr>
            <p:nvPr/>
          </p:nvSpPr>
          <p:spPr bwMode="auto">
            <a:xfrm>
              <a:off x="4029075" y="3587750"/>
              <a:ext cx="155575" cy="66675"/>
            </a:xfrm>
            <a:custGeom>
              <a:avLst/>
              <a:gdLst/>
              <a:ahLst/>
              <a:cxnLst>
                <a:cxn ang="0">
                  <a:pos x="54" y="32"/>
                </a:cxn>
                <a:cxn ang="0">
                  <a:pos x="54" y="32"/>
                </a:cxn>
                <a:cxn ang="0">
                  <a:pos x="68" y="24"/>
                </a:cxn>
                <a:cxn ang="0">
                  <a:pos x="82" y="16"/>
                </a:cxn>
                <a:cxn ang="0">
                  <a:pos x="92" y="8"/>
                </a:cxn>
                <a:cxn ang="0">
                  <a:pos x="98" y="0"/>
                </a:cxn>
                <a:cxn ang="0">
                  <a:pos x="98" y="0"/>
                </a:cxn>
                <a:cxn ang="0">
                  <a:pos x="88" y="0"/>
                </a:cxn>
                <a:cxn ang="0">
                  <a:pos x="76" y="2"/>
                </a:cxn>
                <a:cxn ang="0">
                  <a:pos x="60" y="6"/>
                </a:cxn>
                <a:cxn ang="0">
                  <a:pos x="44" y="12"/>
                </a:cxn>
                <a:cxn ang="0">
                  <a:pos x="44" y="12"/>
                </a:cxn>
                <a:cxn ang="0">
                  <a:pos x="30" y="18"/>
                </a:cxn>
                <a:cxn ang="0">
                  <a:pos x="16" y="26"/>
                </a:cxn>
                <a:cxn ang="0">
                  <a:pos x="6" y="34"/>
                </a:cxn>
                <a:cxn ang="0">
                  <a:pos x="0" y="42"/>
                </a:cxn>
                <a:cxn ang="0">
                  <a:pos x="0" y="42"/>
                </a:cxn>
                <a:cxn ang="0">
                  <a:pos x="10" y="42"/>
                </a:cxn>
                <a:cxn ang="0">
                  <a:pos x="22" y="40"/>
                </a:cxn>
                <a:cxn ang="0">
                  <a:pos x="38" y="36"/>
                </a:cxn>
                <a:cxn ang="0">
                  <a:pos x="54" y="32"/>
                </a:cxn>
                <a:cxn ang="0">
                  <a:pos x="54" y="32"/>
                </a:cxn>
              </a:cxnLst>
              <a:rect l="0" t="0" r="r" b="b"/>
              <a:pathLst>
                <a:path w="98" h="42">
                  <a:moveTo>
                    <a:pt x="54" y="32"/>
                  </a:moveTo>
                  <a:lnTo>
                    <a:pt x="54" y="32"/>
                  </a:lnTo>
                  <a:lnTo>
                    <a:pt x="68" y="24"/>
                  </a:lnTo>
                  <a:lnTo>
                    <a:pt x="82" y="16"/>
                  </a:lnTo>
                  <a:lnTo>
                    <a:pt x="92" y="8"/>
                  </a:lnTo>
                  <a:lnTo>
                    <a:pt x="98" y="0"/>
                  </a:lnTo>
                  <a:lnTo>
                    <a:pt x="98" y="0"/>
                  </a:lnTo>
                  <a:lnTo>
                    <a:pt x="88" y="0"/>
                  </a:lnTo>
                  <a:lnTo>
                    <a:pt x="76" y="2"/>
                  </a:lnTo>
                  <a:lnTo>
                    <a:pt x="60" y="6"/>
                  </a:lnTo>
                  <a:lnTo>
                    <a:pt x="44" y="12"/>
                  </a:lnTo>
                  <a:lnTo>
                    <a:pt x="44" y="12"/>
                  </a:lnTo>
                  <a:lnTo>
                    <a:pt x="30" y="18"/>
                  </a:lnTo>
                  <a:lnTo>
                    <a:pt x="16" y="26"/>
                  </a:lnTo>
                  <a:lnTo>
                    <a:pt x="6" y="34"/>
                  </a:lnTo>
                  <a:lnTo>
                    <a:pt x="0" y="42"/>
                  </a:lnTo>
                  <a:lnTo>
                    <a:pt x="0" y="42"/>
                  </a:lnTo>
                  <a:lnTo>
                    <a:pt x="10" y="42"/>
                  </a:lnTo>
                  <a:lnTo>
                    <a:pt x="22" y="40"/>
                  </a:lnTo>
                  <a:lnTo>
                    <a:pt x="38" y="36"/>
                  </a:lnTo>
                  <a:lnTo>
                    <a:pt x="54" y="32"/>
                  </a:lnTo>
                  <a:lnTo>
                    <a:pt x="54" y="32"/>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58" name="Freeform 168"/>
            <p:cNvSpPr>
              <a:spLocks/>
            </p:cNvSpPr>
            <p:nvPr/>
          </p:nvSpPr>
          <p:spPr bwMode="auto">
            <a:xfrm>
              <a:off x="3759200" y="3092450"/>
              <a:ext cx="768350" cy="346075"/>
            </a:xfrm>
            <a:custGeom>
              <a:avLst/>
              <a:gdLst/>
              <a:ahLst/>
              <a:cxnLst>
                <a:cxn ang="0">
                  <a:pos x="22" y="20"/>
                </a:cxn>
                <a:cxn ang="0">
                  <a:pos x="40" y="32"/>
                </a:cxn>
                <a:cxn ang="0">
                  <a:pos x="88" y="54"/>
                </a:cxn>
                <a:cxn ang="0">
                  <a:pos x="88" y="54"/>
                </a:cxn>
                <a:cxn ang="0">
                  <a:pos x="120" y="70"/>
                </a:cxn>
                <a:cxn ang="0">
                  <a:pos x="176" y="110"/>
                </a:cxn>
                <a:cxn ang="0">
                  <a:pos x="188" y="118"/>
                </a:cxn>
                <a:cxn ang="0">
                  <a:pos x="224" y="132"/>
                </a:cxn>
                <a:cxn ang="0">
                  <a:pos x="272" y="140"/>
                </a:cxn>
                <a:cxn ang="0">
                  <a:pos x="294" y="144"/>
                </a:cxn>
                <a:cxn ang="0">
                  <a:pos x="334" y="158"/>
                </a:cxn>
                <a:cxn ang="0">
                  <a:pos x="374" y="184"/>
                </a:cxn>
                <a:cxn ang="0">
                  <a:pos x="388" y="192"/>
                </a:cxn>
                <a:cxn ang="0">
                  <a:pos x="426" y="208"/>
                </a:cxn>
                <a:cxn ang="0">
                  <a:pos x="456" y="216"/>
                </a:cxn>
                <a:cxn ang="0">
                  <a:pos x="468" y="210"/>
                </a:cxn>
                <a:cxn ang="0">
                  <a:pos x="476" y="170"/>
                </a:cxn>
                <a:cxn ang="0">
                  <a:pos x="468" y="164"/>
                </a:cxn>
                <a:cxn ang="0">
                  <a:pos x="424" y="142"/>
                </a:cxn>
                <a:cxn ang="0">
                  <a:pos x="396" y="134"/>
                </a:cxn>
                <a:cxn ang="0">
                  <a:pos x="370" y="130"/>
                </a:cxn>
                <a:cxn ang="0">
                  <a:pos x="328" y="116"/>
                </a:cxn>
                <a:cxn ang="0">
                  <a:pos x="292" y="92"/>
                </a:cxn>
                <a:cxn ang="0">
                  <a:pos x="272" y="78"/>
                </a:cxn>
                <a:cxn ang="0">
                  <a:pos x="228" y="54"/>
                </a:cxn>
                <a:cxn ang="0">
                  <a:pos x="202" y="46"/>
                </a:cxn>
                <a:cxn ang="0">
                  <a:pos x="170" y="42"/>
                </a:cxn>
                <a:cxn ang="0">
                  <a:pos x="118" y="30"/>
                </a:cxn>
                <a:cxn ang="0">
                  <a:pos x="100" y="22"/>
                </a:cxn>
                <a:cxn ang="0">
                  <a:pos x="50" y="4"/>
                </a:cxn>
                <a:cxn ang="0">
                  <a:pos x="28" y="2"/>
                </a:cxn>
                <a:cxn ang="0">
                  <a:pos x="22" y="20"/>
                </a:cxn>
              </a:cxnLst>
              <a:rect l="0" t="0" r="r" b="b"/>
              <a:pathLst>
                <a:path w="484" h="218">
                  <a:moveTo>
                    <a:pt x="22" y="20"/>
                  </a:moveTo>
                  <a:lnTo>
                    <a:pt x="22" y="20"/>
                  </a:lnTo>
                  <a:lnTo>
                    <a:pt x="26" y="24"/>
                  </a:lnTo>
                  <a:lnTo>
                    <a:pt x="40" y="32"/>
                  </a:lnTo>
                  <a:lnTo>
                    <a:pt x="60" y="44"/>
                  </a:lnTo>
                  <a:lnTo>
                    <a:pt x="88" y="54"/>
                  </a:lnTo>
                  <a:lnTo>
                    <a:pt x="88" y="54"/>
                  </a:lnTo>
                  <a:lnTo>
                    <a:pt x="88" y="54"/>
                  </a:lnTo>
                  <a:lnTo>
                    <a:pt x="104" y="62"/>
                  </a:lnTo>
                  <a:lnTo>
                    <a:pt x="120" y="70"/>
                  </a:lnTo>
                  <a:lnTo>
                    <a:pt x="148" y="90"/>
                  </a:lnTo>
                  <a:lnTo>
                    <a:pt x="176" y="110"/>
                  </a:lnTo>
                  <a:lnTo>
                    <a:pt x="176" y="110"/>
                  </a:lnTo>
                  <a:lnTo>
                    <a:pt x="188" y="118"/>
                  </a:lnTo>
                  <a:lnTo>
                    <a:pt x="200" y="124"/>
                  </a:lnTo>
                  <a:lnTo>
                    <a:pt x="224" y="132"/>
                  </a:lnTo>
                  <a:lnTo>
                    <a:pt x="248" y="138"/>
                  </a:lnTo>
                  <a:lnTo>
                    <a:pt x="272" y="140"/>
                  </a:lnTo>
                  <a:lnTo>
                    <a:pt x="294" y="144"/>
                  </a:lnTo>
                  <a:lnTo>
                    <a:pt x="294" y="144"/>
                  </a:lnTo>
                  <a:lnTo>
                    <a:pt x="314" y="150"/>
                  </a:lnTo>
                  <a:lnTo>
                    <a:pt x="334" y="158"/>
                  </a:lnTo>
                  <a:lnTo>
                    <a:pt x="354" y="170"/>
                  </a:lnTo>
                  <a:lnTo>
                    <a:pt x="374" y="184"/>
                  </a:lnTo>
                  <a:lnTo>
                    <a:pt x="374" y="184"/>
                  </a:lnTo>
                  <a:lnTo>
                    <a:pt x="388" y="192"/>
                  </a:lnTo>
                  <a:lnTo>
                    <a:pt x="400" y="198"/>
                  </a:lnTo>
                  <a:lnTo>
                    <a:pt x="426" y="208"/>
                  </a:lnTo>
                  <a:lnTo>
                    <a:pt x="446" y="214"/>
                  </a:lnTo>
                  <a:lnTo>
                    <a:pt x="456" y="216"/>
                  </a:lnTo>
                  <a:lnTo>
                    <a:pt x="466" y="218"/>
                  </a:lnTo>
                  <a:lnTo>
                    <a:pt x="468" y="210"/>
                  </a:lnTo>
                  <a:lnTo>
                    <a:pt x="484" y="174"/>
                  </a:lnTo>
                  <a:lnTo>
                    <a:pt x="476" y="170"/>
                  </a:lnTo>
                  <a:lnTo>
                    <a:pt x="476" y="170"/>
                  </a:lnTo>
                  <a:lnTo>
                    <a:pt x="468" y="164"/>
                  </a:lnTo>
                  <a:lnTo>
                    <a:pt x="450" y="154"/>
                  </a:lnTo>
                  <a:lnTo>
                    <a:pt x="424" y="142"/>
                  </a:lnTo>
                  <a:lnTo>
                    <a:pt x="410" y="138"/>
                  </a:lnTo>
                  <a:lnTo>
                    <a:pt x="396" y="134"/>
                  </a:lnTo>
                  <a:lnTo>
                    <a:pt x="396" y="134"/>
                  </a:lnTo>
                  <a:lnTo>
                    <a:pt x="370" y="130"/>
                  </a:lnTo>
                  <a:lnTo>
                    <a:pt x="348" y="124"/>
                  </a:lnTo>
                  <a:lnTo>
                    <a:pt x="328" y="116"/>
                  </a:lnTo>
                  <a:lnTo>
                    <a:pt x="310" y="106"/>
                  </a:lnTo>
                  <a:lnTo>
                    <a:pt x="292" y="92"/>
                  </a:lnTo>
                  <a:lnTo>
                    <a:pt x="292" y="92"/>
                  </a:lnTo>
                  <a:lnTo>
                    <a:pt x="272" y="78"/>
                  </a:lnTo>
                  <a:lnTo>
                    <a:pt x="252" y="64"/>
                  </a:lnTo>
                  <a:lnTo>
                    <a:pt x="228" y="54"/>
                  </a:lnTo>
                  <a:lnTo>
                    <a:pt x="216" y="50"/>
                  </a:lnTo>
                  <a:lnTo>
                    <a:pt x="202" y="46"/>
                  </a:lnTo>
                  <a:lnTo>
                    <a:pt x="170" y="42"/>
                  </a:lnTo>
                  <a:lnTo>
                    <a:pt x="170" y="42"/>
                  </a:lnTo>
                  <a:lnTo>
                    <a:pt x="134" y="36"/>
                  </a:lnTo>
                  <a:lnTo>
                    <a:pt x="118" y="30"/>
                  </a:lnTo>
                  <a:lnTo>
                    <a:pt x="100" y="22"/>
                  </a:lnTo>
                  <a:lnTo>
                    <a:pt x="100" y="22"/>
                  </a:lnTo>
                  <a:lnTo>
                    <a:pt x="74" y="12"/>
                  </a:lnTo>
                  <a:lnTo>
                    <a:pt x="50" y="4"/>
                  </a:lnTo>
                  <a:lnTo>
                    <a:pt x="36" y="2"/>
                  </a:lnTo>
                  <a:lnTo>
                    <a:pt x="28" y="2"/>
                  </a:lnTo>
                  <a:lnTo>
                    <a:pt x="0" y="0"/>
                  </a:lnTo>
                  <a:lnTo>
                    <a:pt x="22" y="20"/>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59" name="Freeform 169"/>
            <p:cNvSpPr>
              <a:spLocks/>
            </p:cNvSpPr>
            <p:nvPr/>
          </p:nvSpPr>
          <p:spPr bwMode="auto">
            <a:xfrm>
              <a:off x="3803650" y="3111500"/>
              <a:ext cx="701675" cy="307975"/>
            </a:xfrm>
            <a:custGeom>
              <a:avLst/>
              <a:gdLst/>
              <a:ahLst/>
              <a:cxnLst>
                <a:cxn ang="0">
                  <a:pos x="442" y="166"/>
                </a:cxn>
                <a:cxn ang="0">
                  <a:pos x="442" y="166"/>
                </a:cxn>
                <a:cxn ang="0">
                  <a:pos x="434" y="162"/>
                </a:cxn>
                <a:cxn ang="0">
                  <a:pos x="418" y="152"/>
                </a:cxn>
                <a:cxn ang="0">
                  <a:pos x="394" y="140"/>
                </a:cxn>
                <a:cxn ang="0">
                  <a:pos x="380" y="136"/>
                </a:cxn>
                <a:cxn ang="0">
                  <a:pos x="366" y="132"/>
                </a:cxn>
                <a:cxn ang="0">
                  <a:pos x="366" y="132"/>
                </a:cxn>
                <a:cxn ang="0">
                  <a:pos x="340" y="128"/>
                </a:cxn>
                <a:cxn ang="0">
                  <a:pos x="318" y="122"/>
                </a:cxn>
                <a:cxn ang="0">
                  <a:pos x="296" y="114"/>
                </a:cxn>
                <a:cxn ang="0">
                  <a:pos x="276" y="102"/>
                </a:cxn>
                <a:cxn ang="0">
                  <a:pos x="276" y="102"/>
                </a:cxn>
                <a:cxn ang="0">
                  <a:pos x="256" y="86"/>
                </a:cxn>
                <a:cxn ang="0">
                  <a:pos x="232" y="70"/>
                </a:cxn>
                <a:cxn ang="0">
                  <a:pos x="218" y="62"/>
                </a:cxn>
                <a:cxn ang="0">
                  <a:pos x="204" y="54"/>
                </a:cxn>
                <a:cxn ang="0">
                  <a:pos x="188" y="48"/>
                </a:cxn>
                <a:cxn ang="0">
                  <a:pos x="172" y="44"/>
                </a:cxn>
                <a:cxn ang="0">
                  <a:pos x="172" y="44"/>
                </a:cxn>
                <a:cxn ang="0">
                  <a:pos x="116" y="36"/>
                </a:cxn>
                <a:cxn ang="0">
                  <a:pos x="92" y="30"/>
                </a:cxn>
                <a:cxn ang="0">
                  <a:pos x="68" y="20"/>
                </a:cxn>
                <a:cxn ang="0">
                  <a:pos x="68" y="20"/>
                </a:cxn>
                <a:cxn ang="0">
                  <a:pos x="42" y="8"/>
                </a:cxn>
                <a:cxn ang="0">
                  <a:pos x="20" y="2"/>
                </a:cxn>
                <a:cxn ang="0">
                  <a:pos x="0" y="0"/>
                </a:cxn>
                <a:cxn ang="0">
                  <a:pos x="0" y="0"/>
                </a:cxn>
                <a:cxn ang="0">
                  <a:pos x="0" y="0"/>
                </a:cxn>
                <a:cxn ang="0">
                  <a:pos x="18" y="12"/>
                </a:cxn>
                <a:cxn ang="0">
                  <a:pos x="36" y="22"/>
                </a:cxn>
                <a:cxn ang="0">
                  <a:pos x="62" y="32"/>
                </a:cxn>
                <a:cxn ang="0">
                  <a:pos x="62" y="32"/>
                </a:cxn>
                <a:cxn ang="0">
                  <a:pos x="88" y="44"/>
                </a:cxn>
                <a:cxn ang="0">
                  <a:pos x="108" y="56"/>
                </a:cxn>
                <a:cxn ang="0">
                  <a:pos x="154" y="90"/>
                </a:cxn>
                <a:cxn ang="0">
                  <a:pos x="154" y="90"/>
                </a:cxn>
                <a:cxn ang="0">
                  <a:pos x="168" y="98"/>
                </a:cxn>
                <a:cxn ang="0">
                  <a:pos x="182" y="106"/>
                </a:cxn>
                <a:cxn ang="0">
                  <a:pos x="198" y="110"/>
                </a:cxn>
                <a:cxn ang="0">
                  <a:pos x="214" y="114"/>
                </a:cxn>
                <a:cxn ang="0">
                  <a:pos x="242" y="118"/>
                </a:cxn>
                <a:cxn ang="0">
                  <a:pos x="268" y="122"/>
                </a:cxn>
                <a:cxn ang="0">
                  <a:pos x="268" y="122"/>
                </a:cxn>
                <a:cxn ang="0">
                  <a:pos x="290" y="128"/>
                </a:cxn>
                <a:cxn ang="0">
                  <a:pos x="312" y="138"/>
                </a:cxn>
                <a:cxn ang="0">
                  <a:pos x="332" y="150"/>
                </a:cxn>
                <a:cxn ang="0">
                  <a:pos x="354" y="164"/>
                </a:cxn>
                <a:cxn ang="0">
                  <a:pos x="354" y="164"/>
                </a:cxn>
                <a:cxn ang="0">
                  <a:pos x="366" y="172"/>
                </a:cxn>
                <a:cxn ang="0">
                  <a:pos x="378" y="178"/>
                </a:cxn>
                <a:cxn ang="0">
                  <a:pos x="402" y="188"/>
                </a:cxn>
                <a:cxn ang="0">
                  <a:pos x="422" y="192"/>
                </a:cxn>
                <a:cxn ang="0">
                  <a:pos x="430" y="194"/>
                </a:cxn>
                <a:cxn ang="0">
                  <a:pos x="442" y="166"/>
                </a:cxn>
              </a:cxnLst>
              <a:rect l="0" t="0" r="r" b="b"/>
              <a:pathLst>
                <a:path w="442" h="194">
                  <a:moveTo>
                    <a:pt x="442" y="166"/>
                  </a:moveTo>
                  <a:lnTo>
                    <a:pt x="442" y="166"/>
                  </a:lnTo>
                  <a:lnTo>
                    <a:pt x="434" y="162"/>
                  </a:lnTo>
                  <a:lnTo>
                    <a:pt x="418" y="152"/>
                  </a:lnTo>
                  <a:lnTo>
                    <a:pt x="394" y="140"/>
                  </a:lnTo>
                  <a:lnTo>
                    <a:pt x="380" y="136"/>
                  </a:lnTo>
                  <a:lnTo>
                    <a:pt x="366" y="132"/>
                  </a:lnTo>
                  <a:lnTo>
                    <a:pt x="366" y="132"/>
                  </a:lnTo>
                  <a:lnTo>
                    <a:pt x="340" y="128"/>
                  </a:lnTo>
                  <a:lnTo>
                    <a:pt x="318" y="122"/>
                  </a:lnTo>
                  <a:lnTo>
                    <a:pt x="296" y="114"/>
                  </a:lnTo>
                  <a:lnTo>
                    <a:pt x="276" y="102"/>
                  </a:lnTo>
                  <a:lnTo>
                    <a:pt x="276" y="102"/>
                  </a:lnTo>
                  <a:lnTo>
                    <a:pt x="256" y="86"/>
                  </a:lnTo>
                  <a:lnTo>
                    <a:pt x="232" y="70"/>
                  </a:lnTo>
                  <a:lnTo>
                    <a:pt x="218" y="62"/>
                  </a:lnTo>
                  <a:lnTo>
                    <a:pt x="204" y="54"/>
                  </a:lnTo>
                  <a:lnTo>
                    <a:pt x="188" y="48"/>
                  </a:lnTo>
                  <a:lnTo>
                    <a:pt x="172" y="44"/>
                  </a:lnTo>
                  <a:lnTo>
                    <a:pt x="172" y="44"/>
                  </a:lnTo>
                  <a:lnTo>
                    <a:pt x="116" y="36"/>
                  </a:lnTo>
                  <a:lnTo>
                    <a:pt x="92" y="30"/>
                  </a:lnTo>
                  <a:lnTo>
                    <a:pt x="68" y="20"/>
                  </a:lnTo>
                  <a:lnTo>
                    <a:pt x="68" y="20"/>
                  </a:lnTo>
                  <a:lnTo>
                    <a:pt x="42" y="8"/>
                  </a:lnTo>
                  <a:lnTo>
                    <a:pt x="20" y="2"/>
                  </a:lnTo>
                  <a:lnTo>
                    <a:pt x="0" y="0"/>
                  </a:lnTo>
                  <a:lnTo>
                    <a:pt x="0" y="0"/>
                  </a:lnTo>
                  <a:lnTo>
                    <a:pt x="0" y="0"/>
                  </a:lnTo>
                  <a:lnTo>
                    <a:pt x="18" y="12"/>
                  </a:lnTo>
                  <a:lnTo>
                    <a:pt x="36" y="22"/>
                  </a:lnTo>
                  <a:lnTo>
                    <a:pt x="62" y="32"/>
                  </a:lnTo>
                  <a:lnTo>
                    <a:pt x="62" y="32"/>
                  </a:lnTo>
                  <a:lnTo>
                    <a:pt x="88" y="44"/>
                  </a:lnTo>
                  <a:lnTo>
                    <a:pt x="108" y="56"/>
                  </a:lnTo>
                  <a:lnTo>
                    <a:pt x="154" y="90"/>
                  </a:lnTo>
                  <a:lnTo>
                    <a:pt x="154" y="90"/>
                  </a:lnTo>
                  <a:lnTo>
                    <a:pt x="168" y="98"/>
                  </a:lnTo>
                  <a:lnTo>
                    <a:pt x="182" y="106"/>
                  </a:lnTo>
                  <a:lnTo>
                    <a:pt x="198" y="110"/>
                  </a:lnTo>
                  <a:lnTo>
                    <a:pt x="214" y="114"/>
                  </a:lnTo>
                  <a:lnTo>
                    <a:pt x="242" y="118"/>
                  </a:lnTo>
                  <a:lnTo>
                    <a:pt x="268" y="122"/>
                  </a:lnTo>
                  <a:lnTo>
                    <a:pt x="268" y="122"/>
                  </a:lnTo>
                  <a:lnTo>
                    <a:pt x="290" y="128"/>
                  </a:lnTo>
                  <a:lnTo>
                    <a:pt x="312" y="138"/>
                  </a:lnTo>
                  <a:lnTo>
                    <a:pt x="332" y="150"/>
                  </a:lnTo>
                  <a:lnTo>
                    <a:pt x="354" y="164"/>
                  </a:lnTo>
                  <a:lnTo>
                    <a:pt x="354" y="164"/>
                  </a:lnTo>
                  <a:lnTo>
                    <a:pt x="366" y="172"/>
                  </a:lnTo>
                  <a:lnTo>
                    <a:pt x="378" y="178"/>
                  </a:lnTo>
                  <a:lnTo>
                    <a:pt x="402" y="188"/>
                  </a:lnTo>
                  <a:lnTo>
                    <a:pt x="422" y="192"/>
                  </a:lnTo>
                  <a:lnTo>
                    <a:pt x="430" y="194"/>
                  </a:lnTo>
                  <a:lnTo>
                    <a:pt x="442" y="166"/>
                  </a:lnTo>
                  <a:close/>
                </a:path>
              </a:pathLst>
            </a:custGeom>
            <a:solidFill>
              <a:srgbClr val="FF7F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sp>
          <p:nvSpPr>
            <p:cNvPr id="60" name="Freeform 170"/>
            <p:cNvSpPr>
              <a:spLocks/>
            </p:cNvSpPr>
            <p:nvPr/>
          </p:nvSpPr>
          <p:spPr bwMode="auto">
            <a:xfrm>
              <a:off x="4029075" y="3203575"/>
              <a:ext cx="155575" cy="66675"/>
            </a:xfrm>
            <a:custGeom>
              <a:avLst/>
              <a:gdLst/>
              <a:ahLst/>
              <a:cxnLst>
                <a:cxn ang="0">
                  <a:pos x="44" y="30"/>
                </a:cxn>
                <a:cxn ang="0">
                  <a:pos x="44" y="30"/>
                </a:cxn>
                <a:cxn ang="0">
                  <a:pos x="60" y="36"/>
                </a:cxn>
                <a:cxn ang="0">
                  <a:pos x="76" y="40"/>
                </a:cxn>
                <a:cxn ang="0">
                  <a:pos x="88" y="42"/>
                </a:cxn>
                <a:cxn ang="0">
                  <a:pos x="98" y="42"/>
                </a:cxn>
                <a:cxn ang="0">
                  <a:pos x="98" y="42"/>
                </a:cxn>
                <a:cxn ang="0">
                  <a:pos x="92" y="34"/>
                </a:cxn>
                <a:cxn ang="0">
                  <a:pos x="82" y="26"/>
                </a:cxn>
                <a:cxn ang="0">
                  <a:pos x="68" y="18"/>
                </a:cxn>
                <a:cxn ang="0">
                  <a:pos x="54" y="10"/>
                </a:cxn>
                <a:cxn ang="0">
                  <a:pos x="54" y="10"/>
                </a:cxn>
                <a:cxn ang="0">
                  <a:pos x="38" y="6"/>
                </a:cxn>
                <a:cxn ang="0">
                  <a:pos x="22" y="2"/>
                </a:cxn>
                <a:cxn ang="0">
                  <a:pos x="10" y="0"/>
                </a:cxn>
                <a:cxn ang="0">
                  <a:pos x="0" y="0"/>
                </a:cxn>
                <a:cxn ang="0">
                  <a:pos x="0" y="0"/>
                </a:cxn>
                <a:cxn ang="0">
                  <a:pos x="6" y="8"/>
                </a:cxn>
                <a:cxn ang="0">
                  <a:pos x="16" y="16"/>
                </a:cxn>
                <a:cxn ang="0">
                  <a:pos x="30" y="24"/>
                </a:cxn>
                <a:cxn ang="0">
                  <a:pos x="44" y="30"/>
                </a:cxn>
                <a:cxn ang="0">
                  <a:pos x="44" y="30"/>
                </a:cxn>
              </a:cxnLst>
              <a:rect l="0" t="0" r="r" b="b"/>
              <a:pathLst>
                <a:path w="98" h="42">
                  <a:moveTo>
                    <a:pt x="44" y="30"/>
                  </a:moveTo>
                  <a:lnTo>
                    <a:pt x="44" y="30"/>
                  </a:lnTo>
                  <a:lnTo>
                    <a:pt x="60" y="36"/>
                  </a:lnTo>
                  <a:lnTo>
                    <a:pt x="76" y="40"/>
                  </a:lnTo>
                  <a:lnTo>
                    <a:pt x="88" y="42"/>
                  </a:lnTo>
                  <a:lnTo>
                    <a:pt x="98" y="42"/>
                  </a:lnTo>
                  <a:lnTo>
                    <a:pt x="98" y="42"/>
                  </a:lnTo>
                  <a:lnTo>
                    <a:pt x="92" y="34"/>
                  </a:lnTo>
                  <a:lnTo>
                    <a:pt x="82" y="26"/>
                  </a:lnTo>
                  <a:lnTo>
                    <a:pt x="68" y="18"/>
                  </a:lnTo>
                  <a:lnTo>
                    <a:pt x="54" y="10"/>
                  </a:lnTo>
                  <a:lnTo>
                    <a:pt x="54" y="10"/>
                  </a:lnTo>
                  <a:lnTo>
                    <a:pt x="38" y="6"/>
                  </a:lnTo>
                  <a:lnTo>
                    <a:pt x="22" y="2"/>
                  </a:lnTo>
                  <a:lnTo>
                    <a:pt x="10" y="0"/>
                  </a:lnTo>
                  <a:lnTo>
                    <a:pt x="0" y="0"/>
                  </a:lnTo>
                  <a:lnTo>
                    <a:pt x="0" y="0"/>
                  </a:lnTo>
                  <a:lnTo>
                    <a:pt x="6" y="8"/>
                  </a:lnTo>
                  <a:lnTo>
                    <a:pt x="16" y="16"/>
                  </a:lnTo>
                  <a:lnTo>
                    <a:pt x="30" y="24"/>
                  </a:lnTo>
                  <a:lnTo>
                    <a:pt x="44" y="30"/>
                  </a:lnTo>
                  <a:lnTo>
                    <a:pt x="44" y="30"/>
                  </a:lnTo>
                  <a:close/>
                </a:path>
              </a:pathLst>
            </a:custGeom>
            <a:solidFill>
              <a:srgbClr val="FFC800"/>
            </a:solidFill>
            <a:ln w="9525">
              <a:noFill/>
              <a:round/>
              <a:headEnd/>
              <a:tailEnd/>
            </a:ln>
            <a:effectLst/>
            <a:sp3d prstMaterial="clear">
              <a:bevelT h="63500"/>
            </a:sp3d>
          </p:spPr>
          <p:txBody>
            <a:bodyPr/>
            <a:lstStyle/>
            <a:p>
              <a:pPr>
                <a:defRPr/>
              </a:pPr>
              <a:endParaRPr lang="en-US" dirty="0">
                <a:solidFill>
                  <a:prstClr val="black"/>
                </a:solidFill>
                <a:latin typeface="Arial" charset="0"/>
                <a:cs typeface="Arial" charset="0"/>
              </a:endParaRPr>
            </a:p>
          </p:txBody>
        </p:sp>
      </p:grpSp>
      <p:sp>
        <p:nvSpPr>
          <p:cNvPr id="61" name="Espace réservé du contenu 2"/>
          <p:cNvSpPr txBox="1">
            <a:spLocks/>
          </p:cNvSpPr>
          <p:nvPr/>
        </p:nvSpPr>
        <p:spPr>
          <a:xfrm>
            <a:off x="501268" y="773935"/>
            <a:ext cx="8229600" cy="4525963"/>
          </a:xfrm>
          <a:prstGeom prst="rect">
            <a:avLst/>
          </a:prstGeom>
        </p:spPr>
        <p:txBody>
          <a:bodyPr>
            <a:scene3d>
              <a:camera prst="orthographicFront"/>
              <a:lightRig rig="soft" dir="tl">
                <a:rot lat="0" lon="0" rev="0"/>
              </a:lightRig>
            </a:scene3d>
            <a:sp3d extrusionH="57150" contourW="25400" prstMaterial="matte">
              <a:bevelT w="25400" h="55880" prst="coolSlant"/>
              <a:contourClr>
                <a:schemeClr val="accent2">
                  <a:tint val="20000"/>
                </a:schemeClr>
              </a:contourClr>
            </a:sp3d>
          </a:bodyPr>
          <a:lstStyle>
            <a:lvl1pPr marL="342900" indent="-342900" algn="l" defTabSz="914400" rtl="0" eaLnBrk="1" latinLnBrk="0" hangingPunct="1">
              <a:spcBef>
                <a:spcPct val="20000"/>
              </a:spcBef>
              <a:buFont typeface="Arial" pitchFamily="34" charset="0"/>
              <a:buChar char="•"/>
              <a:defRPr kumimoji="0" lang="fr-F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fr-F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fr-F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9pPr>
          </a:lstStyle>
          <a:p>
            <a:pPr marL="0" indent="0">
              <a:buFont typeface="Arial" pitchFamily="34" charset="0"/>
              <a:buNone/>
            </a:pPr>
            <a:endParaRPr lang="fr-FR"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marL="0" indent="0" algn="ctr">
              <a:buFont typeface="Arial" pitchFamily="34" charset="0"/>
              <a:buNone/>
            </a:pPr>
            <a:r>
              <a:rPr lang="fr-FR" sz="8000"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Rosewood Std Regular" panose="04090804040204020202" pitchFamily="82" charset="0"/>
              </a:rPr>
              <a:t>MERCI POUR VOTRE ATTENTION </a:t>
            </a:r>
            <a:r>
              <a:rPr lang="fr-FR" sz="8000"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Rosewood Std Regular" panose="04090804040204020202" pitchFamily="82" charset="0"/>
                <a:sym typeface="Symbol"/>
              </a:rPr>
              <a:t></a:t>
            </a:r>
            <a:endParaRPr lang="fr-FR" sz="8000"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Rosewood Std Regular" panose="04090804040204020202" pitchFamily="82" charset="0"/>
            </a:endParaRPr>
          </a:p>
        </p:txBody>
      </p:sp>
    </p:spTree>
    <p:extLst>
      <p:ext uri="{BB962C8B-B14F-4D97-AF65-F5344CB8AC3E}">
        <p14:creationId xmlns:p14="http://schemas.microsoft.com/office/powerpoint/2010/main" xmlns="" val="3884983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childTnLst>
                                    <p:animRot by="43200000">
                                      <p:cBhvr>
                                        <p:cTn id="6" dur="20000" fill="hold"/>
                                        <p:tgtEl>
                                          <p:spTgt spid="7"/>
                                        </p:tgtEl>
                                        <p:attrNameLst>
                                          <p:attrName>r</p:attrName>
                                        </p:attrNameLst>
                                      </p:cBhvr>
                                    </p:animRot>
                                  </p:childTnLst>
                                </p:cTn>
                              </p:par>
                              <p:par>
                                <p:cTn id="7" presetID="56" presetClass="entr" presetSubtype="0" fill="hold" nodeType="withEffect">
                                  <p:stCondLst>
                                    <p:cond delay="0"/>
                                  </p:stCondLst>
                                  <p:iterate type="lt">
                                    <p:tmPct val="10000"/>
                                  </p:iterate>
                                  <p:childTnLst>
                                    <p:set>
                                      <p:cBhvr>
                                        <p:cTn id="8" dur="1" fill="hold">
                                          <p:stCondLst>
                                            <p:cond delay="0"/>
                                          </p:stCondLst>
                                        </p:cTn>
                                        <p:tgtEl>
                                          <p:spTgt spid="61">
                                            <p:txEl>
                                              <p:pRg st="1" end="1"/>
                                            </p:txEl>
                                          </p:spTgt>
                                        </p:tgtEl>
                                        <p:attrNameLst>
                                          <p:attrName>style.visibility</p:attrName>
                                        </p:attrNameLst>
                                      </p:cBhvr>
                                      <p:to>
                                        <p:strVal val="visible"/>
                                      </p:to>
                                    </p:set>
                                    <p:anim by="(-#ppt_w*2)" calcmode="lin" valueType="num">
                                      <p:cBhvr rctx="PPT">
                                        <p:cTn id="9" dur="750" autoRev="1" fill="hold">
                                          <p:stCondLst>
                                            <p:cond delay="0"/>
                                          </p:stCondLst>
                                        </p:cTn>
                                        <p:tgtEl>
                                          <p:spTgt spid="61">
                                            <p:txEl>
                                              <p:pRg st="1" end="1"/>
                                            </p:txEl>
                                          </p:spTgt>
                                        </p:tgtEl>
                                        <p:attrNameLst>
                                          <p:attrName>ppt_w</p:attrName>
                                        </p:attrNameLst>
                                      </p:cBhvr>
                                    </p:anim>
                                    <p:anim by="(#ppt_w*0.50)" calcmode="lin" valueType="num">
                                      <p:cBhvr>
                                        <p:cTn id="10" dur="750" decel="50000" autoRev="1" fill="hold">
                                          <p:stCondLst>
                                            <p:cond delay="0"/>
                                          </p:stCondLst>
                                        </p:cTn>
                                        <p:tgtEl>
                                          <p:spTgt spid="61">
                                            <p:txEl>
                                              <p:pRg st="1" end="1"/>
                                            </p:txEl>
                                          </p:spTgt>
                                        </p:tgtEl>
                                        <p:attrNameLst>
                                          <p:attrName>ppt_x</p:attrName>
                                        </p:attrNameLst>
                                      </p:cBhvr>
                                    </p:anim>
                                    <p:anim from="(-#ppt_h/2)" to="(#ppt_y)" calcmode="lin" valueType="num">
                                      <p:cBhvr>
                                        <p:cTn id="11" dur="1500" fill="hold">
                                          <p:stCondLst>
                                            <p:cond delay="0"/>
                                          </p:stCondLst>
                                        </p:cTn>
                                        <p:tgtEl>
                                          <p:spTgt spid="61">
                                            <p:txEl>
                                              <p:pRg st="1" end="1"/>
                                            </p:txEl>
                                          </p:spTgt>
                                        </p:tgtEl>
                                        <p:attrNameLst>
                                          <p:attrName>ppt_y</p:attrName>
                                        </p:attrNameLst>
                                      </p:cBhvr>
                                    </p:anim>
                                    <p:animRot by="21600000">
                                      <p:cBhvr>
                                        <p:cTn id="12" dur="1500" fill="hold">
                                          <p:stCondLst>
                                            <p:cond delay="0"/>
                                          </p:stCondLst>
                                        </p:cTn>
                                        <p:tgtEl>
                                          <p:spTgt spid="61">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re 4"/>
          <p:cNvSpPr>
            <a:spLocks noGrp="1"/>
          </p:cNvSpPr>
          <p:nvPr>
            <p:ph type="title"/>
          </p:nvPr>
        </p:nvSpPr>
        <p:spPr/>
        <p:txBody>
          <a:bodyPr>
            <a:noAutofit/>
          </a:bodyPr>
          <a:lstStyle/>
          <a:p>
            <a:r>
              <a:rPr lang="ar-DZ" sz="9600" dirty="0" smtClean="0">
                <a:solidFill>
                  <a:schemeClr val="tx1"/>
                </a:solidFill>
                <a:latin typeface="Arabic Typesetting" pitchFamily="66" charset="-78"/>
                <a:cs typeface="Arabic Typesetting" pitchFamily="66" charset="-78"/>
              </a:rPr>
              <a:t>تم بحمد الله</a:t>
            </a:r>
            <a:endParaRPr lang="fr-FR" sz="9600" dirty="0">
              <a:solidFill>
                <a:schemeClr val="tx1"/>
              </a:solidFill>
              <a:latin typeface="Arabic Typesetting" pitchFamily="66" charset="-78"/>
              <a:cs typeface="Arabic Typesetting" pitchFamily="66" charset="-78"/>
            </a:endParaRPr>
          </a:p>
        </p:txBody>
      </p:sp>
    </p:spTree>
    <p:extLst>
      <p:ext uri="{BB962C8B-B14F-4D97-AF65-F5344CB8AC3E}">
        <p14:creationId xmlns:p14="http://schemas.microsoft.com/office/powerpoint/2010/main" xmlns="" val="39037649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iterate type="wd">
                                    <p:tmAbs val="500"/>
                                  </p:iterate>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Rounded Rectangle 1"/>
          <p:cNvSpPr/>
          <p:nvPr/>
        </p:nvSpPr>
        <p:spPr>
          <a:xfrm>
            <a:off x="147495" y="1236687"/>
            <a:ext cx="8848497" cy="5063319"/>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b="1" dirty="0">
              <a:latin typeface="Times New Roman" pitchFamily="18" charset="0"/>
              <a:cs typeface="Times New Roman" pitchFamily="18" charset="0"/>
            </a:endParaRPr>
          </a:p>
        </p:txBody>
      </p:sp>
      <p:sp>
        <p:nvSpPr>
          <p:cNvPr id="41987" name="Rectangle 3"/>
          <p:cNvSpPr>
            <a:spLocks noChangeArrowheads="1"/>
          </p:cNvSpPr>
          <p:nvPr/>
        </p:nvSpPr>
        <p:spPr bwMode="auto">
          <a:xfrm>
            <a:off x="273565" y="1580362"/>
            <a:ext cx="8375900" cy="45550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342900" algn="justLow" fontAlgn="base">
              <a:lnSpc>
                <a:spcPct val="150000"/>
              </a:lnSpc>
              <a:spcBef>
                <a:spcPct val="0"/>
              </a:spcBef>
              <a:spcAft>
                <a:spcPct val="0"/>
              </a:spcAft>
            </a:pPr>
            <a:r>
              <a:rPr lang="fr-FR" sz="2000" b="1" dirty="0" smtClean="0">
                <a:latin typeface="Times New Roman" pitchFamily="18" charset="0"/>
                <a:cs typeface="Times New Roman" pitchFamily="18" charset="0"/>
              </a:rPr>
              <a:t>Les granulats, tels que le sable les gravillons, pierre concassée etc.…, sont des matériaux inertes qui constituent le squelette du béton. Dans la composition des bétons, il faut autant que possible pour des raisons économiques et techniques utiliser les matériaux locaux. En général, les sables et gravillons naturels alluvionnaires obtenus par criblage parfois avec concassage, sont satisfaisants, de même les roches éruptives ou sédimentaires concassés. Les recours a des granulats artificiels légers, qui sont des produits, tels que l argile expansée, schistes expansés ou laitiers concasses, permet de formuler des bétons de densité réduite.</a:t>
            </a:r>
          </a:p>
          <a:p>
            <a:pPr marL="0" marR="0" lvl="0" indent="342900" algn="justLow" defTabSz="914400" rtl="0" eaLnBrk="1" fontAlgn="base" latinLnBrk="0" hangingPunct="1">
              <a:spcBef>
                <a:spcPct val="0"/>
              </a:spcBef>
              <a:spcAft>
                <a:spcPct val="0"/>
              </a:spcAft>
              <a:buClrTx/>
              <a:buSzTx/>
              <a:buFontTx/>
              <a:buNone/>
              <a:tabLst/>
            </a:pPr>
            <a:endParaRPr kumimoji="0" lang="fr-FR" sz="2000" b="1" i="1"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2" name="Arrondir un rectangle avec un coin diagonal 1"/>
          <p:cNvSpPr/>
          <p:nvPr/>
        </p:nvSpPr>
        <p:spPr>
          <a:xfrm>
            <a:off x="2072741" y="141380"/>
            <a:ext cx="4658566" cy="735747"/>
          </a:xfrm>
          <a:prstGeom prst="round2DiagRect">
            <a:avLst>
              <a:gd name="adj1" fmla="val 50000"/>
              <a:gd name="adj2" fmla="val 0"/>
            </a:avLst>
          </a:prstGeom>
          <a:solidFill>
            <a:schemeClr val="accent2">
              <a:alpha val="30980"/>
            </a:schemeClr>
          </a:solidFill>
          <a:ln>
            <a:noFill/>
          </a:ln>
          <a:effectLst>
            <a:glow rad="139700">
              <a:schemeClr val="accent2">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a:spAutoFit/>
          </a:bodyPr>
          <a:lstStyle/>
          <a:p>
            <a:pPr marL="177800" algn="ctr"/>
            <a:r>
              <a:rPr lang="fr-FR" sz="2800" b="1" i="1" cap="all" dirty="0" smtClean="0">
                <a:ln w="9000" cmpd="sng">
                  <a:solidFill>
                    <a:schemeClr val="accent4">
                      <a:shade val="50000"/>
                      <a:satMod val="120000"/>
                    </a:schemeClr>
                  </a:solidFill>
                  <a:prstDash val="solid"/>
                </a:ln>
                <a:solidFill>
                  <a:sysClr val="windowText" lastClr="000000"/>
                </a:solidFill>
                <a:effectLst>
                  <a:reflection blurRad="12700" stA="28000" endPos="45000" dist="1000" dir="5400000" sy="-100000" algn="bl" rotWithShape="0"/>
                </a:effectLst>
                <a:latin typeface="Times New Roman" pitchFamily="18" charset="0"/>
                <a:cs typeface="Times New Roman" pitchFamily="18" charset="0"/>
              </a:rPr>
              <a:t>Problématique</a:t>
            </a:r>
            <a:r>
              <a:rPr lang="fr-FR" sz="2800" b="1" i="1" kern="10" cap="all" dirty="0" smtClean="0">
                <a:ln w="9000" cmpd="sng">
                  <a:solidFill>
                    <a:schemeClr val="accent4">
                      <a:shade val="50000"/>
                      <a:satMod val="120000"/>
                    </a:schemeClr>
                  </a:solidFill>
                  <a:prstDash val="solid"/>
                </a:ln>
                <a:solidFill>
                  <a:sysClr val="windowText" lastClr="000000"/>
                </a:solidFill>
                <a:effectLst>
                  <a:reflection blurRad="12700" stA="28000" endPos="45000" dist="1000" dir="5400000" sy="-100000" algn="bl" rotWithShape="0"/>
                </a:effectLst>
                <a:latin typeface="Times New Roman" pitchFamily="18" charset="0"/>
                <a:cs typeface="Times New Roman" pitchFamily="18" charset="0"/>
              </a:rPr>
              <a:t>:</a:t>
            </a:r>
          </a:p>
        </p:txBody>
      </p:sp>
    </p:spTree>
    <p:extLst>
      <p:ext uri="{BB962C8B-B14F-4D97-AF65-F5344CB8AC3E}">
        <p14:creationId xmlns:p14="http://schemas.microsoft.com/office/powerpoint/2010/main" xmlns="" val="3061076889"/>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4" presetClass="entr" presetSubtype="0" fill="hold" grpId="1" nodeType="withEffect">
                                  <p:stCondLst>
                                    <p:cond delay="0"/>
                                  </p:stCondLst>
                                  <p:childTnLst>
                                    <p:set>
                                      <p:cBhvr>
                                        <p:cTn id="9" dur="1" fill="hold">
                                          <p:stCondLst>
                                            <p:cond delay="0"/>
                                          </p:stCondLst>
                                        </p:cTn>
                                        <p:tgtEl>
                                          <p:spTgt spid="2"/>
                                        </p:tgtEl>
                                        <p:attrNameLst>
                                          <p:attrName>style.visibility</p:attrName>
                                        </p:attrNameLst>
                                      </p:cBhvr>
                                      <p:to>
                                        <p:strVal val="visible"/>
                                      </p:to>
                                    </p:set>
                                    <p:anim to="" calcmode="lin" valueType="num">
                                      <p:cBhvr>
                                        <p:cTn id="10" dur="1" fill="hold"/>
                                        <p:tgtEl>
                                          <p:spTgt spid="2"/>
                                        </p:tgtEl>
                                        <p:attrNameLst>
                                          <p:attrName/>
                                        </p:attrNameLst>
                                      </p:cBhvr>
                                    </p:anim>
                                  </p:childTnLst>
                                </p:cTn>
                              </p:par>
                              <p:par>
                                <p:cTn id="11" presetID="2" presetClass="entr" presetSubtype="12" fill="hold" nodeType="withEffect">
                                  <p:stCondLst>
                                    <p:cond delay="0"/>
                                  </p:stCondLst>
                                  <p:childTnLst>
                                    <p:set>
                                      <p:cBhvr>
                                        <p:cTn id="12" dur="1" fill="hold">
                                          <p:stCondLst>
                                            <p:cond delay="0"/>
                                          </p:stCondLst>
                                        </p:cTn>
                                        <p:tgtEl>
                                          <p:spTgt spid="41987">
                                            <p:txEl>
                                              <p:pRg st="0" end="0"/>
                                            </p:txEl>
                                          </p:spTgt>
                                        </p:tgtEl>
                                        <p:attrNameLst>
                                          <p:attrName>style.visibility</p:attrName>
                                        </p:attrNameLst>
                                      </p:cBhvr>
                                      <p:to>
                                        <p:strVal val="visible"/>
                                      </p:to>
                                    </p:set>
                                    <p:anim calcmode="lin" valueType="num">
                                      <p:cBhvr additive="base">
                                        <p:cTn id="13" dur="500" fill="hold"/>
                                        <p:tgtEl>
                                          <p:spTgt spid="4198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198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rrondir un rectangle avec un coin diagonal 1"/>
          <p:cNvSpPr/>
          <p:nvPr/>
        </p:nvSpPr>
        <p:spPr>
          <a:xfrm>
            <a:off x="2072740" y="0"/>
            <a:ext cx="4721885" cy="735747"/>
          </a:xfrm>
          <a:prstGeom prst="round2DiagRect">
            <a:avLst>
              <a:gd name="adj1" fmla="val 50000"/>
              <a:gd name="adj2" fmla="val 0"/>
            </a:avLst>
          </a:prstGeom>
          <a:solidFill>
            <a:schemeClr val="accent2">
              <a:alpha val="30980"/>
            </a:schemeClr>
          </a:solidFill>
          <a:ln>
            <a:noFill/>
          </a:ln>
          <a:effectLst>
            <a:glow rad="139700">
              <a:schemeClr val="accent2">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a:spAutoFit/>
          </a:bodyPr>
          <a:lstStyle/>
          <a:p>
            <a:pPr marL="177800" algn="ctr"/>
            <a:r>
              <a:rPr lang="fr-FR" sz="2800" b="1" i="1" cap="all" dirty="0" smtClean="0">
                <a:ln w="9000" cmpd="sng">
                  <a:solidFill>
                    <a:schemeClr val="accent4">
                      <a:shade val="50000"/>
                      <a:satMod val="120000"/>
                    </a:schemeClr>
                  </a:solidFill>
                  <a:prstDash val="solid"/>
                </a:ln>
                <a:solidFill>
                  <a:sysClr val="windowText" lastClr="000000"/>
                </a:solidFill>
                <a:effectLst>
                  <a:reflection blurRad="12700" stA="28000" endPos="45000" dist="1000" dir="5400000" sy="-100000" algn="bl" rotWithShape="0"/>
                </a:effectLst>
                <a:latin typeface="Times New Roman" pitchFamily="18" charset="0"/>
                <a:cs typeface="Times New Roman" pitchFamily="18" charset="0"/>
              </a:rPr>
              <a:t>Problématique</a:t>
            </a:r>
            <a:r>
              <a:rPr lang="fr-FR" sz="2800" b="1" i="1" kern="10" cap="all" dirty="0" smtClean="0">
                <a:ln w="9000" cmpd="sng">
                  <a:solidFill>
                    <a:schemeClr val="accent4">
                      <a:shade val="50000"/>
                      <a:satMod val="120000"/>
                    </a:schemeClr>
                  </a:solidFill>
                  <a:prstDash val="solid"/>
                </a:ln>
                <a:solidFill>
                  <a:sysClr val="windowText" lastClr="000000"/>
                </a:solidFill>
                <a:effectLst>
                  <a:reflection blurRad="12700" stA="28000" endPos="45000" dist="1000" dir="5400000" sy="-100000" algn="bl" rotWithShape="0"/>
                </a:effectLst>
                <a:latin typeface="Times New Roman" pitchFamily="18" charset="0"/>
                <a:cs typeface="Times New Roman" pitchFamily="18" charset="0"/>
              </a:rPr>
              <a:t>:</a:t>
            </a:r>
          </a:p>
        </p:txBody>
      </p:sp>
      <p:sp>
        <p:nvSpPr>
          <p:cNvPr id="4" name="Ellipse 2"/>
          <p:cNvSpPr/>
          <p:nvPr/>
        </p:nvSpPr>
        <p:spPr>
          <a:xfrm>
            <a:off x="2144919" y="20298"/>
            <a:ext cx="432048" cy="562630"/>
          </a:xfrm>
          <a:prstGeom prst="ellipse">
            <a:avLst/>
          </a:prstGeom>
          <a:solidFill>
            <a:srgbClr val="7030A0"/>
          </a:solidFill>
          <a:ln w="34925" cap="flat" cmpd="sng" algn="ctr">
            <a:solidFill>
              <a:srgbClr val="FFFFFF"/>
            </a:solidFill>
            <a:prstDash val="solid"/>
          </a:ln>
          <a:effectLst>
            <a:glow rad="228600">
              <a:schemeClr val="accent2">
                <a:satMod val="175000"/>
                <a:alpha val="40000"/>
              </a:schemeClr>
            </a:glow>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1" i="0" u="none" strike="noStrike" kern="0" cap="none" spc="0" normalizeH="0" baseline="0" noProof="0" dirty="0">
              <a:ln>
                <a:noFill/>
              </a:ln>
              <a:solidFill>
                <a:sysClr val="window" lastClr="FFFFFF"/>
              </a:solidFill>
              <a:effectLst>
                <a:glow rad="228600">
                  <a:schemeClr val="accent4">
                    <a:satMod val="175000"/>
                    <a:alpha val="40000"/>
                  </a:schemeClr>
                </a:glow>
              </a:effectLst>
              <a:uLnTx/>
              <a:uFillTx/>
              <a:latin typeface="Times New Roman" pitchFamily="18" charset="0"/>
              <a:cs typeface="Times New Roman" pitchFamily="18" charset="0"/>
            </a:endParaRPr>
          </a:p>
        </p:txBody>
      </p:sp>
      <p:sp useBgFill="1">
        <p:nvSpPr>
          <p:cNvPr id="2" name="Rounded Rectangle 1"/>
          <p:cNvSpPr/>
          <p:nvPr/>
        </p:nvSpPr>
        <p:spPr>
          <a:xfrm>
            <a:off x="209323" y="1248579"/>
            <a:ext cx="8796079" cy="5433149"/>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b="1" dirty="0">
              <a:latin typeface="Times New Roman" pitchFamily="18" charset="0"/>
              <a:cs typeface="Times New Roman" pitchFamily="18" charset="0"/>
            </a:endParaRPr>
          </a:p>
        </p:txBody>
      </p:sp>
      <p:sp>
        <p:nvSpPr>
          <p:cNvPr id="39937" name="Rectangle 1"/>
          <p:cNvSpPr>
            <a:spLocks noChangeArrowheads="1"/>
          </p:cNvSpPr>
          <p:nvPr/>
        </p:nvSpPr>
        <p:spPr bwMode="auto">
          <a:xfrm>
            <a:off x="488894" y="1293876"/>
            <a:ext cx="8223170"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r>
              <a:rPr lang="fr-FR" b="1" dirty="0" smtClean="0">
                <a:latin typeface="Times New Roman" pitchFamily="18" charset="0"/>
                <a:cs typeface="Times New Roman" pitchFamily="18" charset="0"/>
              </a:rPr>
              <a:t> </a:t>
            </a:r>
            <a:r>
              <a:rPr lang="fr-FR" sz="2000" b="1" dirty="0" smtClean="0">
                <a:latin typeface="Times New Roman" pitchFamily="18" charset="0"/>
                <a:cs typeface="Times New Roman" pitchFamily="18" charset="0"/>
              </a:rPr>
              <a:t>D`autre  part  les  granulats  ne  sont   pas  réellement inertes et leurs propriétés  physiques ,  thermiques et dans  certains cas ,  chimiques influencent les performances des bétons. Le bon choix des granulats confèrent au béton  une plus grande stabilité sur le plan volumique et meilleure durabilité.</a:t>
            </a:r>
          </a:p>
          <a:p>
            <a:pPr lvl="0"/>
            <a:endParaRPr lang="fr-FR" sz="2000" b="1" dirty="0" smtClean="0">
              <a:latin typeface="Times New Roman" pitchFamily="18" charset="0"/>
              <a:cs typeface="Times New Roman" pitchFamily="18" charset="0"/>
            </a:endParaRPr>
          </a:p>
          <a:p>
            <a:pPr>
              <a:buFont typeface="Wingdings" pitchFamily="2" charset="2"/>
              <a:buChar char="v"/>
            </a:pPr>
            <a:r>
              <a:rPr lang="fr-FR" sz="2000" b="1" u="sng" dirty="0" smtClean="0">
                <a:latin typeface="Times New Roman" pitchFamily="18" charset="0"/>
                <a:cs typeface="Times New Roman" pitchFamily="18" charset="0"/>
              </a:rPr>
              <a:t>Objectifs:</a:t>
            </a:r>
          </a:p>
          <a:p>
            <a:pPr lvl="0">
              <a:buFont typeface="Arial" pitchFamily="34" charset="0"/>
              <a:buChar char="•"/>
            </a:pPr>
            <a:r>
              <a:rPr lang="fr-FR" sz="2000" b="1" dirty="0" smtClean="0">
                <a:latin typeface="Times New Roman" pitchFamily="18" charset="0"/>
                <a:cs typeface="Times New Roman" pitchFamily="18" charset="0"/>
              </a:rPr>
              <a:t>        Les principaux objectifs de notre projet sont l’appréciation des caractéristiques des granulats et de leur influence sur la qualité du béton. donc le choix des granulats, porte principalement sur la nature minéralogique, la masse volumique, la propreté, la dureté, la granulométrie, l’absorption d’eau.</a:t>
            </a:r>
          </a:p>
          <a:p>
            <a:pPr lvl="0">
              <a:buFont typeface="Arial" pitchFamily="34" charset="0"/>
              <a:buChar char="•"/>
            </a:pPr>
            <a:r>
              <a:rPr lang="fr-FR" sz="2000" b="1" dirty="0" smtClean="0">
                <a:latin typeface="Times New Roman" pitchFamily="18" charset="0"/>
                <a:cs typeface="Times New Roman" pitchFamily="18" charset="0"/>
              </a:rPr>
              <a:t>     Pour cela et dans le but d'améliorer la résistance du béton et son ouvrabilité qui sont les qualités essentielles recherchées, il convient de connaître avec précision le rôle que joue chaque constituant, sa participation ainsi que son influence sur la résistance du béton. </a:t>
            </a:r>
            <a:endParaRPr kumimoji="0" lang="fr-FR" sz="2000" b="1" i="1"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Rectangle 5"/>
          <p:cNvSpPr/>
          <p:nvPr/>
        </p:nvSpPr>
        <p:spPr>
          <a:xfrm>
            <a:off x="584200" y="6716620"/>
            <a:ext cx="8559800" cy="2400657"/>
          </a:xfrm>
          <a:prstGeom prst="rect">
            <a:avLst/>
          </a:prstGeom>
        </p:spPr>
        <p:txBody>
          <a:bodyPr wrap="square">
            <a:spAutoFit/>
          </a:bodyPr>
          <a:lstStyle/>
          <a:p>
            <a:pPr>
              <a:lnSpc>
                <a:spcPct val="150000"/>
              </a:lnSpc>
              <a:buNone/>
            </a:pPr>
            <a:r>
              <a:rPr lang="fr-FR" sz="2000" b="1" i="1" dirty="0" smtClean="0">
                <a:latin typeface="Times New Roman" pitchFamily="18" charset="0"/>
                <a:cs typeface="Times New Roman" pitchFamily="18" charset="0"/>
              </a:rPr>
              <a:t>C’est pourquoi l’étude des propriétés des granulats produits localement et de leur influence sur les bétons obtenus est une démarche essentielle.</a:t>
            </a:r>
          </a:p>
          <a:p>
            <a:pPr algn="ctr">
              <a:lnSpc>
                <a:spcPct val="150000"/>
              </a:lnSpc>
              <a:buFont typeface="Wingdings" pitchFamily="2" charset="2"/>
              <a:buChar char="Ø"/>
            </a:pPr>
            <a:r>
              <a:rPr lang="fr-FR" sz="2000" b="1" i="1" dirty="0" smtClean="0">
                <a:latin typeface="Times New Roman" pitchFamily="18" charset="0"/>
                <a:cs typeface="Times New Roman" pitchFamily="18" charset="0"/>
              </a:rPr>
              <a:t>Nous envisageons dans ce cadre, en utilisant 3 types de graviers différents :</a:t>
            </a:r>
          </a:p>
          <a:p>
            <a:pPr>
              <a:lnSpc>
                <a:spcPct val="150000"/>
              </a:lnSpc>
              <a:buFont typeface="Wingdings" pitchFamily="2" charset="2"/>
              <a:buChar char="§"/>
            </a:pPr>
            <a:r>
              <a:rPr lang="fr-FR" sz="2000" b="1" i="1" dirty="0" smtClean="0">
                <a:latin typeface="Times New Roman" pitchFamily="18" charset="0"/>
                <a:cs typeface="Times New Roman" pitchFamily="18" charset="0"/>
              </a:rPr>
              <a:t>de faire des essais sur béton frais pour observer l’ouvrabilité.</a:t>
            </a:r>
          </a:p>
          <a:p>
            <a:pPr>
              <a:lnSpc>
                <a:spcPct val="150000"/>
              </a:lnSpc>
              <a:buFont typeface="Wingdings" pitchFamily="2" charset="2"/>
              <a:buChar char="§"/>
            </a:pPr>
            <a:r>
              <a:rPr lang="fr-FR" sz="2000" b="1" i="1" dirty="0" smtClean="0">
                <a:latin typeface="Times New Roman" pitchFamily="18" charset="0"/>
                <a:cs typeface="Times New Roman" pitchFamily="18" charset="0"/>
              </a:rPr>
              <a:t>d’estimer l’influence de ces granulats sur les résistances obtenues.</a:t>
            </a:r>
          </a:p>
        </p:txBody>
      </p:sp>
    </p:spTree>
    <p:extLst>
      <p:ext uri="{BB962C8B-B14F-4D97-AF65-F5344CB8AC3E}">
        <p14:creationId xmlns:p14="http://schemas.microsoft.com/office/powerpoint/2010/main" xmlns="" val="187323886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par>
                                <p:cTn id="18" presetID="2" presetClass="entr" presetSubtype="12" fill="hold" nodeType="withEffect">
                                  <p:stCondLst>
                                    <p:cond delay="0"/>
                                  </p:stCondLst>
                                  <p:childTnLst>
                                    <p:set>
                                      <p:cBhvr>
                                        <p:cTn id="19" dur="1" fill="hold">
                                          <p:stCondLst>
                                            <p:cond delay="0"/>
                                          </p:stCondLst>
                                        </p:cTn>
                                        <p:tgtEl>
                                          <p:spTgt spid="39937">
                                            <p:txEl>
                                              <p:pRg st="0" end="0"/>
                                            </p:txEl>
                                          </p:spTgt>
                                        </p:tgtEl>
                                        <p:attrNameLst>
                                          <p:attrName>style.visibility</p:attrName>
                                        </p:attrNameLst>
                                      </p:cBhvr>
                                      <p:to>
                                        <p:strVal val="visible"/>
                                      </p:to>
                                    </p:set>
                                    <p:anim calcmode="lin" valueType="num">
                                      <p:cBhvr additive="base">
                                        <p:cTn id="20" dur="500" fill="hold"/>
                                        <p:tgtEl>
                                          <p:spTgt spid="39937">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39937">
                                            <p:txEl>
                                              <p:pRg st="0" end="0"/>
                                            </p:txEl>
                                          </p:spTgt>
                                        </p:tgtEl>
                                        <p:attrNameLst>
                                          <p:attrName>ppt_y</p:attrName>
                                        </p:attrNameLst>
                                      </p:cBhvr>
                                      <p:tavLst>
                                        <p:tav tm="0">
                                          <p:val>
                                            <p:strVal val="1+#ppt_h/2"/>
                                          </p:val>
                                        </p:tav>
                                        <p:tav tm="100000">
                                          <p:val>
                                            <p:strVal val="#ppt_y"/>
                                          </p:val>
                                        </p:tav>
                                      </p:tavLst>
                                    </p:anim>
                                  </p:childTnLst>
                                </p:cTn>
                              </p:par>
                              <p:par>
                                <p:cTn id="22" presetID="2" presetClass="entr" presetSubtype="12" fill="hold" nodeType="withEffect">
                                  <p:stCondLst>
                                    <p:cond delay="0"/>
                                  </p:stCondLst>
                                  <p:childTnLst>
                                    <p:set>
                                      <p:cBhvr>
                                        <p:cTn id="23" dur="1" fill="hold">
                                          <p:stCondLst>
                                            <p:cond delay="0"/>
                                          </p:stCondLst>
                                        </p:cTn>
                                        <p:tgtEl>
                                          <p:spTgt spid="39937">
                                            <p:txEl>
                                              <p:pRg st="2" end="2"/>
                                            </p:txEl>
                                          </p:spTgt>
                                        </p:tgtEl>
                                        <p:attrNameLst>
                                          <p:attrName>style.visibility</p:attrName>
                                        </p:attrNameLst>
                                      </p:cBhvr>
                                      <p:to>
                                        <p:strVal val="visible"/>
                                      </p:to>
                                    </p:set>
                                    <p:anim calcmode="lin" valueType="num">
                                      <p:cBhvr additive="base">
                                        <p:cTn id="24" dur="500" fill="hold"/>
                                        <p:tgtEl>
                                          <p:spTgt spid="39937">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9937">
                                            <p:txEl>
                                              <p:pRg st="2" end="2"/>
                                            </p:txEl>
                                          </p:spTgt>
                                        </p:tgtEl>
                                        <p:attrNameLst>
                                          <p:attrName>ppt_y</p:attrName>
                                        </p:attrNameLst>
                                      </p:cBhvr>
                                      <p:tavLst>
                                        <p:tav tm="0">
                                          <p:val>
                                            <p:strVal val="1+#ppt_h/2"/>
                                          </p:val>
                                        </p:tav>
                                        <p:tav tm="100000">
                                          <p:val>
                                            <p:strVal val="#ppt_y"/>
                                          </p:val>
                                        </p:tav>
                                      </p:tavLst>
                                    </p:anim>
                                  </p:childTnLst>
                                </p:cTn>
                              </p:par>
                              <p:par>
                                <p:cTn id="26" presetID="2" presetClass="entr" presetSubtype="12" fill="hold" nodeType="withEffect">
                                  <p:stCondLst>
                                    <p:cond delay="0"/>
                                  </p:stCondLst>
                                  <p:childTnLst>
                                    <p:set>
                                      <p:cBhvr>
                                        <p:cTn id="27" dur="1" fill="hold">
                                          <p:stCondLst>
                                            <p:cond delay="0"/>
                                          </p:stCondLst>
                                        </p:cTn>
                                        <p:tgtEl>
                                          <p:spTgt spid="39937">
                                            <p:txEl>
                                              <p:pRg st="3" end="3"/>
                                            </p:txEl>
                                          </p:spTgt>
                                        </p:tgtEl>
                                        <p:attrNameLst>
                                          <p:attrName>style.visibility</p:attrName>
                                        </p:attrNameLst>
                                      </p:cBhvr>
                                      <p:to>
                                        <p:strVal val="visible"/>
                                      </p:to>
                                    </p:set>
                                    <p:anim calcmode="lin" valueType="num">
                                      <p:cBhvr additive="base">
                                        <p:cTn id="28" dur="500" fill="hold"/>
                                        <p:tgtEl>
                                          <p:spTgt spid="39937">
                                            <p:txEl>
                                              <p:pRg st="3" end="3"/>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39937">
                                            <p:txEl>
                                              <p:pRg st="3" end="3"/>
                                            </p:txEl>
                                          </p:spTgt>
                                        </p:tgtEl>
                                        <p:attrNameLst>
                                          <p:attrName>ppt_y</p:attrName>
                                        </p:attrNameLst>
                                      </p:cBhvr>
                                      <p:tavLst>
                                        <p:tav tm="0">
                                          <p:val>
                                            <p:strVal val="1+#ppt_h/2"/>
                                          </p:val>
                                        </p:tav>
                                        <p:tav tm="100000">
                                          <p:val>
                                            <p:strVal val="#ppt_y"/>
                                          </p:val>
                                        </p:tav>
                                      </p:tavLst>
                                    </p:anim>
                                  </p:childTnLst>
                                </p:cTn>
                              </p:par>
                              <p:par>
                                <p:cTn id="30" presetID="2" presetClass="entr" presetSubtype="12" fill="hold" nodeType="withEffect">
                                  <p:stCondLst>
                                    <p:cond delay="0"/>
                                  </p:stCondLst>
                                  <p:childTnLst>
                                    <p:set>
                                      <p:cBhvr>
                                        <p:cTn id="31" dur="1" fill="hold">
                                          <p:stCondLst>
                                            <p:cond delay="0"/>
                                          </p:stCondLst>
                                        </p:cTn>
                                        <p:tgtEl>
                                          <p:spTgt spid="39937">
                                            <p:txEl>
                                              <p:pRg st="4" end="4"/>
                                            </p:txEl>
                                          </p:spTgt>
                                        </p:tgtEl>
                                        <p:attrNameLst>
                                          <p:attrName>style.visibility</p:attrName>
                                        </p:attrNameLst>
                                      </p:cBhvr>
                                      <p:to>
                                        <p:strVal val="visible"/>
                                      </p:to>
                                    </p:set>
                                    <p:anim calcmode="lin" valueType="num">
                                      <p:cBhvr additive="base">
                                        <p:cTn id="32" dur="500" fill="hold"/>
                                        <p:tgtEl>
                                          <p:spTgt spid="39937">
                                            <p:txEl>
                                              <p:pRg st="4" end="4"/>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993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xit" presetSubtype="4" fill="hold" nodeType="clickEffect">
                                  <p:stCondLst>
                                    <p:cond delay="0"/>
                                  </p:stCondLst>
                                  <p:childTnLst>
                                    <p:anim calcmode="lin" valueType="num">
                                      <p:cBhvr additive="base">
                                        <p:cTn id="37" dur="500"/>
                                        <p:tgtEl>
                                          <p:spTgt spid="39937">
                                            <p:txEl>
                                              <p:pRg st="0" end="0"/>
                                            </p:txEl>
                                          </p:spTgt>
                                        </p:tgtEl>
                                        <p:attrNameLst>
                                          <p:attrName>ppt_x</p:attrName>
                                        </p:attrNameLst>
                                      </p:cBhvr>
                                      <p:tavLst>
                                        <p:tav tm="0">
                                          <p:val>
                                            <p:strVal val="ppt_x"/>
                                          </p:val>
                                        </p:tav>
                                        <p:tav tm="100000">
                                          <p:val>
                                            <p:strVal val="ppt_x"/>
                                          </p:val>
                                        </p:tav>
                                      </p:tavLst>
                                    </p:anim>
                                    <p:anim calcmode="lin" valueType="num">
                                      <p:cBhvr additive="base">
                                        <p:cTn id="38" dur="500"/>
                                        <p:tgtEl>
                                          <p:spTgt spid="39937">
                                            <p:txEl>
                                              <p:pRg st="0" end="0"/>
                                            </p:txEl>
                                          </p:spTgt>
                                        </p:tgtEl>
                                        <p:attrNameLst>
                                          <p:attrName>ppt_y</p:attrName>
                                        </p:attrNameLst>
                                      </p:cBhvr>
                                      <p:tavLst>
                                        <p:tav tm="0">
                                          <p:val>
                                            <p:strVal val="ppt_y"/>
                                          </p:val>
                                        </p:tav>
                                        <p:tav tm="100000">
                                          <p:val>
                                            <p:strVal val="1+ppt_h/2"/>
                                          </p:val>
                                        </p:tav>
                                      </p:tavLst>
                                    </p:anim>
                                    <p:set>
                                      <p:cBhvr>
                                        <p:cTn id="39" dur="1" fill="hold">
                                          <p:stCondLst>
                                            <p:cond delay="499"/>
                                          </p:stCondLst>
                                        </p:cTn>
                                        <p:tgtEl>
                                          <p:spTgt spid="39937">
                                            <p:txEl>
                                              <p:pRg st="0" end="0"/>
                                            </p:txEl>
                                          </p:spTgt>
                                        </p:tgtEl>
                                        <p:attrNameLst>
                                          <p:attrName>style.visibility</p:attrName>
                                        </p:attrNameLst>
                                      </p:cBhvr>
                                      <p:to>
                                        <p:strVal val="hidden"/>
                                      </p:to>
                                    </p:set>
                                  </p:childTnLst>
                                </p:cTn>
                              </p:par>
                              <p:par>
                                <p:cTn id="40" presetID="2" presetClass="exit" presetSubtype="4" fill="hold" nodeType="withEffect">
                                  <p:stCondLst>
                                    <p:cond delay="0"/>
                                  </p:stCondLst>
                                  <p:childTnLst>
                                    <p:anim calcmode="lin" valueType="num">
                                      <p:cBhvr additive="base">
                                        <p:cTn id="41" dur="500"/>
                                        <p:tgtEl>
                                          <p:spTgt spid="39937">
                                            <p:txEl>
                                              <p:pRg st="2" end="2"/>
                                            </p:txEl>
                                          </p:spTgt>
                                        </p:tgtEl>
                                        <p:attrNameLst>
                                          <p:attrName>ppt_x</p:attrName>
                                        </p:attrNameLst>
                                      </p:cBhvr>
                                      <p:tavLst>
                                        <p:tav tm="0">
                                          <p:val>
                                            <p:strVal val="ppt_x"/>
                                          </p:val>
                                        </p:tav>
                                        <p:tav tm="100000">
                                          <p:val>
                                            <p:strVal val="ppt_x"/>
                                          </p:val>
                                        </p:tav>
                                      </p:tavLst>
                                    </p:anim>
                                    <p:anim calcmode="lin" valueType="num">
                                      <p:cBhvr additive="base">
                                        <p:cTn id="42" dur="500"/>
                                        <p:tgtEl>
                                          <p:spTgt spid="39937">
                                            <p:txEl>
                                              <p:pRg st="2" end="2"/>
                                            </p:txEl>
                                          </p:spTgt>
                                        </p:tgtEl>
                                        <p:attrNameLst>
                                          <p:attrName>ppt_y</p:attrName>
                                        </p:attrNameLst>
                                      </p:cBhvr>
                                      <p:tavLst>
                                        <p:tav tm="0">
                                          <p:val>
                                            <p:strVal val="ppt_y"/>
                                          </p:val>
                                        </p:tav>
                                        <p:tav tm="100000">
                                          <p:val>
                                            <p:strVal val="1+ppt_h/2"/>
                                          </p:val>
                                        </p:tav>
                                      </p:tavLst>
                                    </p:anim>
                                    <p:set>
                                      <p:cBhvr>
                                        <p:cTn id="43" dur="1" fill="hold">
                                          <p:stCondLst>
                                            <p:cond delay="499"/>
                                          </p:stCondLst>
                                        </p:cTn>
                                        <p:tgtEl>
                                          <p:spTgt spid="39937">
                                            <p:txEl>
                                              <p:pRg st="2" end="2"/>
                                            </p:txEl>
                                          </p:spTgt>
                                        </p:tgtEl>
                                        <p:attrNameLst>
                                          <p:attrName>style.visibility</p:attrName>
                                        </p:attrNameLst>
                                      </p:cBhvr>
                                      <p:to>
                                        <p:strVal val="hidden"/>
                                      </p:to>
                                    </p:set>
                                  </p:childTnLst>
                                </p:cTn>
                              </p:par>
                              <p:par>
                                <p:cTn id="44" presetID="2" presetClass="exit" presetSubtype="4" fill="hold" nodeType="withEffect">
                                  <p:stCondLst>
                                    <p:cond delay="0"/>
                                  </p:stCondLst>
                                  <p:childTnLst>
                                    <p:anim calcmode="lin" valueType="num">
                                      <p:cBhvr additive="base">
                                        <p:cTn id="45" dur="500"/>
                                        <p:tgtEl>
                                          <p:spTgt spid="39937">
                                            <p:txEl>
                                              <p:pRg st="3" end="3"/>
                                            </p:txEl>
                                          </p:spTgt>
                                        </p:tgtEl>
                                        <p:attrNameLst>
                                          <p:attrName>ppt_x</p:attrName>
                                        </p:attrNameLst>
                                      </p:cBhvr>
                                      <p:tavLst>
                                        <p:tav tm="0">
                                          <p:val>
                                            <p:strVal val="ppt_x"/>
                                          </p:val>
                                        </p:tav>
                                        <p:tav tm="100000">
                                          <p:val>
                                            <p:strVal val="ppt_x"/>
                                          </p:val>
                                        </p:tav>
                                      </p:tavLst>
                                    </p:anim>
                                    <p:anim calcmode="lin" valueType="num">
                                      <p:cBhvr additive="base">
                                        <p:cTn id="46" dur="500"/>
                                        <p:tgtEl>
                                          <p:spTgt spid="39937">
                                            <p:txEl>
                                              <p:pRg st="3" end="3"/>
                                            </p:txEl>
                                          </p:spTgt>
                                        </p:tgtEl>
                                        <p:attrNameLst>
                                          <p:attrName>ppt_y</p:attrName>
                                        </p:attrNameLst>
                                      </p:cBhvr>
                                      <p:tavLst>
                                        <p:tav tm="0">
                                          <p:val>
                                            <p:strVal val="ppt_y"/>
                                          </p:val>
                                        </p:tav>
                                        <p:tav tm="100000">
                                          <p:val>
                                            <p:strVal val="1+ppt_h/2"/>
                                          </p:val>
                                        </p:tav>
                                      </p:tavLst>
                                    </p:anim>
                                    <p:set>
                                      <p:cBhvr>
                                        <p:cTn id="47" dur="1" fill="hold">
                                          <p:stCondLst>
                                            <p:cond delay="499"/>
                                          </p:stCondLst>
                                        </p:cTn>
                                        <p:tgtEl>
                                          <p:spTgt spid="39937">
                                            <p:txEl>
                                              <p:pRg st="3" end="3"/>
                                            </p:txEl>
                                          </p:spTgt>
                                        </p:tgtEl>
                                        <p:attrNameLst>
                                          <p:attrName>style.visibility</p:attrName>
                                        </p:attrNameLst>
                                      </p:cBhvr>
                                      <p:to>
                                        <p:strVal val="hidden"/>
                                      </p:to>
                                    </p:set>
                                  </p:childTnLst>
                                </p:cTn>
                              </p:par>
                              <p:par>
                                <p:cTn id="48" presetID="2" presetClass="exit" presetSubtype="4" fill="hold" nodeType="withEffect">
                                  <p:stCondLst>
                                    <p:cond delay="0"/>
                                  </p:stCondLst>
                                  <p:childTnLst>
                                    <p:anim calcmode="lin" valueType="num">
                                      <p:cBhvr additive="base">
                                        <p:cTn id="49" dur="500"/>
                                        <p:tgtEl>
                                          <p:spTgt spid="39937">
                                            <p:txEl>
                                              <p:pRg st="4" end="4"/>
                                            </p:txEl>
                                          </p:spTgt>
                                        </p:tgtEl>
                                        <p:attrNameLst>
                                          <p:attrName>ppt_x</p:attrName>
                                        </p:attrNameLst>
                                      </p:cBhvr>
                                      <p:tavLst>
                                        <p:tav tm="0">
                                          <p:val>
                                            <p:strVal val="ppt_x"/>
                                          </p:val>
                                        </p:tav>
                                        <p:tav tm="100000">
                                          <p:val>
                                            <p:strVal val="ppt_x"/>
                                          </p:val>
                                        </p:tav>
                                      </p:tavLst>
                                    </p:anim>
                                    <p:anim calcmode="lin" valueType="num">
                                      <p:cBhvr additive="base">
                                        <p:cTn id="50" dur="500"/>
                                        <p:tgtEl>
                                          <p:spTgt spid="39937">
                                            <p:txEl>
                                              <p:pRg st="4" end="4"/>
                                            </p:txEl>
                                          </p:spTgt>
                                        </p:tgtEl>
                                        <p:attrNameLst>
                                          <p:attrName>ppt_y</p:attrName>
                                        </p:attrNameLst>
                                      </p:cBhvr>
                                      <p:tavLst>
                                        <p:tav tm="0">
                                          <p:val>
                                            <p:strVal val="ppt_y"/>
                                          </p:val>
                                        </p:tav>
                                        <p:tav tm="100000">
                                          <p:val>
                                            <p:strVal val="1+ppt_h/2"/>
                                          </p:val>
                                        </p:tav>
                                      </p:tavLst>
                                    </p:anim>
                                    <p:set>
                                      <p:cBhvr>
                                        <p:cTn id="51" dur="1" fill="hold">
                                          <p:stCondLst>
                                            <p:cond delay="499"/>
                                          </p:stCondLst>
                                        </p:cTn>
                                        <p:tgtEl>
                                          <p:spTgt spid="39937">
                                            <p:txEl>
                                              <p:pRg st="4" end="4"/>
                                            </p:txEl>
                                          </p:spTgt>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64" presetClass="path" presetSubtype="0" accel="50000" decel="50000" fill="hold" grpId="0" nodeType="clickEffect">
                                  <p:stCondLst>
                                    <p:cond delay="0"/>
                                  </p:stCondLst>
                                  <p:childTnLst>
                                    <p:animMotion origin="layout" path="M -4.44444E-6 2.96091E-6 L -0.0026 -0.678 " pathEditMode="relative" rAng="0" ptsTypes="AA">
                                      <p:cBhvr>
                                        <p:cTn id="55" dur="500" fill="hold"/>
                                        <p:tgtEl>
                                          <p:spTgt spid="6"/>
                                        </p:tgtEl>
                                        <p:attrNameLst>
                                          <p:attrName>ppt_x</p:attrName>
                                          <p:attrName>ppt_y</p:attrName>
                                        </p:attrNameLst>
                                      </p:cBhvr>
                                      <p:rCtr x="-1" y="-33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2" grpId="0" animBg="1"/>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noFill/>
        </p:spPr>
        <p:txBody>
          <a:bodyPr>
            <a:normAutofit lnSpcReduction="10000"/>
          </a:bodyPr>
          <a:lstStyle/>
          <a:p>
            <a:pPr algn="ctr"/>
            <a:r>
              <a:rPr sz="4800" b="1" cap="all" smtClean="0">
                <a:ln w="9000" cmpd="sng">
                  <a:solidFill>
                    <a:schemeClr val="tx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ambria" pitchFamily="18" charset="0"/>
                <a:cs typeface="Times New Roman" pitchFamily="18" charset="0"/>
              </a:rPr>
              <a:t>Partie I</a:t>
            </a:r>
            <a:r>
              <a:rPr sz="4800" smtClean="0">
                <a:ln>
                  <a:solidFill>
                    <a:schemeClr val="tx1"/>
                  </a:solidFill>
                </a:ln>
                <a:solidFill>
                  <a:srgbClr val="262626"/>
                </a:solidFill>
                <a:latin typeface="Times New Roman" pitchFamily="18" charset="0"/>
                <a:ea typeface="Adobe Fan Heiti Std B" pitchFamily="34" charset="-128"/>
                <a:cs typeface="Times New Roman" pitchFamily="18" charset="0"/>
              </a:rPr>
              <a:t>: </a:t>
            </a:r>
            <a:r>
              <a:rPr sz="4800" i="1" smtClean="0">
                <a:ln>
                  <a:solidFill>
                    <a:schemeClr val="tx1"/>
                  </a:solidFill>
                </a:ln>
                <a:effectLst/>
                <a:cs typeface="Times New Roman" pitchFamily="18" charset="0"/>
              </a:rPr>
              <a:t>Revue générale sur les granulats </a:t>
            </a:r>
          </a:p>
          <a:p>
            <a:endParaRPr lang="fr-FR" sz="48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rrondir un rectangle avec un coin diagonal 1"/>
          <p:cNvSpPr/>
          <p:nvPr/>
        </p:nvSpPr>
        <p:spPr>
          <a:xfrm>
            <a:off x="618705" y="155028"/>
            <a:ext cx="7092280" cy="562630"/>
          </a:xfrm>
          <a:prstGeom prst="round2DiagRect">
            <a:avLst>
              <a:gd name="adj1" fmla="val 50000"/>
              <a:gd name="adj2" fmla="val 0"/>
            </a:avLst>
          </a:prstGeom>
          <a:solidFill>
            <a:schemeClr val="accent2">
              <a:alpha val="30980"/>
            </a:schemeClr>
          </a:solidFill>
          <a:ln>
            <a:noFill/>
          </a:ln>
          <a:effectLst>
            <a:glow rad="139700">
              <a:schemeClr val="accent2">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a:spAutoFit/>
          </a:bodyPr>
          <a:lstStyle/>
          <a:p>
            <a:pPr marL="177800" algn="ctr"/>
            <a:r>
              <a:rPr lang="fr-FR" sz="2000" b="1" i="1" dirty="0" smtClean="0">
                <a:ln>
                  <a:solidFill>
                    <a:schemeClr val="tx1"/>
                  </a:solidFill>
                </a:ln>
                <a:latin typeface="Times New Roman" pitchFamily="18" charset="0"/>
                <a:cs typeface="Times New Roman" pitchFamily="18" charset="0"/>
              </a:rPr>
              <a:t>Revue générale sur les granulats</a:t>
            </a:r>
            <a:endParaRPr lang="fr-FR" sz="20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Ellipse 2"/>
          <p:cNvSpPr/>
          <p:nvPr/>
        </p:nvSpPr>
        <p:spPr>
          <a:xfrm>
            <a:off x="618705" y="155028"/>
            <a:ext cx="432048" cy="562630"/>
          </a:xfrm>
          <a:prstGeom prst="ellipse">
            <a:avLst/>
          </a:prstGeom>
          <a:solidFill>
            <a:schemeClr val="accent4">
              <a:lumMod val="60000"/>
              <a:lumOff val="40000"/>
            </a:schemeClr>
          </a:solidFill>
          <a:ln w="34925" cap="flat" cmpd="sng" algn="ctr">
            <a:solidFill>
              <a:schemeClr val="tx1"/>
            </a:solidFill>
            <a:prstDash val="solid"/>
          </a:ln>
          <a:effectLst>
            <a:glow rad="228600">
              <a:schemeClr val="accent2">
                <a:satMod val="175000"/>
                <a:alpha val="40000"/>
              </a:schemeClr>
            </a:glow>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1" i="0" u="none" strike="noStrike" kern="0" cap="none" spc="0" normalizeH="0" baseline="0" noProof="0" dirty="0">
              <a:ln>
                <a:noFill/>
              </a:ln>
              <a:solidFill>
                <a:sysClr val="window" lastClr="FFFFFF"/>
              </a:solidFill>
              <a:effectLst>
                <a:glow rad="228600">
                  <a:schemeClr val="accent4">
                    <a:satMod val="175000"/>
                    <a:alpha val="40000"/>
                  </a:schemeClr>
                </a:glow>
              </a:effectLst>
              <a:uLnTx/>
              <a:uFillTx/>
              <a:latin typeface="Times New Roman" pitchFamily="18" charset="0"/>
              <a:cs typeface="Times New Roman" pitchFamily="18" charset="0"/>
            </a:endParaRPr>
          </a:p>
        </p:txBody>
      </p:sp>
      <p:sp>
        <p:nvSpPr>
          <p:cNvPr id="7" name="Rectangle 5"/>
          <p:cNvSpPr>
            <a:spLocks noChangeArrowheads="1"/>
          </p:cNvSpPr>
          <p:nvPr/>
        </p:nvSpPr>
        <p:spPr bwMode="gray">
          <a:xfrm rot="3419336">
            <a:off x="492411" y="898244"/>
            <a:ext cx="439058" cy="522828"/>
          </a:xfrm>
          <a:prstGeom prst="rect">
            <a:avLst/>
          </a:prstGeom>
          <a:gradFill rotWithShape="1">
            <a:gsLst>
              <a:gs pos="0">
                <a:srgbClr val="54D060"/>
              </a:gs>
              <a:gs pos="100000">
                <a:srgbClr val="27602C"/>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54D060"/>
            </a:extrusionClr>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flatTx/>
          </a:bodyPr>
          <a:lstStyle/>
          <a:p>
            <a:endParaRPr lang="fr-FR" b="1" dirty="0">
              <a:latin typeface="Times New Roman" pitchFamily="18" charset="0"/>
              <a:cs typeface="Times New Roman" pitchFamily="18" charset="0"/>
            </a:endParaRPr>
          </a:p>
        </p:txBody>
      </p:sp>
      <p:sp>
        <p:nvSpPr>
          <p:cNvPr id="8" name="Text Box 31"/>
          <p:cNvSpPr txBox="1">
            <a:spLocks noChangeArrowheads="1"/>
          </p:cNvSpPr>
          <p:nvPr/>
        </p:nvSpPr>
        <p:spPr bwMode="gray">
          <a:xfrm>
            <a:off x="526413" y="960483"/>
            <a:ext cx="355462"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400" b="1" dirty="0" smtClean="0">
                <a:solidFill>
                  <a:srgbClr val="FFFFFF"/>
                </a:solidFill>
                <a:latin typeface="Times New Roman" pitchFamily="18" charset="0"/>
                <a:cs typeface="Times New Roman" pitchFamily="18" charset="0"/>
              </a:rPr>
              <a:t>2</a:t>
            </a:r>
            <a:endParaRPr lang="en-US" sz="2400" b="1" dirty="0">
              <a:solidFill>
                <a:srgbClr val="FFFFFF"/>
              </a:solidFill>
              <a:latin typeface="Times New Roman" pitchFamily="18" charset="0"/>
              <a:cs typeface="Times New Roman" pitchFamily="18" charset="0"/>
            </a:endParaRPr>
          </a:p>
        </p:txBody>
      </p:sp>
      <p:sp>
        <p:nvSpPr>
          <p:cNvPr id="11" name="Plaque 10"/>
          <p:cNvSpPr/>
          <p:nvPr/>
        </p:nvSpPr>
        <p:spPr>
          <a:xfrm>
            <a:off x="1193529" y="863726"/>
            <a:ext cx="5471676" cy="557342"/>
          </a:xfrm>
          <a:prstGeom prst="plaque">
            <a:avLst/>
          </a:prstGeom>
          <a:solidFill>
            <a:schemeClr val="tx2">
              <a:lumMod val="20000"/>
              <a:lumOff val="80000"/>
            </a:schemeClr>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b="1" dirty="0">
              <a:latin typeface="Times New Roman" pitchFamily="18" charset="0"/>
              <a:cs typeface="Times New Roman" pitchFamily="18" charset="0"/>
            </a:endParaRPr>
          </a:p>
        </p:txBody>
      </p:sp>
      <p:sp>
        <p:nvSpPr>
          <p:cNvPr id="10" name="TextBox 9"/>
          <p:cNvSpPr txBox="1"/>
          <p:nvPr/>
        </p:nvSpPr>
        <p:spPr>
          <a:xfrm>
            <a:off x="1204038" y="928825"/>
            <a:ext cx="5802689" cy="461665"/>
          </a:xfrm>
          <a:prstGeom prst="rect">
            <a:avLst/>
          </a:prstGeom>
          <a:noFill/>
        </p:spPr>
        <p:txBody>
          <a:bodyPr wrap="square" rtlCol="0">
            <a:spAutoFit/>
          </a:bodyPr>
          <a:lstStyle/>
          <a:p>
            <a:r>
              <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Granulats, Origines et Caractéristiques</a:t>
            </a:r>
            <a:endParaRPr lang="fr-FR"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sp>
        <p:nvSpPr>
          <p:cNvPr id="47" name="Rounded Rectangle 11"/>
          <p:cNvSpPr/>
          <p:nvPr/>
        </p:nvSpPr>
        <p:spPr>
          <a:xfrm>
            <a:off x="143850" y="1608084"/>
            <a:ext cx="8789158" cy="4533410"/>
          </a:xfrm>
          <a:prstGeom prst="roundRect">
            <a:avLst/>
          </a:prstGeom>
          <a:gradFill flip="none"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0800000" scaled="1"/>
            <a:tileRect/>
          </a:gra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fr-FR" b="1" dirty="0">
              <a:latin typeface="Times New Roman" pitchFamily="18" charset="0"/>
              <a:cs typeface="Times New Roman" pitchFamily="18" charset="0"/>
            </a:endParaRPr>
          </a:p>
        </p:txBody>
      </p:sp>
      <p:sp>
        <p:nvSpPr>
          <p:cNvPr id="48" name="Rectangle 47"/>
          <p:cNvSpPr/>
          <p:nvPr/>
        </p:nvSpPr>
        <p:spPr>
          <a:xfrm>
            <a:off x="336332" y="2064406"/>
            <a:ext cx="8655268" cy="4001095"/>
          </a:xfrm>
          <a:prstGeom prst="rect">
            <a:avLst/>
          </a:prstGeom>
        </p:spPr>
        <p:txBody>
          <a:bodyPr wrap="square">
            <a:spAutoFit/>
          </a:bodyPr>
          <a:lstStyle/>
          <a:p>
            <a:pPr>
              <a:lnSpc>
                <a:spcPct val="150000"/>
              </a:lnSpc>
              <a:buFont typeface="Wingdings" pitchFamily="2" charset="2"/>
              <a:buChar char="v"/>
            </a:pPr>
            <a:r>
              <a:rPr lang="fr-FR" sz="2000" b="1" dirty="0" smtClean="0">
                <a:latin typeface="Times New Roman" pitchFamily="18" charset="0"/>
                <a:cs typeface="Times New Roman" pitchFamily="18" charset="0"/>
              </a:rPr>
              <a:t>Les Granulats</a:t>
            </a:r>
          </a:p>
          <a:p>
            <a:pPr>
              <a:lnSpc>
                <a:spcPct val="150000"/>
              </a:lnSpc>
              <a:buFont typeface="Arial" pitchFamily="34" charset="0"/>
              <a:buChar char="•"/>
            </a:pPr>
            <a:r>
              <a:rPr lang="fr-FR" sz="2000" b="1" dirty="0" smtClean="0">
                <a:latin typeface="Times New Roman" pitchFamily="18" charset="0"/>
                <a:cs typeface="Times New Roman" pitchFamily="18" charset="0"/>
              </a:rPr>
              <a:t>Définition</a:t>
            </a:r>
          </a:p>
          <a:p>
            <a:pPr>
              <a:lnSpc>
                <a:spcPct val="150000"/>
              </a:lnSpc>
            </a:pPr>
            <a:r>
              <a:rPr lang="fr-FR" sz="2000" b="1" dirty="0" smtClean="0">
                <a:latin typeface="Times New Roman" pitchFamily="18" charset="0"/>
                <a:cs typeface="Times New Roman" pitchFamily="18" charset="0"/>
              </a:rPr>
              <a:t>On appelle granulats les matériaux d’origine minérale, gravillons, sables, sablons et fillers qui entrent dans la composition des bétons.</a:t>
            </a:r>
          </a:p>
          <a:p>
            <a:pPr>
              <a:lnSpc>
                <a:spcPct val="150000"/>
              </a:lnSpc>
            </a:pPr>
            <a:endParaRPr lang="fr-FR" sz="2000" b="1" dirty="0" smtClean="0">
              <a:latin typeface="Times New Roman" pitchFamily="18" charset="0"/>
              <a:cs typeface="Times New Roman" pitchFamily="18" charset="0"/>
            </a:endParaRPr>
          </a:p>
          <a:p>
            <a:pPr>
              <a:lnSpc>
                <a:spcPct val="150000"/>
              </a:lnSpc>
            </a:pPr>
            <a:r>
              <a:rPr lang="fr-FR" sz="2000" b="1" dirty="0" smtClean="0">
                <a:latin typeface="Times New Roman" pitchFamily="18" charset="0"/>
                <a:cs typeface="Times New Roman" pitchFamily="18" charset="0"/>
              </a:rPr>
              <a:t>Ils sont spécifiés dans la norme  XP P 18-540 «granulats»</a:t>
            </a:r>
          </a:p>
          <a:p>
            <a:endParaRPr lang="fr-FR" sz="2000" b="1" i="1" dirty="0" smtClean="0">
              <a:latin typeface="Times New Roman" pitchFamily="18" charset="0"/>
              <a:cs typeface="Times New Roman" pitchFamily="18" charset="0"/>
            </a:endParaRPr>
          </a:p>
          <a:p>
            <a:pPr marL="457200" indent="-457200" algn="just"/>
            <a:endParaRPr lang="fr-FR" sz="2400" b="1"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a:srcRect/>
          <a:stretch>
            <a:fillRect/>
          </a:stretch>
        </p:blipFill>
        <p:spPr bwMode="auto">
          <a:xfrm>
            <a:off x="341523" y="7227066"/>
            <a:ext cx="8240617" cy="43458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3" name="Rectangle 12"/>
          <p:cNvSpPr/>
          <p:nvPr/>
        </p:nvSpPr>
        <p:spPr>
          <a:xfrm>
            <a:off x="577670" y="985877"/>
            <a:ext cx="300082" cy="369332"/>
          </a:xfrm>
          <a:prstGeom prst="rect">
            <a:avLst/>
          </a:prstGeom>
        </p:spPr>
        <p:txBody>
          <a:bodyPr wrap="none">
            <a:spAutoFit/>
          </a:bodyPr>
          <a:lstStyle/>
          <a:p>
            <a:r>
              <a:rPr lang="en-US" b="1" dirty="0" smtClean="0">
                <a:solidFill>
                  <a:srgbClr val="FFFFFF"/>
                </a:solidFill>
                <a:latin typeface="Times New Roman" pitchFamily="18" charset="0"/>
                <a:cs typeface="Times New Roman" pitchFamily="18" charset="0"/>
              </a:rPr>
              <a:t>3</a:t>
            </a:r>
            <a:endParaRPr lang="en-US" b="1" dirty="0">
              <a:solidFill>
                <a:srgbClr val="FFFFFF"/>
              </a:solidFill>
              <a:latin typeface="Times New Roman" pitchFamily="18" charset="0"/>
              <a:cs typeface="Times New Roman" pitchFamily="18" charset="0"/>
            </a:endParaRPr>
          </a:p>
        </p:txBody>
      </p:sp>
      <p:sp>
        <p:nvSpPr>
          <p:cNvPr id="14" name="TextBox 9"/>
          <p:cNvSpPr txBox="1"/>
          <p:nvPr/>
        </p:nvSpPr>
        <p:spPr>
          <a:xfrm>
            <a:off x="1290335" y="893939"/>
            <a:ext cx="1265577" cy="461665"/>
          </a:xfrm>
          <a:prstGeom prst="rect">
            <a:avLst/>
          </a:prstGeom>
          <a:noFill/>
        </p:spPr>
        <p:txBody>
          <a:bodyPr wrap="square" rtlCol="0">
            <a:spAutoFit/>
          </a:bodyPr>
          <a:lstStyle/>
          <a:p>
            <a:r>
              <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Nature </a:t>
            </a:r>
            <a:endParaRPr lang="fr-FR"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59383521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 to="" calcmode="lin" valueType="num">
                                      <p:cBhvr>
                                        <p:cTn id="10" dur="1" fill="hold"/>
                                        <p:tgtEl>
                                          <p:spTgt spid="3"/>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to="" calcmode="lin" valueType="num">
                                      <p:cBhvr>
                                        <p:cTn id="13" dur="1" fill="hold"/>
                                        <p:tgtEl>
                                          <p:spTgt spid="7"/>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to="" calcmode="lin" valueType="num">
                                      <p:cBhvr>
                                        <p:cTn id="16" dur="1" fill="hold"/>
                                        <p:tgtEl>
                                          <p:spTgt spid="11"/>
                                        </p:tgtEl>
                                        <p:attrNameLst>
                                          <p:attrName/>
                                        </p:attrNameLst>
                                      </p:cBhvr>
                                    </p:anim>
                                  </p:childTnLst>
                                </p:cTn>
                              </p:par>
                              <p:par>
                                <p:cTn id="17" presetID="2" presetClass="entr" presetSubtype="8"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 calcmode="lin" valueType="num">
                                      <p:cBhvr additive="base">
                                        <p:cTn id="23" dur="500" fill="hold"/>
                                        <p:tgtEl>
                                          <p:spTgt spid="10">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0">
                                            <p:txEl>
                                              <p:pRg st="0" end="0"/>
                                            </p:txEl>
                                          </p:spTgt>
                                        </p:tgtEl>
                                        <p:attrNameLst>
                                          <p:attrName>ppt_y</p:attrName>
                                        </p:attrNameLst>
                                      </p:cBhvr>
                                      <p:tavLst>
                                        <p:tav tm="0">
                                          <p:val>
                                            <p:strVal val="#ppt_y"/>
                                          </p:val>
                                        </p:tav>
                                        <p:tav tm="100000">
                                          <p:val>
                                            <p:strVal val="#ppt_y"/>
                                          </p:val>
                                        </p:tav>
                                      </p:tavLst>
                                    </p:anim>
                                  </p:childTnLst>
                                </p:cTn>
                              </p:par>
                              <p:par>
                                <p:cTn id="25" presetID="5" presetClass="entr" presetSubtype="10"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checkerboard(across)">
                                      <p:cBhvr>
                                        <p:cTn id="27" dur="1000"/>
                                        <p:tgtEl>
                                          <p:spTgt spid="47"/>
                                        </p:tgtEl>
                                      </p:cBhvr>
                                    </p:animEffect>
                                  </p:childTnLst>
                                </p:cTn>
                              </p:par>
                              <p:par>
                                <p:cTn id="28" presetID="2" presetClass="entr" presetSubtype="12" fill="hold" grpId="0" nodeType="withEffect">
                                  <p:stCondLst>
                                    <p:cond delay="0"/>
                                  </p:stCondLst>
                                  <p:childTnLst>
                                    <p:set>
                                      <p:cBhvr>
                                        <p:cTn id="29" dur="1" fill="hold">
                                          <p:stCondLst>
                                            <p:cond delay="0"/>
                                          </p:stCondLst>
                                        </p:cTn>
                                        <p:tgtEl>
                                          <p:spTgt spid="48"/>
                                        </p:tgtEl>
                                        <p:attrNameLst>
                                          <p:attrName>style.visibility</p:attrName>
                                        </p:attrNameLst>
                                      </p:cBhvr>
                                      <p:to>
                                        <p:strVal val="visible"/>
                                      </p:to>
                                    </p:set>
                                    <p:anim calcmode="lin" valueType="num">
                                      <p:cBhvr additive="base">
                                        <p:cTn id="30" dur="1000" fill="hold"/>
                                        <p:tgtEl>
                                          <p:spTgt spid="48"/>
                                        </p:tgtEl>
                                        <p:attrNameLst>
                                          <p:attrName>ppt_x</p:attrName>
                                        </p:attrNameLst>
                                      </p:cBhvr>
                                      <p:tavLst>
                                        <p:tav tm="0">
                                          <p:val>
                                            <p:strVal val="0-#ppt_w/2"/>
                                          </p:val>
                                        </p:tav>
                                        <p:tav tm="100000">
                                          <p:val>
                                            <p:strVal val="#ppt_x"/>
                                          </p:val>
                                        </p:tav>
                                      </p:tavLst>
                                    </p:anim>
                                    <p:anim calcmode="lin" valueType="num">
                                      <p:cBhvr additive="base">
                                        <p:cTn id="31" dur="10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xit" presetSubtype="4" fill="hold" grpId="1" nodeType="clickEffect">
                                  <p:stCondLst>
                                    <p:cond delay="0"/>
                                  </p:stCondLst>
                                  <p:childTnLst>
                                    <p:anim calcmode="lin" valueType="num">
                                      <p:cBhvr additive="base">
                                        <p:cTn id="35" dur="500"/>
                                        <p:tgtEl>
                                          <p:spTgt spid="8"/>
                                        </p:tgtEl>
                                        <p:attrNameLst>
                                          <p:attrName>ppt_x</p:attrName>
                                        </p:attrNameLst>
                                      </p:cBhvr>
                                      <p:tavLst>
                                        <p:tav tm="0">
                                          <p:val>
                                            <p:strVal val="ppt_x"/>
                                          </p:val>
                                        </p:tav>
                                        <p:tav tm="100000">
                                          <p:val>
                                            <p:strVal val="ppt_x"/>
                                          </p:val>
                                        </p:tav>
                                      </p:tavLst>
                                    </p:anim>
                                    <p:anim calcmode="lin" valueType="num">
                                      <p:cBhvr additive="base">
                                        <p:cTn id="36" dur="500"/>
                                        <p:tgtEl>
                                          <p:spTgt spid="8"/>
                                        </p:tgtEl>
                                        <p:attrNameLst>
                                          <p:attrName>ppt_y</p:attrName>
                                        </p:attrNameLst>
                                      </p:cBhvr>
                                      <p:tavLst>
                                        <p:tav tm="0">
                                          <p:val>
                                            <p:strVal val="ppt_y"/>
                                          </p:val>
                                        </p:tav>
                                        <p:tav tm="100000">
                                          <p:val>
                                            <p:strVal val="1+ppt_h/2"/>
                                          </p:val>
                                        </p:tav>
                                      </p:tavLst>
                                    </p:anim>
                                    <p:set>
                                      <p:cBhvr>
                                        <p:cTn id="37" dur="1" fill="hold">
                                          <p:stCondLst>
                                            <p:cond delay="499"/>
                                          </p:stCondLst>
                                        </p:cTn>
                                        <p:tgtEl>
                                          <p:spTgt spid="8"/>
                                        </p:tgtEl>
                                        <p:attrNameLst>
                                          <p:attrName>style.visibility</p:attrName>
                                        </p:attrNameLst>
                                      </p:cBhvr>
                                      <p:to>
                                        <p:strVal val="hidden"/>
                                      </p:to>
                                    </p:set>
                                  </p:childTnLst>
                                </p:cTn>
                              </p:par>
                              <p:par>
                                <p:cTn id="38" presetID="2" presetClass="exit" presetSubtype="4" fill="hold" grpId="0" nodeType="withEffect">
                                  <p:stCondLst>
                                    <p:cond delay="0"/>
                                  </p:stCondLst>
                                  <p:childTnLst>
                                    <p:anim calcmode="lin" valueType="num">
                                      <p:cBhvr additive="base">
                                        <p:cTn id="39" dur="500"/>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40" dur="500"/>
                                        <p:tgtEl>
                                          <p:spTgt spid="10">
                                            <p:txEl>
                                              <p:pRg st="0" end="0"/>
                                            </p:txEl>
                                          </p:spTgt>
                                        </p:tgtEl>
                                        <p:attrNameLst>
                                          <p:attrName>ppt_y</p:attrName>
                                        </p:attrNameLst>
                                      </p:cBhvr>
                                      <p:tavLst>
                                        <p:tav tm="0">
                                          <p:val>
                                            <p:strVal val="ppt_y"/>
                                          </p:val>
                                        </p:tav>
                                        <p:tav tm="100000">
                                          <p:val>
                                            <p:strVal val="1+ppt_h/2"/>
                                          </p:val>
                                        </p:tav>
                                      </p:tavLst>
                                    </p:anim>
                                    <p:set>
                                      <p:cBhvr>
                                        <p:cTn id="41" dur="1" fill="hold">
                                          <p:stCondLst>
                                            <p:cond delay="499"/>
                                          </p:stCondLst>
                                        </p:cTn>
                                        <p:tgtEl>
                                          <p:spTgt spid="10">
                                            <p:txEl>
                                              <p:pRg st="0" end="0"/>
                                            </p:txEl>
                                          </p:spTgt>
                                        </p:tgtEl>
                                        <p:attrNameLst>
                                          <p:attrName>style.visibility</p:attrName>
                                        </p:attrNameLst>
                                      </p:cBhvr>
                                      <p:to>
                                        <p:strVal val="hidden"/>
                                      </p:to>
                                    </p:set>
                                  </p:childTnLst>
                                </p:cTn>
                              </p:par>
                              <p:par>
                                <p:cTn id="42" presetID="2" presetClass="exit" presetSubtype="4" fill="hold" grpId="1" nodeType="withEffect">
                                  <p:stCondLst>
                                    <p:cond delay="0"/>
                                  </p:stCondLst>
                                  <p:childTnLst>
                                    <p:anim calcmode="lin" valueType="num">
                                      <p:cBhvr additive="base">
                                        <p:cTn id="43" dur="500"/>
                                        <p:tgtEl>
                                          <p:spTgt spid="48"/>
                                        </p:tgtEl>
                                        <p:attrNameLst>
                                          <p:attrName>ppt_x</p:attrName>
                                        </p:attrNameLst>
                                      </p:cBhvr>
                                      <p:tavLst>
                                        <p:tav tm="0">
                                          <p:val>
                                            <p:strVal val="ppt_x"/>
                                          </p:val>
                                        </p:tav>
                                        <p:tav tm="100000">
                                          <p:val>
                                            <p:strVal val="ppt_x"/>
                                          </p:val>
                                        </p:tav>
                                      </p:tavLst>
                                    </p:anim>
                                    <p:anim calcmode="lin" valueType="num">
                                      <p:cBhvr additive="base">
                                        <p:cTn id="44" dur="500"/>
                                        <p:tgtEl>
                                          <p:spTgt spid="48"/>
                                        </p:tgtEl>
                                        <p:attrNameLst>
                                          <p:attrName>ppt_y</p:attrName>
                                        </p:attrNameLst>
                                      </p:cBhvr>
                                      <p:tavLst>
                                        <p:tav tm="0">
                                          <p:val>
                                            <p:strVal val="ppt_y"/>
                                          </p:val>
                                        </p:tav>
                                        <p:tav tm="100000">
                                          <p:val>
                                            <p:strVal val="1+ppt_h/2"/>
                                          </p:val>
                                        </p:tav>
                                      </p:tavLst>
                                    </p:anim>
                                    <p:set>
                                      <p:cBhvr>
                                        <p:cTn id="45" dur="1" fill="hold">
                                          <p:stCondLst>
                                            <p:cond delay="499"/>
                                          </p:stCondLst>
                                        </p:cTn>
                                        <p:tgtEl>
                                          <p:spTgt spid="48"/>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4" presetClass="entr" presetSubtype="16" fill="hold" grpId="0" nodeType="click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box(in)">
                                      <p:cBhvr>
                                        <p:cTn id="50" dur="500"/>
                                        <p:tgtEl>
                                          <p:spTgt spid="13"/>
                                        </p:tgtEl>
                                      </p:cBhvr>
                                    </p:animEffect>
                                  </p:childTnLst>
                                </p:cTn>
                              </p:par>
                              <p:par>
                                <p:cTn id="51" presetID="4" presetClass="entr" presetSubtype="16"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box(in)">
                                      <p:cBhvr>
                                        <p:cTn id="53" dur="500"/>
                                        <p:tgtEl>
                                          <p:spTgt spid="14"/>
                                        </p:tgtEl>
                                      </p:cBhvr>
                                    </p:animEffect>
                                  </p:childTnLst>
                                </p:cTn>
                              </p:par>
                              <p:par>
                                <p:cTn id="54" presetID="64" presetClass="path" presetSubtype="0" accel="50000" decel="50000" fill="hold" nodeType="withEffect">
                                  <p:stCondLst>
                                    <p:cond delay="0"/>
                                  </p:stCondLst>
                                  <p:childTnLst>
                                    <p:animMotion origin="layout" path="M 0.00833 -0.00324 L 0.00607 -0.80592 " pathEditMode="relative" rAng="0" ptsTypes="AA">
                                      <p:cBhvr>
                                        <p:cTn id="55" dur="2000" fill="hold"/>
                                        <p:tgtEl>
                                          <p:spTgt spid="1026"/>
                                        </p:tgtEl>
                                        <p:attrNameLst>
                                          <p:attrName>ppt_x</p:attrName>
                                          <p:attrName>ppt_y</p:attrName>
                                        </p:attrNameLst>
                                      </p:cBhvr>
                                      <p:rCtr x="-1" y="-40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animBg="1"/>
      <p:bldP spid="8" grpId="0"/>
      <p:bldP spid="8" grpId="1"/>
      <p:bldP spid="11" grpId="0" animBg="1"/>
      <p:bldP spid="10" grpId="0" build="allAtOnce"/>
      <p:bldP spid="47" grpId="0" animBg="1"/>
      <p:bldP spid="48" grpId="0"/>
      <p:bldP spid="48" grpId="1"/>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rrondir un rectangle avec un coin diagonal 1"/>
          <p:cNvSpPr/>
          <p:nvPr/>
        </p:nvSpPr>
        <p:spPr>
          <a:xfrm>
            <a:off x="618705" y="155028"/>
            <a:ext cx="7092280" cy="562630"/>
          </a:xfrm>
          <a:prstGeom prst="round2DiagRect">
            <a:avLst>
              <a:gd name="adj1" fmla="val 50000"/>
              <a:gd name="adj2" fmla="val 0"/>
            </a:avLst>
          </a:prstGeom>
          <a:solidFill>
            <a:schemeClr val="accent2">
              <a:alpha val="30980"/>
            </a:schemeClr>
          </a:solidFill>
          <a:ln>
            <a:noFill/>
          </a:ln>
          <a:effectLst>
            <a:glow rad="139700">
              <a:schemeClr val="accent2">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a:spAutoFit/>
          </a:bodyPr>
          <a:lstStyle/>
          <a:p>
            <a:pPr marL="177800" lvl="0" algn="ctr"/>
            <a:r>
              <a:rPr lang="fr-FR" sz="2000" b="1" dirty="0">
                <a:effectLst>
                  <a:outerShdw blurRad="38100" dist="38100" dir="2700000" algn="tl">
                    <a:srgbClr val="000000">
                      <a:alpha val="43137"/>
                    </a:srgbClr>
                  </a:outerShdw>
                </a:effectLst>
                <a:latin typeface="Times New Roman" pitchFamily="18" charset="0"/>
                <a:cs typeface="Times New Roman" pitchFamily="18" charset="0"/>
              </a:rPr>
              <a:t>Revue générale sur les </a:t>
            </a:r>
            <a:r>
              <a:rPr lang="fr-FR" sz="2000" b="1" dirty="0" smtClean="0">
                <a:effectLst>
                  <a:outerShdw blurRad="38100" dist="38100" dir="2700000" algn="tl">
                    <a:srgbClr val="000000">
                      <a:alpha val="43137"/>
                    </a:srgbClr>
                  </a:outerShdw>
                </a:effectLst>
                <a:latin typeface="Times New Roman" pitchFamily="18" charset="0"/>
                <a:cs typeface="Times New Roman" pitchFamily="18" charset="0"/>
              </a:rPr>
              <a:t>granulats</a:t>
            </a:r>
            <a:endParaRPr lang="fr-FR" sz="20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Ellipse 2"/>
          <p:cNvSpPr/>
          <p:nvPr/>
        </p:nvSpPr>
        <p:spPr>
          <a:xfrm>
            <a:off x="618705" y="155028"/>
            <a:ext cx="432048" cy="562630"/>
          </a:xfrm>
          <a:prstGeom prst="ellipse">
            <a:avLst/>
          </a:prstGeom>
          <a:solidFill>
            <a:schemeClr val="accent4">
              <a:lumMod val="60000"/>
              <a:lumOff val="40000"/>
            </a:schemeClr>
          </a:solidFill>
          <a:ln w="34925" cap="flat" cmpd="sng" algn="ctr">
            <a:solidFill>
              <a:schemeClr val="tx1"/>
            </a:solidFill>
            <a:prstDash val="solid"/>
          </a:ln>
          <a:effectLst>
            <a:glow rad="228600">
              <a:schemeClr val="accent2">
                <a:satMod val="175000"/>
                <a:alpha val="40000"/>
              </a:schemeClr>
            </a:glow>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ysClr val="window" lastClr="FFFFFF"/>
              </a:solidFill>
              <a:effectLst>
                <a:glow rad="228600">
                  <a:schemeClr val="accent4">
                    <a:satMod val="175000"/>
                    <a:alpha val="40000"/>
                  </a:schemeClr>
                </a:glow>
              </a:effectLst>
              <a:uLnTx/>
              <a:uFillTx/>
              <a:latin typeface="Times New Roman" pitchFamily="18" charset="0"/>
              <a:cs typeface="Times New Roman" pitchFamily="18" charset="0"/>
            </a:endParaRPr>
          </a:p>
        </p:txBody>
      </p:sp>
      <p:sp>
        <p:nvSpPr>
          <p:cNvPr id="7" name="Rectangle 5"/>
          <p:cNvSpPr>
            <a:spLocks noChangeArrowheads="1"/>
          </p:cNvSpPr>
          <p:nvPr/>
        </p:nvSpPr>
        <p:spPr bwMode="gray">
          <a:xfrm rot="3419336">
            <a:off x="492411" y="898244"/>
            <a:ext cx="439058" cy="522828"/>
          </a:xfrm>
          <a:prstGeom prst="rect">
            <a:avLst/>
          </a:prstGeom>
          <a:gradFill rotWithShape="1">
            <a:gsLst>
              <a:gs pos="0">
                <a:srgbClr val="54D060"/>
              </a:gs>
              <a:gs pos="100000">
                <a:srgbClr val="27602C"/>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54D060"/>
            </a:extrusionClr>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flatTx/>
          </a:bodyPr>
          <a:lstStyle/>
          <a:p>
            <a:endParaRPr lang="fr-FR" dirty="0">
              <a:latin typeface="Times New Roman" pitchFamily="18" charset="0"/>
              <a:cs typeface="Times New Roman" pitchFamily="18" charset="0"/>
            </a:endParaRPr>
          </a:p>
        </p:txBody>
      </p:sp>
      <p:sp>
        <p:nvSpPr>
          <p:cNvPr id="8" name="Text Box 31"/>
          <p:cNvSpPr txBox="1">
            <a:spLocks noChangeArrowheads="1"/>
          </p:cNvSpPr>
          <p:nvPr/>
        </p:nvSpPr>
        <p:spPr bwMode="gray">
          <a:xfrm>
            <a:off x="526413" y="960483"/>
            <a:ext cx="355462"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400" b="1" dirty="0" smtClean="0">
                <a:solidFill>
                  <a:srgbClr val="FFFFFF"/>
                </a:solidFill>
                <a:latin typeface="Times New Roman" pitchFamily="18" charset="0"/>
                <a:cs typeface="Times New Roman" pitchFamily="18" charset="0"/>
              </a:rPr>
              <a:t>3</a:t>
            </a:r>
            <a:endParaRPr lang="en-US" sz="2400" b="1" dirty="0">
              <a:solidFill>
                <a:srgbClr val="FFFFFF"/>
              </a:solidFill>
              <a:latin typeface="Times New Roman" pitchFamily="18" charset="0"/>
              <a:cs typeface="Times New Roman" pitchFamily="18" charset="0"/>
            </a:endParaRPr>
          </a:p>
        </p:txBody>
      </p:sp>
      <p:sp>
        <p:nvSpPr>
          <p:cNvPr id="11" name="Plaque 10"/>
          <p:cNvSpPr/>
          <p:nvPr/>
        </p:nvSpPr>
        <p:spPr>
          <a:xfrm>
            <a:off x="1204039" y="874237"/>
            <a:ext cx="1891701" cy="557342"/>
          </a:xfrm>
          <a:prstGeom prst="plaque">
            <a:avLst/>
          </a:prstGeom>
          <a:solidFill>
            <a:schemeClr val="tx2">
              <a:lumMod val="20000"/>
              <a:lumOff val="80000"/>
            </a:schemeClr>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dirty="0">
              <a:latin typeface="Times New Roman" pitchFamily="18" charset="0"/>
              <a:cs typeface="Times New Roman" pitchFamily="18" charset="0"/>
            </a:endParaRPr>
          </a:p>
        </p:txBody>
      </p:sp>
      <p:sp>
        <p:nvSpPr>
          <p:cNvPr id="10" name="TextBox 9"/>
          <p:cNvSpPr txBox="1"/>
          <p:nvPr/>
        </p:nvSpPr>
        <p:spPr>
          <a:xfrm>
            <a:off x="1204039" y="928825"/>
            <a:ext cx="2045938" cy="738664"/>
          </a:xfrm>
          <a:prstGeom prst="rect">
            <a:avLst/>
          </a:prstGeom>
          <a:noFill/>
        </p:spPr>
        <p:txBody>
          <a:bodyPr wrap="square" rtlCol="0">
            <a:spAutoFit/>
          </a:bodyPr>
          <a:lstStyle/>
          <a:p>
            <a:r>
              <a:rPr lang="fr-FR" sz="2400" b="1" cap="all" dirty="0" smtClean="0">
                <a:ln w="9000" cmpd="sng">
                  <a:solidFill>
                    <a:schemeClr val="tx1"/>
                  </a:solidFill>
                  <a:prstDash val="solid"/>
                </a:ln>
                <a:effectLst>
                  <a:reflection blurRad="12700" stA="28000" endPos="45000" dist="1000" dir="5400000" sy="-100000" algn="bl" rotWithShape="0"/>
                </a:effectLst>
                <a:latin typeface="Times New Roman" pitchFamily="18" charset="0"/>
                <a:cs typeface="Times New Roman" pitchFamily="18" charset="0"/>
              </a:rPr>
              <a:t>c</a:t>
            </a:r>
            <a:r>
              <a:rPr lang="fr-FR" sz="2400" b="1" dirty="0" smtClean="0">
                <a:ln w="9000" cmpd="sng">
                  <a:solidFill>
                    <a:schemeClr val="tx1"/>
                  </a:solidFill>
                  <a:prstDash val="solid"/>
                </a:ln>
                <a:effectLst>
                  <a:reflection blurRad="12700" stA="28000" endPos="45000" dist="1000" dir="5400000" sy="-100000" algn="bl" rotWithShape="0"/>
                </a:effectLst>
                <a:latin typeface="Times New Roman" pitchFamily="18" charset="0"/>
                <a:cs typeface="Times New Roman" pitchFamily="18" charset="0"/>
              </a:rPr>
              <a:t>atégories</a:t>
            </a:r>
            <a:endParaRPr lang="fr-FR" sz="2400" b="1" cap="all" dirty="0" smtClean="0">
              <a:ln w="9000" cmpd="sng">
                <a:solidFill>
                  <a:schemeClr val="tx1"/>
                </a:solidFill>
                <a:prstDash val="solid"/>
              </a:ln>
              <a:effectLst>
                <a:reflection blurRad="12700" stA="28000" endPos="45000" dist="1000" dir="5400000" sy="-100000" algn="bl" rotWithShape="0"/>
              </a:effectLst>
              <a:latin typeface="Times New Roman" pitchFamily="18" charset="0"/>
              <a:cs typeface="Times New Roman" pitchFamily="18" charset="0"/>
            </a:endParaRPr>
          </a:p>
          <a:p>
            <a:endParaRPr lang="fr-FR" b="1" cap="all" dirty="0">
              <a:ln w="9000" cmpd="sng">
                <a:solidFill>
                  <a:schemeClr val="tx1"/>
                </a:solidFill>
                <a:prstDash val="solid"/>
              </a:ln>
              <a:effectLst>
                <a:reflection blurRad="12700" stA="28000" endPos="45000" dist="1000" dir="5400000" sy="-100000" algn="bl" rotWithShape="0"/>
              </a:effectLst>
              <a:latin typeface="Times New Roman" pitchFamily="18" charset="0"/>
              <a:cs typeface="Times New Roman" pitchFamily="18" charset="0"/>
            </a:endParaRPr>
          </a:p>
        </p:txBody>
      </p:sp>
      <p:sp>
        <p:nvSpPr>
          <p:cNvPr id="5" name="TextBox 4"/>
          <p:cNvSpPr txBox="1"/>
          <p:nvPr/>
        </p:nvSpPr>
        <p:spPr>
          <a:xfrm>
            <a:off x="987973" y="1887295"/>
            <a:ext cx="7609490" cy="1200329"/>
          </a:xfrm>
          <a:prstGeom prst="rect">
            <a:avLst/>
          </a:prstGeom>
          <a:noFill/>
        </p:spPr>
        <p:txBody>
          <a:bodyPr wrap="square" rtlCol="0">
            <a:spAutoFit/>
          </a:bodyPr>
          <a:lstStyle/>
          <a:p>
            <a:pPr>
              <a:lnSpc>
                <a:spcPct val="150000"/>
              </a:lnSpc>
            </a:pPr>
            <a:endParaRPr lang="fr-FR" b="1" dirty="0" smtClean="0">
              <a:latin typeface="Times New Roman" pitchFamily="18" charset="0"/>
              <a:cs typeface="Times New Roman" pitchFamily="18" charset="0"/>
            </a:endParaRPr>
          </a:p>
          <a:p>
            <a:pPr>
              <a:lnSpc>
                <a:spcPct val="150000"/>
              </a:lnSpc>
            </a:pPr>
            <a:endParaRPr lang="fr-FR" b="1" dirty="0" smtClean="0">
              <a:latin typeface="Times New Roman" pitchFamily="18" charset="0"/>
              <a:cs typeface="Times New Roman" pitchFamily="18" charset="0"/>
            </a:endParaRPr>
          </a:p>
          <a:p>
            <a:endParaRPr lang="fr-FR" dirty="0">
              <a:latin typeface="Times New Roman" pitchFamily="18" charset="0"/>
              <a:cs typeface="Times New Roman" pitchFamily="18" charset="0"/>
            </a:endParaRPr>
          </a:p>
        </p:txBody>
      </p:sp>
      <p:sp>
        <p:nvSpPr>
          <p:cNvPr id="48152" name="Rectangle 24"/>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latin typeface="Times New Roman" pitchFamily="18" charset="0"/>
              <a:cs typeface="Times New Roman" pitchFamily="18" charset="0"/>
            </a:endParaRPr>
          </a:p>
        </p:txBody>
      </p:sp>
      <p:grpSp>
        <p:nvGrpSpPr>
          <p:cNvPr id="48129" name="Group 1"/>
          <p:cNvGrpSpPr>
            <a:grpSpLocks noChangeAspect="1"/>
          </p:cNvGrpSpPr>
          <p:nvPr/>
        </p:nvGrpSpPr>
        <p:grpSpPr bwMode="auto">
          <a:xfrm>
            <a:off x="1189822" y="2005071"/>
            <a:ext cx="7239212" cy="3393194"/>
            <a:chOff x="2205" y="3495"/>
            <a:chExt cx="7966" cy="3734"/>
          </a:xfrm>
        </p:grpSpPr>
        <p:sp>
          <p:nvSpPr>
            <p:cNvPr id="48151" name="AutoShape 23"/>
            <p:cNvSpPr>
              <a:spLocks noChangeAspect="1" noChangeArrowheads="1" noTextEdit="1"/>
            </p:cNvSpPr>
            <p:nvPr/>
          </p:nvSpPr>
          <p:spPr bwMode="auto">
            <a:xfrm>
              <a:off x="2205" y="3495"/>
              <a:ext cx="7966" cy="3734"/>
            </a:xfrm>
            <a:prstGeom prst="rect">
              <a:avLst/>
            </a:prstGeom>
            <a:solidFill>
              <a:srgbClr val="99CCFF"/>
            </a:solidFill>
          </p:spPr>
          <p:txBody>
            <a:bodyPr vert="horz" wrap="square" lIns="91440" tIns="45720" rIns="91440" bIns="45720" numCol="1" anchor="t" anchorCtr="0" compatLnSpc="1">
              <a:prstTxWarp prst="textNoShape">
                <a:avLst/>
              </a:prstTxWarp>
            </a:bodyPr>
            <a:lstStyle/>
            <a:p>
              <a:endParaRPr lang="fr-FR" dirty="0">
                <a:latin typeface="Times New Roman" pitchFamily="18" charset="0"/>
                <a:cs typeface="Times New Roman" pitchFamily="18" charset="0"/>
              </a:endParaRPr>
            </a:p>
          </p:txBody>
        </p:sp>
        <p:sp>
          <p:nvSpPr>
            <p:cNvPr id="48150" name="Line 26"/>
            <p:cNvSpPr>
              <a:spLocks noChangeShapeType="1"/>
            </p:cNvSpPr>
            <p:nvPr/>
          </p:nvSpPr>
          <p:spPr bwMode="auto">
            <a:xfrm>
              <a:off x="2295" y="4041"/>
              <a:ext cx="7200" cy="0"/>
            </a:xfrm>
            <a:prstGeom prst="line">
              <a:avLst/>
            </a:prstGeom>
            <a:noFill/>
            <a:ln w="9525">
              <a:solidFill>
                <a:srgbClr val="FFFFFF"/>
              </a:solidFill>
              <a:round/>
              <a:headEnd/>
              <a:tailEnd/>
            </a:ln>
          </p:spPr>
          <p:txBody>
            <a:bodyPr vert="horz" wrap="square" lIns="91440" tIns="45720" rIns="91440" bIns="45720" numCol="1" anchor="ctr" anchorCtr="0" compatLnSpc="1">
              <a:prstTxWarp prst="textNoShape">
                <a:avLst/>
              </a:prstTxWarp>
            </a:bodyPr>
            <a:lstStyle/>
            <a:p>
              <a:endParaRPr lang="fr-FR" dirty="0">
                <a:latin typeface="Times New Roman" pitchFamily="18" charset="0"/>
                <a:cs typeface="Times New Roman" pitchFamily="18" charset="0"/>
              </a:endParaRPr>
            </a:p>
          </p:txBody>
        </p:sp>
        <p:sp>
          <p:nvSpPr>
            <p:cNvPr id="48149" name="Line 27"/>
            <p:cNvSpPr>
              <a:spLocks noChangeShapeType="1"/>
            </p:cNvSpPr>
            <p:nvPr/>
          </p:nvSpPr>
          <p:spPr bwMode="auto">
            <a:xfrm>
              <a:off x="4201" y="3677"/>
              <a:ext cx="0" cy="3552"/>
            </a:xfrm>
            <a:prstGeom prst="line">
              <a:avLst/>
            </a:prstGeom>
            <a:noFill/>
            <a:ln w="9525">
              <a:solidFill>
                <a:srgbClr val="FFFFFF"/>
              </a:solidFill>
              <a:round/>
              <a:headEnd/>
              <a:tailEnd/>
            </a:ln>
          </p:spPr>
          <p:txBody>
            <a:bodyPr vert="horz" wrap="square" lIns="91440" tIns="45720" rIns="91440" bIns="45720" numCol="1" anchor="ctr" anchorCtr="0" compatLnSpc="1">
              <a:prstTxWarp prst="textNoShape">
                <a:avLst/>
              </a:prstTxWarp>
            </a:bodyPr>
            <a:lstStyle/>
            <a:p>
              <a:endParaRPr lang="fr-FR" dirty="0">
                <a:latin typeface="Times New Roman" pitchFamily="18" charset="0"/>
                <a:cs typeface="Times New Roman" pitchFamily="18" charset="0"/>
              </a:endParaRPr>
            </a:p>
          </p:txBody>
        </p:sp>
        <p:sp>
          <p:nvSpPr>
            <p:cNvPr id="48148" name="Line 28"/>
            <p:cNvSpPr>
              <a:spLocks noChangeShapeType="1"/>
            </p:cNvSpPr>
            <p:nvPr/>
          </p:nvSpPr>
          <p:spPr bwMode="auto">
            <a:xfrm>
              <a:off x="6923" y="3677"/>
              <a:ext cx="0" cy="3552"/>
            </a:xfrm>
            <a:prstGeom prst="line">
              <a:avLst/>
            </a:prstGeom>
            <a:noFill/>
            <a:ln w="9525">
              <a:solidFill>
                <a:srgbClr val="FFFFFF"/>
              </a:solidFill>
              <a:round/>
              <a:headEnd/>
              <a:tailEnd/>
            </a:ln>
          </p:spPr>
          <p:txBody>
            <a:bodyPr vert="horz" wrap="square" lIns="91440" tIns="45720" rIns="91440" bIns="45720" numCol="1" anchor="ctr" anchorCtr="0" compatLnSpc="1">
              <a:prstTxWarp prst="textNoShape">
                <a:avLst/>
              </a:prstTxWarp>
            </a:bodyPr>
            <a:lstStyle/>
            <a:p>
              <a:endParaRPr lang="fr-FR" dirty="0">
                <a:latin typeface="Times New Roman" pitchFamily="18" charset="0"/>
                <a:cs typeface="Times New Roman" pitchFamily="18" charset="0"/>
              </a:endParaRPr>
            </a:p>
          </p:txBody>
        </p:sp>
        <p:sp>
          <p:nvSpPr>
            <p:cNvPr id="48147" name="Text Box 29"/>
            <p:cNvSpPr txBox="1">
              <a:spLocks noChangeArrowheads="1"/>
            </p:cNvSpPr>
            <p:nvPr/>
          </p:nvSpPr>
          <p:spPr bwMode="auto">
            <a:xfrm>
              <a:off x="2205" y="3495"/>
              <a:ext cx="1920" cy="504"/>
            </a:xfrm>
            <a:prstGeom prst="rect">
              <a:avLst/>
            </a:prstGeom>
            <a:noFill/>
            <a:ln w="9525">
              <a:noFill/>
              <a:miter lim="800000"/>
              <a:headEnd/>
              <a:tailEnd/>
            </a:ln>
          </p:spPr>
          <p:txBody>
            <a:bodyPr vert="horz" wrap="square" lIns="83210" tIns="41605" rIns="83210" bIns="41605"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1" i="0" u="none" strike="noStrike" cap="none" normalizeH="0" baseline="0" dirty="0" smtClean="0">
                  <a:ln>
                    <a:noFill/>
                  </a:ln>
                  <a:solidFill>
                    <a:srgbClr val="FFFFFF"/>
                  </a:solidFill>
                  <a:effectLst/>
                  <a:latin typeface="Times New Roman" pitchFamily="18" charset="0"/>
                  <a:ea typeface="Times New Roman" pitchFamily="18" charset="0"/>
                  <a:cs typeface="Times New Roman" pitchFamily="18" charset="0"/>
                </a:rPr>
                <a:t>Granulats</a:t>
              </a: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46" name="Text Box 30"/>
            <p:cNvSpPr txBox="1">
              <a:spLocks noChangeArrowheads="1"/>
            </p:cNvSpPr>
            <p:nvPr/>
          </p:nvSpPr>
          <p:spPr bwMode="auto">
            <a:xfrm>
              <a:off x="4473" y="3495"/>
              <a:ext cx="2208" cy="504"/>
            </a:xfrm>
            <a:prstGeom prst="rect">
              <a:avLst/>
            </a:prstGeom>
            <a:solidFill>
              <a:srgbClr val="99CCFF"/>
            </a:solidFill>
            <a:ln w="9525">
              <a:noFill/>
              <a:miter lim="800000"/>
              <a:headEnd/>
              <a:tailEnd/>
            </a:ln>
          </p:spPr>
          <p:txBody>
            <a:bodyPr vert="horz" wrap="square" lIns="83210" tIns="41605" rIns="83210" bIns="41605"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dirty="0" smtClean="0">
                  <a:ln>
                    <a:noFill/>
                  </a:ln>
                  <a:solidFill>
                    <a:srgbClr val="FFFFFF"/>
                  </a:solidFill>
                  <a:effectLst/>
                  <a:latin typeface="Times New Roman" pitchFamily="18" charset="0"/>
                  <a:ea typeface="Times New Roman" pitchFamily="18" charset="0"/>
                  <a:cs typeface="Times New Roman" pitchFamily="18" charset="0"/>
                </a:rPr>
                <a:t>Obtenus par</a:t>
              </a: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45" name="Text Box 31"/>
            <p:cNvSpPr txBox="1">
              <a:spLocks noChangeArrowheads="1"/>
            </p:cNvSpPr>
            <p:nvPr/>
          </p:nvSpPr>
          <p:spPr bwMode="auto">
            <a:xfrm>
              <a:off x="7195" y="3495"/>
              <a:ext cx="2976" cy="504"/>
            </a:xfrm>
            <a:prstGeom prst="rect">
              <a:avLst/>
            </a:prstGeom>
            <a:noFill/>
            <a:ln w="9525">
              <a:noFill/>
              <a:miter lim="800000"/>
              <a:headEnd/>
              <a:tailEnd/>
            </a:ln>
          </p:spPr>
          <p:txBody>
            <a:bodyPr vert="horz" wrap="square" lIns="83210" tIns="41605" rIns="83210" bIns="41605"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dirty="0" smtClean="0">
                  <a:ln>
                    <a:noFill/>
                  </a:ln>
                  <a:solidFill>
                    <a:srgbClr val="FFFFFF"/>
                  </a:solidFill>
                  <a:effectLst/>
                  <a:latin typeface="Times New Roman" pitchFamily="18" charset="0"/>
                  <a:ea typeface="Times New Roman" pitchFamily="18" charset="0"/>
                  <a:cs typeface="Times New Roman" pitchFamily="18" charset="0"/>
                </a:rPr>
                <a:t>A partir de</a:t>
              </a: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44" name="Text Box 32"/>
            <p:cNvSpPr txBox="1">
              <a:spLocks noChangeArrowheads="1"/>
            </p:cNvSpPr>
            <p:nvPr/>
          </p:nvSpPr>
          <p:spPr bwMode="auto">
            <a:xfrm>
              <a:off x="2205" y="4221"/>
              <a:ext cx="1920" cy="504"/>
            </a:xfrm>
            <a:prstGeom prst="rect">
              <a:avLst/>
            </a:prstGeom>
            <a:noFill/>
            <a:ln w="9525">
              <a:noFill/>
              <a:miter lim="800000"/>
              <a:headEnd/>
              <a:tailEnd/>
            </a:ln>
          </p:spPr>
          <p:txBody>
            <a:bodyPr vert="horz" wrap="square" lIns="83210" tIns="41605" rIns="83210" bIns="41605"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1" i="0" u="none" strike="noStrike" cap="none" normalizeH="0" baseline="0" dirty="0" smtClean="0">
                  <a:ln>
                    <a:noFill/>
                  </a:ln>
                  <a:solidFill>
                    <a:srgbClr val="FFFFFF"/>
                  </a:solidFill>
                  <a:effectLst/>
                  <a:latin typeface="Times New Roman" pitchFamily="18" charset="0"/>
                  <a:ea typeface="Times New Roman" pitchFamily="18" charset="0"/>
                  <a:cs typeface="Times New Roman" pitchFamily="18" charset="0"/>
                </a:rPr>
                <a:t>Roulés</a:t>
              </a: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43" name="AutoShape 33"/>
            <p:cNvSpPr>
              <a:spLocks noChangeArrowheads="1"/>
            </p:cNvSpPr>
            <p:nvPr/>
          </p:nvSpPr>
          <p:spPr bwMode="auto">
            <a:xfrm>
              <a:off x="4291" y="4313"/>
              <a:ext cx="332" cy="182"/>
            </a:xfrm>
            <a:prstGeom prst="rightArrow">
              <a:avLst>
                <a:gd name="adj1" fmla="val 50000"/>
                <a:gd name="adj2" fmla="val 45604"/>
              </a:avLst>
            </a:prstGeom>
            <a:solidFill>
              <a:srgbClr val="A29EFA"/>
            </a:solidFill>
            <a:ln w="9525">
              <a:solidFill>
                <a:srgbClr val="FFFFFF"/>
              </a:solidFill>
              <a:miter lim="800000"/>
              <a:headEnd/>
              <a:tailEnd/>
            </a:ln>
          </p:spPr>
          <p:txBody>
            <a:bodyPr vert="horz" wrap="square" lIns="83210" tIns="41605" rIns="83210" bIns="41605"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42" name="AutoShape 34"/>
            <p:cNvSpPr>
              <a:spLocks noChangeArrowheads="1"/>
            </p:cNvSpPr>
            <p:nvPr/>
          </p:nvSpPr>
          <p:spPr bwMode="auto">
            <a:xfrm>
              <a:off x="4291" y="4675"/>
              <a:ext cx="332" cy="182"/>
            </a:xfrm>
            <a:prstGeom prst="rightArrow">
              <a:avLst>
                <a:gd name="adj1" fmla="val 50000"/>
                <a:gd name="adj2" fmla="val 45604"/>
              </a:avLst>
            </a:prstGeom>
            <a:solidFill>
              <a:srgbClr val="A29EFA"/>
            </a:solidFill>
            <a:ln w="9525">
              <a:solidFill>
                <a:srgbClr val="FFFFFF"/>
              </a:solidFill>
              <a:miter lim="800000"/>
              <a:headEnd/>
              <a:tailEnd/>
            </a:ln>
          </p:spPr>
          <p:txBody>
            <a:bodyPr vert="horz" wrap="square" lIns="83210" tIns="41605" rIns="83210" bIns="41605"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41" name="Text Box 35"/>
            <p:cNvSpPr txBox="1">
              <a:spLocks noChangeArrowheads="1"/>
            </p:cNvSpPr>
            <p:nvPr/>
          </p:nvSpPr>
          <p:spPr bwMode="auto">
            <a:xfrm>
              <a:off x="4745" y="4221"/>
              <a:ext cx="2208" cy="892"/>
            </a:xfrm>
            <a:prstGeom prst="rect">
              <a:avLst/>
            </a:prstGeom>
            <a:noFill/>
            <a:ln w="9525">
              <a:noFill/>
              <a:miter lim="800000"/>
              <a:headEnd/>
              <a:tailEnd/>
            </a:ln>
          </p:spPr>
          <p:txBody>
            <a:bodyPr vert="horz" wrap="square" lIns="83210" tIns="41605" rIns="83210" bIns="41605"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dirty="0" smtClean="0">
                  <a:ln>
                    <a:noFill/>
                  </a:ln>
                  <a:solidFill>
                    <a:srgbClr val="FFFFFF"/>
                  </a:solidFill>
                  <a:effectLst/>
                  <a:latin typeface="Times New Roman" pitchFamily="18" charset="0"/>
                  <a:ea typeface="Times New Roman" pitchFamily="18" charset="0"/>
                  <a:cs typeface="Times New Roman" pitchFamily="18" charset="0"/>
                </a:rPr>
                <a:t>Criblage</a:t>
              </a:r>
              <a:br>
                <a:rPr kumimoji="0" lang="fr-FR" sz="1800" b="0" i="0" u="none" strike="noStrike" cap="none" normalizeH="0" baseline="0" dirty="0" smtClean="0">
                  <a:ln>
                    <a:noFill/>
                  </a:ln>
                  <a:solidFill>
                    <a:srgbClr val="FFFFFF"/>
                  </a:solidFill>
                  <a:effectLst/>
                  <a:latin typeface="Times New Roman" pitchFamily="18" charset="0"/>
                  <a:ea typeface="Times New Roman" pitchFamily="18" charset="0"/>
                  <a:cs typeface="Times New Roman" pitchFamily="18" charset="0"/>
                </a:rPr>
              </a:br>
              <a:r>
                <a:rPr kumimoji="0" lang="fr-FR" sz="1800" b="0" i="0" u="none" strike="noStrike" cap="none" normalizeH="0" baseline="0" dirty="0" smtClean="0">
                  <a:ln>
                    <a:noFill/>
                  </a:ln>
                  <a:solidFill>
                    <a:srgbClr val="FFFFFF"/>
                  </a:solidFill>
                  <a:effectLst/>
                  <a:latin typeface="Times New Roman" pitchFamily="18" charset="0"/>
                  <a:ea typeface="Times New Roman" pitchFamily="18" charset="0"/>
                  <a:cs typeface="Times New Roman" pitchFamily="18" charset="0"/>
                </a:rPr>
                <a:t>Lavage</a:t>
              </a: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40" name="Text Box 36"/>
            <p:cNvSpPr txBox="1">
              <a:spLocks noChangeArrowheads="1"/>
            </p:cNvSpPr>
            <p:nvPr/>
          </p:nvSpPr>
          <p:spPr bwMode="auto">
            <a:xfrm>
              <a:off x="7013" y="4403"/>
              <a:ext cx="3158" cy="892"/>
            </a:xfrm>
            <a:prstGeom prst="rect">
              <a:avLst/>
            </a:prstGeom>
            <a:noFill/>
            <a:ln w="9525">
              <a:noFill/>
              <a:miter lim="800000"/>
              <a:headEnd/>
              <a:tailEnd/>
            </a:ln>
          </p:spPr>
          <p:txBody>
            <a:bodyPr vert="horz" wrap="square" lIns="83210" tIns="41605" rIns="83210" bIns="41605"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dirty="0" smtClean="0">
                  <a:ln>
                    <a:noFill/>
                  </a:ln>
                  <a:solidFill>
                    <a:srgbClr val="FFFFFF"/>
                  </a:solidFill>
                  <a:effectLst/>
                  <a:latin typeface="Times New Roman" pitchFamily="18" charset="0"/>
                  <a:ea typeface="Times New Roman" pitchFamily="18" charset="0"/>
                  <a:cs typeface="Times New Roman" pitchFamily="18" charset="0"/>
                </a:rPr>
                <a:t>Matériaux alluvionnaires</a:t>
              </a: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39" name="Text Box 37"/>
            <p:cNvSpPr txBox="1">
              <a:spLocks noChangeArrowheads="1"/>
            </p:cNvSpPr>
            <p:nvPr/>
          </p:nvSpPr>
          <p:spPr bwMode="auto">
            <a:xfrm>
              <a:off x="2205" y="5855"/>
              <a:ext cx="1920" cy="504"/>
            </a:xfrm>
            <a:prstGeom prst="rect">
              <a:avLst/>
            </a:prstGeom>
            <a:noFill/>
            <a:ln w="9525">
              <a:noFill/>
              <a:miter lim="800000"/>
              <a:headEnd/>
              <a:tailEnd/>
            </a:ln>
          </p:spPr>
          <p:txBody>
            <a:bodyPr vert="horz" wrap="square" lIns="83210" tIns="41605" rIns="83210" bIns="41605"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1" i="0" u="none" strike="noStrike" cap="none" normalizeH="0" baseline="0" dirty="0" smtClean="0">
                  <a:ln>
                    <a:noFill/>
                  </a:ln>
                  <a:solidFill>
                    <a:srgbClr val="FFFFFF"/>
                  </a:solidFill>
                  <a:effectLst/>
                  <a:latin typeface="Times New Roman" pitchFamily="18" charset="0"/>
                  <a:ea typeface="Times New Roman" pitchFamily="18" charset="0"/>
                  <a:cs typeface="Times New Roman" pitchFamily="18" charset="0"/>
                </a:rPr>
                <a:t>Concassés</a:t>
              </a: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38" name="AutoShape 38"/>
            <p:cNvSpPr>
              <a:spLocks noChangeArrowheads="1"/>
            </p:cNvSpPr>
            <p:nvPr/>
          </p:nvSpPr>
          <p:spPr bwMode="auto">
            <a:xfrm>
              <a:off x="4291" y="5945"/>
              <a:ext cx="332" cy="182"/>
            </a:xfrm>
            <a:prstGeom prst="rightArrow">
              <a:avLst>
                <a:gd name="adj1" fmla="val 50000"/>
                <a:gd name="adj2" fmla="val 45604"/>
              </a:avLst>
            </a:prstGeom>
            <a:solidFill>
              <a:srgbClr val="A29EFA"/>
            </a:solidFill>
            <a:ln w="9525">
              <a:solidFill>
                <a:srgbClr val="FFFFFF"/>
              </a:solidFill>
              <a:miter lim="800000"/>
              <a:headEnd/>
              <a:tailEnd/>
            </a:ln>
          </p:spPr>
          <p:txBody>
            <a:bodyPr vert="horz" wrap="square" lIns="83210" tIns="41605" rIns="83210" bIns="41605"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37" name="AutoShape 39"/>
            <p:cNvSpPr>
              <a:spLocks noChangeArrowheads="1"/>
            </p:cNvSpPr>
            <p:nvPr/>
          </p:nvSpPr>
          <p:spPr bwMode="auto">
            <a:xfrm>
              <a:off x="4291" y="6399"/>
              <a:ext cx="332" cy="182"/>
            </a:xfrm>
            <a:prstGeom prst="rightArrow">
              <a:avLst>
                <a:gd name="adj1" fmla="val 50000"/>
                <a:gd name="adj2" fmla="val 45604"/>
              </a:avLst>
            </a:prstGeom>
            <a:solidFill>
              <a:srgbClr val="A29EFA"/>
            </a:solidFill>
            <a:ln w="9525">
              <a:solidFill>
                <a:srgbClr val="FFFFFF"/>
              </a:solidFill>
              <a:miter lim="800000"/>
              <a:headEnd/>
              <a:tailEnd/>
            </a:ln>
          </p:spPr>
          <p:txBody>
            <a:bodyPr vert="horz" wrap="square" lIns="83210" tIns="41605" rIns="83210" bIns="41605"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36" name="AutoShape 40"/>
            <p:cNvSpPr>
              <a:spLocks noChangeArrowheads="1"/>
            </p:cNvSpPr>
            <p:nvPr/>
          </p:nvSpPr>
          <p:spPr bwMode="auto">
            <a:xfrm>
              <a:off x="4291" y="6761"/>
              <a:ext cx="332" cy="182"/>
            </a:xfrm>
            <a:prstGeom prst="rightArrow">
              <a:avLst>
                <a:gd name="adj1" fmla="val 50000"/>
                <a:gd name="adj2" fmla="val 45604"/>
              </a:avLst>
            </a:prstGeom>
            <a:solidFill>
              <a:srgbClr val="A29EFA"/>
            </a:solidFill>
            <a:ln w="9525">
              <a:solidFill>
                <a:srgbClr val="FFFFFF"/>
              </a:solidFill>
              <a:miter lim="800000"/>
              <a:headEnd/>
              <a:tailEnd/>
            </a:ln>
          </p:spPr>
          <p:txBody>
            <a:bodyPr vert="horz" wrap="square" lIns="83210" tIns="41605" rIns="83210" bIns="41605"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35" name="Text Box 41"/>
            <p:cNvSpPr txBox="1">
              <a:spLocks noChangeArrowheads="1"/>
            </p:cNvSpPr>
            <p:nvPr/>
          </p:nvSpPr>
          <p:spPr bwMode="auto">
            <a:xfrm>
              <a:off x="4655" y="5763"/>
              <a:ext cx="1708" cy="504"/>
            </a:xfrm>
            <a:prstGeom prst="rect">
              <a:avLst/>
            </a:prstGeom>
            <a:noFill/>
            <a:ln w="9525">
              <a:noFill/>
              <a:miter lim="800000"/>
              <a:headEnd/>
              <a:tailEnd/>
            </a:ln>
          </p:spPr>
          <p:txBody>
            <a:bodyPr vert="horz" wrap="square" lIns="83210" tIns="41605" rIns="83210" bIns="41605"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dirty="0" smtClean="0">
                  <a:ln>
                    <a:noFill/>
                  </a:ln>
                  <a:solidFill>
                    <a:srgbClr val="FFFFFF"/>
                  </a:solidFill>
                  <a:effectLst/>
                  <a:latin typeface="Times New Roman" pitchFamily="18" charset="0"/>
                  <a:ea typeface="Times New Roman" pitchFamily="18" charset="0"/>
                  <a:cs typeface="Times New Roman" pitchFamily="18" charset="0"/>
                </a:rPr>
                <a:t>Concassage</a:t>
              </a: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34" name="Text Box 42"/>
            <p:cNvSpPr txBox="1">
              <a:spLocks noChangeArrowheads="1"/>
            </p:cNvSpPr>
            <p:nvPr/>
          </p:nvSpPr>
          <p:spPr bwMode="auto">
            <a:xfrm>
              <a:off x="4655" y="6217"/>
              <a:ext cx="1112" cy="892"/>
            </a:xfrm>
            <a:prstGeom prst="rect">
              <a:avLst/>
            </a:prstGeom>
            <a:noFill/>
            <a:ln w="9525">
              <a:noFill/>
              <a:miter lim="800000"/>
              <a:headEnd/>
              <a:tailEnd/>
            </a:ln>
          </p:spPr>
          <p:txBody>
            <a:bodyPr vert="horz" wrap="square" lIns="83210" tIns="41605" rIns="83210" bIns="41605"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dirty="0" smtClean="0">
                  <a:ln>
                    <a:noFill/>
                  </a:ln>
                  <a:solidFill>
                    <a:srgbClr val="FFFFFF"/>
                  </a:solidFill>
                  <a:effectLst/>
                  <a:latin typeface="Times New Roman" pitchFamily="18" charset="0"/>
                  <a:ea typeface="Times New Roman" pitchFamily="18" charset="0"/>
                  <a:cs typeface="Times New Roman" pitchFamily="18" charset="0"/>
                </a:rPr>
                <a:t>Criblage</a:t>
              </a: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33" name="Text Box 43"/>
            <p:cNvSpPr txBox="1">
              <a:spLocks noChangeArrowheads="1"/>
            </p:cNvSpPr>
            <p:nvPr/>
          </p:nvSpPr>
          <p:spPr bwMode="auto">
            <a:xfrm>
              <a:off x="4655" y="6671"/>
              <a:ext cx="1104" cy="504"/>
            </a:xfrm>
            <a:prstGeom prst="rect">
              <a:avLst/>
            </a:prstGeom>
            <a:noFill/>
            <a:ln w="9525">
              <a:noFill/>
              <a:miter lim="800000"/>
              <a:headEnd/>
              <a:tailEnd/>
            </a:ln>
          </p:spPr>
          <p:txBody>
            <a:bodyPr vert="horz" wrap="square" lIns="83210" tIns="41605" rIns="83210" bIns="41605"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dirty="0" smtClean="0">
                  <a:ln>
                    <a:noFill/>
                  </a:ln>
                  <a:solidFill>
                    <a:srgbClr val="FFFFFF"/>
                  </a:solidFill>
                  <a:effectLst/>
                  <a:latin typeface="Times New Roman" pitchFamily="18" charset="0"/>
                  <a:ea typeface="Times New Roman" pitchFamily="18" charset="0"/>
                  <a:cs typeface="Times New Roman" pitchFamily="18" charset="0"/>
                </a:rPr>
                <a:t>Lavage</a:t>
              </a: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32" name="Text Box 44"/>
            <p:cNvSpPr txBox="1">
              <a:spLocks noChangeArrowheads="1"/>
            </p:cNvSpPr>
            <p:nvPr/>
          </p:nvSpPr>
          <p:spPr bwMode="auto">
            <a:xfrm>
              <a:off x="7013" y="5855"/>
              <a:ext cx="3158" cy="504"/>
            </a:xfrm>
            <a:prstGeom prst="rect">
              <a:avLst/>
            </a:prstGeom>
            <a:noFill/>
            <a:ln w="9525">
              <a:noFill/>
              <a:miter lim="800000"/>
              <a:headEnd/>
              <a:tailEnd/>
            </a:ln>
          </p:spPr>
          <p:txBody>
            <a:bodyPr vert="horz" wrap="square" lIns="83210" tIns="41605" rIns="83210" bIns="41605"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dirty="0" smtClean="0">
                  <a:ln>
                    <a:noFill/>
                  </a:ln>
                  <a:solidFill>
                    <a:srgbClr val="FFFFFF"/>
                  </a:solidFill>
                  <a:effectLst/>
                  <a:latin typeface="Times New Roman" pitchFamily="18" charset="0"/>
                  <a:ea typeface="Times New Roman" pitchFamily="18" charset="0"/>
                  <a:cs typeface="Times New Roman" pitchFamily="18" charset="0"/>
                </a:rPr>
                <a:t>Roches éruptives</a:t>
              </a: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31" name="Text Box 45"/>
            <p:cNvSpPr txBox="1">
              <a:spLocks noChangeArrowheads="1"/>
            </p:cNvSpPr>
            <p:nvPr/>
          </p:nvSpPr>
          <p:spPr bwMode="auto">
            <a:xfrm>
              <a:off x="7013" y="6309"/>
              <a:ext cx="3158" cy="452"/>
            </a:xfrm>
            <a:prstGeom prst="rect">
              <a:avLst/>
            </a:prstGeom>
            <a:noFill/>
            <a:ln w="9525">
              <a:noFill/>
              <a:miter lim="800000"/>
              <a:headEnd/>
              <a:tailEnd/>
            </a:ln>
          </p:spPr>
          <p:txBody>
            <a:bodyPr vert="horz" wrap="square" lIns="83210" tIns="41605" rIns="83210" bIns="41605"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dirty="0" smtClean="0">
                  <a:ln>
                    <a:noFill/>
                  </a:ln>
                  <a:solidFill>
                    <a:srgbClr val="FFFFFF"/>
                  </a:solidFill>
                  <a:effectLst/>
                  <a:latin typeface="Times New Roman" pitchFamily="18" charset="0"/>
                  <a:ea typeface="Times New Roman" pitchFamily="18" charset="0"/>
                  <a:cs typeface="Times New Roman" pitchFamily="18" charset="0"/>
                </a:rPr>
                <a:t>Sédimentaires</a:t>
              </a: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30" name="Text Box 46"/>
            <p:cNvSpPr txBox="1">
              <a:spLocks noChangeArrowheads="1"/>
            </p:cNvSpPr>
            <p:nvPr/>
          </p:nvSpPr>
          <p:spPr bwMode="auto">
            <a:xfrm>
              <a:off x="7013" y="6671"/>
              <a:ext cx="3158" cy="504"/>
            </a:xfrm>
            <a:prstGeom prst="rect">
              <a:avLst/>
            </a:prstGeom>
            <a:noFill/>
            <a:ln w="9525">
              <a:noFill/>
              <a:miter lim="800000"/>
              <a:headEnd/>
              <a:tailEnd/>
            </a:ln>
          </p:spPr>
          <p:txBody>
            <a:bodyPr vert="horz" wrap="square" lIns="83210" tIns="41605" rIns="83210" bIns="41605"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dirty="0" smtClean="0">
                  <a:ln>
                    <a:noFill/>
                  </a:ln>
                  <a:solidFill>
                    <a:srgbClr val="FFFFFF"/>
                  </a:solidFill>
                  <a:effectLst/>
                  <a:latin typeface="Times New Roman" pitchFamily="18" charset="0"/>
                  <a:ea typeface="Times New Roman" pitchFamily="18" charset="0"/>
                  <a:cs typeface="Times New Roman" pitchFamily="18" charset="0"/>
                </a:rPr>
                <a:t>Métamorphiques</a:t>
              </a: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grpSp>
      <p:sp>
        <p:nvSpPr>
          <p:cNvPr id="93" name="Rounded Rectangle 11"/>
          <p:cNvSpPr/>
          <p:nvPr/>
        </p:nvSpPr>
        <p:spPr>
          <a:xfrm>
            <a:off x="156538" y="1638775"/>
            <a:ext cx="8789158" cy="4533410"/>
          </a:xfrm>
          <a:prstGeom prst="roundRect">
            <a:avLst/>
          </a:prstGeom>
          <a:gradFill flip="none"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0800000" scaled="1"/>
            <a:tileRect/>
          </a:gra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fr-FR" dirty="0">
              <a:latin typeface="Times New Roman" pitchFamily="18" charset="0"/>
              <a:cs typeface="Times New Roman" pitchFamily="18" charset="0"/>
            </a:endParaRPr>
          </a:p>
        </p:txBody>
      </p:sp>
      <p:sp>
        <p:nvSpPr>
          <p:cNvPr id="94" name="Rectangle 43"/>
          <p:cNvSpPr>
            <a:spLocks noChangeArrowheads="1"/>
          </p:cNvSpPr>
          <p:nvPr/>
        </p:nvSpPr>
        <p:spPr bwMode="auto">
          <a:xfrm>
            <a:off x="453246" y="2388825"/>
            <a:ext cx="8437366" cy="28161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50000"/>
              </a:lnSpc>
              <a:spcBef>
                <a:spcPct val="0"/>
              </a:spcBef>
              <a:spcAft>
                <a:spcPct val="0"/>
              </a:spcAft>
              <a:buClrTx/>
              <a:buSzTx/>
              <a:buFontTx/>
              <a:buNone/>
              <a:tabLst>
                <a:tab pos="581025" algn="l"/>
              </a:tabLst>
            </a:pP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Autres Granulats</a:t>
            </a:r>
            <a:endParaRPr kumimoji="0" lang="fr-FR"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50000"/>
              </a:lnSpc>
              <a:spcBef>
                <a:spcPct val="0"/>
              </a:spcBef>
              <a:spcAft>
                <a:spcPct val="0"/>
              </a:spcAft>
              <a:buClrTx/>
              <a:buSzTx/>
              <a:buFont typeface="Arial" pitchFamily="34" charset="0"/>
              <a:buChar char="•"/>
              <a:tabLst>
                <a:tab pos="581025" algn="l"/>
              </a:tabLst>
            </a:pP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Légers : Argile expansée, pouzzolane, billes de verre.</a:t>
            </a:r>
            <a:endParaRPr kumimoji="0" lang="fr-FR"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50000"/>
              </a:lnSpc>
              <a:spcBef>
                <a:spcPct val="0"/>
              </a:spcBef>
              <a:spcAft>
                <a:spcPct val="0"/>
              </a:spcAft>
              <a:buClrTx/>
              <a:buSzTx/>
              <a:buFont typeface="Arial" pitchFamily="34" charset="0"/>
              <a:buChar char="•"/>
              <a:tabLst>
                <a:tab pos="581025" algn="l"/>
              </a:tabLst>
            </a:pP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Lourds : Barytes, hématites, laitiers.</a:t>
            </a:r>
            <a:endParaRPr kumimoji="0" lang="fr-FR"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50000"/>
              </a:lnSpc>
              <a:spcBef>
                <a:spcPct val="0"/>
              </a:spcBef>
              <a:spcAft>
                <a:spcPct val="0"/>
              </a:spcAft>
              <a:buClrTx/>
              <a:buSzTx/>
              <a:buFont typeface="Arial" pitchFamily="34" charset="0"/>
              <a:buChar char="•"/>
              <a:tabLst>
                <a:tab pos="581025" algn="l"/>
              </a:tabLst>
            </a:pP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Matériaux de recyclage : Granulats à base de matériaux recyclés (bétons, briques, …).</a:t>
            </a:r>
            <a:endParaRPr kumimoji="0" lang="fr-FR"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50000"/>
              </a:lnSpc>
              <a:spcBef>
                <a:spcPct val="0"/>
              </a:spcBef>
              <a:spcAft>
                <a:spcPct val="0"/>
              </a:spcAft>
              <a:buClrTx/>
              <a:buSzTx/>
              <a:buFontTx/>
              <a:buNone/>
              <a:tabLst>
                <a:tab pos="581025" algn="l"/>
              </a:tabLst>
            </a:pP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87" name="Rectangle 59"/>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latin typeface="Times New Roman" pitchFamily="18" charset="0"/>
              <a:cs typeface="Times New Roman" pitchFamily="18" charset="0"/>
            </a:endParaRPr>
          </a:p>
        </p:txBody>
      </p:sp>
      <p:grpSp>
        <p:nvGrpSpPr>
          <p:cNvPr id="48172" name="Group 44"/>
          <p:cNvGrpSpPr>
            <a:grpSpLocks noChangeAspect="1"/>
          </p:cNvGrpSpPr>
          <p:nvPr/>
        </p:nvGrpSpPr>
        <p:grpSpPr bwMode="auto">
          <a:xfrm>
            <a:off x="1035585" y="1807009"/>
            <a:ext cx="7039536" cy="4058973"/>
            <a:chOff x="2205" y="567"/>
            <a:chExt cx="7187" cy="4144"/>
          </a:xfrm>
        </p:grpSpPr>
        <p:sp>
          <p:nvSpPr>
            <p:cNvPr id="48186" name="AutoShape 58"/>
            <p:cNvSpPr>
              <a:spLocks noChangeAspect="1" noChangeArrowheads="1" noTextEdit="1"/>
            </p:cNvSpPr>
            <p:nvPr/>
          </p:nvSpPr>
          <p:spPr bwMode="auto">
            <a:xfrm>
              <a:off x="2216" y="567"/>
              <a:ext cx="7176" cy="4144"/>
            </a:xfrm>
            <a:prstGeom prst="rect">
              <a:avLst/>
            </a:prstGeom>
            <a:solidFill>
              <a:srgbClr val="99CC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r-FR" dirty="0">
                <a:latin typeface="Times New Roman" pitchFamily="18" charset="0"/>
                <a:cs typeface="Times New Roman" pitchFamily="18" charset="0"/>
              </a:endParaRPr>
            </a:p>
          </p:txBody>
        </p:sp>
        <p:sp>
          <p:nvSpPr>
            <p:cNvPr id="166936" name="Text Box 24"/>
            <p:cNvSpPr txBox="1">
              <a:spLocks noChangeArrowheads="1"/>
            </p:cNvSpPr>
            <p:nvPr/>
          </p:nvSpPr>
          <p:spPr bwMode="auto">
            <a:xfrm>
              <a:off x="3327" y="612"/>
              <a:ext cx="4659" cy="534"/>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dirty="0" smtClean="0">
                  <a:ln>
                    <a:noFill/>
                  </a:ln>
                  <a:solidFill>
                    <a:srgbClr val="FFFFFF"/>
                  </a:solidFill>
                  <a:effectLst/>
                  <a:latin typeface="Times New Roman" pitchFamily="18" charset="0"/>
                  <a:ea typeface="Times New Roman" pitchFamily="18" charset="0"/>
                  <a:cs typeface="Times New Roman" pitchFamily="18" charset="0"/>
                </a:rPr>
                <a:t>Catégories</a:t>
              </a: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6937" name="Text Box 25"/>
            <p:cNvSpPr txBox="1">
              <a:spLocks noChangeArrowheads="1"/>
            </p:cNvSpPr>
            <p:nvPr/>
          </p:nvSpPr>
          <p:spPr bwMode="auto">
            <a:xfrm>
              <a:off x="2205" y="1470"/>
              <a:ext cx="1920" cy="4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rgbClr val="FFFFFF"/>
                  </a:solidFill>
                  <a:effectLst/>
                  <a:latin typeface="Times New Roman" pitchFamily="18" charset="0"/>
                  <a:ea typeface="Times New Roman" pitchFamily="18" charset="0"/>
                  <a:cs typeface="Times New Roman" pitchFamily="18" charset="0"/>
                </a:rPr>
                <a:t>Fillers</a:t>
              </a: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6938" name="AutoShape 26"/>
            <p:cNvSpPr>
              <a:spLocks noChangeArrowheads="1"/>
            </p:cNvSpPr>
            <p:nvPr/>
          </p:nvSpPr>
          <p:spPr bwMode="auto">
            <a:xfrm>
              <a:off x="4201" y="1561"/>
              <a:ext cx="390" cy="183"/>
            </a:xfrm>
            <a:prstGeom prst="rightArrow">
              <a:avLst>
                <a:gd name="adj1" fmla="val 50000"/>
                <a:gd name="adj2" fmla="val 53279"/>
              </a:avLst>
            </a:prstGeom>
            <a:solidFill>
              <a:srgbClr val="A29EFA"/>
            </a:solidFill>
            <a:ln w="9525">
              <a:solidFill>
                <a:srgbClr val="FFFFFF"/>
              </a:solidFill>
              <a:miter lim="800000"/>
              <a:headEnd/>
              <a:tailEnd/>
            </a:ln>
          </p:spPr>
          <p:txBody>
            <a:bodyPr vert="horz" wrap="non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6939" name="Text Box 27"/>
            <p:cNvSpPr txBox="1">
              <a:spLocks noChangeArrowheads="1"/>
            </p:cNvSpPr>
            <p:nvPr/>
          </p:nvSpPr>
          <p:spPr bwMode="auto">
            <a:xfrm>
              <a:off x="4835" y="1290"/>
              <a:ext cx="4162" cy="7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rgbClr val="FFFFFF"/>
                  </a:solidFill>
                  <a:effectLst/>
                  <a:latin typeface="Times New Roman" pitchFamily="18" charset="0"/>
                  <a:ea typeface="Times New Roman" pitchFamily="18" charset="0"/>
                  <a:cs typeface="Times New Roman" pitchFamily="18" charset="0"/>
                </a:rPr>
                <a:t>D &lt; 2 mm </a:t>
              </a:r>
              <a:endParaRPr kumimoji="0" lang="fr-FR" sz="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000" b="1" i="0" u="none" strike="noStrike" cap="none" normalizeH="0" baseline="0" dirty="0" smtClean="0">
                  <a:ln>
                    <a:noFill/>
                  </a:ln>
                  <a:solidFill>
                    <a:srgbClr val="FFFFFF"/>
                  </a:solidFill>
                  <a:effectLst/>
                  <a:latin typeface="Times New Roman" pitchFamily="18" charset="0"/>
                  <a:ea typeface="Times New Roman" pitchFamily="18" charset="0"/>
                  <a:cs typeface="Times New Roman" pitchFamily="18" charset="0"/>
                </a:rPr>
                <a:t>avec plus de  70% ≤ 0,063 mm</a:t>
              </a: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6940" name="Text Box 28"/>
            <p:cNvSpPr txBox="1">
              <a:spLocks noChangeArrowheads="1"/>
            </p:cNvSpPr>
            <p:nvPr/>
          </p:nvSpPr>
          <p:spPr bwMode="auto">
            <a:xfrm>
              <a:off x="2205" y="2288"/>
              <a:ext cx="1920" cy="4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rgbClr val="FFFFFF"/>
                  </a:solidFill>
                  <a:effectLst/>
                  <a:latin typeface="Times New Roman" pitchFamily="18" charset="0"/>
                  <a:ea typeface="Times New Roman" pitchFamily="18" charset="0"/>
                  <a:cs typeface="Times New Roman" pitchFamily="18" charset="0"/>
                </a:rPr>
                <a:t>Sablons</a:t>
              </a: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6941" name="AutoShape 29"/>
            <p:cNvSpPr>
              <a:spLocks noChangeArrowheads="1"/>
            </p:cNvSpPr>
            <p:nvPr/>
          </p:nvSpPr>
          <p:spPr bwMode="auto">
            <a:xfrm>
              <a:off x="4201" y="2377"/>
              <a:ext cx="390" cy="183"/>
            </a:xfrm>
            <a:prstGeom prst="rightArrow">
              <a:avLst>
                <a:gd name="adj1" fmla="val 50000"/>
                <a:gd name="adj2" fmla="val 53279"/>
              </a:avLst>
            </a:prstGeom>
            <a:solidFill>
              <a:srgbClr val="A29EFA"/>
            </a:solidFill>
            <a:ln w="9525">
              <a:solidFill>
                <a:srgbClr val="FFFFFF"/>
              </a:solidFill>
              <a:miter lim="800000"/>
              <a:headEnd/>
              <a:tailEnd/>
            </a:ln>
          </p:spPr>
          <p:txBody>
            <a:bodyPr vert="horz" wrap="non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6942" name="AutoShape 30"/>
            <p:cNvSpPr>
              <a:spLocks noChangeArrowheads="1"/>
            </p:cNvSpPr>
            <p:nvPr/>
          </p:nvSpPr>
          <p:spPr bwMode="auto">
            <a:xfrm>
              <a:off x="4201" y="3285"/>
              <a:ext cx="390" cy="183"/>
            </a:xfrm>
            <a:prstGeom prst="rightArrow">
              <a:avLst>
                <a:gd name="adj1" fmla="val 50000"/>
                <a:gd name="adj2" fmla="val 53279"/>
              </a:avLst>
            </a:prstGeom>
            <a:solidFill>
              <a:srgbClr val="A29EFA"/>
            </a:solidFill>
            <a:ln w="9525">
              <a:solidFill>
                <a:srgbClr val="FFFFFF"/>
              </a:solidFill>
              <a:miter lim="800000"/>
              <a:headEnd/>
              <a:tailEnd/>
            </a:ln>
          </p:spPr>
          <p:txBody>
            <a:bodyPr vert="horz" wrap="non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6943" name="AutoShape 31"/>
            <p:cNvSpPr>
              <a:spLocks noChangeArrowheads="1"/>
            </p:cNvSpPr>
            <p:nvPr/>
          </p:nvSpPr>
          <p:spPr bwMode="auto">
            <a:xfrm>
              <a:off x="4201" y="4009"/>
              <a:ext cx="390" cy="183"/>
            </a:xfrm>
            <a:prstGeom prst="rightArrow">
              <a:avLst>
                <a:gd name="adj1" fmla="val 50000"/>
                <a:gd name="adj2" fmla="val 53279"/>
              </a:avLst>
            </a:prstGeom>
            <a:solidFill>
              <a:srgbClr val="A29EFA"/>
            </a:solidFill>
            <a:ln w="9525">
              <a:solidFill>
                <a:srgbClr val="FFFFFF"/>
              </a:solidFill>
              <a:miter lim="800000"/>
              <a:headEnd/>
              <a:tailEnd/>
            </a:ln>
          </p:spPr>
          <p:txBody>
            <a:bodyPr vert="horz" wrap="non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6944" name="Text Box 32"/>
            <p:cNvSpPr txBox="1">
              <a:spLocks noChangeArrowheads="1"/>
            </p:cNvSpPr>
            <p:nvPr/>
          </p:nvSpPr>
          <p:spPr bwMode="auto">
            <a:xfrm>
              <a:off x="2205" y="3194"/>
              <a:ext cx="1920" cy="4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rgbClr val="FFFFFF"/>
                  </a:solidFill>
                  <a:effectLst/>
                  <a:latin typeface="Times New Roman" pitchFamily="18" charset="0"/>
                  <a:ea typeface="Times New Roman" pitchFamily="18" charset="0"/>
                  <a:cs typeface="Times New Roman" pitchFamily="18" charset="0"/>
                </a:rPr>
                <a:t>Sables</a:t>
              </a: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6945" name="Text Box 33"/>
            <p:cNvSpPr txBox="1">
              <a:spLocks noChangeArrowheads="1"/>
            </p:cNvSpPr>
            <p:nvPr/>
          </p:nvSpPr>
          <p:spPr bwMode="auto">
            <a:xfrm>
              <a:off x="2205" y="3830"/>
              <a:ext cx="1920" cy="7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rgbClr val="FFFFFF"/>
                  </a:solidFill>
                  <a:effectLst/>
                  <a:latin typeface="Times New Roman" pitchFamily="18" charset="0"/>
                  <a:ea typeface="Times New Roman" pitchFamily="18" charset="0"/>
                  <a:cs typeface="Times New Roman" pitchFamily="18" charset="0"/>
                </a:rPr>
                <a:t>Gravillons (d,D)</a:t>
              </a: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6946" name="Text Box 34"/>
            <p:cNvSpPr txBox="1">
              <a:spLocks noChangeArrowheads="1"/>
            </p:cNvSpPr>
            <p:nvPr/>
          </p:nvSpPr>
          <p:spPr bwMode="auto">
            <a:xfrm>
              <a:off x="4745" y="3194"/>
              <a:ext cx="3360" cy="4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rgbClr val="FFFFFF"/>
                  </a:solidFill>
                  <a:effectLst/>
                  <a:latin typeface="Times New Roman" pitchFamily="18" charset="0"/>
                  <a:ea typeface="Times New Roman" pitchFamily="18" charset="0"/>
                  <a:cs typeface="Times New Roman" pitchFamily="18" charset="0"/>
                </a:rPr>
                <a:t>1 mm &lt; D ≤ 6,3 mm</a:t>
              </a: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6947" name="Text Box 35"/>
            <p:cNvSpPr txBox="1">
              <a:spLocks noChangeArrowheads="1"/>
            </p:cNvSpPr>
            <p:nvPr/>
          </p:nvSpPr>
          <p:spPr bwMode="auto">
            <a:xfrm>
              <a:off x="4745" y="2288"/>
              <a:ext cx="4162" cy="7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rgbClr val="FFFFFF"/>
                  </a:solidFill>
                  <a:effectLst/>
                  <a:latin typeface="Times New Roman" pitchFamily="18" charset="0"/>
                  <a:ea typeface="Times New Roman" pitchFamily="18" charset="0"/>
                  <a:cs typeface="Times New Roman" pitchFamily="18" charset="0"/>
                </a:rPr>
                <a:t>D ≤ 1 mm</a:t>
              </a:r>
              <a:endParaRPr kumimoji="0" lang="fr-FR" sz="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000" b="1" i="0" u="none" strike="noStrike" cap="none" normalizeH="0" baseline="0" dirty="0" smtClean="0">
                  <a:ln>
                    <a:noFill/>
                  </a:ln>
                  <a:solidFill>
                    <a:srgbClr val="FFFFFF"/>
                  </a:solidFill>
                  <a:effectLst/>
                  <a:latin typeface="Times New Roman" pitchFamily="18" charset="0"/>
                  <a:ea typeface="Times New Roman" pitchFamily="18" charset="0"/>
                  <a:cs typeface="Times New Roman" pitchFamily="18" charset="0"/>
                </a:rPr>
                <a:t>avec moins de 70% ≤ 0,063 mm</a:t>
              </a: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6948" name="Text Box 36"/>
            <p:cNvSpPr txBox="1">
              <a:spLocks noChangeArrowheads="1"/>
            </p:cNvSpPr>
            <p:nvPr/>
          </p:nvSpPr>
          <p:spPr bwMode="auto">
            <a:xfrm>
              <a:off x="4745" y="3920"/>
              <a:ext cx="3360" cy="4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rgbClr val="FFFFFF"/>
                  </a:solidFill>
                  <a:effectLst/>
                  <a:latin typeface="Times New Roman" pitchFamily="18" charset="0"/>
                  <a:ea typeface="Times New Roman" pitchFamily="18" charset="0"/>
                  <a:cs typeface="Times New Roman" pitchFamily="18" charset="0"/>
                </a:rPr>
                <a:t>d  ≥ 1 mm et D ≤ 125 mm</a:t>
              </a: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grpSp>
    </p:spTree>
    <p:extLst>
      <p:ext uri="{BB962C8B-B14F-4D97-AF65-F5344CB8AC3E}">
        <p14:creationId xmlns:p14="http://schemas.microsoft.com/office/powerpoint/2010/main" xmlns="" val="94809456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 to="" calcmode="lin" valueType="num">
                                      <p:cBhvr>
                                        <p:cTn id="10" dur="1" fill="hold"/>
                                        <p:tgtEl>
                                          <p:spTgt spid="3"/>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to="" calcmode="lin" valueType="num">
                                      <p:cBhvr>
                                        <p:cTn id="13" dur="1" fill="hold"/>
                                        <p:tgtEl>
                                          <p:spTgt spid="7"/>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to="" calcmode="lin" valueType="num">
                                      <p:cBhvr>
                                        <p:cTn id="16" dur="1" fill="hold"/>
                                        <p:tgtEl>
                                          <p:spTgt spid="11"/>
                                        </p:tgtEl>
                                        <p:attrNameLst>
                                          <p:attrName/>
                                        </p:attrNameLst>
                                      </p:cBhvr>
                                    </p:anim>
                                  </p:childTnLst>
                                </p:cTn>
                              </p:par>
                              <p:par>
                                <p:cTn id="17" presetID="24"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to="" calcmode="lin" valueType="num">
                                      <p:cBhvr>
                                        <p:cTn id="19" dur="1" fill="hold"/>
                                        <p:tgtEl>
                                          <p:spTgt spid="8"/>
                                        </p:tgtEl>
                                        <p:attrNameLst>
                                          <p:attrName/>
                                        </p:attrNameLst>
                                      </p:cBhvr>
                                    </p:anim>
                                  </p:childTnLst>
                                </p:cTn>
                              </p:par>
                              <p:par>
                                <p:cTn id="20" presetID="24"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to="" calcmode="lin" valueType="num">
                                      <p:cBhvr>
                                        <p:cTn id="22" dur="1" fill="hold"/>
                                        <p:tgtEl>
                                          <p:spTgt spid="10"/>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48129"/>
                                        </p:tgtEl>
                                        <p:attrNameLst>
                                          <p:attrName>style.visibility</p:attrName>
                                        </p:attrNameLst>
                                      </p:cBhvr>
                                      <p:to>
                                        <p:strVal val="visible"/>
                                      </p:to>
                                    </p:set>
                                    <p:anim to="" calcmode="lin" valueType="num">
                                      <p:cBhvr>
                                        <p:cTn id="27" dur="1" fill="hold"/>
                                        <p:tgtEl>
                                          <p:spTgt spid="48129"/>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5" presetClass="exit" presetSubtype="10" fill="hold" nodeType="clickEffect">
                                  <p:stCondLst>
                                    <p:cond delay="0"/>
                                  </p:stCondLst>
                                  <p:childTnLst>
                                    <p:animEffect transition="out" filter="checkerboard(across)">
                                      <p:cBhvr>
                                        <p:cTn id="31" dur="500"/>
                                        <p:tgtEl>
                                          <p:spTgt spid="48129"/>
                                        </p:tgtEl>
                                      </p:cBhvr>
                                    </p:animEffect>
                                    <p:set>
                                      <p:cBhvr>
                                        <p:cTn id="32" dur="1" fill="hold">
                                          <p:stCondLst>
                                            <p:cond delay="499"/>
                                          </p:stCondLst>
                                        </p:cTn>
                                        <p:tgtEl>
                                          <p:spTgt spid="48129"/>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93"/>
                                        </p:tgtEl>
                                        <p:attrNameLst>
                                          <p:attrName>style.visibility</p:attrName>
                                        </p:attrNameLst>
                                      </p:cBhvr>
                                      <p:to>
                                        <p:strVal val="visible"/>
                                      </p:to>
                                    </p:set>
                                    <p:anim to="" calcmode="lin" valueType="num">
                                      <p:cBhvr>
                                        <p:cTn id="37" dur="1" fill="hold"/>
                                        <p:tgtEl>
                                          <p:spTgt spid="93"/>
                                        </p:tgtEl>
                                        <p:attrNameLst>
                                          <p:attrName/>
                                        </p:attrNameLst>
                                      </p:cBhvr>
                                    </p:anim>
                                  </p:childTnLst>
                                </p:cTn>
                              </p:par>
                              <p:par>
                                <p:cTn id="38" presetID="24" presetClass="entr" presetSubtype="0" fill="hold" grpId="0" nodeType="withEffect">
                                  <p:stCondLst>
                                    <p:cond delay="0"/>
                                  </p:stCondLst>
                                  <p:childTnLst>
                                    <p:set>
                                      <p:cBhvr>
                                        <p:cTn id="39" dur="1" fill="hold">
                                          <p:stCondLst>
                                            <p:cond delay="0"/>
                                          </p:stCondLst>
                                        </p:cTn>
                                        <p:tgtEl>
                                          <p:spTgt spid="94"/>
                                        </p:tgtEl>
                                        <p:attrNameLst>
                                          <p:attrName>style.visibility</p:attrName>
                                        </p:attrNameLst>
                                      </p:cBhvr>
                                      <p:to>
                                        <p:strVal val="visible"/>
                                      </p:to>
                                    </p:set>
                                    <p:anim to="" calcmode="lin" valueType="num">
                                      <p:cBhvr>
                                        <p:cTn id="40" dur="1" fill="hold"/>
                                        <p:tgtEl>
                                          <p:spTgt spid="94"/>
                                        </p:tgtEl>
                                        <p:attrNameLst>
                                          <p:attrName/>
                                        </p:attrNameLst>
                                      </p:cBhvr>
                                    </p:anim>
                                  </p:childTnLst>
                                </p:cTn>
                              </p:par>
                            </p:childTnLst>
                          </p:cTn>
                        </p:par>
                      </p:childTnLst>
                    </p:cTn>
                  </p:par>
                  <p:par>
                    <p:cTn id="41" fill="hold">
                      <p:stCondLst>
                        <p:cond delay="indefinite"/>
                      </p:stCondLst>
                      <p:childTnLst>
                        <p:par>
                          <p:cTn id="42" fill="hold">
                            <p:stCondLst>
                              <p:cond delay="0"/>
                            </p:stCondLst>
                            <p:childTnLst>
                              <p:par>
                                <p:cTn id="43" presetID="8" presetClass="exit" presetSubtype="16" fill="hold" grpId="1" nodeType="clickEffect">
                                  <p:stCondLst>
                                    <p:cond delay="0"/>
                                  </p:stCondLst>
                                  <p:childTnLst>
                                    <p:animEffect transition="out" filter="diamond(in)">
                                      <p:cBhvr>
                                        <p:cTn id="44" dur="2000"/>
                                        <p:tgtEl>
                                          <p:spTgt spid="93"/>
                                        </p:tgtEl>
                                      </p:cBhvr>
                                    </p:animEffect>
                                    <p:set>
                                      <p:cBhvr>
                                        <p:cTn id="45" dur="1" fill="hold">
                                          <p:stCondLst>
                                            <p:cond delay="1999"/>
                                          </p:stCondLst>
                                        </p:cTn>
                                        <p:tgtEl>
                                          <p:spTgt spid="93"/>
                                        </p:tgtEl>
                                        <p:attrNameLst>
                                          <p:attrName>style.visibility</p:attrName>
                                        </p:attrNameLst>
                                      </p:cBhvr>
                                      <p:to>
                                        <p:strVal val="hidden"/>
                                      </p:to>
                                    </p:set>
                                  </p:childTnLst>
                                </p:cTn>
                              </p:par>
                              <p:par>
                                <p:cTn id="46" presetID="8" presetClass="exit" presetSubtype="16" fill="hold" grpId="1" nodeType="withEffect">
                                  <p:stCondLst>
                                    <p:cond delay="0"/>
                                  </p:stCondLst>
                                  <p:childTnLst>
                                    <p:animEffect transition="out" filter="diamond(in)">
                                      <p:cBhvr>
                                        <p:cTn id="47" dur="2000"/>
                                        <p:tgtEl>
                                          <p:spTgt spid="94"/>
                                        </p:tgtEl>
                                      </p:cBhvr>
                                    </p:animEffect>
                                    <p:set>
                                      <p:cBhvr>
                                        <p:cTn id="48" dur="1" fill="hold">
                                          <p:stCondLst>
                                            <p:cond delay="1999"/>
                                          </p:stCondLst>
                                        </p:cTn>
                                        <p:tgtEl>
                                          <p:spTgt spid="94"/>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24" presetClass="entr" presetSubtype="0" fill="hold" nodeType="clickEffect">
                                  <p:stCondLst>
                                    <p:cond delay="0"/>
                                  </p:stCondLst>
                                  <p:childTnLst>
                                    <p:set>
                                      <p:cBhvr>
                                        <p:cTn id="52" dur="1" fill="hold">
                                          <p:stCondLst>
                                            <p:cond delay="0"/>
                                          </p:stCondLst>
                                        </p:cTn>
                                        <p:tgtEl>
                                          <p:spTgt spid="48172"/>
                                        </p:tgtEl>
                                        <p:attrNameLst>
                                          <p:attrName>style.visibility</p:attrName>
                                        </p:attrNameLst>
                                      </p:cBhvr>
                                      <p:to>
                                        <p:strVal val="visible"/>
                                      </p:to>
                                    </p:set>
                                    <p:anim to="" calcmode="lin" valueType="num">
                                      <p:cBhvr>
                                        <p:cTn id="53" dur="1" fill="hold"/>
                                        <p:tgtEl>
                                          <p:spTgt spid="4817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animBg="1"/>
      <p:bldP spid="8" grpId="0"/>
      <p:bldP spid="11" grpId="0" animBg="1"/>
      <p:bldP spid="10" grpId="0"/>
      <p:bldP spid="93" grpId="0" animBg="1"/>
      <p:bldP spid="93" grpId="1" animBg="1"/>
      <p:bldP spid="94" grpId="0"/>
      <p:bldP spid="94" grpId="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2"/>
</p:tagLst>
</file>

<file path=ppt/theme/theme1.xml><?xml version="1.0" encoding="utf-8"?>
<a:theme xmlns:a="http://schemas.openxmlformats.org/drawingml/2006/main" name="sci_fair_72dpi">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21873A"/>
      </a:hlink>
      <a:folHlink>
        <a:srgbClr val="717E00"/>
      </a:folHlink>
    </a:clrScheme>
    <a:fontScheme name="Science Fair">
      <a:majorFont>
        <a:latin typeface="Tw Cen MT Condensed"/>
        <a:ea typeface=""/>
        <a:cs typeface=""/>
      </a:majorFont>
      <a:minorFont>
        <a:latin typeface="Tw Cen MT Condense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4686</TotalTime>
  <Words>4542</Words>
  <Application>Microsoft Office PowerPoint</Application>
  <PresentationFormat>Affichage à l'écran (4:3)</PresentationFormat>
  <Paragraphs>668</Paragraphs>
  <Slides>47</Slides>
  <Notes>13</Notes>
  <HiddenSlides>0</HiddenSlides>
  <MMClips>1</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47</vt:i4>
      </vt:variant>
    </vt:vector>
  </HeadingPairs>
  <TitlesOfParts>
    <vt:vector size="49" baseType="lpstr">
      <vt:lpstr>sci_fair_72dpi</vt:lpstr>
      <vt:lpstr>Équation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Les Constituants du béton:</vt:lpstr>
      <vt:lpstr>Diapositive 14</vt:lpstr>
      <vt:lpstr>Influence des constituants sur la qualité du béton</vt:lpstr>
      <vt:lpstr>Influence des constituants sur la qualité du béton</vt:lpstr>
      <vt:lpstr>Influence des constituants sur la qualité du béton</vt:lpstr>
      <vt:lpstr>Diapositive 18</vt:lpstr>
      <vt:lpstr>Matériaux  matériels et essais et méthode de formulation</vt:lpstr>
      <vt:lpstr>Matériaux  matériels et essais et méthode de formulation</vt:lpstr>
      <vt:lpstr>Matériaux  matériels et essais et méthode de formulation</vt:lpstr>
      <vt:lpstr>Matériaux  matériels et essais et méthode de formulation</vt:lpstr>
      <vt:lpstr>Matériaux  matériels et essais et méthode de formulation</vt:lpstr>
      <vt:lpstr>Matériaux  matériels et essais et méthode de formulation</vt:lpstr>
      <vt:lpstr>Diapositive 25</vt:lpstr>
      <vt:lpstr>Matériaux  matériels et essais et méthode de formulation</vt:lpstr>
      <vt:lpstr>Diapositive 27</vt:lpstr>
      <vt:lpstr>Diapositive 28</vt:lpstr>
      <vt:lpstr>Matériaux  matériels et essais et méthode de formulation</vt:lpstr>
      <vt:lpstr>Matériaux  matériels et essais et méthode de formulation</vt:lpstr>
      <vt:lpstr>Matériaux  matériels et essais et méthode de formulation</vt:lpstr>
      <vt:lpstr>Diapositive 32</vt:lpstr>
      <vt:lpstr>Résultats et discussion :</vt:lpstr>
      <vt:lpstr>Résultats et discussion :</vt:lpstr>
      <vt:lpstr>Résultats et discussion :</vt:lpstr>
      <vt:lpstr>Résultats et discussion :</vt:lpstr>
      <vt:lpstr>Résultats et discussion :</vt:lpstr>
      <vt:lpstr>Résultats et discussion :</vt:lpstr>
      <vt:lpstr>Résultats et discussion :</vt:lpstr>
      <vt:lpstr>Résultats et discussion :</vt:lpstr>
      <vt:lpstr>Résultats et discussion :</vt:lpstr>
      <vt:lpstr>Résultats et discussion :</vt:lpstr>
      <vt:lpstr>Résultats et discussion :</vt:lpstr>
      <vt:lpstr>Résultats et discussion :</vt:lpstr>
      <vt:lpstr>Conclusion ET RECOMMANDATIONS:</vt:lpstr>
      <vt:lpstr>Diapositive 46</vt:lpstr>
      <vt:lpstr>تم بحمد الله</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Amine bezazel</dc:creator>
  <cp:lastModifiedBy>Utilisateur</cp:lastModifiedBy>
  <cp:revision>430</cp:revision>
  <dcterms:created xsi:type="dcterms:W3CDTF">2013-06-21T08:42:00Z</dcterms:created>
  <dcterms:modified xsi:type="dcterms:W3CDTF">2014-06-24T05:48:27Z</dcterms:modified>
</cp:coreProperties>
</file>