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1"/>
  </p:notesMasterIdLst>
  <p:sldIdLst>
    <p:sldId id="257" r:id="rId2"/>
    <p:sldId id="262" r:id="rId3"/>
    <p:sldId id="258" r:id="rId4"/>
    <p:sldId id="308" r:id="rId5"/>
    <p:sldId id="261" r:id="rId6"/>
    <p:sldId id="281" r:id="rId7"/>
    <p:sldId id="270" r:id="rId8"/>
    <p:sldId id="298" r:id="rId9"/>
    <p:sldId id="309" r:id="rId10"/>
    <p:sldId id="288" r:id="rId11"/>
    <p:sldId id="289" r:id="rId12"/>
    <p:sldId id="290" r:id="rId13"/>
    <p:sldId id="301" r:id="rId14"/>
    <p:sldId id="302" r:id="rId15"/>
    <p:sldId id="303" r:id="rId16"/>
    <p:sldId id="305" r:id="rId17"/>
    <p:sldId id="307" r:id="rId18"/>
    <p:sldId id="296" r:id="rId19"/>
    <p:sldId id="297"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F87557-3E86-4E39-A6A9-CF4EFB49C12D}" type="datetimeFigureOut">
              <a:rPr lang="fr-FR" smtClean="0"/>
              <a:pPr/>
              <a:t>24/06/2022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02F0DB-59BF-4196-B0E9-5F15E10DB10B}" type="slidenum">
              <a:rPr lang="fr-FR" smtClean="0"/>
              <a:pPr/>
              <a:t>‹N°›</a:t>
            </a:fld>
            <a:endParaRPr lang="fr-FR"/>
          </a:p>
        </p:txBody>
      </p:sp>
    </p:spTree>
    <p:extLst>
      <p:ext uri="{BB962C8B-B14F-4D97-AF65-F5344CB8AC3E}">
        <p14:creationId xmlns:p14="http://schemas.microsoft.com/office/powerpoint/2010/main" val="1831622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2BF418F-C8F7-4F56-94EB-91A7ABDB021C}" type="slidenum">
              <a:rPr lang="fr-FR" smtClean="0"/>
              <a:pPr/>
              <a:t>1</a:t>
            </a:fld>
            <a:endParaRPr lang="fr-FR"/>
          </a:p>
        </p:txBody>
      </p:sp>
    </p:spTree>
    <p:extLst>
      <p:ext uri="{BB962C8B-B14F-4D97-AF65-F5344CB8AC3E}">
        <p14:creationId xmlns:p14="http://schemas.microsoft.com/office/powerpoint/2010/main" val="1484722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4" name="Titre 13"/>
          <p:cNvSpPr>
            <a:spLocks noGrp="1"/>
          </p:cNvSpPr>
          <p:nvPr>
            <p:ph type="ctrTitle"/>
          </p:nvPr>
        </p:nvSpPr>
        <p:spPr>
          <a:xfrm>
            <a:off x="1432560" y="359898"/>
            <a:ext cx="7406640" cy="1472184"/>
          </a:xfrm>
        </p:spPr>
        <p:txBody>
          <a:bodyPr anchor="b"/>
          <a:lstStyle>
            <a:lvl1pPr algn="l">
              <a:defRPr/>
            </a:lvl1pPr>
            <a:extLst/>
          </a:lstStyle>
          <a:p>
            <a:r>
              <a:rPr kumimoji="0" lang="fr-FR" smtClean="0"/>
              <a:t>Cliquez pour modifier le style du titre</a:t>
            </a:r>
            <a:endParaRPr kumimoji="0" lang="en-US"/>
          </a:p>
        </p:txBody>
      </p:sp>
      <p:sp>
        <p:nvSpPr>
          <p:cNvPr id="22" name="Sous-titr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7" name="Espace réservé de la date 6"/>
          <p:cNvSpPr>
            <a:spLocks noGrp="1"/>
          </p:cNvSpPr>
          <p:nvPr>
            <p:ph type="dt" sz="half" idx="10"/>
          </p:nvPr>
        </p:nvSpPr>
        <p:spPr/>
        <p:txBody>
          <a:bodyPr/>
          <a:lstStyle>
            <a:extLst/>
          </a:lstStyle>
          <a:p>
            <a:fld id="{1825E686-226F-460E-B854-981F821DE36F}" type="datetimeFigureOut">
              <a:rPr lang="fr-FR" smtClean="0"/>
              <a:pPr/>
              <a:t>24/06/2022</a:t>
            </a:fld>
            <a:endParaRPr lang="fr-FR"/>
          </a:p>
        </p:txBody>
      </p:sp>
      <p:sp>
        <p:nvSpPr>
          <p:cNvPr id="20" name="Espace réservé du pied de page 19"/>
          <p:cNvSpPr>
            <a:spLocks noGrp="1"/>
          </p:cNvSpPr>
          <p:nvPr>
            <p:ph type="ftr" sz="quarter" idx="11"/>
          </p:nvPr>
        </p:nvSpPr>
        <p:spPr/>
        <p:txBody>
          <a:bodyPr/>
          <a:lstStyle>
            <a:extLst/>
          </a:lstStyle>
          <a:p>
            <a:endParaRPr lang="fr-FR"/>
          </a:p>
        </p:txBody>
      </p:sp>
      <p:sp>
        <p:nvSpPr>
          <p:cNvPr id="10" name="Espace réservé du numéro de diapositive 9"/>
          <p:cNvSpPr>
            <a:spLocks noGrp="1"/>
          </p:cNvSpPr>
          <p:nvPr>
            <p:ph type="sldNum" sz="quarter" idx="12"/>
          </p:nvPr>
        </p:nvSpPr>
        <p:spPr/>
        <p:txBody>
          <a:bodyPr/>
          <a:lstStyle>
            <a:extLst/>
          </a:lstStyle>
          <a:p>
            <a:fld id="{4764C6BE-956E-45F5-AA30-F51B2B7AECA7}" type="slidenum">
              <a:rPr lang="fr-FR" smtClean="0"/>
              <a:pPr/>
              <a:t>‹N°›</a:t>
            </a:fld>
            <a:endParaRPr lang="fr-FR"/>
          </a:p>
        </p:txBody>
      </p:sp>
      <p:sp>
        <p:nvSpPr>
          <p:cNvPr id="8" name="El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1825E686-226F-460E-B854-981F821DE36F}" type="datetimeFigureOut">
              <a:rPr lang="fr-FR" smtClean="0"/>
              <a:pPr/>
              <a:t>24/06/2022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4764C6BE-956E-45F5-AA30-F51B2B7AECA7}"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274639"/>
            <a:ext cx="1828800" cy="5851525"/>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1825E686-226F-460E-B854-981F821DE36F}" type="datetimeFigureOut">
              <a:rPr lang="fr-FR" smtClean="0"/>
              <a:pPr/>
              <a:t>24/06/2022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4764C6BE-956E-45F5-AA30-F51B2B7AECA7}"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1825E686-226F-460E-B854-981F821DE36F}" type="datetimeFigureOut">
              <a:rPr lang="fr-FR" smtClean="0"/>
              <a:pPr/>
              <a:t>24/06/2022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4764C6BE-956E-45F5-AA30-F51B2B7AECA7}"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1825E686-226F-460E-B854-981F821DE36F}" type="datetimeFigureOut">
              <a:rPr lang="fr-FR" smtClean="0"/>
              <a:pPr/>
              <a:t>24/06/2022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4764C6BE-956E-45F5-AA30-F51B2B7AECA7}" type="slidenum">
              <a:rPr lang="fr-FR" smtClean="0"/>
              <a:pPr/>
              <a:t>‹N°›</a:t>
            </a:fld>
            <a:endParaRPr lang="fr-F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1825E686-226F-460E-B854-981F821DE36F}" type="datetimeFigureOut">
              <a:rPr lang="fr-FR" smtClean="0"/>
              <a:pPr/>
              <a:t>24/06/2022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4764C6BE-956E-45F5-AA30-F51B2B7AECA7}"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1825E686-226F-460E-B854-981F821DE36F}" type="datetimeFigureOut">
              <a:rPr lang="fr-FR" smtClean="0"/>
              <a:pPr/>
              <a:t>24/06/2022</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4764C6BE-956E-45F5-AA30-F51B2B7AECA7}"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nchor="ct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1825E686-226F-460E-B854-981F821DE36F}" type="datetimeFigureOut">
              <a:rPr lang="fr-FR" smtClean="0"/>
              <a:pPr/>
              <a:t>24/06/2022</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4764C6BE-956E-45F5-AA30-F51B2B7AECA7}"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Espace réservé de la date 1"/>
          <p:cNvSpPr>
            <a:spLocks noGrp="1"/>
          </p:cNvSpPr>
          <p:nvPr>
            <p:ph type="dt" sz="half" idx="10"/>
          </p:nvPr>
        </p:nvSpPr>
        <p:spPr/>
        <p:txBody>
          <a:bodyPr/>
          <a:lstStyle>
            <a:extLst/>
          </a:lstStyle>
          <a:p>
            <a:fld id="{1825E686-226F-460E-B854-981F821DE36F}" type="datetimeFigureOut">
              <a:rPr lang="fr-FR" smtClean="0"/>
              <a:pPr/>
              <a:t>24/06/2022</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4764C6BE-956E-45F5-AA30-F51B2B7AECA7}" type="slidenum">
              <a:rPr lang="fr-FR" smtClean="0"/>
              <a:pPr/>
              <a:t>‹N°›</a:t>
            </a:fld>
            <a:endParaRPr lang="fr-F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1825E686-226F-460E-B854-981F821DE36F}" type="datetimeFigureOut">
              <a:rPr lang="fr-FR" smtClean="0"/>
              <a:pPr/>
              <a:t>24/06/2022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4764C6BE-956E-45F5-AA30-F51B2B7AECA7}"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extLst/>
          </a:lstStyle>
          <a:p>
            <a:fld id="{1825E686-226F-460E-B854-981F821DE36F}" type="datetimeFigureOut">
              <a:rPr lang="fr-FR" smtClean="0"/>
              <a:pPr/>
              <a:t>24/06/2022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4764C6BE-956E-45F5-AA30-F51B2B7AECA7}" type="slidenum">
              <a:rPr lang="fr-FR" smtClean="0"/>
              <a:pPr/>
              <a:t>‹N°›</a:t>
            </a:fld>
            <a:endParaRPr lang="fr-F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ce réservé pour une imag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fr-FR" smtClean="0"/>
              <a:t>Cliquez sur l'icône pour ajouter une image</a:t>
            </a:r>
            <a:endParaRPr kumimoji="0" lang="en-US" dirty="0"/>
          </a:p>
        </p:txBody>
      </p:sp>
      <p:sp>
        <p:nvSpPr>
          <p:cNvPr id="9" name="Organigramme : Processu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Organigramme : Processu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Espace réservé du texte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ecteurs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Bouée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Espace réservé du titre 4"/>
          <p:cNvSpPr>
            <a:spLocks noGrp="1"/>
          </p:cNvSpPr>
          <p:nvPr>
            <p:ph type="title"/>
          </p:nvPr>
        </p:nvSpPr>
        <p:spPr>
          <a:xfrm>
            <a:off x="1435608" y="274638"/>
            <a:ext cx="7498080" cy="1143000"/>
          </a:xfrm>
          <a:prstGeom prst="rect">
            <a:avLst/>
          </a:prstGeom>
        </p:spPr>
        <p:txBody>
          <a:bodyPr anchor="ctr">
            <a:normAutofit/>
          </a:bodyPr>
          <a:lstStyle>
            <a:extLst/>
          </a:lstStyle>
          <a:p>
            <a:r>
              <a:rPr kumimoji="0" lang="fr-FR" smtClean="0"/>
              <a:t>Cliquez pour modifier le style du titre</a:t>
            </a:r>
            <a:endParaRPr kumimoji="0" lang="en-US"/>
          </a:p>
        </p:txBody>
      </p:sp>
      <p:sp>
        <p:nvSpPr>
          <p:cNvPr id="9" name="Espace réservé du texte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4" name="Espace réservé de la date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825E686-226F-460E-B854-981F821DE36F}" type="datetimeFigureOut">
              <a:rPr lang="fr-FR" smtClean="0"/>
              <a:pPr/>
              <a:t>24/06/2022</a:t>
            </a:fld>
            <a:endParaRPr lang="fr-FR"/>
          </a:p>
        </p:txBody>
      </p:sp>
      <p:sp>
        <p:nvSpPr>
          <p:cNvPr id="10" name="Espace réservé du pied de page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fr-FR"/>
          </a:p>
        </p:txBody>
      </p:sp>
      <p:sp>
        <p:nvSpPr>
          <p:cNvPr id="22" name="Espace réservé du numéro de diapositiv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764C6BE-956E-45F5-AA30-F51B2B7AECA7}" type="slidenum">
              <a:rPr lang="fr-FR" smtClean="0"/>
              <a:pPr/>
              <a:t>‹N°›</a:t>
            </a:fld>
            <a:endParaRPr lang="fr-F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journaldunet.fr/web-tech/dictionnaire-du-webmastering/1203435-lien-hypertexte-definition-traductio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us-titre 4"/>
          <p:cNvSpPr txBox="1">
            <a:spLocks/>
          </p:cNvSpPr>
          <p:nvPr/>
        </p:nvSpPr>
        <p:spPr>
          <a:xfrm>
            <a:off x="572644" y="3144207"/>
            <a:ext cx="7854696" cy="1208576"/>
          </a:xfrm>
          <a:prstGeom prst="rect">
            <a:avLst/>
          </a:prstGeom>
        </p:spPr>
        <p:txBody>
          <a:bodyPr vert="horz">
            <a:normAutofit fontScale="8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ctr">
              <a:buNone/>
            </a:pPr>
            <a:r>
              <a:rPr lang="fr-FR" sz="3200" b="1" dirty="0" smtClean="0">
                <a:latin typeface="Times New Roman" pitchFamily="18" charset="0"/>
                <a:cs typeface="Times New Roman" pitchFamily="18" charset="0"/>
              </a:rPr>
              <a:t>Thème</a:t>
            </a:r>
            <a:r>
              <a:rPr lang="fr-FR" sz="3200" b="1" dirty="0" smtClean="0">
                <a:solidFill>
                  <a:srgbClr val="FFFF00"/>
                </a:solidFill>
                <a:latin typeface="Times New Roman" pitchFamily="18" charset="0"/>
                <a:cs typeface="Times New Roman" pitchFamily="18" charset="0"/>
              </a:rPr>
              <a:t> </a:t>
            </a:r>
            <a:endParaRPr lang="fr-FR" sz="3200" dirty="0" smtClean="0">
              <a:solidFill>
                <a:srgbClr val="FFFF00"/>
              </a:solidFill>
              <a:latin typeface="Times New Roman" pitchFamily="18" charset="0"/>
              <a:cs typeface="Times New Roman" pitchFamily="18" charset="0"/>
            </a:endParaRPr>
          </a:p>
          <a:p>
            <a:pPr algn="ctr"/>
            <a:r>
              <a:rPr lang="fr-FR" sz="3200" b="1" dirty="0" smtClean="0">
                <a:latin typeface="Times New Roman" pitchFamily="18" charset="0"/>
                <a:cs typeface="Times New Roman" pitchFamily="18" charset="0"/>
              </a:rPr>
              <a:t>Conception et développement d’une application GMAO Biomédicale Hospitalière</a:t>
            </a:r>
            <a:endParaRPr lang="fr-FR" sz="3200" b="1" dirty="0">
              <a:latin typeface="Times New Roman" pitchFamily="18" charset="0"/>
              <a:cs typeface="Times New Roman" pitchFamily="18"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351042773"/>
              </p:ext>
            </p:extLst>
          </p:nvPr>
        </p:nvGraphicFramePr>
        <p:xfrm>
          <a:off x="385192" y="116632"/>
          <a:ext cx="8229600" cy="1872208"/>
        </p:xfrm>
        <a:graphic>
          <a:graphicData uri="http://schemas.openxmlformats.org/drawingml/2006/table">
            <a:tbl>
              <a:tblPr>
                <a:tableStyleId>{5C22544A-7EE6-4342-B048-85BDC9FD1C3A}</a:tableStyleId>
              </a:tblPr>
              <a:tblGrid>
                <a:gridCol w="8229600"/>
              </a:tblGrid>
              <a:tr h="1872208">
                <a:tc>
                  <a:txBody>
                    <a:bodyPr/>
                    <a:lstStyle/>
                    <a:p>
                      <a:pPr algn="ctr">
                        <a:lnSpc>
                          <a:spcPct val="130000"/>
                        </a:lnSpc>
                        <a:spcAft>
                          <a:spcPts val="0"/>
                        </a:spcAft>
                      </a:pPr>
                      <a:r>
                        <a:rPr lang="fr-FR" sz="1600" dirty="0">
                          <a:solidFill>
                            <a:schemeClr val="tx1"/>
                          </a:solidFill>
                          <a:effectLst/>
                          <a:latin typeface="Times New Roman" pitchFamily="18" charset="0"/>
                          <a:cs typeface="Times New Roman" pitchFamily="18" charset="0"/>
                        </a:rPr>
                        <a:t>République Algérienne Démocratique et Populaire</a:t>
                      </a:r>
                    </a:p>
                    <a:p>
                      <a:pPr algn="ctr">
                        <a:lnSpc>
                          <a:spcPct val="130000"/>
                        </a:lnSpc>
                        <a:spcAft>
                          <a:spcPts val="0"/>
                        </a:spcAft>
                      </a:pPr>
                      <a:r>
                        <a:rPr lang="fr-FR" sz="1600" dirty="0">
                          <a:solidFill>
                            <a:schemeClr val="tx1"/>
                          </a:solidFill>
                          <a:effectLst/>
                          <a:latin typeface="Times New Roman" pitchFamily="18" charset="0"/>
                          <a:cs typeface="Times New Roman" pitchFamily="18" charset="0"/>
                        </a:rPr>
                        <a:t>Ministère de l’Enseignement Supérieur et de la Recherche Scientifique</a:t>
                      </a:r>
                    </a:p>
                    <a:p>
                      <a:pPr algn="ctr">
                        <a:lnSpc>
                          <a:spcPct val="130000"/>
                        </a:lnSpc>
                        <a:spcAft>
                          <a:spcPts val="0"/>
                        </a:spcAft>
                      </a:pPr>
                      <a:r>
                        <a:rPr lang="fr-FR" sz="1800" dirty="0">
                          <a:solidFill>
                            <a:schemeClr val="tx1"/>
                          </a:solidFill>
                          <a:effectLst/>
                          <a:latin typeface="Times New Roman" pitchFamily="18" charset="0"/>
                          <a:cs typeface="Times New Roman" pitchFamily="18" charset="0"/>
                        </a:rPr>
                        <a:t>UNIVERSITE BORDJ BOU ARRERIDJ</a:t>
                      </a:r>
                      <a:endParaRPr lang="fr-FR" sz="1600" dirty="0">
                        <a:solidFill>
                          <a:schemeClr val="tx1"/>
                        </a:solidFill>
                        <a:effectLst/>
                        <a:latin typeface="Times New Roman" pitchFamily="18" charset="0"/>
                        <a:cs typeface="Times New Roman" pitchFamily="18" charset="0"/>
                      </a:endParaRPr>
                    </a:p>
                    <a:p>
                      <a:pPr algn="ctr">
                        <a:lnSpc>
                          <a:spcPct val="130000"/>
                        </a:lnSpc>
                        <a:spcAft>
                          <a:spcPts val="0"/>
                        </a:spcAft>
                      </a:pPr>
                      <a:r>
                        <a:rPr lang="fr-FR" sz="1800" dirty="0">
                          <a:solidFill>
                            <a:schemeClr val="tx1"/>
                          </a:solidFill>
                          <a:effectLst/>
                          <a:latin typeface="Times New Roman" pitchFamily="18" charset="0"/>
                          <a:cs typeface="Times New Roman" pitchFamily="18" charset="0"/>
                        </a:rPr>
                        <a:t>FACULTE DES  MATHEMATIQUES ET D’INFORMATIQUE</a:t>
                      </a:r>
                      <a:endParaRPr lang="fr-FR" sz="1600" dirty="0">
                        <a:solidFill>
                          <a:schemeClr val="tx1"/>
                        </a:solidFill>
                        <a:effectLst/>
                        <a:latin typeface="Times New Roman" pitchFamily="18" charset="0"/>
                        <a:cs typeface="Times New Roman" pitchFamily="18" charset="0"/>
                      </a:endParaRPr>
                    </a:p>
                    <a:p>
                      <a:pPr algn="ctr">
                        <a:lnSpc>
                          <a:spcPct val="130000"/>
                        </a:lnSpc>
                        <a:spcAft>
                          <a:spcPts val="0"/>
                        </a:spcAft>
                      </a:pPr>
                      <a:r>
                        <a:rPr lang="fr-FR" sz="1800" dirty="0">
                          <a:solidFill>
                            <a:schemeClr val="tx1"/>
                          </a:solidFill>
                          <a:effectLst/>
                          <a:latin typeface="Times New Roman" pitchFamily="18" charset="0"/>
                          <a:cs typeface="Times New Roman" pitchFamily="18" charset="0"/>
                        </a:rPr>
                        <a:t>DEPARTEMENT D’INFORMATIQUE</a:t>
                      </a:r>
                      <a:endParaRPr lang="fr-FR" sz="1600" dirty="0">
                        <a:solidFill>
                          <a:schemeClr val="tx1"/>
                        </a:solidFill>
                        <a:effectLst/>
                        <a:latin typeface="Times New Roman" pitchFamily="18" charset="0"/>
                        <a:ea typeface="Times New Roman"/>
                        <a:cs typeface="Times New Roman" pitchFamily="18" charset="0"/>
                      </a:endParaRPr>
                    </a:p>
                  </a:txBody>
                  <a:tcPr marL="114300" marR="114300" marT="0" marB="0">
                    <a:noFill/>
                  </a:tcPr>
                </a:tc>
              </a:tr>
            </a:tbl>
          </a:graphicData>
        </a:graphic>
      </p:graphicFrame>
      <p:graphicFrame>
        <p:nvGraphicFramePr>
          <p:cNvPr id="7" name="Tableau 6"/>
          <p:cNvGraphicFramePr>
            <a:graphicFrameLocks noGrp="1"/>
          </p:cNvGraphicFramePr>
          <p:nvPr>
            <p:extLst>
              <p:ext uri="{D42A27DB-BD31-4B8C-83A1-F6EECF244321}">
                <p14:modId xmlns:p14="http://schemas.microsoft.com/office/powerpoint/2010/main" val="3215490707"/>
              </p:ext>
            </p:extLst>
          </p:nvPr>
        </p:nvGraphicFramePr>
        <p:xfrm>
          <a:off x="241176" y="4869160"/>
          <a:ext cx="8229600" cy="752920"/>
        </p:xfrm>
        <a:graphic>
          <a:graphicData uri="http://schemas.openxmlformats.org/drawingml/2006/table">
            <a:tbl>
              <a:tblPr>
                <a:tableStyleId>{5C22544A-7EE6-4342-B048-85BDC9FD1C3A}</a:tableStyleId>
              </a:tblPr>
              <a:tblGrid>
                <a:gridCol w="8229600"/>
              </a:tblGrid>
              <a:tr h="433831">
                <a:tc>
                  <a:txBody>
                    <a:bodyPr/>
                    <a:lstStyle/>
                    <a:p>
                      <a:pPr algn="ctr">
                        <a:lnSpc>
                          <a:spcPct val="130000"/>
                        </a:lnSpc>
                        <a:spcAft>
                          <a:spcPts val="0"/>
                        </a:spcAft>
                      </a:pPr>
                      <a:r>
                        <a:rPr lang="fr-FR" sz="2000" b="1" dirty="0">
                          <a:solidFill>
                            <a:srgbClr val="FF0000"/>
                          </a:solidFill>
                          <a:effectLst/>
                          <a:latin typeface="Times New Roman" pitchFamily="18" charset="0"/>
                          <a:cs typeface="Times New Roman" pitchFamily="18" charset="0"/>
                        </a:rPr>
                        <a:t>Réalisé par </a:t>
                      </a:r>
                      <a:r>
                        <a:rPr lang="fr-FR" sz="2000" b="1" dirty="0" smtClean="0">
                          <a:solidFill>
                            <a:srgbClr val="FF0000"/>
                          </a:solidFill>
                          <a:effectLst/>
                          <a:latin typeface="Times New Roman" pitchFamily="18" charset="0"/>
                          <a:cs typeface="Times New Roman" pitchFamily="18" charset="0"/>
                        </a:rPr>
                        <a:t>:</a:t>
                      </a:r>
                      <a:r>
                        <a:rPr lang="fr-FR" sz="2000" b="1" baseline="0" dirty="0" smtClean="0">
                          <a:solidFill>
                            <a:srgbClr val="FF0000"/>
                          </a:solidFill>
                          <a:effectLst/>
                          <a:latin typeface="Times New Roman" pitchFamily="18" charset="0"/>
                          <a:cs typeface="Times New Roman" pitchFamily="18" charset="0"/>
                        </a:rPr>
                        <a:t> </a:t>
                      </a:r>
                      <a:r>
                        <a:rPr lang="fr-FR" sz="2000" b="1" dirty="0" err="1" smtClean="0">
                          <a:solidFill>
                            <a:schemeClr val="tx1"/>
                          </a:solidFill>
                          <a:effectLst/>
                          <a:latin typeface="Times New Roman" pitchFamily="18" charset="0"/>
                          <a:cs typeface="Times New Roman" pitchFamily="18" charset="0"/>
                        </a:rPr>
                        <a:t>Beghoura</a:t>
                      </a:r>
                      <a:r>
                        <a:rPr lang="fr-FR" sz="2000" b="1" dirty="0" smtClean="0">
                          <a:solidFill>
                            <a:schemeClr val="tx1"/>
                          </a:solidFill>
                          <a:effectLst/>
                          <a:latin typeface="Times New Roman" pitchFamily="18" charset="0"/>
                          <a:cs typeface="Times New Roman" pitchFamily="18" charset="0"/>
                        </a:rPr>
                        <a:t> </a:t>
                      </a:r>
                      <a:r>
                        <a:rPr lang="fr-FR" sz="2000" b="1" dirty="0" err="1" smtClean="0">
                          <a:solidFill>
                            <a:schemeClr val="tx1"/>
                          </a:solidFill>
                          <a:effectLst/>
                          <a:latin typeface="Times New Roman" pitchFamily="18" charset="0"/>
                          <a:cs typeface="Times New Roman" pitchFamily="18" charset="0"/>
                        </a:rPr>
                        <a:t>Mouataz</a:t>
                      </a:r>
                      <a:r>
                        <a:rPr lang="fr-FR" sz="2000" b="1" dirty="0" smtClean="0">
                          <a:solidFill>
                            <a:schemeClr val="tx1"/>
                          </a:solidFill>
                          <a:effectLst/>
                          <a:latin typeface="Times New Roman" pitchFamily="18" charset="0"/>
                          <a:cs typeface="Times New Roman" pitchFamily="18" charset="0"/>
                        </a:rPr>
                        <a:t> </a:t>
                      </a:r>
                      <a:r>
                        <a:rPr lang="fr-FR" sz="2000" b="1" dirty="0" err="1" smtClean="0">
                          <a:solidFill>
                            <a:schemeClr val="tx1"/>
                          </a:solidFill>
                          <a:effectLst/>
                          <a:latin typeface="Times New Roman" pitchFamily="18" charset="0"/>
                          <a:cs typeface="Times New Roman" pitchFamily="18" charset="0"/>
                        </a:rPr>
                        <a:t>Billeh</a:t>
                      </a:r>
                      <a:endParaRPr lang="fr-FR" sz="1800" b="1" baseline="0" dirty="0">
                        <a:solidFill>
                          <a:schemeClr val="bg1"/>
                        </a:solidFill>
                        <a:effectLst/>
                        <a:latin typeface="Times New Roman" pitchFamily="18" charset="0"/>
                        <a:cs typeface="Times New Roman" pitchFamily="18" charset="0"/>
                      </a:endParaRPr>
                    </a:p>
                    <a:p>
                      <a:pPr algn="ctr">
                        <a:lnSpc>
                          <a:spcPct val="130000"/>
                        </a:lnSpc>
                        <a:spcAft>
                          <a:spcPts val="0"/>
                        </a:spcAft>
                      </a:pPr>
                      <a:r>
                        <a:rPr lang="fr-FR" sz="2000" b="1" baseline="0" dirty="0" smtClean="0">
                          <a:solidFill>
                            <a:schemeClr val="tx1"/>
                          </a:solidFill>
                          <a:effectLst/>
                          <a:latin typeface="Times New Roman" pitchFamily="18" charset="0"/>
                          <a:cs typeface="Times New Roman" pitchFamily="18" charset="0"/>
                        </a:rPr>
                        <a:t>              </a:t>
                      </a:r>
                    </a:p>
                  </a:txBody>
                  <a:tcPr marL="114300" marR="114300" marT="0" marB="0">
                    <a:noFill/>
                  </a:tcPr>
                </a:tc>
              </a:tr>
            </a:tbl>
          </a:graphicData>
        </a:graphic>
      </p:graphicFrame>
      <p:sp>
        <p:nvSpPr>
          <p:cNvPr id="8" name="Rectangle 7"/>
          <p:cNvSpPr/>
          <p:nvPr/>
        </p:nvSpPr>
        <p:spPr>
          <a:xfrm>
            <a:off x="2462866" y="5703101"/>
            <a:ext cx="3948773" cy="461665"/>
          </a:xfrm>
          <a:prstGeom prst="rect">
            <a:avLst/>
          </a:prstGeom>
        </p:spPr>
        <p:txBody>
          <a:bodyPr wrap="none">
            <a:spAutoFit/>
          </a:bodyPr>
          <a:lstStyle/>
          <a:p>
            <a:pPr algn="ctr"/>
            <a:r>
              <a:rPr lang="fr-FR" sz="2400" b="1" dirty="0" err="1" smtClean="0">
                <a:solidFill>
                  <a:srgbClr val="FF0000"/>
                </a:solidFill>
                <a:latin typeface="Times New Roman" pitchFamily="18" charset="0"/>
                <a:cs typeface="Times New Roman" pitchFamily="18" charset="0"/>
              </a:rPr>
              <a:t>Encadréé</a:t>
            </a:r>
            <a:r>
              <a:rPr lang="fr-FR" sz="2400" b="1" dirty="0" smtClean="0">
                <a:solidFill>
                  <a:srgbClr val="FF0000"/>
                </a:solidFill>
                <a:latin typeface="Times New Roman" pitchFamily="18" charset="0"/>
                <a:cs typeface="Times New Roman" pitchFamily="18" charset="0"/>
              </a:rPr>
              <a:t> par</a:t>
            </a:r>
            <a:r>
              <a:rPr lang="fr-FR" sz="2000" b="1" dirty="0" smtClean="0">
                <a:solidFill>
                  <a:schemeClr val="bg1"/>
                </a:solidFill>
                <a:latin typeface="Times New Roman" pitchFamily="18" charset="0"/>
                <a:cs typeface="Times New Roman" pitchFamily="18" charset="0"/>
              </a:rPr>
              <a:t>: </a:t>
            </a:r>
            <a:r>
              <a:rPr lang="ar-DZ" sz="2000" b="1" dirty="0" err="1" smtClean="0">
                <a:solidFill>
                  <a:schemeClr val="bg1"/>
                </a:solidFill>
                <a:latin typeface="Times New Roman" pitchFamily="18" charset="0"/>
                <a:cs typeface="Times New Roman" pitchFamily="18" charset="0"/>
              </a:rPr>
              <a:t>زز</a:t>
            </a:r>
            <a:r>
              <a:rPr lang="fr-FR" sz="2000" b="1" dirty="0" smtClean="0">
                <a:latin typeface="Times New Roman" pitchFamily="18" charset="0"/>
                <a:cs typeface="Times New Roman" pitchFamily="18" charset="0"/>
              </a:rPr>
              <a:t>:   </a:t>
            </a:r>
            <a:r>
              <a:rPr lang="fr-FR" sz="2000" b="1" dirty="0" err="1" smtClean="0">
                <a:latin typeface="Times New Roman" pitchFamily="18" charset="0"/>
                <a:cs typeface="Times New Roman" pitchFamily="18" charset="0"/>
              </a:rPr>
              <a:t>Allou</a:t>
            </a:r>
            <a:r>
              <a:rPr lang="fr-FR" sz="2000" b="1" dirty="0" smtClean="0">
                <a:latin typeface="Times New Roman" pitchFamily="18" charset="0"/>
                <a:cs typeface="Times New Roman" pitchFamily="18" charset="0"/>
              </a:rPr>
              <a:t> </a:t>
            </a:r>
            <a:r>
              <a:rPr lang="fr-FR" sz="2000" b="1" dirty="0" err="1" smtClean="0">
                <a:latin typeface="Times New Roman" pitchFamily="18" charset="0"/>
                <a:cs typeface="Times New Roman" pitchFamily="18" charset="0"/>
              </a:rPr>
              <a:t>Loutfi</a:t>
            </a:r>
            <a:endParaRPr lang="fr-FR" sz="2000" dirty="0">
              <a:latin typeface="Times New Roman" pitchFamily="18" charset="0"/>
              <a:cs typeface="Times New Roman" pitchFamily="18" charset="0"/>
            </a:endParaRPr>
          </a:p>
        </p:txBody>
      </p:sp>
      <p:graphicFrame>
        <p:nvGraphicFramePr>
          <p:cNvPr id="9" name="Tableau 8"/>
          <p:cNvGraphicFramePr>
            <a:graphicFrameLocks noGrp="1"/>
          </p:cNvGraphicFramePr>
          <p:nvPr>
            <p:extLst>
              <p:ext uri="{D42A27DB-BD31-4B8C-83A1-F6EECF244321}">
                <p14:modId xmlns:p14="http://schemas.microsoft.com/office/powerpoint/2010/main" val="1194217362"/>
              </p:ext>
            </p:extLst>
          </p:nvPr>
        </p:nvGraphicFramePr>
        <p:xfrm>
          <a:off x="395536" y="6309320"/>
          <a:ext cx="8229600" cy="356616"/>
        </p:xfrm>
        <a:graphic>
          <a:graphicData uri="http://schemas.openxmlformats.org/drawingml/2006/table">
            <a:tbl>
              <a:tblPr>
                <a:tableStyleId>{5C22544A-7EE6-4342-B048-85BDC9FD1C3A}</a:tableStyleId>
              </a:tblPr>
              <a:tblGrid>
                <a:gridCol w="8229600"/>
              </a:tblGrid>
              <a:tr h="0">
                <a:tc>
                  <a:txBody>
                    <a:bodyPr/>
                    <a:lstStyle/>
                    <a:p>
                      <a:pPr algn="ctr">
                        <a:lnSpc>
                          <a:spcPct val="130000"/>
                        </a:lnSpc>
                        <a:spcAft>
                          <a:spcPts val="0"/>
                        </a:spcAft>
                      </a:pPr>
                      <a:r>
                        <a:rPr lang="fr-FR" sz="1800" b="1" dirty="0" smtClean="0">
                          <a:solidFill>
                            <a:schemeClr val="tx1"/>
                          </a:solidFill>
                          <a:effectLst/>
                          <a:latin typeface="Times New Roman" pitchFamily="18" charset="0"/>
                          <a:cs typeface="Times New Roman" pitchFamily="18" charset="0"/>
                        </a:rPr>
                        <a:t>Promotion</a:t>
                      </a:r>
                      <a:r>
                        <a:rPr lang="fr-FR" sz="1800" b="1" baseline="0" dirty="0" smtClean="0">
                          <a:solidFill>
                            <a:schemeClr val="tx1"/>
                          </a:solidFill>
                          <a:effectLst/>
                          <a:latin typeface="Times New Roman" pitchFamily="18" charset="0"/>
                          <a:cs typeface="Times New Roman" pitchFamily="18" charset="0"/>
                        </a:rPr>
                        <a:t> : 2021/2022</a:t>
                      </a:r>
                      <a:endParaRPr lang="fr-FR" sz="1600" b="1" dirty="0">
                        <a:solidFill>
                          <a:schemeClr val="bg1"/>
                        </a:solidFill>
                        <a:effectLst/>
                        <a:latin typeface="Times New Roman"/>
                        <a:ea typeface="Times New Roman"/>
                      </a:endParaRPr>
                    </a:p>
                  </a:txBody>
                  <a:tcPr marL="114300" marR="114300" marT="0" marB="0">
                    <a:noFill/>
                  </a:tcPr>
                </a:tc>
              </a:tr>
            </a:tbl>
          </a:graphicData>
        </a:graphic>
      </p:graphicFrame>
      <p:sp>
        <p:nvSpPr>
          <p:cNvPr id="2" name="Espace réservé du numéro de diapositive 1"/>
          <p:cNvSpPr>
            <a:spLocks noGrp="1"/>
          </p:cNvSpPr>
          <p:nvPr>
            <p:ph type="sldNum" sz="quarter" idx="12"/>
          </p:nvPr>
        </p:nvSpPr>
        <p:spPr/>
        <p:txBody>
          <a:bodyPr/>
          <a:lstStyle/>
          <a:p>
            <a:endParaRPr lang="fr-FR" dirty="0"/>
          </a:p>
        </p:txBody>
      </p:sp>
      <p:pic>
        <p:nvPicPr>
          <p:cNvPr id="10" name="Image 9"/>
          <p:cNvPicPr/>
          <p:nvPr/>
        </p:nvPicPr>
        <p:blipFill>
          <a:blip r:embed="rId3"/>
          <a:srcRect/>
          <a:stretch>
            <a:fillRect/>
          </a:stretch>
        </p:blipFill>
        <p:spPr bwMode="auto">
          <a:xfrm>
            <a:off x="3428992" y="2000240"/>
            <a:ext cx="2282024" cy="1105232"/>
          </a:xfrm>
          <a:prstGeom prst="rect">
            <a:avLst/>
          </a:prstGeom>
          <a:noFill/>
        </p:spPr>
      </p:pic>
    </p:spTree>
    <p:extLst>
      <p:ext uri="{BB962C8B-B14F-4D97-AF65-F5344CB8AC3E}">
        <p14:creationId xmlns:p14="http://schemas.microsoft.com/office/powerpoint/2010/main" val="2668771327"/>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26" presetClass="entr" presetSubtype="0"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down)">
                                      <p:cBhvr>
                                        <p:cTn id="10" dur="580">
                                          <p:stCondLst>
                                            <p:cond delay="0"/>
                                          </p:stCondLst>
                                        </p:cTn>
                                        <p:tgtEl>
                                          <p:spTgt spid="4">
                                            <p:txEl>
                                              <p:pRg st="0" end="0"/>
                                            </p:txEl>
                                          </p:spTgt>
                                        </p:tgtEl>
                                      </p:cBhvr>
                                    </p:animEffect>
                                    <p:anim calcmode="lin" valueType="num">
                                      <p:cBhvr>
                                        <p:cTn id="11"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16" dur="26">
                                          <p:stCondLst>
                                            <p:cond delay="650"/>
                                          </p:stCondLst>
                                        </p:cTn>
                                        <p:tgtEl>
                                          <p:spTgt spid="4">
                                            <p:txEl>
                                              <p:pRg st="0" end="0"/>
                                            </p:txEl>
                                          </p:spTgt>
                                        </p:tgtEl>
                                      </p:cBhvr>
                                      <p:to x="100000" y="60000"/>
                                    </p:animScale>
                                    <p:animScale>
                                      <p:cBhvr>
                                        <p:cTn id="17" dur="166" decel="50000">
                                          <p:stCondLst>
                                            <p:cond delay="676"/>
                                          </p:stCondLst>
                                        </p:cTn>
                                        <p:tgtEl>
                                          <p:spTgt spid="4">
                                            <p:txEl>
                                              <p:pRg st="0" end="0"/>
                                            </p:txEl>
                                          </p:spTgt>
                                        </p:tgtEl>
                                      </p:cBhvr>
                                      <p:to x="100000" y="100000"/>
                                    </p:animScale>
                                    <p:animScale>
                                      <p:cBhvr>
                                        <p:cTn id="18" dur="26">
                                          <p:stCondLst>
                                            <p:cond delay="1312"/>
                                          </p:stCondLst>
                                        </p:cTn>
                                        <p:tgtEl>
                                          <p:spTgt spid="4">
                                            <p:txEl>
                                              <p:pRg st="0" end="0"/>
                                            </p:txEl>
                                          </p:spTgt>
                                        </p:tgtEl>
                                      </p:cBhvr>
                                      <p:to x="100000" y="80000"/>
                                    </p:animScale>
                                    <p:animScale>
                                      <p:cBhvr>
                                        <p:cTn id="19" dur="166" decel="50000">
                                          <p:stCondLst>
                                            <p:cond delay="1338"/>
                                          </p:stCondLst>
                                        </p:cTn>
                                        <p:tgtEl>
                                          <p:spTgt spid="4">
                                            <p:txEl>
                                              <p:pRg st="0" end="0"/>
                                            </p:txEl>
                                          </p:spTgt>
                                        </p:tgtEl>
                                      </p:cBhvr>
                                      <p:to x="100000" y="100000"/>
                                    </p:animScale>
                                    <p:animScale>
                                      <p:cBhvr>
                                        <p:cTn id="20" dur="26">
                                          <p:stCondLst>
                                            <p:cond delay="1642"/>
                                          </p:stCondLst>
                                        </p:cTn>
                                        <p:tgtEl>
                                          <p:spTgt spid="4">
                                            <p:txEl>
                                              <p:pRg st="0" end="0"/>
                                            </p:txEl>
                                          </p:spTgt>
                                        </p:tgtEl>
                                      </p:cBhvr>
                                      <p:to x="100000" y="90000"/>
                                    </p:animScale>
                                    <p:animScale>
                                      <p:cBhvr>
                                        <p:cTn id="21" dur="166" decel="50000">
                                          <p:stCondLst>
                                            <p:cond delay="1668"/>
                                          </p:stCondLst>
                                        </p:cTn>
                                        <p:tgtEl>
                                          <p:spTgt spid="4">
                                            <p:txEl>
                                              <p:pRg st="0" end="0"/>
                                            </p:txEl>
                                          </p:spTgt>
                                        </p:tgtEl>
                                      </p:cBhvr>
                                      <p:to x="100000" y="100000"/>
                                    </p:animScale>
                                    <p:animScale>
                                      <p:cBhvr>
                                        <p:cTn id="22" dur="26">
                                          <p:stCondLst>
                                            <p:cond delay="1808"/>
                                          </p:stCondLst>
                                        </p:cTn>
                                        <p:tgtEl>
                                          <p:spTgt spid="4">
                                            <p:txEl>
                                              <p:pRg st="0" end="0"/>
                                            </p:txEl>
                                          </p:spTgt>
                                        </p:tgtEl>
                                      </p:cBhvr>
                                      <p:to x="100000" y="95000"/>
                                    </p:animScale>
                                    <p:animScale>
                                      <p:cBhvr>
                                        <p:cTn id="23" dur="166" decel="50000">
                                          <p:stCondLst>
                                            <p:cond delay="1834"/>
                                          </p:stCondLst>
                                        </p:cTn>
                                        <p:tgtEl>
                                          <p:spTgt spid="4">
                                            <p:txEl>
                                              <p:pRg st="0" end="0"/>
                                            </p:txEl>
                                          </p:spTgt>
                                        </p:tgtEl>
                                      </p:cBhvr>
                                      <p:to x="100000" y="100000"/>
                                    </p:animScale>
                                  </p:childTnLst>
                                </p:cTn>
                              </p:par>
                              <p:par>
                                <p:cTn id="24" presetID="26" presetClass="entr" presetSubtype="0" fill="hold" nodeType="withEffect">
                                  <p:stCondLst>
                                    <p:cond delay="0"/>
                                  </p:stCondLst>
                                  <p:childTnLst>
                                    <p:set>
                                      <p:cBhvr>
                                        <p:cTn id="25" dur="1" fill="hold">
                                          <p:stCondLst>
                                            <p:cond delay="0"/>
                                          </p:stCondLst>
                                        </p:cTn>
                                        <p:tgtEl>
                                          <p:spTgt spid="4">
                                            <p:txEl>
                                              <p:pRg st="1" end="1"/>
                                            </p:txEl>
                                          </p:spTgt>
                                        </p:tgtEl>
                                        <p:attrNameLst>
                                          <p:attrName>style.visibility</p:attrName>
                                        </p:attrNameLst>
                                      </p:cBhvr>
                                      <p:to>
                                        <p:strVal val="visible"/>
                                      </p:to>
                                    </p:set>
                                    <p:animEffect transition="in" filter="wipe(down)">
                                      <p:cBhvr>
                                        <p:cTn id="26" dur="580">
                                          <p:stCondLst>
                                            <p:cond delay="0"/>
                                          </p:stCondLst>
                                        </p:cTn>
                                        <p:tgtEl>
                                          <p:spTgt spid="4">
                                            <p:txEl>
                                              <p:pRg st="1" end="1"/>
                                            </p:txEl>
                                          </p:spTgt>
                                        </p:tgtEl>
                                      </p:cBhvr>
                                    </p:animEffect>
                                    <p:anim calcmode="lin" valueType="num">
                                      <p:cBhvr>
                                        <p:cTn id="27" dur="1822" tmFilter="0,0; 0.14,0.36; 0.43,0.73; 0.71,0.91; 1.0,1.0">
                                          <p:stCondLst>
                                            <p:cond delay="0"/>
                                          </p:stCondLst>
                                        </p:cTn>
                                        <p:tgtEl>
                                          <p:spTgt spid="4">
                                            <p:txEl>
                                              <p:pRg st="1" end="1"/>
                                            </p:txEl>
                                          </p:spTgt>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4">
                                            <p:txEl>
                                              <p:pRg st="1" end="1"/>
                                            </p:txEl>
                                          </p:spTgt>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4">
                                            <p:txEl>
                                              <p:pRg st="1" end="1"/>
                                            </p:txEl>
                                          </p:spTgt>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4">
                                            <p:txEl>
                                              <p:pRg st="1" end="1"/>
                                            </p:txEl>
                                          </p:spTgt>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4">
                                            <p:txEl>
                                              <p:pRg st="1" end="1"/>
                                            </p:txEl>
                                          </p:spTgt>
                                        </p:tgtEl>
                                        <p:attrNameLst>
                                          <p:attrName>ppt_y</p:attrName>
                                        </p:attrNameLst>
                                      </p:cBhvr>
                                      <p:tavLst>
                                        <p:tav tm="0" fmla="#ppt_y-sin(pi*$)/81">
                                          <p:val>
                                            <p:fltVal val="0"/>
                                          </p:val>
                                        </p:tav>
                                        <p:tav tm="100000">
                                          <p:val>
                                            <p:fltVal val="1"/>
                                          </p:val>
                                        </p:tav>
                                      </p:tavLst>
                                    </p:anim>
                                    <p:animScale>
                                      <p:cBhvr>
                                        <p:cTn id="32" dur="26">
                                          <p:stCondLst>
                                            <p:cond delay="650"/>
                                          </p:stCondLst>
                                        </p:cTn>
                                        <p:tgtEl>
                                          <p:spTgt spid="4">
                                            <p:txEl>
                                              <p:pRg st="1" end="1"/>
                                            </p:txEl>
                                          </p:spTgt>
                                        </p:tgtEl>
                                      </p:cBhvr>
                                      <p:to x="100000" y="60000"/>
                                    </p:animScale>
                                    <p:animScale>
                                      <p:cBhvr>
                                        <p:cTn id="33" dur="166" decel="50000">
                                          <p:stCondLst>
                                            <p:cond delay="676"/>
                                          </p:stCondLst>
                                        </p:cTn>
                                        <p:tgtEl>
                                          <p:spTgt spid="4">
                                            <p:txEl>
                                              <p:pRg st="1" end="1"/>
                                            </p:txEl>
                                          </p:spTgt>
                                        </p:tgtEl>
                                      </p:cBhvr>
                                      <p:to x="100000" y="100000"/>
                                    </p:animScale>
                                    <p:animScale>
                                      <p:cBhvr>
                                        <p:cTn id="34" dur="26">
                                          <p:stCondLst>
                                            <p:cond delay="1312"/>
                                          </p:stCondLst>
                                        </p:cTn>
                                        <p:tgtEl>
                                          <p:spTgt spid="4">
                                            <p:txEl>
                                              <p:pRg st="1" end="1"/>
                                            </p:txEl>
                                          </p:spTgt>
                                        </p:tgtEl>
                                      </p:cBhvr>
                                      <p:to x="100000" y="80000"/>
                                    </p:animScale>
                                    <p:animScale>
                                      <p:cBhvr>
                                        <p:cTn id="35" dur="166" decel="50000">
                                          <p:stCondLst>
                                            <p:cond delay="1338"/>
                                          </p:stCondLst>
                                        </p:cTn>
                                        <p:tgtEl>
                                          <p:spTgt spid="4">
                                            <p:txEl>
                                              <p:pRg st="1" end="1"/>
                                            </p:txEl>
                                          </p:spTgt>
                                        </p:tgtEl>
                                      </p:cBhvr>
                                      <p:to x="100000" y="100000"/>
                                    </p:animScale>
                                    <p:animScale>
                                      <p:cBhvr>
                                        <p:cTn id="36" dur="26">
                                          <p:stCondLst>
                                            <p:cond delay="1642"/>
                                          </p:stCondLst>
                                        </p:cTn>
                                        <p:tgtEl>
                                          <p:spTgt spid="4">
                                            <p:txEl>
                                              <p:pRg st="1" end="1"/>
                                            </p:txEl>
                                          </p:spTgt>
                                        </p:tgtEl>
                                      </p:cBhvr>
                                      <p:to x="100000" y="90000"/>
                                    </p:animScale>
                                    <p:animScale>
                                      <p:cBhvr>
                                        <p:cTn id="37" dur="166" decel="50000">
                                          <p:stCondLst>
                                            <p:cond delay="1668"/>
                                          </p:stCondLst>
                                        </p:cTn>
                                        <p:tgtEl>
                                          <p:spTgt spid="4">
                                            <p:txEl>
                                              <p:pRg st="1" end="1"/>
                                            </p:txEl>
                                          </p:spTgt>
                                        </p:tgtEl>
                                      </p:cBhvr>
                                      <p:to x="100000" y="100000"/>
                                    </p:animScale>
                                    <p:animScale>
                                      <p:cBhvr>
                                        <p:cTn id="38" dur="26">
                                          <p:stCondLst>
                                            <p:cond delay="1808"/>
                                          </p:stCondLst>
                                        </p:cTn>
                                        <p:tgtEl>
                                          <p:spTgt spid="4">
                                            <p:txEl>
                                              <p:pRg st="1" end="1"/>
                                            </p:txEl>
                                          </p:spTgt>
                                        </p:tgtEl>
                                      </p:cBhvr>
                                      <p:to x="100000" y="95000"/>
                                    </p:animScale>
                                    <p:animScale>
                                      <p:cBhvr>
                                        <p:cTn id="39" dur="166" decel="50000">
                                          <p:stCondLst>
                                            <p:cond delay="1834"/>
                                          </p:stCondLst>
                                        </p:cTn>
                                        <p:tgtEl>
                                          <p:spTgt spid="4">
                                            <p:txEl>
                                              <p:pRg st="1" end="1"/>
                                            </p:txEl>
                                          </p:spTgt>
                                        </p:tgtEl>
                                      </p:cBhvr>
                                      <p:to x="100000" y="100000"/>
                                    </p:animScale>
                                  </p:childTnLst>
                                </p:cTn>
                              </p:par>
                              <p:par>
                                <p:cTn id="40" presetID="16" presetClass="entr" presetSubtype="21"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arn(inVertical)">
                                      <p:cBhvr>
                                        <p:cTn id="42" dur="500"/>
                                        <p:tgtEl>
                                          <p:spTgt spid="7"/>
                                        </p:tgtEl>
                                      </p:cBhvr>
                                    </p:animEffect>
                                  </p:childTnLst>
                                </p:cTn>
                              </p:par>
                              <p:par>
                                <p:cTn id="43" presetID="16" presetClass="entr" presetSubtype="21" fill="hold"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barn(inVertical)">
                                      <p:cBhvr>
                                        <p:cTn id="45" dur="500"/>
                                        <p:tgtEl>
                                          <p:spTgt spid="8">
                                            <p:txEl>
                                              <p:pRg st="0" end="0"/>
                                            </p:txEl>
                                          </p:spTgt>
                                        </p:tgtEl>
                                      </p:cBhvr>
                                    </p:animEffect>
                                  </p:childTnLst>
                                </p:cTn>
                              </p:par>
                              <p:par>
                                <p:cTn id="46" presetID="6" presetClass="entr" presetSubtype="16" fill="hold"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circle(in)">
                                      <p:cBhvr>
                                        <p:cTn id="4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0"/>
            <a:ext cx="8229600" cy="1143000"/>
          </a:xfrm>
        </p:spPr>
        <p:txBody>
          <a:bodyPr/>
          <a:lstStyle/>
          <a:p>
            <a:r>
              <a:rPr lang="fr-FR" b="1" dirty="0" smtClean="0">
                <a:latin typeface="Times New Roman" pitchFamily="18" charset="0"/>
                <a:cs typeface="Times New Roman" pitchFamily="18" charset="0"/>
              </a:rPr>
              <a:t>Réalisation:</a:t>
            </a:r>
            <a:endParaRPr lang="en-US" b="1" dirty="0">
              <a:latin typeface="Times New Roman" pitchFamily="18" charset="0"/>
              <a:cs typeface="Times New Roman" pitchFamily="18" charset="0"/>
            </a:endParaRPr>
          </a:p>
        </p:txBody>
      </p:sp>
      <p:sp>
        <p:nvSpPr>
          <p:cNvPr id="5" name="Espace réservé du contenu 4"/>
          <p:cNvSpPr>
            <a:spLocks noGrp="1"/>
          </p:cNvSpPr>
          <p:nvPr>
            <p:ph idx="1"/>
          </p:nvPr>
        </p:nvSpPr>
        <p:spPr>
          <a:xfrm>
            <a:off x="0" y="857232"/>
            <a:ext cx="9144000" cy="6000768"/>
          </a:xfrm>
        </p:spPr>
        <p:txBody>
          <a:bodyPr/>
          <a:lstStyle/>
          <a:p>
            <a:pPr>
              <a:buNone/>
            </a:pPr>
            <a:r>
              <a:rPr lang="fr-FR" b="1" dirty="0" smtClean="0">
                <a:latin typeface="Times New Roman" pitchFamily="18" charset="0"/>
                <a:cs typeface="Times New Roman" pitchFamily="18" charset="0"/>
              </a:rPr>
              <a:t>Outils de développement : </a:t>
            </a:r>
          </a:p>
          <a:p>
            <a:pPr>
              <a:buNone/>
            </a:pPr>
            <a:r>
              <a:rPr lang="fr-FR" dirty="0" smtClean="0">
                <a:latin typeface="Times New Roman" pitchFamily="18" charset="0"/>
                <a:cs typeface="Times New Roman" pitchFamily="18" charset="0"/>
              </a:rPr>
              <a:t>   </a:t>
            </a:r>
            <a:r>
              <a:rPr lang="fr-FR" dirty="0">
                <a:latin typeface="Times New Roman" panose="02020603050405020304" pitchFamily="18" charset="0"/>
                <a:cs typeface="Times New Roman" panose="02020603050405020304" pitchFamily="18" charset="0"/>
              </a:rPr>
              <a:t>Nous avons choisi Visual Studio Code est présenté lors de la conférence des développeurs </a:t>
            </a:r>
            <a:r>
              <a:rPr lang="fr-FR" dirty="0" err="1">
                <a:latin typeface="Times New Roman" panose="02020603050405020304" pitchFamily="18" charset="0"/>
                <a:cs typeface="Times New Roman" panose="02020603050405020304" pitchFamily="18" charset="0"/>
              </a:rPr>
              <a:t>Build</a:t>
            </a:r>
            <a:r>
              <a:rPr lang="fr-FR" dirty="0">
                <a:latin typeface="Times New Roman" panose="02020603050405020304" pitchFamily="18" charset="0"/>
                <a:cs typeface="Times New Roman" panose="02020603050405020304" pitchFamily="18" charset="0"/>
              </a:rPr>
              <a:t> d'avril 2015qui permet de développer des applications Java, PHP, C, C++ et </a:t>
            </a:r>
            <a:r>
              <a:rPr lang="fr-FR" dirty="0" smtClean="0">
                <a:latin typeface="Times New Roman" panose="02020603050405020304" pitchFamily="18" charset="0"/>
                <a:cs typeface="Times New Roman" panose="02020603050405020304" pitchFamily="18" charset="0"/>
              </a:rPr>
              <a:t>Ruby</a:t>
            </a:r>
          </a:p>
          <a:p>
            <a:pPr>
              <a:buNone/>
            </a:pPr>
            <a:endParaRPr lang="en-US" dirty="0" smtClean="0">
              <a:latin typeface="Times New Roman" pitchFamily="18" charset="0"/>
              <a:cs typeface="Times New Roman" pitchFamily="18" charset="0"/>
            </a:endParaRPr>
          </a:p>
          <a:p>
            <a:pPr>
              <a:buNone/>
            </a:pPr>
            <a:endParaRPr lang="en-US" b="1" dirty="0">
              <a:latin typeface="Times New Roman" pitchFamily="18" charset="0"/>
              <a:cs typeface="Times New Roman" pitchFamily="18" charset="0"/>
            </a:endParaRP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3501008"/>
            <a:ext cx="3521968" cy="3356992"/>
          </a:xfrm>
          <a:prstGeom prst="rect">
            <a:avLst/>
          </a:prstGeom>
        </p:spPr>
      </p:pic>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txBody>
          <a:bodyPr/>
          <a:lstStyle/>
          <a:p>
            <a:pPr algn="just">
              <a:buNone/>
            </a:pPr>
            <a:r>
              <a:rPr lang="fr-FR" b="1" dirty="0">
                <a:latin typeface="Times New Roman" panose="02020603050405020304" pitchFamily="18" charset="0"/>
                <a:cs typeface="Times New Roman" panose="02020603050405020304" pitchFamily="18" charset="0"/>
              </a:rPr>
              <a:t>L’architecture de </a:t>
            </a:r>
            <a:r>
              <a:rPr lang="fr-FR" b="1" dirty="0" smtClean="0">
                <a:latin typeface="Times New Roman" panose="02020603050405020304" pitchFamily="18" charset="0"/>
                <a:cs typeface="Times New Roman" panose="02020603050405020304" pitchFamily="18" charset="0"/>
              </a:rPr>
              <a:t>l’application</a:t>
            </a:r>
          </a:p>
          <a:p>
            <a:pPr algn="just">
              <a:buNone/>
            </a:pPr>
            <a:endParaRPr lang="en-US" dirty="0">
              <a:latin typeface="Times New Roman" pitchFamily="18" charset="0"/>
              <a:cs typeface="Times New Roman" pitchFamily="18" charset="0"/>
            </a:endParaRPr>
          </a:p>
        </p:txBody>
      </p:sp>
      <p:grpSp>
        <p:nvGrpSpPr>
          <p:cNvPr id="4" name="Groupe 3"/>
          <p:cNvGrpSpPr>
            <a:grpSpLocks/>
          </p:cNvGrpSpPr>
          <p:nvPr/>
        </p:nvGrpSpPr>
        <p:grpSpPr bwMode="auto">
          <a:xfrm>
            <a:off x="827584" y="2276872"/>
            <a:ext cx="7488831" cy="2860397"/>
            <a:chOff x="1378" y="9761"/>
            <a:chExt cx="9338" cy="3578"/>
          </a:xfrm>
        </p:grpSpPr>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8" y="9761"/>
              <a:ext cx="9338" cy="357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8" y="9862"/>
              <a:ext cx="9053" cy="3291"/>
            </a:xfrm>
            <a:prstGeom prst="rect">
              <a:avLst/>
            </a:prstGeom>
            <a:noFill/>
            <a:extLst>
              <a:ext uri="{909E8E84-426E-40DD-AFC4-6F175D3DCCD1}">
                <a14:hiddenFill xmlns:a14="http://schemas.microsoft.com/office/drawing/2010/main">
                  <a:solidFill>
                    <a:srgbClr val="FFFFFF"/>
                  </a:solidFill>
                </a14:hiddenFill>
              </a:ext>
            </a:extLst>
          </p:spPr>
        </p:pic>
        <p:sp>
          <p:nvSpPr>
            <p:cNvPr id="8" name="Freeform 5"/>
            <p:cNvSpPr>
              <a:spLocks/>
            </p:cNvSpPr>
            <p:nvPr/>
          </p:nvSpPr>
          <p:spPr bwMode="auto">
            <a:xfrm>
              <a:off x="1448" y="9832"/>
              <a:ext cx="9113" cy="3351"/>
            </a:xfrm>
            <a:custGeom>
              <a:avLst/>
              <a:gdLst>
                <a:gd name="T0" fmla="+- 0 1448 1448"/>
                <a:gd name="T1" fmla="*/ T0 w 9113"/>
                <a:gd name="T2" fmla="+- 0 13183 9832"/>
                <a:gd name="T3" fmla="*/ 13183 h 3351"/>
                <a:gd name="T4" fmla="+- 0 10561 1448"/>
                <a:gd name="T5" fmla="*/ T4 w 9113"/>
                <a:gd name="T6" fmla="+- 0 13183 9832"/>
                <a:gd name="T7" fmla="*/ 13183 h 3351"/>
                <a:gd name="T8" fmla="+- 0 10561 1448"/>
                <a:gd name="T9" fmla="*/ T8 w 9113"/>
                <a:gd name="T10" fmla="+- 0 9832 9832"/>
                <a:gd name="T11" fmla="*/ 9832 h 3351"/>
                <a:gd name="T12" fmla="+- 0 1448 1448"/>
                <a:gd name="T13" fmla="*/ T12 w 9113"/>
                <a:gd name="T14" fmla="+- 0 9832 9832"/>
                <a:gd name="T15" fmla="*/ 9832 h 3351"/>
                <a:gd name="T16" fmla="+- 0 1448 1448"/>
                <a:gd name="T17" fmla="*/ T16 w 9113"/>
                <a:gd name="T18" fmla="+- 0 13183 9832"/>
                <a:gd name="T19" fmla="*/ 13183 h 3351"/>
              </a:gdLst>
              <a:ahLst/>
              <a:cxnLst>
                <a:cxn ang="0">
                  <a:pos x="T1" y="T3"/>
                </a:cxn>
                <a:cxn ang="0">
                  <a:pos x="T5" y="T7"/>
                </a:cxn>
                <a:cxn ang="0">
                  <a:pos x="T9" y="T11"/>
                </a:cxn>
                <a:cxn ang="0">
                  <a:pos x="T13" y="T15"/>
                </a:cxn>
                <a:cxn ang="0">
                  <a:pos x="T17" y="T19"/>
                </a:cxn>
              </a:cxnLst>
              <a:rect l="0" t="0" r="r" b="b"/>
              <a:pathLst>
                <a:path w="9113" h="3351">
                  <a:moveTo>
                    <a:pt x="0" y="3351"/>
                  </a:moveTo>
                  <a:lnTo>
                    <a:pt x="9113" y="3351"/>
                  </a:lnTo>
                  <a:lnTo>
                    <a:pt x="9113" y="0"/>
                  </a:lnTo>
                  <a:lnTo>
                    <a:pt x="0" y="0"/>
                  </a:lnTo>
                  <a:lnTo>
                    <a:pt x="0" y="3351"/>
                  </a:lnTo>
                  <a:close/>
                </a:path>
              </a:pathLst>
            </a:custGeom>
            <a:noFill/>
            <a:ln w="38100">
              <a:solidFill>
                <a:srgbClr val="4F80BC"/>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txBody>
          <a:bodyPr/>
          <a:lstStyle/>
          <a:p>
            <a:pPr algn="just">
              <a:buNone/>
            </a:pPr>
            <a:r>
              <a:rPr lang="fr-FR" sz="2400" dirty="0" smtClean="0">
                <a:latin typeface="Times New Roman" pitchFamily="18" charset="0"/>
                <a:cs typeface="Times New Roman" pitchFamily="18" charset="0"/>
              </a:rPr>
              <a:t>Page login:</a:t>
            </a:r>
          </a:p>
          <a:p>
            <a:pPr algn="just">
              <a:buNone/>
            </a:pPr>
            <a:endParaRPr lang="en-US" sz="2400" dirty="0" smtClean="0">
              <a:latin typeface="Times New Roman" pitchFamily="18" charset="0"/>
              <a:cs typeface="Times New Roman" pitchFamily="18" charset="0"/>
            </a:endParaRPr>
          </a:p>
          <a:p>
            <a:pPr algn="just">
              <a:buNone/>
            </a:pPr>
            <a:endParaRPr lang="en-US" sz="2800" dirty="0" smtClean="0">
              <a:latin typeface="Times New Roman" pitchFamily="18" charset="0"/>
              <a:cs typeface="Times New Roman" pitchFamily="18" charset="0"/>
            </a:endParaRPr>
          </a:p>
          <a:p>
            <a:pPr>
              <a:buNone/>
            </a:pPr>
            <a:endParaRPr lang="en-US" b="1" dirty="0">
              <a:latin typeface="Times New Roman" pitchFamily="18" charset="0"/>
              <a:cs typeface="Times New Roman" pitchFamily="18" charset="0"/>
            </a:endParaRP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0676"/>
            <a:ext cx="9144000" cy="4836647"/>
          </a:xfrm>
          <a:prstGeom prst="rect">
            <a:avLst/>
          </a:prstGeom>
        </p:spPr>
      </p:pic>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txBody>
          <a:bodyPr/>
          <a:lstStyle/>
          <a:p>
            <a:pPr marL="82296" indent="0">
              <a:buNone/>
            </a:pPr>
            <a:r>
              <a:rPr lang="fr-FR" dirty="0" err="1" smtClean="0">
                <a:latin typeface="Times New Roman" panose="02020603050405020304" pitchFamily="18" charset="0"/>
                <a:cs typeface="Times New Roman" panose="02020603050405020304" pitchFamily="18" charset="0"/>
              </a:rPr>
              <a:t>Acceiul</a:t>
            </a:r>
            <a:r>
              <a:rPr lang="fr-FR" dirty="0" smtClean="0">
                <a:latin typeface="Times New Roman" panose="02020603050405020304" pitchFamily="18" charset="0"/>
                <a:cs typeface="Times New Roman" panose="02020603050405020304" pitchFamily="18" charset="0"/>
              </a:rPr>
              <a:t> </a:t>
            </a:r>
          </a:p>
          <a:p>
            <a:pPr marL="82296" indent="0">
              <a:buNone/>
            </a:pPr>
            <a:endParaRPr lang="en-US" dirty="0">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78424"/>
            <a:ext cx="9144000" cy="4101152"/>
          </a:xfrm>
          <a:prstGeom prst="rect">
            <a:avLst/>
          </a:prstGeom>
        </p:spPr>
      </p:pic>
    </p:spTree>
    <p:extLst>
      <p:ext uri="{BB962C8B-B14F-4D97-AF65-F5344CB8AC3E}">
        <p14:creationId xmlns:p14="http://schemas.microsoft.com/office/powerpoint/2010/main" val="1084507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txBody>
          <a:bodyPr/>
          <a:lstStyle/>
          <a:p>
            <a:pPr marL="82296" indent="0">
              <a:buNone/>
            </a:pPr>
            <a:r>
              <a:rPr lang="fr-FR" dirty="0" smtClean="0">
                <a:latin typeface="Times New Roman" panose="02020603050405020304" pitchFamily="18" charset="0"/>
                <a:cs typeface="Times New Roman" panose="02020603050405020304" pitchFamily="18" charset="0"/>
              </a:rPr>
              <a:t>Utilisateur</a:t>
            </a:r>
          </a:p>
          <a:p>
            <a:pPr marL="82296" indent="0">
              <a:buNone/>
            </a:pPr>
            <a:endParaRPr lang="en-US" dirty="0">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8767"/>
            <a:ext cx="9144000" cy="4320466"/>
          </a:xfrm>
          <a:prstGeom prst="rect">
            <a:avLst/>
          </a:prstGeom>
        </p:spPr>
      </p:pic>
    </p:spTree>
    <p:extLst>
      <p:ext uri="{BB962C8B-B14F-4D97-AF65-F5344CB8AC3E}">
        <p14:creationId xmlns:p14="http://schemas.microsoft.com/office/powerpoint/2010/main" val="11912989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1860"/>
            <a:ext cx="9144000" cy="6846139"/>
          </a:xfrm>
        </p:spPr>
        <p:txBody>
          <a:bodyPr/>
          <a:lstStyle/>
          <a:p>
            <a:pPr marL="82296" indent="0">
              <a:buNone/>
            </a:pPr>
            <a:r>
              <a:rPr lang="fr-FR" dirty="0" smtClean="0">
                <a:latin typeface="Times New Roman" panose="02020603050405020304" pitchFamily="18" charset="0"/>
                <a:cs typeface="Times New Roman" panose="02020603050405020304" pitchFamily="18" charset="0"/>
              </a:rPr>
              <a:t>Gestion de stock</a:t>
            </a:r>
          </a:p>
          <a:p>
            <a:pPr marL="82296" indent="0">
              <a:buNone/>
            </a:pPr>
            <a:endParaRPr lang="en-US" dirty="0">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51" y="794970"/>
            <a:ext cx="8935697" cy="5268060"/>
          </a:xfrm>
          <a:prstGeom prst="rect">
            <a:avLst/>
          </a:prstGeom>
        </p:spPr>
      </p:pic>
    </p:spTree>
    <p:extLst>
      <p:ext uri="{BB962C8B-B14F-4D97-AF65-F5344CB8AC3E}">
        <p14:creationId xmlns:p14="http://schemas.microsoft.com/office/powerpoint/2010/main" val="1117012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txBody>
          <a:bodyPr/>
          <a:lstStyle/>
          <a:p>
            <a:pPr marL="82296" indent="0">
              <a:buNone/>
            </a:pPr>
            <a:r>
              <a:rPr lang="fr-FR" dirty="0" smtClean="0">
                <a:latin typeface="Times New Roman" panose="02020603050405020304" pitchFamily="18" charset="0"/>
                <a:cs typeface="Times New Roman" panose="02020603050405020304" pitchFamily="18" charset="0"/>
              </a:rPr>
              <a:t>Gestion des bons</a:t>
            </a:r>
          </a:p>
          <a:p>
            <a:pPr marL="82296" indent="0">
              <a:buNone/>
            </a:pPr>
            <a:endParaRPr lang="en-US" dirty="0">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15975"/>
            <a:ext cx="9144000" cy="4426049"/>
          </a:xfrm>
          <a:prstGeom prst="rect">
            <a:avLst/>
          </a:prstGeom>
        </p:spPr>
      </p:pic>
    </p:spTree>
    <p:extLst>
      <p:ext uri="{BB962C8B-B14F-4D97-AF65-F5344CB8AC3E}">
        <p14:creationId xmlns:p14="http://schemas.microsoft.com/office/powerpoint/2010/main" val="3401027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9114" y="0"/>
            <a:ext cx="9124885" cy="6858000"/>
          </a:xfrm>
        </p:spPr>
        <p:txBody>
          <a:bodyPr/>
          <a:lstStyle/>
          <a:p>
            <a:pPr marL="82296" indent="0">
              <a:buNone/>
            </a:pPr>
            <a:r>
              <a:rPr lang="fr-FR" dirty="0" smtClean="0">
                <a:latin typeface="Times New Roman" panose="02020603050405020304" pitchFamily="18" charset="0"/>
                <a:cs typeface="Times New Roman" panose="02020603050405020304" pitchFamily="18" charset="0"/>
              </a:rPr>
              <a:t>L’historique et le statique </a:t>
            </a:r>
            <a:r>
              <a:rPr lang="fr-FR" smtClean="0">
                <a:latin typeface="Times New Roman" panose="02020603050405020304" pitchFamily="18" charset="0"/>
                <a:cs typeface="Times New Roman" panose="02020603050405020304" pitchFamily="18" charset="0"/>
              </a:rPr>
              <a:t>des ventes</a:t>
            </a:r>
            <a:endParaRPr lang="fr-FR" dirty="0" smtClean="0">
              <a:latin typeface="Times New Roman" panose="02020603050405020304" pitchFamily="18" charset="0"/>
              <a:cs typeface="Times New Roman" panose="02020603050405020304" pitchFamily="18" charset="0"/>
            </a:endParaRPr>
          </a:p>
          <a:p>
            <a:pPr marL="82296" indent="0">
              <a:buNone/>
            </a:pPr>
            <a:endParaRPr lang="en-US" dirty="0">
              <a:latin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0374"/>
            <a:ext cx="9144000" cy="5657251"/>
          </a:xfrm>
          <a:prstGeom prst="rect">
            <a:avLst/>
          </a:prstGeom>
        </p:spPr>
      </p:pic>
    </p:spTree>
    <p:extLst>
      <p:ext uri="{BB962C8B-B14F-4D97-AF65-F5344CB8AC3E}">
        <p14:creationId xmlns:p14="http://schemas.microsoft.com/office/powerpoint/2010/main" val="41883560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latin typeface="Times New Roman" pitchFamily="18" charset="0"/>
                <a:cs typeface="Times New Roman" pitchFamily="18" charset="0"/>
              </a:rPr>
              <a:t>Conclusion:</a:t>
            </a:r>
            <a:endParaRPr lang="en-US" dirty="0">
              <a:latin typeface="Times New Roman" pitchFamily="18" charset="0"/>
              <a:cs typeface="Times New Roman" pitchFamily="18" charset="0"/>
            </a:endParaRPr>
          </a:p>
        </p:txBody>
      </p:sp>
      <p:sp>
        <p:nvSpPr>
          <p:cNvPr id="3" name="Espace réservé du contenu 2"/>
          <p:cNvSpPr>
            <a:spLocks noGrp="1"/>
          </p:cNvSpPr>
          <p:nvPr>
            <p:ph idx="1"/>
          </p:nvPr>
        </p:nvSpPr>
        <p:spPr/>
        <p:txBody>
          <a:bodyPr>
            <a:normAutofit/>
          </a:bodyPr>
          <a:lstStyle/>
          <a:p>
            <a:pPr>
              <a:buNone/>
            </a:pPr>
            <a:r>
              <a:rPr lang="fr-FR" dirty="0" smtClean="0">
                <a:latin typeface="Times New Roman" pitchFamily="18" charset="0"/>
                <a:cs typeface="Times New Roman" pitchFamily="18" charset="0"/>
              </a:rPr>
              <a:t>    </a:t>
            </a:r>
            <a:r>
              <a:rPr lang="fr-FR" dirty="0">
                <a:latin typeface="Times New Roman" panose="02020603050405020304" pitchFamily="18" charset="0"/>
                <a:cs typeface="Times New Roman" panose="02020603050405020304" pitchFamily="18" charset="0"/>
              </a:rPr>
              <a:t>Le développement de ce projet utilise la technologie UML, qui permet l'utilisation de diagrammes de cas d'utilisation et de tâches de conception pour effectuer correctement les tâches d'analyse des besoins, les scénarios sont donc également très détaillés pour expliquer toutes les </a:t>
            </a:r>
            <a:r>
              <a:rPr lang="fr-FR" dirty="0" smtClean="0">
                <a:latin typeface="Times New Roman" panose="02020603050405020304" pitchFamily="18" charset="0"/>
                <a:cs typeface="Times New Roman" panose="02020603050405020304" pitchFamily="18" charset="0"/>
              </a:rPr>
              <a:t>tâches.</a:t>
            </a:r>
            <a:endParaRPr lang="en-US"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algn="ctr">
              <a:buNone/>
            </a:pPr>
            <a:r>
              <a:rPr lang="fr-FR" sz="7200" dirty="0" smtClean="0">
                <a:latin typeface="Times New Roman" pitchFamily="18" charset="0"/>
                <a:cs typeface="Times New Roman" pitchFamily="18" charset="0"/>
              </a:rPr>
              <a:t>Merci pour votre attention</a:t>
            </a:r>
            <a:endParaRPr lang="en-US" sz="7200"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chemeClr val="tx2"/>
                </a:solidFill>
                <a:latin typeface="Times New Roman" pitchFamily="18" charset="0"/>
                <a:cs typeface="Times New Roman" pitchFamily="18" charset="0"/>
              </a:rPr>
              <a:t>Plan</a:t>
            </a:r>
            <a:r>
              <a:rPr lang="fr-FR" b="1" dirty="0" smtClean="0">
                <a:latin typeface="Times New Roman" pitchFamily="18" charset="0"/>
                <a:cs typeface="Times New Roman" pitchFamily="18" charset="0"/>
              </a:rPr>
              <a:t> de travail </a:t>
            </a:r>
            <a:endParaRPr lang="fr-FR" dirty="0">
              <a:latin typeface="Times New Roman" pitchFamily="18" charset="0"/>
              <a:cs typeface="Times New Roman" pitchFamily="18" charset="0"/>
            </a:endParaRPr>
          </a:p>
        </p:txBody>
      </p:sp>
      <p:sp>
        <p:nvSpPr>
          <p:cNvPr id="3" name="Espace réservé du contenu 2"/>
          <p:cNvSpPr>
            <a:spLocks noGrp="1"/>
          </p:cNvSpPr>
          <p:nvPr>
            <p:ph idx="1"/>
          </p:nvPr>
        </p:nvSpPr>
        <p:spPr>
          <a:xfrm>
            <a:off x="457200" y="1214422"/>
            <a:ext cx="8579296" cy="4911741"/>
          </a:xfrm>
        </p:spPr>
        <p:txBody>
          <a:bodyPr/>
          <a:lstStyle/>
          <a:p>
            <a:pPr>
              <a:buNone/>
            </a:pPr>
            <a:r>
              <a:rPr lang="fr-FR" dirty="0" smtClean="0">
                <a:latin typeface="Times New Roman" pitchFamily="18" charset="0"/>
                <a:cs typeface="Times New Roman" pitchFamily="18" charset="0"/>
              </a:rPr>
              <a:t>*Introduction</a:t>
            </a:r>
          </a:p>
          <a:p>
            <a:pPr>
              <a:buNone/>
            </a:pPr>
            <a:r>
              <a:rPr lang="fr-FR" dirty="0" smtClean="0">
                <a:latin typeface="Times New Roman" pitchFamily="18" charset="0"/>
                <a:cs typeface="Times New Roman" pitchFamily="18" charset="0"/>
              </a:rPr>
              <a:t>*Internet et web </a:t>
            </a:r>
          </a:p>
          <a:p>
            <a:pPr>
              <a:buNone/>
            </a:pPr>
            <a:r>
              <a:rPr lang="fr-FR" dirty="0" smtClean="0">
                <a:latin typeface="Times New Roman" pitchFamily="18" charset="0"/>
                <a:cs typeface="Times New Roman" pitchFamily="18" charset="0"/>
              </a:rPr>
              <a:t>*Etude d’</a:t>
            </a:r>
            <a:r>
              <a:rPr lang="fr-FR" dirty="0" err="1" smtClean="0">
                <a:latin typeface="Times New Roman" pitchFamily="18" charset="0"/>
                <a:cs typeface="Times New Roman" pitchFamily="18" charset="0"/>
              </a:rPr>
              <a:t>éxistence</a:t>
            </a:r>
            <a:r>
              <a:rPr lang="fr-FR" dirty="0" smtClean="0">
                <a:latin typeface="Times New Roman" pitchFamily="18" charset="0"/>
                <a:cs typeface="Times New Roman" pitchFamily="18" charset="0"/>
              </a:rPr>
              <a:t> </a:t>
            </a:r>
          </a:p>
          <a:p>
            <a:pPr>
              <a:buNone/>
            </a:pPr>
            <a:r>
              <a:rPr lang="fr-FR" dirty="0" smtClean="0">
                <a:latin typeface="Times New Roman" pitchFamily="18" charset="0"/>
                <a:cs typeface="Times New Roman" pitchFamily="18" charset="0"/>
              </a:rPr>
              <a:t>*Maintenance</a:t>
            </a:r>
          </a:p>
          <a:p>
            <a:pPr>
              <a:buNone/>
            </a:pPr>
            <a:r>
              <a:rPr lang="fr-FR" dirty="0" smtClean="0">
                <a:latin typeface="Times New Roman" pitchFamily="18" charset="0"/>
                <a:cs typeface="Times New Roman" pitchFamily="18" charset="0"/>
              </a:rPr>
              <a:t>*GMAO</a:t>
            </a:r>
          </a:p>
          <a:p>
            <a:pPr>
              <a:buNone/>
            </a:pPr>
            <a:r>
              <a:rPr lang="fr-FR" dirty="0" smtClean="0">
                <a:latin typeface="Times New Roman" pitchFamily="18" charset="0"/>
                <a:cs typeface="Times New Roman" pitchFamily="18" charset="0"/>
              </a:rPr>
              <a:t>*</a:t>
            </a:r>
            <a:r>
              <a:rPr lang="fr-FR" dirty="0" err="1" smtClean="0">
                <a:latin typeface="Times New Roman" pitchFamily="18" charset="0"/>
                <a:cs typeface="Times New Roman" pitchFamily="18" charset="0"/>
              </a:rPr>
              <a:t>Déscription</a:t>
            </a:r>
            <a:r>
              <a:rPr lang="fr-FR" dirty="0" smtClean="0">
                <a:latin typeface="Times New Roman" pitchFamily="18" charset="0"/>
                <a:cs typeface="Times New Roman" pitchFamily="18" charset="0"/>
              </a:rPr>
              <a:t> des diagrammes UML </a:t>
            </a:r>
          </a:p>
          <a:p>
            <a:pPr>
              <a:buNone/>
            </a:pPr>
            <a:r>
              <a:rPr lang="fr-FR" dirty="0" smtClean="0">
                <a:latin typeface="Times New Roman" pitchFamily="18" charset="0"/>
                <a:cs typeface="Times New Roman" pitchFamily="18" charset="0"/>
              </a:rPr>
              <a:t>*</a:t>
            </a:r>
            <a:r>
              <a:rPr lang="fr-FR" b="1" dirty="0" smtClean="0">
                <a:latin typeface="Times New Roman" pitchFamily="18" charset="0"/>
                <a:cs typeface="Times New Roman" pitchFamily="18" charset="0"/>
              </a:rPr>
              <a:t> </a:t>
            </a:r>
            <a:r>
              <a:rPr lang="fr-FR" dirty="0" smtClean="0">
                <a:latin typeface="Times New Roman" pitchFamily="18" charset="0"/>
                <a:cs typeface="Times New Roman" pitchFamily="18" charset="0"/>
              </a:rPr>
              <a:t>Réalisation</a:t>
            </a:r>
          </a:p>
          <a:p>
            <a:pPr>
              <a:buFont typeface="Arial" charset="0"/>
              <a:buChar char="•"/>
            </a:pPr>
            <a:endParaRPr lang="fr-FR"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txBody>
          <a:bodyPr>
            <a:normAutofit/>
          </a:bodyPr>
          <a:lstStyle/>
          <a:p>
            <a:pPr algn="ctr">
              <a:buNone/>
            </a:pPr>
            <a:r>
              <a:rPr lang="fr-FR" sz="4300" b="1" dirty="0" smtClean="0">
                <a:solidFill>
                  <a:schemeClr val="tx2"/>
                </a:solidFill>
                <a:latin typeface="Times New Roman" pitchFamily="18" charset="0"/>
                <a:cs typeface="Times New Roman" pitchFamily="18" charset="0"/>
              </a:rPr>
              <a:t>Introduction:</a:t>
            </a:r>
          </a:p>
          <a:p>
            <a:pPr algn="just">
              <a:buNone/>
            </a:pPr>
            <a:r>
              <a:rPr lang="fr-FR" sz="2800" dirty="0" smtClean="0">
                <a:latin typeface="Times New Roman" pitchFamily="18" charset="0"/>
                <a:cs typeface="Times New Roman" pitchFamily="18" charset="0"/>
              </a:rPr>
              <a:t>. </a:t>
            </a:r>
            <a:r>
              <a:rPr lang="fr-FR" sz="2800" dirty="0">
                <a:latin typeface="Times New Roman" panose="02020603050405020304" pitchFamily="18" charset="0"/>
                <a:cs typeface="Times New Roman" panose="02020603050405020304" pitchFamily="18" charset="0"/>
              </a:rPr>
              <a:t>plus l'indisponibilité est coûteuse, plus la maintenance est économique, plus la sécurité est en jeu, plus la maintenance s'avère obligatoire . Cette technologie permet le développement des applications pouvant tourner sous différents navigateurs, tout en assurant la sécurité que procure une application métier java. A cet effet, notre travail consiste à développer une application de la gestion de maintenance assistée par ordinateur au niveau de l'institut des technologies médicales </a:t>
            </a:r>
            <a:r>
              <a:rPr lang="fr-FR" sz="2800" dirty="0" smtClean="0">
                <a:latin typeface="Times New Roman" panose="02020603050405020304" pitchFamily="18" charset="0"/>
                <a:cs typeface="Times New Roman" panose="02020603050405020304" pitchFamily="18" charset="0"/>
              </a:rPr>
              <a:t>, </a:t>
            </a:r>
            <a:r>
              <a:rPr lang="fr-FR" sz="2800" dirty="0">
                <a:latin typeface="Times New Roman" panose="02020603050405020304" pitchFamily="18" charset="0"/>
                <a:cs typeface="Times New Roman" panose="02020603050405020304" pitchFamily="18" charset="0"/>
              </a:rPr>
              <a:t>A fin de faciliter le travail aux utilisateurs de certaines taches manuelles et répétitives, et en fin d'arriver a élaboré des travaux pratiques aux étudiants pour qu’ils puissent être aptes et capable d’assurer au sein de l’environnement professionnelle.</a:t>
            </a:r>
            <a:r>
              <a:rPr lang="fr-FR" sz="2800" dirty="0"/>
              <a:t/>
            </a:r>
            <a:br>
              <a:rPr lang="fr-FR" sz="2800" dirty="0"/>
            </a:br>
            <a:endParaRPr lang="fr-FR" sz="2800" dirty="0"/>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txBody>
          <a:bodyPr/>
          <a:lstStyle/>
          <a:p>
            <a:pPr marL="82296" indent="0">
              <a:buNone/>
            </a:pPr>
            <a:r>
              <a:rPr lang="fr-FR" b="1" dirty="0" smtClean="0">
                <a:latin typeface="Times New Roman" pitchFamily="18" charset="0"/>
                <a:cs typeface="Times New Roman" pitchFamily="18" charset="0"/>
              </a:rPr>
              <a:t>Internet :</a:t>
            </a:r>
          </a:p>
          <a:p>
            <a:pPr marL="82296" indent="0">
              <a:buNone/>
            </a:pPr>
            <a:r>
              <a:rPr lang="fr-FR" sz="2400" dirty="0">
                <a:latin typeface="Times New Roman" pitchFamily="18" charset="0"/>
                <a:cs typeface="Times New Roman" pitchFamily="18" charset="0"/>
              </a:rPr>
              <a:t>Internet signifie réseaux interconnectés (</a:t>
            </a:r>
            <a:r>
              <a:rPr lang="fr-FR" sz="2400" i="1" dirty="0" err="1">
                <a:latin typeface="Times New Roman" pitchFamily="18" charset="0"/>
                <a:cs typeface="Times New Roman" pitchFamily="18" charset="0"/>
              </a:rPr>
              <a:t>interconnected</a:t>
            </a:r>
            <a:r>
              <a:rPr lang="fr-FR" sz="2400" i="1" dirty="0">
                <a:latin typeface="Times New Roman" pitchFamily="18" charset="0"/>
                <a:cs typeface="Times New Roman" pitchFamily="18" charset="0"/>
              </a:rPr>
              <a:t> networks</a:t>
            </a:r>
            <a:r>
              <a:rPr lang="fr-FR" sz="2400" dirty="0">
                <a:latin typeface="Times New Roman" pitchFamily="18" charset="0"/>
                <a:cs typeface="Times New Roman" pitchFamily="18" charset="0"/>
              </a:rPr>
              <a:t>). Il désigne un ensemble de réseaux informatiques privés et publics interconnectés fonctionnant sur la base de protocoles dont le plus connu est TCP-IP. Ce protocole constitue un service sans ouverture de connexion au préalable et sans garantie de fiabilité</a:t>
            </a:r>
            <a:r>
              <a:rPr lang="fr-FR" sz="2400" dirty="0" smtClean="0">
                <a:latin typeface="Times New Roman" pitchFamily="18" charset="0"/>
                <a:cs typeface="Times New Roman" pitchFamily="18" charset="0"/>
              </a:rPr>
              <a:t>.</a:t>
            </a:r>
          </a:p>
          <a:p>
            <a:pPr marL="82296" indent="0">
              <a:buNone/>
            </a:pPr>
            <a:r>
              <a:rPr lang="fr-FR" b="1" dirty="0" smtClean="0">
                <a:latin typeface="Times New Roman" pitchFamily="18" charset="0"/>
                <a:cs typeface="Times New Roman" pitchFamily="18" charset="0"/>
              </a:rPr>
              <a:t>Web :</a:t>
            </a:r>
          </a:p>
          <a:p>
            <a:pPr marL="82296" indent="0">
              <a:buNone/>
            </a:pPr>
            <a:r>
              <a:rPr lang="fr-FR" sz="2400" dirty="0">
                <a:latin typeface="Times New Roman" pitchFamily="18" charset="0"/>
                <a:cs typeface="Times New Roman" pitchFamily="18" charset="0"/>
              </a:rPr>
              <a:t>Le Web est le terme communément employé pour parler du World Wide Web, ou WWW, traduit en français par la toile d'araignée mondiale. Il fait référence au système </a:t>
            </a:r>
            <a:r>
              <a:rPr lang="fr-FR" sz="2400" dirty="0">
                <a:latin typeface="Times New Roman" pitchFamily="18" charset="0"/>
                <a:cs typeface="Times New Roman" pitchFamily="18" charset="0"/>
                <a:hlinkClick r:id="rId2"/>
              </a:rPr>
              <a:t>hypertexte</a:t>
            </a:r>
            <a:r>
              <a:rPr lang="fr-FR" sz="2400" dirty="0">
                <a:latin typeface="Times New Roman" pitchFamily="18" charset="0"/>
                <a:cs typeface="Times New Roman" pitchFamily="18" charset="0"/>
              </a:rPr>
              <a:t> fonctionnant sur le réseau informatique mondial Internet. Par abus de langage, le Web désigne de façon plus large tout ce qui se rapproche à cet univers internet. On ne fait plus toujours aujourd'hui la distinction technique entre ce que définit le Web et ce que définit Internet.</a:t>
            </a:r>
          </a:p>
          <a:p>
            <a:pPr marL="82296" indent="0">
              <a:buNone/>
            </a:pPr>
            <a:endParaRPr lang="fr-FR" sz="2400" dirty="0">
              <a:latin typeface="Times New Roman" pitchFamily="18" charset="0"/>
              <a:cs typeface="Times New Roman" pitchFamily="18" charset="0"/>
            </a:endParaRPr>
          </a:p>
          <a:p>
            <a:pPr marL="82296" indent="0">
              <a:buNone/>
            </a:pPr>
            <a:endParaRPr lang="fr-FR" dirty="0">
              <a:latin typeface="Times New Roman" pitchFamily="18" charset="0"/>
              <a:cs typeface="Times New Roman" pitchFamily="18" charset="0"/>
            </a:endParaRPr>
          </a:p>
        </p:txBody>
      </p:sp>
    </p:spTree>
    <p:extLst>
      <p:ext uri="{BB962C8B-B14F-4D97-AF65-F5344CB8AC3E}">
        <p14:creationId xmlns:p14="http://schemas.microsoft.com/office/powerpoint/2010/main" val="3314370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latin typeface="Times New Roman" pitchFamily="18" charset="0"/>
                <a:cs typeface="Times New Roman" pitchFamily="18" charset="0"/>
              </a:rPr>
              <a:t>Maintenance</a:t>
            </a:r>
            <a:endParaRPr lang="fr-FR" dirty="0">
              <a:latin typeface="Times New Roman" pitchFamily="18" charset="0"/>
              <a:cs typeface="Times New Roman" pitchFamily="18" charset="0"/>
            </a:endParaRPr>
          </a:p>
        </p:txBody>
      </p:sp>
      <p:sp>
        <p:nvSpPr>
          <p:cNvPr id="3" name="Espace réservé du contenu 2"/>
          <p:cNvSpPr>
            <a:spLocks noGrp="1"/>
          </p:cNvSpPr>
          <p:nvPr>
            <p:ph idx="1"/>
          </p:nvPr>
        </p:nvSpPr>
        <p:spPr>
          <a:xfrm>
            <a:off x="457200" y="1285860"/>
            <a:ext cx="8229600" cy="4840303"/>
          </a:xfrm>
        </p:spPr>
        <p:txBody>
          <a:bodyPr>
            <a:normAutofit fontScale="92500" lnSpcReduction="20000"/>
          </a:bodyPr>
          <a:lstStyle/>
          <a:p>
            <a:pPr>
              <a:buNone/>
            </a:pPr>
            <a:r>
              <a:rPr lang="fr-FR" b="1" dirty="0" smtClean="0">
                <a:latin typeface="Times New Roman" pitchFamily="18" charset="0"/>
                <a:cs typeface="Times New Roman" pitchFamily="18" charset="0"/>
              </a:rPr>
              <a:t>Définition</a:t>
            </a:r>
            <a:r>
              <a:rPr lang="fr-FR" b="1" dirty="0">
                <a:latin typeface="Times New Roman" pitchFamily="18" charset="0"/>
                <a:cs typeface="Times New Roman" pitchFamily="18" charset="0"/>
              </a:rPr>
              <a:t> </a:t>
            </a:r>
            <a:r>
              <a:rPr lang="fr-FR" b="1" dirty="0" smtClean="0">
                <a:latin typeface="Times New Roman" pitchFamily="18" charset="0"/>
                <a:cs typeface="Times New Roman" pitchFamily="18" charset="0"/>
              </a:rPr>
              <a:t>:</a:t>
            </a:r>
          </a:p>
          <a:p>
            <a:pPr>
              <a:buNone/>
            </a:pPr>
            <a:r>
              <a:rPr lang="fr-FR" dirty="0">
                <a:latin typeface="Times New Roman" panose="02020603050405020304" pitchFamily="18" charset="0"/>
                <a:cs typeface="Times New Roman" panose="02020603050405020304" pitchFamily="18" charset="0"/>
              </a:rPr>
              <a:t>L</a:t>
            </a:r>
            <a:r>
              <a:rPr lang="fr-FR" dirty="0" smtClean="0">
                <a:latin typeface="Times New Roman" panose="02020603050405020304" pitchFamily="18" charset="0"/>
                <a:cs typeface="Times New Roman" panose="02020603050405020304" pitchFamily="18" charset="0"/>
              </a:rPr>
              <a:t>a </a:t>
            </a:r>
            <a:r>
              <a:rPr lang="fr-FR" dirty="0">
                <a:latin typeface="Times New Roman" panose="02020603050405020304" pitchFamily="18" charset="0"/>
                <a:cs typeface="Times New Roman" panose="02020603050405020304" pitchFamily="18" charset="0"/>
              </a:rPr>
              <a:t>maintenance vise à maintenir ou à rétablir un bien dans un état spécifié afin que celui-ci soit en mesure d'assurer  un service déterminé . La maintenance regroupe ainsi les actions de dépannage et de réparation, de réglage, de révision, de contrôle et de vérification des équipements matériels (machines, véhicules, objets manufacturés, etc.) ou même immatériels (logiciels).</a:t>
            </a:r>
            <a:endParaRPr lang="en-US" dirty="0">
              <a:latin typeface="Times New Roman" panose="02020603050405020304" pitchFamily="18" charset="0"/>
              <a:cs typeface="Times New Roman" panose="02020603050405020304" pitchFamily="18" charset="0"/>
            </a:endParaRPr>
          </a:p>
          <a:p>
            <a:pPr>
              <a:buNone/>
            </a:pPr>
            <a:r>
              <a:rPr lang="fr-FR" dirty="0" smtClean="0">
                <a:latin typeface="Times New Roman" pitchFamily="18" charset="0"/>
                <a:cs typeface="Times New Roman" pitchFamily="18" charset="0"/>
              </a:rPr>
              <a:t>  </a:t>
            </a:r>
            <a:endParaRPr lang="fr-FR" b="1" dirty="0" smtClean="0">
              <a:latin typeface="Times New Roman" pitchFamily="18" charset="0"/>
              <a:cs typeface="Times New Roman" pitchFamily="18" charset="0"/>
            </a:endParaRPr>
          </a:p>
          <a:p>
            <a:pPr>
              <a:buNone/>
            </a:pPr>
            <a:r>
              <a:rPr lang="fr-FR" dirty="0" smtClean="0">
                <a:latin typeface="Times New Roman" panose="02020603050405020304" pitchFamily="18" charset="0"/>
                <a:cs typeface="Times New Roman" panose="02020603050405020304" pitchFamily="18" charset="0"/>
              </a:rPr>
              <a:t>    </a:t>
            </a: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hlinkClick r:id="" action="ppaction://hlinkshowjump?jump=firstslide"/>
          </p:cNvPr>
          <p:cNvSpPr/>
          <p:nvPr/>
        </p:nvSpPr>
        <p:spPr>
          <a:xfrm>
            <a:off x="0" y="0"/>
            <a:ext cx="9144000" cy="8572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a:r>
              <a:rPr lang="fr-FR" sz="2800" b="1" dirty="0">
                <a:latin typeface="Times New Roman" panose="02020603050405020304" pitchFamily="18" charset="0"/>
                <a:cs typeface="Times New Roman" panose="02020603050405020304" pitchFamily="18" charset="0"/>
              </a:rPr>
              <a:t>La Gestion de Maintenance Assistée par </a:t>
            </a:r>
            <a:r>
              <a:rPr lang="fr-FR" sz="2800" b="1" dirty="0" smtClean="0">
                <a:latin typeface="Times New Roman" panose="02020603050405020304" pitchFamily="18" charset="0"/>
                <a:cs typeface="Times New Roman" panose="02020603050405020304" pitchFamily="18" charset="0"/>
              </a:rPr>
              <a:t>Ordinateur</a:t>
            </a:r>
            <a:r>
              <a:rPr lang="en-US" sz="2800" dirty="0">
                <a:latin typeface="Times New Roman" pitchFamily="18" charset="0"/>
                <a:cs typeface="Times New Roman"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2" name="Espace réservé du contenu 1"/>
          <p:cNvSpPr>
            <a:spLocks noGrp="1"/>
          </p:cNvSpPr>
          <p:nvPr>
            <p:ph idx="1"/>
          </p:nvPr>
        </p:nvSpPr>
        <p:spPr>
          <a:xfrm>
            <a:off x="0" y="857232"/>
            <a:ext cx="9144000" cy="6000768"/>
          </a:xfrm>
        </p:spPr>
        <p:txBody>
          <a:bodyPr>
            <a:normAutofit/>
          </a:bodyPr>
          <a:lstStyle/>
          <a:p>
            <a:pPr marL="82296" indent="0">
              <a:buNone/>
            </a:pPr>
            <a:r>
              <a:rPr lang="fr-FR" b="1" dirty="0">
                <a:latin typeface="Times New Roman" panose="02020603050405020304" pitchFamily="18" charset="0"/>
                <a:cs typeface="Times New Roman" panose="02020603050405020304" pitchFamily="18" charset="0"/>
              </a:rPr>
              <a:t>Gestion de la Maintenance Assistée par Ordinateur</a:t>
            </a:r>
            <a:r>
              <a:rPr lang="fr-FR" dirty="0">
                <a:latin typeface="Times New Roman" panose="02020603050405020304" pitchFamily="18" charset="0"/>
                <a:cs typeface="Times New Roman" panose="02020603050405020304" pitchFamily="18" charset="0"/>
              </a:rPr>
              <a:t>, est une solution web et mobile, faisant partie du système d’information. </a:t>
            </a:r>
            <a:endParaRPr lang="fr-FR" dirty="0" smtClean="0">
              <a:latin typeface="Times New Roman" panose="02020603050405020304" pitchFamily="18" charset="0"/>
              <a:cs typeface="Times New Roman" panose="02020603050405020304" pitchFamily="18" charset="0"/>
            </a:endParaRPr>
          </a:p>
          <a:p>
            <a:pPr marL="82296" lvl="1" indent="0">
              <a:spcBef>
                <a:spcPts val="600"/>
              </a:spcBef>
              <a:buSzPct val="80000"/>
              <a:buNone/>
            </a:pPr>
            <a:r>
              <a:rPr lang="fr-FR" b="1" dirty="0">
                <a:latin typeface="Times New Roman" panose="02020603050405020304" pitchFamily="18" charset="0"/>
                <a:cs typeface="Times New Roman" panose="02020603050405020304" pitchFamily="18" charset="0"/>
              </a:rPr>
              <a:t>Les objectifs d’une </a:t>
            </a:r>
            <a:r>
              <a:rPr lang="fr-FR" b="1" dirty="0" smtClean="0">
                <a:latin typeface="Times New Roman" panose="02020603050405020304" pitchFamily="18" charset="0"/>
                <a:cs typeface="Times New Roman" panose="02020603050405020304" pitchFamily="18" charset="0"/>
              </a:rPr>
              <a:t>GMAO:</a:t>
            </a:r>
            <a:r>
              <a:rPr lang="fr-FR" dirty="0" smtClean="0">
                <a:latin typeface="Times New Roman" panose="02020603050405020304" pitchFamily="18" charset="0"/>
                <a:cs typeface="Times New Roman" panose="02020603050405020304" pitchFamily="18" charset="0"/>
              </a:rPr>
              <a:t> </a:t>
            </a:r>
          </a:p>
          <a:p>
            <a:pPr marL="82296" lvl="1" indent="0">
              <a:spcBef>
                <a:spcPts val="600"/>
              </a:spcBef>
              <a:buSzPct val="80000"/>
              <a:buNone/>
            </a:pPr>
            <a:r>
              <a:rPr lang="fr-FR" dirty="0" smtClean="0">
                <a:latin typeface="Times New Roman" panose="02020603050405020304" pitchFamily="18" charset="0"/>
                <a:cs typeface="Times New Roman" panose="02020603050405020304" pitchFamily="18" charset="0"/>
              </a:rPr>
              <a:t>Réduction </a:t>
            </a:r>
            <a:r>
              <a:rPr lang="fr-FR" dirty="0">
                <a:latin typeface="Times New Roman" panose="02020603050405020304" pitchFamily="18" charset="0"/>
                <a:cs typeface="Times New Roman" panose="02020603050405020304" pitchFamily="18" charset="0"/>
              </a:rPr>
              <a:t>des couts</a:t>
            </a:r>
            <a:endParaRPr lang="en-US" dirty="0">
              <a:latin typeface="Times New Roman" panose="02020603050405020304" pitchFamily="18" charset="0"/>
              <a:cs typeface="Times New Roman" panose="02020603050405020304" pitchFamily="18" charset="0"/>
            </a:endParaRPr>
          </a:p>
          <a:p>
            <a:pPr marL="82296" indent="0">
              <a:buNone/>
            </a:pPr>
            <a:r>
              <a:rPr lang="fr-FR" dirty="0" smtClean="0">
                <a:latin typeface="Times New Roman" panose="02020603050405020304" pitchFamily="18" charset="0"/>
                <a:cs typeface="Times New Roman" panose="02020603050405020304" pitchFamily="18" charset="0"/>
              </a:rPr>
              <a:t>Amélioration </a:t>
            </a:r>
            <a:r>
              <a:rPr lang="fr-FR" dirty="0">
                <a:latin typeface="Times New Roman" panose="02020603050405020304" pitchFamily="18" charset="0"/>
                <a:cs typeface="Times New Roman" panose="02020603050405020304" pitchFamily="18" charset="0"/>
              </a:rPr>
              <a:t>de la gestion du stock</a:t>
            </a:r>
            <a:endParaRPr lang="en-US" dirty="0">
              <a:latin typeface="Times New Roman" panose="02020603050405020304" pitchFamily="18" charset="0"/>
              <a:cs typeface="Times New Roman" panose="02020603050405020304" pitchFamily="18" charset="0"/>
            </a:endParaRPr>
          </a:p>
          <a:p>
            <a:pPr marL="82296" lvl="1" indent="0">
              <a:spcBef>
                <a:spcPts val="600"/>
              </a:spcBef>
              <a:buSzPct val="80000"/>
              <a:buNone/>
            </a:pPr>
            <a:r>
              <a:rPr lang="fr-FR" dirty="0" smtClean="0">
                <a:latin typeface="Times New Roman" panose="02020603050405020304" pitchFamily="18" charset="0"/>
                <a:cs typeface="Times New Roman" panose="02020603050405020304" pitchFamily="18" charset="0"/>
              </a:rPr>
              <a:t>Optimisation </a:t>
            </a:r>
            <a:r>
              <a:rPr lang="fr-FR" dirty="0">
                <a:latin typeface="Times New Roman" panose="02020603050405020304" pitchFamily="18" charset="0"/>
                <a:cs typeface="Times New Roman" panose="02020603050405020304" pitchFamily="18" charset="0"/>
              </a:rPr>
              <a:t>de l’organisation du service technique </a:t>
            </a:r>
            <a:endParaRPr lang="fr-FR" dirty="0" smtClean="0">
              <a:latin typeface="Times New Roman" panose="02020603050405020304" pitchFamily="18" charset="0"/>
              <a:cs typeface="Times New Roman" panose="02020603050405020304" pitchFamily="18" charset="0"/>
            </a:endParaRPr>
          </a:p>
          <a:p>
            <a:pPr marL="82296" lvl="1" indent="0">
              <a:spcBef>
                <a:spcPts val="600"/>
              </a:spcBef>
              <a:buSzPct val="80000"/>
              <a:buNone/>
            </a:pPr>
            <a:r>
              <a:rPr lang="fr-FR" b="1" dirty="0">
                <a:latin typeface="Times New Roman" panose="02020603050405020304" pitchFamily="18" charset="0"/>
                <a:cs typeface="Times New Roman" panose="02020603050405020304" pitchFamily="18" charset="0"/>
              </a:rPr>
              <a:t>Les démarches pour la mise en place d’une </a:t>
            </a:r>
            <a:r>
              <a:rPr lang="fr-FR" b="1" dirty="0" smtClean="0">
                <a:latin typeface="Times New Roman" panose="02020603050405020304" pitchFamily="18" charset="0"/>
                <a:cs typeface="Times New Roman" panose="02020603050405020304" pitchFamily="18" charset="0"/>
              </a:rPr>
              <a:t>GMAO :</a:t>
            </a:r>
          </a:p>
          <a:p>
            <a:pPr marL="82296" lvl="1" indent="0">
              <a:spcBef>
                <a:spcPts val="600"/>
              </a:spcBef>
              <a:buSzPct val="80000"/>
              <a:buNone/>
            </a:pPr>
            <a:r>
              <a:rPr lang="fr-FR" sz="2400" dirty="0">
                <a:latin typeface="Times New Roman" panose="02020603050405020304" pitchFamily="18" charset="0"/>
                <a:cs typeface="Times New Roman" panose="02020603050405020304" pitchFamily="18" charset="0"/>
              </a:rPr>
              <a:t>Réalisation du cahier des charges (surtout définir le besoin)</a:t>
            </a:r>
            <a:endParaRPr lang="en-US" sz="2400" dirty="0">
              <a:latin typeface="Times New Roman" panose="02020603050405020304" pitchFamily="18" charset="0"/>
              <a:cs typeface="Times New Roman" panose="02020603050405020304" pitchFamily="18" charset="0"/>
            </a:endParaRPr>
          </a:p>
          <a:p>
            <a:pPr marL="82296" lvl="1" indent="0">
              <a:spcBef>
                <a:spcPts val="600"/>
              </a:spcBef>
              <a:buSzPct val="80000"/>
              <a:buNone/>
            </a:pPr>
            <a:r>
              <a:rPr lang="fr-FR" sz="2400" dirty="0">
                <a:latin typeface="Times New Roman" panose="02020603050405020304" pitchFamily="18" charset="0"/>
                <a:cs typeface="Times New Roman" panose="02020603050405020304" pitchFamily="18" charset="0"/>
              </a:rPr>
              <a:t>Choix du </a:t>
            </a:r>
            <a:r>
              <a:rPr lang="fr-FR" sz="2400" dirty="0" smtClean="0">
                <a:latin typeface="Times New Roman" panose="02020603050405020304" pitchFamily="18" charset="0"/>
                <a:cs typeface="Times New Roman" panose="02020603050405020304" pitchFamily="18" charset="0"/>
              </a:rPr>
              <a:t>logiciel</a:t>
            </a:r>
          </a:p>
          <a:p>
            <a:pPr marL="82296" lvl="1" indent="0">
              <a:spcBef>
                <a:spcPts val="600"/>
              </a:spcBef>
              <a:buSzPct val="80000"/>
              <a:buNone/>
            </a:pPr>
            <a:endParaRPr lang="en-US" sz="2400" dirty="0">
              <a:latin typeface="Times New Roman" panose="02020603050405020304" pitchFamily="18" charset="0"/>
              <a:cs typeface="Times New Roman" panose="02020603050405020304" pitchFamily="18" charset="0"/>
            </a:endParaRPr>
          </a:p>
          <a:p>
            <a:pPr marL="82296" lvl="1" indent="0">
              <a:spcBef>
                <a:spcPts val="600"/>
              </a:spcBef>
              <a:buSzPct val="80000"/>
              <a:buNone/>
            </a:pPr>
            <a:endParaRPr lang="en-US" sz="2400" b="1" i="1" dirty="0">
              <a:latin typeface="Times New Roman" panose="02020603050405020304" pitchFamily="18" charset="0"/>
              <a:cs typeface="Times New Roman" panose="02020603050405020304" pitchFamily="18" charset="0"/>
            </a:endParaRPr>
          </a:p>
          <a:p>
            <a:pPr marL="82296" indent="0">
              <a:buNone/>
            </a:pPr>
            <a:endParaRPr lang="en-US" dirty="0">
              <a:latin typeface="Times New Roman" panose="02020603050405020304" pitchFamily="18" charset="0"/>
              <a:cs typeface="Times New Roman" panose="02020603050405020304" pitchFamily="18" charset="0"/>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0"/>
            <a:ext cx="9144000" cy="715965"/>
          </a:xfrm>
        </p:spPr>
        <p:txBody>
          <a:bodyPr>
            <a:normAutofit fontScale="90000"/>
          </a:bodyPr>
          <a:lstStyle/>
          <a:p>
            <a:r>
              <a:rPr lang="fr-FR" b="1" dirty="0">
                <a:latin typeface="Times New Roman" pitchFamily="18" charset="0"/>
                <a:cs typeface="Times New Roman" pitchFamily="18" charset="0"/>
              </a:rPr>
              <a:t>D</a:t>
            </a:r>
            <a:r>
              <a:rPr lang="fr-FR" b="1" dirty="0" smtClean="0">
                <a:latin typeface="Times New Roman" pitchFamily="18" charset="0"/>
                <a:cs typeface="Times New Roman" pitchFamily="18" charset="0"/>
              </a:rPr>
              <a:t>iagramme des cas d’utilisation générale:</a:t>
            </a:r>
            <a:endParaRPr lang="fr-FR" dirty="0">
              <a:latin typeface="Times New Roman" pitchFamily="18" charset="0"/>
              <a:cs typeface="Times New Roman" pitchFamily="18" charset="0"/>
            </a:endParaRPr>
          </a:p>
        </p:txBody>
      </p:sp>
      <p:pic>
        <p:nvPicPr>
          <p:cNvPr id="5" name="Espace réservé du contenu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07704" y="980728"/>
            <a:ext cx="5472607" cy="5256584"/>
          </a:xfrm>
          <a:prstGeom prst="rect">
            <a:avLst/>
          </a:prstGeom>
        </p:spPr>
      </p:pic>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5"/>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9" name="Rectangle 48"/>
          <p:cNvSpPr>
            <a:spLocks noChangeArrowheads="1"/>
          </p:cNvSpPr>
          <p:nvPr/>
        </p:nvSpPr>
        <p:spPr bwMode="auto">
          <a:xfrm>
            <a:off x="0" y="0"/>
            <a:ext cx="4992392"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935163" algn="l"/>
              </a:tabLst>
              <a:defRPr>
                <a:solidFill>
                  <a:schemeClr val="tx1"/>
                </a:solidFill>
                <a:latin typeface="Arial" panose="020B0604020202020204" pitchFamily="34" charset="0"/>
              </a:defRPr>
            </a:lvl1pPr>
            <a:lvl2pPr eaLnBrk="0" fontAlgn="base" hangingPunct="0">
              <a:spcBef>
                <a:spcPct val="0"/>
              </a:spcBef>
              <a:spcAft>
                <a:spcPct val="0"/>
              </a:spcAft>
              <a:tabLst>
                <a:tab pos="1935163" algn="l"/>
              </a:tabLst>
              <a:defRPr>
                <a:solidFill>
                  <a:schemeClr val="tx1"/>
                </a:solidFill>
                <a:latin typeface="Arial" panose="020B0604020202020204" pitchFamily="34" charset="0"/>
              </a:defRPr>
            </a:lvl2pPr>
            <a:lvl3pPr eaLnBrk="0" fontAlgn="base" hangingPunct="0">
              <a:spcBef>
                <a:spcPct val="0"/>
              </a:spcBef>
              <a:spcAft>
                <a:spcPct val="0"/>
              </a:spcAft>
              <a:tabLst>
                <a:tab pos="1935163" algn="l"/>
              </a:tabLst>
              <a:defRPr>
                <a:solidFill>
                  <a:schemeClr val="tx1"/>
                </a:solidFill>
                <a:latin typeface="Arial" panose="020B0604020202020204" pitchFamily="34" charset="0"/>
              </a:defRPr>
            </a:lvl3pPr>
            <a:lvl4pPr eaLnBrk="0" fontAlgn="base" hangingPunct="0">
              <a:spcBef>
                <a:spcPct val="0"/>
              </a:spcBef>
              <a:spcAft>
                <a:spcPct val="0"/>
              </a:spcAft>
              <a:tabLst>
                <a:tab pos="1935163" algn="l"/>
              </a:tabLst>
              <a:defRPr>
                <a:solidFill>
                  <a:schemeClr val="tx1"/>
                </a:solidFill>
                <a:latin typeface="Arial" panose="020B0604020202020204" pitchFamily="34" charset="0"/>
              </a:defRPr>
            </a:lvl4pPr>
            <a:lvl5pPr eaLnBrk="0" fontAlgn="base" hangingPunct="0">
              <a:spcBef>
                <a:spcPct val="0"/>
              </a:spcBef>
              <a:spcAft>
                <a:spcPct val="0"/>
              </a:spcAft>
              <a:tabLst>
                <a:tab pos="1935163" algn="l"/>
              </a:tabLst>
              <a:defRPr>
                <a:solidFill>
                  <a:schemeClr val="tx1"/>
                </a:solidFill>
                <a:latin typeface="Arial" panose="020B0604020202020204" pitchFamily="34" charset="0"/>
              </a:defRPr>
            </a:lvl5pPr>
            <a:lvl6pPr eaLnBrk="0" fontAlgn="base" hangingPunct="0">
              <a:spcBef>
                <a:spcPct val="0"/>
              </a:spcBef>
              <a:spcAft>
                <a:spcPct val="0"/>
              </a:spcAft>
              <a:tabLst>
                <a:tab pos="1935163" algn="l"/>
              </a:tabLst>
              <a:defRPr>
                <a:solidFill>
                  <a:schemeClr val="tx1"/>
                </a:solidFill>
                <a:latin typeface="Arial" panose="020B0604020202020204" pitchFamily="34" charset="0"/>
              </a:defRPr>
            </a:lvl6pPr>
            <a:lvl7pPr eaLnBrk="0" fontAlgn="base" hangingPunct="0">
              <a:spcBef>
                <a:spcPct val="0"/>
              </a:spcBef>
              <a:spcAft>
                <a:spcPct val="0"/>
              </a:spcAft>
              <a:tabLst>
                <a:tab pos="1935163" algn="l"/>
              </a:tabLst>
              <a:defRPr>
                <a:solidFill>
                  <a:schemeClr val="tx1"/>
                </a:solidFill>
                <a:latin typeface="Arial" panose="020B0604020202020204" pitchFamily="34" charset="0"/>
              </a:defRPr>
            </a:lvl7pPr>
            <a:lvl8pPr eaLnBrk="0" fontAlgn="base" hangingPunct="0">
              <a:spcBef>
                <a:spcPct val="0"/>
              </a:spcBef>
              <a:spcAft>
                <a:spcPct val="0"/>
              </a:spcAft>
              <a:tabLst>
                <a:tab pos="1935163" algn="l"/>
              </a:tabLst>
              <a:defRPr>
                <a:solidFill>
                  <a:schemeClr val="tx1"/>
                </a:solidFill>
                <a:latin typeface="Arial" panose="020B0604020202020204" pitchFamily="34" charset="0"/>
              </a:defRPr>
            </a:lvl8pPr>
            <a:lvl9pPr eaLnBrk="0" fontAlgn="base" hangingPunct="0">
              <a:spcBef>
                <a:spcPct val="0"/>
              </a:spcBef>
              <a:spcAft>
                <a:spcPct val="0"/>
              </a:spcAft>
              <a:tabLst>
                <a:tab pos="1935163" algn="l"/>
              </a:tabLst>
              <a:defRPr>
                <a:solidFill>
                  <a:schemeClr val="tx1"/>
                </a:solidFill>
                <a:latin typeface="Arial" panose="020B0604020202020204" pitchFamily="34" charset="0"/>
              </a:defRPr>
            </a:lvl9pPr>
          </a:lstStyle>
          <a:p>
            <a:r>
              <a:rPr lang="fr-FR" b="1" dirty="0" smtClean="0">
                <a:latin typeface="Times New Roman" panose="02020603050405020304" pitchFamily="18" charset="0"/>
                <a:cs typeface="Times New Roman" panose="02020603050405020304" pitchFamily="18" charset="0"/>
              </a:rPr>
              <a:t>Description </a:t>
            </a:r>
            <a:r>
              <a:rPr lang="fr-FR" b="1" dirty="0">
                <a:latin typeface="Times New Roman" panose="02020603050405020304" pitchFamily="18" charset="0"/>
                <a:cs typeface="Times New Roman" panose="02020603050405020304" pitchFamily="18" charset="0"/>
              </a:rPr>
              <a:t>Diagramme d’activité </a:t>
            </a:r>
          </a:p>
          <a:p>
            <a:pPr marL="0" marR="0" lvl="0" indent="0" algn="l" defTabSz="914400" rtl="0" eaLnBrk="0" fontAlgn="base" latinLnBrk="0" hangingPunct="0">
              <a:lnSpc>
                <a:spcPct val="100000"/>
              </a:lnSpc>
              <a:spcBef>
                <a:spcPct val="0"/>
              </a:spcBef>
              <a:spcAft>
                <a:spcPct val="0"/>
              </a:spcAft>
              <a:buClrTx/>
              <a:buSzTx/>
              <a:buFontTx/>
              <a:buNone/>
              <a:tabLst>
                <a:tab pos="1935163" algn="l"/>
              </a:tabLst>
            </a:pPr>
            <a:r>
              <a:rPr kumimoji="0" lang="en-US" sz="1800" b="0" i="0" u="none" strike="noStrike" cap="none" normalizeH="0" baseline="0" dirty="0" smtClean="0">
                <a:ln>
                  <a:noFill/>
                </a:ln>
                <a:solidFill>
                  <a:schemeClr val="tx1"/>
                </a:solidFill>
                <a:effectLst/>
                <a:latin typeface="Arial" panose="020B0604020202020204" pitchFamily="34" charset="0"/>
              </a:rPr>
              <a:t/>
            </a:r>
            <a:br>
              <a:rPr kumimoji="0" lang="en-US" sz="1800" b="0" i="0" u="none" strike="noStrike" cap="none" normalizeH="0" baseline="0" dirty="0" smtClean="0">
                <a:ln>
                  <a:noFill/>
                </a:ln>
                <a:solidFill>
                  <a:schemeClr val="tx1"/>
                </a:solidFill>
                <a:effectLst/>
                <a:latin typeface="Arial" panose="020B0604020202020204" pitchFamily="34" charset="0"/>
              </a:rPr>
            </a:br>
            <a:endParaRPr kumimoji="0" lang="en-US"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935163" algn="l"/>
              </a:tabLst>
            </a:pPr>
            <a:r>
              <a:rPr kumimoji="0" lang="fr-FR" sz="9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	</a:t>
            </a:r>
            <a:r>
              <a:rPr kumimoji="0" lang="fr-FR" sz="9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                                                                                        </a:t>
            </a:r>
            <a:endParaRPr kumimoji="0" lang="en-US" sz="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935163" algn="l"/>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
        <p:nvSpPr>
          <p:cNvPr id="50" name="Rectangle 62"/>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1" name="Espace réservé du contenu 50"/>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46236" y="381000"/>
            <a:ext cx="8051527" cy="6477000"/>
          </a:xfrm>
          <a:prstGeom prst="rect">
            <a:avLst/>
          </a:prstGeom>
        </p:spPr>
      </p:pic>
    </p:spTree>
    <p:extLst>
      <p:ext uri="{BB962C8B-B14F-4D97-AF65-F5344CB8AC3E}">
        <p14:creationId xmlns:p14="http://schemas.microsoft.com/office/powerpoint/2010/main" val="15276102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txBody>
          <a:bodyPr>
            <a:normAutofit/>
          </a:bodyPr>
          <a:lstStyle/>
          <a:p>
            <a:pPr marL="82296" indent="0">
              <a:buNone/>
            </a:pPr>
            <a:r>
              <a:rPr lang="fr-FR" sz="2400" b="1" dirty="0" smtClean="0">
                <a:latin typeface="Times New Roman" pitchFamily="18" charset="0"/>
                <a:cs typeface="Times New Roman" pitchFamily="18" charset="0"/>
              </a:rPr>
              <a:t>Diagramme de séquence :</a:t>
            </a:r>
          </a:p>
          <a:p>
            <a:pPr marL="82296" indent="0">
              <a:buNone/>
            </a:pPr>
            <a:endParaRPr lang="fr-FR" sz="2400" b="1" dirty="0">
              <a:latin typeface="Times New Roman" panose="02020603050405020304" pitchFamily="18" charset="0"/>
              <a:cs typeface="Times New Roman" panose="02020603050405020304" pitchFamily="18" charset="0"/>
            </a:endParaRPr>
          </a:p>
        </p:txBody>
      </p:sp>
      <p:pic>
        <p:nvPicPr>
          <p:cNvPr id="4" name="Image 3"/>
          <p:cNvPicPr/>
          <p:nvPr/>
        </p:nvPicPr>
        <p:blipFill>
          <a:blip r:embed="rId2">
            <a:extLst>
              <a:ext uri="{28A0092B-C50C-407E-A947-70E740481C1C}">
                <a14:useLocalDpi xmlns:a14="http://schemas.microsoft.com/office/drawing/2010/main" val="0"/>
              </a:ext>
            </a:extLst>
          </a:blip>
          <a:stretch>
            <a:fillRect/>
          </a:stretch>
        </p:blipFill>
        <p:spPr>
          <a:xfrm>
            <a:off x="539552" y="1124744"/>
            <a:ext cx="7776864" cy="4536504"/>
          </a:xfrm>
          <a:prstGeom prst="rect">
            <a:avLst/>
          </a:prstGeom>
        </p:spPr>
      </p:pic>
    </p:spTree>
    <p:extLst>
      <p:ext uri="{BB962C8B-B14F-4D97-AF65-F5344CB8AC3E}">
        <p14:creationId xmlns:p14="http://schemas.microsoft.com/office/powerpoint/2010/main" val="28532717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2258</TotalTime>
  <Words>323</Words>
  <Application>Microsoft Office PowerPoint</Application>
  <PresentationFormat>Affichage à l'écran (4:3)</PresentationFormat>
  <Paragraphs>60</Paragraphs>
  <Slides>19</Slides>
  <Notes>1</Notes>
  <HiddenSlides>0</HiddenSlides>
  <MMClips>0</MMClips>
  <ScaleCrop>false</ScaleCrop>
  <HeadingPairs>
    <vt:vector size="4" baseType="variant">
      <vt:variant>
        <vt:lpstr>Thème</vt:lpstr>
      </vt:variant>
      <vt:variant>
        <vt:i4>1</vt:i4>
      </vt:variant>
      <vt:variant>
        <vt:lpstr>Titres des diapositives</vt:lpstr>
      </vt:variant>
      <vt:variant>
        <vt:i4>19</vt:i4>
      </vt:variant>
    </vt:vector>
  </HeadingPairs>
  <TitlesOfParts>
    <vt:vector size="20" baseType="lpstr">
      <vt:lpstr>Solstice</vt:lpstr>
      <vt:lpstr>Présentation PowerPoint</vt:lpstr>
      <vt:lpstr>Plan de travail </vt:lpstr>
      <vt:lpstr>Présentation PowerPoint</vt:lpstr>
      <vt:lpstr>Présentation PowerPoint</vt:lpstr>
      <vt:lpstr>Maintenance</vt:lpstr>
      <vt:lpstr>Présentation PowerPoint</vt:lpstr>
      <vt:lpstr>Diagramme des cas d’utilisation générale:</vt:lpstr>
      <vt:lpstr>Présentation PowerPoint</vt:lpstr>
      <vt:lpstr>Présentation PowerPoint</vt:lpstr>
      <vt:lpstr>Réalisation: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Conclusion:</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brahim mech</dc:creator>
  <cp:lastModifiedBy>PC</cp:lastModifiedBy>
  <cp:revision>79</cp:revision>
  <dcterms:created xsi:type="dcterms:W3CDTF">2019-09-24T14:11:31Z</dcterms:created>
  <dcterms:modified xsi:type="dcterms:W3CDTF">2022-06-24T18:15:44Z</dcterms:modified>
</cp:coreProperties>
</file>